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sldIdLst>
    <p:sldId id="399" r:id="rId2"/>
    <p:sldId id="400" r:id="rId3"/>
    <p:sldId id="303" r:id="rId4"/>
    <p:sldId id="372" r:id="rId5"/>
    <p:sldId id="373" r:id="rId6"/>
    <p:sldId id="374" r:id="rId7"/>
    <p:sldId id="375" r:id="rId8"/>
    <p:sldId id="376" r:id="rId9"/>
    <p:sldId id="397" r:id="rId10"/>
    <p:sldId id="377" r:id="rId11"/>
    <p:sldId id="378" r:id="rId12"/>
    <p:sldId id="379" r:id="rId13"/>
    <p:sldId id="396" r:id="rId14"/>
    <p:sldId id="380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391" r:id="rId26"/>
    <p:sldId id="392" r:id="rId27"/>
    <p:sldId id="393" r:id="rId28"/>
    <p:sldId id="411" r:id="rId29"/>
    <p:sldId id="413" r:id="rId30"/>
    <p:sldId id="412" r:id="rId31"/>
    <p:sldId id="408" r:id="rId32"/>
    <p:sldId id="410" r:id="rId33"/>
    <p:sldId id="409" r:id="rId34"/>
    <p:sldId id="414" r:id="rId35"/>
    <p:sldId id="415" r:id="rId36"/>
    <p:sldId id="404" r:id="rId37"/>
    <p:sldId id="416" r:id="rId38"/>
    <p:sldId id="417" r:id="rId39"/>
    <p:sldId id="418" r:id="rId40"/>
    <p:sldId id="419" r:id="rId41"/>
    <p:sldId id="420" r:id="rId42"/>
    <p:sldId id="421" r:id="rId43"/>
    <p:sldId id="422" r:id="rId44"/>
    <p:sldId id="423" r:id="rId45"/>
    <p:sldId id="424" r:id="rId46"/>
    <p:sldId id="425" r:id="rId47"/>
    <p:sldId id="426" r:id="rId48"/>
    <p:sldId id="428" r:id="rId49"/>
    <p:sldId id="427" r:id="rId50"/>
    <p:sldId id="429" r:id="rId51"/>
    <p:sldId id="430" r:id="rId52"/>
    <p:sldId id="431" r:id="rId53"/>
    <p:sldId id="433" r:id="rId54"/>
    <p:sldId id="432" r:id="rId55"/>
    <p:sldId id="434" r:id="rId56"/>
    <p:sldId id="435" r:id="rId57"/>
    <p:sldId id="436" r:id="rId58"/>
    <p:sldId id="437" r:id="rId59"/>
    <p:sldId id="438" r:id="rId60"/>
    <p:sldId id="439" r:id="rId61"/>
    <p:sldId id="440" r:id="rId62"/>
    <p:sldId id="441" r:id="rId63"/>
    <p:sldId id="442" r:id="rId64"/>
    <p:sldId id="443" r:id="rId65"/>
    <p:sldId id="444" r:id="rId66"/>
    <p:sldId id="445" r:id="rId67"/>
    <p:sldId id="446" r:id="rId68"/>
    <p:sldId id="447" r:id="rId69"/>
    <p:sldId id="449" r:id="rId70"/>
    <p:sldId id="448" r:id="rId71"/>
    <p:sldId id="450" r:id="rId72"/>
    <p:sldId id="403" r:id="rId73"/>
    <p:sldId id="452" r:id="rId74"/>
    <p:sldId id="454" r:id="rId75"/>
    <p:sldId id="455" r:id="rId76"/>
    <p:sldId id="456" r:id="rId77"/>
    <p:sldId id="458" r:id="rId78"/>
    <p:sldId id="457" r:id="rId79"/>
    <p:sldId id="471" r:id="rId80"/>
    <p:sldId id="460" r:id="rId81"/>
    <p:sldId id="474" r:id="rId82"/>
    <p:sldId id="459" r:id="rId83"/>
    <p:sldId id="473" r:id="rId84"/>
    <p:sldId id="470" r:id="rId85"/>
    <p:sldId id="461" r:id="rId86"/>
    <p:sldId id="463" r:id="rId87"/>
    <p:sldId id="464" r:id="rId88"/>
    <p:sldId id="465" r:id="rId89"/>
    <p:sldId id="466" r:id="rId90"/>
    <p:sldId id="468" r:id="rId91"/>
    <p:sldId id="467" r:id="rId92"/>
    <p:sldId id="469" r:id="rId93"/>
  </p:sldIdLst>
  <p:sldSz cx="9144000" cy="6858000" type="screen4x3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4" userDrawn="1">
          <p15:clr>
            <a:srgbClr val="A4A3A4"/>
          </p15:clr>
        </p15:guide>
        <p15:guide id="2" pos="22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40" autoAdjust="0"/>
    <p:restoredTop sz="94660"/>
  </p:normalViewPr>
  <p:slideViewPr>
    <p:cSldViewPr>
      <p:cViewPr>
        <p:scale>
          <a:sx n="75" d="100"/>
          <a:sy n="75" d="100"/>
        </p:scale>
        <p:origin x="-1568" y="-14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2456" y="-96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notesMaster" Target="notesMasters/notesMaster1.xml"/><Relationship Id="rId95" Type="http://schemas.openxmlformats.org/officeDocument/2006/relationships/printerSettings" Target="printerSettings/printerSettings1.bin"/><Relationship Id="rId96" Type="http://schemas.openxmlformats.org/officeDocument/2006/relationships/presProps" Target="presProps.xml"/><Relationship Id="rId97" Type="http://schemas.openxmlformats.org/officeDocument/2006/relationships/viewProps" Target="viewProps.xml"/><Relationship Id="rId98" Type="http://schemas.openxmlformats.org/officeDocument/2006/relationships/theme" Target="theme/theme1.xml"/><Relationship Id="rId9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AB0929E9-73E0-8349-A9E0-C29A05731095}" type="datetimeFigureOut">
              <a:rPr lang="en-US" smtClean="0"/>
              <a:pPr/>
              <a:t>4/1/21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 lIns="93031" tIns="46516" rIns="93031" bIns="4651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A0267BD8-EF3C-8547-A46A-507AA4BA9E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87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85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95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49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01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21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75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73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489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63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050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21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756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727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20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48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326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791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cheating a bit in the definition</a:t>
            </a:r>
            <a:r>
              <a:rPr lang="en-US" baseline="0" dirty="0" smtClean="0"/>
              <a:t> of low to make things simple: the accurate definition of </a:t>
            </a:r>
            <a:r>
              <a:rPr lang="en-US" dirty="0" smtClean="0"/>
              <a:t>LOW(u) is that it is the discovery time of the smallest vertex which is in the same component as u and is reachable by traversing zero or more tree edges followed by at most one</a:t>
            </a:r>
          </a:p>
          <a:p>
            <a:r>
              <a:rPr lang="en-US" dirty="0" smtClean="0"/>
              <a:t>non-tree link.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02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78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68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44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75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91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7BD8-EF3C-8547-A46A-507AA4BA9EC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3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529E-A3E5-4A31-8B7C-C5DE69FCF38D}" type="datetimeFigureOut">
              <a:rPr lang="en-US" smtClean="0"/>
              <a:pPr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BBA6-D513-4404-803F-A0D638244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/>
          <a:lstStyle>
            <a:lvl2pPr>
              <a:buFont typeface="Wingdings" pitchFamily="2" charset="2"/>
              <a:buChar char="§"/>
              <a:defRPr/>
            </a:lvl2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529E-A3E5-4A31-8B7C-C5DE69FCF38D}" type="datetimeFigureOut">
              <a:rPr lang="en-US" smtClean="0"/>
              <a:pPr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BBA6-D513-4404-803F-A0D638244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529E-A3E5-4A31-8B7C-C5DE69FCF38D}" type="datetimeFigureOut">
              <a:rPr lang="en-US" smtClean="0"/>
              <a:pPr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BBA6-D513-4404-803F-A0D638244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529E-A3E5-4A31-8B7C-C5DE69FCF38D}" type="datetimeFigureOut">
              <a:rPr lang="en-US" smtClean="0"/>
              <a:pPr/>
              <a:t>4/1/21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BBA6-D513-4404-803F-A0D638244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529E-A3E5-4A31-8B7C-C5DE69FCF38D}" type="datetimeFigureOut">
              <a:rPr lang="en-US" smtClean="0"/>
              <a:pPr/>
              <a:t>4/1/21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BBA6-D513-4404-803F-A0D638244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529E-A3E5-4A31-8B7C-C5DE69FCF38D}" type="datetimeFigureOut">
              <a:rPr lang="en-US" smtClean="0"/>
              <a:pPr/>
              <a:t>4/1/21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BBA6-D513-4404-803F-A0D638244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529E-A3E5-4A31-8B7C-C5DE69FCF38D}" type="datetimeFigureOut">
              <a:rPr lang="en-US" smtClean="0"/>
              <a:pPr/>
              <a:t>4/1/21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BBA6-D513-4404-803F-A0D638244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E529E-A3E5-4A31-8B7C-C5DE69FCF38D}" type="datetimeFigureOut">
              <a:rPr lang="en-US" smtClean="0"/>
              <a:pPr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4BBA6-D513-4404-803F-A0D638244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Times New Roman"/>
          <a:ea typeface="+mj-ea"/>
          <a:cs typeface="Times New Roman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1.png"/><Relationship Id="rId12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1.png"/><Relationship Id="rId4" Type="http://schemas.openxmlformats.org/officeDocument/2006/relationships/image" Target="../media/image120.png"/><Relationship Id="rId5" Type="http://schemas.openxmlformats.org/officeDocument/2006/relationships/image" Target="../media/image130.png"/><Relationship Id="rId6" Type="http://schemas.openxmlformats.org/officeDocument/2006/relationships/image" Target="../media/image150.png"/><Relationship Id="rId7" Type="http://schemas.openxmlformats.org/officeDocument/2006/relationships/image" Target="../media/image170.png"/><Relationship Id="rId8" Type="http://schemas.openxmlformats.org/officeDocument/2006/relationships/image" Target="../media/image180.png"/><Relationship Id="rId9" Type="http://schemas.openxmlformats.org/officeDocument/2006/relationships/image" Target="../media/image190.png"/><Relationship Id="rId10" Type="http://schemas.openxmlformats.org/officeDocument/2006/relationships/image" Target="../media/image20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9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9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9" Type="http://schemas.openxmlformats.org/officeDocument/2006/relationships/image" Target="../media/image74.png"/><Relationship Id="rId10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9" Type="http://schemas.openxmlformats.org/officeDocument/2006/relationships/image" Target="../media/image74.png"/><Relationship Id="rId10" Type="http://schemas.openxmlformats.org/officeDocument/2006/relationships/image" Target="../media/image75.png"/><Relationship Id="rId11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9" Type="http://schemas.openxmlformats.org/officeDocument/2006/relationships/image" Target="../media/image74.png"/><Relationship Id="rId10" Type="http://schemas.openxmlformats.org/officeDocument/2006/relationships/image" Target="../media/image75.png"/><Relationship Id="rId11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6.png"/><Relationship Id="rId12" Type="http://schemas.openxmlformats.org/officeDocument/2006/relationships/image" Target="../media/image78.png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9" Type="http://schemas.openxmlformats.org/officeDocument/2006/relationships/image" Target="../media/image74.png"/><Relationship Id="rId10" Type="http://schemas.openxmlformats.org/officeDocument/2006/relationships/image" Target="../media/image7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0.png"/><Relationship Id="rId20" Type="http://schemas.openxmlformats.org/officeDocument/2006/relationships/image" Target="../media/image53.png"/><Relationship Id="rId10" Type="http://schemas.openxmlformats.org/officeDocument/2006/relationships/image" Target="../media/image310.png"/><Relationship Id="rId11" Type="http://schemas.openxmlformats.org/officeDocument/2006/relationships/image" Target="../media/image320.png"/><Relationship Id="rId12" Type="http://schemas.openxmlformats.org/officeDocument/2006/relationships/image" Target="../media/image330.png"/><Relationship Id="rId13" Type="http://schemas.openxmlformats.org/officeDocument/2006/relationships/image" Target="../media/image340.png"/><Relationship Id="rId14" Type="http://schemas.openxmlformats.org/officeDocument/2006/relationships/image" Target="../media/image350.png"/><Relationship Id="rId15" Type="http://schemas.openxmlformats.org/officeDocument/2006/relationships/image" Target="../media/image360.png"/><Relationship Id="rId16" Type="http://schemas.openxmlformats.org/officeDocument/2006/relationships/image" Target="../media/image370.png"/><Relationship Id="rId17" Type="http://schemas.openxmlformats.org/officeDocument/2006/relationships/image" Target="../media/image380.png"/><Relationship Id="rId18" Type="http://schemas.openxmlformats.org/officeDocument/2006/relationships/image" Target="../media/image390.png"/><Relationship Id="rId19" Type="http://schemas.openxmlformats.org/officeDocument/2006/relationships/image" Target="../media/image40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270.png"/><Relationship Id="rId7" Type="http://schemas.openxmlformats.org/officeDocument/2006/relationships/image" Target="../media/image280.png"/><Relationship Id="rId8" Type="http://schemas.openxmlformats.org/officeDocument/2006/relationships/image" Target="../media/image29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1.png"/><Relationship Id="rId12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1.png"/><Relationship Id="rId4" Type="http://schemas.openxmlformats.org/officeDocument/2006/relationships/image" Target="../media/image120.png"/><Relationship Id="rId5" Type="http://schemas.openxmlformats.org/officeDocument/2006/relationships/image" Target="../media/image130.png"/><Relationship Id="rId6" Type="http://schemas.openxmlformats.org/officeDocument/2006/relationships/image" Target="../media/image150.png"/><Relationship Id="rId7" Type="http://schemas.openxmlformats.org/officeDocument/2006/relationships/image" Target="../media/image170.png"/><Relationship Id="rId8" Type="http://schemas.openxmlformats.org/officeDocument/2006/relationships/image" Target="../media/image180.png"/><Relationship Id="rId9" Type="http://schemas.openxmlformats.org/officeDocument/2006/relationships/image" Target="../media/image190.png"/><Relationship Id="rId10" Type="http://schemas.openxmlformats.org/officeDocument/2006/relationships/image" Target="../media/image20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6.png"/><Relationship Id="rId1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image" Target="../media/image6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6.006 Introduction to Algorithms</a:t>
            </a:r>
            <a:br>
              <a:rPr lang="en-US" dirty="0" smtClean="0"/>
            </a:br>
            <a:r>
              <a:rPr lang="en-US" dirty="0" smtClean="0"/>
              <a:t>Spring 2021 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Lecture 11</a:t>
            </a:r>
          </a:p>
          <a:p>
            <a:pPr>
              <a:defRPr/>
            </a:pPr>
            <a:r>
              <a:rPr lang="en-US" dirty="0" smtClean="0"/>
              <a:t>DFS Applications</a:t>
            </a: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Nir Shavit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419" name="Rectangle 2"/>
          <p:cNvSpPr txBox="1">
            <a:spLocks noChangeArrowheads="1"/>
          </p:cNvSpPr>
          <p:nvPr/>
        </p:nvSpPr>
        <p:spPr bwMode="auto">
          <a:xfrm>
            <a:off x="1866900" y="5391150"/>
            <a:ext cx="8267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endParaRPr lang="en-US" sz="3600" b="1"/>
          </a:p>
        </p:txBody>
      </p:sp>
    </p:spTree>
    <p:extLst>
      <p:ext uri="{BB962C8B-B14F-4D97-AF65-F5344CB8AC3E}">
        <p14:creationId xmlns:p14="http://schemas.microsoft.com/office/powerpoint/2010/main" val="2915037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419600" y="51131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810000" y="41225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971800" y="30557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05000" y="20651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67846" y="2264043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54944" y="15317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76700" y="10668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8800" y="44273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77000" y="37415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992" y="32843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2360285" y="2455394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3427085" y="3445994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4265285" y="4512794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3427085" y="2654288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4343400" y="1524000"/>
            <a:ext cx="191146" cy="7400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4723131" y="1921994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4874885" y="4817594"/>
            <a:ext cx="842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5868692" y="3741549"/>
            <a:ext cx="36808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6094085" y="4131794"/>
            <a:ext cx="461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09700" y="0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rial Narrow" pitchFamily="34" charset="0"/>
              </a:rPr>
              <a:t>Backtrack Numbering?</a:t>
            </a:r>
          </a:p>
        </p:txBody>
      </p:sp>
      <p:sp>
        <p:nvSpPr>
          <p:cNvPr id="45" name="Freeform 44"/>
          <p:cNvSpPr/>
          <p:nvPr/>
        </p:nvSpPr>
        <p:spPr>
          <a:xfrm rot="2547152" flipH="1">
            <a:off x="4590224" y="1365049"/>
            <a:ext cx="1038386" cy="457309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347275" y="3583983"/>
            <a:ext cx="1263111" cy="751698"/>
          </a:xfrm>
          <a:custGeom>
            <a:avLst/>
            <a:gdLst>
              <a:gd name="connsiteX0" fmla="*/ 1263111 w 1263111"/>
              <a:gd name="connsiteY0" fmla="*/ 0 h 751698"/>
              <a:gd name="connsiteX1" fmla="*/ 1201118 w 1263111"/>
              <a:gd name="connsiteY1" fmla="*/ 15498 h 751698"/>
              <a:gd name="connsiteX2" fmla="*/ 1208867 w 1263111"/>
              <a:gd name="connsiteY2" fmla="*/ 92990 h 751698"/>
              <a:gd name="connsiteX3" fmla="*/ 1224366 w 1263111"/>
              <a:gd name="connsiteY3" fmla="*/ 154983 h 751698"/>
              <a:gd name="connsiteX4" fmla="*/ 1216617 w 1263111"/>
              <a:gd name="connsiteY4" fmla="*/ 178230 h 751698"/>
              <a:gd name="connsiteX5" fmla="*/ 1139125 w 1263111"/>
              <a:gd name="connsiteY5" fmla="*/ 170481 h 751698"/>
              <a:gd name="connsiteX6" fmla="*/ 1092630 w 1263111"/>
              <a:gd name="connsiteY6" fmla="*/ 139485 h 751698"/>
              <a:gd name="connsiteX7" fmla="*/ 1069383 w 1263111"/>
              <a:gd name="connsiteY7" fmla="*/ 131735 h 751698"/>
              <a:gd name="connsiteX8" fmla="*/ 968644 w 1263111"/>
              <a:gd name="connsiteY8" fmla="*/ 139485 h 751698"/>
              <a:gd name="connsiteX9" fmla="*/ 960894 w 1263111"/>
              <a:gd name="connsiteY9" fmla="*/ 162732 h 751698"/>
              <a:gd name="connsiteX10" fmla="*/ 953145 w 1263111"/>
              <a:gd name="connsiteY10" fmla="*/ 325464 h 751698"/>
              <a:gd name="connsiteX11" fmla="*/ 836908 w 1263111"/>
              <a:gd name="connsiteY11" fmla="*/ 309966 h 751698"/>
              <a:gd name="connsiteX12" fmla="*/ 790413 w 1263111"/>
              <a:gd name="connsiteY12" fmla="*/ 294468 h 751698"/>
              <a:gd name="connsiteX13" fmla="*/ 736169 w 1263111"/>
              <a:gd name="connsiteY13" fmla="*/ 302217 h 751698"/>
              <a:gd name="connsiteX14" fmla="*/ 705172 w 1263111"/>
              <a:gd name="connsiteY14" fmla="*/ 309966 h 751698"/>
              <a:gd name="connsiteX15" fmla="*/ 689674 w 1263111"/>
              <a:gd name="connsiteY15" fmla="*/ 333213 h 751698"/>
              <a:gd name="connsiteX16" fmla="*/ 658678 w 1263111"/>
              <a:gd name="connsiteY16" fmla="*/ 488197 h 751698"/>
              <a:gd name="connsiteX17" fmla="*/ 526942 w 1263111"/>
              <a:gd name="connsiteY17" fmla="*/ 480447 h 751698"/>
              <a:gd name="connsiteX18" fmla="*/ 480447 w 1263111"/>
              <a:gd name="connsiteY18" fmla="*/ 480447 h 751698"/>
              <a:gd name="connsiteX19" fmla="*/ 464949 w 1263111"/>
              <a:gd name="connsiteY19" fmla="*/ 526942 h 751698"/>
              <a:gd name="connsiteX20" fmla="*/ 457200 w 1263111"/>
              <a:gd name="connsiteY20" fmla="*/ 550190 h 751698"/>
              <a:gd name="connsiteX21" fmla="*/ 426203 w 1263111"/>
              <a:gd name="connsiteY21" fmla="*/ 588935 h 751698"/>
              <a:gd name="connsiteX22" fmla="*/ 364210 w 1263111"/>
              <a:gd name="connsiteY22" fmla="*/ 596685 h 751698"/>
              <a:gd name="connsiteX23" fmla="*/ 271220 w 1263111"/>
              <a:gd name="connsiteY23" fmla="*/ 604434 h 751698"/>
              <a:gd name="connsiteX24" fmla="*/ 263471 w 1263111"/>
              <a:gd name="connsiteY24" fmla="*/ 627681 h 751698"/>
              <a:gd name="connsiteX25" fmla="*/ 224725 w 1263111"/>
              <a:gd name="connsiteY25" fmla="*/ 658678 h 751698"/>
              <a:gd name="connsiteX26" fmla="*/ 201478 w 1263111"/>
              <a:gd name="connsiteY26" fmla="*/ 681925 h 751698"/>
              <a:gd name="connsiteX27" fmla="*/ 170481 w 1263111"/>
              <a:gd name="connsiteY27" fmla="*/ 689674 h 751698"/>
              <a:gd name="connsiteX28" fmla="*/ 147233 w 1263111"/>
              <a:gd name="connsiteY28" fmla="*/ 697424 h 751698"/>
              <a:gd name="connsiteX29" fmla="*/ 123986 w 1263111"/>
              <a:gd name="connsiteY29" fmla="*/ 712922 h 751698"/>
              <a:gd name="connsiteX30" fmla="*/ 54244 w 1263111"/>
              <a:gd name="connsiteY30" fmla="*/ 728420 h 751698"/>
              <a:gd name="connsiteX31" fmla="*/ 30996 w 1263111"/>
              <a:gd name="connsiteY31" fmla="*/ 736169 h 751698"/>
              <a:gd name="connsiteX32" fmla="*/ 0 w 1263111"/>
              <a:gd name="connsiteY32" fmla="*/ 751668 h 75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63111" h="751698">
                <a:moveTo>
                  <a:pt x="1263111" y="0"/>
                </a:moveTo>
                <a:cubicBezTo>
                  <a:pt x="1242447" y="5166"/>
                  <a:pt x="1211851" y="-2901"/>
                  <a:pt x="1201118" y="15498"/>
                </a:cubicBezTo>
                <a:cubicBezTo>
                  <a:pt x="1188038" y="37921"/>
                  <a:pt x="1204599" y="67384"/>
                  <a:pt x="1208867" y="92990"/>
                </a:cubicBezTo>
                <a:cubicBezTo>
                  <a:pt x="1212369" y="114001"/>
                  <a:pt x="1224366" y="154983"/>
                  <a:pt x="1224366" y="154983"/>
                </a:cubicBezTo>
                <a:cubicBezTo>
                  <a:pt x="1221783" y="162732"/>
                  <a:pt x="1224653" y="176769"/>
                  <a:pt x="1216617" y="178230"/>
                </a:cubicBezTo>
                <a:cubicBezTo>
                  <a:pt x="1191076" y="182874"/>
                  <a:pt x="1163903" y="178224"/>
                  <a:pt x="1139125" y="170481"/>
                </a:cubicBezTo>
                <a:cubicBezTo>
                  <a:pt x="1121346" y="164925"/>
                  <a:pt x="1110300" y="145376"/>
                  <a:pt x="1092630" y="139485"/>
                </a:cubicBezTo>
                <a:lnTo>
                  <a:pt x="1069383" y="131735"/>
                </a:lnTo>
                <a:cubicBezTo>
                  <a:pt x="1035803" y="134318"/>
                  <a:pt x="1001027" y="130233"/>
                  <a:pt x="968644" y="139485"/>
                </a:cubicBezTo>
                <a:cubicBezTo>
                  <a:pt x="960790" y="141729"/>
                  <a:pt x="961572" y="154592"/>
                  <a:pt x="960894" y="162732"/>
                </a:cubicBezTo>
                <a:cubicBezTo>
                  <a:pt x="956384" y="216850"/>
                  <a:pt x="955728" y="271220"/>
                  <a:pt x="953145" y="325464"/>
                </a:cubicBezTo>
                <a:cubicBezTo>
                  <a:pt x="915827" y="321732"/>
                  <a:pt x="874077" y="320103"/>
                  <a:pt x="836908" y="309966"/>
                </a:cubicBezTo>
                <a:cubicBezTo>
                  <a:pt x="821147" y="305668"/>
                  <a:pt x="790413" y="294468"/>
                  <a:pt x="790413" y="294468"/>
                </a:cubicBezTo>
                <a:cubicBezTo>
                  <a:pt x="772332" y="297051"/>
                  <a:pt x="754139" y="298950"/>
                  <a:pt x="736169" y="302217"/>
                </a:cubicBezTo>
                <a:cubicBezTo>
                  <a:pt x="725690" y="304122"/>
                  <a:pt x="714034" y="304058"/>
                  <a:pt x="705172" y="309966"/>
                </a:cubicBezTo>
                <a:cubicBezTo>
                  <a:pt x="697423" y="315132"/>
                  <a:pt x="694840" y="325464"/>
                  <a:pt x="689674" y="333213"/>
                </a:cubicBezTo>
                <a:cubicBezTo>
                  <a:pt x="662624" y="414364"/>
                  <a:pt x="676486" y="363536"/>
                  <a:pt x="658678" y="488197"/>
                </a:cubicBezTo>
                <a:cubicBezTo>
                  <a:pt x="614766" y="485614"/>
                  <a:pt x="570712" y="484824"/>
                  <a:pt x="526942" y="480447"/>
                </a:cubicBezTo>
                <a:cubicBezTo>
                  <a:pt x="479256" y="475678"/>
                  <a:pt x="528132" y="464552"/>
                  <a:pt x="480447" y="480447"/>
                </a:cubicBezTo>
                <a:lnTo>
                  <a:pt x="464949" y="526942"/>
                </a:lnTo>
                <a:lnTo>
                  <a:pt x="457200" y="550190"/>
                </a:lnTo>
                <a:cubicBezTo>
                  <a:pt x="450312" y="570854"/>
                  <a:pt x="451906" y="581925"/>
                  <a:pt x="426203" y="588935"/>
                </a:cubicBezTo>
                <a:cubicBezTo>
                  <a:pt x="406112" y="594415"/>
                  <a:pt x="384932" y="594613"/>
                  <a:pt x="364210" y="596685"/>
                </a:cubicBezTo>
                <a:cubicBezTo>
                  <a:pt x="333260" y="599780"/>
                  <a:pt x="302217" y="601851"/>
                  <a:pt x="271220" y="604434"/>
                </a:cubicBezTo>
                <a:cubicBezTo>
                  <a:pt x="268637" y="612183"/>
                  <a:pt x="267674" y="620677"/>
                  <a:pt x="263471" y="627681"/>
                </a:cubicBezTo>
                <a:cubicBezTo>
                  <a:pt x="254452" y="642712"/>
                  <a:pt x="237397" y="648118"/>
                  <a:pt x="224725" y="658678"/>
                </a:cubicBezTo>
                <a:cubicBezTo>
                  <a:pt x="216306" y="665694"/>
                  <a:pt x="210993" y="676488"/>
                  <a:pt x="201478" y="681925"/>
                </a:cubicBezTo>
                <a:cubicBezTo>
                  <a:pt x="192231" y="687209"/>
                  <a:pt x="180722" y="686748"/>
                  <a:pt x="170481" y="689674"/>
                </a:cubicBezTo>
                <a:cubicBezTo>
                  <a:pt x="162627" y="691918"/>
                  <a:pt x="154539" y="693771"/>
                  <a:pt x="147233" y="697424"/>
                </a:cubicBezTo>
                <a:cubicBezTo>
                  <a:pt x="138903" y="701589"/>
                  <a:pt x="132316" y="708757"/>
                  <a:pt x="123986" y="712922"/>
                </a:cubicBezTo>
                <a:cubicBezTo>
                  <a:pt x="103053" y="723389"/>
                  <a:pt x="75673" y="723658"/>
                  <a:pt x="54244" y="728420"/>
                </a:cubicBezTo>
                <a:cubicBezTo>
                  <a:pt x="46270" y="730192"/>
                  <a:pt x="38745" y="733586"/>
                  <a:pt x="30996" y="736169"/>
                </a:cubicBezTo>
                <a:cubicBezTo>
                  <a:pt x="5600" y="753101"/>
                  <a:pt x="17062" y="751668"/>
                  <a:pt x="0" y="751668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 flipV="1">
            <a:off x="4698768" y="5570349"/>
            <a:ext cx="0" cy="4572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2898DD93-7AC9-4CD1-B5F4-FC446EE7C40C}"/>
              </a:ext>
            </a:extLst>
          </p:cNvPr>
          <p:cNvSpPr/>
          <p:nvPr/>
        </p:nvSpPr>
        <p:spPr>
          <a:xfrm>
            <a:off x="2101966" y="2237077"/>
            <a:ext cx="139468" cy="139468"/>
          </a:xfrm>
          <a:prstGeom prst="ellipse">
            <a:avLst/>
          </a:prstGeom>
          <a:solidFill>
            <a:srgbClr val="FF0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CB0F11D-4F95-43A6-810D-73326D421DE7}"/>
              </a:ext>
            </a:extLst>
          </p:cNvPr>
          <p:cNvSpPr txBox="1"/>
          <p:nvPr/>
        </p:nvSpPr>
        <p:spPr>
          <a:xfrm>
            <a:off x="756890" y="2158230"/>
            <a:ext cx="99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i="0" dirty="0">
                <a:latin typeface="Arial Narrow" pitchFamily="34" charset="0"/>
              </a:rPr>
              <a:t>backtrack</a:t>
            </a:r>
          </a:p>
        </p:txBody>
      </p:sp>
    </p:spTree>
    <p:extLst>
      <p:ext uri="{BB962C8B-B14F-4D97-AF65-F5344CB8AC3E}">
        <p14:creationId xmlns:p14="http://schemas.microsoft.com/office/powerpoint/2010/main" val="314507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419600" y="51131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810000" y="41225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971800" y="30557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05000" y="20651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67846" y="2264043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54944" y="15317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76700" y="10668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8800" y="44273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77000" y="37415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992" y="32843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2360285" y="2455394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3427085" y="3445994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4265285" y="4512794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3427085" y="2654288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4343400" y="1524000"/>
            <a:ext cx="191146" cy="7400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4723131" y="1921994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4874885" y="4817594"/>
            <a:ext cx="842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5868692" y="3741549"/>
            <a:ext cx="36808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6094085" y="4131794"/>
            <a:ext cx="461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09700" y="0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rial Narrow" pitchFamily="34" charset="0"/>
              </a:rPr>
              <a:t>Backtrack Numbering?</a:t>
            </a:r>
          </a:p>
        </p:txBody>
      </p:sp>
      <p:sp>
        <p:nvSpPr>
          <p:cNvPr id="45" name="Freeform 44"/>
          <p:cNvSpPr/>
          <p:nvPr/>
        </p:nvSpPr>
        <p:spPr>
          <a:xfrm rot="2547152" flipH="1">
            <a:off x="4590224" y="1365049"/>
            <a:ext cx="1038386" cy="457309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347275" y="3583983"/>
            <a:ext cx="1263111" cy="751698"/>
          </a:xfrm>
          <a:custGeom>
            <a:avLst/>
            <a:gdLst>
              <a:gd name="connsiteX0" fmla="*/ 1263111 w 1263111"/>
              <a:gd name="connsiteY0" fmla="*/ 0 h 751698"/>
              <a:gd name="connsiteX1" fmla="*/ 1201118 w 1263111"/>
              <a:gd name="connsiteY1" fmla="*/ 15498 h 751698"/>
              <a:gd name="connsiteX2" fmla="*/ 1208867 w 1263111"/>
              <a:gd name="connsiteY2" fmla="*/ 92990 h 751698"/>
              <a:gd name="connsiteX3" fmla="*/ 1224366 w 1263111"/>
              <a:gd name="connsiteY3" fmla="*/ 154983 h 751698"/>
              <a:gd name="connsiteX4" fmla="*/ 1216617 w 1263111"/>
              <a:gd name="connsiteY4" fmla="*/ 178230 h 751698"/>
              <a:gd name="connsiteX5" fmla="*/ 1139125 w 1263111"/>
              <a:gd name="connsiteY5" fmla="*/ 170481 h 751698"/>
              <a:gd name="connsiteX6" fmla="*/ 1092630 w 1263111"/>
              <a:gd name="connsiteY6" fmla="*/ 139485 h 751698"/>
              <a:gd name="connsiteX7" fmla="*/ 1069383 w 1263111"/>
              <a:gd name="connsiteY7" fmla="*/ 131735 h 751698"/>
              <a:gd name="connsiteX8" fmla="*/ 968644 w 1263111"/>
              <a:gd name="connsiteY8" fmla="*/ 139485 h 751698"/>
              <a:gd name="connsiteX9" fmla="*/ 960894 w 1263111"/>
              <a:gd name="connsiteY9" fmla="*/ 162732 h 751698"/>
              <a:gd name="connsiteX10" fmla="*/ 953145 w 1263111"/>
              <a:gd name="connsiteY10" fmla="*/ 325464 h 751698"/>
              <a:gd name="connsiteX11" fmla="*/ 836908 w 1263111"/>
              <a:gd name="connsiteY11" fmla="*/ 309966 h 751698"/>
              <a:gd name="connsiteX12" fmla="*/ 790413 w 1263111"/>
              <a:gd name="connsiteY12" fmla="*/ 294468 h 751698"/>
              <a:gd name="connsiteX13" fmla="*/ 736169 w 1263111"/>
              <a:gd name="connsiteY13" fmla="*/ 302217 h 751698"/>
              <a:gd name="connsiteX14" fmla="*/ 705172 w 1263111"/>
              <a:gd name="connsiteY14" fmla="*/ 309966 h 751698"/>
              <a:gd name="connsiteX15" fmla="*/ 689674 w 1263111"/>
              <a:gd name="connsiteY15" fmla="*/ 333213 h 751698"/>
              <a:gd name="connsiteX16" fmla="*/ 658678 w 1263111"/>
              <a:gd name="connsiteY16" fmla="*/ 488197 h 751698"/>
              <a:gd name="connsiteX17" fmla="*/ 526942 w 1263111"/>
              <a:gd name="connsiteY17" fmla="*/ 480447 h 751698"/>
              <a:gd name="connsiteX18" fmla="*/ 480447 w 1263111"/>
              <a:gd name="connsiteY18" fmla="*/ 480447 h 751698"/>
              <a:gd name="connsiteX19" fmla="*/ 464949 w 1263111"/>
              <a:gd name="connsiteY19" fmla="*/ 526942 h 751698"/>
              <a:gd name="connsiteX20" fmla="*/ 457200 w 1263111"/>
              <a:gd name="connsiteY20" fmla="*/ 550190 h 751698"/>
              <a:gd name="connsiteX21" fmla="*/ 426203 w 1263111"/>
              <a:gd name="connsiteY21" fmla="*/ 588935 h 751698"/>
              <a:gd name="connsiteX22" fmla="*/ 364210 w 1263111"/>
              <a:gd name="connsiteY22" fmla="*/ 596685 h 751698"/>
              <a:gd name="connsiteX23" fmla="*/ 271220 w 1263111"/>
              <a:gd name="connsiteY23" fmla="*/ 604434 h 751698"/>
              <a:gd name="connsiteX24" fmla="*/ 263471 w 1263111"/>
              <a:gd name="connsiteY24" fmla="*/ 627681 h 751698"/>
              <a:gd name="connsiteX25" fmla="*/ 224725 w 1263111"/>
              <a:gd name="connsiteY25" fmla="*/ 658678 h 751698"/>
              <a:gd name="connsiteX26" fmla="*/ 201478 w 1263111"/>
              <a:gd name="connsiteY26" fmla="*/ 681925 h 751698"/>
              <a:gd name="connsiteX27" fmla="*/ 170481 w 1263111"/>
              <a:gd name="connsiteY27" fmla="*/ 689674 h 751698"/>
              <a:gd name="connsiteX28" fmla="*/ 147233 w 1263111"/>
              <a:gd name="connsiteY28" fmla="*/ 697424 h 751698"/>
              <a:gd name="connsiteX29" fmla="*/ 123986 w 1263111"/>
              <a:gd name="connsiteY29" fmla="*/ 712922 h 751698"/>
              <a:gd name="connsiteX30" fmla="*/ 54244 w 1263111"/>
              <a:gd name="connsiteY30" fmla="*/ 728420 h 751698"/>
              <a:gd name="connsiteX31" fmla="*/ 30996 w 1263111"/>
              <a:gd name="connsiteY31" fmla="*/ 736169 h 751698"/>
              <a:gd name="connsiteX32" fmla="*/ 0 w 1263111"/>
              <a:gd name="connsiteY32" fmla="*/ 751668 h 75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63111" h="751698">
                <a:moveTo>
                  <a:pt x="1263111" y="0"/>
                </a:moveTo>
                <a:cubicBezTo>
                  <a:pt x="1242447" y="5166"/>
                  <a:pt x="1211851" y="-2901"/>
                  <a:pt x="1201118" y="15498"/>
                </a:cubicBezTo>
                <a:cubicBezTo>
                  <a:pt x="1188038" y="37921"/>
                  <a:pt x="1204599" y="67384"/>
                  <a:pt x="1208867" y="92990"/>
                </a:cubicBezTo>
                <a:cubicBezTo>
                  <a:pt x="1212369" y="114001"/>
                  <a:pt x="1224366" y="154983"/>
                  <a:pt x="1224366" y="154983"/>
                </a:cubicBezTo>
                <a:cubicBezTo>
                  <a:pt x="1221783" y="162732"/>
                  <a:pt x="1224653" y="176769"/>
                  <a:pt x="1216617" y="178230"/>
                </a:cubicBezTo>
                <a:cubicBezTo>
                  <a:pt x="1191076" y="182874"/>
                  <a:pt x="1163903" y="178224"/>
                  <a:pt x="1139125" y="170481"/>
                </a:cubicBezTo>
                <a:cubicBezTo>
                  <a:pt x="1121346" y="164925"/>
                  <a:pt x="1110300" y="145376"/>
                  <a:pt x="1092630" y="139485"/>
                </a:cubicBezTo>
                <a:lnTo>
                  <a:pt x="1069383" y="131735"/>
                </a:lnTo>
                <a:cubicBezTo>
                  <a:pt x="1035803" y="134318"/>
                  <a:pt x="1001027" y="130233"/>
                  <a:pt x="968644" y="139485"/>
                </a:cubicBezTo>
                <a:cubicBezTo>
                  <a:pt x="960790" y="141729"/>
                  <a:pt x="961572" y="154592"/>
                  <a:pt x="960894" y="162732"/>
                </a:cubicBezTo>
                <a:cubicBezTo>
                  <a:pt x="956384" y="216850"/>
                  <a:pt x="955728" y="271220"/>
                  <a:pt x="953145" y="325464"/>
                </a:cubicBezTo>
                <a:cubicBezTo>
                  <a:pt x="915827" y="321732"/>
                  <a:pt x="874077" y="320103"/>
                  <a:pt x="836908" y="309966"/>
                </a:cubicBezTo>
                <a:cubicBezTo>
                  <a:pt x="821147" y="305668"/>
                  <a:pt x="790413" y="294468"/>
                  <a:pt x="790413" y="294468"/>
                </a:cubicBezTo>
                <a:cubicBezTo>
                  <a:pt x="772332" y="297051"/>
                  <a:pt x="754139" y="298950"/>
                  <a:pt x="736169" y="302217"/>
                </a:cubicBezTo>
                <a:cubicBezTo>
                  <a:pt x="725690" y="304122"/>
                  <a:pt x="714034" y="304058"/>
                  <a:pt x="705172" y="309966"/>
                </a:cubicBezTo>
                <a:cubicBezTo>
                  <a:pt x="697423" y="315132"/>
                  <a:pt x="694840" y="325464"/>
                  <a:pt x="689674" y="333213"/>
                </a:cubicBezTo>
                <a:cubicBezTo>
                  <a:pt x="662624" y="414364"/>
                  <a:pt x="676486" y="363536"/>
                  <a:pt x="658678" y="488197"/>
                </a:cubicBezTo>
                <a:cubicBezTo>
                  <a:pt x="614766" y="485614"/>
                  <a:pt x="570712" y="484824"/>
                  <a:pt x="526942" y="480447"/>
                </a:cubicBezTo>
                <a:cubicBezTo>
                  <a:pt x="479256" y="475678"/>
                  <a:pt x="528132" y="464552"/>
                  <a:pt x="480447" y="480447"/>
                </a:cubicBezTo>
                <a:lnTo>
                  <a:pt x="464949" y="526942"/>
                </a:lnTo>
                <a:lnTo>
                  <a:pt x="457200" y="550190"/>
                </a:lnTo>
                <a:cubicBezTo>
                  <a:pt x="450312" y="570854"/>
                  <a:pt x="451906" y="581925"/>
                  <a:pt x="426203" y="588935"/>
                </a:cubicBezTo>
                <a:cubicBezTo>
                  <a:pt x="406112" y="594415"/>
                  <a:pt x="384932" y="594613"/>
                  <a:pt x="364210" y="596685"/>
                </a:cubicBezTo>
                <a:cubicBezTo>
                  <a:pt x="333260" y="599780"/>
                  <a:pt x="302217" y="601851"/>
                  <a:pt x="271220" y="604434"/>
                </a:cubicBezTo>
                <a:cubicBezTo>
                  <a:pt x="268637" y="612183"/>
                  <a:pt x="267674" y="620677"/>
                  <a:pt x="263471" y="627681"/>
                </a:cubicBezTo>
                <a:cubicBezTo>
                  <a:pt x="254452" y="642712"/>
                  <a:pt x="237397" y="648118"/>
                  <a:pt x="224725" y="658678"/>
                </a:cubicBezTo>
                <a:cubicBezTo>
                  <a:pt x="216306" y="665694"/>
                  <a:pt x="210993" y="676488"/>
                  <a:pt x="201478" y="681925"/>
                </a:cubicBezTo>
                <a:cubicBezTo>
                  <a:pt x="192231" y="687209"/>
                  <a:pt x="180722" y="686748"/>
                  <a:pt x="170481" y="689674"/>
                </a:cubicBezTo>
                <a:cubicBezTo>
                  <a:pt x="162627" y="691918"/>
                  <a:pt x="154539" y="693771"/>
                  <a:pt x="147233" y="697424"/>
                </a:cubicBezTo>
                <a:cubicBezTo>
                  <a:pt x="138903" y="701589"/>
                  <a:pt x="132316" y="708757"/>
                  <a:pt x="123986" y="712922"/>
                </a:cubicBezTo>
                <a:cubicBezTo>
                  <a:pt x="103053" y="723389"/>
                  <a:pt x="75673" y="723658"/>
                  <a:pt x="54244" y="728420"/>
                </a:cubicBezTo>
                <a:cubicBezTo>
                  <a:pt x="46270" y="730192"/>
                  <a:pt x="38745" y="733586"/>
                  <a:pt x="30996" y="736169"/>
                </a:cubicBezTo>
                <a:cubicBezTo>
                  <a:pt x="5600" y="753101"/>
                  <a:pt x="17062" y="751668"/>
                  <a:pt x="0" y="751668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 flipV="1">
            <a:off x="4698768" y="5570349"/>
            <a:ext cx="0" cy="4572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E4077BB2-2B0A-4329-9E35-6B06FCBAED80}"/>
              </a:ext>
            </a:extLst>
          </p:cNvPr>
          <p:cNvSpPr/>
          <p:nvPr/>
        </p:nvSpPr>
        <p:spPr>
          <a:xfrm>
            <a:off x="3168766" y="3214615"/>
            <a:ext cx="139468" cy="139468"/>
          </a:xfrm>
          <a:prstGeom prst="ellipse">
            <a:avLst/>
          </a:prstGeom>
          <a:solidFill>
            <a:srgbClr val="FF0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B162D44A-3AC0-4E0A-A4A4-020754D70B33}"/>
                  </a:ext>
                </a:extLst>
              </p:cNvPr>
              <p:cNvSpPr txBox="1"/>
              <p:nvPr/>
            </p:nvSpPr>
            <p:spPr>
              <a:xfrm>
                <a:off x="2028650" y="2086062"/>
                <a:ext cx="191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62D44A-3AC0-4E0A-A4A4-020754D70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650" y="2086062"/>
                <a:ext cx="191146" cy="369332"/>
              </a:xfrm>
              <a:prstGeom prst="rect">
                <a:avLst/>
              </a:prstGeom>
              <a:blipFill>
                <a:blip r:embed="rId3"/>
                <a:stretch>
                  <a:fillRect r="-6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0374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419600" y="51131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810000" y="41225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971800" y="30557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05000" y="20651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67846" y="2264043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54944" y="15317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76700" y="10668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8800" y="44273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77000" y="37415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992" y="32843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2360285" y="2455394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3427085" y="3445994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4265285" y="4512794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3427085" y="2654288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4343400" y="1524000"/>
            <a:ext cx="191146" cy="7400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4723131" y="1921994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4874885" y="4817594"/>
            <a:ext cx="842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5868692" y="3741549"/>
            <a:ext cx="36808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6094085" y="4131794"/>
            <a:ext cx="461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09700" y="0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rial Narrow" pitchFamily="34" charset="0"/>
              </a:rPr>
              <a:t>Backtrack Numbering?</a:t>
            </a:r>
          </a:p>
        </p:txBody>
      </p:sp>
      <p:sp>
        <p:nvSpPr>
          <p:cNvPr id="45" name="Freeform 44"/>
          <p:cNvSpPr/>
          <p:nvPr/>
        </p:nvSpPr>
        <p:spPr>
          <a:xfrm rot="2547152" flipH="1">
            <a:off x="4590224" y="1365049"/>
            <a:ext cx="1038386" cy="457309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347275" y="3583983"/>
            <a:ext cx="1263111" cy="751698"/>
          </a:xfrm>
          <a:custGeom>
            <a:avLst/>
            <a:gdLst>
              <a:gd name="connsiteX0" fmla="*/ 1263111 w 1263111"/>
              <a:gd name="connsiteY0" fmla="*/ 0 h 751698"/>
              <a:gd name="connsiteX1" fmla="*/ 1201118 w 1263111"/>
              <a:gd name="connsiteY1" fmla="*/ 15498 h 751698"/>
              <a:gd name="connsiteX2" fmla="*/ 1208867 w 1263111"/>
              <a:gd name="connsiteY2" fmla="*/ 92990 h 751698"/>
              <a:gd name="connsiteX3" fmla="*/ 1224366 w 1263111"/>
              <a:gd name="connsiteY3" fmla="*/ 154983 h 751698"/>
              <a:gd name="connsiteX4" fmla="*/ 1216617 w 1263111"/>
              <a:gd name="connsiteY4" fmla="*/ 178230 h 751698"/>
              <a:gd name="connsiteX5" fmla="*/ 1139125 w 1263111"/>
              <a:gd name="connsiteY5" fmla="*/ 170481 h 751698"/>
              <a:gd name="connsiteX6" fmla="*/ 1092630 w 1263111"/>
              <a:gd name="connsiteY6" fmla="*/ 139485 h 751698"/>
              <a:gd name="connsiteX7" fmla="*/ 1069383 w 1263111"/>
              <a:gd name="connsiteY7" fmla="*/ 131735 h 751698"/>
              <a:gd name="connsiteX8" fmla="*/ 968644 w 1263111"/>
              <a:gd name="connsiteY8" fmla="*/ 139485 h 751698"/>
              <a:gd name="connsiteX9" fmla="*/ 960894 w 1263111"/>
              <a:gd name="connsiteY9" fmla="*/ 162732 h 751698"/>
              <a:gd name="connsiteX10" fmla="*/ 953145 w 1263111"/>
              <a:gd name="connsiteY10" fmla="*/ 325464 h 751698"/>
              <a:gd name="connsiteX11" fmla="*/ 836908 w 1263111"/>
              <a:gd name="connsiteY11" fmla="*/ 309966 h 751698"/>
              <a:gd name="connsiteX12" fmla="*/ 790413 w 1263111"/>
              <a:gd name="connsiteY12" fmla="*/ 294468 h 751698"/>
              <a:gd name="connsiteX13" fmla="*/ 736169 w 1263111"/>
              <a:gd name="connsiteY13" fmla="*/ 302217 h 751698"/>
              <a:gd name="connsiteX14" fmla="*/ 705172 w 1263111"/>
              <a:gd name="connsiteY14" fmla="*/ 309966 h 751698"/>
              <a:gd name="connsiteX15" fmla="*/ 689674 w 1263111"/>
              <a:gd name="connsiteY15" fmla="*/ 333213 h 751698"/>
              <a:gd name="connsiteX16" fmla="*/ 658678 w 1263111"/>
              <a:gd name="connsiteY16" fmla="*/ 488197 h 751698"/>
              <a:gd name="connsiteX17" fmla="*/ 526942 w 1263111"/>
              <a:gd name="connsiteY17" fmla="*/ 480447 h 751698"/>
              <a:gd name="connsiteX18" fmla="*/ 480447 w 1263111"/>
              <a:gd name="connsiteY18" fmla="*/ 480447 h 751698"/>
              <a:gd name="connsiteX19" fmla="*/ 464949 w 1263111"/>
              <a:gd name="connsiteY19" fmla="*/ 526942 h 751698"/>
              <a:gd name="connsiteX20" fmla="*/ 457200 w 1263111"/>
              <a:gd name="connsiteY20" fmla="*/ 550190 h 751698"/>
              <a:gd name="connsiteX21" fmla="*/ 426203 w 1263111"/>
              <a:gd name="connsiteY21" fmla="*/ 588935 h 751698"/>
              <a:gd name="connsiteX22" fmla="*/ 364210 w 1263111"/>
              <a:gd name="connsiteY22" fmla="*/ 596685 h 751698"/>
              <a:gd name="connsiteX23" fmla="*/ 271220 w 1263111"/>
              <a:gd name="connsiteY23" fmla="*/ 604434 h 751698"/>
              <a:gd name="connsiteX24" fmla="*/ 263471 w 1263111"/>
              <a:gd name="connsiteY24" fmla="*/ 627681 h 751698"/>
              <a:gd name="connsiteX25" fmla="*/ 224725 w 1263111"/>
              <a:gd name="connsiteY25" fmla="*/ 658678 h 751698"/>
              <a:gd name="connsiteX26" fmla="*/ 201478 w 1263111"/>
              <a:gd name="connsiteY26" fmla="*/ 681925 h 751698"/>
              <a:gd name="connsiteX27" fmla="*/ 170481 w 1263111"/>
              <a:gd name="connsiteY27" fmla="*/ 689674 h 751698"/>
              <a:gd name="connsiteX28" fmla="*/ 147233 w 1263111"/>
              <a:gd name="connsiteY28" fmla="*/ 697424 h 751698"/>
              <a:gd name="connsiteX29" fmla="*/ 123986 w 1263111"/>
              <a:gd name="connsiteY29" fmla="*/ 712922 h 751698"/>
              <a:gd name="connsiteX30" fmla="*/ 54244 w 1263111"/>
              <a:gd name="connsiteY30" fmla="*/ 728420 h 751698"/>
              <a:gd name="connsiteX31" fmla="*/ 30996 w 1263111"/>
              <a:gd name="connsiteY31" fmla="*/ 736169 h 751698"/>
              <a:gd name="connsiteX32" fmla="*/ 0 w 1263111"/>
              <a:gd name="connsiteY32" fmla="*/ 751668 h 75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63111" h="751698">
                <a:moveTo>
                  <a:pt x="1263111" y="0"/>
                </a:moveTo>
                <a:cubicBezTo>
                  <a:pt x="1242447" y="5166"/>
                  <a:pt x="1211851" y="-2901"/>
                  <a:pt x="1201118" y="15498"/>
                </a:cubicBezTo>
                <a:cubicBezTo>
                  <a:pt x="1188038" y="37921"/>
                  <a:pt x="1204599" y="67384"/>
                  <a:pt x="1208867" y="92990"/>
                </a:cubicBezTo>
                <a:cubicBezTo>
                  <a:pt x="1212369" y="114001"/>
                  <a:pt x="1224366" y="154983"/>
                  <a:pt x="1224366" y="154983"/>
                </a:cubicBezTo>
                <a:cubicBezTo>
                  <a:pt x="1221783" y="162732"/>
                  <a:pt x="1224653" y="176769"/>
                  <a:pt x="1216617" y="178230"/>
                </a:cubicBezTo>
                <a:cubicBezTo>
                  <a:pt x="1191076" y="182874"/>
                  <a:pt x="1163903" y="178224"/>
                  <a:pt x="1139125" y="170481"/>
                </a:cubicBezTo>
                <a:cubicBezTo>
                  <a:pt x="1121346" y="164925"/>
                  <a:pt x="1110300" y="145376"/>
                  <a:pt x="1092630" y="139485"/>
                </a:cubicBezTo>
                <a:lnTo>
                  <a:pt x="1069383" y="131735"/>
                </a:lnTo>
                <a:cubicBezTo>
                  <a:pt x="1035803" y="134318"/>
                  <a:pt x="1001027" y="130233"/>
                  <a:pt x="968644" y="139485"/>
                </a:cubicBezTo>
                <a:cubicBezTo>
                  <a:pt x="960790" y="141729"/>
                  <a:pt x="961572" y="154592"/>
                  <a:pt x="960894" y="162732"/>
                </a:cubicBezTo>
                <a:cubicBezTo>
                  <a:pt x="956384" y="216850"/>
                  <a:pt x="955728" y="271220"/>
                  <a:pt x="953145" y="325464"/>
                </a:cubicBezTo>
                <a:cubicBezTo>
                  <a:pt x="915827" y="321732"/>
                  <a:pt x="874077" y="320103"/>
                  <a:pt x="836908" y="309966"/>
                </a:cubicBezTo>
                <a:cubicBezTo>
                  <a:pt x="821147" y="305668"/>
                  <a:pt x="790413" y="294468"/>
                  <a:pt x="790413" y="294468"/>
                </a:cubicBezTo>
                <a:cubicBezTo>
                  <a:pt x="772332" y="297051"/>
                  <a:pt x="754139" y="298950"/>
                  <a:pt x="736169" y="302217"/>
                </a:cubicBezTo>
                <a:cubicBezTo>
                  <a:pt x="725690" y="304122"/>
                  <a:pt x="714034" y="304058"/>
                  <a:pt x="705172" y="309966"/>
                </a:cubicBezTo>
                <a:cubicBezTo>
                  <a:pt x="697423" y="315132"/>
                  <a:pt x="694840" y="325464"/>
                  <a:pt x="689674" y="333213"/>
                </a:cubicBezTo>
                <a:cubicBezTo>
                  <a:pt x="662624" y="414364"/>
                  <a:pt x="676486" y="363536"/>
                  <a:pt x="658678" y="488197"/>
                </a:cubicBezTo>
                <a:cubicBezTo>
                  <a:pt x="614766" y="485614"/>
                  <a:pt x="570712" y="484824"/>
                  <a:pt x="526942" y="480447"/>
                </a:cubicBezTo>
                <a:cubicBezTo>
                  <a:pt x="479256" y="475678"/>
                  <a:pt x="528132" y="464552"/>
                  <a:pt x="480447" y="480447"/>
                </a:cubicBezTo>
                <a:lnTo>
                  <a:pt x="464949" y="526942"/>
                </a:lnTo>
                <a:lnTo>
                  <a:pt x="457200" y="550190"/>
                </a:lnTo>
                <a:cubicBezTo>
                  <a:pt x="450312" y="570854"/>
                  <a:pt x="451906" y="581925"/>
                  <a:pt x="426203" y="588935"/>
                </a:cubicBezTo>
                <a:cubicBezTo>
                  <a:pt x="406112" y="594415"/>
                  <a:pt x="384932" y="594613"/>
                  <a:pt x="364210" y="596685"/>
                </a:cubicBezTo>
                <a:cubicBezTo>
                  <a:pt x="333260" y="599780"/>
                  <a:pt x="302217" y="601851"/>
                  <a:pt x="271220" y="604434"/>
                </a:cubicBezTo>
                <a:cubicBezTo>
                  <a:pt x="268637" y="612183"/>
                  <a:pt x="267674" y="620677"/>
                  <a:pt x="263471" y="627681"/>
                </a:cubicBezTo>
                <a:cubicBezTo>
                  <a:pt x="254452" y="642712"/>
                  <a:pt x="237397" y="648118"/>
                  <a:pt x="224725" y="658678"/>
                </a:cubicBezTo>
                <a:cubicBezTo>
                  <a:pt x="216306" y="665694"/>
                  <a:pt x="210993" y="676488"/>
                  <a:pt x="201478" y="681925"/>
                </a:cubicBezTo>
                <a:cubicBezTo>
                  <a:pt x="192231" y="687209"/>
                  <a:pt x="180722" y="686748"/>
                  <a:pt x="170481" y="689674"/>
                </a:cubicBezTo>
                <a:cubicBezTo>
                  <a:pt x="162627" y="691918"/>
                  <a:pt x="154539" y="693771"/>
                  <a:pt x="147233" y="697424"/>
                </a:cubicBezTo>
                <a:cubicBezTo>
                  <a:pt x="138903" y="701589"/>
                  <a:pt x="132316" y="708757"/>
                  <a:pt x="123986" y="712922"/>
                </a:cubicBezTo>
                <a:cubicBezTo>
                  <a:pt x="103053" y="723389"/>
                  <a:pt x="75673" y="723658"/>
                  <a:pt x="54244" y="728420"/>
                </a:cubicBezTo>
                <a:cubicBezTo>
                  <a:pt x="46270" y="730192"/>
                  <a:pt x="38745" y="733586"/>
                  <a:pt x="30996" y="736169"/>
                </a:cubicBezTo>
                <a:cubicBezTo>
                  <a:pt x="5600" y="753101"/>
                  <a:pt x="17062" y="751668"/>
                  <a:pt x="0" y="751668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 flipV="1">
            <a:off x="4698768" y="5570349"/>
            <a:ext cx="0" cy="4572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B162D44A-3AC0-4E0A-A4A4-020754D70B33}"/>
                  </a:ext>
                </a:extLst>
              </p:cNvPr>
              <p:cNvSpPr txBox="1"/>
              <p:nvPr/>
            </p:nvSpPr>
            <p:spPr>
              <a:xfrm>
                <a:off x="2028650" y="2086062"/>
                <a:ext cx="191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62D44A-3AC0-4E0A-A4A4-020754D70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650" y="2086062"/>
                <a:ext cx="191146" cy="369332"/>
              </a:xfrm>
              <a:prstGeom prst="rect">
                <a:avLst/>
              </a:prstGeom>
              <a:blipFill>
                <a:blip r:embed="rId3"/>
                <a:stretch>
                  <a:fillRect r="-6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="" xmlns:a16="http://schemas.microsoft.com/office/drawing/2014/main" id="{75871BED-4552-430F-BDEE-5A3EDD45EAE6}"/>
              </a:ext>
            </a:extLst>
          </p:cNvPr>
          <p:cNvSpPr/>
          <p:nvPr/>
        </p:nvSpPr>
        <p:spPr>
          <a:xfrm>
            <a:off x="4475792" y="2415228"/>
            <a:ext cx="139468" cy="139468"/>
          </a:xfrm>
          <a:prstGeom prst="ellipse">
            <a:avLst/>
          </a:prstGeom>
          <a:solidFill>
            <a:srgbClr val="FF0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93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419600" y="51131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810000" y="41225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971800" y="30557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05000" y="20651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67846" y="2264043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54944" y="15317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76700" y="10668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8800" y="44273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77000" y="37415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992" y="32843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2360285" y="2455394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3427085" y="3445994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4265285" y="4512794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3427085" y="2654288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4343400" y="1524000"/>
            <a:ext cx="191146" cy="7400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4723131" y="1921994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4874885" y="4817594"/>
            <a:ext cx="842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5868692" y="3741549"/>
            <a:ext cx="36808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6094085" y="4131794"/>
            <a:ext cx="461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09700" y="0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rial Narrow" pitchFamily="34" charset="0"/>
              </a:rPr>
              <a:t>Backtrack Numbering?</a:t>
            </a:r>
          </a:p>
        </p:txBody>
      </p:sp>
      <p:sp>
        <p:nvSpPr>
          <p:cNvPr id="45" name="Freeform 44"/>
          <p:cNvSpPr/>
          <p:nvPr/>
        </p:nvSpPr>
        <p:spPr>
          <a:xfrm rot="2547152" flipH="1">
            <a:off x="4590224" y="1365049"/>
            <a:ext cx="1038386" cy="457309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347275" y="3583983"/>
            <a:ext cx="1263111" cy="751698"/>
          </a:xfrm>
          <a:custGeom>
            <a:avLst/>
            <a:gdLst>
              <a:gd name="connsiteX0" fmla="*/ 1263111 w 1263111"/>
              <a:gd name="connsiteY0" fmla="*/ 0 h 751698"/>
              <a:gd name="connsiteX1" fmla="*/ 1201118 w 1263111"/>
              <a:gd name="connsiteY1" fmla="*/ 15498 h 751698"/>
              <a:gd name="connsiteX2" fmla="*/ 1208867 w 1263111"/>
              <a:gd name="connsiteY2" fmla="*/ 92990 h 751698"/>
              <a:gd name="connsiteX3" fmla="*/ 1224366 w 1263111"/>
              <a:gd name="connsiteY3" fmla="*/ 154983 h 751698"/>
              <a:gd name="connsiteX4" fmla="*/ 1216617 w 1263111"/>
              <a:gd name="connsiteY4" fmla="*/ 178230 h 751698"/>
              <a:gd name="connsiteX5" fmla="*/ 1139125 w 1263111"/>
              <a:gd name="connsiteY5" fmla="*/ 170481 h 751698"/>
              <a:gd name="connsiteX6" fmla="*/ 1092630 w 1263111"/>
              <a:gd name="connsiteY6" fmla="*/ 139485 h 751698"/>
              <a:gd name="connsiteX7" fmla="*/ 1069383 w 1263111"/>
              <a:gd name="connsiteY7" fmla="*/ 131735 h 751698"/>
              <a:gd name="connsiteX8" fmla="*/ 968644 w 1263111"/>
              <a:gd name="connsiteY8" fmla="*/ 139485 h 751698"/>
              <a:gd name="connsiteX9" fmla="*/ 960894 w 1263111"/>
              <a:gd name="connsiteY9" fmla="*/ 162732 h 751698"/>
              <a:gd name="connsiteX10" fmla="*/ 953145 w 1263111"/>
              <a:gd name="connsiteY10" fmla="*/ 325464 h 751698"/>
              <a:gd name="connsiteX11" fmla="*/ 836908 w 1263111"/>
              <a:gd name="connsiteY11" fmla="*/ 309966 h 751698"/>
              <a:gd name="connsiteX12" fmla="*/ 790413 w 1263111"/>
              <a:gd name="connsiteY12" fmla="*/ 294468 h 751698"/>
              <a:gd name="connsiteX13" fmla="*/ 736169 w 1263111"/>
              <a:gd name="connsiteY13" fmla="*/ 302217 h 751698"/>
              <a:gd name="connsiteX14" fmla="*/ 705172 w 1263111"/>
              <a:gd name="connsiteY14" fmla="*/ 309966 h 751698"/>
              <a:gd name="connsiteX15" fmla="*/ 689674 w 1263111"/>
              <a:gd name="connsiteY15" fmla="*/ 333213 h 751698"/>
              <a:gd name="connsiteX16" fmla="*/ 658678 w 1263111"/>
              <a:gd name="connsiteY16" fmla="*/ 488197 h 751698"/>
              <a:gd name="connsiteX17" fmla="*/ 526942 w 1263111"/>
              <a:gd name="connsiteY17" fmla="*/ 480447 h 751698"/>
              <a:gd name="connsiteX18" fmla="*/ 480447 w 1263111"/>
              <a:gd name="connsiteY18" fmla="*/ 480447 h 751698"/>
              <a:gd name="connsiteX19" fmla="*/ 464949 w 1263111"/>
              <a:gd name="connsiteY19" fmla="*/ 526942 h 751698"/>
              <a:gd name="connsiteX20" fmla="*/ 457200 w 1263111"/>
              <a:gd name="connsiteY20" fmla="*/ 550190 h 751698"/>
              <a:gd name="connsiteX21" fmla="*/ 426203 w 1263111"/>
              <a:gd name="connsiteY21" fmla="*/ 588935 h 751698"/>
              <a:gd name="connsiteX22" fmla="*/ 364210 w 1263111"/>
              <a:gd name="connsiteY22" fmla="*/ 596685 h 751698"/>
              <a:gd name="connsiteX23" fmla="*/ 271220 w 1263111"/>
              <a:gd name="connsiteY23" fmla="*/ 604434 h 751698"/>
              <a:gd name="connsiteX24" fmla="*/ 263471 w 1263111"/>
              <a:gd name="connsiteY24" fmla="*/ 627681 h 751698"/>
              <a:gd name="connsiteX25" fmla="*/ 224725 w 1263111"/>
              <a:gd name="connsiteY25" fmla="*/ 658678 h 751698"/>
              <a:gd name="connsiteX26" fmla="*/ 201478 w 1263111"/>
              <a:gd name="connsiteY26" fmla="*/ 681925 h 751698"/>
              <a:gd name="connsiteX27" fmla="*/ 170481 w 1263111"/>
              <a:gd name="connsiteY27" fmla="*/ 689674 h 751698"/>
              <a:gd name="connsiteX28" fmla="*/ 147233 w 1263111"/>
              <a:gd name="connsiteY28" fmla="*/ 697424 h 751698"/>
              <a:gd name="connsiteX29" fmla="*/ 123986 w 1263111"/>
              <a:gd name="connsiteY29" fmla="*/ 712922 h 751698"/>
              <a:gd name="connsiteX30" fmla="*/ 54244 w 1263111"/>
              <a:gd name="connsiteY30" fmla="*/ 728420 h 751698"/>
              <a:gd name="connsiteX31" fmla="*/ 30996 w 1263111"/>
              <a:gd name="connsiteY31" fmla="*/ 736169 h 751698"/>
              <a:gd name="connsiteX32" fmla="*/ 0 w 1263111"/>
              <a:gd name="connsiteY32" fmla="*/ 751668 h 75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63111" h="751698">
                <a:moveTo>
                  <a:pt x="1263111" y="0"/>
                </a:moveTo>
                <a:cubicBezTo>
                  <a:pt x="1242447" y="5166"/>
                  <a:pt x="1211851" y="-2901"/>
                  <a:pt x="1201118" y="15498"/>
                </a:cubicBezTo>
                <a:cubicBezTo>
                  <a:pt x="1188038" y="37921"/>
                  <a:pt x="1204599" y="67384"/>
                  <a:pt x="1208867" y="92990"/>
                </a:cubicBezTo>
                <a:cubicBezTo>
                  <a:pt x="1212369" y="114001"/>
                  <a:pt x="1224366" y="154983"/>
                  <a:pt x="1224366" y="154983"/>
                </a:cubicBezTo>
                <a:cubicBezTo>
                  <a:pt x="1221783" y="162732"/>
                  <a:pt x="1224653" y="176769"/>
                  <a:pt x="1216617" y="178230"/>
                </a:cubicBezTo>
                <a:cubicBezTo>
                  <a:pt x="1191076" y="182874"/>
                  <a:pt x="1163903" y="178224"/>
                  <a:pt x="1139125" y="170481"/>
                </a:cubicBezTo>
                <a:cubicBezTo>
                  <a:pt x="1121346" y="164925"/>
                  <a:pt x="1110300" y="145376"/>
                  <a:pt x="1092630" y="139485"/>
                </a:cubicBezTo>
                <a:lnTo>
                  <a:pt x="1069383" y="131735"/>
                </a:lnTo>
                <a:cubicBezTo>
                  <a:pt x="1035803" y="134318"/>
                  <a:pt x="1001027" y="130233"/>
                  <a:pt x="968644" y="139485"/>
                </a:cubicBezTo>
                <a:cubicBezTo>
                  <a:pt x="960790" y="141729"/>
                  <a:pt x="961572" y="154592"/>
                  <a:pt x="960894" y="162732"/>
                </a:cubicBezTo>
                <a:cubicBezTo>
                  <a:pt x="956384" y="216850"/>
                  <a:pt x="955728" y="271220"/>
                  <a:pt x="953145" y="325464"/>
                </a:cubicBezTo>
                <a:cubicBezTo>
                  <a:pt x="915827" y="321732"/>
                  <a:pt x="874077" y="320103"/>
                  <a:pt x="836908" y="309966"/>
                </a:cubicBezTo>
                <a:cubicBezTo>
                  <a:pt x="821147" y="305668"/>
                  <a:pt x="790413" y="294468"/>
                  <a:pt x="790413" y="294468"/>
                </a:cubicBezTo>
                <a:cubicBezTo>
                  <a:pt x="772332" y="297051"/>
                  <a:pt x="754139" y="298950"/>
                  <a:pt x="736169" y="302217"/>
                </a:cubicBezTo>
                <a:cubicBezTo>
                  <a:pt x="725690" y="304122"/>
                  <a:pt x="714034" y="304058"/>
                  <a:pt x="705172" y="309966"/>
                </a:cubicBezTo>
                <a:cubicBezTo>
                  <a:pt x="697423" y="315132"/>
                  <a:pt x="694840" y="325464"/>
                  <a:pt x="689674" y="333213"/>
                </a:cubicBezTo>
                <a:cubicBezTo>
                  <a:pt x="662624" y="414364"/>
                  <a:pt x="676486" y="363536"/>
                  <a:pt x="658678" y="488197"/>
                </a:cubicBezTo>
                <a:cubicBezTo>
                  <a:pt x="614766" y="485614"/>
                  <a:pt x="570712" y="484824"/>
                  <a:pt x="526942" y="480447"/>
                </a:cubicBezTo>
                <a:cubicBezTo>
                  <a:pt x="479256" y="475678"/>
                  <a:pt x="528132" y="464552"/>
                  <a:pt x="480447" y="480447"/>
                </a:cubicBezTo>
                <a:lnTo>
                  <a:pt x="464949" y="526942"/>
                </a:lnTo>
                <a:lnTo>
                  <a:pt x="457200" y="550190"/>
                </a:lnTo>
                <a:cubicBezTo>
                  <a:pt x="450312" y="570854"/>
                  <a:pt x="451906" y="581925"/>
                  <a:pt x="426203" y="588935"/>
                </a:cubicBezTo>
                <a:cubicBezTo>
                  <a:pt x="406112" y="594415"/>
                  <a:pt x="384932" y="594613"/>
                  <a:pt x="364210" y="596685"/>
                </a:cubicBezTo>
                <a:cubicBezTo>
                  <a:pt x="333260" y="599780"/>
                  <a:pt x="302217" y="601851"/>
                  <a:pt x="271220" y="604434"/>
                </a:cubicBezTo>
                <a:cubicBezTo>
                  <a:pt x="268637" y="612183"/>
                  <a:pt x="267674" y="620677"/>
                  <a:pt x="263471" y="627681"/>
                </a:cubicBezTo>
                <a:cubicBezTo>
                  <a:pt x="254452" y="642712"/>
                  <a:pt x="237397" y="648118"/>
                  <a:pt x="224725" y="658678"/>
                </a:cubicBezTo>
                <a:cubicBezTo>
                  <a:pt x="216306" y="665694"/>
                  <a:pt x="210993" y="676488"/>
                  <a:pt x="201478" y="681925"/>
                </a:cubicBezTo>
                <a:cubicBezTo>
                  <a:pt x="192231" y="687209"/>
                  <a:pt x="180722" y="686748"/>
                  <a:pt x="170481" y="689674"/>
                </a:cubicBezTo>
                <a:cubicBezTo>
                  <a:pt x="162627" y="691918"/>
                  <a:pt x="154539" y="693771"/>
                  <a:pt x="147233" y="697424"/>
                </a:cubicBezTo>
                <a:cubicBezTo>
                  <a:pt x="138903" y="701589"/>
                  <a:pt x="132316" y="708757"/>
                  <a:pt x="123986" y="712922"/>
                </a:cubicBezTo>
                <a:cubicBezTo>
                  <a:pt x="103053" y="723389"/>
                  <a:pt x="75673" y="723658"/>
                  <a:pt x="54244" y="728420"/>
                </a:cubicBezTo>
                <a:cubicBezTo>
                  <a:pt x="46270" y="730192"/>
                  <a:pt x="38745" y="733586"/>
                  <a:pt x="30996" y="736169"/>
                </a:cubicBezTo>
                <a:cubicBezTo>
                  <a:pt x="5600" y="753101"/>
                  <a:pt x="17062" y="751668"/>
                  <a:pt x="0" y="751668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 flipV="1">
            <a:off x="4698768" y="5570349"/>
            <a:ext cx="0" cy="4572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B162D44A-3AC0-4E0A-A4A4-020754D70B33}"/>
                  </a:ext>
                </a:extLst>
              </p:cNvPr>
              <p:cNvSpPr txBox="1"/>
              <p:nvPr/>
            </p:nvSpPr>
            <p:spPr>
              <a:xfrm>
                <a:off x="2028650" y="2086062"/>
                <a:ext cx="191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62D44A-3AC0-4E0A-A4A4-020754D70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650" y="2086062"/>
                <a:ext cx="191146" cy="369332"/>
              </a:xfrm>
              <a:prstGeom prst="rect">
                <a:avLst/>
              </a:prstGeom>
              <a:blipFill>
                <a:blip r:embed="rId3"/>
                <a:stretch>
                  <a:fillRect r="-6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="" xmlns:a16="http://schemas.microsoft.com/office/drawing/2014/main" id="{75871BED-4552-430F-BDEE-5A3EDD45EAE6}"/>
              </a:ext>
            </a:extLst>
          </p:cNvPr>
          <p:cNvSpPr/>
          <p:nvPr/>
        </p:nvSpPr>
        <p:spPr>
          <a:xfrm>
            <a:off x="4254616" y="1239206"/>
            <a:ext cx="139468" cy="139468"/>
          </a:xfrm>
          <a:prstGeom prst="ellipse">
            <a:avLst/>
          </a:prstGeom>
          <a:solidFill>
            <a:srgbClr val="FF0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5FEAA35-B4F8-4DA5-8140-1FA65D3E9FA8}"/>
              </a:ext>
            </a:extLst>
          </p:cNvPr>
          <p:cNvSpPr txBox="1"/>
          <p:nvPr/>
        </p:nvSpPr>
        <p:spPr>
          <a:xfrm>
            <a:off x="3059104" y="1125897"/>
            <a:ext cx="99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i="0" dirty="0">
                <a:latin typeface="Arial Narrow" pitchFamily="34" charset="0"/>
              </a:rPr>
              <a:t>backtrack</a:t>
            </a:r>
          </a:p>
        </p:txBody>
      </p:sp>
    </p:spTree>
    <p:extLst>
      <p:ext uri="{BB962C8B-B14F-4D97-AF65-F5344CB8AC3E}">
        <p14:creationId xmlns:p14="http://schemas.microsoft.com/office/powerpoint/2010/main" val="2184081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419600" y="51131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810000" y="41225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971800" y="30557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05000" y="20651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67846" y="2264043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54944" y="15317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76700" y="10668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8800" y="44273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77000" y="37415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992" y="32843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2360285" y="2455394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3427085" y="3445994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4265285" y="4512794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3427085" y="2654288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4343400" y="1524000"/>
            <a:ext cx="191146" cy="7400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4723131" y="1921994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4874885" y="4817594"/>
            <a:ext cx="842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5868692" y="3741549"/>
            <a:ext cx="36808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6094085" y="4131794"/>
            <a:ext cx="461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09700" y="0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rial Narrow" pitchFamily="34" charset="0"/>
              </a:rPr>
              <a:t>Backtrack Numbering?</a:t>
            </a:r>
          </a:p>
        </p:txBody>
      </p:sp>
      <p:sp>
        <p:nvSpPr>
          <p:cNvPr id="45" name="Freeform 44"/>
          <p:cNvSpPr/>
          <p:nvPr/>
        </p:nvSpPr>
        <p:spPr>
          <a:xfrm rot="2547152" flipH="1">
            <a:off x="4590224" y="1365049"/>
            <a:ext cx="1038386" cy="457309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347275" y="3583983"/>
            <a:ext cx="1263111" cy="751698"/>
          </a:xfrm>
          <a:custGeom>
            <a:avLst/>
            <a:gdLst>
              <a:gd name="connsiteX0" fmla="*/ 1263111 w 1263111"/>
              <a:gd name="connsiteY0" fmla="*/ 0 h 751698"/>
              <a:gd name="connsiteX1" fmla="*/ 1201118 w 1263111"/>
              <a:gd name="connsiteY1" fmla="*/ 15498 h 751698"/>
              <a:gd name="connsiteX2" fmla="*/ 1208867 w 1263111"/>
              <a:gd name="connsiteY2" fmla="*/ 92990 h 751698"/>
              <a:gd name="connsiteX3" fmla="*/ 1224366 w 1263111"/>
              <a:gd name="connsiteY3" fmla="*/ 154983 h 751698"/>
              <a:gd name="connsiteX4" fmla="*/ 1216617 w 1263111"/>
              <a:gd name="connsiteY4" fmla="*/ 178230 h 751698"/>
              <a:gd name="connsiteX5" fmla="*/ 1139125 w 1263111"/>
              <a:gd name="connsiteY5" fmla="*/ 170481 h 751698"/>
              <a:gd name="connsiteX6" fmla="*/ 1092630 w 1263111"/>
              <a:gd name="connsiteY6" fmla="*/ 139485 h 751698"/>
              <a:gd name="connsiteX7" fmla="*/ 1069383 w 1263111"/>
              <a:gd name="connsiteY7" fmla="*/ 131735 h 751698"/>
              <a:gd name="connsiteX8" fmla="*/ 968644 w 1263111"/>
              <a:gd name="connsiteY8" fmla="*/ 139485 h 751698"/>
              <a:gd name="connsiteX9" fmla="*/ 960894 w 1263111"/>
              <a:gd name="connsiteY9" fmla="*/ 162732 h 751698"/>
              <a:gd name="connsiteX10" fmla="*/ 953145 w 1263111"/>
              <a:gd name="connsiteY10" fmla="*/ 325464 h 751698"/>
              <a:gd name="connsiteX11" fmla="*/ 836908 w 1263111"/>
              <a:gd name="connsiteY11" fmla="*/ 309966 h 751698"/>
              <a:gd name="connsiteX12" fmla="*/ 790413 w 1263111"/>
              <a:gd name="connsiteY12" fmla="*/ 294468 h 751698"/>
              <a:gd name="connsiteX13" fmla="*/ 736169 w 1263111"/>
              <a:gd name="connsiteY13" fmla="*/ 302217 h 751698"/>
              <a:gd name="connsiteX14" fmla="*/ 705172 w 1263111"/>
              <a:gd name="connsiteY14" fmla="*/ 309966 h 751698"/>
              <a:gd name="connsiteX15" fmla="*/ 689674 w 1263111"/>
              <a:gd name="connsiteY15" fmla="*/ 333213 h 751698"/>
              <a:gd name="connsiteX16" fmla="*/ 658678 w 1263111"/>
              <a:gd name="connsiteY16" fmla="*/ 488197 h 751698"/>
              <a:gd name="connsiteX17" fmla="*/ 526942 w 1263111"/>
              <a:gd name="connsiteY17" fmla="*/ 480447 h 751698"/>
              <a:gd name="connsiteX18" fmla="*/ 480447 w 1263111"/>
              <a:gd name="connsiteY18" fmla="*/ 480447 h 751698"/>
              <a:gd name="connsiteX19" fmla="*/ 464949 w 1263111"/>
              <a:gd name="connsiteY19" fmla="*/ 526942 h 751698"/>
              <a:gd name="connsiteX20" fmla="*/ 457200 w 1263111"/>
              <a:gd name="connsiteY20" fmla="*/ 550190 h 751698"/>
              <a:gd name="connsiteX21" fmla="*/ 426203 w 1263111"/>
              <a:gd name="connsiteY21" fmla="*/ 588935 h 751698"/>
              <a:gd name="connsiteX22" fmla="*/ 364210 w 1263111"/>
              <a:gd name="connsiteY22" fmla="*/ 596685 h 751698"/>
              <a:gd name="connsiteX23" fmla="*/ 271220 w 1263111"/>
              <a:gd name="connsiteY23" fmla="*/ 604434 h 751698"/>
              <a:gd name="connsiteX24" fmla="*/ 263471 w 1263111"/>
              <a:gd name="connsiteY24" fmla="*/ 627681 h 751698"/>
              <a:gd name="connsiteX25" fmla="*/ 224725 w 1263111"/>
              <a:gd name="connsiteY25" fmla="*/ 658678 h 751698"/>
              <a:gd name="connsiteX26" fmla="*/ 201478 w 1263111"/>
              <a:gd name="connsiteY26" fmla="*/ 681925 h 751698"/>
              <a:gd name="connsiteX27" fmla="*/ 170481 w 1263111"/>
              <a:gd name="connsiteY27" fmla="*/ 689674 h 751698"/>
              <a:gd name="connsiteX28" fmla="*/ 147233 w 1263111"/>
              <a:gd name="connsiteY28" fmla="*/ 697424 h 751698"/>
              <a:gd name="connsiteX29" fmla="*/ 123986 w 1263111"/>
              <a:gd name="connsiteY29" fmla="*/ 712922 h 751698"/>
              <a:gd name="connsiteX30" fmla="*/ 54244 w 1263111"/>
              <a:gd name="connsiteY30" fmla="*/ 728420 h 751698"/>
              <a:gd name="connsiteX31" fmla="*/ 30996 w 1263111"/>
              <a:gd name="connsiteY31" fmla="*/ 736169 h 751698"/>
              <a:gd name="connsiteX32" fmla="*/ 0 w 1263111"/>
              <a:gd name="connsiteY32" fmla="*/ 751668 h 75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63111" h="751698">
                <a:moveTo>
                  <a:pt x="1263111" y="0"/>
                </a:moveTo>
                <a:cubicBezTo>
                  <a:pt x="1242447" y="5166"/>
                  <a:pt x="1211851" y="-2901"/>
                  <a:pt x="1201118" y="15498"/>
                </a:cubicBezTo>
                <a:cubicBezTo>
                  <a:pt x="1188038" y="37921"/>
                  <a:pt x="1204599" y="67384"/>
                  <a:pt x="1208867" y="92990"/>
                </a:cubicBezTo>
                <a:cubicBezTo>
                  <a:pt x="1212369" y="114001"/>
                  <a:pt x="1224366" y="154983"/>
                  <a:pt x="1224366" y="154983"/>
                </a:cubicBezTo>
                <a:cubicBezTo>
                  <a:pt x="1221783" y="162732"/>
                  <a:pt x="1224653" y="176769"/>
                  <a:pt x="1216617" y="178230"/>
                </a:cubicBezTo>
                <a:cubicBezTo>
                  <a:pt x="1191076" y="182874"/>
                  <a:pt x="1163903" y="178224"/>
                  <a:pt x="1139125" y="170481"/>
                </a:cubicBezTo>
                <a:cubicBezTo>
                  <a:pt x="1121346" y="164925"/>
                  <a:pt x="1110300" y="145376"/>
                  <a:pt x="1092630" y="139485"/>
                </a:cubicBezTo>
                <a:lnTo>
                  <a:pt x="1069383" y="131735"/>
                </a:lnTo>
                <a:cubicBezTo>
                  <a:pt x="1035803" y="134318"/>
                  <a:pt x="1001027" y="130233"/>
                  <a:pt x="968644" y="139485"/>
                </a:cubicBezTo>
                <a:cubicBezTo>
                  <a:pt x="960790" y="141729"/>
                  <a:pt x="961572" y="154592"/>
                  <a:pt x="960894" y="162732"/>
                </a:cubicBezTo>
                <a:cubicBezTo>
                  <a:pt x="956384" y="216850"/>
                  <a:pt x="955728" y="271220"/>
                  <a:pt x="953145" y="325464"/>
                </a:cubicBezTo>
                <a:cubicBezTo>
                  <a:pt x="915827" y="321732"/>
                  <a:pt x="874077" y="320103"/>
                  <a:pt x="836908" y="309966"/>
                </a:cubicBezTo>
                <a:cubicBezTo>
                  <a:pt x="821147" y="305668"/>
                  <a:pt x="790413" y="294468"/>
                  <a:pt x="790413" y="294468"/>
                </a:cubicBezTo>
                <a:cubicBezTo>
                  <a:pt x="772332" y="297051"/>
                  <a:pt x="754139" y="298950"/>
                  <a:pt x="736169" y="302217"/>
                </a:cubicBezTo>
                <a:cubicBezTo>
                  <a:pt x="725690" y="304122"/>
                  <a:pt x="714034" y="304058"/>
                  <a:pt x="705172" y="309966"/>
                </a:cubicBezTo>
                <a:cubicBezTo>
                  <a:pt x="697423" y="315132"/>
                  <a:pt x="694840" y="325464"/>
                  <a:pt x="689674" y="333213"/>
                </a:cubicBezTo>
                <a:cubicBezTo>
                  <a:pt x="662624" y="414364"/>
                  <a:pt x="676486" y="363536"/>
                  <a:pt x="658678" y="488197"/>
                </a:cubicBezTo>
                <a:cubicBezTo>
                  <a:pt x="614766" y="485614"/>
                  <a:pt x="570712" y="484824"/>
                  <a:pt x="526942" y="480447"/>
                </a:cubicBezTo>
                <a:cubicBezTo>
                  <a:pt x="479256" y="475678"/>
                  <a:pt x="528132" y="464552"/>
                  <a:pt x="480447" y="480447"/>
                </a:cubicBezTo>
                <a:lnTo>
                  <a:pt x="464949" y="526942"/>
                </a:lnTo>
                <a:lnTo>
                  <a:pt x="457200" y="550190"/>
                </a:lnTo>
                <a:cubicBezTo>
                  <a:pt x="450312" y="570854"/>
                  <a:pt x="451906" y="581925"/>
                  <a:pt x="426203" y="588935"/>
                </a:cubicBezTo>
                <a:cubicBezTo>
                  <a:pt x="406112" y="594415"/>
                  <a:pt x="384932" y="594613"/>
                  <a:pt x="364210" y="596685"/>
                </a:cubicBezTo>
                <a:cubicBezTo>
                  <a:pt x="333260" y="599780"/>
                  <a:pt x="302217" y="601851"/>
                  <a:pt x="271220" y="604434"/>
                </a:cubicBezTo>
                <a:cubicBezTo>
                  <a:pt x="268637" y="612183"/>
                  <a:pt x="267674" y="620677"/>
                  <a:pt x="263471" y="627681"/>
                </a:cubicBezTo>
                <a:cubicBezTo>
                  <a:pt x="254452" y="642712"/>
                  <a:pt x="237397" y="648118"/>
                  <a:pt x="224725" y="658678"/>
                </a:cubicBezTo>
                <a:cubicBezTo>
                  <a:pt x="216306" y="665694"/>
                  <a:pt x="210993" y="676488"/>
                  <a:pt x="201478" y="681925"/>
                </a:cubicBezTo>
                <a:cubicBezTo>
                  <a:pt x="192231" y="687209"/>
                  <a:pt x="180722" y="686748"/>
                  <a:pt x="170481" y="689674"/>
                </a:cubicBezTo>
                <a:cubicBezTo>
                  <a:pt x="162627" y="691918"/>
                  <a:pt x="154539" y="693771"/>
                  <a:pt x="147233" y="697424"/>
                </a:cubicBezTo>
                <a:cubicBezTo>
                  <a:pt x="138903" y="701589"/>
                  <a:pt x="132316" y="708757"/>
                  <a:pt x="123986" y="712922"/>
                </a:cubicBezTo>
                <a:cubicBezTo>
                  <a:pt x="103053" y="723389"/>
                  <a:pt x="75673" y="723658"/>
                  <a:pt x="54244" y="728420"/>
                </a:cubicBezTo>
                <a:cubicBezTo>
                  <a:pt x="46270" y="730192"/>
                  <a:pt x="38745" y="733586"/>
                  <a:pt x="30996" y="736169"/>
                </a:cubicBezTo>
                <a:cubicBezTo>
                  <a:pt x="5600" y="753101"/>
                  <a:pt x="17062" y="751668"/>
                  <a:pt x="0" y="751668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 flipV="1">
            <a:off x="4698768" y="5570349"/>
            <a:ext cx="0" cy="4572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B162D44A-3AC0-4E0A-A4A4-020754D70B33}"/>
                  </a:ext>
                </a:extLst>
              </p:cNvPr>
              <p:cNvSpPr txBox="1"/>
              <p:nvPr/>
            </p:nvSpPr>
            <p:spPr>
              <a:xfrm>
                <a:off x="2028650" y="2086062"/>
                <a:ext cx="191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62D44A-3AC0-4E0A-A4A4-020754D70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650" y="2086062"/>
                <a:ext cx="191146" cy="369332"/>
              </a:xfrm>
              <a:prstGeom prst="rect">
                <a:avLst/>
              </a:prstGeom>
              <a:blipFill>
                <a:blip r:embed="rId3"/>
                <a:stretch>
                  <a:fillRect r="-6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="" xmlns:a16="http://schemas.microsoft.com/office/drawing/2014/main" id="{75871BED-4552-430F-BDEE-5A3EDD45EAE6}"/>
              </a:ext>
            </a:extLst>
          </p:cNvPr>
          <p:cNvSpPr/>
          <p:nvPr/>
        </p:nvSpPr>
        <p:spPr>
          <a:xfrm>
            <a:off x="4464812" y="2408413"/>
            <a:ext cx="139468" cy="139468"/>
          </a:xfrm>
          <a:prstGeom prst="ellipse">
            <a:avLst/>
          </a:prstGeom>
          <a:solidFill>
            <a:srgbClr val="FF0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E3E8D691-AE3A-479E-9ADD-949B515855D6}"/>
                  </a:ext>
                </a:extLst>
              </p:cNvPr>
              <p:cNvSpPr txBox="1"/>
              <p:nvPr/>
            </p:nvSpPr>
            <p:spPr>
              <a:xfrm>
                <a:off x="4169712" y="1083796"/>
                <a:ext cx="191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E8D691-AE3A-479E-9ADD-949B51585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12" y="1083796"/>
                <a:ext cx="191146" cy="369332"/>
              </a:xfrm>
              <a:prstGeom prst="rect">
                <a:avLst/>
              </a:prstGeom>
              <a:blipFill>
                <a:blip r:embed="rId4"/>
                <a:stretch>
                  <a:fillRect r="-6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1756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419600" y="51131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810000" y="41225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971800" y="30557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05000" y="20651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67846" y="2264043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54944" y="15317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76700" y="10668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8800" y="44273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77000" y="37415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992" y="32843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2360285" y="2455394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3427085" y="3445994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4265285" y="4512794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3427085" y="2654288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4343400" y="1524000"/>
            <a:ext cx="191146" cy="7400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4723131" y="1921994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4874885" y="4817594"/>
            <a:ext cx="842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5868692" y="3741549"/>
            <a:ext cx="36808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6094085" y="4131794"/>
            <a:ext cx="461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09700" y="0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rial Narrow" pitchFamily="34" charset="0"/>
              </a:rPr>
              <a:t>Backtrack Numbering?</a:t>
            </a:r>
          </a:p>
        </p:txBody>
      </p:sp>
      <p:sp>
        <p:nvSpPr>
          <p:cNvPr id="45" name="Freeform 44"/>
          <p:cNvSpPr/>
          <p:nvPr/>
        </p:nvSpPr>
        <p:spPr>
          <a:xfrm rot="2547152" flipH="1">
            <a:off x="4590224" y="1365049"/>
            <a:ext cx="1038386" cy="457309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347275" y="3583983"/>
            <a:ext cx="1263111" cy="751698"/>
          </a:xfrm>
          <a:custGeom>
            <a:avLst/>
            <a:gdLst>
              <a:gd name="connsiteX0" fmla="*/ 1263111 w 1263111"/>
              <a:gd name="connsiteY0" fmla="*/ 0 h 751698"/>
              <a:gd name="connsiteX1" fmla="*/ 1201118 w 1263111"/>
              <a:gd name="connsiteY1" fmla="*/ 15498 h 751698"/>
              <a:gd name="connsiteX2" fmla="*/ 1208867 w 1263111"/>
              <a:gd name="connsiteY2" fmla="*/ 92990 h 751698"/>
              <a:gd name="connsiteX3" fmla="*/ 1224366 w 1263111"/>
              <a:gd name="connsiteY3" fmla="*/ 154983 h 751698"/>
              <a:gd name="connsiteX4" fmla="*/ 1216617 w 1263111"/>
              <a:gd name="connsiteY4" fmla="*/ 178230 h 751698"/>
              <a:gd name="connsiteX5" fmla="*/ 1139125 w 1263111"/>
              <a:gd name="connsiteY5" fmla="*/ 170481 h 751698"/>
              <a:gd name="connsiteX6" fmla="*/ 1092630 w 1263111"/>
              <a:gd name="connsiteY6" fmla="*/ 139485 h 751698"/>
              <a:gd name="connsiteX7" fmla="*/ 1069383 w 1263111"/>
              <a:gd name="connsiteY7" fmla="*/ 131735 h 751698"/>
              <a:gd name="connsiteX8" fmla="*/ 968644 w 1263111"/>
              <a:gd name="connsiteY8" fmla="*/ 139485 h 751698"/>
              <a:gd name="connsiteX9" fmla="*/ 960894 w 1263111"/>
              <a:gd name="connsiteY9" fmla="*/ 162732 h 751698"/>
              <a:gd name="connsiteX10" fmla="*/ 953145 w 1263111"/>
              <a:gd name="connsiteY10" fmla="*/ 325464 h 751698"/>
              <a:gd name="connsiteX11" fmla="*/ 836908 w 1263111"/>
              <a:gd name="connsiteY11" fmla="*/ 309966 h 751698"/>
              <a:gd name="connsiteX12" fmla="*/ 790413 w 1263111"/>
              <a:gd name="connsiteY12" fmla="*/ 294468 h 751698"/>
              <a:gd name="connsiteX13" fmla="*/ 736169 w 1263111"/>
              <a:gd name="connsiteY13" fmla="*/ 302217 h 751698"/>
              <a:gd name="connsiteX14" fmla="*/ 705172 w 1263111"/>
              <a:gd name="connsiteY14" fmla="*/ 309966 h 751698"/>
              <a:gd name="connsiteX15" fmla="*/ 689674 w 1263111"/>
              <a:gd name="connsiteY15" fmla="*/ 333213 h 751698"/>
              <a:gd name="connsiteX16" fmla="*/ 658678 w 1263111"/>
              <a:gd name="connsiteY16" fmla="*/ 488197 h 751698"/>
              <a:gd name="connsiteX17" fmla="*/ 526942 w 1263111"/>
              <a:gd name="connsiteY17" fmla="*/ 480447 h 751698"/>
              <a:gd name="connsiteX18" fmla="*/ 480447 w 1263111"/>
              <a:gd name="connsiteY18" fmla="*/ 480447 h 751698"/>
              <a:gd name="connsiteX19" fmla="*/ 464949 w 1263111"/>
              <a:gd name="connsiteY19" fmla="*/ 526942 h 751698"/>
              <a:gd name="connsiteX20" fmla="*/ 457200 w 1263111"/>
              <a:gd name="connsiteY20" fmla="*/ 550190 h 751698"/>
              <a:gd name="connsiteX21" fmla="*/ 426203 w 1263111"/>
              <a:gd name="connsiteY21" fmla="*/ 588935 h 751698"/>
              <a:gd name="connsiteX22" fmla="*/ 364210 w 1263111"/>
              <a:gd name="connsiteY22" fmla="*/ 596685 h 751698"/>
              <a:gd name="connsiteX23" fmla="*/ 271220 w 1263111"/>
              <a:gd name="connsiteY23" fmla="*/ 604434 h 751698"/>
              <a:gd name="connsiteX24" fmla="*/ 263471 w 1263111"/>
              <a:gd name="connsiteY24" fmla="*/ 627681 h 751698"/>
              <a:gd name="connsiteX25" fmla="*/ 224725 w 1263111"/>
              <a:gd name="connsiteY25" fmla="*/ 658678 h 751698"/>
              <a:gd name="connsiteX26" fmla="*/ 201478 w 1263111"/>
              <a:gd name="connsiteY26" fmla="*/ 681925 h 751698"/>
              <a:gd name="connsiteX27" fmla="*/ 170481 w 1263111"/>
              <a:gd name="connsiteY27" fmla="*/ 689674 h 751698"/>
              <a:gd name="connsiteX28" fmla="*/ 147233 w 1263111"/>
              <a:gd name="connsiteY28" fmla="*/ 697424 h 751698"/>
              <a:gd name="connsiteX29" fmla="*/ 123986 w 1263111"/>
              <a:gd name="connsiteY29" fmla="*/ 712922 h 751698"/>
              <a:gd name="connsiteX30" fmla="*/ 54244 w 1263111"/>
              <a:gd name="connsiteY30" fmla="*/ 728420 h 751698"/>
              <a:gd name="connsiteX31" fmla="*/ 30996 w 1263111"/>
              <a:gd name="connsiteY31" fmla="*/ 736169 h 751698"/>
              <a:gd name="connsiteX32" fmla="*/ 0 w 1263111"/>
              <a:gd name="connsiteY32" fmla="*/ 751668 h 75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63111" h="751698">
                <a:moveTo>
                  <a:pt x="1263111" y="0"/>
                </a:moveTo>
                <a:cubicBezTo>
                  <a:pt x="1242447" y="5166"/>
                  <a:pt x="1211851" y="-2901"/>
                  <a:pt x="1201118" y="15498"/>
                </a:cubicBezTo>
                <a:cubicBezTo>
                  <a:pt x="1188038" y="37921"/>
                  <a:pt x="1204599" y="67384"/>
                  <a:pt x="1208867" y="92990"/>
                </a:cubicBezTo>
                <a:cubicBezTo>
                  <a:pt x="1212369" y="114001"/>
                  <a:pt x="1224366" y="154983"/>
                  <a:pt x="1224366" y="154983"/>
                </a:cubicBezTo>
                <a:cubicBezTo>
                  <a:pt x="1221783" y="162732"/>
                  <a:pt x="1224653" y="176769"/>
                  <a:pt x="1216617" y="178230"/>
                </a:cubicBezTo>
                <a:cubicBezTo>
                  <a:pt x="1191076" y="182874"/>
                  <a:pt x="1163903" y="178224"/>
                  <a:pt x="1139125" y="170481"/>
                </a:cubicBezTo>
                <a:cubicBezTo>
                  <a:pt x="1121346" y="164925"/>
                  <a:pt x="1110300" y="145376"/>
                  <a:pt x="1092630" y="139485"/>
                </a:cubicBezTo>
                <a:lnTo>
                  <a:pt x="1069383" y="131735"/>
                </a:lnTo>
                <a:cubicBezTo>
                  <a:pt x="1035803" y="134318"/>
                  <a:pt x="1001027" y="130233"/>
                  <a:pt x="968644" y="139485"/>
                </a:cubicBezTo>
                <a:cubicBezTo>
                  <a:pt x="960790" y="141729"/>
                  <a:pt x="961572" y="154592"/>
                  <a:pt x="960894" y="162732"/>
                </a:cubicBezTo>
                <a:cubicBezTo>
                  <a:pt x="956384" y="216850"/>
                  <a:pt x="955728" y="271220"/>
                  <a:pt x="953145" y="325464"/>
                </a:cubicBezTo>
                <a:cubicBezTo>
                  <a:pt x="915827" y="321732"/>
                  <a:pt x="874077" y="320103"/>
                  <a:pt x="836908" y="309966"/>
                </a:cubicBezTo>
                <a:cubicBezTo>
                  <a:pt x="821147" y="305668"/>
                  <a:pt x="790413" y="294468"/>
                  <a:pt x="790413" y="294468"/>
                </a:cubicBezTo>
                <a:cubicBezTo>
                  <a:pt x="772332" y="297051"/>
                  <a:pt x="754139" y="298950"/>
                  <a:pt x="736169" y="302217"/>
                </a:cubicBezTo>
                <a:cubicBezTo>
                  <a:pt x="725690" y="304122"/>
                  <a:pt x="714034" y="304058"/>
                  <a:pt x="705172" y="309966"/>
                </a:cubicBezTo>
                <a:cubicBezTo>
                  <a:pt x="697423" y="315132"/>
                  <a:pt x="694840" y="325464"/>
                  <a:pt x="689674" y="333213"/>
                </a:cubicBezTo>
                <a:cubicBezTo>
                  <a:pt x="662624" y="414364"/>
                  <a:pt x="676486" y="363536"/>
                  <a:pt x="658678" y="488197"/>
                </a:cubicBezTo>
                <a:cubicBezTo>
                  <a:pt x="614766" y="485614"/>
                  <a:pt x="570712" y="484824"/>
                  <a:pt x="526942" y="480447"/>
                </a:cubicBezTo>
                <a:cubicBezTo>
                  <a:pt x="479256" y="475678"/>
                  <a:pt x="528132" y="464552"/>
                  <a:pt x="480447" y="480447"/>
                </a:cubicBezTo>
                <a:lnTo>
                  <a:pt x="464949" y="526942"/>
                </a:lnTo>
                <a:lnTo>
                  <a:pt x="457200" y="550190"/>
                </a:lnTo>
                <a:cubicBezTo>
                  <a:pt x="450312" y="570854"/>
                  <a:pt x="451906" y="581925"/>
                  <a:pt x="426203" y="588935"/>
                </a:cubicBezTo>
                <a:cubicBezTo>
                  <a:pt x="406112" y="594415"/>
                  <a:pt x="384932" y="594613"/>
                  <a:pt x="364210" y="596685"/>
                </a:cubicBezTo>
                <a:cubicBezTo>
                  <a:pt x="333260" y="599780"/>
                  <a:pt x="302217" y="601851"/>
                  <a:pt x="271220" y="604434"/>
                </a:cubicBezTo>
                <a:cubicBezTo>
                  <a:pt x="268637" y="612183"/>
                  <a:pt x="267674" y="620677"/>
                  <a:pt x="263471" y="627681"/>
                </a:cubicBezTo>
                <a:cubicBezTo>
                  <a:pt x="254452" y="642712"/>
                  <a:pt x="237397" y="648118"/>
                  <a:pt x="224725" y="658678"/>
                </a:cubicBezTo>
                <a:cubicBezTo>
                  <a:pt x="216306" y="665694"/>
                  <a:pt x="210993" y="676488"/>
                  <a:pt x="201478" y="681925"/>
                </a:cubicBezTo>
                <a:cubicBezTo>
                  <a:pt x="192231" y="687209"/>
                  <a:pt x="180722" y="686748"/>
                  <a:pt x="170481" y="689674"/>
                </a:cubicBezTo>
                <a:cubicBezTo>
                  <a:pt x="162627" y="691918"/>
                  <a:pt x="154539" y="693771"/>
                  <a:pt x="147233" y="697424"/>
                </a:cubicBezTo>
                <a:cubicBezTo>
                  <a:pt x="138903" y="701589"/>
                  <a:pt x="132316" y="708757"/>
                  <a:pt x="123986" y="712922"/>
                </a:cubicBezTo>
                <a:cubicBezTo>
                  <a:pt x="103053" y="723389"/>
                  <a:pt x="75673" y="723658"/>
                  <a:pt x="54244" y="728420"/>
                </a:cubicBezTo>
                <a:cubicBezTo>
                  <a:pt x="46270" y="730192"/>
                  <a:pt x="38745" y="733586"/>
                  <a:pt x="30996" y="736169"/>
                </a:cubicBezTo>
                <a:cubicBezTo>
                  <a:pt x="5600" y="753101"/>
                  <a:pt x="17062" y="751668"/>
                  <a:pt x="0" y="751668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 flipV="1">
            <a:off x="4698768" y="5570349"/>
            <a:ext cx="0" cy="4572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B162D44A-3AC0-4E0A-A4A4-020754D70B33}"/>
                  </a:ext>
                </a:extLst>
              </p:cNvPr>
              <p:cNvSpPr txBox="1"/>
              <p:nvPr/>
            </p:nvSpPr>
            <p:spPr>
              <a:xfrm>
                <a:off x="2028650" y="2086062"/>
                <a:ext cx="191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62D44A-3AC0-4E0A-A4A4-020754D70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650" y="2086062"/>
                <a:ext cx="191146" cy="369332"/>
              </a:xfrm>
              <a:prstGeom prst="rect">
                <a:avLst/>
              </a:prstGeom>
              <a:blipFill>
                <a:blip r:embed="rId3"/>
                <a:stretch>
                  <a:fillRect r="-6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="" xmlns:a16="http://schemas.microsoft.com/office/drawing/2014/main" id="{75871BED-4552-430F-BDEE-5A3EDD45EAE6}"/>
              </a:ext>
            </a:extLst>
          </p:cNvPr>
          <p:cNvSpPr/>
          <p:nvPr/>
        </p:nvSpPr>
        <p:spPr>
          <a:xfrm>
            <a:off x="5878668" y="1705168"/>
            <a:ext cx="139468" cy="139468"/>
          </a:xfrm>
          <a:prstGeom prst="ellipse">
            <a:avLst/>
          </a:prstGeom>
          <a:solidFill>
            <a:srgbClr val="FF0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E3E8D691-AE3A-479E-9ADD-949B515855D6}"/>
                  </a:ext>
                </a:extLst>
              </p:cNvPr>
              <p:cNvSpPr txBox="1"/>
              <p:nvPr/>
            </p:nvSpPr>
            <p:spPr>
              <a:xfrm>
                <a:off x="4169712" y="1083796"/>
                <a:ext cx="191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E8D691-AE3A-479E-9ADD-949B51585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12" y="1083796"/>
                <a:ext cx="191146" cy="369332"/>
              </a:xfrm>
              <a:prstGeom prst="rect">
                <a:avLst/>
              </a:prstGeom>
              <a:blipFill>
                <a:blip r:embed="rId4"/>
                <a:stretch>
                  <a:fillRect r="-6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8CB4964D-1078-48D2-8FF0-AF077B0DDEC1}"/>
              </a:ext>
            </a:extLst>
          </p:cNvPr>
          <p:cNvSpPr txBox="1"/>
          <p:nvPr/>
        </p:nvSpPr>
        <p:spPr>
          <a:xfrm>
            <a:off x="6172200" y="1531749"/>
            <a:ext cx="99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i="0" dirty="0">
                <a:latin typeface="Arial Narrow" pitchFamily="34" charset="0"/>
              </a:rPr>
              <a:t>backtrack</a:t>
            </a:r>
          </a:p>
        </p:txBody>
      </p:sp>
    </p:spTree>
    <p:extLst>
      <p:ext uri="{BB962C8B-B14F-4D97-AF65-F5344CB8AC3E}">
        <p14:creationId xmlns:p14="http://schemas.microsoft.com/office/powerpoint/2010/main" val="2069162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419600" y="51131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810000" y="41225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971800" y="30557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05000" y="20651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67846" y="2264043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54944" y="15317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76700" y="10668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8800" y="44273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77000" y="37415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992" y="32843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2360285" y="2455394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3427085" y="3445994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4265285" y="4512794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3427085" y="2654288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4343400" y="1524000"/>
            <a:ext cx="191146" cy="7400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4723131" y="1921994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4874885" y="4817594"/>
            <a:ext cx="842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5868692" y="3741549"/>
            <a:ext cx="36808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6094085" y="4131794"/>
            <a:ext cx="461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09700" y="0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rial Narrow" pitchFamily="34" charset="0"/>
              </a:rPr>
              <a:t>Backtrack Numbering?</a:t>
            </a:r>
          </a:p>
        </p:txBody>
      </p:sp>
      <p:sp>
        <p:nvSpPr>
          <p:cNvPr id="45" name="Freeform 44"/>
          <p:cNvSpPr/>
          <p:nvPr/>
        </p:nvSpPr>
        <p:spPr>
          <a:xfrm rot="2547152" flipH="1">
            <a:off x="4590224" y="1365049"/>
            <a:ext cx="1038386" cy="457309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347275" y="3583983"/>
            <a:ext cx="1263111" cy="751698"/>
          </a:xfrm>
          <a:custGeom>
            <a:avLst/>
            <a:gdLst>
              <a:gd name="connsiteX0" fmla="*/ 1263111 w 1263111"/>
              <a:gd name="connsiteY0" fmla="*/ 0 h 751698"/>
              <a:gd name="connsiteX1" fmla="*/ 1201118 w 1263111"/>
              <a:gd name="connsiteY1" fmla="*/ 15498 h 751698"/>
              <a:gd name="connsiteX2" fmla="*/ 1208867 w 1263111"/>
              <a:gd name="connsiteY2" fmla="*/ 92990 h 751698"/>
              <a:gd name="connsiteX3" fmla="*/ 1224366 w 1263111"/>
              <a:gd name="connsiteY3" fmla="*/ 154983 h 751698"/>
              <a:gd name="connsiteX4" fmla="*/ 1216617 w 1263111"/>
              <a:gd name="connsiteY4" fmla="*/ 178230 h 751698"/>
              <a:gd name="connsiteX5" fmla="*/ 1139125 w 1263111"/>
              <a:gd name="connsiteY5" fmla="*/ 170481 h 751698"/>
              <a:gd name="connsiteX6" fmla="*/ 1092630 w 1263111"/>
              <a:gd name="connsiteY6" fmla="*/ 139485 h 751698"/>
              <a:gd name="connsiteX7" fmla="*/ 1069383 w 1263111"/>
              <a:gd name="connsiteY7" fmla="*/ 131735 h 751698"/>
              <a:gd name="connsiteX8" fmla="*/ 968644 w 1263111"/>
              <a:gd name="connsiteY8" fmla="*/ 139485 h 751698"/>
              <a:gd name="connsiteX9" fmla="*/ 960894 w 1263111"/>
              <a:gd name="connsiteY9" fmla="*/ 162732 h 751698"/>
              <a:gd name="connsiteX10" fmla="*/ 953145 w 1263111"/>
              <a:gd name="connsiteY10" fmla="*/ 325464 h 751698"/>
              <a:gd name="connsiteX11" fmla="*/ 836908 w 1263111"/>
              <a:gd name="connsiteY11" fmla="*/ 309966 h 751698"/>
              <a:gd name="connsiteX12" fmla="*/ 790413 w 1263111"/>
              <a:gd name="connsiteY12" fmla="*/ 294468 h 751698"/>
              <a:gd name="connsiteX13" fmla="*/ 736169 w 1263111"/>
              <a:gd name="connsiteY13" fmla="*/ 302217 h 751698"/>
              <a:gd name="connsiteX14" fmla="*/ 705172 w 1263111"/>
              <a:gd name="connsiteY14" fmla="*/ 309966 h 751698"/>
              <a:gd name="connsiteX15" fmla="*/ 689674 w 1263111"/>
              <a:gd name="connsiteY15" fmla="*/ 333213 h 751698"/>
              <a:gd name="connsiteX16" fmla="*/ 658678 w 1263111"/>
              <a:gd name="connsiteY16" fmla="*/ 488197 h 751698"/>
              <a:gd name="connsiteX17" fmla="*/ 526942 w 1263111"/>
              <a:gd name="connsiteY17" fmla="*/ 480447 h 751698"/>
              <a:gd name="connsiteX18" fmla="*/ 480447 w 1263111"/>
              <a:gd name="connsiteY18" fmla="*/ 480447 h 751698"/>
              <a:gd name="connsiteX19" fmla="*/ 464949 w 1263111"/>
              <a:gd name="connsiteY19" fmla="*/ 526942 h 751698"/>
              <a:gd name="connsiteX20" fmla="*/ 457200 w 1263111"/>
              <a:gd name="connsiteY20" fmla="*/ 550190 h 751698"/>
              <a:gd name="connsiteX21" fmla="*/ 426203 w 1263111"/>
              <a:gd name="connsiteY21" fmla="*/ 588935 h 751698"/>
              <a:gd name="connsiteX22" fmla="*/ 364210 w 1263111"/>
              <a:gd name="connsiteY22" fmla="*/ 596685 h 751698"/>
              <a:gd name="connsiteX23" fmla="*/ 271220 w 1263111"/>
              <a:gd name="connsiteY23" fmla="*/ 604434 h 751698"/>
              <a:gd name="connsiteX24" fmla="*/ 263471 w 1263111"/>
              <a:gd name="connsiteY24" fmla="*/ 627681 h 751698"/>
              <a:gd name="connsiteX25" fmla="*/ 224725 w 1263111"/>
              <a:gd name="connsiteY25" fmla="*/ 658678 h 751698"/>
              <a:gd name="connsiteX26" fmla="*/ 201478 w 1263111"/>
              <a:gd name="connsiteY26" fmla="*/ 681925 h 751698"/>
              <a:gd name="connsiteX27" fmla="*/ 170481 w 1263111"/>
              <a:gd name="connsiteY27" fmla="*/ 689674 h 751698"/>
              <a:gd name="connsiteX28" fmla="*/ 147233 w 1263111"/>
              <a:gd name="connsiteY28" fmla="*/ 697424 h 751698"/>
              <a:gd name="connsiteX29" fmla="*/ 123986 w 1263111"/>
              <a:gd name="connsiteY29" fmla="*/ 712922 h 751698"/>
              <a:gd name="connsiteX30" fmla="*/ 54244 w 1263111"/>
              <a:gd name="connsiteY30" fmla="*/ 728420 h 751698"/>
              <a:gd name="connsiteX31" fmla="*/ 30996 w 1263111"/>
              <a:gd name="connsiteY31" fmla="*/ 736169 h 751698"/>
              <a:gd name="connsiteX32" fmla="*/ 0 w 1263111"/>
              <a:gd name="connsiteY32" fmla="*/ 751668 h 75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63111" h="751698">
                <a:moveTo>
                  <a:pt x="1263111" y="0"/>
                </a:moveTo>
                <a:cubicBezTo>
                  <a:pt x="1242447" y="5166"/>
                  <a:pt x="1211851" y="-2901"/>
                  <a:pt x="1201118" y="15498"/>
                </a:cubicBezTo>
                <a:cubicBezTo>
                  <a:pt x="1188038" y="37921"/>
                  <a:pt x="1204599" y="67384"/>
                  <a:pt x="1208867" y="92990"/>
                </a:cubicBezTo>
                <a:cubicBezTo>
                  <a:pt x="1212369" y="114001"/>
                  <a:pt x="1224366" y="154983"/>
                  <a:pt x="1224366" y="154983"/>
                </a:cubicBezTo>
                <a:cubicBezTo>
                  <a:pt x="1221783" y="162732"/>
                  <a:pt x="1224653" y="176769"/>
                  <a:pt x="1216617" y="178230"/>
                </a:cubicBezTo>
                <a:cubicBezTo>
                  <a:pt x="1191076" y="182874"/>
                  <a:pt x="1163903" y="178224"/>
                  <a:pt x="1139125" y="170481"/>
                </a:cubicBezTo>
                <a:cubicBezTo>
                  <a:pt x="1121346" y="164925"/>
                  <a:pt x="1110300" y="145376"/>
                  <a:pt x="1092630" y="139485"/>
                </a:cubicBezTo>
                <a:lnTo>
                  <a:pt x="1069383" y="131735"/>
                </a:lnTo>
                <a:cubicBezTo>
                  <a:pt x="1035803" y="134318"/>
                  <a:pt x="1001027" y="130233"/>
                  <a:pt x="968644" y="139485"/>
                </a:cubicBezTo>
                <a:cubicBezTo>
                  <a:pt x="960790" y="141729"/>
                  <a:pt x="961572" y="154592"/>
                  <a:pt x="960894" y="162732"/>
                </a:cubicBezTo>
                <a:cubicBezTo>
                  <a:pt x="956384" y="216850"/>
                  <a:pt x="955728" y="271220"/>
                  <a:pt x="953145" y="325464"/>
                </a:cubicBezTo>
                <a:cubicBezTo>
                  <a:pt x="915827" y="321732"/>
                  <a:pt x="874077" y="320103"/>
                  <a:pt x="836908" y="309966"/>
                </a:cubicBezTo>
                <a:cubicBezTo>
                  <a:pt x="821147" y="305668"/>
                  <a:pt x="790413" y="294468"/>
                  <a:pt x="790413" y="294468"/>
                </a:cubicBezTo>
                <a:cubicBezTo>
                  <a:pt x="772332" y="297051"/>
                  <a:pt x="754139" y="298950"/>
                  <a:pt x="736169" y="302217"/>
                </a:cubicBezTo>
                <a:cubicBezTo>
                  <a:pt x="725690" y="304122"/>
                  <a:pt x="714034" y="304058"/>
                  <a:pt x="705172" y="309966"/>
                </a:cubicBezTo>
                <a:cubicBezTo>
                  <a:pt x="697423" y="315132"/>
                  <a:pt x="694840" y="325464"/>
                  <a:pt x="689674" y="333213"/>
                </a:cubicBezTo>
                <a:cubicBezTo>
                  <a:pt x="662624" y="414364"/>
                  <a:pt x="676486" y="363536"/>
                  <a:pt x="658678" y="488197"/>
                </a:cubicBezTo>
                <a:cubicBezTo>
                  <a:pt x="614766" y="485614"/>
                  <a:pt x="570712" y="484824"/>
                  <a:pt x="526942" y="480447"/>
                </a:cubicBezTo>
                <a:cubicBezTo>
                  <a:pt x="479256" y="475678"/>
                  <a:pt x="528132" y="464552"/>
                  <a:pt x="480447" y="480447"/>
                </a:cubicBezTo>
                <a:lnTo>
                  <a:pt x="464949" y="526942"/>
                </a:lnTo>
                <a:lnTo>
                  <a:pt x="457200" y="550190"/>
                </a:lnTo>
                <a:cubicBezTo>
                  <a:pt x="450312" y="570854"/>
                  <a:pt x="451906" y="581925"/>
                  <a:pt x="426203" y="588935"/>
                </a:cubicBezTo>
                <a:cubicBezTo>
                  <a:pt x="406112" y="594415"/>
                  <a:pt x="384932" y="594613"/>
                  <a:pt x="364210" y="596685"/>
                </a:cubicBezTo>
                <a:cubicBezTo>
                  <a:pt x="333260" y="599780"/>
                  <a:pt x="302217" y="601851"/>
                  <a:pt x="271220" y="604434"/>
                </a:cubicBezTo>
                <a:cubicBezTo>
                  <a:pt x="268637" y="612183"/>
                  <a:pt x="267674" y="620677"/>
                  <a:pt x="263471" y="627681"/>
                </a:cubicBezTo>
                <a:cubicBezTo>
                  <a:pt x="254452" y="642712"/>
                  <a:pt x="237397" y="648118"/>
                  <a:pt x="224725" y="658678"/>
                </a:cubicBezTo>
                <a:cubicBezTo>
                  <a:pt x="216306" y="665694"/>
                  <a:pt x="210993" y="676488"/>
                  <a:pt x="201478" y="681925"/>
                </a:cubicBezTo>
                <a:cubicBezTo>
                  <a:pt x="192231" y="687209"/>
                  <a:pt x="180722" y="686748"/>
                  <a:pt x="170481" y="689674"/>
                </a:cubicBezTo>
                <a:cubicBezTo>
                  <a:pt x="162627" y="691918"/>
                  <a:pt x="154539" y="693771"/>
                  <a:pt x="147233" y="697424"/>
                </a:cubicBezTo>
                <a:cubicBezTo>
                  <a:pt x="138903" y="701589"/>
                  <a:pt x="132316" y="708757"/>
                  <a:pt x="123986" y="712922"/>
                </a:cubicBezTo>
                <a:cubicBezTo>
                  <a:pt x="103053" y="723389"/>
                  <a:pt x="75673" y="723658"/>
                  <a:pt x="54244" y="728420"/>
                </a:cubicBezTo>
                <a:cubicBezTo>
                  <a:pt x="46270" y="730192"/>
                  <a:pt x="38745" y="733586"/>
                  <a:pt x="30996" y="736169"/>
                </a:cubicBezTo>
                <a:cubicBezTo>
                  <a:pt x="5600" y="753101"/>
                  <a:pt x="17062" y="751668"/>
                  <a:pt x="0" y="751668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 flipV="1">
            <a:off x="4698768" y="5570349"/>
            <a:ext cx="0" cy="4572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B162D44A-3AC0-4E0A-A4A4-020754D70B33}"/>
                  </a:ext>
                </a:extLst>
              </p:cNvPr>
              <p:cNvSpPr txBox="1"/>
              <p:nvPr/>
            </p:nvSpPr>
            <p:spPr>
              <a:xfrm>
                <a:off x="2028650" y="2086062"/>
                <a:ext cx="191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62D44A-3AC0-4E0A-A4A4-020754D70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650" y="2086062"/>
                <a:ext cx="191146" cy="369332"/>
              </a:xfrm>
              <a:prstGeom prst="rect">
                <a:avLst/>
              </a:prstGeom>
              <a:blipFill>
                <a:blip r:embed="rId3"/>
                <a:stretch>
                  <a:fillRect r="-6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="" xmlns:a16="http://schemas.microsoft.com/office/drawing/2014/main" id="{75871BED-4552-430F-BDEE-5A3EDD45EAE6}"/>
              </a:ext>
            </a:extLst>
          </p:cNvPr>
          <p:cNvSpPr/>
          <p:nvPr/>
        </p:nvSpPr>
        <p:spPr>
          <a:xfrm>
            <a:off x="4464812" y="2404760"/>
            <a:ext cx="139468" cy="139468"/>
          </a:xfrm>
          <a:prstGeom prst="ellipse">
            <a:avLst/>
          </a:prstGeom>
          <a:solidFill>
            <a:srgbClr val="FF0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E3E8D691-AE3A-479E-9ADD-949B515855D6}"/>
                  </a:ext>
                </a:extLst>
              </p:cNvPr>
              <p:cNvSpPr txBox="1"/>
              <p:nvPr/>
            </p:nvSpPr>
            <p:spPr>
              <a:xfrm>
                <a:off x="4169712" y="1083796"/>
                <a:ext cx="191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E8D691-AE3A-479E-9ADD-949B51585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12" y="1083796"/>
                <a:ext cx="191146" cy="369332"/>
              </a:xfrm>
              <a:prstGeom prst="rect">
                <a:avLst/>
              </a:prstGeom>
              <a:blipFill>
                <a:blip r:embed="rId4"/>
                <a:stretch>
                  <a:fillRect r="-6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1AB9EB50-FDDA-45CD-9420-9BBA9CDDCE97}"/>
                  </a:ext>
                </a:extLst>
              </p:cNvPr>
              <p:cNvSpPr txBox="1"/>
              <p:nvPr/>
            </p:nvSpPr>
            <p:spPr>
              <a:xfrm>
                <a:off x="5774546" y="1547124"/>
                <a:ext cx="191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B9EB50-FDDA-45CD-9420-9BBA9CDDC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546" y="1547124"/>
                <a:ext cx="191146" cy="369332"/>
              </a:xfrm>
              <a:prstGeom prst="rect">
                <a:avLst/>
              </a:prstGeom>
              <a:blipFill>
                <a:blip r:embed="rId5"/>
                <a:stretch>
                  <a:fillRect r="-6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33F788E0-2E1E-4D6A-9A81-D5A8AE06A1F9}"/>
              </a:ext>
            </a:extLst>
          </p:cNvPr>
          <p:cNvSpPr txBox="1"/>
          <p:nvPr/>
        </p:nvSpPr>
        <p:spPr>
          <a:xfrm>
            <a:off x="4755411" y="2330726"/>
            <a:ext cx="99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i="0" dirty="0">
                <a:latin typeface="Arial Narrow" pitchFamily="34" charset="0"/>
              </a:rPr>
              <a:t>backtrack</a:t>
            </a:r>
          </a:p>
        </p:txBody>
      </p:sp>
    </p:spTree>
    <p:extLst>
      <p:ext uri="{BB962C8B-B14F-4D97-AF65-F5344CB8AC3E}">
        <p14:creationId xmlns:p14="http://schemas.microsoft.com/office/powerpoint/2010/main" val="3486656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419600" y="51131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810000" y="41225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971800" y="30557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05000" y="20651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67846" y="2264043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54944" y="15317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76700" y="10668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8800" y="44273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77000" y="37415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992" y="32843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2360285" y="2455394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3427085" y="3445994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4265285" y="4512794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3427085" y="2654288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4343400" y="1524000"/>
            <a:ext cx="191146" cy="7400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4723131" y="1921994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4874885" y="4817594"/>
            <a:ext cx="842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5868692" y="3741549"/>
            <a:ext cx="36808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6094085" y="4131794"/>
            <a:ext cx="461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09700" y="0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rial Narrow" pitchFamily="34" charset="0"/>
              </a:rPr>
              <a:t>Backtrack Numbering?</a:t>
            </a:r>
          </a:p>
        </p:txBody>
      </p:sp>
      <p:sp>
        <p:nvSpPr>
          <p:cNvPr id="45" name="Freeform 44"/>
          <p:cNvSpPr/>
          <p:nvPr/>
        </p:nvSpPr>
        <p:spPr>
          <a:xfrm rot="2547152" flipH="1">
            <a:off x="4590224" y="1365049"/>
            <a:ext cx="1038386" cy="457309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347275" y="3583983"/>
            <a:ext cx="1263111" cy="751698"/>
          </a:xfrm>
          <a:custGeom>
            <a:avLst/>
            <a:gdLst>
              <a:gd name="connsiteX0" fmla="*/ 1263111 w 1263111"/>
              <a:gd name="connsiteY0" fmla="*/ 0 h 751698"/>
              <a:gd name="connsiteX1" fmla="*/ 1201118 w 1263111"/>
              <a:gd name="connsiteY1" fmla="*/ 15498 h 751698"/>
              <a:gd name="connsiteX2" fmla="*/ 1208867 w 1263111"/>
              <a:gd name="connsiteY2" fmla="*/ 92990 h 751698"/>
              <a:gd name="connsiteX3" fmla="*/ 1224366 w 1263111"/>
              <a:gd name="connsiteY3" fmla="*/ 154983 h 751698"/>
              <a:gd name="connsiteX4" fmla="*/ 1216617 w 1263111"/>
              <a:gd name="connsiteY4" fmla="*/ 178230 h 751698"/>
              <a:gd name="connsiteX5" fmla="*/ 1139125 w 1263111"/>
              <a:gd name="connsiteY5" fmla="*/ 170481 h 751698"/>
              <a:gd name="connsiteX6" fmla="*/ 1092630 w 1263111"/>
              <a:gd name="connsiteY6" fmla="*/ 139485 h 751698"/>
              <a:gd name="connsiteX7" fmla="*/ 1069383 w 1263111"/>
              <a:gd name="connsiteY7" fmla="*/ 131735 h 751698"/>
              <a:gd name="connsiteX8" fmla="*/ 968644 w 1263111"/>
              <a:gd name="connsiteY8" fmla="*/ 139485 h 751698"/>
              <a:gd name="connsiteX9" fmla="*/ 960894 w 1263111"/>
              <a:gd name="connsiteY9" fmla="*/ 162732 h 751698"/>
              <a:gd name="connsiteX10" fmla="*/ 953145 w 1263111"/>
              <a:gd name="connsiteY10" fmla="*/ 325464 h 751698"/>
              <a:gd name="connsiteX11" fmla="*/ 836908 w 1263111"/>
              <a:gd name="connsiteY11" fmla="*/ 309966 h 751698"/>
              <a:gd name="connsiteX12" fmla="*/ 790413 w 1263111"/>
              <a:gd name="connsiteY12" fmla="*/ 294468 h 751698"/>
              <a:gd name="connsiteX13" fmla="*/ 736169 w 1263111"/>
              <a:gd name="connsiteY13" fmla="*/ 302217 h 751698"/>
              <a:gd name="connsiteX14" fmla="*/ 705172 w 1263111"/>
              <a:gd name="connsiteY14" fmla="*/ 309966 h 751698"/>
              <a:gd name="connsiteX15" fmla="*/ 689674 w 1263111"/>
              <a:gd name="connsiteY15" fmla="*/ 333213 h 751698"/>
              <a:gd name="connsiteX16" fmla="*/ 658678 w 1263111"/>
              <a:gd name="connsiteY16" fmla="*/ 488197 h 751698"/>
              <a:gd name="connsiteX17" fmla="*/ 526942 w 1263111"/>
              <a:gd name="connsiteY17" fmla="*/ 480447 h 751698"/>
              <a:gd name="connsiteX18" fmla="*/ 480447 w 1263111"/>
              <a:gd name="connsiteY18" fmla="*/ 480447 h 751698"/>
              <a:gd name="connsiteX19" fmla="*/ 464949 w 1263111"/>
              <a:gd name="connsiteY19" fmla="*/ 526942 h 751698"/>
              <a:gd name="connsiteX20" fmla="*/ 457200 w 1263111"/>
              <a:gd name="connsiteY20" fmla="*/ 550190 h 751698"/>
              <a:gd name="connsiteX21" fmla="*/ 426203 w 1263111"/>
              <a:gd name="connsiteY21" fmla="*/ 588935 h 751698"/>
              <a:gd name="connsiteX22" fmla="*/ 364210 w 1263111"/>
              <a:gd name="connsiteY22" fmla="*/ 596685 h 751698"/>
              <a:gd name="connsiteX23" fmla="*/ 271220 w 1263111"/>
              <a:gd name="connsiteY23" fmla="*/ 604434 h 751698"/>
              <a:gd name="connsiteX24" fmla="*/ 263471 w 1263111"/>
              <a:gd name="connsiteY24" fmla="*/ 627681 h 751698"/>
              <a:gd name="connsiteX25" fmla="*/ 224725 w 1263111"/>
              <a:gd name="connsiteY25" fmla="*/ 658678 h 751698"/>
              <a:gd name="connsiteX26" fmla="*/ 201478 w 1263111"/>
              <a:gd name="connsiteY26" fmla="*/ 681925 h 751698"/>
              <a:gd name="connsiteX27" fmla="*/ 170481 w 1263111"/>
              <a:gd name="connsiteY27" fmla="*/ 689674 h 751698"/>
              <a:gd name="connsiteX28" fmla="*/ 147233 w 1263111"/>
              <a:gd name="connsiteY28" fmla="*/ 697424 h 751698"/>
              <a:gd name="connsiteX29" fmla="*/ 123986 w 1263111"/>
              <a:gd name="connsiteY29" fmla="*/ 712922 h 751698"/>
              <a:gd name="connsiteX30" fmla="*/ 54244 w 1263111"/>
              <a:gd name="connsiteY30" fmla="*/ 728420 h 751698"/>
              <a:gd name="connsiteX31" fmla="*/ 30996 w 1263111"/>
              <a:gd name="connsiteY31" fmla="*/ 736169 h 751698"/>
              <a:gd name="connsiteX32" fmla="*/ 0 w 1263111"/>
              <a:gd name="connsiteY32" fmla="*/ 751668 h 75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63111" h="751698">
                <a:moveTo>
                  <a:pt x="1263111" y="0"/>
                </a:moveTo>
                <a:cubicBezTo>
                  <a:pt x="1242447" y="5166"/>
                  <a:pt x="1211851" y="-2901"/>
                  <a:pt x="1201118" y="15498"/>
                </a:cubicBezTo>
                <a:cubicBezTo>
                  <a:pt x="1188038" y="37921"/>
                  <a:pt x="1204599" y="67384"/>
                  <a:pt x="1208867" y="92990"/>
                </a:cubicBezTo>
                <a:cubicBezTo>
                  <a:pt x="1212369" y="114001"/>
                  <a:pt x="1224366" y="154983"/>
                  <a:pt x="1224366" y="154983"/>
                </a:cubicBezTo>
                <a:cubicBezTo>
                  <a:pt x="1221783" y="162732"/>
                  <a:pt x="1224653" y="176769"/>
                  <a:pt x="1216617" y="178230"/>
                </a:cubicBezTo>
                <a:cubicBezTo>
                  <a:pt x="1191076" y="182874"/>
                  <a:pt x="1163903" y="178224"/>
                  <a:pt x="1139125" y="170481"/>
                </a:cubicBezTo>
                <a:cubicBezTo>
                  <a:pt x="1121346" y="164925"/>
                  <a:pt x="1110300" y="145376"/>
                  <a:pt x="1092630" y="139485"/>
                </a:cubicBezTo>
                <a:lnTo>
                  <a:pt x="1069383" y="131735"/>
                </a:lnTo>
                <a:cubicBezTo>
                  <a:pt x="1035803" y="134318"/>
                  <a:pt x="1001027" y="130233"/>
                  <a:pt x="968644" y="139485"/>
                </a:cubicBezTo>
                <a:cubicBezTo>
                  <a:pt x="960790" y="141729"/>
                  <a:pt x="961572" y="154592"/>
                  <a:pt x="960894" y="162732"/>
                </a:cubicBezTo>
                <a:cubicBezTo>
                  <a:pt x="956384" y="216850"/>
                  <a:pt x="955728" y="271220"/>
                  <a:pt x="953145" y="325464"/>
                </a:cubicBezTo>
                <a:cubicBezTo>
                  <a:pt x="915827" y="321732"/>
                  <a:pt x="874077" y="320103"/>
                  <a:pt x="836908" y="309966"/>
                </a:cubicBezTo>
                <a:cubicBezTo>
                  <a:pt x="821147" y="305668"/>
                  <a:pt x="790413" y="294468"/>
                  <a:pt x="790413" y="294468"/>
                </a:cubicBezTo>
                <a:cubicBezTo>
                  <a:pt x="772332" y="297051"/>
                  <a:pt x="754139" y="298950"/>
                  <a:pt x="736169" y="302217"/>
                </a:cubicBezTo>
                <a:cubicBezTo>
                  <a:pt x="725690" y="304122"/>
                  <a:pt x="714034" y="304058"/>
                  <a:pt x="705172" y="309966"/>
                </a:cubicBezTo>
                <a:cubicBezTo>
                  <a:pt x="697423" y="315132"/>
                  <a:pt x="694840" y="325464"/>
                  <a:pt x="689674" y="333213"/>
                </a:cubicBezTo>
                <a:cubicBezTo>
                  <a:pt x="662624" y="414364"/>
                  <a:pt x="676486" y="363536"/>
                  <a:pt x="658678" y="488197"/>
                </a:cubicBezTo>
                <a:cubicBezTo>
                  <a:pt x="614766" y="485614"/>
                  <a:pt x="570712" y="484824"/>
                  <a:pt x="526942" y="480447"/>
                </a:cubicBezTo>
                <a:cubicBezTo>
                  <a:pt x="479256" y="475678"/>
                  <a:pt x="528132" y="464552"/>
                  <a:pt x="480447" y="480447"/>
                </a:cubicBezTo>
                <a:lnTo>
                  <a:pt x="464949" y="526942"/>
                </a:lnTo>
                <a:lnTo>
                  <a:pt x="457200" y="550190"/>
                </a:lnTo>
                <a:cubicBezTo>
                  <a:pt x="450312" y="570854"/>
                  <a:pt x="451906" y="581925"/>
                  <a:pt x="426203" y="588935"/>
                </a:cubicBezTo>
                <a:cubicBezTo>
                  <a:pt x="406112" y="594415"/>
                  <a:pt x="384932" y="594613"/>
                  <a:pt x="364210" y="596685"/>
                </a:cubicBezTo>
                <a:cubicBezTo>
                  <a:pt x="333260" y="599780"/>
                  <a:pt x="302217" y="601851"/>
                  <a:pt x="271220" y="604434"/>
                </a:cubicBezTo>
                <a:cubicBezTo>
                  <a:pt x="268637" y="612183"/>
                  <a:pt x="267674" y="620677"/>
                  <a:pt x="263471" y="627681"/>
                </a:cubicBezTo>
                <a:cubicBezTo>
                  <a:pt x="254452" y="642712"/>
                  <a:pt x="237397" y="648118"/>
                  <a:pt x="224725" y="658678"/>
                </a:cubicBezTo>
                <a:cubicBezTo>
                  <a:pt x="216306" y="665694"/>
                  <a:pt x="210993" y="676488"/>
                  <a:pt x="201478" y="681925"/>
                </a:cubicBezTo>
                <a:cubicBezTo>
                  <a:pt x="192231" y="687209"/>
                  <a:pt x="180722" y="686748"/>
                  <a:pt x="170481" y="689674"/>
                </a:cubicBezTo>
                <a:cubicBezTo>
                  <a:pt x="162627" y="691918"/>
                  <a:pt x="154539" y="693771"/>
                  <a:pt x="147233" y="697424"/>
                </a:cubicBezTo>
                <a:cubicBezTo>
                  <a:pt x="138903" y="701589"/>
                  <a:pt x="132316" y="708757"/>
                  <a:pt x="123986" y="712922"/>
                </a:cubicBezTo>
                <a:cubicBezTo>
                  <a:pt x="103053" y="723389"/>
                  <a:pt x="75673" y="723658"/>
                  <a:pt x="54244" y="728420"/>
                </a:cubicBezTo>
                <a:cubicBezTo>
                  <a:pt x="46270" y="730192"/>
                  <a:pt x="38745" y="733586"/>
                  <a:pt x="30996" y="736169"/>
                </a:cubicBezTo>
                <a:cubicBezTo>
                  <a:pt x="5600" y="753101"/>
                  <a:pt x="17062" y="751668"/>
                  <a:pt x="0" y="751668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 flipV="1">
            <a:off x="4698768" y="5570349"/>
            <a:ext cx="0" cy="4572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B162D44A-3AC0-4E0A-A4A4-020754D70B33}"/>
                  </a:ext>
                </a:extLst>
              </p:cNvPr>
              <p:cNvSpPr txBox="1"/>
              <p:nvPr/>
            </p:nvSpPr>
            <p:spPr>
              <a:xfrm>
                <a:off x="2028650" y="2086062"/>
                <a:ext cx="191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62D44A-3AC0-4E0A-A4A4-020754D70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650" y="2086062"/>
                <a:ext cx="191146" cy="369332"/>
              </a:xfrm>
              <a:prstGeom prst="rect">
                <a:avLst/>
              </a:prstGeom>
              <a:blipFill>
                <a:blip r:embed="rId3"/>
                <a:stretch>
                  <a:fillRect r="-6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="" xmlns:a16="http://schemas.microsoft.com/office/drawing/2014/main" id="{75871BED-4552-430F-BDEE-5A3EDD45EAE6}"/>
              </a:ext>
            </a:extLst>
          </p:cNvPr>
          <p:cNvSpPr/>
          <p:nvPr/>
        </p:nvSpPr>
        <p:spPr>
          <a:xfrm>
            <a:off x="3168766" y="3214615"/>
            <a:ext cx="139468" cy="139468"/>
          </a:xfrm>
          <a:prstGeom prst="ellipse">
            <a:avLst/>
          </a:prstGeom>
          <a:solidFill>
            <a:srgbClr val="FF0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E3E8D691-AE3A-479E-9ADD-949B515855D6}"/>
                  </a:ext>
                </a:extLst>
              </p:cNvPr>
              <p:cNvSpPr txBox="1"/>
              <p:nvPr/>
            </p:nvSpPr>
            <p:spPr>
              <a:xfrm>
                <a:off x="4169712" y="1083796"/>
                <a:ext cx="191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E8D691-AE3A-479E-9ADD-949B51585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12" y="1083796"/>
                <a:ext cx="191146" cy="369332"/>
              </a:xfrm>
              <a:prstGeom prst="rect">
                <a:avLst/>
              </a:prstGeom>
              <a:blipFill>
                <a:blip r:embed="rId4"/>
                <a:stretch>
                  <a:fillRect r="-6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1AB9EB50-FDDA-45CD-9420-9BBA9CDDCE97}"/>
                  </a:ext>
                </a:extLst>
              </p:cNvPr>
              <p:cNvSpPr txBox="1"/>
              <p:nvPr/>
            </p:nvSpPr>
            <p:spPr>
              <a:xfrm>
                <a:off x="5774546" y="1547124"/>
                <a:ext cx="191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B9EB50-FDDA-45CD-9420-9BBA9CDDC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546" y="1547124"/>
                <a:ext cx="191146" cy="369332"/>
              </a:xfrm>
              <a:prstGeom prst="rect">
                <a:avLst/>
              </a:prstGeom>
              <a:blipFill>
                <a:blip r:embed="rId5"/>
                <a:stretch>
                  <a:fillRect r="-6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8B8EAE11-24B0-4F60-948B-5FF80420E1FE}"/>
                  </a:ext>
                </a:extLst>
              </p:cNvPr>
              <p:cNvSpPr txBox="1"/>
              <p:nvPr/>
            </p:nvSpPr>
            <p:spPr>
              <a:xfrm>
                <a:off x="4384242" y="2287403"/>
                <a:ext cx="183100" cy="383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EAE11-24B0-4F60-948B-5FF80420E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242" y="2287403"/>
                <a:ext cx="183100" cy="383326"/>
              </a:xfrm>
              <a:prstGeom prst="rect">
                <a:avLst/>
              </a:prstGeom>
              <a:blipFill>
                <a:blip r:embed="rId6"/>
                <a:stretch>
                  <a:fillRect r="-7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7D4EAF36-81BD-4060-901D-9A21D57BCCBE}"/>
              </a:ext>
            </a:extLst>
          </p:cNvPr>
          <p:cNvSpPr txBox="1"/>
          <p:nvPr/>
        </p:nvSpPr>
        <p:spPr>
          <a:xfrm>
            <a:off x="2040361" y="3178711"/>
            <a:ext cx="99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i="0" dirty="0">
                <a:latin typeface="Arial Narrow" pitchFamily="34" charset="0"/>
              </a:rPr>
              <a:t>backtrack</a:t>
            </a:r>
          </a:p>
        </p:txBody>
      </p:sp>
    </p:spTree>
    <p:extLst>
      <p:ext uri="{BB962C8B-B14F-4D97-AF65-F5344CB8AC3E}">
        <p14:creationId xmlns:p14="http://schemas.microsoft.com/office/powerpoint/2010/main" val="338292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419600" y="51131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810000" y="41225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971800" y="30557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05000" y="20651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67846" y="2264043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54944" y="15317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76700" y="10668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8800" y="44273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77000" y="37415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992" y="32843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2360285" y="2455394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3427085" y="3445994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4265285" y="4512794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3427085" y="2654288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4343400" y="1524000"/>
            <a:ext cx="191146" cy="7400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4723131" y="1921994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4874885" y="4817594"/>
            <a:ext cx="842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5868692" y="3741549"/>
            <a:ext cx="36808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6094085" y="4131794"/>
            <a:ext cx="461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09700" y="0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rial Narrow" pitchFamily="34" charset="0"/>
              </a:rPr>
              <a:t>Backtrack Numbering?</a:t>
            </a:r>
          </a:p>
        </p:txBody>
      </p:sp>
      <p:sp>
        <p:nvSpPr>
          <p:cNvPr id="45" name="Freeform 44"/>
          <p:cNvSpPr/>
          <p:nvPr/>
        </p:nvSpPr>
        <p:spPr>
          <a:xfrm rot="2547152" flipH="1">
            <a:off x="4590224" y="1365049"/>
            <a:ext cx="1038386" cy="457309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347275" y="3583983"/>
            <a:ext cx="1263111" cy="751698"/>
          </a:xfrm>
          <a:custGeom>
            <a:avLst/>
            <a:gdLst>
              <a:gd name="connsiteX0" fmla="*/ 1263111 w 1263111"/>
              <a:gd name="connsiteY0" fmla="*/ 0 h 751698"/>
              <a:gd name="connsiteX1" fmla="*/ 1201118 w 1263111"/>
              <a:gd name="connsiteY1" fmla="*/ 15498 h 751698"/>
              <a:gd name="connsiteX2" fmla="*/ 1208867 w 1263111"/>
              <a:gd name="connsiteY2" fmla="*/ 92990 h 751698"/>
              <a:gd name="connsiteX3" fmla="*/ 1224366 w 1263111"/>
              <a:gd name="connsiteY3" fmla="*/ 154983 h 751698"/>
              <a:gd name="connsiteX4" fmla="*/ 1216617 w 1263111"/>
              <a:gd name="connsiteY4" fmla="*/ 178230 h 751698"/>
              <a:gd name="connsiteX5" fmla="*/ 1139125 w 1263111"/>
              <a:gd name="connsiteY5" fmla="*/ 170481 h 751698"/>
              <a:gd name="connsiteX6" fmla="*/ 1092630 w 1263111"/>
              <a:gd name="connsiteY6" fmla="*/ 139485 h 751698"/>
              <a:gd name="connsiteX7" fmla="*/ 1069383 w 1263111"/>
              <a:gd name="connsiteY7" fmla="*/ 131735 h 751698"/>
              <a:gd name="connsiteX8" fmla="*/ 968644 w 1263111"/>
              <a:gd name="connsiteY8" fmla="*/ 139485 h 751698"/>
              <a:gd name="connsiteX9" fmla="*/ 960894 w 1263111"/>
              <a:gd name="connsiteY9" fmla="*/ 162732 h 751698"/>
              <a:gd name="connsiteX10" fmla="*/ 953145 w 1263111"/>
              <a:gd name="connsiteY10" fmla="*/ 325464 h 751698"/>
              <a:gd name="connsiteX11" fmla="*/ 836908 w 1263111"/>
              <a:gd name="connsiteY11" fmla="*/ 309966 h 751698"/>
              <a:gd name="connsiteX12" fmla="*/ 790413 w 1263111"/>
              <a:gd name="connsiteY12" fmla="*/ 294468 h 751698"/>
              <a:gd name="connsiteX13" fmla="*/ 736169 w 1263111"/>
              <a:gd name="connsiteY13" fmla="*/ 302217 h 751698"/>
              <a:gd name="connsiteX14" fmla="*/ 705172 w 1263111"/>
              <a:gd name="connsiteY14" fmla="*/ 309966 h 751698"/>
              <a:gd name="connsiteX15" fmla="*/ 689674 w 1263111"/>
              <a:gd name="connsiteY15" fmla="*/ 333213 h 751698"/>
              <a:gd name="connsiteX16" fmla="*/ 658678 w 1263111"/>
              <a:gd name="connsiteY16" fmla="*/ 488197 h 751698"/>
              <a:gd name="connsiteX17" fmla="*/ 526942 w 1263111"/>
              <a:gd name="connsiteY17" fmla="*/ 480447 h 751698"/>
              <a:gd name="connsiteX18" fmla="*/ 480447 w 1263111"/>
              <a:gd name="connsiteY18" fmla="*/ 480447 h 751698"/>
              <a:gd name="connsiteX19" fmla="*/ 464949 w 1263111"/>
              <a:gd name="connsiteY19" fmla="*/ 526942 h 751698"/>
              <a:gd name="connsiteX20" fmla="*/ 457200 w 1263111"/>
              <a:gd name="connsiteY20" fmla="*/ 550190 h 751698"/>
              <a:gd name="connsiteX21" fmla="*/ 426203 w 1263111"/>
              <a:gd name="connsiteY21" fmla="*/ 588935 h 751698"/>
              <a:gd name="connsiteX22" fmla="*/ 364210 w 1263111"/>
              <a:gd name="connsiteY22" fmla="*/ 596685 h 751698"/>
              <a:gd name="connsiteX23" fmla="*/ 271220 w 1263111"/>
              <a:gd name="connsiteY23" fmla="*/ 604434 h 751698"/>
              <a:gd name="connsiteX24" fmla="*/ 263471 w 1263111"/>
              <a:gd name="connsiteY24" fmla="*/ 627681 h 751698"/>
              <a:gd name="connsiteX25" fmla="*/ 224725 w 1263111"/>
              <a:gd name="connsiteY25" fmla="*/ 658678 h 751698"/>
              <a:gd name="connsiteX26" fmla="*/ 201478 w 1263111"/>
              <a:gd name="connsiteY26" fmla="*/ 681925 h 751698"/>
              <a:gd name="connsiteX27" fmla="*/ 170481 w 1263111"/>
              <a:gd name="connsiteY27" fmla="*/ 689674 h 751698"/>
              <a:gd name="connsiteX28" fmla="*/ 147233 w 1263111"/>
              <a:gd name="connsiteY28" fmla="*/ 697424 h 751698"/>
              <a:gd name="connsiteX29" fmla="*/ 123986 w 1263111"/>
              <a:gd name="connsiteY29" fmla="*/ 712922 h 751698"/>
              <a:gd name="connsiteX30" fmla="*/ 54244 w 1263111"/>
              <a:gd name="connsiteY30" fmla="*/ 728420 h 751698"/>
              <a:gd name="connsiteX31" fmla="*/ 30996 w 1263111"/>
              <a:gd name="connsiteY31" fmla="*/ 736169 h 751698"/>
              <a:gd name="connsiteX32" fmla="*/ 0 w 1263111"/>
              <a:gd name="connsiteY32" fmla="*/ 751668 h 75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63111" h="751698">
                <a:moveTo>
                  <a:pt x="1263111" y="0"/>
                </a:moveTo>
                <a:cubicBezTo>
                  <a:pt x="1242447" y="5166"/>
                  <a:pt x="1211851" y="-2901"/>
                  <a:pt x="1201118" y="15498"/>
                </a:cubicBezTo>
                <a:cubicBezTo>
                  <a:pt x="1188038" y="37921"/>
                  <a:pt x="1204599" y="67384"/>
                  <a:pt x="1208867" y="92990"/>
                </a:cubicBezTo>
                <a:cubicBezTo>
                  <a:pt x="1212369" y="114001"/>
                  <a:pt x="1224366" y="154983"/>
                  <a:pt x="1224366" y="154983"/>
                </a:cubicBezTo>
                <a:cubicBezTo>
                  <a:pt x="1221783" y="162732"/>
                  <a:pt x="1224653" y="176769"/>
                  <a:pt x="1216617" y="178230"/>
                </a:cubicBezTo>
                <a:cubicBezTo>
                  <a:pt x="1191076" y="182874"/>
                  <a:pt x="1163903" y="178224"/>
                  <a:pt x="1139125" y="170481"/>
                </a:cubicBezTo>
                <a:cubicBezTo>
                  <a:pt x="1121346" y="164925"/>
                  <a:pt x="1110300" y="145376"/>
                  <a:pt x="1092630" y="139485"/>
                </a:cubicBezTo>
                <a:lnTo>
                  <a:pt x="1069383" y="131735"/>
                </a:lnTo>
                <a:cubicBezTo>
                  <a:pt x="1035803" y="134318"/>
                  <a:pt x="1001027" y="130233"/>
                  <a:pt x="968644" y="139485"/>
                </a:cubicBezTo>
                <a:cubicBezTo>
                  <a:pt x="960790" y="141729"/>
                  <a:pt x="961572" y="154592"/>
                  <a:pt x="960894" y="162732"/>
                </a:cubicBezTo>
                <a:cubicBezTo>
                  <a:pt x="956384" y="216850"/>
                  <a:pt x="955728" y="271220"/>
                  <a:pt x="953145" y="325464"/>
                </a:cubicBezTo>
                <a:cubicBezTo>
                  <a:pt x="915827" y="321732"/>
                  <a:pt x="874077" y="320103"/>
                  <a:pt x="836908" y="309966"/>
                </a:cubicBezTo>
                <a:cubicBezTo>
                  <a:pt x="821147" y="305668"/>
                  <a:pt x="790413" y="294468"/>
                  <a:pt x="790413" y="294468"/>
                </a:cubicBezTo>
                <a:cubicBezTo>
                  <a:pt x="772332" y="297051"/>
                  <a:pt x="754139" y="298950"/>
                  <a:pt x="736169" y="302217"/>
                </a:cubicBezTo>
                <a:cubicBezTo>
                  <a:pt x="725690" y="304122"/>
                  <a:pt x="714034" y="304058"/>
                  <a:pt x="705172" y="309966"/>
                </a:cubicBezTo>
                <a:cubicBezTo>
                  <a:pt x="697423" y="315132"/>
                  <a:pt x="694840" y="325464"/>
                  <a:pt x="689674" y="333213"/>
                </a:cubicBezTo>
                <a:cubicBezTo>
                  <a:pt x="662624" y="414364"/>
                  <a:pt x="676486" y="363536"/>
                  <a:pt x="658678" y="488197"/>
                </a:cubicBezTo>
                <a:cubicBezTo>
                  <a:pt x="614766" y="485614"/>
                  <a:pt x="570712" y="484824"/>
                  <a:pt x="526942" y="480447"/>
                </a:cubicBezTo>
                <a:cubicBezTo>
                  <a:pt x="479256" y="475678"/>
                  <a:pt x="528132" y="464552"/>
                  <a:pt x="480447" y="480447"/>
                </a:cubicBezTo>
                <a:lnTo>
                  <a:pt x="464949" y="526942"/>
                </a:lnTo>
                <a:lnTo>
                  <a:pt x="457200" y="550190"/>
                </a:lnTo>
                <a:cubicBezTo>
                  <a:pt x="450312" y="570854"/>
                  <a:pt x="451906" y="581925"/>
                  <a:pt x="426203" y="588935"/>
                </a:cubicBezTo>
                <a:cubicBezTo>
                  <a:pt x="406112" y="594415"/>
                  <a:pt x="384932" y="594613"/>
                  <a:pt x="364210" y="596685"/>
                </a:cubicBezTo>
                <a:cubicBezTo>
                  <a:pt x="333260" y="599780"/>
                  <a:pt x="302217" y="601851"/>
                  <a:pt x="271220" y="604434"/>
                </a:cubicBezTo>
                <a:cubicBezTo>
                  <a:pt x="268637" y="612183"/>
                  <a:pt x="267674" y="620677"/>
                  <a:pt x="263471" y="627681"/>
                </a:cubicBezTo>
                <a:cubicBezTo>
                  <a:pt x="254452" y="642712"/>
                  <a:pt x="237397" y="648118"/>
                  <a:pt x="224725" y="658678"/>
                </a:cubicBezTo>
                <a:cubicBezTo>
                  <a:pt x="216306" y="665694"/>
                  <a:pt x="210993" y="676488"/>
                  <a:pt x="201478" y="681925"/>
                </a:cubicBezTo>
                <a:cubicBezTo>
                  <a:pt x="192231" y="687209"/>
                  <a:pt x="180722" y="686748"/>
                  <a:pt x="170481" y="689674"/>
                </a:cubicBezTo>
                <a:cubicBezTo>
                  <a:pt x="162627" y="691918"/>
                  <a:pt x="154539" y="693771"/>
                  <a:pt x="147233" y="697424"/>
                </a:cubicBezTo>
                <a:cubicBezTo>
                  <a:pt x="138903" y="701589"/>
                  <a:pt x="132316" y="708757"/>
                  <a:pt x="123986" y="712922"/>
                </a:cubicBezTo>
                <a:cubicBezTo>
                  <a:pt x="103053" y="723389"/>
                  <a:pt x="75673" y="723658"/>
                  <a:pt x="54244" y="728420"/>
                </a:cubicBezTo>
                <a:cubicBezTo>
                  <a:pt x="46270" y="730192"/>
                  <a:pt x="38745" y="733586"/>
                  <a:pt x="30996" y="736169"/>
                </a:cubicBezTo>
                <a:cubicBezTo>
                  <a:pt x="5600" y="753101"/>
                  <a:pt x="17062" y="751668"/>
                  <a:pt x="0" y="751668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 flipV="1">
            <a:off x="4698768" y="5570349"/>
            <a:ext cx="0" cy="4572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B162D44A-3AC0-4E0A-A4A4-020754D70B33}"/>
                  </a:ext>
                </a:extLst>
              </p:cNvPr>
              <p:cNvSpPr txBox="1"/>
              <p:nvPr/>
            </p:nvSpPr>
            <p:spPr>
              <a:xfrm>
                <a:off x="2028650" y="2086062"/>
                <a:ext cx="191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62D44A-3AC0-4E0A-A4A4-020754D70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650" y="2086062"/>
                <a:ext cx="191146" cy="369332"/>
              </a:xfrm>
              <a:prstGeom prst="rect">
                <a:avLst/>
              </a:prstGeom>
              <a:blipFill>
                <a:blip r:embed="rId3"/>
                <a:stretch>
                  <a:fillRect r="-6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="" xmlns:a16="http://schemas.microsoft.com/office/drawing/2014/main" id="{75871BED-4552-430F-BDEE-5A3EDD45EAE6}"/>
              </a:ext>
            </a:extLst>
          </p:cNvPr>
          <p:cNvSpPr/>
          <p:nvPr/>
        </p:nvSpPr>
        <p:spPr>
          <a:xfrm>
            <a:off x="4006966" y="4281415"/>
            <a:ext cx="139468" cy="139468"/>
          </a:xfrm>
          <a:prstGeom prst="ellipse">
            <a:avLst/>
          </a:prstGeom>
          <a:solidFill>
            <a:srgbClr val="FF0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E3E8D691-AE3A-479E-9ADD-949B515855D6}"/>
                  </a:ext>
                </a:extLst>
              </p:cNvPr>
              <p:cNvSpPr txBox="1"/>
              <p:nvPr/>
            </p:nvSpPr>
            <p:spPr>
              <a:xfrm>
                <a:off x="4169712" y="1083796"/>
                <a:ext cx="191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E8D691-AE3A-479E-9ADD-949B51585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12" y="1083796"/>
                <a:ext cx="191146" cy="369332"/>
              </a:xfrm>
              <a:prstGeom prst="rect">
                <a:avLst/>
              </a:prstGeom>
              <a:blipFill>
                <a:blip r:embed="rId4"/>
                <a:stretch>
                  <a:fillRect r="-6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1AB9EB50-FDDA-45CD-9420-9BBA9CDDCE97}"/>
                  </a:ext>
                </a:extLst>
              </p:cNvPr>
              <p:cNvSpPr txBox="1"/>
              <p:nvPr/>
            </p:nvSpPr>
            <p:spPr>
              <a:xfrm>
                <a:off x="5774546" y="1547124"/>
                <a:ext cx="191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B9EB50-FDDA-45CD-9420-9BBA9CDDC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546" y="1547124"/>
                <a:ext cx="191146" cy="369332"/>
              </a:xfrm>
              <a:prstGeom prst="rect">
                <a:avLst/>
              </a:prstGeom>
              <a:blipFill>
                <a:blip r:embed="rId5"/>
                <a:stretch>
                  <a:fillRect r="-6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8B8EAE11-24B0-4F60-948B-5FF80420E1FE}"/>
                  </a:ext>
                </a:extLst>
              </p:cNvPr>
              <p:cNvSpPr txBox="1"/>
              <p:nvPr/>
            </p:nvSpPr>
            <p:spPr>
              <a:xfrm>
                <a:off x="4384242" y="2287403"/>
                <a:ext cx="183100" cy="383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EAE11-24B0-4F60-948B-5FF80420E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242" y="2287403"/>
                <a:ext cx="183100" cy="383326"/>
              </a:xfrm>
              <a:prstGeom prst="rect">
                <a:avLst/>
              </a:prstGeom>
              <a:blipFill>
                <a:blip r:embed="rId6"/>
                <a:stretch>
                  <a:fillRect r="-7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7DF2F52C-A54B-4413-9074-11A2A1389117}"/>
                  </a:ext>
                </a:extLst>
              </p:cNvPr>
              <p:cNvSpPr txBox="1"/>
              <p:nvPr/>
            </p:nvSpPr>
            <p:spPr>
              <a:xfrm>
                <a:off x="3094457" y="3064226"/>
                <a:ext cx="183100" cy="383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DF2F52C-A54B-4413-9074-11A2A1389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457" y="3064226"/>
                <a:ext cx="183100" cy="383326"/>
              </a:xfrm>
              <a:prstGeom prst="rect">
                <a:avLst/>
              </a:prstGeom>
              <a:blipFill>
                <a:blip r:embed="rId7"/>
                <a:stretch>
                  <a:fillRect r="-7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216153C6-CB63-4321-A650-D9F85D52B572}"/>
              </a:ext>
            </a:extLst>
          </p:cNvPr>
          <p:cNvSpPr txBox="1"/>
          <p:nvPr/>
        </p:nvSpPr>
        <p:spPr>
          <a:xfrm>
            <a:off x="2845054" y="4210417"/>
            <a:ext cx="99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i="0" dirty="0">
                <a:latin typeface="Arial Narrow" pitchFamily="34" charset="0"/>
              </a:rPr>
              <a:t>backtrack</a:t>
            </a:r>
          </a:p>
        </p:txBody>
      </p:sp>
    </p:spTree>
    <p:extLst>
      <p:ext uri="{BB962C8B-B14F-4D97-AF65-F5344CB8AC3E}">
        <p14:creationId xmlns:p14="http://schemas.microsoft.com/office/powerpoint/2010/main" val="3404629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419600" y="51131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810000" y="41225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971800" y="30557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05000" y="20651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67846" y="2264043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54944" y="15317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76700" y="10668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8800" y="44273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77000" y="37415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992" y="32843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2360285" y="2455394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3427085" y="3445994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4265285" y="4512794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3427085" y="2654288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4343400" y="1524000"/>
            <a:ext cx="191146" cy="7400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4723131" y="1921994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4874885" y="4817594"/>
            <a:ext cx="842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5868692" y="3741549"/>
            <a:ext cx="36808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6094085" y="4131794"/>
            <a:ext cx="461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09700" y="0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rial Narrow" pitchFamily="34" charset="0"/>
              </a:rPr>
              <a:t>Backtrack Numbering?</a:t>
            </a:r>
          </a:p>
        </p:txBody>
      </p:sp>
      <p:sp>
        <p:nvSpPr>
          <p:cNvPr id="45" name="Freeform 44"/>
          <p:cNvSpPr/>
          <p:nvPr/>
        </p:nvSpPr>
        <p:spPr>
          <a:xfrm rot="2547152" flipH="1">
            <a:off x="4590224" y="1365049"/>
            <a:ext cx="1038386" cy="457309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347275" y="3583983"/>
            <a:ext cx="1263111" cy="751698"/>
          </a:xfrm>
          <a:custGeom>
            <a:avLst/>
            <a:gdLst>
              <a:gd name="connsiteX0" fmla="*/ 1263111 w 1263111"/>
              <a:gd name="connsiteY0" fmla="*/ 0 h 751698"/>
              <a:gd name="connsiteX1" fmla="*/ 1201118 w 1263111"/>
              <a:gd name="connsiteY1" fmla="*/ 15498 h 751698"/>
              <a:gd name="connsiteX2" fmla="*/ 1208867 w 1263111"/>
              <a:gd name="connsiteY2" fmla="*/ 92990 h 751698"/>
              <a:gd name="connsiteX3" fmla="*/ 1224366 w 1263111"/>
              <a:gd name="connsiteY3" fmla="*/ 154983 h 751698"/>
              <a:gd name="connsiteX4" fmla="*/ 1216617 w 1263111"/>
              <a:gd name="connsiteY4" fmla="*/ 178230 h 751698"/>
              <a:gd name="connsiteX5" fmla="*/ 1139125 w 1263111"/>
              <a:gd name="connsiteY5" fmla="*/ 170481 h 751698"/>
              <a:gd name="connsiteX6" fmla="*/ 1092630 w 1263111"/>
              <a:gd name="connsiteY6" fmla="*/ 139485 h 751698"/>
              <a:gd name="connsiteX7" fmla="*/ 1069383 w 1263111"/>
              <a:gd name="connsiteY7" fmla="*/ 131735 h 751698"/>
              <a:gd name="connsiteX8" fmla="*/ 968644 w 1263111"/>
              <a:gd name="connsiteY8" fmla="*/ 139485 h 751698"/>
              <a:gd name="connsiteX9" fmla="*/ 960894 w 1263111"/>
              <a:gd name="connsiteY9" fmla="*/ 162732 h 751698"/>
              <a:gd name="connsiteX10" fmla="*/ 953145 w 1263111"/>
              <a:gd name="connsiteY10" fmla="*/ 325464 h 751698"/>
              <a:gd name="connsiteX11" fmla="*/ 836908 w 1263111"/>
              <a:gd name="connsiteY11" fmla="*/ 309966 h 751698"/>
              <a:gd name="connsiteX12" fmla="*/ 790413 w 1263111"/>
              <a:gd name="connsiteY12" fmla="*/ 294468 h 751698"/>
              <a:gd name="connsiteX13" fmla="*/ 736169 w 1263111"/>
              <a:gd name="connsiteY13" fmla="*/ 302217 h 751698"/>
              <a:gd name="connsiteX14" fmla="*/ 705172 w 1263111"/>
              <a:gd name="connsiteY14" fmla="*/ 309966 h 751698"/>
              <a:gd name="connsiteX15" fmla="*/ 689674 w 1263111"/>
              <a:gd name="connsiteY15" fmla="*/ 333213 h 751698"/>
              <a:gd name="connsiteX16" fmla="*/ 658678 w 1263111"/>
              <a:gd name="connsiteY16" fmla="*/ 488197 h 751698"/>
              <a:gd name="connsiteX17" fmla="*/ 526942 w 1263111"/>
              <a:gd name="connsiteY17" fmla="*/ 480447 h 751698"/>
              <a:gd name="connsiteX18" fmla="*/ 480447 w 1263111"/>
              <a:gd name="connsiteY18" fmla="*/ 480447 h 751698"/>
              <a:gd name="connsiteX19" fmla="*/ 464949 w 1263111"/>
              <a:gd name="connsiteY19" fmla="*/ 526942 h 751698"/>
              <a:gd name="connsiteX20" fmla="*/ 457200 w 1263111"/>
              <a:gd name="connsiteY20" fmla="*/ 550190 h 751698"/>
              <a:gd name="connsiteX21" fmla="*/ 426203 w 1263111"/>
              <a:gd name="connsiteY21" fmla="*/ 588935 h 751698"/>
              <a:gd name="connsiteX22" fmla="*/ 364210 w 1263111"/>
              <a:gd name="connsiteY22" fmla="*/ 596685 h 751698"/>
              <a:gd name="connsiteX23" fmla="*/ 271220 w 1263111"/>
              <a:gd name="connsiteY23" fmla="*/ 604434 h 751698"/>
              <a:gd name="connsiteX24" fmla="*/ 263471 w 1263111"/>
              <a:gd name="connsiteY24" fmla="*/ 627681 h 751698"/>
              <a:gd name="connsiteX25" fmla="*/ 224725 w 1263111"/>
              <a:gd name="connsiteY25" fmla="*/ 658678 h 751698"/>
              <a:gd name="connsiteX26" fmla="*/ 201478 w 1263111"/>
              <a:gd name="connsiteY26" fmla="*/ 681925 h 751698"/>
              <a:gd name="connsiteX27" fmla="*/ 170481 w 1263111"/>
              <a:gd name="connsiteY27" fmla="*/ 689674 h 751698"/>
              <a:gd name="connsiteX28" fmla="*/ 147233 w 1263111"/>
              <a:gd name="connsiteY28" fmla="*/ 697424 h 751698"/>
              <a:gd name="connsiteX29" fmla="*/ 123986 w 1263111"/>
              <a:gd name="connsiteY29" fmla="*/ 712922 h 751698"/>
              <a:gd name="connsiteX30" fmla="*/ 54244 w 1263111"/>
              <a:gd name="connsiteY30" fmla="*/ 728420 h 751698"/>
              <a:gd name="connsiteX31" fmla="*/ 30996 w 1263111"/>
              <a:gd name="connsiteY31" fmla="*/ 736169 h 751698"/>
              <a:gd name="connsiteX32" fmla="*/ 0 w 1263111"/>
              <a:gd name="connsiteY32" fmla="*/ 751668 h 75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63111" h="751698">
                <a:moveTo>
                  <a:pt x="1263111" y="0"/>
                </a:moveTo>
                <a:cubicBezTo>
                  <a:pt x="1242447" y="5166"/>
                  <a:pt x="1211851" y="-2901"/>
                  <a:pt x="1201118" y="15498"/>
                </a:cubicBezTo>
                <a:cubicBezTo>
                  <a:pt x="1188038" y="37921"/>
                  <a:pt x="1204599" y="67384"/>
                  <a:pt x="1208867" y="92990"/>
                </a:cubicBezTo>
                <a:cubicBezTo>
                  <a:pt x="1212369" y="114001"/>
                  <a:pt x="1224366" y="154983"/>
                  <a:pt x="1224366" y="154983"/>
                </a:cubicBezTo>
                <a:cubicBezTo>
                  <a:pt x="1221783" y="162732"/>
                  <a:pt x="1224653" y="176769"/>
                  <a:pt x="1216617" y="178230"/>
                </a:cubicBezTo>
                <a:cubicBezTo>
                  <a:pt x="1191076" y="182874"/>
                  <a:pt x="1163903" y="178224"/>
                  <a:pt x="1139125" y="170481"/>
                </a:cubicBezTo>
                <a:cubicBezTo>
                  <a:pt x="1121346" y="164925"/>
                  <a:pt x="1110300" y="145376"/>
                  <a:pt x="1092630" y="139485"/>
                </a:cubicBezTo>
                <a:lnTo>
                  <a:pt x="1069383" y="131735"/>
                </a:lnTo>
                <a:cubicBezTo>
                  <a:pt x="1035803" y="134318"/>
                  <a:pt x="1001027" y="130233"/>
                  <a:pt x="968644" y="139485"/>
                </a:cubicBezTo>
                <a:cubicBezTo>
                  <a:pt x="960790" y="141729"/>
                  <a:pt x="961572" y="154592"/>
                  <a:pt x="960894" y="162732"/>
                </a:cubicBezTo>
                <a:cubicBezTo>
                  <a:pt x="956384" y="216850"/>
                  <a:pt x="955728" y="271220"/>
                  <a:pt x="953145" y="325464"/>
                </a:cubicBezTo>
                <a:cubicBezTo>
                  <a:pt x="915827" y="321732"/>
                  <a:pt x="874077" y="320103"/>
                  <a:pt x="836908" y="309966"/>
                </a:cubicBezTo>
                <a:cubicBezTo>
                  <a:pt x="821147" y="305668"/>
                  <a:pt x="790413" y="294468"/>
                  <a:pt x="790413" y="294468"/>
                </a:cubicBezTo>
                <a:cubicBezTo>
                  <a:pt x="772332" y="297051"/>
                  <a:pt x="754139" y="298950"/>
                  <a:pt x="736169" y="302217"/>
                </a:cubicBezTo>
                <a:cubicBezTo>
                  <a:pt x="725690" y="304122"/>
                  <a:pt x="714034" y="304058"/>
                  <a:pt x="705172" y="309966"/>
                </a:cubicBezTo>
                <a:cubicBezTo>
                  <a:pt x="697423" y="315132"/>
                  <a:pt x="694840" y="325464"/>
                  <a:pt x="689674" y="333213"/>
                </a:cubicBezTo>
                <a:cubicBezTo>
                  <a:pt x="662624" y="414364"/>
                  <a:pt x="676486" y="363536"/>
                  <a:pt x="658678" y="488197"/>
                </a:cubicBezTo>
                <a:cubicBezTo>
                  <a:pt x="614766" y="485614"/>
                  <a:pt x="570712" y="484824"/>
                  <a:pt x="526942" y="480447"/>
                </a:cubicBezTo>
                <a:cubicBezTo>
                  <a:pt x="479256" y="475678"/>
                  <a:pt x="528132" y="464552"/>
                  <a:pt x="480447" y="480447"/>
                </a:cubicBezTo>
                <a:lnTo>
                  <a:pt x="464949" y="526942"/>
                </a:lnTo>
                <a:lnTo>
                  <a:pt x="457200" y="550190"/>
                </a:lnTo>
                <a:cubicBezTo>
                  <a:pt x="450312" y="570854"/>
                  <a:pt x="451906" y="581925"/>
                  <a:pt x="426203" y="588935"/>
                </a:cubicBezTo>
                <a:cubicBezTo>
                  <a:pt x="406112" y="594415"/>
                  <a:pt x="384932" y="594613"/>
                  <a:pt x="364210" y="596685"/>
                </a:cubicBezTo>
                <a:cubicBezTo>
                  <a:pt x="333260" y="599780"/>
                  <a:pt x="302217" y="601851"/>
                  <a:pt x="271220" y="604434"/>
                </a:cubicBezTo>
                <a:cubicBezTo>
                  <a:pt x="268637" y="612183"/>
                  <a:pt x="267674" y="620677"/>
                  <a:pt x="263471" y="627681"/>
                </a:cubicBezTo>
                <a:cubicBezTo>
                  <a:pt x="254452" y="642712"/>
                  <a:pt x="237397" y="648118"/>
                  <a:pt x="224725" y="658678"/>
                </a:cubicBezTo>
                <a:cubicBezTo>
                  <a:pt x="216306" y="665694"/>
                  <a:pt x="210993" y="676488"/>
                  <a:pt x="201478" y="681925"/>
                </a:cubicBezTo>
                <a:cubicBezTo>
                  <a:pt x="192231" y="687209"/>
                  <a:pt x="180722" y="686748"/>
                  <a:pt x="170481" y="689674"/>
                </a:cubicBezTo>
                <a:cubicBezTo>
                  <a:pt x="162627" y="691918"/>
                  <a:pt x="154539" y="693771"/>
                  <a:pt x="147233" y="697424"/>
                </a:cubicBezTo>
                <a:cubicBezTo>
                  <a:pt x="138903" y="701589"/>
                  <a:pt x="132316" y="708757"/>
                  <a:pt x="123986" y="712922"/>
                </a:cubicBezTo>
                <a:cubicBezTo>
                  <a:pt x="103053" y="723389"/>
                  <a:pt x="75673" y="723658"/>
                  <a:pt x="54244" y="728420"/>
                </a:cubicBezTo>
                <a:cubicBezTo>
                  <a:pt x="46270" y="730192"/>
                  <a:pt x="38745" y="733586"/>
                  <a:pt x="30996" y="736169"/>
                </a:cubicBezTo>
                <a:cubicBezTo>
                  <a:pt x="5600" y="753101"/>
                  <a:pt x="17062" y="751668"/>
                  <a:pt x="0" y="751668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 flipV="1">
            <a:off x="4698768" y="5570349"/>
            <a:ext cx="0" cy="4572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B162D44A-3AC0-4E0A-A4A4-020754D70B33}"/>
                  </a:ext>
                </a:extLst>
              </p:cNvPr>
              <p:cNvSpPr txBox="1"/>
              <p:nvPr/>
            </p:nvSpPr>
            <p:spPr>
              <a:xfrm>
                <a:off x="2028650" y="2086062"/>
                <a:ext cx="191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62D44A-3AC0-4E0A-A4A4-020754D70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650" y="2086062"/>
                <a:ext cx="191146" cy="369332"/>
              </a:xfrm>
              <a:prstGeom prst="rect">
                <a:avLst/>
              </a:prstGeom>
              <a:blipFill>
                <a:blip r:embed="rId3"/>
                <a:stretch>
                  <a:fillRect r="-6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="" xmlns:a16="http://schemas.microsoft.com/office/drawing/2014/main" id="{75871BED-4552-430F-BDEE-5A3EDD45EAE6}"/>
              </a:ext>
            </a:extLst>
          </p:cNvPr>
          <p:cNvSpPr/>
          <p:nvPr/>
        </p:nvSpPr>
        <p:spPr>
          <a:xfrm>
            <a:off x="4616566" y="5290262"/>
            <a:ext cx="139468" cy="139468"/>
          </a:xfrm>
          <a:prstGeom prst="ellipse">
            <a:avLst/>
          </a:prstGeom>
          <a:solidFill>
            <a:srgbClr val="FF0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E3E8D691-AE3A-479E-9ADD-949B515855D6}"/>
                  </a:ext>
                </a:extLst>
              </p:cNvPr>
              <p:cNvSpPr txBox="1"/>
              <p:nvPr/>
            </p:nvSpPr>
            <p:spPr>
              <a:xfrm>
                <a:off x="4169712" y="1083796"/>
                <a:ext cx="191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E8D691-AE3A-479E-9ADD-949B51585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12" y="1083796"/>
                <a:ext cx="191146" cy="369332"/>
              </a:xfrm>
              <a:prstGeom prst="rect">
                <a:avLst/>
              </a:prstGeom>
              <a:blipFill>
                <a:blip r:embed="rId4"/>
                <a:stretch>
                  <a:fillRect r="-6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1AB9EB50-FDDA-45CD-9420-9BBA9CDDCE97}"/>
                  </a:ext>
                </a:extLst>
              </p:cNvPr>
              <p:cNvSpPr txBox="1"/>
              <p:nvPr/>
            </p:nvSpPr>
            <p:spPr>
              <a:xfrm>
                <a:off x="5774546" y="1547124"/>
                <a:ext cx="191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B9EB50-FDDA-45CD-9420-9BBA9CDDC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546" y="1547124"/>
                <a:ext cx="191146" cy="369332"/>
              </a:xfrm>
              <a:prstGeom prst="rect">
                <a:avLst/>
              </a:prstGeom>
              <a:blipFill>
                <a:blip r:embed="rId5"/>
                <a:stretch>
                  <a:fillRect r="-6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8B8EAE11-24B0-4F60-948B-5FF80420E1FE}"/>
                  </a:ext>
                </a:extLst>
              </p:cNvPr>
              <p:cNvSpPr txBox="1"/>
              <p:nvPr/>
            </p:nvSpPr>
            <p:spPr>
              <a:xfrm>
                <a:off x="4384242" y="2287403"/>
                <a:ext cx="183100" cy="383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EAE11-24B0-4F60-948B-5FF80420E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242" y="2287403"/>
                <a:ext cx="183100" cy="383326"/>
              </a:xfrm>
              <a:prstGeom prst="rect">
                <a:avLst/>
              </a:prstGeom>
              <a:blipFill>
                <a:blip r:embed="rId6"/>
                <a:stretch>
                  <a:fillRect r="-7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7DF2F52C-A54B-4413-9074-11A2A1389117}"/>
                  </a:ext>
                </a:extLst>
              </p:cNvPr>
              <p:cNvSpPr txBox="1"/>
              <p:nvPr/>
            </p:nvSpPr>
            <p:spPr>
              <a:xfrm>
                <a:off x="3094457" y="3064226"/>
                <a:ext cx="183100" cy="383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DF2F52C-A54B-4413-9074-11A2A1389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457" y="3064226"/>
                <a:ext cx="183100" cy="383326"/>
              </a:xfrm>
              <a:prstGeom prst="rect">
                <a:avLst/>
              </a:prstGeom>
              <a:blipFill>
                <a:blip r:embed="rId7"/>
                <a:stretch>
                  <a:fillRect r="-7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="" xmlns:a16="http://schemas.microsoft.com/office/drawing/2014/main" id="{A9D46199-8BDA-4983-AF1F-9C7BF75920A4}"/>
                  </a:ext>
                </a:extLst>
              </p:cNvPr>
              <p:cNvSpPr txBox="1"/>
              <p:nvPr/>
            </p:nvSpPr>
            <p:spPr>
              <a:xfrm>
                <a:off x="3901821" y="4131794"/>
                <a:ext cx="183100" cy="383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9D46199-8BDA-4983-AF1F-9C7BF7592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821" y="4131794"/>
                <a:ext cx="183100" cy="383326"/>
              </a:xfrm>
              <a:prstGeom prst="rect">
                <a:avLst/>
              </a:prstGeom>
              <a:blipFill>
                <a:blip r:embed="rId8"/>
                <a:stretch>
                  <a:fillRect r="-7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78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419600" y="57912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810000" y="48006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971800" y="37338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05000" y="27432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67846" y="2942094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54944" y="22098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76700" y="1744851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8800" y="5105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77000" y="44196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992" y="3962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2360285" y="3133445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3427085" y="4124045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4265285" y="5190845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3427085" y="3332339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4343400" y="2202051"/>
            <a:ext cx="191146" cy="7400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4723131" y="2600045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4874885" y="5495645"/>
            <a:ext cx="842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5868692" y="4419600"/>
            <a:ext cx="36808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6094085" y="4809845"/>
            <a:ext cx="461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1797407" y="3122908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4267847" y="3409627"/>
            <a:ext cx="570354" cy="1467173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81000" y="0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Arial Narrow" pitchFamily="34" charset="0"/>
              </a:rPr>
              <a:t>Last </a:t>
            </a:r>
            <a:r>
              <a:rPr lang="en-US" sz="5400" dirty="0" err="1" smtClean="0">
                <a:solidFill>
                  <a:srgbClr val="0000FF"/>
                </a:solidFill>
                <a:latin typeface="Arial Narrow" pitchFamily="34" charset="0"/>
              </a:rPr>
              <a:t>Leture</a:t>
            </a:r>
            <a:r>
              <a:rPr lang="en-US" sz="5400" dirty="0" smtClean="0">
                <a:solidFill>
                  <a:srgbClr val="0000FF"/>
                </a:solidFill>
                <a:latin typeface="Arial Narrow" pitchFamily="34" charset="0"/>
              </a:rPr>
              <a:t>: DFS and DFS </a:t>
            </a:r>
            <a:r>
              <a:rPr lang="en-US" sz="5400" dirty="0">
                <a:solidFill>
                  <a:srgbClr val="0000FF"/>
                </a:solidFill>
                <a:latin typeface="Arial Narrow" pitchFamily="34" charset="0"/>
              </a:rPr>
              <a:t>Tree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152400" y="5518666"/>
            <a:ext cx="990600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392661" y="5334000"/>
            <a:ext cx="118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Tree Edges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892184" y="1788785"/>
            <a:ext cx="5178720" cy="4415681"/>
            <a:chOff x="1892184" y="1788785"/>
            <a:chExt cx="5178720" cy="44156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389348" y="5835134"/>
                  <a:ext cx="5939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9348" y="5835134"/>
                  <a:ext cx="59390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3775129" y="4821513"/>
                  <a:ext cx="5939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5129" y="4821513"/>
                  <a:ext cx="59390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941548" y="3736902"/>
                  <a:ext cx="5939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en-US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1548" y="3736902"/>
                  <a:ext cx="59390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1892184" y="2764113"/>
                  <a:ext cx="5939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2184" y="2764113"/>
                  <a:ext cx="59390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244296" y="2963007"/>
                  <a:ext cx="5939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4296" y="2963007"/>
                  <a:ext cx="59390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058072" y="1788785"/>
                  <a:ext cx="5939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</m:oMath>
                    </m:oMathPara>
                  </a14:m>
                  <a:endParaRPr lang="en-US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8072" y="1788785"/>
                  <a:ext cx="59390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5651070" y="2230713"/>
                  <a:ext cx="5939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7</m:t>
                        </m:r>
                      </m:oMath>
                    </m:oMathPara>
                  </a14:m>
                  <a:endParaRPr lang="en-US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1070" y="2230713"/>
                  <a:ext cx="59390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5624692" y="5160980"/>
                  <a:ext cx="5939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8</m:t>
                        </m:r>
                      </m:oMath>
                    </m:oMathPara>
                  </a14:m>
                  <a:endParaRPr lang="en-US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4692" y="5160980"/>
                  <a:ext cx="59390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590144" y="4006334"/>
                  <a:ext cx="5939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9</m:t>
                        </m:r>
                      </m:oMath>
                    </m:oMathPara>
                  </a14:m>
                  <a:endParaRPr lang="en-US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144" y="4006334"/>
                  <a:ext cx="59390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477000" y="4448262"/>
                  <a:ext cx="5939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oMath>
                    </m:oMathPara>
                  </a14:m>
                  <a:endParaRPr lang="en-US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4448262"/>
                  <a:ext cx="593904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Freeform 44"/>
          <p:cNvSpPr/>
          <p:nvPr/>
        </p:nvSpPr>
        <p:spPr>
          <a:xfrm rot="8631544" flipH="1">
            <a:off x="4452971" y="4780036"/>
            <a:ext cx="1693013" cy="650725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 rot="1135571" flipH="1">
            <a:off x="200411" y="6320852"/>
            <a:ext cx="1038386" cy="457309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373515" y="6393413"/>
            <a:ext cx="175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itchFamily="34" charset="0"/>
              </a:rPr>
              <a:t>Forward Edges</a:t>
            </a:r>
          </a:p>
        </p:txBody>
      </p:sp>
      <p:sp>
        <p:nvSpPr>
          <p:cNvPr id="14" name="Freeform 13"/>
          <p:cNvSpPr/>
          <p:nvPr/>
        </p:nvSpPr>
        <p:spPr>
          <a:xfrm>
            <a:off x="4347275" y="4262034"/>
            <a:ext cx="1263111" cy="751698"/>
          </a:xfrm>
          <a:custGeom>
            <a:avLst/>
            <a:gdLst>
              <a:gd name="connsiteX0" fmla="*/ 1263111 w 1263111"/>
              <a:gd name="connsiteY0" fmla="*/ 0 h 751698"/>
              <a:gd name="connsiteX1" fmla="*/ 1201118 w 1263111"/>
              <a:gd name="connsiteY1" fmla="*/ 15498 h 751698"/>
              <a:gd name="connsiteX2" fmla="*/ 1208867 w 1263111"/>
              <a:gd name="connsiteY2" fmla="*/ 92990 h 751698"/>
              <a:gd name="connsiteX3" fmla="*/ 1224366 w 1263111"/>
              <a:gd name="connsiteY3" fmla="*/ 154983 h 751698"/>
              <a:gd name="connsiteX4" fmla="*/ 1216617 w 1263111"/>
              <a:gd name="connsiteY4" fmla="*/ 178230 h 751698"/>
              <a:gd name="connsiteX5" fmla="*/ 1139125 w 1263111"/>
              <a:gd name="connsiteY5" fmla="*/ 170481 h 751698"/>
              <a:gd name="connsiteX6" fmla="*/ 1092630 w 1263111"/>
              <a:gd name="connsiteY6" fmla="*/ 139485 h 751698"/>
              <a:gd name="connsiteX7" fmla="*/ 1069383 w 1263111"/>
              <a:gd name="connsiteY7" fmla="*/ 131735 h 751698"/>
              <a:gd name="connsiteX8" fmla="*/ 968644 w 1263111"/>
              <a:gd name="connsiteY8" fmla="*/ 139485 h 751698"/>
              <a:gd name="connsiteX9" fmla="*/ 960894 w 1263111"/>
              <a:gd name="connsiteY9" fmla="*/ 162732 h 751698"/>
              <a:gd name="connsiteX10" fmla="*/ 953145 w 1263111"/>
              <a:gd name="connsiteY10" fmla="*/ 325464 h 751698"/>
              <a:gd name="connsiteX11" fmla="*/ 836908 w 1263111"/>
              <a:gd name="connsiteY11" fmla="*/ 309966 h 751698"/>
              <a:gd name="connsiteX12" fmla="*/ 790413 w 1263111"/>
              <a:gd name="connsiteY12" fmla="*/ 294468 h 751698"/>
              <a:gd name="connsiteX13" fmla="*/ 736169 w 1263111"/>
              <a:gd name="connsiteY13" fmla="*/ 302217 h 751698"/>
              <a:gd name="connsiteX14" fmla="*/ 705172 w 1263111"/>
              <a:gd name="connsiteY14" fmla="*/ 309966 h 751698"/>
              <a:gd name="connsiteX15" fmla="*/ 689674 w 1263111"/>
              <a:gd name="connsiteY15" fmla="*/ 333213 h 751698"/>
              <a:gd name="connsiteX16" fmla="*/ 658678 w 1263111"/>
              <a:gd name="connsiteY16" fmla="*/ 488197 h 751698"/>
              <a:gd name="connsiteX17" fmla="*/ 526942 w 1263111"/>
              <a:gd name="connsiteY17" fmla="*/ 480447 h 751698"/>
              <a:gd name="connsiteX18" fmla="*/ 480447 w 1263111"/>
              <a:gd name="connsiteY18" fmla="*/ 480447 h 751698"/>
              <a:gd name="connsiteX19" fmla="*/ 464949 w 1263111"/>
              <a:gd name="connsiteY19" fmla="*/ 526942 h 751698"/>
              <a:gd name="connsiteX20" fmla="*/ 457200 w 1263111"/>
              <a:gd name="connsiteY20" fmla="*/ 550190 h 751698"/>
              <a:gd name="connsiteX21" fmla="*/ 426203 w 1263111"/>
              <a:gd name="connsiteY21" fmla="*/ 588935 h 751698"/>
              <a:gd name="connsiteX22" fmla="*/ 364210 w 1263111"/>
              <a:gd name="connsiteY22" fmla="*/ 596685 h 751698"/>
              <a:gd name="connsiteX23" fmla="*/ 271220 w 1263111"/>
              <a:gd name="connsiteY23" fmla="*/ 604434 h 751698"/>
              <a:gd name="connsiteX24" fmla="*/ 263471 w 1263111"/>
              <a:gd name="connsiteY24" fmla="*/ 627681 h 751698"/>
              <a:gd name="connsiteX25" fmla="*/ 224725 w 1263111"/>
              <a:gd name="connsiteY25" fmla="*/ 658678 h 751698"/>
              <a:gd name="connsiteX26" fmla="*/ 201478 w 1263111"/>
              <a:gd name="connsiteY26" fmla="*/ 681925 h 751698"/>
              <a:gd name="connsiteX27" fmla="*/ 170481 w 1263111"/>
              <a:gd name="connsiteY27" fmla="*/ 689674 h 751698"/>
              <a:gd name="connsiteX28" fmla="*/ 147233 w 1263111"/>
              <a:gd name="connsiteY28" fmla="*/ 697424 h 751698"/>
              <a:gd name="connsiteX29" fmla="*/ 123986 w 1263111"/>
              <a:gd name="connsiteY29" fmla="*/ 712922 h 751698"/>
              <a:gd name="connsiteX30" fmla="*/ 54244 w 1263111"/>
              <a:gd name="connsiteY30" fmla="*/ 728420 h 751698"/>
              <a:gd name="connsiteX31" fmla="*/ 30996 w 1263111"/>
              <a:gd name="connsiteY31" fmla="*/ 736169 h 751698"/>
              <a:gd name="connsiteX32" fmla="*/ 0 w 1263111"/>
              <a:gd name="connsiteY32" fmla="*/ 751668 h 75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63111" h="751698">
                <a:moveTo>
                  <a:pt x="1263111" y="0"/>
                </a:moveTo>
                <a:cubicBezTo>
                  <a:pt x="1242447" y="5166"/>
                  <a:pt x="1211851" y="-2901"/>
                  <a:pt x="1201118" y="15498"/>
                </a:cubicBezTo>
                <a:cubicBezTo>
                  <a:pt x="1188038" y="37921"/>
                  <a:pt x="1204599" y="67384"/>
                  <a:pt x="1208867" y="92990"/>
                </a:cubicBezTo>
                <a:cubicBezTo>
                  <a:pt x="1212369" y="114001"/>
                  <a:pt x="1224366" y="154983"/>
                  <a:pt x="1224366" y="154983"/>
                </a:cubicBezTo>
                <a:cubicBezTo>
                  <a:pt x="1221783" y="162732"/>
                  <a:pt x="1224653" y="176769"/>
                  <a:pt x="1216617" y="178230"/>
                </a:cubicBezTo>
                <a:cubicBezTo>
                  <a:pt x="1191076" y="182874"/>
                  <a:pt x="1163903" y="178224"/>
                  <a:pt x="1139125" y="170481"/>
                </a:cubicBezTo>
                <a:cubicBezTo>
                  <a:pt x="1121346" y="164925"/>
                  <a:pt x="1110300" y="145376"/>
                  <a:pt x="1092630" y="139485"/>
                </a:cubicBezTo>
                <a:lnTo>
                  <a:pt x="1069383" y="131735"/>
                </a:lnTo>
                <a:cubicBezTo>
                  <a:pt x="1035803" y="134318"/>
                  <a:pt x="1001027" y="130233"/>
                  <a:pt x="968644" y="139485"/>
                </a:cubicBezTo>
                <a:cubicBezTo>
                  <a:pt x="960790" y="141729"/>
                  <a:pt x="961572" y="154592"/>
                  <a:pt x="960894" y="162732"/>
                </a:cubicBezTo>
                <a:cubicBezTo>
                  <a:pt x="956384" y="216850"/>
                  <a:pt x="955728" y="271220"/>
                  <a:pt x="953145" y="325464"/>
                </a:cubicBezTo>
                <a:cubicBezTo>
                  <a:pt x="915827" y="321732"/>
                  <a:pt x="874077" y="320103"/>
                  <a:pt x="836908" y="309966"/>
                </a:cubicBezTo>
                <a:cubicBezTo>
                  <a:pt x="821147" y="305668"/>
                  <a:pt x="790413" y="294468"/>
                  <a:pt x="790413" y="294468"/>
                </a:cubicBezTo>
                <a:cubicBezTo>
                  <a:pt x="772332" y="297051"/>
                  <a:pt x="754139" y="298950"/>
                  <a:pt x="736169" y="302217"/>
                </a:cubicBezTo>
                <a:cubicBezTo>
                  <a:pt x="725690" y="304122"/>
                  <a:pt x="714034" y="304058"/>
                  <a:pt x="705172" y="309966"/>
                </a:cubicBezTo>
                <a:cubicBezTo>
                  <a:pt x="697423" y="315132"/>
                  <a:pt x="694840" y="325464"/>
                  <a:pt x="689674" y="333213"/>
                </a:cubicBezTo>
                <a:cubicBezTo>
                  <a:pt x="662624" y="414364"/>
                  <a:pt x="676486" y="363536"/>
                  <a:pt x="658678" y="488197"/>
                </a:cubicBezTo>
                <a:cubicBezTo>
                  <a:pt x="614766" y="485614"/>
                  <a:pt x="570712" y="484824"/>
                  <a:pt x="526942" y="480447"/>
                </a:cubicBezTo>
                <a:cubicBezTo>
                  <a:pt x="479256" y="475678"/>
                  <a:pt x="528132" y="464552"/>
                  <a:pt x="480447" y="480447"/>
                </a:cubicBezTo>
                <a:lnTo>
                  <a:pt x="464949" y="526942"/>
                </a:lnTo>
                <a:lnTo>
                  <a:pt x="457200" y="550190"/>
                </a:lnTo>
                <a:cubicBezTo>
                  <a:pt x="450312" y="570854"/>
                  <a:pt x="451906" y="581925"/>
                  <a:pt x="426203" y="588935"/>
                </a:cubicBezTo>
                <a:cubicBezTo>
                  <a:pt x="406112" y="594415"/>
                  <a:pt x="384932" y="594613"/>
                  <a:pt x="364210" y="596685"/>
                </a:cubicBezTo>
                <a:cubicBezTo>
                  <a:pt x="333260" y="599780"/>
                  <a:pt x="302217" y="601851"/>
                  <a:pt x="271220" y="604434"/>
                </a:cubicBezTo>
                <a:cubicBezTo>
                  <a:pt x="268637" y="612183"/>
                  <a:pt x="267674" y="620677"/>
                  <a:pt x="263471" y="627681"/>
                </a:cubicBezTo>
                <a:cubicBezTo>
                  <a:pt x="254452" y="642712"/>
                  <a:pt x="237397" y="648118"/>
                  <a:pt x="224725" y="658678"/>
                </a:cubicBezTo>
                <a:cubicBezTo>
                  <a:pt x="216306" y="665694"/>
                  <a:pt x="210993" y="676488"/>
                  <a:pt x="201478" y="681925"/>
                </a:cubicBezTo>
                <a:cubicBezTo>
                  <a:pt x="192231" y="687209"/>
                  <a:pt x="180722" y="686748"/>
                  <a:pt x="170481" y="689674"/>
                </a:cubicBezTo>
                <a:cubicBezTo>
                  <a:pt x="162627" y="691918"/>
                  <a:pt x="154539" y="693771"/>
                  <a:pt x="147233" y="697424"/>
                </a:cubicBezTo>
                <a:cubicBezTo>
                  <a:pt x="138903" y="701589"/>
                  <a:pt x="132316" y="708757"/>
                  <a:pt x="123986" y="712922"/>
                </a:cubicBezTo>
                <a:cubicBezTo>
                  <a:pt x="103053" y="723389"/>
                  <a:pt x="75673" y="723658"/>
                  <a:pt x="54244" y="728420"/>
                </a:cubicBezTo>
                <a:cubicBezTo>
                  <a:pt x="46270" y="730192"/>
                  <a:pt x="38745" y="733586"/>
                  <a:pt x="30996" y="736169"/>
                </a:cubicBezTo>
                <a:cubicBezTo>
                  <a:pt x="5600" y="753101"/>
                  <a:pt x="17062" y="751668"/>
                  <a:pt x="0" y="751668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E075A47B-F442-4379-A016-8BF8784D5F23}"/>
              </a:ext>
            </a:extLst>
          </p:cNvPr>
          <p:cNvGrpSpPr/>
          <p:nvPr/>
        </p:nvGrpSpPr>
        <p:grpSpPr>
          <a:xfrm>
            <a:off x="178627" y="5874468"/>
            <a:ext cx="2428068" cy="369332"/>
            <a:chOff x="167526" y="6024081"/>
            <a:chExt cx="2428068" cy="369332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167526" y="6208747"/>
              <a:ext cx="9906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407787" y="6024081"/>
              <a:ext cx="1187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arrow" pitchFamily="34" charset="0"/>
                </a:rPr>
                <a:t>Back Edges</a:t>
              </a:r>
            </a:p>
          </p:txBody>
        </p:sp>
      </p:grpSp>
      <p:cxnSp>
        <p:nvCxnSpPr>
          <p:cNvPr id="54" name="Straight Connector 53"/>
          <p:cNvCxnSpPr/>
          <p:nvPr/>
        </p:nvCxnSpPr>
        <p:spPr>
          <a:xfrm flipH="1">
            <a:off x="4800601" y="4419600"/>
            <a:ext cx="914399" cy="1387753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1D8AA57-FFF9-4C94-BA0F-752E32C843EC}"/>
              </a:ext>
            </a:extLst>
          </p:cNvPr>
          <p:cNvSpPr txBox="1"/>
          <p:nvPr/>
        </p:nvSpPr>
        <p:spPr>
          <a:xfrm>
            <a:off x="1420530" y="3832712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400" i="0" dirty="0">
                <a:solidFill>
                  <a:srgbClr val="FF0000"/>
                </a:solidFill>
                <a:latin typeface="Arial Narrow" pitchFamily="34" charset="0"/>
              </a:rPr>
              <a:t>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38A94E2-3087-4727-B508-8DD16A286DFF}"/>
              </a:ext>
            </a:extLst>
          </p:cNvPr>
          <p:cNvSpPr txBox="1"/>
          <p:nvPr/>
        </p:nvSpPr>
        <p:spPr>
          <a:xfrm>
            <a:off x="2591096" y="5867400"/>
            <a:ext cx="152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t</a:t>
            </a:r>
            <a:r>
              <a:rPr lang="en-US" i="0" dirty="0">
                <a:solidFill>
                  <a:srgbClr val="FF0000"/>
                </a:solidFill>
                <a:latin typeface="Arial Narrow" pitchFamily="34" charset="0"/>
              </a:rPr>
              <a:t>o ancestors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AA2FF109-B87C-477D-AA45-4FC76B35BFCD}"/>
              </a:ext>
            </a:extLst>
          </p:cNvPr>
          <p:cNvSpPr txBox="1"/>
          <p:nvPr/>
        </p:nvSpPr>
        <p:spPr>
          <a:xfrm>
            <a:off x="4724400" y="50247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400" i="0" dirty="0">
                <a:solidFill>
                  <a:srgbClr val="FF0000"/>
                </a:solidFill>
                <a:latin typeface="Arial Narrow" pitchFamily="34" charset="0"/>
              </a:rPr>
              <a:t>?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B6F96B4B-CCC1-467D-80F7-186CFBE8759A}"/>
              </a:ext>
            </a:extLst>
          </p:cNvPr>
          <p:cNvSpPr/>
          <p:nvPr/>
        </p:nvSpPr>
        <p:spPr>
          <a:xfrm>
            <a:off x="4951244" y="4866968"/>
            <a:ext cx="1811945" cy="1247292"/>
          </a:xfrm>
          <a:custGeom>
            <a:avLst/>
            <a:gdLst>
              <a:gd name="connsiteX0" fmla="*/ 0 w 1811945"/>
              <a:gd name="connsiteY0" fmla="*/ 1205154 h 1247292"/>
              <a:gd name="connsiteX1" fmla="*/ 50566 w 1811945"/>
              <a:gd name="connsiteY1" fmla="*/ 1158802 h 1247292"/>
              <a:gd name="connsiteX2" fmla="*/ 71635 w 1811945"/>
              <a:gd name="connsiteY2" fmla="*/ 1125091 h 1247292"/>
              <a:gd name="connsiteX3" fmla="*/ 80063 w 1811945"/>
              <a:gd name="connsiteY3" fmla="*/ 1112450 h 1247292"/>
              <a:gd name="connsiteX4" fmla="*/ 92704 w 1811945"/>
              <a:gd name="connsiteY4" fmla="*/ 1104022 h 1247292"/>
              <a:gd name="connsiteX5" fmla="*/ 105346 w 1811945"/>
              <a:gd name="connsiteY5" fmla="*/ 1112450 h 1247292"/>
              <a:gd name="connsiteX6" fmla="*/ 126415 w 1811945"/>
              <a:gd name="connsiteY6" fmla="*/ 1154588 h 1247292"/>
              <a:gd name="connsiteX7" fmla="*/ 143270 w 1811945"/>
              <a:gd name="connsiteY7" fmla="*/ 1163015 h 1247292"/>
              <a:gd name="connsiteX8" fmla="*/ 181195 w 1811945"/>
              <a:gd name="connsiteY8" fmla="*/ 1222009 h 1247292"/>
              <a:gd name="connsiteX9" fmla="*/ 214905 w 1811945"/>
              <a:gd name="connsiteY9" fmla="*/ 1247292 h 1247292"/>
              <a:gd name="connsiteX10" fmla="*/ 269685 w 1811945"/>
              <a:gd name="connsiteY10" fmla="*/ 1222009 h 1247292"/>
              <a:gd name="connsiteX11" fmla="*/ 282327 w 1811945"/>
              <a:gd name="connsiteY11" fmla="*/ 1192512 h 1247292"/>
              <a:gd name="connsiteX12" fmla="*/ 290754 w 1811945"/>
              <a:gd name="connsiteY12" fmla="*/ 1116663 h 1247292"/>
              <a:gd name="connsiteX13" fmla="*/ 307609 w 1811945"/>
              <a:gd name="connsiteY13" fmla="*/ 1095594 h 1247292"/>
              <a:gd name="connsiteX14" fmla="*/ 345534 w 1811945"/>
              <a:gd name="connsiteY14" fmla="*/ 1116663 h 1247292"/>
              <a:gd name="connsiteX15" fmla="*/ 387672 w 1811945"/>
              <a:gd name="connsiteY15" fmla="*/ 1188298 h 1247292"/>
              <a:gd name="connsiteX16" fmla="*/ 404527 w 1811945"/>
              <a:gd name="connsiteY16" fmla="*/ 1213581 h 1247292"/>
              <a:gd name="connsiteX17" fmla="*/ 425597 w 1811945"/>
              <a:gd name="connsiteY17" fmla="*/ 1222009 h 1247292"/>
              <a:gd name="connsiteX18" fmla="*/ 488804 w 1811945"/>
              <a:gd name="connsiteY18" fmla="*/ 1209367 h 1247292"/>
              <a:gd name="connsiteX19" fmla="*/ 505659 w 1811945"/>
              <a:gd name="connsiteY19" fmla="*/ 1184085 h 1247292"/>
              <a:gd name="connsiteX20" fmla="*/ 535156 w 1811945"/>
              <a:gd name="connsiteY20" fmla="*/ 1116663 h 1247292"/>
              <a:gd name="connsiteX21" fmla="*/ 539370 w 1811945"/>
              <a:gd name="connsiteY21" fmla="*/ 1074525 h 1247292"/>
              <a:gd name="connsiteX22" fmla="*/ 602577 w 1811945"/>
              <a:gd name="connsiteY22" fmla="*/ 1120877 h 1247292"/>
              <a:gd name="connsiteX23" fmla="*/ 611005 w 1811945"/>
              <a:gd name="connsiteY23" fmla="*/ 1137732 h 1247292"/>
              <a:gd name="connsiteX24" fmla="*/ 644715 w 1811945"/>
              <a:gd name="connsiteY24" fmla="*/ 1196726 h 1247292"/>
              <a:gd name="connsiteX25" fmla="*/ 669998 w 1811945"/>
              <a:gd name="connsiteY25" fmla="*/ 1205154 h 1247292"/>
              <a:gd name="connsiteX26" fmla="*/ 703709 w 1811945"/>
              <a:gd name="connsiteY26" fmla="*/ 1179871 h 1247292"/>
              <a:gd name="connsiteX27" fmla="*/ 737420 w 1811945"/>
              <a:gd name="connsiteY27" fmla="*/ 1129305 h 1247292"/>
              <a:gd name="connsiteX28" fmla="*/ 758489 w 1811945"/>
              <a:gd name="connsiteY28" fmla="*/ 1023959 h 1247292"/>
              <a:gd name="connsiteX29" fmla="*/ 779558 w 1811945"/>
              <a:gd name="connsiteY29" fmla="*/ 1028173 h 1247292"/>
              <a:gd name="connsiteX30" fmla="*/ 813268 w 1811945"/>
              <a:gd name="connsiteY30" fmla="*/ 1074525 h 1247292"/>
              <a:gd name="connsiteX31" fmla="*/ 817482 w 1811945"/>
              <a:gd name="connsiteY31" fmla="*/ 1108236 h 1247292"/>
              <a:gd name="connsiteX32" fmla="*/ 821696 w 1811945"/>
              <a:gd name="connsiteY32" fmla="*/ 1133519 h 1247292"/>
              <a:gd name="connsiteX33" fmla="*/ 834338 w 1811945"/>
              <a:gd name="connsiteY33" fmla="*/ 1141946 h 1247292"/>
              <a:gd name="connsiteX34" fmla="*/ 846979 w 1811945"/>
              <a:gd name="connsiteY34" fmla="*/ 1154588 h 1247292"/>
              <a:gd name="connsiteX35" fmla="*/ 943897 w 1811945"/>
              <a:gd name="connsiteY35" fmla="*/ 1116663 h 1247292"/>
              <a:gd name="connsiteX36" fmla="*/ 948111 w 1811945"/>
              <a:gd name="connsiteY36" fmla="*/ 1091380 h 1247292"/>
              <a:gd name="connsiteX37" fmla="*/ 960752 w 1811945"/>
              <a:gd name="connsiteY37" fmla="*/ 990249 h 1247292"/>
              <a:gd name="connsiteX38" fmla="*/ 969180 w 1811945"/>
              <a:gd name="connsiteY38" fmla="*/ 977607 h 1247292"/>
              <a:gd name="connsiteX39" fmla="*/ 981821 w 1811945"/>
              <a:gd name="connsiteY39" fmla="*/ 998676 h 1247292"/>
              <a:gd name="connsiteX40" fmla="*/ 1015532 w 1811945"/>
              <a:gd name="connsiteY40" fmla="*/ 1049242 h 1247292"/>
              <a:gd name="connsiteX41" fmla="*/ 1049243 w 1811945"/>
              <a:gd name="connsiteY41" fmla="*/ 1053456 h 1247292"/>
              <a:gd name="connsiteX42" fmla="*/ 1163016 w 1811945"/>
              <a:gd name="connsiteY42" fmla="*/ 981821 h 1247292"/>
              <a:gd name="connsiteX43" fmla="*/ 1158802 w 1811945"/>
              <a:gd name="connsiteY43" fmla="*/ 964966 h 1247292"/>
              <a:gd name="connsiteX44" fmla="*/ 1163016 w 1811945"/>
              <a:gd name="connsiteY44" fmla="*/ 931255 h 1247292"/>
              <a:gd name="connsiteX45" fmla="*/ 1230437 w 1811945"/>
              <a:gd name="connsiteY45" fmla="*/ 956538 h 1247292"/>
              <a:gd name="connsiteX46" fmla="*/ 1268362 w 1811945"/>
              <a:gd name="connsiteY46" fmla="*/ 981821 h 1247292"/>
              <a:gd name="connsiteX47" fmla="*/ 1365280 w 1811945"/>
              <a:gd name="connsiteY47" fmla="*/ 969179 h 1247292"/>
              <a:gd name="connsiteX48" fmla="*/ 1352638 w 1811945"/>
              <a:gd name="connsiteY48" fmla="*/ 914400 h 1247292"/>
              <a:gd name="connsiteX49" fmla="*/ 1327355 w 1811945"/>
              <a:gd name="connsiteY49" fmla="*/ 855406 h 1247292"/>
              <a:gd name="connsiteX50" fmla="*/ 1310500 w 1811945"/>
              <a:gd name="connsiteY50" fmla="*/ 813268 h 1247292"/>
              <a:gd name="connsiteX51" fmla="*/ 1318927 w 1811945"/>
              <a:gd name="connsiteY51" fmla="*/ 775344 h 1247292"/>
              <a:gd name="connsiteX52" fmla="*/ 1432701 w 1811945"/>
              <a:gd name="connsiteY52" fmla="*/ 787985 h 1247292"/>
              <a:gd name="connsiteX53" fmla="*/ 1453770 w 1811945"/>
              <a:gd name="connsiteY53" fmla="*/ 796413 h 1247292"/>
              <a:gd name="connsiteX54" fmla="*/ 1466411 w 1811945"/>
              <a:gd name="connsiteY54" fmla="*/ 804840 h 1247292"/>
              <a:gd name="connsiteX55" fmla="*/ 1441128 w 1811945"/>
              <a:gd name="connsiteY55" fmla="*/ 716350 h 1247292"/>
              <a:gd name="connsiteX56" fmla="*/ 1424273 w 1811945"/>
              <a:gd name="connsiteY56" fmla="*/ 678426 h 1247292"/>
              <a:gd name="connsiteX57" fmla="*/ 1436915 w 1811945"/>
              <a:gd name="connsiteY57" fmla="*/ 632073 h 1247292"/>
              <a:gd name="connsiteX58" fmla="*/ 1457984 w 1811945"/>
              <a:gd name="connsiteY58" fmla="*/ 627860 h 1247292"/>
              <a:gd name="connsiteX59" fmla="*/ 1491694 w 1811945"/>
              <a:gd name="connsiteY59" fmla="*/ 640501 h 1247292"/>
              <a:gd name="connsiteX60" fmla="*/ 1521191 w 1811945"/>
              <a:gd name="connsiteY60" fmla="*/ 644715 h 1247292"/>
              <a:gd name="connsiteX61" fmla="*/ 1559115 w 1811945"/>
              <a:gd name="connsiteY61" fmla="*/ 632073 h 1247292"/>
              <a:gd name="connsiteX62" fmla="*/ 1538046 w 1811945"/>
              <a:gd name="connsiteY62" fmla="*/ 547797 h 1247292"/>
              <a:gd name="connsiteX63" fmla="*/ 1529619 w 1811945"/>
              <a:gd name="connsiteY63" fmla="*/ 522514 h 1247292"/>
              <a:gd name="connsiteX64" fmla="*/ 1516977 w 1811945"/>
              <a:gd name="connsiteY64" fmla="*/ 509873 h 1247292"/>
              <a:gd name="connsiteX65" fmla="*/ 1508550 w 1811945"/>
              <a:gd name="connsiteY65" fmla="*/ 497231 h 1247292"/>
              <a:gd name="connsiteX66" fmla="*/ 1504336 w 1811945"/>
              <a:gd name="connsiteY66" fmla="*/ 480376 h 1247292"/>
              <a:gd name="connsiteX67" fmla="*/ 1626537 w 1811945"/>
              <a:gd name="connsiteY67" fmla="*/ 467734 h 1247292"/>
              <a:gd name="connsiteX68" fmla="*/ 1677103 w 1811945"/>
              <a:gd name="connsiteY68" fmla="*/ 463520 h 1247292"/>
              <a:gd name="connsiteX69" fmla="*/ 1660247 w 1811945"/>
              <a:gd name="connsiteY69" fmla="*/ 417168 h 1247292"/>
              <a:gd name="connsiteX70" fmla="*/ 1601254 w 1811945"/>
              <a:gd name="connsiteY70" fmla="*/ 358175 h 1247292"/>
              <a:gd name="connsiteX71" fmla="*/ 1584398 w 1811945"/>
              <a:gd name="connsiteY71" fmla="*/ 337106 h 1247292"/>
              <a:gd name="connsiteX72" fmla="*/ 1664461 w 1811945"/>
              <a:gd name="connsiteY72" fmla="*/ 337106 h 1247292"/>
              <a:gd name="connsiteX73" fmla="*/ 1811945 w 1811945"/>
              <a:gd name="connsiteY73" fmla="*/ 345533 h 1247292"/>
              <a:gd name="connsiteX74" fmla="*/ 1795090 w 1811945"/>
              <a:gd name="connsiteY74" fmla="*/ 324464 h 1247292"/>
              <a:gd name="connsiteX75" fmla="*/ 1774021 w 1811945"/>
              <a:gd name="connsiteY75" fmla="*/ 311823 h 1247292"/>
              <a:gd name="connsiteX76" fmla="*/ 1731882 w 1811945"/>
              <a:gd name="connsiteY76" fmla="*/ 294967 h 1247292"/>
              <a:gd name="connsiteX77" fmla="*/ 1715027 w 1811945"/>
              <a:gd name="connsiteY77" fmla="*/ 282326 h 1247292"/>
              <a:gd name="connsiteX78" fmla="*/ 1702385 w 1811945"/>
              <a:gd name="connsiteY78" fmla="*/ 273898 h 1247292"/>
              <a:gd name="connsiteX79" fmla="*/ 1689744 w 1811945"/>
              <a:gd name="connsiteY79" fmla="*/ 248615 h 1247292"/>
              <a:gd name="connsiteX80" fmla="*/ 1702385 w 1811945"/>
              <a:gd name="connsiteY80" fmla="*/ 160125 h 1247292"/>
              <a:gd name="connsiteX81" fmla="*/ 1706599 w 1811945"/>
              <a:gd name="connsiteY81" fmla="*/ 122201 h 1247292"/>
              <a:gd name="connsiteX82" fmla="*/ 1710813 w 1811945"/>
              <a:gd name="connsiteY82" fmla="*/ 71635 h 1247292"/>
              <a:gd name="connsiteX83" fmla="*/ 1715027 w 1811945"/>
              <a:gd name="connsiteY83" fmla="*/ 58993 h 1247292"/>
              <a:gd name="connsiteX84" fmla="*/ 1740310 w 1811945"/>
              <a:gd name="connsiteY84" fmla="*/ 0 h 124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811945" h="1247292">
                <a:moveTo>
                  <a:pt x="0" y="1205154"/>
                </a:moveTo>
                <a:cubicBezTo>
                  <a:pt x="38677" y="1166477"/>
                  <a:pt x="20998" y="1180978"/>
                  <a:pt x="50566" y="1158802"/>
                </a:cubicBezTo>
                <a:cubicBezTo>
                  <a:pt x="57589" y="1147565"/>
                  <a:pt x="64521" y="1136270"/>
                  <a:pt x="71635" y="1125091"/>
                </a:cubicBezTo>
                <a:cubicBezTo>
                  <a:pt x="74354" y="1120818"/>
                  <a:pt x="75849" y="1115259"/>
                  <a:pt x="80063" y="1112450"/>
                </a:cubicBezTo>
                <a:lnTo>
                  <a:pt x="92704" y="1104022"/>
                </a:lnTo>
                <a:cubicBezTo>
                  <a:pt x="96918" y="1106831"/>
                  <a:pt x="102537" y="1108236"/>
                  <a:pt x="105346" y="1112450"/>
                </a:cubicBezTo>
                <a:cubicBezTo>
                  <a:pt x="114057" y="1125516"/>
                  <a:pt x="112369" y="1147565"/>
                  <a:pt x="126415" y="1154588"/>
                </a:cubicBezTo>
                <a:lnTo>
                  <a:pt x="143270" y="1163015"/>
                </a:lnTo>
                <a:cubicBezTo>
                  <a:pt x="156459" y="1189392"/>
                  <a:pt x="159569" y="1202047"/>
                  <a:pt x="181195" y="1222009"/>
                </a:cubicBezTo>
                <a:cubicBezTo>
                  <a:pt x="191516" y="1231536"/>
                  <a:pt x="214905" y="1247292"/>
                  <a:pt x="214905" y="1247292"/>
                </a:cubicBezTo>
                <a:cubicBezTo>
                  <a:pt x="233903" y="1241864"/>
                  <a:pt x="255940" y="1238809"/>
                  <a:pt x="269685" y="1222009"/>
                </a:cubicBezTo>
                <a:cubicBezTo>
                  <a:pt x="276459" y="1213730"/>
                  <a:pt x="278113" y="1202344"/>
                  <a:pt x="282327" y="1192512"/>
                </a:cubicBezTo>
                <a:cubicBezTo>
                  <a:pt x="285136" y="1167229"/>
                  <a:pt x="284333" y="1141278"/>
                  <a:pt x="290754" y="1116663"/>
                </a:cubicBezTo>
                <a:cubicBezTo>
                  <a:pt x="293024" y="1107960"/>
                  <a:pt x="298615" y="1095594"/>
                  <a:pt x="307609" y="1095594"/>
                </a:cubicBezTo>
                <a:cubicBezTo>
                  <a:pt x="322070" y="1095594"/>
                  <a:pt x="332892" y="1109640"/>
                  <a:pt x="345534" y="1116663"/>
                </a:cubicBezTo>
                <a:cubicBezTo>
                  <a:pt x="386837" y="1199269"/>
                  <a:pt x="353319" y="1141062"/>
                  <a:pt x="387672" y="1188298"/>
                </a:cubicBezTo>
                <a:cubicBezTo>
                  <a:pt x="393629" y="1196490"/>
                  <a:pt x="396957" y="1206852"/>
                  <a:pt x="404527" y="1213581"/>
                </a:cubicBezTo>
                <a:cubicBezTo>
                  <a:pt x="410181" y="1218606"/>
                  <a:pt x="418574" y="1219200"/>
                  <a:pt x="425597" y="1222009"/>
                </a:cubicBezTo>
                <a:cubicBezTo>
                  <a:pt x="446666" y="1217795"/>
                  <a:pt x="469386" y="1218565"/>
                  <a:pt x="488804" y="1209367"/>
                </a:cubicBezTo>
                <a:cubicBezTo>
                  <a:pt x="497957" y="1205031"/>
                  <a:pt x="500448" y="1192770"/>
                  <a:pt x="505659" y="1184085"/>
                </a:cubicBezTo>
                <a:cubicBezTo>
                  <a:pt x="529800" y="1143850"/>
                  <a:pt x="524094" y="1155378"/>
                  <a:pt x="535156" y="1116663"/>
                </a:cubicBezTo>
                <a:cubicBezTo>
                  <a:pt x="536561" y="1102617"/>
                  <a:pt x="525751" y="1078239"/>
                  <a:pt x="539370" y="1074525"/>
                </a:cubicBezTo>
                <a:cubicBezTo>
                  <a:pt x="543984" y="1073267"/>
                  <a:pt x="591668" y="1112150"/>
                  <a:pt x="602577" y="1120877"/>
                </a:cubicBezTo>
                <a:cubicBezTo>
                  <a:pt x="605386" y="1126495"/>
                  <a:pt x="608406" y="1132013"/>
                  <a:pt x="611005" y="1137732"/>
                </a:cubicBezTo>
                <a:cubicBezTo>
                  <a:pt x="619914" y="1157332"/>
                  <a:pt x="627020" y="1182248"/>
                  <a:pt x="644715" y="1196726"/>
                </a:cubicBezTo>
                <a:cubicBezTo>
                  <a:pt x="651590" y="1202351"/>
                  <a:pt x="661570" y="1202345"/>
                  <a:pt x="669998" y="1205154"/>
                </a:cubicBezTo>
                <a:cubicBezTo>
                  <a:pt x="681235" y="1196726"/>
                  <a:pt x="693355" y="1189362"/>
                  <a:pt x="703709" y="1179871"/>
                </a:cubicBezTo>
                <a:cubicBezTo>
                  <a:pt x="718065" y="1166711"/>
                  <a:pt x="728155" y="1145518"/>
                  <a:pt x="737420" y="1129305"/>
                </a:cubicBezTo>
                <a:cubicBezTo>
                  <a:pt x="738372" y="1122164"/>
                  <a:pt x="746233" y="1037747"/>
                  <a:pt x="758489" y="1023959"/>
                </a:cubicBezTo>
                <a:cubicBezTo>
                  <a:pt x="763247" y="1018606"/>
                  <a:pt x="772535" y="1026768"/>
                  <a:pt x="779558" y="1028173"/>
                </a:cubicBezTo>
                <a:cubicBezTo>
                  <a:pt x="800301" y="1042003"/>
                  <a:pt x="800961" y="1039656"/>
                  <a:pt x="813268" y="1074525"/>
                </a:cubicBezTo>
                <a:cubicBezTo>
                  <a:pt x="817037" y="1085204"/>
                  <a:pt x="815880" y="1097025"/>
                  <a:pt x="817482" y="1108236"/>
                </a:cubicBezTo>
                <a:cubicBezTo>
                  <a:pt x="818690" y="1116694"/>
                  <a:pt x="817875" y="1125877"/>
                  <a:pt x="821696" y="1133519"/>
                </a:cubicBezTo>
                <a:cubicBezTo>
                  <a:pt x="823961" y="1138049"/>
                  <a:pt x="830447" y="1138704"/>
                  <a:pt x="834338" y="1141946"/>
                </a:cubicBezTo>
                <a:cubicBezTo>
                  <a:pt x="838916" y="1145761"/>
                  <a:pt x="842765" y="1150374"/>
                  <a:pt x="846979" y="1154588"/>
                </a:cubicBezTo>
                <a:cubicBezTo>
                  <a:pt x="890258" y="1146950"/>
                  <a:pt x="921176" y="1155614"/>
                  <a:pt x="943897" y="1116663"/>
                </a:cubicBezTo>
                <a:cubicBezTo>
                  <a:pt x="948202" y="1109283"/>
                  <a:pt x="946706" y="1099808"/>
                  <a:pt x="948111" y="1091380"/>
                </a:cubicBezTo>
                <a:cubicBezTo>
                  <a:pt x="950500" y="1053160"/>
                  <a:pt x="948174" y="1024838"/>
                  <a:pt x="960752" y="990249"/>
                </a:cubicBezTo>
                <a:cubicBezTo>
                  <a:pt x="962483" y="985489"/>
                  <a:pt x="966371" y="981821"/>
                  <a:pt x="969180" y="977607"/>
                </a:cubicBezTo>
                <a:cubicBezTo>
                  <a:pt x="973394" y="984630"/>
                  <a:pt x="978158" y="991351"/>
                  <a:pt x="981821" y="998676"/>
                </a:cubicBezTo>
                <a:cubicBezTo>
                  <a:pt x="990700" y="1016434"/>
                  <a:pt x="993149" y="1041781"/>
                  <a:pt x="1015532" y="1049242"/>
                </a:cubicBezTo>
                <a:cubicBezTo>
                  <a:pt x="1026275" y="1052823"/>
                  <a:pt x="1038006" y="1052051"/>
                  <a:pt x="1049243" y="1053456"/>
                </a:cubicBezTo>
                <a:cubicBezTo>
                  <a:pt x="1180956" y="1044048"/>
                  <a:pt x="1173782" y="1084089"/>
                  <a:pt x="1163016" y="981821"/>
                </a:cubicBezTo>
                <a:cubicBezTo>
                  <a:pt x="1162410" y="976062"/>
                  <a:pt x="1160207" y="970584"/>
                  <a:pt x="1158802" y="964966"/>
                </a:cubicBezTo>
                <a:cubicBezTo>
                  <a:pt x="1160207" y="953729"/>
                  <a:pt x="1152446" y="935320"/>
                  <a:pt x="1163016" y="931255"/>
                </a:cubicBezTo>
                <a:cubicBezTo>
                  <a:pt x="1190657" y="920624"/>
                  <a:pt x="1211703" y="943569"/>
                  <a:pt x="1230437" y="956538"/>
                </a:cubicBezTo>
                <a:cubicBezTo>
                  <a:pt x="1242929" y="965186"/>
                  <a:pt x="1268362" y="981821"/>
                  <a:pt x="1268362" y="981821"/>
                </a:cubicBezTo>
                <a:cubicBezTo>
                  <a:pt x="1300668" y="977607"/>
                  <a:pt x="1335621" y="982661"/>
                  <a:pt x="1365280" y="969179"/>
                </a:cubicBezTo>
                <a:cubicBezTo>
                  <a:pt x="1371255" y="966463"/>
                  <a:pt x="1353970" y="917285"/>
                  <a:pt x="1352638" y="914400"/>
                </a:cubicBezTo>
                <a:cubicBezTo>
                  <a:pt x="1304229" y="809513"/>
                  <a:pt x="1362806" y="955851"/>
                  <a:pt x="1327355" y="855406"/>
                </a:cubicBezTo>
                <a:cubicBezTo>
                  <a:pt x="1322320" y="841140"/>
                  <a:pt x="1310500" y="813268"/>
                  <a:pt x="1310500" y="813268"/>
                </a:cubicBezTo>
                <a:cubicBezTo>
                  <a:pt x="1313309" y="800627"/>
                  <a:pt x="1307210" y="780858"/>
                  <a:pt x="1318927" y="775344"/>
                </a:cubicBezTo>
                <a:cubicBezTo>
                  <a:pt x="1331524" y="769416"/>
                  <a:pt x="1416060" y="785211"/>
                  <a:pt x="1432701" y="787985"/>
                </a:cubicBezTo>
                <a:cubicBezTo>
                  <a:pt x="1439724" y="790794"/>
                  <a:pt x="1447005" y="793030"/>
                  <a:pt x="1453770" y="796413"/>
                </a:cubicBezTo>
                <a:cubicBezTo>
                  <a:pt x="1458300" y="798678"/>
                  <a:pt x="1466411" y="809904"/>
                  <a:pt x="1466411" y="804840"/>
                </a:cubicBezTo>
                <a:cubicBezTo>
                  <a:pt x="1466411" y="763768"/>
                  <a:pt x="1453776" y="749235"/>
                  <a:pt x="1441128" y="716350"/>
                </a:cubicBezTo>
                <a:cubicBezTo>
                  <a:pt x="1427452" y="680791"/>
                  <a:pt x="1439709" y="701578"/>
                  <a:pt x="1424273" y="678426"/>
                </a:cubicBezTo>
                <a:cubicBezTo>
                  <a:pt x="1419090" y="657692"/>
                  <a:pt x="1413711" y="652699"/>
                  <a:pt x="1436915" y="632073"/>
                </a:cubicBezTo>
                <a:cubicBezTo>
                  <a:pt x="1442268" y="627315"/>
                  <a:pt x="1450961" y="629264"/>
                  <a:pt x="1457984" y="627860"/>
                </a:cubicBezTo>
                <a:cubicBezTo>
                  <a:pt x="1460672" y="628935"/>
                  <a:pt x="1485093" y="639181"/>
                  <a:pt x="1491694" y="640501"/>
                </a:cubicBezTo>
                <a:cubicBezTo>
                  <a:pt x="1501433" y="642449"/>
                  <a:pt x="1511359" y="643310"/>
                  <a:pt x="1521191" y="644715"/>
                </a:cubicBezTo>
                <a:cubicBezTo>
                  <a:pt x="1533832" y="640501"/>
                  <a:pt x="1556832" y="645201"/>
                  <a:pt x="1559115" y="632073"/>
                </a:cubicBezTo>
                <a:cubicBezTo>
                  <a:pt x="1564076" y="603545"/>
                  <a:pt x="1545574" y="575758"/>
                  <a:pt x="1538046" y="547797"/>
                </a:cubicBezTo>
                <a:cubicBezTo>
                  <a:pt x="1535737" y="539219"/>
                  <a:pt x="1533933" y="530280"/>
                  <a:pt x="1529619" y="522514"/>
                </a:cubicBezTo>
                <a:cubicBezTo>
                  <a:pt x="1526725" y="517305"/>
                  <a:pt x="1520792" y="514451"/>
                  <a:pt x="1516977" y="509873"/>
                </a:cubicBezTo>
                <a:cubicBezTo>
                  <a:pt x="1513735" y="505982"/>
                  <a:pt x="1511359" y="501445"/>
                  <a:pt x="1508550" y="497231"/>
                </a:cubicBezTo>
                <a:cubicBezTo>
                  <a:pt x="1507145" y="491613"/>
                  <a:pt x="1504336" y="486167"/>
                  <a:pt x="1504336" y="480376"/>
                </a:cubicBezTo>
                <a:cubicBezTo>
                  <a:pt x="1504336" y="424850"/>
                  <a:pt x="1596253" y="466652"/>
                  <a:pt x="1626537" y="467734"/>
                </a:cubicBezTo>
                <a:cubicBezTo>
                  <a:pt x="1643392" y="466329"/>
                  <a:pt x="1667721" y="477593"/>
                  <a:pt x="1677103" y="463520"/>
                </a:cubicBezTo>
                <a:cubicBezTo>
                  <a:pt x="1686222" y="449841"/>
                  <a:pt x="1667939" y="431698"/>
                  <a:pt x="1660247" y="417168"/>
                </a:cubicBezTo>
                <a:cubicBezTo>
                  <a:pt x="1649330" y="396547"/>
                  <a:pt x="1615032" y="371953"/>
                  <a:pt x="1601254" y="358175"/>
                </a:cubicBezTo>
                <a:cubicBezTo>
                  <a:pt x="1594894" y="351815"/>
                  <a:pt x="1590017" y="344129"/>
                  <a:pt x="1584398" y="337106"/>
                </a:cubicBezTo>
                <a:cubicBezTo>
                  <a:pt x="1616897" y="315440"/>
                  <a:pt x="1587486" y="331069"/>
                  <a:pt x="1664461" y="337106"/>
                </a:cubicBezTo>
                <a:cubicBezTo>
                  <a:pt x="1713552" y="340956"/>
                  <a:pt x="1762784" y="342724"/>
                  <a:pt x="1811945" y="345533"/>
                </a:cubicBezTo>
                <a:cubicBezTo>
                  <a:pt x="1806327" y="338510"/>
                  <a:pt x="1801812" y="330439"/>
                  <a:pt x="1795090" y="324464"/>
                </a:cubicBezTo>
                <a:cubicBezTo>
                  <a:pt x="1788969" y="319023"/>
                  <a:pt x="1781346" y="315486"/>
                  <a:pt x="1774021" y="311823"/>
                </a:cubicBezTo>
                <a:cubicBezTo>
                  <a:pt x="1754830" y="302227"/>
                  <a:pt x="1748698" y="300572"/>
                  <a:pt x="1731882" y="294967"/>
                </a:cubicBezTo>
                <a:cubicBezTo>
                  <a:pt x="1726264" y="290753"/>
                  <a:pt x="1720742" y="286408"/>
                  <a:pt x="1715027" y="282326"/>
                </a:cubicBezTo>
                <a:cubicBezTo>
                  <a:pt x="1710906" y="279382"/>
                  <a:pt x="1705966" y="277479"/>
                  <a:pt x="1702385" y="273898"/>
                </a:cubicBezTo>
                <a:cubicBezTo>
                  <a:pt x="1694217" y="265730"/>
                  <a:pt x="1693171" y="258896"/>
                  <a:pt x="1689744" y="248615"/>
                </a:cubicBezTo>
                <a:cubicBezTo>
                  <a:pt x="1699760" y="158476"/>
                  <a:pt x="1686608" y="270571"/>
                  <a:pt x="1702385" y="160125"/>
                </a:cubicBezTo>
                <a:cubicBezTo>
                  <a:pt x="1704184" y="147534"/>
                  <a:pt x="1705393" y="134863"/>
                  <a:pt x="1706599" y="122201"/>
                </a:cubicBezTo>
                <a:cubicBezTo>
                  <a:pt x="1708203" y="105363"/>
                  <a:pt x="1708578" y="88400"/>
                  <a:pt x="1710813" y="71635"/>
                </a:cubicBezTo>
                <a:cubicBezTo>
                  <a:pt x="1711400" y="67232"/>
                  <a:pt x="1713336" y="63100"/>
                  <a:pt x="1715027" y="58993"/>
                </a:cubicBezTo>
                <a:cubicBezTo>
                  <a:pt x="1723173" y="39210"/>
                  <a:pt x="1740310" y="0"/>
                  <a:pt x="1740310" y="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6875118-35FC-49E8-AB50-49F8CD60BD43}"/>
              </a:ext>
            </a:extLst>
          </p:cNvPr>
          <p:cNvSpPr txBox="1"/>
          <p:nvPr/>
        </p:nvSpPr>
        <p:spPr>
          <a:xfrm>
            <a:off x="2819400" y="6400800"/>
            <a:ext cx="335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i="0" dirty="0" smtClean="0">
                <a:solidFill>
                  <a:srgbClr val="FF0000"/>
                </a:solidFill>
                <a:latin typeface="Arial Narrow" pitchFamily="34" charset="0"/>
              </a:rPr>
              <a:t>to descendants</a:t>
            </a:r>
            <a:endParaRPr lang="en-US" i="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C4848357-E567-48EC-AF66-54C47DB6F7CB}"/>
              </a:ext>
            </a:extLst>
          </p:cNvPr>
          <p:cNvSpPr txBox="1"/>
          <p:nvPr/>
        </p:nvSpPr>
        <p:spPr>
          <a:xfrm>
            <a:off x="2492064" y="5337534"/>
            <a:ext cx="152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t</a:t>
            </a:r>
            <a:r>
              <a:rPr lang="en-US" i="0" dirty="0">
                <a:solidFill>
                  <a:srgbClr val="FF0000"/>
                </a:solidFill>
                <a:latin typeface="Arial Narrow" pitchFamily="34" charset="0"/>
              </a:rPr>
              <a:t>o children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7BDD23C-29C4-456B-A41B-1BCC8F58F989}"/>
              </a:ext>
            </a:extLst>
          </p:cNvPr>
          <p:cNvSpPr txBox="1"/>
          <p:nvPr/>
        </p:nvSpPr>
        <p:spPr>
          <a:xfrm>
            <a:off x="2590800" y="9906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0000"/>
              </a:buClr>
              <a:buSzPct val="150000"/>
            </a:pPr>
            <a:r>
              <a:rPr lang="en-US" dirty="0" smtClean="0">
                <a:latin typeface="Arial Narrow" pitchFamily="34" charset="0"/>
              </a:rPr>
              <a:t>Tree allows to categorize edges</a:t>
            </a:r>
            <a:endParaRPr lang="en-US" i="0" dirty="0">
              <a:latin typeface="Arial Narrow" pitchFamily="34" charset="0"/>
            </a:endParaRPr>
          </a:p>
        </p:txBody>
      </p:sp>
      <p:sp>
        <p:nvSpPr>
          <p:cNvPr id="65" name="Freeform 64"/>
          <p:cNvSpPr/>
          <p:nvPr/>
        </p:nvSpPr>
        <p:spPr>
          <a:xfrm rot="3082063" flipH="1">
            <a:off x="4717445" y="1919102"/>
            <a:ext cx="852109" cy="587084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 rot="1737588" flipH="1">
            <a:off x="4666994" y="6218285"/>
            <a:ext cx="1324245" cy="734358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6096000" y="6400800"/>
            <a:ext cx="175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itchFamily="34" charset="0"/>
              </a:rPr>
              <a:t>Cross Edges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BEF6173D-402E-4B51-929F-42C1B7958311}"/>
              </a:ext>
            </a:extLst>
          </p:cNvPr>
          <p:cNvSpPr txBox="1"/>
          <p:nvPr/>
        </p:nvSpPr>
        <p:spPr>
          <a:xfrm>
            <a:off x="7391400" y="6211669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dirty="0">
                <a:solidFill>
                  <a:srgbClr val="FF0000"/>
                </a:solidFill>
                <a:latin typeface="Arial Narrow" pitchFamily="34" charset="0"/>
              </a:rPr>
              <a:t>t</a:t>
            </a:r>
            <a:r>
              <a:rPr lang="en-US" i="0" dirty="0" smtClean="0">
                <a:solidFill>
                  <a:srgbClr val="FF0000"/>
                </a:solidFill>
                <a:latin typeface="Arial Narrow" pitchFamily="34" charset="0"/>
              </a:rPr>
              <a:t>o “unrelated” 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i="0" dirty="0" err="1" smtClean="0">
                <a:solidFill>
                  <a:srgbClr val="FF0000"/>
                </a:solidFill>
                <a:latin typeface="Arial Narrow" pitchFamily="34" charset="0"/>
              </a:rPr>
              <a:t>subtree</a:t>
            </a:r>
            <a:r>
              <a:rPr lang="en-US" i="0" dirty="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  <a:endParaRPr lang="en-US" i="0" dirty="0">
              <a:solidFill>
                <a:srgbClr val="FF0000"/>
              </a:solidFill>
              <a:latin typeface="Arial Narrow" pitchFamily="34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 rot="20530111">
            <a:off x="4572000" y="1828800"/>
            <a:ext cx="1070427" cy="656552"/>
            <a:chOff x="4730123" y="3125505"/>
            <a:chExt cx="1070427" cy="656552"/>
          </a:xfrm>
        </p:grpSpPr>
        <p:cxnSp>
          <p:nvCxnSpPr>
            <p:cNvPr id="72" name="Straight Connector 71"/>
            <p:cNvCxnSpPr/>
            <p:nvPr/>
          </p:nvCxnSpPr>
          <p:spPr>
            <a:xfrm rot="1250828">
              <a:off x="4730123" y="3492336"/>
              <a:ext cx="1066800" cy="289721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AA2FF109-B87C-477D-AA45-4FC76B35BFCD}"/>
                </a:ext>
              </a:extLst>
            </p:cNvPr>
            <p:cNvSpPr txBox="1"/>
            <p:nvPr/>
          </p:nvSpPr>
          <p:spPr>
            <a:xfrm rot="1302827">
              <a:off x="5312381" y="3125505"/>
              <a:ext cx="488169" cy="479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>
                  <a:srgbClr val="FF0000"/>
                </a:buClr>
                <a:buSzPct val="150000"/>
              </a:pPr>
              <a:r>
                <a:rPr lang="en-US" sz="2400" i="0" dirty="0">
                  <a:solidFill>
                    <a:srgbClr val="FF0000"/>
                  </a:solidFill>
                  <a:latin typeface="Arial Narrow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5551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2" grpId="0" animBg="1"/>
      <p:bldP spid="45" grpId="0" animBg="1"/>
      <p:bldP spid="50" grpId="0" animBg="1"/>
      <p:bldP spid="52" grpId="0"/>
      <p:bldP spid="14" grpId="0" animBg="1"/>
      <p:bldP spid="13" grpId="0"/>
      <p:bldP spid="13" grpId="1"/>
      <p:bldP spid="16" grpId="0"/>
      <p:bldP spid="49" grpId="0"/>
      <p:bldP spid="49" grpId="1"/>
      <p:bldP spid="22" grpId="0" animBg="1"/>
      <p:bldP spid="24" grpId="0"/>
      <p:bldP spid="26" grpId="0"/>
      <p:bldP spid="65" grpId="0" animBg="1"/>
      <p:bldP spid="69" grpId="0" animBg="1"/>
      <p:bldP spid="70" grpId="0"/>
      <p:bldP spid="7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419600" y="51131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810000" y="41225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971800" y="30557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05000" y="20651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67846" y="2264043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54944" y="15317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76700" y="10668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8800" y="44273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77000" y="37415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992" y="32843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2360285" y="2455394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3427085" y="3445994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4265285" y="4512794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3427085" y="2654288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4343400" y="1524000"/>
            <a:ext cx="191146" cy="7400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4723131" y="1921994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4874885" y="4817594"/>
            <a:ext cx="842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5868692" y="3741549"/>
            <a:ext cx="36808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6094085" y="4131794"/>
            <a:ext cx="461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09700" y="0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rial Narrow" pitchFamily="34" charset="0"/>
              </a:rPr>
              <a:t>Backtrack Numbering?</a:t>
            </a:r>
          </a:p>
        </p:txBody>
      </p:sp>
      <p:sp>
        <p:nvSpPr>
          <p:cNvPr id="45" name="Freeform 44"/>
          <p:cNvSpPr/>
          <p:nvPr/>
        </p:nvSpPr>
        <p:spPr>
          <a:xfrm rot="2547152" flipH="1">
            <a:off x="4590224" y="1365049"/>
            <a:ext cx="1038386" cy="457309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347275" y="3583983"/>
            <a:ext cx="1263111" cy="751698"/>
          </a:xfrm>
          <a:custGeom>
            <a:avLst/>
            <a:gdLst>
              <a:gd name="connsiteX0" fmla="*/ 1263111 w 1263111"/>
              <a:gd name="connsiteY0" fmla="*/ 0 h 751698"/>
              <a:gd name="connsiteX1" fmla="*/ 1201118 w 1263111"/>
              <a:gd name="connsiteY1" fmla="*/ 15498 h 751698"/>
              <a:gd name="connsiteX2" fmla="*/ 1208867 w 1263111"/>
              <a:gd name="connsiteY2" fmla="*/ 92990 h 751698"/>
              <a:gd name="connsiteX3" fmla="*/ 1224366 w 1263111"/>
              <a:gd name="connsiteY3" fmla="*/ 154983 h 751698"/>
              <a:gd name="connsiteX4" fmla="*/ 1216617 w 1263111"/>
              <a:gd name="connsiteY4" fmla="*/ 178230 h 751698"/>
              <a:gd name="connsiteX5" fmla="*/ 1139125 w 1263111"/>
              <a:gd name="connsiteY5" fmla="*/ 170481 h 751698"/>
              <a:gd name="connsiteX6" fmla="*/ 1092630 w 1263111"/>
              <a:gd name="connsiteY6" fmla="*/ 139485 h 751698"/>
              <a:gd name="connsiteX7" fmla="*/ 1069383 w 1263111"/>
              <a:gd name="connsiteY7" fmla="*/ 131735 h 751698"/>
              <a:gd name="connsiteX8" fmla="*/ 968644 w 1263111"/>
              <a:gd name="connsiteY8" fmla="*/ 139485 h 751698"/>
              <a:gd name="connsiteX9" fmla="*/ 960894 w 1263111"/>
              <a:gd name="connsiteY9" fmla="*/ 162732 h 751698"/>
              <a:gd name="connsiteX10" fmla="*/ 953145 w 1263111"/>
              <a:gd name="connsiteY10" fmla="*/ 325464 h 751698"/>
              <a:gd name="connsiteX11" fmla="*/ 836908 w 1263111"/>
              <a:gd name="connsiteY11" fmla="*/ 309966 h 751698"/>
              <a:gd name="connsiteX12" fmla="*/ 790413 w 1263111"/>
              <a:gd name="connsiteY12" fmla="*/ 294468 h 751698"/>
              <a:gd name="connsiteX13" fmla="*/ 736169 w 1263111"/>
              <a:gd name="connsiteY13" fmla="*/ 302217 h 751698"/>
              <a:gd name="connsiteX14" fmla="*/ 705172 w 1263111"/>
              <a:gd name="connsiteY14" fmla="*/ 309966 h 751698"/>
              <a:gd name="connsiteX15" fmla="*/ 689674 w 1263111"/>
              <a:gd name="connsiteY15" fmla="*/ 333213 h 751698"/>
              <a:gd name="connsiteX16" fmla="*/ 658678 w 1263111"/>
              <a:gd name="connsiteY16" fmla="*/ 488197 h 751698"/>
              <a:gd name="connsiteX17" fmla="*/ 526942 w 1263111"/>
              <a:gd name="connsiteY17" fmla="*/ 480447 h 751698"/>
              <a:gd name="connsiteX18" fmla="*/ 480447 w 1263111"/>
              <a:gd name="connsiteY18" fmla="*/ 480447 h 751698"/>
              <a:gd name="connsiteX19" fmla="*/ 464949 w 1263111"/>
              <a:gd name="connsiteY19" fmla="*/ 526942 h 751698"/>
              <a:gd name="connsiteX20" fmla="*/ 457200 w 1263111"/>
              <a:gd name="connsiteY20" fmla="*/ 550190 h 751698"/>
              <a:gd name="connsiteX21" fmla="*/ 426203 w 1263111"/>
              <a:gd name="connsiteY21" fmla="*/ 588935 h 751698"/>
              <a:gd name="connsiteX22" fmla="*/ 364210 w 1263111"/>
              <a:gd name="connsiteY22" fmla="*/ 596685 h 751698"/>
              <a:gd name="connsiteX23" fmla="*/ 271220 w 1263111"/>
              <a:gd name="connsiteY23" fmla="*/ 604434 h 751698"/>
              <a:gd name="connsiteX24" fmla="*/ 263471 w 1263111"/>
              <a:gd name="connsiteY24" fmla="*/ 627681 h 751698"/>
              <a:gd name="connsiteX25" fmla="*/ 224725 w 1263111"/>
              <a:gd name="connsiteY25" fmla="*/ 658678 h 751698"/>
              <a:gd name="connsiteX26" fmla="*/ 201478 w 1263111"/>
              <a:gd name="connsiteY26" fmla="*/ 681925 h 751698"/>
              <a:gd name="connsiteX27" fmla="*/ 170481 w 1263111"/>
              <a:gd name="connsiteY27" fmla="*/ 689674 h 751698"/>
              <a:gd name="connsiteX28" fmla="*/ 147233 w 1263111"/>
              <a:gd name="connsiteY28" fmla="*/ 697424 h 751698"/>
              <a:gd name="connsiteX29" fmla="*/ 123986 w 1263111"/>
              <a:gd name="connsiteY29" fmla="*/ 712922 h 751698"/>
              <a:gd name="connsiteX30" fmla="*/ 54244 w 1263111"/>
              <a:gd name="connsiteY30" fmla="*/ 728420 h 751698"/>
              <a:gd name="connsiteX31" fmla="*/ 30996 w 1263111"/>
              <a:gd name="connsiteY31" fmla="*/ 736169 h 751698"/>
              <a:gd name="connsiteX32" fmla="*/ 0 w 1263111"/>
              <a:gd name="connsiteY32" fmla="*/ 751668 h 75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63111" h="751698">
                <a:moveTo>
                  <a:pt x="1263111" y="0"/>
                </a:moveTo>
                <a:cubicBezTo>
                  <a:pt x="1242447" y="5166"/>
                  <a:pt x="1211851" y="-2901"/>
                  <a:pt x="1201118" y="15498"/>
                </a:cubicBezTo>
                <a:cubicBezTo>
                  <a:pt x="1188038" y="37921"/>
                  <a:pt x="1204599" y="67384"/>
                  <a:pt x="1208867" y="92990"/>
                </a:cubicBezTo>
                <a:cubicBezTo>
                  <a:pt x="1212369" y="114001"/>
                  <a:pt x="1224366" y="154983"/>
                  <a:pt x="1224366" y="154983"/>
                </a:cubicBezTo>
                <a:cubicBezTo>
                  <a:pt x="1221783" y="162732"/>
                  <a:pt x="1224653" y="176769"/>
                  <a:pt x="1216617" y="178230"/>
                </a:cubicBezTo>
                <a:cubicBezTo>
                  <a:pt x="1191076" y="182874"/>
                  <a:pt x="1163903" y="178224"/>
                  <a:pt x="1139125" y="170481"/>
                </a:cubicBezTo>
                <a:cubicBezTo>
                  <a:pt x="1121346" y="164925"/>
                  <a:pt x="1110300" y="145376"/>
                  <a:pt x="1092630" y="139485"/>
                </a:cubicBezTo>
                <a:lnTo>
                  <a:pt x="1069383" y="131735"/>
                </a:lnTo>
                <a:cubicBezTo>
                  <a:pt x="1035803" y="134318"/>
                  <a:pt x="1001027" y="130233"/>
                  <a:pt x="968644" y="139485"/>
                </a:cubicBezTo>
                <a:cubicBezTo>
                  <a:pt x="960790" y="141729"/>
                  <a:pt x="961572" y="154592"/>
                  <a:pt x="960894" y="162732"/>
                </a:cubicBezTo>
                <a:cubicBezTo>
                  <a:pt x="956384" y="216850"/>
                  <a:pt x="955728" y="271220"/>
                  <a:pt x="953145" y="325464"/>
                </a:cubicBezTo>
                <a:cubicBezTo>
                  <a:pt x="915827" y="321732"/>
                  <a:pt x="874077" y="320103"/>
                  <a:pt x="836908" y="309966"/>
                </a:cubicBezTo>
                <a:cubicBezTo>
                  <a:pt x="821147" y="305668"/>
                  <a:pt x="790413" y="294468"/>
                  <a:pt x="790413" y="294468"/>
                </a:cubicBezTo>
                <a:cubicBezTo>
                  <a:pt x="772332" y="297051"/>
                  <a:pt x="754139" y="298950"/>
                  <a:pt x="736169" y="302217"/>
                </a:cubicBezTo>
                <a:cubicBezTo>
                  <a:pt x="725690" y="304122"/>
                  <a:pt x="714034" y="304058"/>
                  <a:pt x="705172" y="309966"/>
                </a:cubicBezTo>
                <a:cubicBezTo>
                  <a:pt x="697423" y="315132"/>
                  <a:pt x="694840" y="325464"/>
                  <a:pt x="689674" y="333213"/>
                </a:cubicBezTo>
                <a:cubicBezTo>
                  <a:pt x="662624" y="414364"/>
                  <a:pt x="676486" y="363536"/>
                  <a:pt x="658678" y="488197"/>
                </a:cubicBezTo>
                <a:cubicBezTo>
                  <a:pt x="614766" y="485614"/>
                  <a:pt x="570712" y="484824"/>
                  <a:pt x="526942" y="480447"/>
                </a:cubicBezTo>
                <a:cubicBezTo>
                  <a:pt x="479256" y="475678"/>
                  <a:pt x="528132" y="464552"/>
                  <a:pt x="480447" y="480447"/>
                </a:cubicBezTo>
                <a:lnTo>
                  <a:pt x="464949" y="526942"/>
                </a:lnTo>
                <a:lnTo>
                  <a:pt x="457200" y="550190"/>
                </a:lnTo>
                <a:cubicBezTo>
                  <a:pt x="450312" y="570854"/>
                  <a:pt x="451906" y="581925"/>
                  <a:pt x="426203" y="588935"/>
                </a:cubicBezTo>
                <a:cubicBezTo>
                  <a:pt x="406112" y="594415"/>
                  <a:pt x="384932" y="594613"/>
                  <a:pt x="364210" y="596685"/>
                </a:cubicBezTo>
                <a:cubicBezTo>
                  <a:pt x="333260" y="599780"/>
                  <a:pt x="302217" y="601851"/>
                  <a:pt x="271220" y="604434"/>
                </a:cubicBezTo>
                <a:cubicBezTo>
                  <a:pt x="268637" y="612183"/>
                  <a:pt x="267674" y="620677"/>
                  <a:pt x="263471" y="627681"/>
                </a:cubicBezTo>
                <a:cubicBezTo>
                  <a:pt x="254452" y="642712"/>
                  <a:pt x="237397" y="648118"/>
                  <a:pt x="224725" y="658678"/>
                </a:cubicBezTo>
                <a:cubicBezTo>
                  <a:pt x="216306" y="665694"/>
                  <a:pt x="210993" y="676488"/>
                  <a:pt x="201478" y="681925"/>
                </a:cubicBezTo>
                <a:cubicBezTo>
                  <a:pt x="192231" y="687209"/>
                  <a:pt x="180722" y="686748"/>
                  <a:pt x="170481" y="689674"/>
                </a:cubicBezTo>
                <a:cubicBezTo>
                  <a:pt x="162627" y="691918"/>
                  <a:pt x="154539" y="693771"/>
                  <a:pt x="147233" y="697424"/>
                </a:cubicBezTo>
                <a:cubicBezTo>
                  <a:pt x="138903" y="701589"/>
                  <a:pt x="132316" y="708757"/>
                  <a:pt x="123986" y="712922"/>
                </a:cubicBezTo>
                <a:cubicBezTo>
                  <a:pt x="103053" y="723389"/>
                  <a:pt x="75673" y="723658"/>
                  <a:pt x="54244" y="728420"/>
                </a:cubicBezTo>
                <a:cubicBezTo>
                  <a:pt x="46270" y="730192"/>
                  <a:pt x="38745" y="733586"/>
                  <a:pt x="30996" y="736169"/>
                </a:cubicBezTo>
                <a:cubicBezTo>
                  <a:pt x="5600" y="753101"/>
                  <a:pt x="17062" y="751668"/>
                  <a:pt x="0" y="751668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 flipV="1">
            <a:off x="4698768" y="5570349"/>
            <a:ext cx="0" cy="4572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B162D44A-3AC0-4E0A-A4A4-020754D70B33}"/>
                  </a:ext>
                </a:extLst>
              </p:cNvPr>
              <p:cNvSpPr txBox="1"/>
              <p:nvPr/>
            </p:nvSpPr>
            <p:spPr>
              <a:xfrm>
                <a:off x="2028650" y="2086062"/>
                <a:ext cx="191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62D44A-3AC0-4E0A-A4A4-020754D70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650" y="2086062"/>
                <a:ext cx="191146" cy="369332"/>
              </a:xfrm>
              <a:prstGeom prst="rect">
                <a:avLst/>
              </a:prstGeom>
              <a:blipFill>
                <a:blip r:embed="rId3"/>
                <a:stretch>
                  <a:fillRect r="-6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="" xmlns:a16="http://schemas.microsoft.com/office/drawing/2014/main" id="{75871BED-4552-430F-BDEE-5A3EDD45EAE6}"/>
              </a:ext>
            </a:extLst>
          </p:cNvPr>
          <p:cNvSpPr/>
          <p:nvPr/>
        </p:nvSpPr>
        <p:spPr>
          <a:xfrm>
            <a:off x="5817362" y="4586215"/>
            <a:ext cx="139468" cy="139468"/>
          </a:xfrm>
          <a:prstGeom prst="ellipse">
            <a:avLst/>
          </a:prstGeom>
          <a:solidFill>
            <a:srgbClr val="FF0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E3E8D691-AE3A-479E-9ADD-949B515855D6}"/>
                  </a:ext>
                </a:extLst>
              </p:cNvPr>
              <p:cNvSpPr txBox="1"/>
              <p:nvPr/>
            </p:nvSpPr>
            <p:spPr>
              <a:xfrm>
                <a:off x="4169712" y="1083796"/>
                <a:ext cx="191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E8D691-AE3A-479E-9ADD-949B51585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12" y="1083796"/>
                <a:ext cx="191146" cy="369332"/>
              </a:xfrm>
              <a:prstGeom prst="rect">
                <a:avLst/>
              </a:prstGeom>
              <a:blipFill>
                <a:blip r:embed="rId4"/>
                <a:stretch>
                  <a:fillRect r="-6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1AB9EB50-FDDA-45CD-9420-9BBA9CDDCE97}"/>
                  </a:ext>
                </a:extLst>
              </p:cNvPr>
              <p:cNvSpPr txBox="1"/>
              <p:nvPr/>
            </p:nvSpPr>
            <p:spPr>
              <a:xfrm>
                <a:off x="5774546" y="1547124"/>
                <a:ext cx="191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B9EB50-FDDA-45CD-9420-9BBA9CDDC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546" y="1547124"/>
                <a:ext cx="191146" cy="369332"/>
              </a:xfrm>
              <a:prstGeom prst="rect">
                <a:avLst/>
              </a:prstGeom>
              <a:blipFill>
                <a:blip r:embed="rId5"/>
                <a:stretch>
                  <a:fillRect r="-6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8B8EAE11-24B0-4F60-948B-5FF80420E1FE}"/>
                  </a:ext>
                </a:extLst>
              </p:cNvPr>
              <p:cNvSpPr txBox="1"/>
              <p:nvPr/>
            </p:nvSpPr>
            <p:spPr>
              <a:xfrm>
                <a:off x="4384242" y="2287403"/>
                <a:ext cx="183100" cy="383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EAE11-24B0-4F60-948B-5FF80420E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242" y="2287403"/>
                <a:ext cx="183100" cy="383326"/>
              </a:xfrm>
              <a:prstGeom prst="rect">
                <a:avLst/>
              </a:prstGeom>
              <a:blipFill>
                <a:blip r:embed="rId6"/>
                <a:stretch>
                  <a:fillRect r="-7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7DF2F52C-A54B-4413-9074-11A2A1389117}"/>
                  </a:ext>
                </a:extLst>
              </p:cNvPr>
              <p:cNvSpPr txBox="1"/>
              <p:nvPr/>
            </p:nvSpPr>
            <p:spPr>
              <a:xfrm>
                <a:off x="3094457" y="3064226"/>
                <a:ext cx="183100" cy="383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DF2F52C-A54B-4413-9074-11A2A1389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457" y="3064226"/>
                <a:ext cx="183100" cy="383326"/>
              </a:xfrm>
              <a:prstGeom prst="rect">
                <a:avLst/>
              </a:prstGeom>
              <a:blipFill>
                <a:blip r:embed="rId7"/>
                <a:stretch>
                  <a:fillRect r="-7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="" xmlns:a16="http://schemas.microsoft.com/office/drawing/2014/main" id="{A9D46199-8BDA-4983-AF1F-9C7BF75920A4}"/>
                  </a:ext>
                </a:extLst>
              </p:cNvPr>
              <p:cNvSpPr txBox="1"/>
              <p:nvPr/>
            </p:nvSpPr>
            <p:spPr>
              <a:xfrm>
                <a:off x="3901821" y="4131794"/>
                <a:ext cx="183100" cy="383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9D46199-8BDA-4983-AF1F-9C7BF7592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821" y="4131794"/>
                <a:ext cx="183100" cy="383326"/>
              </a:xfrm>
              <a:prstGeom prst="rect">
                <a:avLst/>
              </a:prstGeom>
              <a:blipFill>
                <a:blip r:embed="rId8"/>
                <a:stretch>
                  <a:fillRect r="-7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2945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419600" y="51131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810000" y="41225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971800" y="30557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05000" y="20651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67846" y="2264043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54944" y="15317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76700" y="10668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8800" y="44273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77000" y="37415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992" y="32843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2360285" y="2455394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3427085" y="3445994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4265285" y="4512794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3427085" y="2654288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4343400" y="1524000"/>
            <a:ext cx="191146" cy="7400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4723131" y="1921994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4874885" y="4817594"/>
            <a:ext cx="842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5868692" y="3741549"/>
            <a:ext cx="36808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6094085" y="4131794"/>
            <a:ext cx="461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09700" y="0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rial Narrow" pitchFamily="34" charset="0"/>
              </a:rPr>
              <a:t>Backtrack Numbering?</a:t>
            </a:r>
          </a:p>
        </p:txBody>
      </p:sp>
      <p:sp>
        <p:nvSpPr>
          <p:cNvPr id="45" name="Freeform 44"/>
          <p:cNvSpPr/>
          <p:nvPr/>
        </p:nvSpPr>
        <p:spPr>
          <a:xfrm rot="2547152" flipH="1">
            <a:off x="4590224" y="1365049"/>
            <a:ext cx="1038386" cy="457309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347275" y="3583983"/>
            <a:ext cx="1263111" cy="751698"/>
          </a:xfrm>
          <a:custGeom>
            <a:avLst/>
            <a:gdLst>
              <a:gd name="connsiteX0" fmla="*/ 1263111 w 1263111"/>
              <a:gd name="connsiteY0" fmla="*/ 0 h 751698"/>
              <a:gd name="connsiteX1" fmla="*/ 1201118 w 1263111"/>
              <a:gd name="connsiteY1" fmla="*/ 15498 h 751698"/>
              <a:gd name="connsiteX2" fmla="*/ 1208867 w 1263111"/>
              <a:gd name="connsiteY2" fmla="*/ 92990 h 751698"/>
              <a:gd name="connsiteX3" fmla="*/ 1224366 w 1263111"/>
              <a:gd name="connsiteY3" fmla="*/ 154983 h 751698"/>
              <a:gd name="connsiteX4" fmla="*/ 1216617 w 1263111"/>
              <a:gd name="connsiteY4" fmla="*/ 178230 h 751698"/>
              <a:gd name="connsiteX5" fmla="*/ 1139125 w 1263111"/>
              <a:gd name="connsiteY5" fmla="*/ 170481 h 751698"/>
              <a:gd name="connsiteX6" fmla="*/ 1092630 w 1263111"/>
              <a:gd name="connsiteY6" fmla="*/ 139485 h 751698"/>
              <a:gd name="connsiteX7" fmla="*/ 1069383 w 1263111"/>
              <a:gd name="connsiteY7" fmla="*/ 131735 h 751698"/>
              <a:gd name="connsiteX8" fmla="*/ 968644 w 1263111"/>
              <a:gd name="connsiteY8" fmla="*/ 139485 h 751698"/>
              <a:gd name="connsiteX9" fmla="*/ 960894 w 1263111"/>
              <a:gd name="connsiteY9" fmla="*/ 162732 h 751698"/>
              <a:gd name="connsiteX10" fmla="*/ 953145 w 1263111"/>
              <a:gd name="connsiteY10" fmla="*/ 325464 h 751698"/>
              <a:gd name="connsiteX11" fmla="*/ 836908 w 1263111"/>
              <a:gd name="connsiteY11" fmla="*/ 309966 h 751698"/>
              <a:gd name="connsiteX12" fmla="*/ 790413 w 1263111"/>
              <a:gd name="connsiteY12" fmla="*/ 294468 h 751698"/>
              <a:gd name="connsiteX13" fmla="*/ 736169 w 1263111"/>
              <a:gd name="connsiteY13" fmla="*/ 302217 h 751698"/>
              <a:gd name="connsiteX14" fmla="*/ 705172 w 1263111"/>
              <a:gd name="connsiteY14" fmla="*/ 309966 h 751698"/>
              <a:gd name="connsiteX15" fmla="*/ 689674 w 1263111"/>
              <a:gd name="connsiteY15" fmla="*/ 333213 h 751698"/>
              <a:gd name="connsiteX16" fmla="*/ 658678 w 1263111"/>
              <a:gd name="connsiteY16" fmla="*/ 488197 h 751698"/>
              <a:gd name="connsiteX17" fmla="*/ 526942 w 1263111"/>
              <a:gd name="connsiteY17" fmla="*/ 480447 h 751698"/>
              <a:gd name="connsiteX18" fmla="*/ 480447 w 1263111"/>
              <a:gd name="connsiteY18" fmla="*/ 480447 h 751698"/>
              <a:gd name="connsiteX19" fmla="*/ 464949 w 1263111"/>
              <a:gd name="connsiteY19" fmla="*/ 526942 h 751698"/>
              <a:gd name="connsiteX20" fmla="*/ 457200 w 1263111"/>
              <a:gd name="connsiteY20" fmla="*/ 550190 h 751698"/>
              <a:gd name="connsiteX21" fmla="*/ 426203 w 1263111"/>
              <a:gd name="connsiteY21" fmla="*/ 588935 h 751698"/>
              <a:gd name="connsiteX22" fmla="*/ 364210 w 1263111"/>
              <a:gd name="connsiteY22" fmla="*/ 596685 h 751698"/>
              <a:gd name="connsiteX23" fmla="*/ 271220 w 1263111"/>
              <a:gd name="connsiteY23" fmla="*/ 604434 h 751698"/>
              <a:gd name="connsiteX24" fmla="*/ 263471 w 1263111"/>
              <a:gd name="connsiteY24" fmla="*/ 627681 h 751698"/>
              <a:gd name="connsiteX25" fmla="*/ 224725 w 1263111"/>
              <a:gd name="connsiteY25" fmla="*/ 658678 h 751698"/>
              <a:gd name="connsiteX26" fmla="*/ 201478 w 1263111"/>
              <a:gd name="connsiteY26" fmla="*/ 681925 h 751698"/>
              <a:gd name="connsiteX27" fmla="*/ 170481 w 1263111"/>
              <a:gd name="connsiteY27" fmla="*/ 689674 h 751698"/>
              <a:gd name="connsiteX28" fmla="*/ 147233 w 1263111"/>
              <a:gd name="connsiteY28" fmla="*/ 697424 h 751698"/>
              <a:gd name="connsiteX29" fmla="*/ 123986 w 1263111"/>
              <a:gd name="connsiteY29" fmla="*/ 712922 h 751698"/>
              <a:gd name="connsiteX30" fmla="*/ 54244 w 1263111"/>
              <a:gd name="connsiteY30" fmla="*/ 728420 h 751698"/>
              <a:gd name="connsiteX31" fmla="*/ 30996 w 1263111"/>
              <a:gd name="connsiteY31" fmla="*/ 736169 h 751698"/>
              <a:gd name="connsiteX32" fmla="*/ 0 w 1263111"/>
              <a:gd name="connsiteY32" fmla="*/ 751668 h 75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63111" h="751698">
                <a:moveTo>
                  <a:pt x="1263111" y="0"/>
                </a:moveTo>
                <a:cubicBezTo>
                  <a:pt x="1242447" y="5166"/>
                  <a:pt x="1211851" y="-2901"/>
                  <a:pt x="1201118" y="15498"/>
                </a:cubicBezTo>
                <a:cubicBezTo>
                  <a:pt x="1188038" y="37921"/>
                  <a:pt x="1204599" y="67384"/>
                  <a:pt x="1208867" y="92990"/>
                </a:cubicBezTo>
                <a:cubicBezTo>
                  <a:pt x="1212369" y="114001"/>
                  <a:pt x="1224366" y="154983"/>
                  <a:pt x="1224366" y="154983"/>
                </a:cubicBezTo>
                <a:cubicBezTo>
                  <a:pt x="1221783" y="162732"/>
                  <a:pt x="1224653" y="176769"/>
                  <a:pt x="1216617" y="178230"/>
                </a:cubicBezTo>
                <a:cubicBezTo>
                  <a:pt x="1191076" y="182874"/>
                  <a:pt x="1163903" y="178224"/>
                  <a:pt x="1139125" y="170481"/>
                </a:cubicBezTo>
                <a:cubicBezTo>
                  <a:pt x="1121346" y="164925"/>
                  <a:pt x="1110300" y="145376"/>
                  <a:pt x="1092630" y="139485"/>
                </a:cubicBezTo>
                <a:lnTo>
                  <a:pt x="1069383" y="131735"/>
                </a:lnTo>
                <a:cubicBezTo>
                  <a:pt x="1035803" y="134318"/>
                  <a:pt x="1001027" y="130233"/>
                  <a:pt x="968644" y="139485"/>
                </a:cubicBezTo>
                <a:cubicBezTo>
                  <a:pt x="960790" y="141729"/>
                  <a:pt x="961572" y="154592"/>
                  <a:pt x="960894" y="162732"/>
                </a:cubicBezTo>
                <a:cubicBezTo>
                  <a:pt x="956384" y="216850"/>
                  <a:pt x="955728" y="271220"/>
                  <a:pt x="953145" y="325464"/>
                </a:cubicBezTo>
                <a:cubicBezTo>
                  <a:pt x="915827" y="321732"/>
                  <a:pt x="874077" y="320103"/>
                  <a:pt x="836908" y="309966"/>
                </a:cubicBezTo>
                <a:cubicBezTo>
                  <a:pt x="821147" y="305668"/>
                  <a:pt x="790413" y="294468"/>
                  <a:pt x="790413" y="294468"/>
                </a:cubicBezTo>
                <a:cubicBezTo>
                  <a:pt x="772332" y="297051"/>
                  <a:pt x="754139" y="298950"/>
                  <a:pt x="736169" y="302217"/>
                </a:cubicBezTo>
                <a:cubicBezTo>
                  <a:pt x="725690" y="304122"/>
                  <a:pt x="714034" y="304058"/>
                  <a:pt x="705172" y="309966"/>
                </a:cubicBezTo>
                <a:cubicBezTo>
                  <a:pt x="697423" y="315132"/>
                  <a:pt x="694840" y="325464"/>
                  <a:pt x="689674" y="333213"/>
                </a:cubicBezTo>
                <a:cubicBezTo>
                  <a:pt x="662624" y="414364"/>
                  <a:pt x="676486" y="363536"/>
                  <a:pt x="658678" y="488197"/>
                </a:cubicBezTo>
                <a:cubicBezTo>
                  <a:pt x="614766" y="485614"/>
                  <a:pt x="570712" y="484824"/>
                  <a:pt x="526942" y="480447"/>
                </a:cubicBezTo>
                <a:cubicBezTo>
                  <a:pt x="479256" y="475678"/>
                  <a:pt x="528132" y="464552"/>
                  <a:pt x="480447" y="480447"/>
                </a:cubicBezTo>
                <a:lnTo>
                  <a:pt x="464949" y="526942"/>
                </a:lnTo>
                <a:lnTo>
                  <a:pt x="457200" y="550190"/>
                </a:lnTo>
                <a:cubicBezTo>
                  <a:pt x="450312" y="570854"/>
                  <a:pt x="451906" y="581925"/>
                  <a:pt x="426203" y="588935"/>
                </a:cubicBezTo>
                <a:cubicBezTo>
                  <a:pt x="406112" y="594415"/>
                  <a:pt x="384932" y="594613"/>
                  <a:pt x="364210" y="596685"/>
                </a:cubicBezTo>
                <a:cubicBezTo>
                  <a:pt x="333260" y="599780"/>
                  <a:pt x="302217" y="601851"/>
                  <a:pt x="271220" y="604434"/>
                </a:cubicBezTo>
                <a:cubicBezTo>
                  <a:pt x="268637" y="612183"/>
                  <a:pt x="267674" y="620677"/>
                  <a:pt x="263471" y="627681"/>
                </a:cubicBezTo>
                <a:cubicBezTo>
                  <a:pt x="254452" y="642712"/>
                  <a:pt x="237397" y="648118"/>
                  <a:pt x="224725" y="658678"/>
                </a:cubicBezTo>
                <a:cubicBezTo>
                  <a:pt x="216306" y="665694"/>
                  <a:pt x="210993" y="676488"/>
                  <a:pt x="201478" y="681925"/>
                </a:cubicBezTo>
                <a:cubicBezTo>
                  <a:pt x="192231" y="687209"/>
                  <a:pt x="180722" y="686748"/>
                  <a:pt x="170481" y="689674"/>
                </a:cubicBezTo>
                <a:cubicBezTo>
                  <a:pt x="162627" y="691918"/>
                  <a:pt x="154539" y="693771"/>
                  <a:pt x="147233" y="697424"/>
                </a:cubicBezTo>
                <a:cubicBezTo>
                  <a:pt x="138903" y="701589"/>
                  <a:pt x="132316" y="708757"/>
                  <a:pt x="123986" y="712922"/>
                </a:cubicBezTo>
                <a:cubicBezTo>
                  <a:pt x="103053" y="723389"/>
                  <a:pt x="75673" y="723658"/>
                  <a:pt x="54244" y="728420"/>
                </a:cubicBezTo>
                <a:cubicBezTo>
                  <a:pt x="46270" y="730192"/>
                  <a:pt x="38745" y="733586"/>
                  <a:pt x="30996" y="736169"/>
                </a:cubicBezTo>
                <a:cubicBezTo>
                  <a:pt x="5600" y="753101"/>
                  <a:pt x="17062" y="751668"/>
                  <a:pt x="0" y="751668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 flipV="1">
            <a:off x="4698768" y="5570349"/>
            <a:ext cx="0" cy="4572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B162D44A-3AC0-4E0A-A4A4-020754D70B33}"/>
                  </a:ext>
                </a:extLst>
              </p:cNvPr>
              <p:cNvSpPr txBox="1"/>
              <p:nvPr/>
            </p:nvSpPr>
            <p:spPr>
              <a:xfrm>
                <a:off x="2028650" y="2086062"/>
                <a:ext cx="191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62D44A-3AC0-4E0A-A4A4-020754D70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650" y="2086062"/>
                <a:ext cx="191146" cy="369332"/>
              </a:xfrm>
              <a:prstGeom prst="rect">
                <a:avLst/>
              </a:prstGeom>
              <a:blipFill>
                <a:blip r:embed="rId3"/>
                <a:stretch>
                  <a:fillRect r="-6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="" xmlns:a16="http://schemas.microsoft.com/office/drawing/2014/main" id="{75871BED-4552-430F-BDEE-5A3EDD45EAE6}"/>
              </a:ext>
            </a:extLst>
          </p:cNvPr>
          <p:cNvSpPr/>
          <p:nvPr/>
        </p:nvSpPr>
        <p:spPr>
          <a:xfrm>
            <a:off x="6673966" y="3900415"/>
            <a:ext cx="139468" cy="139468"/>
          </a:xfrm>
          <a:prstGeom prst="ellipse">
            <a:avLst/>
          </a:prstGeom>
          <a:solidFill>
            <a:srgbClr val="FF0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E3E8D691-AE3A-479E-9ADD-949B515855D6}"/>
                  </a:ext>
                </a:extLst>
              </p:cNvPr>
              <p:cNvSpPr txBox="1"/>
              <p:nvPr/>
            </p:nvSpPr>
            <p:spPr>
              <a:xfrm>
                <a:off x="4169712" y="1083796"/>
                <a:ext cx="191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E8D691-AE3A-479E-9ADD-949B51585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12" y="1083796"/>
                <a:ext cx="191146" cy="369332"/>
              </a:xfrm>
              <a:prstGeom prst="rect">
                <a:avLst/>
              </a:prstGeom>
              <a:blipFill>
                <a:blip r:embed="rId4"/>
                <a:stretch>
                  <a:fillRect r="-6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1AB9EB50-FDDA-45CD-9420-9BBA9CDDCE97}"/>
                  </a:ext>
                </a:extLst>
              </p:cNvPr>
              <p:cNvSpPr txBox="1"/>
              <p:nvPr/>
            </p:nvSpPr>
            <p:spPr>
              <a:xfrm>
                <a:off x="5774546" y="1547124"/>
                <a:ext cx="191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B9EB50-FDDA-45CD-9420-9BBA9CDDC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546" y="1547124"/>
                <a:ext cx="191146" cy="369332"/>
              </a:xfrm>
              <a:prstGeom prst="rect">
                <a:avLst/>
              </a:prstGeom>
              <a:blipFill>
                <a:blip r:embed="rId5"/>
                <a:stretch>
                  <a:fillRect r="-6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8B8EAE11-24B0-4F60-948B-5FF80420E1FE}"/>
                  </a:ext>
                </a:extLst>
              </p:cNvPr>
              <p:cNvSpPr txBox="1"/>
              <p:nvPr/>
            </p:nvSpPr>
            <p:spPr>
              <a:xfrm>
                <a:off x="4384242" y="2287403"/>
                <a:ext cx="183100" cy="383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EAE11-24B0-4F60-948B-5FF80420E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242" y="2287403"/>
                <a:ext cx="183100" cy="383326"/>
              </a:xfrm>
              <a:prstGeom prst="rect">
                <a:avLst/>
              </a:prstGeom>
              <a:blipFill>
                <a:blip r:embed="rId6"/>
                <a:stretch>
                  <a:fillRect r="-7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7DF2F52C-A54B-4413-9074-11A2A1389117}"/>
                  </a:ext>
                </a:extLst>
              </p:cNvPr>
              <p:cNvSpPr txBox="1"/>
              <p:nvPr/>
            </p:nvSpPr>
            <p:spPr>
              <a:xfrm>
                <a:off x="3094457" y="3064226"/>
                <a:ext cx="183100" cy="383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DF2F52C-A54B-4413-9074-11A2A1389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457" y="3064226"/>
                <a:ext cx="183100" cy="383326"/>
              </a:xfrm>
              <a:prstGeom prst="rect">
                <a:avLst/>
              </a:prstGeom>
              <a:blipFill>
                <a:blip r:embed="rId7"/>
                <a:stretch>
                  <a:fillRect r="-7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="" xmlns:a16="http://schemas.microsoft.com/office/drawing/2014/main" id="{A9D46199-8BDA-4983-AF1F-9C7BF75920A4}"/>
                  </a:ext>
                </a:extLst>
              </p:cNvPr>
              <p:cNvSpPr txBox="1"/>
              <p:nvPr/>
            </p:nvSpPr>
            <p:spPr>
              <a:xfrm>
                <a:off x="3901821" y="4131794"/>
                <a:ext cx="183100" cy="383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9D46199-8BDA-4983-AF1F-9C7BF7592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821" y="4131794"/>
                <a:ext cx="183100" cy="383326"/>
              </a:xfrm>
              <a:prstGeom prst="rect">
                <a:avLst/>
              </a:prstGeom>
              <a:blipFill>
                <a:blip r:embed="rId8"/>
                <a:stretch>
                  <a:fillRect r="-7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D0049A2-5EAC-4DB2-B30F-C5B1CE00C5A6}"/>
              </a:ext>
            </a:extLst>
          </p:cNvPr>
          <p:cNvSpPr txBox="1"/>
          <p:nvPr/>
        </p:nvSpPr>
        <p:spPr>
          <a:xfrm>
            <a:off x="6993194" y="3762462"/>
            <a:ext cx="99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i="0" dirty="0">
                <a:latin typeface="Arial Narrow" pitchFamily="34" charset="0"/>
              </a:rPr>
              <a:t>backtrack</a:t>
            </a:r>
          </a:p>
        </p:txBody>
      </p:sp>
    </p:spTree>
    <p:extLst>
      <p:ext uri="{BB962C8B-B14F-4D97-AF65-F5344CB8AC3E}">
        <p14:creationId xmlns:p14="http://schemas.microsoft.com/office/powerpoint/2010/main" val="2481524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419600" y="51131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810000" y="41225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971800" y="30557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05000" y="20651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67846" y="2264043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54944" y="15317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76700" y="10668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8800" y="44273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77000" y="37415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992" y="32843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2360285" y="2455394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3427085" y="3445994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4265285" y="4512794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3427085" y="2654288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4343400" y="1524000"/>
            <a:ext cx="191146" cy="7400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4723131" y="1921994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4874885" y="4817594"/>
            <a:ext cx="842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5868692" y="3741549"/>
            <a:ext cx="36808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6094085" y="4131794"/>
            <a:ext cx="461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09700" y="0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rial Narrow" pitchFamily="34" charset="0"/>
              </a:rPr>
              <a:t>Backtrack Numbering?</a:t>
            </a:r>
          </a:p>
        </p:txBody>
      </p:sp>
      <p:sp>
        <p:nvSpPr>
          <p:cNvPr id="45" name="Freeform 44"/>
          <p:cNvSpPr/>
          <p:nvPr/>
        </p:nvSpPr>
        <p:spPr>
          <a:xfrm rot="2547152" flipH="1">
            <a:off x="4590224" y="1365049"/>
            <a:ext cx="1038386" cy="457309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347275" y="3583983"/>
            <a:ext cx="1263111" cy="751698"/>
          </a:xfrm>
          <a:custGeom>
            <a:avLst/>
            <a:gdLst>
              <a:gd name="connsiteX0" fmla="*/ 1263111 w 1263111"/>
              <a:gd name="connsiteY0" fmla="*/ 0 h 751698"/>
              <a:gd name="connsiteX1" fmla="*/ 1201118 w 1263111"/>
              <a:gd name="connsiteY1" fmla="*/ 15498 h 751698"/>
              <a:gd name="connsiteX2" fmla="*/ 1208867 w 1263111"/>
              <a:gd name="connsiteY2" fmla="*/ 92990 h 751698"/>
              <a:gd name="connsiteX3" fmla="*/ 1224366 w 1263111"/>
              <a:gd name="connsiteY3" fmla="*/ 154983 h 751698"/>
              <a:gd name="connsiteX4" fmla="*/ 1216617 w 1263111"/>
              <a:gd name="connsiteY4" fmla="*/ 178230 h 751698"/>
              <a:gd name="connsiteX5" fmla="*/ 1139125 w 1263111"/>
              <a:gd name="connsiteY5" fmla="*/ 170481 h 751698"/>
              <a:gd name="connsiteX6" fmla="*/ 1092630 w 1263111"/>
              <a:gd name="connsiteY6" fmla="*/ 139485 h 751698"/>
              <a:gd name="connsiteX7" fmla="*/ 1069383 w 1263111"/>
              <a:gd name="connsiteY7" fmla="*/ 131735 h 751698"/>
              <a:gd name="connsiteX8" fmla="*/ 968644 w 1263111"/>
              <a:gd name="connsiteY8" fmla="*/ 139485 h 751698"/>
              <a:gd name="connsiteX9" fmla="*/ 960894 w 1263111"/>
              <a:gd name="connsiteY9" fmla="*/ 162732 h 751698"/>
              <a:gd name="connsiteX10" fmla="*/ 953145 w 1263111"/>
              <a:gd name="connsiteY10" fmla="*/ 325464 h 751698"/>
              <a:gd name="connsiteX11" fmla="*/ 836908 w 1263111"/>
              <a:gd name="connsiteY11" fmla="*/ 309966 h 751698"/>
              <a:gd name="connsiteX12" fmla="*/ 790413 w 1263111"/>
              <a:gd name="connsiteY12" fmla="*/ 294468 h 751698"/>
              <a:gd name="connsiteX13" fmla="*/ 736169 w 1263111"/>
              <a:gd name="connsiteY13" fmla="*/ 302217 h 751698"/>
              <a:gd name="connsiteX14" fmla="*/ 705172 w 1263111"/>
              <a:gd name="connsiteY14" fmla="*/ 309966 h 751698"/>
              <a:gd name="connsiteX15" fmla="*/ 689674 w 1263111"/>
              <a:gd name="connsiteY15" fmla="*/ 333213 h 751698"/>
              <a:gd name="connsiteX16" fmla="*/ 658678 w 1263111"/>
              <a:gd name="connsiteY16" fmla="*/ 488197 h 751698"/>
              <a:gd name="connsiteX17" fmla="*/ 526942 w 1263111"/>
              <a:gd name="connsiteY17" fmla="*/ 480447 h 751698"/>
              <a:gd name="connsiteX18" fmla="*/ 480447 w 1263111"/>
              <a:gd name="connsiteY18" fmla="*/ 480447 h 751698"/>
              <a:gd name="connsiteX19" fmla="*/ 464949 w 1263111"/>
              <a:gd name="connsiteY19" fmla="*/ 526942 h 751698"/>
              <a:gd name="connsiteX20" fmla="*/ 457200 w 1263111"/>
              <a:gd name="connsiteY20" fmla="*/ 550190 h 751698"/>
              <a:gd name="connsiteX21" fmla="*/ 426203 w 1263111"/>
              <a:gd name="connsiteY21" fmla="*/ 588935 h 751698"/>
              <a:gd name="connsiteX22" fmla="*/ 364210 w 1263111"/>
              <a:gd name="connsiteY22" fmla="*/ 596685 h 751698"/>
              <a:gd name="connsiteX23" fmla="*/ 271220 w 1263111"/>
              <a:gd name="connsiteY23" fmla="*/ 604434 h 751698"/>
              <a:gd name="connsiteX24" fmla="*/ 263471 w 1263111"/>
              <a:gd name="connsiteY24" fmla="*/ 627681 h 751698"/>
              <a:gd name="connsiteX25" fmla="*/ 224725 w 1263111"/>
              <a:gd name="connsiteY25" fmla="*/ 658678 h 751698"/>
              <a:gd name="connsiteX26" fmla="*/ 201478 w 1263111"/>
              <a:gd name="connsiteY26" fmla="*/ 681925 h 751698"/>
              <a:gd name="connsiteX27" fmla="*/ 170481 w 1263111"/>
              <a:gd name="connsiteY27" fmla="*/ 689674 h 751698"/>
              <a:gd name="connsiteX28" fmla="*/ 147233 w 1263111"/>
              <a:gd name="connsiteY28" fmla="*/ 697424 h 751698"/>
              <a:gd name="connsiteX29" fmla="*/ 123986 w 1263111"/>
              <a:gd name="connsiteY29" fmla="*/ 712922 h 751698"/>
              <a:gd name="connsiteX30" fmla="*/ 54244 w 1263111"/>
              <a:gd name="connsiteY30" fmla="*/ 728420 h 751698"/>
              <a:gd name="connsiteX31" fmla="*/ 30996 w 1263111"/>
              <a:gd name="connsiteY31" fmla="*/ 736169 h 751698"/>
              <a:gd name="connsiteX32" fmla="*/ 0 w 1263111"/>
              <a:gd name="connsiteY32" fmla="*/ 751668 h 75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63111" h="751698">
                <a:moveTo>
                  <a:pt x="1263111" y="0"/>
                </a:moveTo>
                <a:cubicBezTo>
                  <a:pt x="1242447" y="5166"/>
                  <a:pt x="1211851" y="-2901"/>
                  <a:pt x="1201118" y="15498"/>
                </a:cubicBezTo>
                <a:cubicBezTo>
                  <a:pt x="1188038" y="37921"/>
                  <a:pt x="1204599" y="67384"/>
                  <a:pt x="1208867" y="92990"/>
                </a:cubicBezTo>
                <a:cubicBezTo>
                  <a:pt x="1212369" y="114001"/>
                  <a:pt x="1224366" y="154983"/>
                  <a:pt x="1224366" y="154983"/>
                </a:cubicBezTo>
                <a:cubicBezTo>
                  <a:pt x="1221783" y="162732"/>
                  <a:pt x="1224653" y="176769"/>
                  <a:pt x="1216617" y="178230"/>
                </a:cubicBezTo>
                <a:cubicBezTo>
                  <a:pt x="1191076" y="182874"/>
                  <a:pt x="1163903" y="178224"/>
                  <a:pt x="1139125" y="170481"/>
                </a:cubicBezTo>
                <a:cubicBezTo>
                  <a:pt x="1121346" y="164925"/>
                  <a:pt x="1110300" y="145376"/>
                  <a:pt x="1092630" y="139485"/>
                </a:cubicBezTo>
                <a:lnTo>
                  <a:pt x="1069383" y="131735"/>
                </a:lnTo>
                <a:cubicBezTo>
                  <a:pt x="1035803" y="134318"/>
                  <a:pt x="1001027" y="130233"/>
                  <a:pt x="968644" y="139485"/>
                </a:cubicBezTo>
                <a:cubicBezTo>
                  <a:pt x="960790" y="141729"/>
                  <a:pt x="961572" y="154592"/>
                  <a:pt x="960894" y="162732"/>
                </a:cubicBezTo>
                <a:cubicBezTo>
                  <a:pt x="956384" y="216850"/>
                  <a:pt x="955728" y="271220"/>
                  <a:pt x="953145" y="325464"/>
                </a:cubicBezTo>
                <a:cubicBezTo>
                  <a:pt x="915827" y="321732"/>
                  <a:pt x="874077" y="320103"/>
                  <a:pt x="836908" y="309966"/>
                </a:cubicBezTo>
                <a:cubicBezTo>
                  <a:pt x="821147" y="305668"/>
                  <a:pt x="790413" y="294468"/>
                  <a:pt x="790413" y="294468"/>
                </a:cubicBezTo>
                <a:cubicBezTo>
                  <a:pt x="772332" y="297051"/>
                  <a:pt x="754139" y="298950"/>
                  <a:pt x="736169" y="302217"/>
                </a:cubicBezTo>
                <a:cubicBezTo>
                  <a:pt x="725690" y="304122"/>
                  <a:pt x="714034" y="304058"/>
                  <a:pt x="705172" y="309966"/>
                </a:cubicBezTo>
                <a:cubicBezTo>
                  <a:pt x="697423" y="315132"/>
                  <a:pt x="694840" y="325464"/>
                  <a:pt x="689674" y="333213"/>
                </a:cubicBezTo>
                <a:cubicBezTo>
                  <a:pt x="662624" y="414364"/>
                  <a:pt x="676486" y="363536"/>
                  <a:pt x="658678" y="488197"/>
                </a:cubicBezTo>
                <a:cubicBezTo>
                  <a:pt x="614766" y="485614"/>
                  <a:pt x="570712" y="484824"/>
                  <a:pt x="526942" y="480447"/>
                </a:cubicBezTo>
                <a:cubicBezTo>
                  <a:pt x="479256" y="475678"/>
                  <a:pt x="528132" y="464552"/>
                  <a:pt x="480447" y="480447"/>
                </a:cubicBezTo>
                <a:lnTo>
                  <a:pt x="464949" y="526942"/>
                </a:lnTo>
                <a:lnTo>
                  <a:pt x="457200" y="550190"/>
                </a:lnTo>
                <a:cubicBezTo>
                  <a:pt x="450312" y="570854"/>
                  <a:pt x="451906" y="581925"/>
                  <a:pt x="426203" y="588935"/>
                </a:cubicBezTo>
                <a:cubicBezTo>
                  <a:pt x="406112" y="594415"/>
                  <a:pt x="384932" y="594613"/>
                  <a:pt x="364210" y="596685"/>
                </a:cubicBezTo>
                <a:cubicBezTo>
                  <a:pt x="333260" y="599780"/>
                  <a:pt x="302217" y="601851"/>
                  <a:pt x="271220" y="604434"/>
                </a:cubicBezTo>
                <a:cubicBezTo>
                  <a:pt x="268637" y="612183"/>
                  <a:pt x="267674" y="620677"/>
                  <a:pt x="263471" y="627681"/>
                </a:cubicBezTo>
                <a:cubicBezTo>
                  <a:pt x="254452" y="642712"/>
                  <a:pt x="237397" y="648118"/>
                  <a:pt x="224725" y="658678"/>
                </a:cubicBezTo>
                <a:cubicBezTo>
                  <a:pt x="216306" y="665694"/>
                  <a:pt x="210993" y="676488"/>
                  <a:pt x="201478" y="681925"/>
                </a:cubicBezTo>
                <a:cubicBezTo>
                  <a:pt x="192231" y="687209"/>
                  <a:pt x="180722" y="686748"/>
                  <a:pt x="170481" y="689674"/>
                </a:cubicBezTo>
                <a:cubicBezTo>
                  <a:pt x="162627" y="691918"/>
                  <a:pt x="154539" y="693771"/>
                  <a:pt x="147233" y="697424"/>
                </a:cubicBezTo>
                <a:cubicBezTo>
                  <a:pt x="138903" y="701589"/>
                  <a:pt x="132316" y="708757"/>
                  <a:pt x="123986" y="712922"/>
                </a:cubicBezTo>
                <a:cubicBezTo>
                  <a:pt x="103053" y="723389"/>
                  <a:pt x="75673" y="723658"/>
                  <a:pt x="54244" y="728420"/>
                </a:cubicBezTo>
                <a:cubicBezTo>
                  <a:pt x="46270" y="730192"/>
                  <a:pt x="38745" y="733586"/>
                  <a:pt x="30996" y="736169"/>
                </a:cubicBezTo>
                <a:cubicBezTo>
                  <a:pt x="5600" y="753101"/>
                  <a:pt x="17062" y="751668"/>
                  <a:pt x="0" y="751668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 flipV="1">
            <a:off x="4698768" y="5570349"/>
            <a:ext cx="0" cy="4572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B162D44A-3AC0-4E0A-A4A4-020754D70B33}"/>
                  </a:ext>
                </a:extLst>
              </p:cNvPr>
              <p:cNvSpPr txBox="1"/>
              <p:nvPr/>
            </p:nvSpPr>
            <p:spPr>
              <a:xfrm>
                <a:off x="2028650" y="2086062"/>
                <a:ext cx="191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62D44A-3AC0-4E0A-A4A4-020754D70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650" y="2086062"/>
                <a:ext cx="191146" cy="369332"/>
              </a:xfrm>
              <a:prstGeom prst="rect">
                <a:avLst/>
              </a:prstGeom>
              <a:blipFill>
                <a:blip r:embed="rId3"/>
                <a:stretch>
                  <a:fillRect r="-6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="" xmlns:a16="http://schemas.microsoft.com/office/drawing/2014/main" id="{75871BED-4552-430F-BDEE-5A3EDD45EAE6}"/>
              </a:ext>
            </a:extLst>
          </p:cNvPr>
          <p:cNvSpPr/>
          <p:nvPr/>
        </p:nvSpPr>
        <p:spPr>
          <a:xfrm>
            <a:off x="5842232" y="4586215"/>
            <a:ext cx="139468" cy="139468"/>
          </a:xfrm>
          <a:prstGeom prst="ellipse">
            <a:avLst/>
          </a:prstGeom>
          <a:solidFill>
            <a:srgbClr val="FF0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E3E8D691-AE3A-479E-9ADD-949B515855D6}"/>
                  </a:ext>
                </a:extLst>
              </p:cNvPr>
              <p:cNvSpPr txBox="1"/>
              <p:nvPr/>
            </p:nvSpPr>
            <p:spPr>
              <a:xfrm>
                <a:off x="4169712" y="1083796"/>
                <a:ext cx="191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E8D691-AE3A-479E-9ADD-949B51585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12" y="1083796"/>
                <a:ext cx="191146" cy="369332"/>
              </a:xfrm>
              <a:prstGeom prst="rect">
                <a:avLst/>
              </a:prstGeom>
              <a:blipFill>
                <a:blip r:embed="rId4"/>
                <a:stretch>
                  <a:fillRect r="-6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1AB9EB50-FDDA-45CD-9420-9BBA9CDDCE97}"/>
                  </a:ext>
                </a:extLst>
              </p:cNvPr>
              <p:cNvSpPr txBox="1"/>
              <p:nvPr/>
            </p:nvSpPr>
            <p:spPr>
              <a:xfrm>
                <a:off x="5774546" y="1547124"/>
                <a:ext cx="191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B9EB50-FDDA-45CD-9420-9BBA9CDDC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546" y="1547124"/>
                <a:ext cx="191146" cy="369332"/>
              </a:xfrm>
              <a:prstGeom prst="rect">
                <a:avLst/>
              </a:prstGeom>
              <a:blipFill>
                <a:blip r:embed="rId5"/>
                <a:stretch>
                  <a:fillRect r="-6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8B8EAE11-24B0-4F60-948B-5FF80420E1FE}"/>
                  </a:ext>
                </a:extLst>
              </p:cNvPr>
              <p:cNvSpPr txBox="1"/>
              <p:nvPr/>
            </p:nvSpPr>
            <p:spPr>
              <a:xfrm>
                <a:off x="4384242" y="2287403"/>
                <a:ext cx="183100" cy="383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EAE11-24B0-4F60-948B-5FF80420E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242" y="2287403"/>
                <a:ext cx="183100" cy="383326"/>
              </a:xfrm>
              <a:prstGeom prst="rect">
                <a:avLst/>
              </a:prstGeom>
              <a:blipFill>
                <a:blip r:embed="rId6"/>
                <a:stretch>
                  <a:fillRect r="-7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7DF2F52C-A54B-4413-9074-11A2A1389117}"/>
                  </a:ext>
                </a:extLst>
              </p:cNvPr>
              <p:cNvSpPr txBox="1"/>
              <p:nvPr/>
            </p:nvSpPr>
            <p:spPr>
              <a:xfrm>
                <a:off x="3094457" y="3064226"/>
                <a:ext cx="183100" cy="383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DF2F52C-A54B-4413-9074-11A2A1389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457" y="3064226"/>
                <a:ext cx="183100" cy="383326"/>
              </a:xfrm>
              <a:prstGeom prst="rect">
                <a:avLst/>
              </a:prstGeom>
              <a:blipFill>
                <a:blip r:embed="rId7"/>
                <a:stretch>
                  <a:fillRect r="-7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="" xmlns:a16="http://schemas.microsoft.com/office/drawing/2014/main" id="{A9D46199-8BDA-4983-AF1F-9C7BF75920A4}"/>
                  </a:ext>
                </a:extLst>
              </p:cNvPr>
              <p:cNvSpPr txBox="1"/>
              <p:nvPr/>
            </p:nvSpPr>
            <p:spPr>
              <a:xfrm>
                <a:off x="3901821" y="4131794"/>
                <a:ext cx="183100" cy="383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9D46199-8BDA-4983-AF1F-9C7BF7592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821" y="4131794"/>
                <a:ext cx="183100" cy="383326"/>
              </a:xfrm>
              <a:prstGeom prst="rect">
                <a:avLst/>
              </a:prstGeom>
              <a:blipFill>
                <a:blip r:embed="rId8"/>
                <a:stretch>
                  <a:fillRect r="-7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74A2D5F5-56E8-4F73-8548-FDEF74EEE5AB}"/>
                  </a:ext>
                </a:extLst>
              </p:cNvPr>
              <p:cNvSpPr txBox="1"/>
              <p:nvPr/>
            </p:nvSpPr>
            <p:spPr>
              <a:xfrm>
                <a:off x="6555615" y="3771538"/>
                <a:ext cx="183100" cy="383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4A2D5F5-56E8-4F73-8548-FDEF74EEE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615" y="3771538"/>
                <a:ext cx="183100" cy="383326"/>
              </a:xfrm>
              <a:prstGeom prst="rect">
                <a:avLst/>
              </a:prstGeom>
              <a:blipFill>
                <a:blip r:embed="rId9"/>
                <a:stretch>
                  <a:fillRect r="-7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233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419600" y="51131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810000" y="41225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971800" y="30557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05000" y="20651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67846" y="2264043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54944" y="15317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76700" y="10668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8800" y="44273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77000" y="37415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992" y="32843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2360285" y="2455394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3427085" y="3445994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4265285" y="4512794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3427085" y="2654288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4343400" y="1524000"/>
            <a:ext cx="191146" cy="7400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4723131" y="1921994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4874885" y="4817594"/>
            <a:ext cx="842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5868692" y="3741549"/>
            <a:ext cx="36808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6094085" y="4131794"/>
            <a:ext cx="461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09700" y="0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rial Narrow" pitchFamily="34" charset="0"/>
              </a:rPr>
              <a:t>Backtrack Numbering?</a:t>
            </a:r>
          </a:p>
        </p:txBody>
      </p:sp>
      <p:sp>
        <p:nvSpPr>
          <p:cNvPr id="45" name="Freeform 44"/>
          <p:cNvSpPr/>
          <p:nvPr/>
        </p:nvSpPr>
        <p:spPr>
          <a:xfrm rot="2547152" flipH="1">
            <a:off x="4590224" y="1365049"/>
            <a:ext cx="1038386" cy="457309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347275" y="3583983"/>
            <a:ext cx="1263111" cy="751698"/>
          </a:xfrm>
          <a:custGeom>
            <a:avLst/>
            <a:gdLst>
              <a:gd name="connsiteX0" fmla="*/ 1263111 w 1263111"/>
              <a:gd name="connsiteY0" fmla="*/ 0 h 751698"/>
              <a:gd name="connsiteX1" fmla="*/ 1201118 w 1263111"/>
              <a:gd name="connsiteY1" fmla="*/ 15498 h 751698"/>
              <a:gd name="connsiteX2" fmla="*/ 1208867 w 1263111"/>
              <a:gd name="connsiteY2" fmla="*/ 92990 h 751698"/>
              <a:gd name="connsiteX3" fmla="*/ 1224366 w 1263111"/>
              <a:gd name="connsiteY3" fmla="*/ 154983 h 751698"/>
              <a:gd name="connsiteX4" fmla="*/ 1216617 w 1263111"/>
              <a:gd name="connsiteY4" fmla="*/ 178230 h 751698"/>
              <a:gd name="connsiteX5" fmla="*/ 1139125 w 1263111"/>
              <a:gd name="connsiteY5" fmla="*/ 170481 h 751698"/>
              <a:gd name="connsiteX6" fmla="*/ 1092630 w 1263111"/>
              <a:gd name="connsiteY6" fmla="*/ 139485 h 751698"/>
              <a:gd name="connsiteX7" fmla="*/ 1069383 w 1263111"/>
              <a:gd name="connsiteY7" fmla="*/ 131735 h 751698"/>
              <a:gd name="connsiteX8" fmla="*/ 968644 w 1263111"/>
              <a:gd name="connsiteY8" fmla="*/ 139485 h 751698"/>
              <a:gd name="connsiteX9" fmla="*/ 960894 w 1263111"/>
              <a:gd name="connsiteY9" fmla="*/ 162732 h 751698"/>
              <a:gd name="connsiteX10" fmla="*/ 953145 w 1263111"/>
              <a:gd name="connsiteY10" fmla="*/ 325464 h 751698"/>
              <a:gd name="connsiteX11" fmla="*/ 836908 w 1263111"/>
              <a:gd name="connsiteY11" fmla="*/ 309966 h 751698"/>
              <a:gd name="connsiteX12" fmla="*/ 790413 w 1263111"/>
              <a:gd name="connsiteY12" fmla="*/ 294468 h 751698"/>
              <a:gd name="connsiteX13" fmla="*/ 736169 w 1263111"/>
              <a:gd name="connsiteY13" fmla="*/ 302217 h 751698"/>
              <a:gd name="connsiteX14" fmla="*/ 705172 w 1263111"/>
              <a:gd name="connsiteY14" fmla="*/ 309966 h 751698"/>
              <a:gd name="connsiteX15" fmla="*/ 689674 w 1263111"/>
              <a:gd name="connsiteY15" fmla="*/ 333213 h 751698"/>
              <a:gd name="connsiteX16" fmla="*/ 658678 w 1263111"/>
              <a:gd name="connsiteY16" fmla="*/ 488197 h 751698"/>
              <a:gd name="connsiteX17" fmla="*/ 526942 w 1263111"/>
              <a:gd name="connsiteY17" fmla="*/ 480447 h 751698"/>
              <a:gd name="connsiteX18" fmla="*/ 480447 w 1263111"/>
              <a:gd name="connsiteY18" fmla="*/ 480447 h 751698"/>
              <a:gd name="connsiteX19" fmla="*/ 464949 w 1263111"/>
              <a:gd name="connsiteY19" fmla="*/ 526942 h 751698"/>
              <a:gd name="connsiteX20" fmla="*/ 457200 w 1263111"/>
              <a:gd name="connsiteY20" fmla="*/ 550190 h 751698"/>
              <a:gd name="connsiteX21" fmla="*/ 426203 w 1263111"/>
              <a:gd name="connsiteY21" fmla="*/ 588935 h 751698"/>
              <a:gd name="connsiteX22" fmla="*/ 364210 w 1263111"/>
              <a:gd name="connsiteY22" fmla="*/ 596685 h 751698"/>
              <a:gd name="connsiteX23" fmla="*/ 271220 w 1263111"/>
              <a:gd name="connsiteY23" fmla="*/ 604434 h 751698"/>
              <a:gd name="connsiteX24" fmla="*/ 263471 w 1263111"/>
              <a:gd name="connsiteY24" fmla="*/ 627681 h 751698"/>
              <a:gd name="connsiteX25" fmla="*/ 224725 w 1263111"/>
              <a:gd name="connsiteY25" fmla="*/ 658678 h 751698"/>
              <a:gd name="connsiteX26" fmla="*/ 201478 w 1263111"/>
              <a:gd name="connsiteY26" fmla="*/ 681925 h 751698"/>
              <a:gd name="connsiteX27" fmla="*/ 170481 w 1263111"/>
              <a:gd name="connsiteY27" fmla="*/ 689674 h 751698"/>
              <a:gd name="connsiteX28" fmla="*/ 147233 w 1263111"/>
              <a:gd name="connsiteY28" fmla="*/ 697424 h 751698"/>
              <a:gd name="connsiteX29" fmla="*/ 123986 w 1263111"/>
              <a:gd name="connsiteY29" fmla="*/ 712922 h 751698"/>
              <a:gd name="connsiteX30" fmla="*/ 54244 w 1263111"/>
              <a:gd name="connsiteY30" fmla="*/ 728420 h 751698"/>
              <a:gd name="connsiteX31" fmla="*/ 30996 w 1263111"/>
              <a:gd name="connsiteY31" fmla="*/ 736169 h 751698"/>
              <a:gd name="connsiteX32" fmla="*/ 0 w 1263111"/>
              <a:gd name="connsiteY32" fmla="*/ 751668 h 75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63111" h="751698">
                <a:moveTo>
                  <a:pt x="1263111" y="0"/>
                </a:moveTo>
                <a:cubicBezTo>
                  <a:pt x="1242447" y="5166"/>
                  <a:pt x="1211851" y="-2901"/>
                  <a:pt x="1201118" y="15498"/>
                </a:cubicBezTo>
                <a:cubicBezTo>
                  <a:pt x="1188038" y="37921"/>
                  <a:pt x="1204599" y="67384"/>
                  <a:pt x="1208867" y="92990"/>
                </a:cubicBezTo>
                <a:cubicBezTo>
                  <a:pt x="1212369" y="114001"/>
                  <a:pt x="1224366" y="154983"/>
                  <a:pt x="1224366" y="154983"/>
                </a:cubicBezTo>
                <a:cubicBezTo>
                  <a:pt x="1221783" y="162732"/>
                  <a:pt x="1224653" y="176769"/>
                  <a:pt x="1216617" y="178230"/>
                </a:cubicBezTo>
                <a:cubicBezTo>
                  <a:pt x="1191076" y="182874"/>
                  <a:pt x="1163903" y="178224"/>
                  <a:pt x="1139125" y="170481"/>
                </a:cubicBezTo>
                <a:cubicBezTo>
                  <a:pt x="1121346" y="164925"/>
                  <a:pt x="1110300" y="145376"/>
                  <a:pt x="1092630" y="139485"/>
                </a:cubicBezTo>
                <a:lnTo>
                  <a:pt x="1069383" y="131735"/>
                </a:lnTo>
                <a:cubicBezTo>
                  <a:pt x="1035803" y="134318"/>
                  <a:pt x="1001027" y="130233"/>
                  <a:pt x="968644" y="139485"/>
                </a:cubicBezTo>
                <a:cubicBezTo>
                  <a:pt x="960790" y="141729"/>
                  <a:pt x="961572" y="154592"/>
                  <a:pt x="960894" y="162732"/>
                </a:cubicBezTo>
                <a:cubicBezTo>
                  <a:pt x="956384" y="216850"/>
                  <a:pt x="955728" y="271220"/>
                  <a:pt x="953145" y="325464"/>
                </a:cubicBezTo>
                <a:cubicBezTo>
                  <a:pt x="915827" y="321732"/>
                  <a:pt x="874077" y="320103"/>
                  <a:pt x="836908" y="309966"/>
                </a:cubicBezTo>
                <a:cubicBezTo>
                  <a:pt x="821147" y="305668"/>
                  <a:pt x="790413" y="294468"/>
                  <a:pt x="790413" y="294468"/>
                </a:cubicBezTo>
                <a:cubicBezTo>
                  <a:pt x="772332" y="297051"/>
                  <a:pt x="754139" y="298950"/>
                  <a:pt x="736169" y="302217"/>
                </a:cubicBezTo>
                <a:cubicBezTo>
                  <a:pt x="725690" y="304122"/>
                  <a:pt x="714034" y="304058"/>
                  <a:pt x="705172" y="309966"/>
                </a:cubicBezTo>
                <a:cubicBezTo>
                  <a:pt x="697423" y="315132"/>
                  <a:pt x="694840" y="325464"/>
                  <a:pt x="689674" y="333213"/>
                </a:cubicBezTo>
                <a:cubicBezTo>
                  <a:pt x="662624" y="414364"/>
                  <a:pt x="676486" y="363536"/>
                  <a:pt x="658678" y="488197"/>
                </a:cubicBezTo>
                <a:cubicBezTo>
                  <a:pt x="614766" y="485614"/>
                  <a:pt x="570712" y="484824"/>
                  <a:pt x="526942" y="480447"/>
                </a:cubicBezTo>
                <a:cubicBezTo>
                  <a:pt x="479256" y="475678"/>
                  <a:pt x="528132" y="464552"/>
                  <a:pt x="480447" y="480447"/>
                </a:cubicBezTo>
                <a:lnTo>
                  <a:pt x="464949" y="526942"/>
                </a:lnTo>
                <a:lnTo>
                  <a:pt x="457200" y="550190"/>
                </a:lnTo>
                <a:cubicBezTo>
                  <a:pt x="450312" y="570854"/>
                  <a:pt x="451906" y="581925"/>
                  <a:pt x="426203" y="588935"/>
                </a:cubicBezTo>
                <a:cubicBezTo>
                  <a:pt x="406112" y="594415"/>
                  <a:pt x="384932" y="594613"/>
                  <a:pt x="364210" y="596685"/>
                </a:cubicBezTo>
                <a:cubicBezTo>
                  <a:pt x="333260" y="599780"/>
                  <a:pt x="302217" y="601851"/>
                  <a:pt x="271220" y="604434"/>
                </a:cubicBezTo>
                <a:cubicBezTo>
                  <a:pt x="268637" y="612183"/>
                  <a:pt x="267674" y="620677"/>
                  <a:pt x="263471" y="627681"/>
                </a:cubicBezTo>
                <a:cubicBezTo>
                  <a:pt x="254452" y="642712"/>
                  <a:pt x="237397" y="648118"/>
                  <a:pt x="224725" y="658678"/>
                </a:cubicBezTo>
                <a:cubicBezTo>
                  <a:pt x="216306" y="665694"/>
                  <a:pt x="210993" y="676488"/>
                  <a:pt x="201478" y="681925"/>
                </a:cubicBezTo>
                <a:cubicBezTo>
                  <a:pt x="192231" y="687209"/>
                  <a:pt x="180722" y="686748"/>
                  <a:pt x="170481" y="689674"/>
                </a:cubicBezTo>
                <a:cubicBezTo>
                  <a:pt x="162627" y="691918"/>
                  <a:pt x="154539" y="693771"/>
                  <a:pt x="147233" y="697424"/>
                </a:cubicBezTo>
                <a:cubicBezTo>
                  <a:pt x="138903" y="701589"/>
                  <a:pt x="132316" y="708757"/>
                  <a:pt x="123986" y="712922"/>
                </a:cubicBezTo>
                <a:cubicBezTo>
                  <a:pt x="103053" y="723389"/>
                  <a:pt x="75673" y="723658"/>
                  <a:pt x="54244" y="728420"/>
                </a:cubicBezTo>
                <a:cubicBezTo>
                  <a:pt x="46270" y="730192"/>
                  <a:pt x="38745" y="733586"/>
                  <a:pt x="30996" y="736169"/>
                </a:cubicBezTo>
                <a:cubicBezTo>
                  <a:pt x="5600" y="753101"/>
                  <a:pt x="17062" y="751668"/>
                  <a:pt x="0" y="751668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 flipV="1">
            <a:off x="4698768" y="5570349"/>
            <a:ext cx="0" cy="4572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B162D44A-3AC0-4E0A-A4A4-020754D70B33}"/>
                  </a:ext>
                </a:extLst>
              </p:cNvPr>
              <p:cNvSpPr txBox="1"/>
              <p:nvPr/>
            </p:nvSpPr>
            <p:spPr>
              <a:xfrm>
                <a:off x="2028650" y="2086062"/>
                <a:ext cx="191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62D44A-3AC0-4E0A-A4A4-020754D70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650" y="2086062"/>
                <a:ext cx="191146" cy="369332"/>
              </a:xfrm>
              <a:prstGeom prst="rect">
                <a:avLst/>
              </a:prstGeom>
              <a:blipFill>
                <a:blip r:embed="rId3"/>
                <a:stretch>
                  <a:fillRect r="-6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="" xmlns:a16="http://schemas.microsoft.com/office/drawing/2014/main" id="{75871BED-4552-430F-BDEE-5A3EDD45EAE6}"/>
              </a:ext>
            </a:extLst>
          </p:cNvPr>
          <p:cNvSpPr/>
          <p:nvPr/>
        </p:nvSpPr>
        <p:spPr>
          <a:xfrm>
            <a:off x="5798958" y="3429000"/>
            <a:ext cx="139468" cy="139468"/>
          </a:xfrm>
          <a:prstGeom prst="ellipse">
            <a:avLst/>
          </a:prstGeom>
          <a:solidFill>
            <a:srgbClr val="FF0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E3E8D691-AE3A-479E-9ADD-949B515855D6}"/>
                  </a:ext>
                </a:extLst>
              </p:cNvPr>
              <p:cNvSpPr txBox="1"/>
              <p:nvPr/>
            </p:nvSpPr>
            <p:spPr>
              <a:xfrm>
                <a:off x="4169712" y="1083796"/>
                <a:ext cx="191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E8D691-AE3A-479E-9ADD-949B51585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12" y="1083796"/>
                <a:ext cx="191146" cy="369332"/>
              </a:xfrm>
              <a:prstGeom prst="rect">
                <a:avLst/>
              </a:prstGeom>
              <a:blipFill>
                <a:blip r:embed="rId4"/>
                <a:stretch>
                  <a:fillRect r="-6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1AB9EB50-FDDA-45CD-9420-9BBA9CDDCE97}"/>
                  </a:ext>
                </a:extLst>
              </p:cNvPr>
              <p:cNvSpPr txBox="1"/>
              <p:nvPr/>
            </p:nvSpPr>
            <p:spPr>
              <a:xfrm>
                <a:off x="5774546" y="1547124"/>
                <a:ext cx="191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B9EB50-FDDA-45CD-9420-9BBA9CDDC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546" y="1547124"/>
                <a:ext cx="191146" cy="369332"/>
              </a:xfrm>
              <a:prstGeom prst="rect">
                <a:avLst/>
              </a:prstGeom>
              <a:blipFill>
                <a:blip r:embed="rId5"/>
                <a:stretch>
                  <a:fillRect r="-6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8B8EAE11-24B0-4F60-948B-5FF80420E1FE}"/>
                  </a:ext>
                </a:extLst>
              </p:cNvPr>
              <p:cNvSpPr txBox="1"/>
              <p:nvPr/>
            </p:nvSpPr>
            <p:spPr>
              <a:xfrm>
                <a:off x="4384242" y="2287403"/>
                <a:ext cx="183100" cy="383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EAE11-24B0-4F60-948B-5FF80420E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242" y="2287403"/>
                <a:ext cx="183100" cy="383326"/>
              </a:xfrm>
              <a:prstGeom prst="rect">
                <a:avLst/>
              </a:prstGeom>
              <a:blipFill>
                <a:blip r:embed="rId6"/>
                <a:stretch>
                  <a:fillRect r="-7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7DF2F52C-A54B-4413-9074-11A2A1389117}"/>
                  </a:ext>
                </a:extLst>
              </p:cNvPr>
              <p:cNvSpPr txBox="1"/>
              <p:nvPr/>
            </p:nvSpPr>
            <p:spPr>
              <a:xfrm>
                <a:off x="3094457" y="3064226"/>
                <a:ext cx="183100" cy="383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DF2F52C-A54B-4413-9074-11A2A1389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457" y="3064226"/>
                <a:ext cx="183100" cy="383326"/>
              </a:xfrm>
              <a:prstGeom prst="rect">
                <a:avLst/>
              </a:prstGeom>
              <a:blipFill>
                <a:blip r:embed="rId7"/>
                <a:stretch>
                  <a:fillRect r="-7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="" xmlns:a16="http://schemas.microsoft.com/office/drawing/2014/main" id="{A9D46199-8BDA-4983-AF1F-9C7BF75920A4}"/>
                  </a:ext>
                </a:extLst>
              </p:cNvPr>
              <p:cNvSpPr txBox="1"/>
              <p:nvPr/>
            </p:nvSpPr>
            <p:spPr>
              <a:xfrm>
                <a:off x="3901821" y="4131794"/>
                <a:ext cx="183100" cy="383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9D46199-8BDA-4983-AF1F-9C7BF7592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821" y="4131794"/>
                <a:ext cx="183100" cy="383326"/>
              </a:xfrm>
              <a:prstGeom prst="rect">
                <a:avLst/>
              </a:prstGeom>
              <a:blipFill>
                <a:blip r:embed="rId8"/>
                <a:stretch>
                  <a:fillRect r="-7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74A2D5F5-56E8-4F73-8548-FDEF74EEE5AB}"/>
                  </a:ext>
                </a:extLst>
              </p:cNvPr>
              <p:cNvSpPr txBox="1"/>
              <p:nvPr/>
            </p:nvSpPr>
            <p:spPr>
              <a:xfrm>
                <a:off x="6555615" y="3771538"/>
                <a:ext cx="183100" cy="383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4A2D5F5-56E8-4F73-8548-FDEF74EEE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615" y="3771538"/>
                <a:ext cx="183100" cy="383326"/>
              </a:xfrm>
              <a:prstGeom prst="rect">
                <a:avLst/>
              </a:prstGeom>
              <a:blipFill>
                <a:blip r:embed="rId9"/>
                <a:stretch>
                  <a:fillRect r="-7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BFA26CDA-99D8-4FDC-B143-8A5FE42A354B}"/>
              </a:ext>
            </a:extLst>
          </p:cNvPr>
          <p:cNvSpPr txBox="1"/>
          <p:nvPr/>
        </p:nvSpPr>
        <p:spPr>
          <a:xfrm>
            <a:off x="5312425" y="2898557"/>
            <a:ext cx="99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i="0" dirty="0">
                <a:latin typeface="Arial Narrow" pitchFamily="34" charset="0"/>
              </a:rPr>
              <a:t>backtrack</a:t>
            </a:r>
          </a:p>
        </p:txBody>
      </p:sp>
    </p:spTree>
    <p:extLst>
      <p:ext uri="{BB962C8B-B14F-4D97-AF65-F5344CB8AC3E}">
        <p14:creationId xmlns:p14="http://schemas.microsoft.com/office/powerpoint/2010/main" val="2631866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419600" y="51131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810000" y="41225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971800" y="30557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05000" y="20651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67846" y="2264043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54944" y="15317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76700" y="10668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8800" y="44273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77000" y="37415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992" y="32843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2360285" y="2455394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3427085" y="3445994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4265285" y="4512794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3427085" y="2654288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4343400" y="1524000"/>
            <a:ext cx="191146" cy="7400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4723131" y="1921994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4874885" y="4817594"/>
            <a:ext cx="842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5868692" y="3741549"/>
            <a:ext cx="36808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6094085" y="4131794"/>
            <a:ext cx="461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09700" y="0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rial Narrow" pitchFamily="34" charset="0"/>
              </a:rPr>
              <a:t>Backtrack Numbering?</a:t>
            </a:r>
          </a:p>
        </p:txBody>
      </p:sp>
      <p:sp>
        <p:nvSpPr>
          <p:cNvPr id="45" name="Freeform 44"/>
          <p:cNvSpPr/>
          <p:nvPr/>
        </p:nvSpPr>
        <p:spPr>
          <a:xfrm rot="2547152" flipH="1">
            <a:off x="4590224" y="1365049"/>
            <a:ext cx="1038386" cy="457309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347275" y="3583983"/>
            <a:ext cx="1263111" cy="751698"/>
          </a:xfrm>
          <a:custGeom>
            <a:avLst/>
            <a:gdLst>
              <a:gd name="connsiteX0" fmla="*/ 1263111 w 1263111"/>
              <a:gd name="connsiteY0" fmla="*/ 0 h 751698"/>
              <a:gd name="connsiteX1" fmla="*/ 1201118 w 1263111"/>
              <a:gd name="connsiteY1" fmla="*/ 15498 h 751698"/>
              <a:gd name="connsiteX2" fmla="*/ 1208867 w 1263111"/>
              <a:gd name="connsiteY2" fmla="*/ 92990 h 751698"/>
              <a:gd name="connsiteX3" fmla="*/ 1224366 w 1263111"/>
              <a:gd name="connsiteY3" fmla="*/ 154983 h 751698"/>
              <a:gd name="connsiteX4" fmla="*/ 1216617 w 1263111"/>
              <a:gd name="connsiteY4" fmla="*/ 178230 h 751698"/>
              <a:gd name="connsiteX5" fmla="*/ 1139125 w 1263111"/>
              <a:gd name="connsiteY5" fmla="*/ 170481 h 751698"/>
              <a:gd name="connsiteX6" fmla="*/ 1092630 w 1263111"/>
              <a:gd name="connsiteY6" fmla="*/ 139485 h 751698"/>
              <a:gd name="connsiteX7" fmla="*/ 1069383 w 1263111"/>
              <a:gd name="connsiteY7" fmla="*/ 131735 h 751698"/>
              <a:gd name="connsiteX8" fmla="*/ 968644 w 1263111"/>
              <a:gd name="connsiteY8" fmla="*/ 139485 h 751698"/>
              <a:gd name="connsiteX9" fmla="*/ 960894 w 1263111"/>
              <a:gd name="connsiteY9" fmla="*/ 162732 h 751698"/>
              <a:gd name="connsiteX10" fmla="*/ 953145 w 1263111"/>
              <a:gd name="connsiteY10" fmla="*/ 325464 h 751698"/>
              <a:gd name="connsiteX11" fmla="*/ 836908 w 1263111"/>
              <a:gd name="connsiteY11" fmla="*/ 309966 h 751698"/>
              <a:gd name="connsiteX12" fmla="*/ 790413 w 1263111"/>
              <a:gd name="connsiteY12" fmla="*/ 294468 h 751698"/>
              <a:gd name="connsiteX13" fmla="*/ 736169 w 1263111"/>
              <a:gd name="connsiteY13" fmla="*/ 302217 h 751698"/>
              <a:gd name="connsiteX14" fmla="*/ 705172 w 1263111"/>
              <a:gd name="connsiteY14" fmla="*/ 309966 h 751698"/>
              <a:gd name="connsiteX15" fmla="*/ 689674 w 1263111"/>
              <a:gd name="connsiteY15" fmla="*/ 333213 h 751698"/>
              <a:gd name="connsiteX16" fmla="*/ 658678 w 1263111"/>
              <a:gd name="connsiteY16" fmla="*/ 488197 h 751698"/>
              <a:gd name="connsiteX17" fmla="*/ 526942 w 1263111"/>
              <a:gd name="connsiteY17" fmla="*/ 480447 h 751698"/>
              <a:gd name="connsiteX18" fmla="*/ 480447 w 1263111"/>
              <a:gd name="connsiteY18" fmla="*/ 480447 h 751698"/>
              <a:gd name="connsiteX19" fmla="*/ 464949 w 1263111"/>
              <a:gd name="connsiteY19" fmla="*/ 526942 h 751698"/>
              <a:gd name="connsiteX20" fmla="*/ 457200 w 1263111"/>
              <a:gd name="connsiteY20" fmla="*/ 550190 h 751698"/>
              <a:gd name="connsiteX21" fmla="*/ 426203 w 1263111"/>
              <a:gd name="connsiteY21" fmla="*/ 588935 h 751698"/>
              <a:gd name="connsiteX22" fmla="*/ 364210 w 1263111"/>
              <a:gd name="connsiteY22" fmla="*/ 596685 h 751698"/>
              <a:gd name="connsiteX23" fmla="*/ 271220 w 1263111"/>
              <a:gd name="connsiteY23" fmla="*/ 604434 h 751698"/>
              <a:gd name="connsiteX24" fmla="*/ 263471 w 1263111"/>
              <a:gd name="connsiteY24" fmla="*/ 627681 h 751698"/>
              <a:gd name="connsiteX25" fmla="*/ 224725 w 1263111"/>
              <a:gd name="connsiteY25" fmla="*/ 658678 h 751698"/>
              <a:gd name="connsiteX26" fmla="*/ 201478 w 1263111"/>
              <a:gd name="connsiteY26" fmla="*/ 681925 h 751698"/>
              <a:gd name="connsiteX27" fmla="*/ 170481 w 1263111"/>
              <a:gd name="connsiteY27" fmla="*/ 689674 h 751698"/>
              <a:gd name="connsiteX28" fmla="*/ 147233 w 1263111"/>
              <a:gd name="connsiteY28" fmla="*/ 697424 h 751698"/>
              <a:gd name="connsiteX29" fmla="*/ 123986 w 1263111"/>
              <a:gd name="connsiteY29" fmla="*/ 712922 h 751698"/>
              <a:gd name="connsiteX30" fmla="*/ 54244 w 1263111"/>
              <a:gd name="connsiteY30" fmla="*/ 728420 h 751698"/>
              <a:gd name="connsiteX31" fmla="*/ 30996 w 1263111"/>
              <a:gd name="connsiteY31" fmla="*/ 736169 h 751698"/>
              <a:gd name="connsiteX32" fmla="*/ 0 w 1263111"/>
              <a:gd name="connsiteY32" fmla="*/ 751668 h 75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63111" h="751698">
                <a:moveTo>
                  <a:pt x="1263111" y="0"/>
                </a:moveTo>
                <a:cubicBezTo>
                  <a:pt x="1242447" y="5166"/>
                  <a:pt x="1211851" y="-2901"/>
                  <a:pt x="1201118" y="15498"/>
                </a:cubicBezTo>
                <a:cubicBezTo>
                  <a:pt x="1188038" y="37921"/>
                  <a:pt x="1204599" y="67384"/>
                  <a:pt x="1208867" y="92990"/>
                </a:cubicBezTo>
                <a:cubicBezTo>
                  <a:pt x="1212369" y="114001"/>
                  <a:pt x="1224366" y="154983"/>
                  <a:pt x="1224366" y="154983"/>
                </a:cubicBezTo>
                <a:cubicBezTo>
                  <a:pt x="1221783" y="162732"/>
                  <a:pt x="1224653" y="176769"/>
                  <a:pt x="1216617" y="178230"/>
                </a:cubicBezTo>
                <a:cubicBezTo>
                  <a:pt x="1191076" y="182874"/>
                  <a:pt x="1163903" y="178224"/>
                  <a:pt x="1139125" y="170481"/>
                </a:cubicBezTo>
                <a:cubicBezTo>
                  <a:pt x="1121346" y="164925"/>
                  <a:pt x="1110300" y="145376"/>
                  <a:pt x="1092630" y="139485"/>
                </a:cubicBezTo>
                <a:lnTo>
                  <a:pt x="1069383" y="131735"/>
                </a:lnTo>
                <a:cubicBezTo>
                  <a:pt x="1035803" y="134318"/>
                  <a:pt x="1001027" y="130233"/>
                  <a:pt x="968644" y="139485"/>
                </a:cubicBezTo>
                <a:cubicBezTo>
                  <a:pt x="960790" y="141729"/>
                  <a:pt x="961572" y="154592"/>
                  <a:pt x="960894" y="162732"/>
                </a:cubicBezTo>
                <a:cubicBezTo>
                  <a:pt x="956384" y="216850"/>
                  <a:pt x="955728" y="271220"/>
                  <a:pt x="953145" y="325464"/>
                </a:cubicBezTo>
                <a:cubicBezTo>
                  <a:pt x="915827" y="321732"/>
                  <a:pt x="874077" y="320103"/>
                  <a:pt x="836908" y="309966"/>
                </a:cubicBezTo>
                <a:cubicBezTo>
                  <a:pt x="821147" y="305668"/>
                  <a:pt x="790413" y="294468"/>
                  <a:pt x="790413" y="294468"/>
                </a:cubicBezTo>
                <a:cubicBezTo>
                  <a:pt x="772332" y="297051"/>
                  <a:pt x="754139" y="298950"/>
                  <a:pt x="736169" y="302217"/>
                </a:cubicBezTo>
                <a:cubicBezTo>
                  <a:pt x="725690" y="304122"/>
                  <a:pt x="714034" y="304058"/>
                  <a:pt x="705172" y="309966"/>
                </a:cubicBezTo>
                <a:cubicBezTo>
                  <a:pt x="697423" y="315132"/>
                  <a:pt x="694840" y="325464"/>
                  <a:pt x="689674" y="333213"/>
                </a:cubicBezTo>
                <a:cubicBezTo>
                  <a:pt x="662624" y="414364"/>
                  <a:pt x="676486" y="363536"/>
                  <a:pt x="658678" y="488197"/>
                </a:cubicBezTo>
                <a:cubicBezTo>
                  <a:pt x="614766" y="485614"/>
                  <a:pt x="570712" y="484824"/>
                  <a:pt x="526942" y="480447"/>
                </a:cubicBezTo>
                <a:cubicBezTo>
                  <a:pt x="479256" y="475678"/>
                  <a:pt x="528132" y="464552"/>
                  <a:pt x="480447" y="480447"/>
                </a:cubicBezTo>
                <a:lnTo>
                  <a:pt x="464949" y="526942"/>
                </a:lnTo>
                <a:lnTo>
                  <a:pt x="457200" y="550190"/>
                </a:lnTo>
                <a:cubicBezTo>
                  <a:pt x="450312" y="570854"/>
                  <a:pt x="451906" y="581925"/>
                  <a:pt x="426203" y="588935"/>
                </a:cubicBezTo>
                <a:cubicBezTo>
                  <a:pt x="406112" y="594415"/>
                  <a:pt x="384932" y="594613"/>
                  <a:pt x="364210" y="596685"/>
                </a:cubicBezTo>
                <a:cubicBezTo>
                  <a:pt x="333260" y="599780"/>
                  <a:pt x="302217" y="601851"/>
                  <a:pt x="271220" y="604434"/>
                </a:cubicBezTo>
                <a:cubicBezTo>
                  <a:pt x="268637" y="612183"/>
                  <a:pt x="267674" y="620677"/>
                  <a:pt x="263471" y="627681"/>
                </a:cubicBezTo>
                <a:cubicBezTo>
                  <a:pt x="254452" y="642712"/>
                  <a:pt x="237397" y="648118"/>
                  <a:pt x="224725" y="658678"/>
                </a:cubicBezTo>
                <a:cubicBezTo>
                  <a:pt x="216306" y="665694"/>
                  <a:pt x="210993" y="676488"/>
                  <a:pt x="201478" y="681925"/>
                </a:cubicBezTo>
                <a:cubicBezTo>
                  <a:pt x="192231" y="687209"/>
                  <a:pt x="180722" y="686748"/>
                  <a:pt x="170481" y="689674"/>
                </a:cubicBezTo>
                <a:cubicBezTo>
                  <a:pt x="162627" y="691918"/>
                  <a:pt x="154539" y="693771"/>
                  <a:pt x="147233" y="697424"/>
                </a:cubicBezTo>
                <a:cubicBezTo>
                  <a:pt x="138903" y="701589"/>
                  <a:pt x="132316" y="708757"/>
                  <a:pt x="123986" y="712922"/>
                </a:cubicBezTo>
                <a:cubicBezTo>
                  <a:pt x="103053" y="723389"/>
                  <a:pt x="75673" y="723658"/>
                  <a:pt x="54244" y="728420"/>
                </a:cubicBezTo>
                <a:cubicBezTo>
                  <a:pt x="46270" y="730192"/>
                  <a:pt x="38745" y="733586"/>
                  <a:pt x="30996" y="736169"/>
                </a:cubicBezTo>
                <a:cubicBezTo>
                  <a:pt x="5600" y="753101"/>
                  <a:pt x="17062" y="751668"/>
                  <a:pt x="0" y="751668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 flipV="1">
            <a:off x="4698768" y="5570349"/>
            <a:ext cx="0" cy="4572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B162D44A-3AC0-4E0A-A4A4-020754D70B33}"/>
                  </a:ext>
                </a:extLst>
              </p:cNvPr>
              <p:cNvSpPr txBox="1"/>
              <p:nvPr/>
            </p:nvSpPr>
            <p:spPr>
              <a:xfrm>
                <a:off x="2028650" y="2086062"/>
                <a:ext cx="191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62D44A-3AC0-4E0A-A4A4-020754D70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650" y="2086062"/>
                <a:ext cx="191146" cy="369332"/>
              </a:xfrm>
              <a:prstGeom prst="rect">
                <a:avLst/>
              </a:prstGeom>
              <a:blipFill>
                <a:blip r:embed="rId3"/>
                <a:stretch>
                  <a:fillRect r="-6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="" xmlns:a16="http://schemas.microsoft.com/office/drawing/2014/main" id="{75871BED-4552-430F-BDEE-5A3EDD45EAE6}"/>
              </a:ext>
            </a:extLst>
          </p:cNvPr>
          <p:cNvSpPr/>
          <p:nvPr/>
        </p:nvSpPr>
        <p:spPr>
          <a:xfrm>
            <a:off x="5842232" y="4563765"/>
            <a:ext cx="139468" cy="139468"/>
          </a:xfrm>
          <a:prstGeom prst="ellipse">
            <a:avLst/>
          </a:prstGeom>
          <a:solidFill>
            <a:srgbClr val="FF0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E3E8D691-AE3A-479E-9ADD-949B515855D6}"/>
                  </a:ext>
                </a:extLst>
              </p:cNvPr>
              <p:cNvSpPr txBox="1"/>
              <p:nvPr/>
            </p:nvSpPr>
            <p:spPr>
              <a:xfrm>
                <a:off x="4169712" y="1083796"/>
                <a:ext cx="191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E8D691-AE3A-479E-9ADD-949B51585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12" y="1083796"/>
                <a:ext cx="191146" cy="369332"/>
              </a:xfrm>
              <a:prstGeom prst="rect">
                <a:avLst/>
              </a:prstGeom>
              <a:blipFill>
                <a:blip r:embed="rId4"/>
                <a:stretch>
                  <a:fillRect r="-6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1AB9EB50-FDDA-45CD-9420-9BBA9CDDCE97}"/>
                  </a:ext>
                </a:extLst>
              </p:cNvPr>
              <p:cNvSpPr txBox="1"/>
              <p:nvPr/>
            </p:nvSpPr>
            <p:spPr>
              <a:xfrm>
                <a:off x="5774546" y="1547124"/>
                <a:ext cx="191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B9EB50-FDDA-45CD-9420-9BBA9CDDC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546" y="1547124"/>
                <a:ext cx="191146" cy="369332"/>
              </a:xfrm>
              <a:prstGeom prst="rect">
                <a:avLst/>
              </a:prstGeom>
              <a:blipFill>
                <a:blip r:embed="rId5"/>
                <a:stretch>
                  <a:fillRect r="-6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8B8EAE11-24B0-4F60-948B-5FF80420E1FE}"/>
                  </a:ext>
                </a:extLst>
              </p:cNvPr>
              <p:cNvSpPr txBox="1"/>
              <p:nvPr/>
            </p:nvSpPr>
            <p:spPr>
              <a:xfrm>
                <a:off x="4384242" y="2287403"/>
                <a:ext cx="183100" cy="383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EAE11-24B0-4F60-948B-5FF80420E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242" y="2287403"/>
                <a:ext cx="183100" cy="383326"/>
              </a:xfrm>
              <a:prstGeom prst="rect">
                <a:avLst/>
              </a:prstGeom>
              <a:blipFill>
                <a:blip r:embed="rId6"/>
                <a:stretch>
                  <a:fillRect r="-7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7DF2F52C-A54B-4413-9074-11A2A1389117}"/>
                  </a:ext>
                </a:extLst>
              </p:cNvPr>
              <p:cNvSpPr txBox="1"/>
              <p:nvPr/>
            </p:nvSpPr>
            <p:spPr>
              <a:xfrm>
                <a:off x="3094457" y="3064226"/>
                <a:ext cx="183100" cy="383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DF2F52C-A54B-4413-9074-11A2A1389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457" y="3064226"/>
                <a:ext cx="183100" cy="383326"/>
              </a:xfrm>
              <a:prstGeom prst="rect">
                <a:avLst/>
              </a:prstGeom>
              <a:blipFill>
                <a:blip r:embed="rId7"/>
                <a:stretch>
                  <a:fillRect r="-7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="" xmlns:a16="http://schemas.microsoft.com/office/drawing/2014/main" id="{A9D46199-8BDA-4983-AF1F-9C7BF75920A4}"/>
                  </a:ext>
                </a:extLst>
              </p:cNvPr>
              <p:cNvSpPr txBox="1"/>
              <p:nvPr/>
            </p:nvSpPr>
            <p:spPr>
              <a:xfrm>
                <a:off x="3901821" y="4131794"/>
                <a:ext cx="183100" cy="383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9D46199-8BDA-4983-AF1F-9C7BF7592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821" y="4131794"/>
                <a:ext cx="183100" cy="383326"/>
              </a:xfrm>
              <a:prstGeom prst="rect">
                <a:avLst/>
              </a:prstGeom>
              <a:blipFill>
                <a:blip r:embed="rId8"/>
                <a:stretch>
                  <a:fillRect r="-7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74A2D5F5-56E8-4F73-8548-FDEF74EEE5AB}"/>
                  </a:ext>
                </a:extLst>
              </p:cNvPr>
              <p:cNvSpPr txBox="1"/>
              <p:nvPr/>
            </p:nvSpPr>
            <p:spPr>
              <a:xfrm>
                <a:off x="6555615" y="3771538"/>
                <a:ext cx="183100" cy="383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4A2D5F5-56E8-4F73-8548-FDEF74EEE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615" y="3771538"/>
                <a:ext cx="183100" cy="383326"/>
              </a:xfrm>
              <a:prstGeom prst="rect">
                <a:avLst/>
              </a:prstGeom>
              <a:blipFill>
                <a:blip r:embed="rId9"/>
                <a:stretch>
                  <a:fillRect r="-7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E787D2DF-D4ED-4AF4-AC40-DCB8A48B1CAE}"/>
                  </a:ext>
                </a:extLst>
              </p:cNvPr>
              <p:cNvSpPr txBox="1"/>
              <p:nvPr/>
            </p:nvSpPr>
            <p:spPr>
              <a:xfrm>
                <a:off x="5716915" y="3329662"/>
                <a:ext cx="183100" cy="383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787D2DF-D4ED-4AF4-AC40-DCB8A48B1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915" y="3329662"/>
                <a:ext cx="183100" cy="383326"/>
              </a:xfrm>
              <a:prstGeom prst="rect">
                <a:avLst/>
              </a:prstGeom>
              <a:blipFill>
                <a:blip r:embed="rId10"/>
                <a:stretch>
                  <a:fillRect r="-7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0737383-9712-464E-9AF9-0B54E56F255B}"/>
              </a:ext>
            </a:extLst>
          </p:cNvPr>
          <p:cNvSpPr txBox="1"/>
          <p:nvPr/>
        </p:nvSpPr>
        <p:spPr>
          <a:xfrm>
            <a:off x="6135392" y="4538518"/>
            <a:ext cx="99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i="0" dirty="0">
                <a:latin typeface="Arial Narrow" pitchFamily="34" charset="0"/>
              </a:rPr>
              <a:t>backtrack</a:t>
            </a:r>
          </a:p>
        </p:txBody>
      </p:sp>
    </p:spTree>
    <p:extLst>
      <p:ext uri="{BB962C8B-B14F-4D97-AF65-F5344CB8AC3E}">
        <p14:creationId xmlns:p14="http://schemas.microsoft.com/office/powerpoint/2010/main" val="2313877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419600" y="51131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810000" y="41225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971800" y="30557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05000" y="20651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67846" y="2264043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54944" y="15317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76700" y="10668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8800" y="44273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77000" y="37415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992" y="32843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2360285" y="2455394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3427085" y="3445994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4265285" y="4512794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3427085" y="2654288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4343400" y="1524000"/>
            <a:ext cx="191146" cy="7400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4723131" y="1921994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4874885" y="4817594"/>
            <a:ext cx="842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5868692" y="3741549"/>
            <a:ext cx="36808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6094085" y="4131794"/>
            <a:ext cx="461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09700" y="0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rial Narrow" pitchFamily="34" charset="0"/>
              </a:rPr>
              <a:t>Backtrack Numbering?</a:t>
            </a:r>
          </a:p>
        </p:txBody>
      </p:sp>
      <p:sp>
        <p:nvSpPr>
          <p:cNvPr id="45" name="Freeform 44"/>
          <p:cNvSpPr/>
          <p:nvPr/>
        </p:nvSpPr>
        <p:spPr>
          <a:xfrm rot="2547152" flipH="1">
            <a:off x="4590224" y="1365049"/>
            <a:ext cx="1038386" cy="457309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347275" y="3583983"/>
            <a:ext cx="1263111" cy="751698"/>
          </a:xfrm>
          <a:custGeom>
            <a:avLst/>
            <a:gdLst>
              <a:gd name="connsiteX0" fmla="*/ 1263111 w 1263111"/>
              <a:gd name="connsiteY0" fmla="*/ 0 h 751698"/>
              <a:gd name="connsiteX1" fmla="*/ 1201118 w 1263111"/>
              <a:gd name="connsiteY1" fmla="*/ 15498 h 751698"/>
              <a:gd name="connsiteX2" fmla="*/ 1208867 w 1263111"/>
              <a:gd name="connsiteY2" fmla="*/ 92990 h 751698"/>
              <a:gd name="connsiteX3" fmla="*/ 1224366 w 1263111"/>
              <a:gd name="connsiteY3" fmla="*/ 154983 h 751698"/>
              <a:gd name="connsiteX4" fmla="*/ 1216617 w 1263111"/>
              <a:gd name="connsiteY4" fmla="*/ 178230 h 751698"/>
              <a:gd name="connsiteX5" fmla="*/ 1139125 w 1263111"/>
              <a:gd name="connsiteY5" fmla="*/ 170481 h 751698"/>
              <a:gd name="connsiteX6" fmla="*/ 1092630 w 1263111"/>
              <a:gd name="connsiteY6" fmla="*/ 139485 h 751698"/>
              <a:gd name="connsiteX7" fmla="*/ 1069383 w 1263111"/>
              <a:gd name="connsiteY7" fmla="*/ 131735 h 751698"/>
              <a:gd name="connsiteX8" fmla="*/ 968644 w 1263111"/>
              <a:gd name="connsiteY8" fmla="*/ 139485 h 751698"/>
              <a:gd name="connsiteX9" fmla="*/ 960894 w 1263111"/>
              <a:gd name="connsiteY9" fmla="*/ 162732 h 751698"/>
              <a:gd name="connsiteX10" fmla="*/ 953145 w 1263111"/>
              <a:gd name="connsiteY10" fmla="*/ 325464 h 751698"/>
              <a:gd name="connsiteX11" fmla="*/ 836908 w 1263111"/>
              <a:gd name="connsiteY11" fmla="*/ 309966 h 751698"/>
              <a:gd name="connsiteX12" fmla="*/ 790413 w 1263111"/>
              <a:gd name="connsiteY12" fmla="*/ 294468 h 751698"/>
              <a:gd name="connsiteX13" fmla="*/ 736169 w 1263111"/>
              <a:gd name="connsiteY13" fmla="*/ 302217 h 751698"/>
              <a:gd name="connsiteX14" fmla="*/ 705172 w 1263111"/>
              <a:gd name="connsiteY14" fmla="*/ 309966 h 751698"/>
              <a:gd name="connsiteX15" fmla="*/ 689674 w 1263111"/>
              <a:gd name="connsiteY15" fmla="*/ 333213 h 751698"/>
              <a:gd name="connsiteX16" fmla="*/ 658678 w 1263111"/>
              <a:gd name="connsiteY16" fmla="*/ 488197 h 751698"/>
              <a:gd name="connsiteX17" fmla="*/ 526942 w 1263111"/>
              <a:gd name="connsiteY17" fmla="*/ 480447 h 751698"/>
              <a:gd name="connsiteX18" fmla="*/ 480447 w 1263111"/>
              <a:gd name="connsiteY18" fmla="*/ 480447 h 751698"/>
              <a:gd name="connsiteX19" fmla="*/ 464949 w 1263111"/>
              <a:gd name="connsiteY19" fmla="*/ 526942 h 751698"/>
              <a:gd name="connsiteX20" fmla="*/ 457200 w 1263111"/>
              <a:gd name="connsiteY20" fmla="*/ 550190 h 751698"/>
              <a:gd name="connsiteX21" fmla="*/ 426203 w 1263111"/>
              <a:gd name="connsiteY21" fmla="*/ 588935 h 751698"/>
              <a:gd name="connsiteX22" fmla="*/ 364210 w 1263111"/>
              <a:gd name="connsiteY22" fmla="*/ 596685 h 751698"/>
              <a:gd name="connsiteX23" fmla="*/ 271220 w 1263111"/>
              <a:gd name="connsiteY23" fmla="*/ 604434 h 751698"/>
              <a:gd name="connsiteX24" fmla="*/ 263471 w 1263111"/>
              <a:gd name="connsiteY24" fmla="*/ 627681 h 751698"/>
              <a:gd name="connsiteX25" fmla="*/ 224725 w 1263111"/>
              <a:gd name="connsiteY25" fmla="*/ 658678 h 751698"/>
              <a:gd name="connsiteX26" fmla="*/ 201478 w 1263111"/>
              <a:gd name="connsiteY26" fmla="*/ 681925 h 751698"/>
              <a:gd name="connsiteX27" fmla="*/ 170481 w 1263111"/>
              <a:gd name="connsiteY27" fmla="*/ 689674 h 751698"/>
              <a:gd name="connsiteX28" fmla="*/ 147233 w 1263111"/>
              <a:gd name="connsiteY28" fmla="*/ 697424 h 751698"/>
              <a:gd name="connsiteX29" fmla="*/ 123986 w 1263111"/>
              <a:gd name="connsiteY29" fmla="*/ 712922 h 751698"/>
              <a:gd name="connsiteX30" fmla="*/ 54244 w 1263111"/>
              <a:gd name="connsiteY30" fmla="*/ 728420 h 751698"/>
              <a:gd name="connsiteX31" fmla="*/ 30996 w 1263111"/>
              <a:gd name="connsiteY31" fmla="*/ 736169 h 751698"/>
              <a:gd name="connsiteX32" fmla="*/ 0 w 1263111"/>
              <a:gd name="connsiteY32" fmla="*/ 751668 h 75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63111" h="751698">
                <a:moveTo>
                  <a:pt x="1263111" y="0"/>
                </a:moveTo>
                <a:cubicBezTo>
                  <a:pt x="1242447" y="5166"/>
                  <a:pt x="1211851" y="-2901"/>
                  <a:pt x="1201118" y="15498"/>
                </a:cubicBezTo>
                <a:cubicBezTo>
                  <a:pt x="1188038" y="37921"/>
                  <a:pt x="1204599" y="67384"/>
                  <a:pt x="1208867" y="92990"/>
                </a:cubicBezTo>
                <a:cubicBezTo>
                  <a:pt x="1212369" y="114001"/>
                  <a:pt x="1224366" y="154983"/>
                  <a:pt x="1224366" y="154983"/>
                </a:cubicBezTo>
                <a:cubicBezTo>
                  <a:pt x="1221783" y="162732"/>
                  <a:pt x="1224653" y="176769"/>
                  <a:pt x="1216617" y="178230"/>
                </a:cubicBezTo>
                <a:cubicBezTo>
                  <a:pt x="1191076" y="182874"/>
                  <a:pt x="1163903" y="178224"/>
                  <a:pt x="1139125" y="170481"/>
                </a:cubicBezTo>
                <a:cubicBezTo>
                  <a:pt x="1121346" y="164925"/>
                  <a:pt x="1110300" y="145376"/>
                  <a:pt x="1092630" y="139485"/>
                </a:cubicBezTo>
                <a:lnTo>
                  <a:pt x="1069383" y="131735"/>
                </a:lnTo>
                <a:cubicBezTo>
                  <a:pt x="1035803" y="134318"/>
                  <a:pt x="1001027" y="130233"/>
                  <a:pt x="968644" y="139485"/>
                </a:cubicBezTo>
                <a:cubicBezTo>
                  <a:pt x="960790" y="141729"/>
                  <a:pt x="961572" y="154592"/>
                  <a:pt x="960894" y="162732"/>
                </a:cubicBezTo>
                <a:cubicBezTo>
                  <a:pt x="956384" y="216850"/>
                  <a:pt x="955728" y="271220"/>
                  <a:pt x="953145" y="325464"/>
                </a:cubicBezTo>
                <a:cubicBezTo>
                  <a:pt x="915827" y="321732"/>
                  <a:pt x="874077" y="320103"/>
                  <a:pt x="836908" y="309966"/>
                </a:cubicBezTo>
                <a:cubicBezTo>
                  <a:pt x="821147" y="305668"/>
                  <a:pt x="790413" y="294468"/>
                  <a:pt x="790413" y="294468"/>
                </a:cubicBezTo>
                <a:cubicBezTo>
                  <a:pt x="772332" y="297051"/>
                  <a:pt x="754139" y="298950"/>
                  <a:pt x="736169" y="302217"/>
                </a:cubicBezTo>
                <a:cubicBezTo>
                  <a:pt x="725690" y="304122"/>
                  <a:pt x="714034" y="304058"/>
                  <a:pt x="705172" y="309966"/>
                </a:cubicBezTo>
                <a:cubicBezTo>
                  <a:pt x="697423" y="315132"/>
                  <a:pt x="694840" y="325464"/>
                  <a:pt x="689674" y="333213"/>
                </a:cubicBezTo>
                <a:cubicBezTo>
                  <a:pt x="662624" y="414364"/>
                  <a:pt x="676486" y="363536"/>
                  <a:pt x="658678" y="488197"/>
                </a:cubicBezTo>
                <a:cubicBezTo>
                  <a:pt x="614766" y="485614"/>
                  <a:pt x="570712" y="484824"/>
                  <a:pt x="526942" y="480447"/>
                </a:cubicBezTo>
                <a:cubicBezTo>
                  <a:pt x="479256" y="475678"/>
                  <a:pt x="528132" y="464552"/>
                  <a:pt x="480447" y="480447"/>
                </a:cubicBezTo>
                <a:lnTo>
                  <a:pt x="464949" y="526942"/>
                </a:lnTo>
                <a:lnTo>
                  <a:pt x="457200" y="550190"/>
                </a:lnTo>
                <a:cubicBezTo>
                  <a:pt x="450312" y="570854"/>
                  <a:pt x="451906" y="581925"/>
                  <a:pt x="426203" y="588935"/>
                </a:cubicBezTo>
                <a:cubicBezTo>
                  <a:pt x="406112" y="594415"/>
                  <a:pt x="384932" y="594613"/>
                  <a:pt x="364210" y="596685"/>
                </a:cubicBezTo>
                <a:cubicBezTo>
                  <a:pt x="333260" y="599780"/>
                  <a:pt x="302217" y="601851"/>
                  <a:pt x="271220" y="604434"/>
                </a:cubicBezTo>
                <a:cubicBezTo>
                  <a:pt x="268637" y="612183"/>
                  <a:pt x="267674" y="620677"/>
                  <a:pt x="263471" y="627681"/>
                </a:cubicBezTo>
                <a:cubicBezTo>
                  <a:pt x="254452" y="642712"/>
                  <a:pt x="237397" y="648118"/>
                  <a:pt x="224725" y="658678"/>
                </a:cubicBezTo>
                <a:cubicBezTo>
                  <a:pt x="216306" y="665694"/>
                  <a:pt x="210993" y="676488"/>
                  <a:pt x="201478" y="681925"/>
                </a:cubicBezTo>
                <a:cubicBezTo>
                  <a:pt x="192231" y="687209"/>
                  <a:pt x="180722" y="686748"/>
                  <a:pt x="170481" y="689674"/>
                </a:cubicBezTo>
                <a:cubicBezTo>
                  <a:pt x="162627" y="691918"/>
                  <a:pt x="154539" y="693771"/>
                  <a:pt x="147233" y="697424"/>
                </a:cubicBezTo>
                <a:cubicBezTo>
                  <a:pt x="138903" y="701589"/>
                  <a:pt x="132316" y="708757"/>
                  <a:pt x="123986" y="712922"/>
                </a:cubicBezTo>
                <a:cubicBezTo>
                  <a:pt x="103053" y="723389"/>
                  <a:pt x="75673" y="723658"/>
                  <a:pt x="54244" y="728420"/>
                </a:cubicBezTo>
                <a:cubicBezTo>
                  <a:pt x="46270" y="730192"/>
                  <a:pt x="38745" y="733586"/>
                  <a:pt x="30996" y="736169"/>
                </a:cubicBezTo>
                <a:cubicBezTo>
                  <a:pt x="5600" y="753101"/>
                  <a:pt x="17062" y="751668"/>
                  <a:pt x="0" y="751668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 flipV="1">
            <a:off x="4698768" y="5570349"/>
            <a:ext cx="0" cy="4572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B162D44A-3AC0-4E0A-A4A4-020754D70B33}"/>
                  </a:ext>
                </a:extLst>
              </p:cNvPr>
              <p:cNvSpPr txBox="1"/>
              <p:nvPr/>
            </p:nvSpPr>
            <p:spPr>
              <a:xfrm>
                <a:off x="2028650" y="2086062"/>
                <a:ext cx="191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62D44A-3AC0-4E0A-A4A4-020754D70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650" y="2086062"/>
                <a:ext cx="191146" cy="369332"/>
              </a:xfrm>
              <a:prstGeom prst="rect">
                <a:avLst/>
              </a:prstGeom>
              <a:blipFill>
                <a:blip r:embed="rId3"/>
                <a:stretch>
                  <a:fillRect r="-6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="" xmlns:a16="http://schemas.microsoft.com/office/drawing/2014/main" id="{75871BED-4552-430F-BDEE-5A3EDD45EAE6}"/>
              </a:ext>
            </a:extLst>
          </p:cNvPr>
          <p:cNvSpPr/>
          <p:nvPr/>
        </p:nvSpPr>
        <p:spPr>
          <a:xfrm>
            <a:off x="4610100" y="5251297"/>
            <a:ext cx="139468" cy="139468"/>
          </a:xfrm>
          <a:prstGeom prst="ellipse">
            <a:avLst/>
          </a:prstGeom>
          <a:solidFill>
            <a:srgbClr val="FF0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E3E8D691-AE3A-479E-9ADD-949B515855D6}"/>
                  </a:ext>
                </a:extLst>
              </p:cNvPr>
              <p:cNvSpPr txBox="1"/>
              <p:nvPr/>
            </p:nvSpPr>
            <p:spPr>
              <a:xfrm>
                <a:off x="4169712" y="1083796"/>
                <a:ext cx="191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E8D691-AE3A-479E-9ADD-949B51585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12" y="1083796"/>
                <a:ext cx="191146" cy="369332"/>
              </a:xfrm>
              <a:prstGeom prst="rect">
                <a:avLst/>
              </a:prstGeom>
              <a:blipFill>
                <a:blip r:embed="rId4"/>
                <a:stretch>
                  <a:fillRect r="-6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1AB9EB50-FDDA-45CD-9420-9BBA9CDDCE97}"/>
                  </a:ext>
                </a:extLst>
              </p:cNvPr>
              <p:cNvSpPr txBox="1"/>
              <p:nvPr/>
            </p:nvSpPr>
            <p:spPr>
              <a:xfrm>
                <a:off x="5774546" y="1547124"/>
                <a:ext cx="191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B9EB50-FDDA-45CD-9420-9BBA9CDDC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546" y="1547124"/>
                <a:ext cx="191146" cy="369332"/>
              </a:xfrm>
              <a:prstGeom prst="rect">
                <a:avLst/>
              </a:prstGeom>
              <a:blipFill>
                <a:blip r:embed="rId5"/>
                <a:stretch>
                  <a:fillRect r="-6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8B8EAE11-24B0-4F60-948B-5FF80420E1FE}"/>
                  </a:ext>
                </a:extLst>
              </p:cNvPr>
              <p:cNvSpPr txBox="1"/>
              <p:nvPr/>
            </p:nvSpPr>
            <p:spPr>
              <a:xfrm>
                <a:off x="4384242" y="2287403"/>
                <a:ext cx="183100" cy="383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EAE11-24B0-4F60-948B-5FF80420E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242" y="2287403"/>
                <a:ext cx="183100" cy="383326"/>
              </a:xfrm>
              <a:prstGeom prst="rect">
                <a:avLst/>
              </a:prstGeom>
              <a:blipFill>
                <a:blip r:embed="rId6"/>
                <a:stretch>
                  <a:fillRect r="-7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7DF2F52C-A54B-4413-9074-11A2A1389117}"/>
                  </a:ext>
                </a:extLst>
              </p:cNvPr>
              <p:cNvSpPr txBox="1"/>
              <p:nvPr/>
            </p:nvSpPr>
            <p:spPr>
              <a:xfrm>
                <a:off x="3094457" y="3064226"/>
                <a:ext cx="183100" cy="383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DF2F52C-A54B-4413-9074-11A2A1389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457" y="3064226"/>
                <a:ext cx="183100" cy="383326"/>
              </a:xfrm>
              <a:prstGeom prst="rect">
                <a:avLst/>
              </a:prstGeom>
              <a:blipFill>
                <a:blip r:embed="rId7"/>
                <a:stretch>
                  <a:fillRect r="-7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="" xmlns:a16="http://schemas.microsoft.com/office/drawing/2014/main" id="{A9D46199-8BDA-4983-AF1F-9C7BF75920A4}"/>
                  </a:ext>
                </a:extLst>
              </p:cNvPr>
              <p:cNvSpPr txBox="1"/>
              <p:nvPr/>
            </p:nvSpPr>
            <p:spPr>
              <a:xfrm>
                <a:off x="3901821" y="4131794"/>
                <a:ext cx="183100" cy="383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9D46199-8BDA-4983-AF1F-9C7BF7592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821" y="4131794"/>
                <a:ext cx="183100" cy="383326"/>
              </a:xfrm>
              <a:prstGeom prst="rect">
                <a:avLst/>
              </a:prstGeom>
              <a:blipFill>
                <a:blip r:embed="rId8"/>
                <a:stretch>
                  <a:fillRect r="-7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74A2D5F5-56E8-4F73-8548-FDEF74EEE5AB}"/>
                  </a:ext>
                </a:extLst>
              </p:cNvPr>
              <p:cNvSpPr txBox="1"/>
              <p:nvPr/>
            </p:nvSpPr>
            <p:spPr>
              <a:xfrm>
                <a:off x="6555615" y="3771538"/>
                <a:ext cx="183100" cy="383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4A2D5F5-56E8-4F73-8548-FDEF74EEE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615" y="3771538"/>
                <a:ext cx="183100" cy="383326"/>
              </a:xfrm>
              <a:prstGeom prst="rect">
                <a:avLst/>
              </a:prstGeom>
              <a:blipFill>
                <a:blip r:embed="rId9"/>
                <a:stretch>
                  <a:fillRect r="-7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E787D2DF-D4ED-4AF4-AC40-DCB8A48B1CAE}"/>
                  </a:ext>
                </a:extLst>
              </p:cNvPr>
              <p:cNvSpPr txBox="1"/>
              <p:nvPr/>
            </p:nvSpPr>
            <p:spPr>
              <a:xfrm>
                <a:off x="5716915" y="3329662"/>
                <a:ext cx="183100" cy="383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787D2DF-D4ED-4AF4-AC40-DCB8A48B1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915" y="3329662"/>
                <a:ext cx="183100" cy="383326"/>
              </a:xfrm>
              <a:prstGeom prst="rect">
                <a:avLst/>
              </a:prstGeom>
              <a:blipFill>
                <a:blip r:embed="rId10"/>
                <a:stretch>
                  <a:fillRect r="-7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5D21CBF2-5ACC-4D40-AB69-329D598A9F20}"/>
                  </a:ext>
                </a:extLst>
              </p:cNvPr>
              <p:cNvSpPr txBox="1"/>
              <p:nvPr/>
            </p:nvSpPr>
            <p:spPr>
              <a:xfrm>
                <a:off x="5740354" y="4447630"/>
                <a:ext cx="183100" cy="383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D21CBF2-5ACC-4D40-AB69-329D598A9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354" y="4447630"/>
                <a:ext cx="183100" cy="383326"/>
              </a:xfrm>
              <a:prstGeom prst="rect">
                <a:avLst/>
              </a:prstGeom>
              <a:blipFill>
                <a:blip r:embed="rId11"/>
                <a:stretch>
                  <a:fillRect r="-7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130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419600" y="51131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810000" y="41225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971800" y="30557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05000" y="20651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67846" y="2264043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54944" y="15317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76700" y="10668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8800" y="44273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77000" y="37415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992" y="32843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2360285" y="2455394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3427085" y="3445994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4265285" y="4512794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3427085" y="2654288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4343400" y="1524000"/>
            <a:ext cx="191146" cy="7400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4723131" y="1921994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4874885" y="4817594"/>
            <a:ext cx="842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5868692" y="3741549"/>
            <a:ext cx="36808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6094085" y="4131794"/>
            <a:ext cx="461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09700" y="0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rial Narrow" pitchFamily="34" charset="0"/>
              </a:rPr>
              <a:t>Backtrack Numbering?</a:t>
            </a:r>
          </a:p>
        </p:txBody>
      </p:sp>
      <p:sp>
        <p:nvSpPr>
          <p:cNvPr id="45" name="Freeform 44"/>
          <p:cNvSpPr/>
          <p:nvPr/>
        </p:nvSpPr>
        <p:spPr>
          <a:xfrm rot="2547152" flipH="1">
            <a:off x="4590224" y="1365049"/>
            <a:ext cx="1038386" cy="457309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347275" y="3583983"/>
            <a:ext cx="1263111" cy="751698"/>
          </a:xfrm>
          <a:custGeom>
            <a:avLst/>
            <a:gdLst>
              <a:gd name="connsiteX0" fmla="*/ 1263111 w 1263111"/>
              <a:gd name="connsiteY0" fmla="*/ 0 h 751698"/>
              <a:gd name="connsiteX1" fmla="*/ 1201118 w 1263111"/>
              <a:gd name="connsiteY1" fmla="*/ 15498 h 751698"/>
              <a:gd name="connsiteX2" fmla="*/ 1208867 w 1263111"/>
              <a:gd name="connsiteY2" fmla="*/ 92990 h 751698"/>
              <a:gd name="connsiteX3" fmla="*/ 1224366 w 1263111"/>
              <a:gd name="connsiteY3" fmla="*/ 154983 h 751698"/>
              <a:gd name="connsiteX4" fmla="*/ 1216617 w 1263111"/>
              <a:gd name="connsiteY4" fmla="*/ 178230 h 751698"/>
              <a:gd name="connsiteX5" fmla="*/ 1139125 w 1263111"/>
              <a:gd name="connsiteY5" fmla="*/ 170481 h 751698"/>
              <a:gd name="connsiteX6" fmla="*/ 1092630 w 1263111"/>
              <a:gd name="connsiteY6" fmla="*/ 139485 h 751698"/>
              <a:gd name="connsiteX7" fmla="*/ 1069383 w 1263111"/>
              <a:gd name="connsiteY7" fmla="*/ 131735 h 751698"/>
              <a:gd name="connsiteX8" fmla="*/ 968644 w 1263111"/>
              <a:gd name="connsiteY8" fmla="*/ 139485 h 751698"/>
              <a:gd name="connsiteX9" fmla="*/ 960894 w 1263111"/>
              <a:gd name="connsiteY9" fmla="*/ 162732 h 751698"/>
              <a:gd name="connsiteX10" fmla="*/ 953145 w 1263111"/>
              <a:gd name="connsiteY10" fmla="*/ 325464 h 751698"/>
              <a:gd name="connsiteX11" fmla="*/ 836908 w 1263111"/>
              <a:gd name="connsiteY11" fmla="*/ 309966 h 751698"/>
              <a:gd name="connsiteX12" fmla="*/ 790413 w 1263111"/>
              <a:gd name="connsiteY12" fmla="*/ 294468 h 751698"/>
              <a:gd name="connsiteX13" fmla="*/ 736169 w 1263111"/>
              <a:gd name="connsiteY13" fmla="*/ 302217 h 751698"/>
              <a:gd name="connsiteX14" fmla="*/ 705172 w 1263111"/>
              <a:gd name="connsiteY14" fmla="*/ 309966 h 751698"/>
              <a:gd name="connsiteX15" fmla="*/ 689674 w 1263111"/>
              <a:gd name="connsiteY15" fmla="*/ 333213 h 751698"/>
              <a:gd name="connsiteX16" fmla="*/ 658678 w 1263111"/>
              <a:gd name="connsiteY16" fmla="*/ 488197 h 751698"/>
              <a:gd name="connsiteX17" fmla="*/ 526942 w 1263111"/>
              <a:gd name="connsiteY17" fmla="*/ 480447 h 751698"/>
              <a:gd name="connsiteX18" fmla="*/ 480447 w 1263111"/>
              <a:gd name="connsiteY18" fmla="*/ 480447 h 751698"/>
              <a:gd name="connsiteX19" fmla="*/ 464949 w 1263111"/>
              <a:gd name="connsiteY19" fmla="*/ 526942 h 751698"/>
              <a:gd name="connsiteX20" fmla="*/ 457200 w 1263111"/>
              <a:gd name="connsiteY20" fmla="*/ 550190 h 751698"/>
              <a:gd name="connsiteX21" fmla="*/ 426203 w 1263111"/>
              <a:gd name="connsiteY21" fmla="*/ 588935 h 751698"/>
              <a:gd name="connsiteX22" fmla="*/ 364210 w 1263111"/>
              <a:gd name="connsiteY22" fmla="*/ 596685 h 751698"/>
              <a:gd name="connsiteX23" fmla="*/ 271220 w 1263111"/>
              <a:gd name="connsiteY23" fmla="*/ 604434 h 751698"/>
              <a:gd name="connsiteX24" fmla="*/ 263471 w 1263111"/>
              <a:gd name="connsiteY24" fmla="*/ 627681 h 751698"/>
              <a:gd name="connsiteX25" fmla="*/ 224725 w 1263111"/>
              <a:gd name="connsiteY25" fmla="*/ 658678 h 751698"/>
              <a:gd name="connsiteX26" fmla="*/ 201478 w 1263111"/>
              <a:gd name="connsiteY26" fmla="*/ 681925 h 751698"/>
              <a:gd name="connsiteX27" fmla="*/ 170481 w 1263111"/>
              <a:gd name="connsiteY27" fmla="*/ 689674 h 751698"/>
              <a:gd name="connsiteX28" fmla="*/ 147233 w 1263111"/>
              <a:gd name="connsiteY28" fmla="*/ 697424 h 751698"/>
              <a:gd name="connsiteX29" fmla="*/ 123986 w 1263111"/>
              <a:gd name="connsiteY29" fmla="*/ 712922 h 751698"/>
              <a:gd name="connsiteX30" fmla="*/ 54244 w 1263111"/>
              <a:gd name="connsiteY30" fmla="*/ 728420 h 751698"/>
              <a:gd name="connsiteX31" fmla="*/ 30996 w 1263111"/>
              <a:gd name="connsiteY31" fmla="*/ 736169 h 751698"/>
              <a:gd name="connsiteX32" fmla="*/ 0 w 1263111"/>
              <a:gd name="connsiteY32" fmla="*/ 751668 h 75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63111" h="751698">
                <a:moveTo>
                  <a:pt x="1263111" y="0"/>
                </a:moveTo>
                <a:cubicBezTo>
                  <a:pt x="1242447" y="5166"/>
                  <a:pt x="1211851" y="-2901"/>
                  <a:pt x="1201118" y="15498"/>
                </a:cubicBezTo>
                <a:cubicBezTo>
                  <a:pt x="1188038" y="37921"/>
                  <a:pt x="1204599" y="67384"/>
                  <a:pt x="1208867" y="92990"/>
                </a:cubicBezTo>
                <a:cubicBezTo>
                  <a:pt x="1212369" y="114001"/>
                  <a:pt x="1224366" y="154983"/>
                  <a:pt x="1224366" y="154983"/>
                </a:cubicBezTo>
                <a:cubicBezTo>
                  <a:pt x="1221783" y="162732"/>
                  <a:pt x="1224653" y="176769"/>
                  <a:pt x="1216617" y="178230"/>
                </a:cubicBezTo>
                <a:cubicBezTo>
                  <a:pt x="1191076" y="182874"/>
                  <a:pt x="1163903" y="178224"/>
                  <a:pt x="1139125" y="170481"/>
                </a:cubicBezTo>
                <a:cubicBezTo>
                  <a:pt x="1121346" y="164925"/>
                  <a:pt x="1110300" y="145376"/>
                  <a:pt x="1092630" y="139485"/>
                </a:cubicBezTo>
                <a:lnTo>
                  <a:pt x="1069383" y="131735"/>
                </a:lnTo>
                <a:cubicBezTo>
                  <a:pt x="1035803" y="134318"/>
                  <a:pt x="1001027" y="130233"/>
                  <a:pt x="968644" y="139485"/>
                </a:cubicBezTo>
                <a:cubicBezTo>
                  <a:pt x="960790" y="141729"/>
                  <a:pt x="961572" y="154592"/>
                  <a:pt x="960894" y="162732"/>
                </a:cubicBezTo>
                <a:cubicBezTo>
                  <a:pt x="956384" y="216850"/>
                  <a:pt x="955728" y="271220"/>
                  <a:pt x="953145" y="325464"/>
                </a:cubicBezTo>
                <a:cubicBezTo>
                  <a:pt x="915827" y="321732"/>
                  <a:pt x="874077" y="320103"/>
                  <a:pt x="836908" y="309966"/>
                </a:cubicBezTo>
                <a:cubicBezTo>
                  <a:pt x="821147" y="305668"/>
                  <a:pt x="790413" y="294468"/>
                  <a:pt x="790413" y="294468"/>
                </a:cubicBezTo>
                <a:cubicBezTo>
                  <a:pt x="772332" y="297051"/>
                  <a:pt x="754139" y="298950"/>
                  <a:pt x="736169" y="302217"/>
                </a:cubicBezTo>
                <a:cubicBezTo>
                  <a:pt x="725690" y="304122"/>
                  <a:pt x="714034" y="304058"/>
                  <a:pt x="705172" y="309966"/>
                </a:cubicBezTo>
                <a:cubicBezTo>
                  <a:pt x="697423" y="315132"/>
                  <a:pt x="694840" y="325464"/>
                  <a:pt x="689674" y="333213"/>
                </a:cubicBezTo>
                <a:cubicBezTo>
                  <a:pt x="662624" y="414364"/>
                  <a:pt x="676486" y="363536"/>
                  <a:pt x="658678" y="488197"/>
                </a:cubicBezTo>
                <a:cubicBezTo>
                  <a:pt x="614766" y="485614"/>
                  <a:pt x="570712" y="484824"/>
                  <a:pt x="526942" y="480447"/>
                </a:cubicBezTo>
                <a:cubicBezTo>
                  <a:pt x="479256" y="475678"/>
                  <a:pt x="528132" y="464552"/>
                  <a:pt x="480447" y="480447"/>
                </a:cubicBezTo>
                <a:lnTo>
                  <a:pt x="464949" y="526942"/>
                </a:lnTo>
                <a:lnTo>
                  <a:pt x="457200" y="550190"/>
                </a:lnTo>
                <a:cubicBezTo>
                  <a:pt x="450312" y="570854"/>
                  <a:pt x="451906" y="581925"/>
                  <a:pt x="426203" y="588935"/>
                </a:cubicBezTo>
                <a:cubicBezTo>
                  <a:pt x="406112" y="594415"/>
                  <a:pt x="384932" y="594613"/>
                  <a:pt x="364210" y="596685"/>
                </a:cubicBezTo>
                <a:cubicBezTo>
                  <a:pt x="333260" y="599780"/>
                  <a:pt x="302217" y="601851"/>
                  <a:pt x="271220" y="604434"/>
                </a:cubicBezTo>
                <a:cubicBezTo>
                  <a:pt x="268637" y="612183"/>
                  <a:pt x="267674" y="620677"/>
                  <a:pt x="263471" y="627681"/>
                </a:cubicBezTo>
                <a:cubicBezTo>
                  <a:pt x="254452" y="642712"/>
                  <a:pt x="237397" y="648118"/>
                  <a:pt x="224725" y="658678"/>
                </a:cubicBezTo>
                <a:cubicBezTo>
                  <a:pt x="216306" y="665694"/>
                  <a:pt x="210993" y="676488"/>
                  <a:pt x="201478" y="681925"/>
                </a:cubicBezTo>
                <a:cubicBezTo>
                  <a:pt x="192231" y="687209"/>
                  <a:pt x="180722" y="686748"/>
                  <a:pt x="170481" y="689674"/>
                </a:cubicBezTo>
                <a:cubicBezTo>
                  <a:pt x="162627" y="691918"/>
                  <a:pt x="154539" y="693771"/>
                  <a:pt x="147233" y="697424"/>
                </a:cubicBezTo>
                <a:cubicBezTo>
                  <a:pt x="138903" y="701589"/>
                  <a:pt x="132316" y="708757"/>
                  <a:pt x="123986" y="712922"/>
                </a:cubicBezTo>
                <a:cubicBezTo>
                  <a:pt x="103053" y="723389"/>
                  <a:pt x="75673" y="723658"/>
                  <a:pt x="54244" y="728420"/>
                </a:cubicBezTo>
                <a:cubicBezTo>
                  <a:pt x="46270" y="730192"/>
                  <a:pt x="38745" y="733586"/>
                  <a:pt x="30996" y="736169"/>
                </a:cubicBezTo>
                <a:cubicBezTo>
                  <a:pt x="5600" y="753101"/>
                  <a:pt x="17062" y="751668"/>
                  <a:pt x="0" y="751668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 flipV="1">
            <a:off x="4698768" y="5570349"/>
            <a:ext cx="0" cy="4572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B162D44A-3AC0-4E0A-A4A4-020754D70B33}"/>
                  </a:ext>
                </a:extLst>
              </p:cNvPr>
              <p:cNvSpPr txBox="1"/>
              <p:nvPr/>
            </p:nvSpPr>
            <p:spPr>
              <a:xfrm>
                <a:off x="2028650" y="2086062"/>
                <a:ext cx="191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62D44A-3AC0-4E0A-A4A4-020754D70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650" y="2086062"/>
                <a:ext cx="191146" cy="369332"/>
              </a:xfrm>
              <a:prstGeom prst="rect">
                <a:avLst/>
              </a:prstGeom>
              <a:blipFill>
                <a:blip r:embed="rId3"/>
                <a:stretch>
                  <a:fillRect r="-6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E3E8D691-AE3A-479E-9ADD-949B515855D6}"/>
                  </a:ext>
                </a:extLst>
              </p:cNvPr>
              <p:cNvSpPr txBox="1"/>
              <p:nvPr/>
            </p:nvSpPr>
            <p:spPr>
              <a:xfrm>
                <a:off x="4169712" y="1083796"/>
                <a:ext cx="191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E8D691-AE3A-479E-9ADD-949B51585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12" y="1083796"/>
                <a:ext cx="191146" cy="369332"/>
              </a:xfrm>
              <a:prstGeom prst="rect">
                <a:avLst/>
              </a:prstGeom>
              <a:blipFill>
                <a:blip r:embed="rId4"/>
                <a:stretch>
                  <a:fillRect r="-6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1AB9EB50-FDDA-45CD-9420-9BBA9CDDCE97}"/>
                  </a:ext>
                </a:extLst>
              </p:cNvPr>
              <p:cNvSpPr txBox="1"/>
              <p:nvPr/>
            </p:nvSpPr>
            <p:spPr>
              <a:xfrm>
                <a:off x="5774546" y="1547124"/>
                <a:ext cx="191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B9EB50-FDDA-45CD-9420-9BBA9CDDC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546" y="1547124"/>
                <a:ext cx="191146" cy="369332"/>
              </a:xfrm>
              <a:prstGeom prst="rect">
                <a:avLst/>
              </a:prstGeom>
              <a:blipFill>
                <a:blip r:embed="rId5"/>
                <a:stretch>
                  <a:fillRect r="-6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8B8EAE11-24B0-4F60-948B-5FF80420E1FE}"/>
                  </a:ext>
                </a:extLst>
              </p:cNvPr>
              <p:cNvSpPr txBox="1"/>
              <p:nvPr/>
            </p:nvSpPr>
            <p:spPr>
              <a:xfrm>
                <a:off x="4384242" y="2287403"/>
                <a:ext cx="183100" cy="383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EAE11-24B0-4F60-948B-5FF80420E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242" y="2287403"/>
                <a:ext cx="183100" cy="383326"/>
              </a:xfrm>
              <a:prstGeom prst="rect">
                <a:avLst/>
              </a:prstGeom>
              <a:blipFill>
                <a:blip r:embed="rId6"/>
                <a:stretch>
                  <a:fillRect r="-7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7DF2F52C-A54B-4413-9074-11A2A1389117}"/>
                  </a:ext>
                </a:extLst>
              </p:cNvPr>
              <p:cNvSpPr txBox="1"/>
              <p:nvPr/>
            </p:nvSpPr>
            <p:spPr>
              <a:xfrm>
                <a:off x="3094457" y="3064226"/>
                <a:ext cx="183100" cy="383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DF2F52C-A54B-4413-9074-11A2A1389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457" y="3064226"/>
                <a:ext cx="183100" cy="383326"/>
              </a:xfrm>
              <a:prstGeom prst="rect">
                <a:avLst/>
              </a:prstGeom>
              <a:blipFill>
                <a:blip r:embed="rId7"/>
                <a:stretch>
                  <a:fillRect r="-7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="" xmlns:a16="http://schemas.microsoft.com/office/drawing/2014/main" id="{A9D46199-8BDA-4983-AF1F-9C7BF75920A4}"/>
                  </a:ext>
                </a:extLst>
              </p:cNvPr>
              <p:cNvSpPr txBox="1"/>
              <p:nvPr/>
            </p:nvSpPr>
            <p:spPr>
              <a:xfrm>
                <a:off x="3901821" y="4131794"/>
                <a:ext cx="183100" cy="383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9D46199-8BDA-4983-AF1F-9C7BF7592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821" y="4131794"/>
                <a:ext cx="183100" cy="383326"/>
              </a:xfrm>
              <a:prstGeom prst="rect">
                <a:avLst/>
              </a:prstGeom>
              <a:blipFill>
                <a:blip r:embed="rId8"/>
                <a:stretch>
                  <a:fillRect r="-7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74A2D5F5-56E8-4F73-8548-FDEF74EEE5AB}"/>
                  </a:ext>
                </a:extLst>
              </p:cNvPr>
              <p:cNvSpPr txBox="1"/>
              <p:nvPr/>
            </p:nvSpPr>
            <p:spPr>
              <a:xfrm>
                <a:off x="6555615" y="3771538"/>
                <a:ext cx="183100" cy="383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4A2D5F5-56E8-4F73-8548-FDEF74EEE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615" y="3771538"/>
                <a:ext cx="183100" cy="383326"/>
              </a:xfrm>
              <a:prstGeom prst="rect">
                <a:avLst/>
              </a:prstGeom>
              <a:blipFill>
                <a:blip r:embed="rId9"/>
                <a:stretch>
                  <a:fillRect r="-7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E787D2DF-D4ED-4AF4-AC40-DCB8A48B1CAE}"/>
                  </a:ext>
                </a:extLst>
              </p:cNvPr>
              <p:cNvSpPr txBox="1"/>
              <p:nvPr/>
            </p:nvSpPr>
            <p:spPr>
              <a:xfrm>
                <a:off x="5716915" y="3329662"/>
                <a:ext cx="183100" cy="383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787D2DF-D4ED-4AF4-AC40-DCB8A48B1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915" y="3329662"/>
                <a:ext cx="183100" cy="383326"/>
              </a:xfrm>
              <a:prstGeom prst="rect">
                <a:avLst/>
              </a:prstGeom>
              <a:blipFill>
                <a:blip r:embed="rId10"/>
                <a:stretch>
                  <a:fillRect r="-7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5D21CBF2-5ACC-4D40-AB69-329D598A9F20}"/>
                  </a:ext>
                </a:extLst>
              </p:cNvPr>
              <p:cNvSpPr txBox="1"/>
              <p:nvPr/>
            </p:nvSpPr>
            <p:spPr>
              <a:xfrm>
                <a:off x="5740354" y="4447630"/>
                <a:ext cx="183100" cy="383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D21CBF2-5ACC-4D40-AB69-329D598A9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354" y="4447630"/>
                <a:ext cx="183100" cy="383326"/>
              </a:xfrm>
              <a:prstGeom prst="rect">
                <a:avLst/>
              </a:prstGeom>
              <a:blipFill>
                <a:blip r:embed="rId11"/>
                <a:stretch>
                  <a:fillRect r="-7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E0114D6A-47AA-4D1C-92F8-DB5F8F4DE731}"/>
              </a:ext>
            </a:extLst>
          </p:cNvPr>
          <p:cNvSpPr txBox="1"/>
          <p:nvPr/>
        </p:nvSpPr>
        <p:spPr>
          <a:xfrm>
            <a:off x="2133610" y="6146568"/>
            <a:ext cx="60197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0000"/>
              </a:buClr>
              <a:buSzPct val="150000"/>
            </a:pPr>
            <a:r>
              <a:rPr lang="en-US" sz="4000" i="0" dirty="0" smtClean="0">
                <a:solidFill>
                  <a:srgbClr val="FF0000"/>
                </a:solidFill>
                <a:latin typeface="Arial Narrow" pitchFamily="34" charset="0"/>
              </a:rPr>
              <a:t>= Topological Reverse Sort!</a:t>
            </a:r>
            <a:endParaRPr lang="en-US" sz="4000" i="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95800" y="51054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 smtClean="0">
                <a:latin typeface="Times New Roman"/>
                <a:cs typeface="Times New Roman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065043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419600" y="51131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810000" y="41225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971800" y="30557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05000" y="20651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67846" y="2264043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54944" y="15317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76700" y="10668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8800" y="44273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77000" y="37415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992" y="32843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2360285" y="2455394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3427085" y="3445994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4265285" y="4512794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3427085" y="2654288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4343400" y="1524000"/>
            <a:ext cx="191146" cy="7400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4723131" y="1921994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4874885" y="4817594"/>
            <a:ext cx="842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5868692" y="3741549"/>
            <a:ext cx="36808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6094085" y="4131794"/>
            <a:ext cx="461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09700" y="0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00FF"/>
                </a:solidFill>
                <a:latin typeface="Arial Narrow" pitchFamily="34" charset="0"/>
              </a:rPr>
              <a:t>Topological Sort?</a:t>
            </a:r>
          </a:p>
        </p:txBody>
      </p:sp>
      <p:sp>
        <p:nvSpPr>
          <p:cNvPr id="45" name="Freeform 44"/>
          <p:cNvSpPr/>
          <p:nvPr/>
        </p:nvSpPr>
        <p:spPr>
          <a:xfrm rot="2547152" flipH="1">
            <a:off x="4590224" y="1365049"/>
            <a:ext cx="1038386" cy="457309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347275" y="3583983"/>
            <a:ext cx="1263111" cy="751698"/>
          </a:xfrm>
          <a:custGeom>
            <a:avLst/>
            <a:gdLst>
              <a:gd name="connsiteX0" fmla="*/ 1263111 w 1263111"/>
              <a:gd name="connsiteY0" fmla="*/ 0 h 751698"/>
              <a:gd name="connsiteX1" fmla="*/ 1201118 w 1263111"/>
              <a:gd name="connsiteY1" fmla="*/ 15498 h 751698"/>
              <a:gd name="connsiteX2" fmla="*/ 1208867 w 1263111"/>
              <a:gd name="connsiteY2" fmla="*/ 92990 h 751698"/>
              <a:gd name="connsiteX3" fmla="*/ 1224366 w 1263111"/>
              <a:gd name="connsiteY3" fmla="*/ 154983 h 751698"/>
              <a:gd name="connsiteX4" fmla="*/ 1216617 w 1263111"/>
              <a:gd name="connsiteY4" fmla="*/ 178230 h 751698"/>
              <a:gd name="connsiteX5" fmla="*/ 1139125 w 1263111"/>
              <a:gd name="connsiteY5" fmla="*/ 170481 h 751698"/>
              <a:gd name="connsiteX6" fmla="*/ 1092630 w 1263111"/>
              <a:gd name="connsiteY6" fmla="*/ 139485 h 751698"/>
              <a:gd name="connsiteX7" fmla="*/ 1069383 w 1263111"/>
              <a:gd name="connsiteY7" fmla="*/ 131735 h 751698"/>
              <a:gd name="connsiteX8" fmla="*/ 968644 w 1263111"/>
              <a:gd name="connsiteY8" fmla="*/ 139485 h 751698"/>
              <a:gd name="connsiteX9" fmla="*/ 960894 w 1263111"/>
              <a:gd name="connsiteY9" fmla="*/ 162732 h 751698"/>
              <a:gd name="connsiteX10" fmla="*/ 953145 w 1263111"/>
              <a:gd name="connsiteY10" fmla="*/ 325464 h 751698"/>
              <a:gd name="connsiteX11" fmla="*/ 836908 w 1263111"/>
              <a:gd name="connsiteY11" fmla="*/ 309966 h 751698"/>
              <a:gd name="connsiteX12" fmla="*/ 790413 w 1263111"/>
              <a:gd name="connsiteY12" fmla="*/ 294468 h 751698"/>
              <a:gd name="connsiteX13" fmla="*/ 736169 w 1263111"/>
              <a:gd name="connsiteY13" fmla="*/ 302217 h 751698"/>
              <a:gd name="connsiteX14" fmla="*/ 705172 w 1263111"/>
              <a:gd name="connsiteY14" fmla="*/ 309966 h 751698"/>
              <a:gd name="connsiteX15" fmla="*/ 689674 w 1263111"/>
              <a:gd name="connsiteY15" fmla="*/ 333213 h 751698"/>
              <a:gd name="connsiteX16" fmla="*/ 658678 w 1263111"/>
              <a:gd name="connsiteY16" fmla="*/ 488197 h 751698"/>
              <a:gd name="connsiteX17" fmla="*/ 526942 w 1263111"/>
              <a:gd name="connsiteY17" fmla="*/ 480447 h 751698"/>
              <a:gd name="connsiteX18" fmla="*/ 480447 w 1263111"/>
              <a:gd name="connsiteY18" fmla="*/ 480447 h 751698"/>
              <a:gd name="connsiteX19" fmla="*/ 464949 w 1263111"/>
              <a:gd name="connsiteY19" fmla="*/ 526942 h 751698"/>
              <a:gd name="connsiteX20" fmla="*/ 457200 w 1263111"/>
              <a:gd name="connsiteY20" fmla="*/ 550190 h 751698"/>
              <a:gd name="connsiteX21" fmla="*/ 426203 w 1263111"/>
              <a:gd name="connsiteY21" fmla="*/ 588935 h 751698"/>
              <a:gd name="connsiteX22" fmla="*/ 364210 w 1263111"/>
              <a:gd name="connsiteY22" fmla="*/ 596685 h 751698"/>
              <a:gd name="connsiteX23" fmla="*/ 271220 w 1263111"/>
              <a:gd name="connsiteY23" fmla="*/ 604434 h 751698"/>
              <a:gd name="connsiteX24" fmla="*/ 263471 w 1263111"/>
              <a:gd name="connsiteY24" fmla="*/ 627681 h 751698"/>
              <a:gd name="connsiteX25" fmla="*/ 224725 w 1263111"/>
              <a:gd name="connsiteY25" fmla="*/ 658678 h 751698"/>
              <a:gd name="connsiteX26" fmla="*/ 201478 w 1263111"/>
              <a:gd name="connsiteY26" fmla="*/ 681925 h 751698"/>
              <a:gd name="connsiteX27" fmla="*/ 170481 w 1263111"/>
              <a:gd name="connsiteY27" fmla="*/ 689674 h 751698"/>
              <a:gd name="connsiteX28" fmla="*/ 147233 w 1263111"/>
              <a:gd name="connsiteY28" fmla="*/ 697424 h 751698"/>
              <a:gd name="connsiteX29" fmla="*/ 123986 w 1263111"/>
              <a:gd name="connsiteY29" fmla="*/ 712922 h 751698"/>
              <a:gd name="connsiteX30" fmla="*/ 54244 w 1263111"/>
              <a:gd name="connsiteY30" fmla="*/ 728420 h 751698"/>
              <a:gd name="connsiteX31" fmla="*/ 30996 w 1263111"/>
              <a:gd name="connsiteY31" fmla="*/ 736169 h 751698"/>
              <a:gd name="connsiteX32" fmla="*/ 0 w 1263111"/>
              <a:gd name="connsiteY32" fmla="*/ 751668 h 75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63111" h="751698">
                <a:moveTo>
                  <a:pt x="1263111" y="0"/>
                </a:moveTo>
                <a:cubicBezTo>
                  <a:pt x="1242447" y="5166"/>
                  <a:pt x="1211851" y="-2901"/>
                  <a:pt x="1201118" y="15498"/>
                </a:cubicBezTo>
                <a:cubicBezTo>
                  <a:pt x="1188038" y="37921"/>
                  <a:pt x="1204599" y="67384"/>
                  <a:pt x="1208867" y="92990"/>
                </a:cubicBezTo>
                <a:cubicBezTo>
                  <a:pt x="1212369" y="114001"/>
                  <a:pt x="1224366" y="154983"/>
                  <a:pt x="1224366" y="154983"/>
                </a:cubicBezTo>
                <a:cubicBezTo>
                  <a:pt x="1221783" y="162732"/>
                  <a:pt x="1224653" y="176769"/>
                  <a:pt x="1216617" y="178230"/>
                </a:cubicBezTo>
                <a:cubicBezTo>
                  <a:pt x="1191076" y="182874"/>
                  <a:pt x="1163903" y="178224"/>
                  <a:pt x="1139125" y="170481"/>
                </a:cubicBezTo>
                <a:cubicBezTo>
                  <a:pt x="1121346" y="164925"/>
                  <a:pt x="1110300" y="145376"/>
                  <a:pt x="1092630" y="139485"/>
                </a:cubicBezTo>
                <a:lnTo>
                  <a:pt x="1069383" y="131735"/>
                </a:lnTo>
                <a:cubicBezTo>
                  <a:pt x="1035803" y="134318"/>
                  <a:pt x="1001027" y="130233"/>
                  <a:pt x="968644" y="139485"/>
                </a:cubicBezTo>
                <a:cubicBezTo>
                  <a:pt x="960790" y="141729"/>
                  <a:pt x="961572" y="154592"/>
                  <a:pt x="960894" y="162732"/>
                </a:cubicBezTo>
                <a:cubicBezTo>
                  <a:pt x="956384" y="216850"/>
                  <a:pt x="955728" y="271220"/>
                  <a:pt x="953145" y="325464"/>
                </a:cubicBezTo>
                <a:cubicBezTo>
                  <a:pt x="915827" y="321732"/>
                  <a:pt x="874077" y="320103"/>
                  <a:pt x="836908" y="309966"/>
                </a:cubicBezTo>
                <a:cubicBezTo>
                  <a:pt x="821147" y="305668"/>
                  <a:pt x="790413" y="294468"/>
                  <a:pt x="790413" y="294468"/>
                </a:cubicBezTo>
                <a:cubicBezTo>
                  <a:pt x="772332" y="297051"/>
                  <a:pt x="754139" y="298950"/>
                  <a:pt x="736169" y="302217"/>
                </a:cubicBezTo>
                <a:cubicBezTo>
                  <a:pt x="725690" y="304122"/>
                  <a:pt x="714034" y="304058"/>
                  <a:pt x="705172" y="309966"/>
                </a:cubicBezTo>
                <a:cubicBezTo>
                  <a:pt x="697423" y="315132"/>
                  <a:pt x="694840" y="325464"/>
                  <a:pt x="689674" y="333213"/>
                </a:cubicBezTo>
                <a:cubicBezTo>
                  <a:pt x="662624" y="414364"/>
                  <a:pt x="676486" y="363536"/>
                  <a:pt x="658678" y="488197"/>
                </a:cubicBezTo>
                <a:cubicBezTo>
                  <a:pt x="614766" y="485614"/>
                  <a:pt x="570712" y="484824"/>
                  <a:pt x="526942" y="480447"/>
                </a:cubicBezTo>
                <a:cubicBezTo>
                  <a:pt x="479256" y="475678"/>
                  <a:pt x="528132" y="464552"/>
                  <a:pt x="480447" y="480447"/>
                </a:cubicBezTo>
                <a:lnTo>
                  <a:pt x="464949" y="526942"/>
                </a:lnTo>
                <a:lnTo>
                  <a:pt x="457200" y="550190"/>
                </a:lnTo>
                <a:cubicBezTo>
                  <a:pt x="450312" y="570854"/>
                  <a:pt x="451906" y="581925"/>
                  <a:pt x="426203" y="588935"/>
                </a:cubicBezTo>
                <a:cubicBezTo>
                  <a:pt x="406112" y="594415"/>
                  <a:pt x="384932" y="594613"/>
                  <a:pt x="364210" y="596685"/>
                </a:cubicBezTo>
                <a:cubicBezTo>
                  <a:pt x="333260" y="599780"/>
                  <a:pt x="302217" y="601851"/>
                  <a:pt x="271220" y="604434"/>
                </a:cubicBezTo>
                <a:cubicBezTo>
                  <a:pt x="268637" y="612183"/>
                  <a:pt x="267674" y="620677"/>
                  <a:pt x="263471" y="627681"/>
                </a:cubicBezTo>
                <a:cubicBezTo>
                  <a:pt x="254452" y="642712"/>
                  <a:pt x="237397" y="648118"/>
                  <a:pt x="224725" y="658678"/>
                </a:cubicBezTo>
                <a:cubicBezTo>
                  <a:pt x="216306" y="665694"/>
                  <a:pt x="210993" y="676488"/>
                  <a:pt x="201478" y="681925"/>
                </a:cubicBezTo>
                <a:cubicBezTo>
                  <a:pt x="192231" y="687209"/>
                  <a:pt x="180722" y="686748"/>
                  <a:pt x="170481" y="689674"/>
                </a:cubicBezTo>
                <a:cubicBezTo>
                  <a:pt x="162627" y="691918"/>
                  <a:pt x="154539" y="693771"/>
                  <a:pt x="147233" y="697424"/>
                </a:cubicBezTo>
                <a:cubicBezTo>
                  <a:pt x="138903" y="701589"/>
                  <a:pt x="132316" y="708757"/>
                  <a:pt x="123986" y="712922"/>
                </a:cubicBezTo>
                <a:cubicBezTo>
                  <a:pt x="103053" y="723389"/>
                  <a:pt x="75673" y="723658"/>
                  <a:pt x="54244" y="728420"/>
                </a:cubicBezTo>
                <a:cubicBezTo>
                  <a:pt x="46270" y="730192"/>
                  <a:pt x="38745" y="733586"/>
                  <a:pt x="30996" y="736169"/>
                </a:cubicBezTo>
                <a:cubicBezTo>
                  <a:pt x="5600" y="753101"/>
                  <a:pt x="17062" y="751668"/>
                  <a:pt x="0" y="751668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 flipV="1">
            <a:off x="4698768" y="5570349"/>
            <a:ext cx="0" cy="4572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B162D44A-3AC0-4E0A-A4A4-020754D70B33}"/>
                  </a:ext>
                </a:extLst>
              </p:cNvPr>
              <p:cNvSpPr txBox="1"/>
              <p:nvPr/>
            </p:nvSpPr>
            <p:spPr>
              <a:xfrm>
                <a:off x="2028650" y="2086062"/>
                <a:ext cx="191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62D44A-3AC0-4E0A-A4A4-020754D70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650" y="2086062"/>
                <a:ext cx="191146" cy="369332"/>
              </a:xfrm>
              <a:prstGeom prst="rect">
                <a:avLst/>
              </a:prstGeom>
              <a:blipFill>
                <a:blip r:embed="rId3"/>
                <a:stretch>
                  <a:fillRect r="-6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E3E8D691-AE3A-479E-9ADD-949B515855D6}"/>
                  </a:ext>
                </a:extLst>
              </p:cNvPr>
              <p:cNvSpPr txBox="1"/>
              <p:nvPr/>
            </p:nvSpPr>
            <p:spPr>
              <a:xfrm>
                <a:off x="4169712" y="1083796"/>
                <a:ext cx="191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E8D691-AE3A-479E-9ADD-949B51585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12" y="1083796"/>
                <a:ext cx="191146" cy="369332"/>
              </a:xfrm>
              <a:prstGeom prst="rect">
                <a:avLst/>
              </a:prstGeom>
              <a:blipFill>
                <a:blip r:embed="rId4"/>
                <a:stretch>
                  <a:fillRect r="-6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1AB9EB50-FDDA-45CD-9420-9BBA9CDDCE97}"/>
                  </a:ext>
                </a:extLst>
              </p:cNvPr>
              <p:cNvSpPr txBox="1"/>
              <p:nvPr/>
            </p:nvSpPr>
            <p:spPr>
              <a:xfrm>
                <a:off x="5774546" y="1547124"/>
                <a:ext cx="191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B9EB50-FDDA-45CD-9420-9BBA9CDDC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546" y="1547124"/>
                <a:ext cx="191146" cy="369332"/>
              </a:xfrm>
              <a:prstGeom prst="rect">
                <a:avLst/>
              </a:prstGeom>
              <a:blipFill>
                <a:blip r:embed="rId5"/>
                <a:stretch>
                  <a:fillRect r="-6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8B8EAE11-24B0-4F60-948B-5FF80420E1FE}"/>
                  </a:ext>
                </a:extLst>
              </p:cNvPr>
              <p:cNvSpPr txBox="1"/>
              <p:nvPr/>
            </p:nvSpPr>
            <p:spPr>
              <a:xfrm>
                <a:off x="4384242" y="2287403"/>
                <a:ext cx="183100" cy="383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EAE11-24B0-4F60-948B-5FF80420E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242" y="2287403"/>
                <a:ext cx="183100" cy="383326"/>
              </a:xfrm>
              <a:prstGeom prst="rect">
                <a:avLst/>
              </a:prstGeom>
              <a:blipFill>
                <a:blip r:embed="rId6"/>
                <a:stretch>
                  <a:fillRect r="-7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7DF2F52C-A54B-4413-9074-11A2A1389117}"/>
                  </a:ext>
                </a:extLst>
              </p:cNvPr>
              <p:cNvSpPr txBox="1"/>
              <p:nvPr/>
            </p:nvSpPr>
            <p:spPr>
              <a:xfrm>
                <a:off x="3094457" y="3064226"/>
                <a:ext cx="183100" cy="383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DF2F52C-A54B-4413-9074-11A2A1389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457" y="3064226"/>
                <a:ext cx="183100" cy="383326"/>
              </a:xfrm>
              <a:prstGeom prst="rect">
                <a:avLst/>
              </a:prstGeom>
              <a:blipFill>
                <a:blip r:embed="rId7"/>
                <a:stretch>
                  <a:fillRect r="-7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="" xmlns:a16="http://schemas.microsoft.com/office/drawing/2014/main" id="{A9D46199-8BDA-4983-AF1F-9C7BF75920A4}"/>
                  </a:ext>
                </a:extLst>
              </p:cNvPr>
              <p:cNvSpPr txBox="1"/>
              <p:nvPr/>
            </p:nvSpPr>
            <p:spPr>
              <a:xfrm>
                <a:off x="3901821" y="4131794"/>
                <a:ext cx="183100" cy="383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9D46199-8BDA-4983-AF1F-9C7BF7592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821" y="4131794"/>
                <a:ext cx="183100" cy="383326"/>
              </a:xfrm>
              <a:prstGeom prst="rect">
                <a:avLst/>
              </a:prstGeom>
              <a:blipFill>
                <a:blip r:embed="rId8"/>
                <a:stretch>
                  <a:fillRect r="-7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74A2D5F5-56E8-4F73-8548-FDEF74EEE5AB}"/>
                  </a:ext>
                </a:extLst>
              </p:cNvPr>
              <p:cNvSpPr txBox="1"/>
              <p:nvPr/>
            </p:nvSpPr>
            <p:spPr>
              <a:xfrm>
                <a:off x="6555615" y="3771538"/>
                <a:ext cx="183100" cy="383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4A2D5F5-56E8-4F73-8548-FDEF74EEE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615" y="3771538"/>
                <a:ext cx="183100" cy="383326"/>
              </a:xfrm>
              <a:prstGeom prst="rect">
                <a:avLst/>
              </a:prstGeom>
              <a:blipFill>
                <a:blip r:embed="rId9"/>
                <a:stretch>
                  <a:fillRect r="-7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E787D2DF-D4ED-4AF4-AC40-DCB8A48B1CAE}"/>
                  </a:ext>
                </a:extLst>
              </p:cNvPr>
              <p:cNvSpPr txBox="1"/>
              <p:nvPr/>
            </p:nvSpPr>
            <p:spPr>
              <a:xfrm>
                <a:off x="5716915" y="3329662"/>
                <a:ext cx="183100" cy="383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787D2DF-D4ED-4AF4-AC40-DCB8A48B1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915" y="3329662"/>
                <a:ext cx="183100" cy="383326"/>
              </a:xfrm>
              <a:prstGeom prst="rect">
                <a:avLst/>
              </a:prstGeom>
              <a:blipFill>
                <a:blip r:embed="rId10"/>
                <a:stretch>
                  <a:fillRect r="-7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5D21CBF2-5ACC-4D40-AB69-329D598A9F20}"/>
                  </a:ext>
                </a:extLst>
              </p:cNvPr>
              <p:cNvSpPr txBox="1"/>
              <p:nvPr/>
            </p:nvSpPr>
            <p:spPr>
              <a:xfrm>
                <a:off x="5740354" y="4447630"/>
                <a:ext cx="183100" cy="383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D21CBF2-5ACC-4D40-AB69-329D598A9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354" y="4447630"/>
                <a:ext cx="183100" cy="383326"/>
              </a:xfrm>
              <a:prstGeom prst="rect">
                <a:avLst/>
              </a:prstGeom>
              <a:blipFill>
                <a:blip r:embed="rId11"/>
                <a:stretch>
                  <a:fillRect r="-7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A0ED8D54-B03C-4DCC-9D69-A20F1E2403C8}"/>
                  </a:ext>
                </a:extLst>
              </p:cNvPr>
              <p:cNvSpPr txBox="1"/>
              <p:nvPr/>
            </p:nvSpPr>
            <p:spPr>
              <a:xfrm>
                <a:off x="4475792" y="5142337"/>
                <a:ext cx="6296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:endParaRPr lang="en-US" b="1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0ED8D54-B03C-4DCC-9D69-A20F1E240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792" y="5142337"/>
                <a:ext cx="629608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id="{E0114D6A-47AA-4D1C-92F8-DB5F8F4DE731}"/>
                  </a:ext>
                </a:extLst>
              </p:cNvPr>
              <p:cNvSpPr txBox="1"/>
              <p:nvPr/>
            </p:nvSpPr>
            <p:spPr>
              <a:xfrm>
                <a:off x="-990600" y="1143000"/>
                <a:ext cx="6248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buClr>
                    <a:srgbClr val="FF0000"/>
                  </a:buClr>
                  <a:buSzPct val="150000"/>
                </a:pPr>
                <a:endParaRPr lang="en-US" sz="4000" i="0" dirty="0">
                  <a:solidFill>
                    <a:schemeClr val="tx1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0114D6A-47AA-4D1C-92F8-DB5F8F4DE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0600" y="1143000"/>
                <a:ext cx="6248400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4495800" y="51054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 smtClean="0">
                <a:latin typeface="Times New Roman"/>
                <a:cs typeface="Times New Roman"/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="" xmlns:a16="http://schemas.microsoft.com/office/drawing/2014/main" id="{B12432ED-C0E1-488E-B2F3-9C4FF285E4D8}"/>
                  </a:ext>
                </a:extLst>
              </p:cNvPr>
              <p:cNvSpPr txBox="1"/>
              <p:nvPr/>
            </p:nvSpPr>
            <p:spPr>
              <a:xfrm>
                <a:off x="1447800" y="6096000"/>
                <a:ext cx="6477000" cy="64633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buClr>
                    <a:srgbClr val="FF0000"/>
                  </a:buClr>
                  <a:buSzPct val="150000"/>
                </a:pPr>
                <a:r>
                  <a:rPr lang="en-US" sz="3600" i="0" dirty="0">
                    <a:latin typeface="Arial Narrow" pitchFamily="34" charset="0"/>
                  </a:rPr>
                  <a:t>From </a:t>
                </a:r>
                <a14:m>
                  <m:oMath xmlns=""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en-US" sz="3600" i="0" dirty="0">
                    <a:latin typeface="Arial Narrow" pitchFamily="34" charset="0"/>
                  </a:rPr>
                  <a:t>to     </a:t>
                </a:r>
                <a14:m>
                  <m:oMath xmlns=""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600" i="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12432ED-C0E1-488E-B2F3-9C4FF285E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6096000"/>
                <a:ext cx="6477000" cy="64633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52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Arial Narrow" pitchFamily="34" charset="0"/>
              </a:rPr>
              <a:t>Strongly Connected Components</a:t>
            </a:r>
            <a:endParaRPr lang="en-US" sz="5400" dirty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371600"/>
            <a:ext cx="79934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i="0" u="sng" dirty="0" smtClean="0">
                <a:latin typeface="Arial Narrow" pitchFamily="34" charset="0"/>
              </a:rPr>
              <a:t>Strongly connected component: </a:t>
            </a:r>
            <a:r>
              <a:rPr lang="en-US" sz="2800" i="0" dirty="0" smtClean="0">
                <a:latin typeface="Arial Narrow" pitchFamily="34" charset="0"/>
              </a:rPr>
              <a:t>for any pair (</a:t>
            </a:r>
            <a:r>
              <a:rPr lang="en-US" sz="2800" i="0" dirty="0" err="1" smtClean="0">
                <a:latin typeface="Arial Narrow" pitchFamily="34" charset="0"/>
              </a:rPr>
              <a:t>u,v</a:t>
            </a:r>
            <a:r>
              <a:rPr lang="en-US" sz="2800" i="0" dirty="0" smtClean="0">
                <a:latin typeface="Arial Narrow" pitchFamily="34" charset="0"/>
              </a:rPr>
              <a:t>) </a:t>
            </a:r>
            <a:r>
              <a:rPr lang="en-US" sz="2800" i="0" smtClean="0">
                <a:latin typeface="Arial Narrow" pitchFamily="34" charset="0"/>
              </a:rPr>
              <a:t>of nodes </a:t>
            </a:r>
            <a:endParaRPr lang="en-US" sz="2800" i="0" dirty="0" smtClean="0">
              <a:latin typeface="Arial Narrow" pitchFamily="34" charset="0"/>
            </a:endParaRPr>
          </a:p>
          <a:p>
            <a:pPr algn="l">
              <a:buClr>
                <a:srgbClr val="FF0000"/>
              </a:buClr>
              <a:buSzPct val="150000"/>
            </a:pPr>
            <a:r>
              <a:rPr lang="en-US" sz="2800" dirty="0">
                <a:latin typeface="Arial Narrow" pitchFamily="34" charset="0"/>
              </a:rPr>
              <a:t>i</a:t>
            </a:r>
            <a:r>
              <a:rPr lang="en-US" sz="2800" dirty="0" smtClean="0">
                <a:latin typeface="Arial Narrow" pitchFamily="34" charset="0"/>
              </a:rPr>
              <a:t>n the component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smtClean="0">
                <a:latin typeface="Arial Narrow" pitchFamily="34" charset="0"/>
              </a:rPr>
              <a:t>there is a path from u to v and from v to u. </a:t>
            </a:r>
            <a:endParaRPr lang="en-US" sz="2800" i="0" dirty="0" smtClean="0">
              <a:latin typeface="Arial Narrow" pitchFamily="34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1600200" y="3581400"/>
            <a:ext cx="5870001" cy="1981200"/>
            <a:chOff x="1600200" y="3581400"/>
            <a:chExt cx="5870001" cy="1981200"/>
          </a:xfrm>
        </p:grpSpPr>
        <p:sp>
          <p:nvSpPr>
            <p:cNvPr id="18" name="Oval 17"/>
            <p:cNvSpPr/>
            <p:nvPr/>
          </p:nvSpPr>
          <p:spPr>
            <a:xfrm>
              <a:off x="1600200" y="51054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600200" y="35814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352800" y="51054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352800" y="35814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19" idx="4"/>
              <a:endCxn id="18" idx="0"/>
            </p:cNvCxnSpPr>
            <p:nvPr/>
          </p:nvCxnSpPr>
          <p:spPr>
            <a:xfrm>
              <a:off x="1866900" y="4038600"/>
              <a:ext cx="0" cy="106680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9" idx="6"/>
              <a:endCxn id="21" idx="2"/>
            </p:cNvCxnSpPr>
            <p:nvPr/>
          </p:nvCxnSpPr>
          <p:spPr>
            <a:xfrm>
              <a:off x="2133600" y="3810000"/>
              <a:ext cx="12192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8" idx="6"/>
              <a:endCxn id="20" idx="2"/>
            </p:cNvCxnSpPr>
            <p:nvPr/>
          </p:nvCxnSpPr>
          <p:spPr>
            <a:xfrm>
              <a:off x="2133600" y="5334000"/>
              <a:ext cx="12192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reeform 27"/>
            <p:cNvSpPr/>
            <p:nvPr/>
          </p:nvSpPr>
          <p:spPr>
            <a:xfrm rot="11492577" flipH="1">
              <a:off x="3611108" y="4062941"/>
              <a:ext cx="353893" cy="1094317"/>
            </a:xfrm>
            <a:custGeom>
              <a:avLst/>
              <a:gdLst>
                <a:gd name="connsiteX0" fmla="*/ 395207 w 529671"/>
                <a:gd name="connsiteY0" fmla="*/ 0 h 1526583"/>
                <a:gd name="connsiteX1" fmla="*/ 526942 w 529671"/>
                <a:gd name="connsiteY1" fmla="*/ 526942 h 1526583"/>
                <a:gd name="connsiteX2" fmla="*/ 286718 w 529671"/>
                <a:gd name="connsiteY2" fmla="*/ 1208868 h 1526583"/>
                <a:gd name="connsiteX3" fmla="*/ 0 w 529671"/>
                <a:gd name="connsiteY3" fmla="*/ 1526583 h 1526583"/>
                <a:gd name="connsiteX4" fmla="*/ 0 w 529671"/>
                <a:gd name="connsiteY4" fmla="*/ 1526583 h 1526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671" h="1526583">
                  <a:moveTo>
                    <a:pt x="395207" y="0"/>
                  </a:moveTo>
                  <a:cubicBezTo>
                    <a:pt x="470115" y="162732"/>
                    <a:pt x="545024" y="325464"/>
                    <a:pt x="526942" y="526942"/>
                  </a:cubicBezTo>
                  <a:cubicBezTo>
                    <a:pt x="508861" y="728420"/>
                    <a:pt x="374542" y="1042261"/>
                    <a:pt x="286718" y="1208868"/>
                  </a:cubicBezTo>
                  <a:cubicBezTo>
                    <a:pt x="198894" y="1375475"/>
                    <a:pt x="0" y="1526583"/>
                    <a:pt x="0" y="1526583"/>
                  </a:cubicBezTo>
                  <a:lnTo>
                    <a:pt x="0" y="1526583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 rot="11492577" flipV="1">
              <a:off x="3388939" y="4050352"/>
              <a:ext cx="222898" cy="1043298"/>
            </a:xfrm>
            <a:custGeom>
              <a:avLst/>
              <a:gdLst>
                <a:gd name="connsiteX0" fmla="*/ 395207 w 529671"/>
                <a:gd name="connsiteY0" fmla="*/ 0 h 1526583"/>
                <a:gd name="connsiteX1" fmla="*/ 526942 w 529671"/>
                <a:gd name="connsiteY1" fmla="*/ 526942 h 1526583"/>
                <a:gd name="connsiteX2" fmla="*/ 286718 w 529671"/>
                <a:gd name="connsiteY2" fmla="*/ 1208868 h 1526583"/>
                <a:gd name="connsiteX3" fmla="*/ 0 w 529671"/>
                <a:gd name="connsiteY3" fmla="*/ 1526583 h 1526583"/>
                <a:gd name="connsiteX4" fmla="*/ 0 w 529671"/>
                <a:gd name="connsiteY4" fmla="*/ 1526583 h 1526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671" h="1526583">
                  <a:moveTo>
                    <a:pt x="395207" y="0"/>
                  </a:moveTo>
                  <a:cubicBezTo>
                    <a:pt x="470115" y="162732"/>
                    <a:pt x="545024" y="325464"/>
                    <a:pt x="526942" y="526942"/>
                  </a:cubicBezTo>
                  <a:cubicBezTo>
                    <a:pt x="508861" y="728420"/>
                    <a:pt x="374542" y="1042261"/>
                    <a:pt x="286718" y="1208868"/>
                  </a:cubicBezTo>
                  <a:cubicBezTo>
                    <a:pt x="198894" y="1375475"/>
                    <a:pt x="0" y="1526583"/>
                    <a:pt x="0" y="1526583"/>
                  </a:cubicBezTo>
                  <a:lnTo>
                    <a:pt x="0" y="1526583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105400" y="51054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105400" y="35814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858000" y="51054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6858000" y="35814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 flipV="1">
              <a:off x="5372100" y="4038600"/>
              <a:ext cx="0" cy="106680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0" idx="6"/>
              <a:endCxn id="52" idx="2"/>
            </p:cNvCxnSpPr>
            <p:nvPr/>
          </p:nvCxnSpPr>
          <p:spPr>
            <a:xfrm>
              <a:off x="5638800" y="3810000"/>
              <a:ext cx="12192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9" idx="6"/>
              <a:endCxn id="51" idx="2"/>
            </p:cNvCxnSpPr>
            <p:nvPr/>
          </p:nvCxnSpPr>
          <p:spPr>
            <a:xfrm>
              <a:off x="5638800" y="5334000"/>
              <a:ext cx="12192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55"/>
            <p:cNvSpPr/>
            <p:nvPr/>
          </p:nvSpPr>
          <p:spPr>
            <a:xfrm rot="11492577" flipH="1">
              <a:off x="7116308" y="4062941"/>
              <a:ext cx="353893" cy="1094317"/>
            </a:xfrm>
            <a:custGeom>
              <a:avLst/>
              <a:gdLst>
                <a:gd name="connsiteX0" fmla="*/ 395207 w 529671"/>
                <a:gd name="connsiteY0" fmla="*/ 0 h 1526583"/>
                <a:gd name="connsiteX1" fmla="*/ 526942 w 529671"/>
                <a:gd name="connsiteY1" fmla="*/ 526942 h 1526583"/>
                <a:gd name="connsiteX2" fmla="*/ 286718 w 529671"/>
                <a:gd name="connsiteY2" fmla="*/ 1208868 h 1526583"/>
                <a:gd name="connsiteX3" fmla="*/ 0 w 529671"/>
                <a:gd name="connsiteY3" fmla="*/ 1526583 h 1526583"/>
                <a:gd name="connsiteX4" fmla="*/ 0 w 529671"/>
                <a:gd name="connsiteY4" fmla="*/ 1526583 h 1526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671" h="1526583">
                  <a:moveTo>
                    <a:pt x="395207" y="0"/>
                  </a:moveTo>
                  <a:cubicBezTo>
                    <a:pt x="470115" y="162732"/>
                    <a:pt x="545024" y="325464"/>
                    <a:pt x="526942" y="526942"/>
                  </a:cubicBezTo>
                  <a:cubicBezTo>
                    <a:pt x="508861" y="728420"/>
                    <a:pt x="374542" y="1042261"/>
                    <a:pt x="286718" y="1208868"/>
                  </a:cubicBezTo>
                  <a:cubicBezTo>
                    <a:pt x="198894" y="1375475"/>
                    <a:pt x="0" y="1526583"/>
                    <a:pt x="0" y="1526583"/>
                  </a:cubicBezTo>
                  <a:lnTo>
                    <a:pt x="0" y="1526583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 rot="11492577" flipV="1">
              <a:off x="6894139" y="4050352"/>
              <a:ext cx="222898" cy="1043298"/>
            </a:xfrm>
            <a:custGeom>
              <a:avLst/>
              <a:gdLst>
                <a:gd name="connsiteX0" fmla="*/ 395207 w 529671"/>
                <a:gd name="connsiteY0" fmla="*/ 0 h 1526583"/>
                <a:gd name="connsiteX1" fmla="*/ 526942 w 529671"/>
                <a:gd name="connsiteY1" fmla="*/ 526942 h 1526583"/>
                <a:gd name="connsiteX2" fmla="*/ 286718 w 529671"/>
                <a:gd name="connsiteY2" fmla="*/ 1208868 h 1526583"/>
                <a:gd name="connsiteX3" fmla="*/ 0 w 529671"/>
                <a:gd name="connsiteY3" fmla="*/ 1526583 h 1526583"/>
                <a:gd name="connsiteX4" fmla="*/ 0 w 529671"/>
                <a:gd name="connsiteY4" fmla="*/ 1526583 h 1526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671" h="1526583">
                  <a:moveTo>
                    <a:pt x="395207" y="0"/>
                  </a:moveTo>
                  <a:cubicBezTo>
                    <a:pt x="470115" y="162732"/>
                    <a:pt x="545024" y="325464"/>
                    <a:pt x="526942" y="526942"/>
                  </a:cubicBezTo>
                  <a:cubicBezTo>
                    <a:pt x="508861" y="728420"/>
                    <a:pt x="374542" y="1042261"/>
                    <a:pt x="286718" y="1208868"/>
                  </a:cubicBezTo>
                  <a:cubicBezTo>
                    <a:pt x="198894" y="1375475"/>
                    <a:pt x="0" y="1526583"/>
                    <a:pt x="0" y="1526583"/>
                  </a:cubicBezTo>
                  <a:lnTo>
                    <a:pt x="0" y="1526583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3886200" y="3810000"/>
              <a:ext cx="12192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886200" y="5334000"/>
              <a:ext cx="12192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/>
          <p:cNvCxnSpPr>
            <a:stCxn id="18" idx="7"/>
          </p:cNvCxnSpPr>
          <p:nvPr/>
        </p:nvCxnSpPr>
        <p:spPr>
          <a:xfrm flipV="1">
            <a:off x="2055485" y="3962400"/>
            <a:ext cx="1373515" cy="12099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384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Arial Narrow" pitchFamily="34" charset="0"/>
              </a:rPr>
              <a:t>Strongly Connected Components</a:t>
            </a:r>
            <a:endParaRPr lang="en-US" sz="5400" dirty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371600"/>
            <a:ext cx="79934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i="0" u="sng" dirty="0" smtClean="0">
                <a:latin typeface="Arial Narrow" pitchFamily="34" charset="0"/>
              </a:rPr>
              <a:t>Strongly connected component: </a:t>
            </a:r>
            <a:r>
              <a:rPr lang="en-US" sz="2800" i="0" dirty="0" smtClean="0">
                <a:latin typeface="Arial Narrow" pitchFamily="34" charset="0"/>
              </a:rPr>
              <a:t>for any pair (</a:t>
            </a:r>
            <a:r>
              <a:rPr lang="en-US" sz="2800" i="0" dirty="0" err="1" smtClean="0">
                <a:latin typeface="Arial Narrow" pitchFamily="34" charset="0"/>
              </a:rPr>
              <a:t>u,v</a:t>
            </a:r>
            <a:r>
              <a:rPr lang="en-US" sz="2800" i="0" dirty="0" smtClean="0">
                <a:latin typeface="Arial Narrow" pitchFamily="34" charset="0"/>
              </a:rPr>
              <a:t>) of nodes 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800" dirty="0">
                <a:latin typeface="Arial Narrow" pitchFamily="34" charset="0"/>
              </a:rPr>
              <a:t>i</a:t>
            </a:r>
            <a:r>
              <a:rPr lang="en-US" sz="2800" dirty="0" smtClean="0">
                <a:latin typeface="Arial Narrow" pitchFamily="34" charset="0"/>
              </a:rPr>
              <a:t>n the component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smtClean="0">
                <a:latin typeface="Arial Narrow" pitchFamily="34" charset="0"/>
              </a:rPr>
              <a:t>there is a path from u to v and from v to u. </a:t>
            </a:r>
            <a:endParaRPr lang="en-US" sz="2800" i="0" dirty="0" smtClean="0">
              <a:latin typeface="Arial Narrow" pitchFamily="34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1600200" y="3581400"/>
            <a:ext cx="5870001" cy="1981200"/>
            <a:chOff x="1600200" y="3581400"/>
            <a:chExt cx="5870001" cy="1981200"/>
          </a:xfrm>
        </p:grpSpPr>
        <p:sp>
          <p:nvSpPr>
            <p:cNvPr id="18" name="Oval 17"/>
            <p:cNvSpPr/>
            <p:nvPr/>
          </p:nvSpPr>
          <p:spPr>
            <a:xfrm>
              <a:off x="1600200" y="51054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600200" y="35814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352800" y="51054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352800" y="35814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19" idx="4"/>
              <a:endCxn id="18" idx="0"/>
            </p:cNvCxnSpPr>
            <p:nvPr/>
          </p:nvCxnSpPr>
          <p:spPr>
            <a:xfrm>
              <a:off x="1866900" y="4038600"/>
              <a:ext cx="0" cy="106680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9" idx="6"/>
              <a:endCxn id="21" idx="2"/>
            </p:cNvCxnSpPr>
            <p:nvPr/>
          </p:nvCxnSpPr>
          <p:spPr>
            <a:xfrm>
              <a:off x="2133600" y="3810000"/>
              <a:ext cx="12192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8" idx="6"/>
              <a:endCxn id="20" idx="2"/>
            </p:cNvCxnSpPr>
            <p:nvPr/>
          </p:nvCxnSpPr>
          <p:spPr>
            <a:xfrm>
              <a:off x="2133600" y="5334000"/>
              <a:ext cx="12192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reeform 27"/>
            <p:cNvSpPr/>
            <p:nvPr/>
          </p:nvSpPr>
          <p:spPr>
            <a:xfrm rot="11492577" flipH="1">
              <a:off x="3611108" y="4062941"/>
              <a:ext cx="353893" cy="1094317"/>
            </a:xfrm>
            <a:custGeom>
              <a:avLst/>
              <a:gdLst>
                <a:gd name="connsiteX0" fmla="*/ 395207 w 529671"/>
                <a:gd name="connsiteY0" fmla="*/ 0 h 1526583"/>
                <a:gd name="connsiteX1" fmla="*/ 526942 w 529671"/>
                <a:gd name="connsiteY1" fmla="*/ 526942 h 1526583"/>
                <a:gd name="connsiteX2" fmla="*/ 286718 w 529671"/>
                <a:gd name="connsiteY2" fmla="*/ 1208868 h 1526583"/>
                <a:gd name="connsiteX3" fmla="*/ 0 w 529671"/>
                <a:gd name="connsiteY3" fmla="*/ 1526583 h 1526583"/>
                <a:gd name="connsiteX4" fmla="*/ 0 w 529671"/>
                <a:gd name="connsiteY4" fmla="*/ 1526583 h 1526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671" h="1526583">
                  <a:moveTo>
                    <a:pt x="395207" y="0"/>
                  </a:moveTo>
                  <a:cubicBezTo>
                    <a:pt x="470115" y="162732"/>
                    <a:pt x="545024" y="325464"/>
                    <a:pt x="526942" y="526942"/>
                  </a:cubicBezTo>
                  <a:cubicBezTo>
                    <a:pt x="508861" y="728420"/>
                    <a:pt x="374542" y="1042261"/>
                    <a:pt x="286718" y="1208868"/>
                  </a:cubicBezTo>
                  <a:cubicBezTo>
                    <a:pt x="198894" y="1375475"/>
                    <a:pt x="0" y="1526583"/>
                    <a:pt x="0" y="1526583"/>
                  </a:cubicBezTo>
                  <a:lnTo>
                    <a:pt x="0" y="1526583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 rot="11492577" flipV="1">
              <a:off x="3388939" y="4050352"/>
              <a:ext cx="222898" cy="1043298"/>
            </a:xfrm>
            <a:custGeom>
              <a:avLst/>
              <a:gdLst>
                <a:gd name="connsiteX0" fmla="*/ 395207 w 529671"/>
                <a:gd name="connsiteY0" fmla="*/ 0 h 1526583"/>
                <a:gd name="connsiteX1" fmla="*/ 526942 w 529671"/>
                <a:gd name="connsiteY1" fmla="*/ 526942 h 1526583"/>
                <a:gd name="connsiteX2" fmla="*/ 286718 w 529671"/>
                <a:gd name="connsiteY2" fmla="*/ 1208868 h 1526583"/>
                <a:gd name="connsiteX3" fmla="*/ 0 w 529671"/>
                <a:gd name="connsiteY3" fmla="*/ 1526583 h 1526583"/>
                <a:gd name="connsiteX4" fmla="*/ 0 w 529671"/>
                <a:gd name="connsiteY4" fmla="*/ 1526583 h 1526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671" h="1526583">
                  <a:moveTo>
                    <a:pt x="395207" y="0"/>
                  </a:moveTo>
                  <a:cubicBezTo>
                    <a:pt x="470115" y="162732"/>
                    <a:pt x="545024" y="325464"/>
                    <a:pt x="526942" y="526942"/>
                  </a:cubicBezTo>
                  <a:cubicBezTo>
                    <a:pt x="508861" y="728420"/>
                    <a:pt x="374542" y="1042261"/>
                    <a:pt x="286718" y="1208868"/>
                  </a:cubicBezTo>
                  <a:cubicBezTo>
                    <a:pt x="198894" y="1375475"/>
                    <a:pt x="0" y="1526583"/>
                    <a:pt x="0" y="1526583"/>
                  </a:cubicBezTo>
                  <a:lnTo>
                    <a:pt x="0" y="1526583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105400" y="51054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105400" y="35814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858000" y="51054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6858000" y="35814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 flipV="1">
              <a:off x="5372100" y="4038600"/>
              <a:ext cx="0" cy="106680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0" idx="6"/>
              <a:endCxn id="52" idx="2"/>
            </p:cNvCxnSpPr>
            <p:nvPr/>
          </p:nvCxnSpPr>
          <p:spPr>
            <a:xfrm>
              <a:off x="5638800" y="3810000"/>
              <a:ext cx="12192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9" idx="6"/>
              <a:endCxn id="51" idx="2"/>
            </p:cNvCxnSpPr>
            <p:nvPr/>
          </p:nvCxnSpPr>
          <p:spPr>
            <a:xfrm>
              <a:off x="5638800" y="5334000"/>
              <a:ext cx="12192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55"/>
            <p:cNvSpPr/>
            <p:nvPr/>
          </p:nvSpPr>
          <p:spPr>
            <a:xfrm rot="11492577" flipH="1">
              <a:off x="7116308" y="4062941"/>
              <a:ext cx="353893" cy="1094317"/>
            </a:xfrm>
            <a:custGeom>
              <a:avLst/>
              <a:gdLst>
                <a:gd name="connsiteX0" fmla="*/ 395207 w 529671"/>
                <a:gd name="connsiteY0" fmla="*/ 0 h 1526583"/>
                <a:gd name="connsiteX1" fmla="*/ 526942 w 529671"/>
                <a:gd name="connsiteY1" fmla="*/ 526942 h 1526583"/>
                <a:gd name="connsiteX2" fmla="*/ 286718 w 529671"/>
                <a:gd name="connsiteY2" fmla="*/ 1208868 h 1526583"/>
                <a:gd name="connsiteX3" fmla="*/ 0 w 529671"/>
                <a:gd name="connsiteY3" fmla="*/ 1526583 h 1526583"/>
                <a:gd name="connsiteX4" fmla="*/ 0 w 529671"/>
                <a:gd name="connsiteY4" fmla="*/ 1526583 h 1526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671" h="1526583">
                  <a:moveTo>
                    <a:pt x="395207" y="0"/>
                  </a:moveTo>
                  <a:cubicBezTo>
                    <a:pt x="470115" y="162732"/>
                    <a:pt x="545024" y="325464"/>
                    <a:pt x="526942" y="526942"/>
                  </a:cubicBezTo>
                  <a:cubicBezTo>
                    <a:pt x="508861" y="728420"/>
                    <a:pt x="374542" y="1042261"/>
                    <a:pt x="286718" y="1208868"/>
                  </a:cubicBezTo>
                  <a:cubicBezTo>
                    <a:pt x="198894" y="1375475"/>
                    <a:pt x="0" y="1526583"/>
                    <a:pt x="0" y="1526583"/>
                  </a:cubicBezTo>
                  <a:lnTo>
                    <a:pt x="0" y="1526583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 rot="11492577" flipV="1">
              <a:off x="6894139" y="4050352"/>
              <a:ext cx="222898" cy="1043298"/>
            </a:xfrm>
            <a:custGeom>
              <a:avLst/>
              <a:gdLst>
                <a:gd name="connsiteX0" fmla="*/ 395207 w 529671"/>
                <a:gd name="connsiteY0" fmla="*/ 0 h 1526583"/>
                <a:gd name="connsiteX1" fmla="*/ 526942 w 529671"/>
                <a:gd name="connsiteY1" fmla="*/ 526942 h 1526583"/>
                <a:gd name="connsiteX2" fmla="*/ 286718 w 529671"/>
                <a:gd name="connsiteY2" fmla="*/ 1208868 h 1526583"/>
                <a:gd name="connsiteX3" fmla="*/ 0 w 529671"/>
                <a:gd name="connsiteY3" fmla="*/ 1526583 h 1526583"/>
                <a:gd name="connsiteX4" fmla="*/ 0 w 529671"/>
                <a:gd name="connsiteY4" fmla="*/ 1526583 h 1526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671" h="1526583">
                  <a:moveTo>
                    <a:pt x="395207" y="0"/>
                  </a:moveTo>
                  <a:cubicBezTo>
                    <a:pt x="470115" y="162732"/>
                    <a:pt x="545024" y="325464"/>
                    <a:pt x="526942" y="526942"/>
                  </a:cubicBezTo>
                  <a:cubicBezTo>
                    <a:pt x="508861" y="728420"/>
                    <a:pt x="374542" y="1042261"/>
                    <a:pt x="286718" y="1208868"/>
                  </a:cubicBezTo>
                  <a:cubicBezTo>
                    <a:pt x="198894" y="1375475"/>
                    <a:pt x="0" y="1526583"/>
                    <a:pt x="0" y="1526583"/>
                  </a:cubicBezTo>
                  <a:lnTo>
                    <a:pt x="0" y="1526583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3886200" y="3810000"/>
              <a:ext cx="12192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886200" y="5334000"/>
              <a:ext cx="12192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/>
          <p:cNvCxnSpPr>
            <a:stCxn id="18" idx="7"/>
          </p:cNvCxnSpPr>
          <p:nvPr/>
        </p:nvCxnSpPr>
        <p:spPr>
          <a:xfrm flipV="1">
            <a:off x="2055485" y="3962400"/>
            <a:ext cx="1373515" cy="12099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371600" y="3200400"/>
            <a:ext cx="2819400" cy="28194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86000" y="25908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SCC1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913467" y="3691467"/>
            <a:ext cx="1820333" cy="1794933"/>
          </a:xfrm>
          <a:custGeom>
            <a:avLst/>
            <a:gdLst>
              <a:gd name="connsiteX0" fmla="*/ 0 w 1794945"/>
              <a:gd name="connsiteY0" fmla="*/ 135466 h 1896533"/>
              <a:gd name="connsiteX1" fmla="*/ 203200 w 1794945"/>
              <a:gd name="connsiteY1" fmla="*/ 84666 h 1896533"/>
              <a:gd name="connsiteX2" fmla="*/ 440266 w 1794945"/>
              <a:gd name="connsiteY2" fmla="*/ 33866 h 1896533"/>
              <a:gd name="connsiteX3" fmla="*/ 524933 w 1794945"/>
              <a:gd name="connsiteY3" fmla="*/ 16933 h 1896533"/>
              <a:gd name="connsiteX4" fmla="*/ 1337733 w 1794945"/>
              <a:gd name="connsiteY4" fmla="*/ 0 h 1896533"/>
              <a:gd name="connsiteX5" fmla="*/ 1761066 w 1794945"/>
              <a:gd name="connsiteY5" fmla="*/ 16933 h 1896533"/>
              <a:gd name="connsiteX6" fmla="*/ 1778000 w 1794945"/>
              <a:gd name="connsiteY6" fmla="*/ 152400 h 1896533"/>
              <a:gd name="connsiteX7" fmla="*/ 1744133 w 1794945"/>
              <a:gd name="connsiteY7" fmla="*/ 203200 h 1896533"/>
              <a:gd name="connsiteX8" fmla="*/ 1710266 w 1794945"/>
              <a:gd name="connsiteY8" fmla="*/ 270933 h 1896533"/>
              <a:gd name="connsiteX9" fmla="*/ 1574800 w 1794945"/>
              <a:gd name="connsiteY9" fmla="*/ 457200 h 1896533"/>
              <a:gd name="connsiteX10" fmla="*/ 1456266 w 1794945"/>
              <a:gd name="connsiteY10" fmla="*/ 575733 h 1896533"/>
              <a:gd name="connsiteX11" fmla="*/ 1388533 w 1794945"/>
              <a:gd name="connsiteY11" fmla="*/ 660400 h 1896533"/>
              <a:gd name="connsiteX12" fmla="*/ 1270000 w 1794945"/>
              <a:gd name="connsiteY12" fmla="*/ 745066 h 1896533"/>
              <a:gd name="connsiteX13" fmla="*/ 1117600 w 1794945"/>
              <a:gd name="connsiteY13" fmla="*/ 829733 h 1896533"/>
              <a:gd name="connsiteX14" fmla="*/ 1066800 w 1794945"/>
              <a:gd name="connsiteY14" fmla="*/ 880533 h 1896533"/>
              <a:gd name="connsiteX15" fmla="*/ 999066 w 1794945"/>
              <a:gd name="connsiteY15" fmla="*/ 914400 h 1896533"/>
              <a:gd name="connsiteX16" fmla="*/ 948266 w 1794945"/>
              <a:gd name="connsiteY16" fmla="*/ 948266 h 1896533"/>
              <a:gd name="connsiteX17" fmla="*/ 880533 w 1794945"/>
              <a:gd name="connsiteY17" fmla="*/ 982133 h 1896533"/>
              <a:gd name="connsiteX18" fmla="*/ 829733 w 1794945"/>
              <a:gd name="connsiteY18" fmla="*/ 1016000 h 1896533"/>
              <a:gd name="connsiteX19" fmla="*/ 694266 w 1794945"/>
              <a:gd name="connsiteY19" fmla="*/ 1100666 h 1896533"/>
              <a:gd name="connsiteX20" fmla="*/ 609600 w 1794945"/>
              <a:gd name="connsiteY20" fmla="*/ 1168400 h 1896533"/>
              <a:gd name="connsiteX21" fmla="*/ 541866 w 1794945"/>
              <a:gd name="connsiteY21" fmla="*/ 1202266 h 1896533"/>
              <a:gd name="connsiteX22" fmla="*/ 304800 w 1794945"/>
              <a:gd name="connsiteY22" fmla="*/ 1371600 h 1896533"/>
              <a:gd name="connsiteX23" fmla="*/ 254000 w 1794945"/>
              <a:gd name="connsiteY23" fmla="*/ 1388533 h 1896533"/>
              <a:gd name="connsiteX24" fmla="*/ 203200 w 1794945"/>
              <a:gd name="connsiteY24" fmla="*/ 1422400 h 1896533"/>
              <a:gd name="connsiteX25" fmla="*/ 152400 w 1794945"/>
              <a:gd name="connsiteY25" fmla="*/ 1439333 h 1896533"/>
              <a:gd name="connsiteX26" fmla="*/ 84666 w 1794945"/>
              <a:gd name="connsiteY26" fmla="*/ 1540933 h 1896533"/>
              <a:gd name="connsiteX27" fmla="*/ 33866 w 1794945"/>
              <a:gd name="connsiteY27" fmla="*/ 1642533 h 1896533"/>
              <a:gd name="connsiteX28" fmla="*/ 270933 w 1794945"/>
              <a:gd name="connsiteY28" fmla="*/ 1693333 h 1896533"/>
              <a:gd name="connsiteX29" fmla="*/ 508000 w 1794945"/>
              <a:gd name="connsiteY29" fmla="*/ 1744133 h 1896533"/>
              <a:gd name="connsiteX30" fmla="*/ 660400 w 1794945"/>
              <a:gd name="connsiteY30" fmla="*/ 1794933 h 1896533"/>
              <a:gd name="connsiteX31" fmla="*/ 728133 w 1794945"/>
              <a:gd name="connsiteY31" fmla="*/ 1828800 h 1896533"/>
              <a:gd name="connsiteX32" fmla="*/ 778933 w 1794945"/>
              <a:gd name="connsiteY32" fmla="*/ 1845733 h 1896533"/>
              <a:gd name="connsiteX33" fmla="*/ 846666 w 1794945"/>
              <a:gd name="connsiteY33" fmla="*/ 1862666 h 1896533"/>
              <a:gd name="connsiteX34" fmla="*/ 948266 w 1794945"/>
              <a:gd name="connsiteY34" fmla="*/ 1896533 h 1896533"/>
              <a:gd name="connsiteX35" fmla="*/ 1320800 w 1794945"/>
              <a:gd name="connsiteY35" fmla="*/ 1879600 h 1896533"/>
              <a:gd name="connsiteX36" fmla="*/ 1574800 w 1794945"/>
              <a:gd name="connsiteY36" fmla="*/ 1862666 h 1896533"/>
              <a:gd name="connsiteX37" fmla="*/ 1693333 w 1794945"/>
              <a:gd name="connsiteY37" fmla="*/ 1828800 h 1896533"/>
              <a:gd name="connsiteX38" fmla="*/ 1744133 w 1794945"/>
              <a:gd name="connsiteY38" fmla="*/ 1794933 h 1896533"/>
              <a:gd name="connsiteX39" fmla="*/ 1778000 w 1794945"/>
              <a:gd name="connsiteY39" fmla="*/ 1659466 h 1896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794945" h="1896533">
                <a:moveTo>
                  <a:pt x="0" y="135466"/>
                </a:moveTo>
                <a:cubicBezTo>
                  <a:pt x="252954" y="84876"/>
                  <a:pt x="-125752" y="162988"/>
                  <a:pt x="203200" y="84666"/>
                </a:cubicBezTo>
                <a:cubicBezTo>
                  <a:pt x="281818" y="65947"/>
                  <a:pt x="361184" y="50515"/>
                  <a:pt x="440266" y="33866"/>
                </a:cubicBezTo>
                <a:cubicBezTo>
                  <a:pt x="468430" y="27937"/>
                  <a:pt x="496158" y="17532"/>
                  <a:pt x="524933" y="16933"/>
                </a:cubicBezTo>
                <a:lnTo>
                  <a:pt x="1337733" y="0"/>
                </a:lnTo>
                <a:cubicBezTo>
                  <a:pt x="1478844" y="5644"/>
                  <a:pt x="1621367" y="-3763"/>
                  <a:pt x="1761066" y="16933"/>
                </a:cubicBezTo>
                <a:cubicBezTo>
                  <a:pt x="1822565" y="26044"/>
                  <a:pt x="1782425" y="140601"/>
                  <a:pt x="1778000" y="152400"/>
                </a:cubicBezTo>
                <a:cubicBezTo>
                  <a:pt x="1770854" y="171456"/>
                  <a:pt x="1754230" y="185530"/>
                  <a:pt x="1744133" y="203200"/>
                </a:cubicBezTo>
                <a:cubicBezTo>
                  <a:pt x="1731609" y="225117"/>
                  <a:pt x="1723253" y="249288"/>
                  <a:pt x="1710266" y="270933"/>
                </a:cubicBezTo>
                <a:cubicBezTo>
                  <a:pt x="1676886" y="326567"/>
                  <a:pt x="1619654" y="408268"/>
                  <a:pt x="1574800" y="457200"/>
                </a:cubicBezTo>
                <a:cubicBezTo>
                  <a:pt x="1537042" y="498390"/>
                  <a:pt x="1491172" y="532100"/>
                  <a:pt x="1456266" y="575733"/>
                </a:cubicBezTo>
                <a:cubicBezTo>
                  <a:pt x="1433688" y="603955"/>
                  <a:pt x="1415276" y="636088"/>
                  <a:pt x="1388533" y="660400"/>
                </a:cubicBezTo>
                <a:cubicBezTo>
                  <a:pt x="1352605" y="693062"/>
                  <a:pt x="1310964" y="718998"/>
                  <a:pt x="1270000" y="745066"/>
                </a:cubicBezTo>
                <a:cubicBezTo>
                  <a:pt x="1163856" y="812612"/>
                  <a:pt x="1235611" y="741225"/>
                  <a:pt x="1117600" y="829733"/>
                </a:cubicBezTo>
                <a:cubicBezTo>
                  <a:pt x="1098442" y="844101"/>
                  <a:pt x="1086287" y="866614"/>
                  <a:pt x="1066800" y="880533"/>
                </a:cubicBezTo>
                <a:cubicBezTo>
                  <a:pt x="1046259" y="895205"/>
                  <a:pt x="1020983" y="901876"/>
                  <a:pt x="999066" y="914400"/>
                </a:cubicBezTo>
                <a:cubicBezTo>
                  <a:pt x="981396" y="924497"/>
                  <a:pt x="965936" y="938169"/>
                  <a:pt x="948266" y="948266"/>
                </a:cubicBezTo>
                <a:cubicBezTo>
                  <a:pt x="926349" y="960790"/>
                  <a:pt x="902450" y="969609"/>
                  <a:pt x="880533" y="982133"/>
                </a:cubicBezTo>
                <a:cubicBezTo>
                  <a:pt x="862863" y="992230"/>
                  <a:pt x="846991" y="1005214"/>
                  <a:pt x="829733" y="1016000"/>
                </a:cubicBezTo>
                <a:cubicBezTo>
                  <a:pt x="791500" y="1039896"/>
                  <a:pt x="732948" y="1071654"/>
                  <a:pt x="694266" y="1100666"/>
                </a:cubicBezTo>
                <a:cubicBezTo>
                  <a:pt x="665352" y="1122351"/>
                  <a:pt x="639672" y="1148352"/>
                  <a:pt x="609600" y="1168400"/>
                </a:cubicBezTo>
                <a:cubicBezTo>
                  <a:pt x="588597" y="1182402"/>
                  <a:pt x="562869" y="1188264"/>
                  <a:pt x="541866" y="1202266"/>
                </a:cubicBezTo>
                <a:cubicBezTo>
                  <a:pt x="537854" y="1204941"/>
                  <a:pt x="335090" y="1361504"/>
                  <a:pt x="304800" y="1371600"/>
                </a:cubicBezTo>
                <a:lnTo>
                  <a:pt x="254000" y="1388533"/>
                </a:lnTo>
                <a:cubicBezTo>
                  <a:pt x="237067" y="1399822"/>
                  <a:pt x="221403" y="1413299"/>
                  <a:pt x="203200" y="1422400"/>
                </a:cubicBezTo>
                <a:cubicBezTo>
                  <a:pt x="187235" y="1430382"/>
                  <a:pt x="165021" y="1426712"/>
                  <a:pt x="152400" y="1439333"/>
                </a:cubicBezTo>
                <a:cubicBezTo>
                  <a:pt x="123619" y="1468114"/>
                  <a:pt x="107244" y="1507066"/>
                  <a:pt x="84666" y="1540933"/>
                </a:cubicBezTo>
                <a:cubicBezTo>
                  <a:pt x="40900" y="1606582"/>
                  <a:pt x="57235" y="1572428"/>
                  <a:pt x="33866" y="1642533"/>
                </a:cubicBezTo>
                <a:cubicBezTo>
                  <a:pt x="143226" y="1715441"/>
                  <a:pt x="43915" y="1660902"/>
                  <a:pt x="270933" y="1693333"/>
                </a:cubicBezTo>
                <a:cubicBezTo>
                  <a:pt x="360594" y="1706142"/>
                  <a:pt x="425861" y="1723599"/>
                  <a:pt x="508000" y="1744133"/>
                </a:cubicBezTo>
                <a:cubicBezTo>
                  <a:pt x="678248" y="1829258"/>
                  <a:pt x="463446" y="1729282"/>
                  <a:pt x="660400" y="1794933"/>
                </a:cubicBezTo>
                <a:cubicBezTo>
                  <a:pt x="684347" y="1802915"/>
                  <a:pt x="704931" y="1818856"/>
                  <a:pt x="728133" y="1828800"/>
                </a:cubicBezTo>
                <a:cubicBezTo>
                  <a:pt x="744539" y="1835831"/>
                  <a:pt x="761770" y="1840830"/>
                  <a:pt x="778933" y="1845733"/>
                </a:cubicBezTo>
                <a:cubicBezTo>
                  <a:pt x="801310" y="1852126"/>
                  <a:pt x="824375" y="1855979"/>
                  <a:pt x="846666" y="1862666"/>
                </a:cubicBezTo>
                <a:cubicBezTo>
                  <a:pt x="880859" y="1872924"/>
                  <a:pt x="948266" y="1896533"/>
                  <a:pt x="948266" y="1896533"/>
                </a:cubicBezTo>
                <a:lnTo>
                  <a:pt x="1320800" y="1879600"/>
                </a:lnTo>
                <a:cubicBezTo>
                  <a:pt x="1405531" y="1875020"/>
                  <a:pt x="1490412" y="1871549"/>
                  <a:pt x="1574800" y="1862666"/>
                </a:cubicBezTo>
                <a:cubicBezTo>
                  <a:pt x="1605876" y="1859395"/>
                  <a:pt x="1661851" y="1839294"/>
                  <a:pt x="1693333" y="1828800"/>
                </a:cubicBezTo>
                <a:cubicBezTo>
                  <a:pt x="1710266" y="1817511"/>
                  <a:pt x="1733347" y="1812191"/>
                  <a:pt x="1744133" y="1794933"/>
                </a:cubicBezTo>
                <a:cubicBezTo>
                  <a:pt x="1781570" y="1735034"/>
                  <a:pt x="1778000" y="1712458"/>
                  <a:pt x="1778000" y="1659466"/>
                </a:cubicBezTo>
              </a:path>
            </a:pathLst>
          </a:custGeom>
          <a:ln w="57150" cmpd="sng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 rot="5400000" flipH="1">
            <a:off x="1828799" y="3581400"/>
            <a:ext cx="1752600" cy="2057400"/>
          </a:xfrm>
          <a:custGeom>
            <a:avLst/>
            <a:gdLst>
              <a:gd name="connsiteX0" fmla="*/ 0 w 1794945"/>
              <a:gd name="connsiteY0" fmla="*/ 135466 h 1896533"/>
              <a:gd name="connsiteX1" fmla="*/ 203200 w 1794945"/>
              <a:gd name="connsiteY1" fmla="*/ 84666 h 1896533"/>
              <a:gd name="connsiteX2" fmla="*/ 440266 w 1794945"/>
              <a:gd name="connsiteY2" fmla="*/ 33866 h 1896533"/>
              <a:gd name="connsiteX3" fmla="*/ 524933 w 1794945"/>
              <a:gd name="connsiteY3" fmla="*/ 16933 h 1896533"/>
              <a:gd name="connsiteX4" fmla="*/ 1337733 w 1794945"/>
              <a:gd name="connsiteY4" fmla="*/ 0 h 1896533"/>
              <a:gd name="connsiteX5" fmla="*/ 1761066 w 1794945"/>
              <a:gd name="connsiteY5" fmla="*/ 16933 h 1896533"/>
              <a:gd name="connsiteX6" fmla="*/ 1778000 w 1794945"/>
              <a:gd name="connsiteY6" fmla="*/ 152400 h 1896533"/>
              <a:gd name="connsiteX7" fmla="*/ 1744133 w 1794945"/>
              <a:gd name="connsiteY7" fmla="*/ 203200 h 1896533"/>
              <a:gd name="connsiteX8" fmla="*/ 1710266 w 1794945"/>
              <a:gd name="connsiteY8" fmla="*/ 270933 h 1896533"/>
              <a:gd name="connsiteX9" fmla="*/ 1574800 w 1794945"/>
              <a:gd name="connsiteY9" fmla="*/ 457200 h 1896533"/>
              <a:gd name="connsiteX10" fmla="*/ 1456266 w 1794945"/>
              <a:gd name="connsiteY10" fmla="*/ 575733 h 1896533"/>
              <a:gd name="connsiteX11" fmla="*/ 1388533 w 1794945"/>
              <a:gd name="connsiteY11" fmla="*/ 660400 h 1896533"/>
              <a:gd name="connsiteX12" fmla="*/ 1270000 w 1794945"/>
              <a:gd name="connsiteY12" fmla="*/ 745066 h 1896533"/>
              <a:gd name="connsiteX13" fmla="*/ 1117600 w 1794945"/>
              <a:gd name="connsiteY13" fmla="*/ 829733 h 1896533"/>
              <a:gd name="connsiteX14" fmla="*/ 1066800 w 1794945"/>
              <a:gd name="connsiteY14" fmla="*/ 880533 h 1896533"/>
              <a:gd name="connsiteX15" fmla="*/ 999066 w 1794945"/>
              <a:gd name="connsiteY15" fmla="*/ 914400 h 1896533"/>
              <a:gd name="connsiteX16" fmla="*/ 948266 w 1794945"/>
              <a:gd name="connsiteY16" fmla="*/ 948266 h 1896533"/>
              <a:gd name="connsiteX17" fmla="*/ 880533 w 1794945"/>
              <a:gd name="connsiteY17" fmla="*/ 982133 h 1896533"/>
              <a:gd name="connsiteX18" fmla="*/ 829733 w 1794945"/>
              <a:gd name="connsiteY18" fmla="*/ 1016000 h 1896533"/>
              <a:gd name="connsiteX19" fmla="*/ 694266 w 1794945"/>
              <a:gd name="connsiteY19" fmla="*/ 1100666 h 1896533"/>
              <a:gd name="connsiteX20" fmla="*/ 609600 w 1794945"/>
              <a:gd name="connsiteY20" fmla="*/ 1168400 h 1896533"/>
              <a:gd name="connsiteX21" fmla="*/ 541866 w 1794945"/>
              <a:gd name="connsiteY21" fmla="*/ 1202266 h 1896533"/>
              <a:gd name="connsiteX22" fmla="*/ 304800 w 1794945"/>
              <a:gd name="connsiteY22" fmla="*/ 1371600 h 1896533"/>
              <a:gd name="connsiteX23" fmla="*/ 254000 w 1794945"/>
              <a:gd name="connsiteY23" fmla="*/ 1388533 h 1896533"/>
              <a:gd name="connsiteX24" fmla="*/ 203200 w 1794945"/>
              <a:gd name="connsiteY24" fmla="*/ 1422400 h 1896533"/>
              <a:gd name="connsiteX25" fmla="*/ 152400 w 1794945"/>
              <a:gd name="connsiteY25" fmla="*/ 1439333 h 1896533"/>
              <a:gd name="connsiteX26" fmla="*/ 84666 w 1794945"/>
              <a:gd name="connsiteY26" fmla="*/ 1540933 h 1896533"/>
              <a:gd name="connsiteX27" fmla="*/ 33866 w 1794945"/>
              <a:gd name="connsiteY27" fmla="*/ 1642533 h 1896533"/>
              <a:gd name="connsiteX28" fmla="*/ 270933 w 1794945"/>
              <a:gd name="connsiteY28" fmla="*/ 1693333 h 1896533"/>
              <a:gd name="connsiteX29" fmla="*/ 508000 w 1794945"/>
              <a:gd name="connsiteY29" fmla="*/ 1744133 h 1896533"/>
              <a:gd name="connsiteX30" fmla="*/ 660400 w 1794945"/>
              <a:gd name="connsiteY30" fmla="*/ 1794933 h 1896533"/>
              <a:gd name="connsiteX31" fmla="*/ 728133 w 1794945"/>
              <a:gd name="connsiteY31" fmla="*/ 1828800 h 1896533"/>
              <a:gd name="connsiteX32" fmla="*/ 778933 w 1794945"/>
              <a:gd name="connsiteY32" fmla="*/ 1845733 h 1896533"/>
              <a:gd name="connsiteX33" fmla="*/ 846666 w 1794945"/>
              <a:gd name="connsiteY33" fmla="*/ 1862666 h 1896533"/>
              <a:gd name="connsiteX34" fmla="*/ 948266 w 1794945"/>
              <a:gd name="connsiteY34" fmla="*/ 1896533 h 1896533"/>
              <a:gd name="connsiteX35" fmla="*/ 1320800 w 1794945"/>
              <a:gd name="connsiteY35" fmla="*/ 1879600 h 1896533"/>
              <a:gd name="connsiteX36" fmla="*/ 1574800 w 1794945"/>
              <a:gd name="connsiteY36" fmla="*/ 1862666 h 1896533"/>
              <a:gd name="connsiteX37" fmla="*/ 1693333 w 1794945"/>
              <a:gd name="connsiteY37" fmla="*/ 1828800 h 1896533"/>
              <a:gd name="connsiteX38" fmla="*/ 1744133 w 1794945"/>
              <a:gd name="connsiteY38" fmla="*/ 1794933 h 1896533"/>
              <a:gd name="connsiteX39" fmla="*/ 1778000 w 1794945"/>
              <a:gd name="connsiteY39" fmla="*/ 1659466 h 1896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794945" h="1896533">
                <a:moveTo>
                  <a:pt x="0" y="135466"/>
                </a:moveTo>
                <a:cubicBezTo>
                  <a:pt x="252954" y="84876"/>
                  <a:pt x="-125752" y="162988"/>
                  <a:pt x="203200" y="84666"/>
                </a:cubicBezTo>
                <a:cubicBezTo>
                  <a:pt x="281818" y="65947"/>
                  <a:pt x="361184" y="50515"/>
                  <a:pt x="440266" y="33866"/>
                </a:cubicBezTo>
                <a:cubicBezTo>
                  <a:pt x="468430" y="27937"/>
                  <a:pt x="496158" y="17532"/>
                  <a:pt x="524933" y="16933"/>
                </a:cubicBezTo>
                <a:lnTo>
                  <a:pt x="1337733" y="0"/>
                </a:lnTo>
                <a:cubicBezTo>
                  <a:pt x="1478844" y="5644"/>
                  <a:pt x="1621367" y="-3763"/>
                  <a:pt x="1761066" y="16933"/>
                </a:cubicBezTo>
                <a:cubicBezTo>
                  <a:pt x="1822565" y="26044"/>
                  <a:pt x="1782425" y="140601"/>
                  <a:pt x="1778000" y="152400"/>
                </a:cubicBezTo>
                <a:cubicBezTo>
                  <a:pt x="1770854" y="171456"/>
                  <a:pt x="1754230" y="185530"/>
                  <a:pt x="1744133" y="203200"/>
                </a:cubicBezTo>
                <a:cubicBezTo>
                  <a:pt x="1731609" y="225117"/>
                  <a:pt x="1723253" y="249288"/>
                  <a:pt x="1710266" y="270933"/>
                </a:cubicBezTo>
                <a:cubicBezTo>
                  <a:pt x="1676886" y="326567"/>
                  <a:pt x="1619654" y="408268"/>
                  <a:pt x="1574800" y="457200"/>
                </a:cubicBezTo>
                <a:cubicBezTo>
                  <a:pt x="1537042" y="498390"/>
                  <a:pt x="1491172" y="532100"/>
                  <a:pt x="1456266" y="575733"/>
                </a:cubicBezTo>
                <a:cubicBezTo>
                  <a:pt x="1433688" y="603955"/>
                  <a:pt x="1415276" y="636088"/>
                  <a:pt x="1388533" y="660400"/>
                </a:cubicBezTo>
                <a:cubicBezTo>
                  <a:pt x="1352605" y="693062"/>
                  <a:pt x="1310964" y="718998"/>
                  <a:pt x="1270000" y="745066"/>
                </a:cubicBezTo>
                <a:cubicBezTo>
                  <a:pt x="1163856" y="812612"/>
                  <a:pt x="1235611" y="741225"/>
                  <a:pt x="1117600" y="829733"/>
                </a:cubicBezTo>
                <a:cubicBezTo>
                  <a:pt x="1098442" y="844101"/>
                  <a:pt x="1086287" y="866614"/>
                  <a:pt x="1066800" y="880533"/>
                </a:cubicBezTo>
                <a:cubicBezTo>
                  <a:pt x="1046259" y="895205"/>
                  <a:pt x="1020983" y="901876"/>
                  <a:pt x="999066" y="914400"/>
                </a:cubicBezTo>
                <a:cubicBezTo>
                  <a:pt x="981396" y="924497"/>
                  <a:pt x="965936" y="938169"/>
                  <a:pt x="948266" y="948266"/>
                </a:cubicBezTo>
                <a:cubicBezTo>
                  <a:pt x="926349" y="960790"/>
                  <a:pt x="902450" y="969609"/>
                  <a:pt x="880533" y="982133"/>
                </a:cubicBezTo>
                <a:cubicBezTo>
                  <a:pt x="862863" y="992230"/>
                  <a:pt x="846991" y="1005214"/>
                  <a:pt x="829733" y="1016000"/>
                </a:cubicBezTo>
                <a:cubicBezTo>
                  <a:pt x="791500" y="1039896"/>
                  <a:pt x="732948" y="1071654"/>
                  <a:pt x="694266" y="1100666"/>
                </a:cubicBezTo>
                <a:cubicBezTo>
                  <a:pt x="665352" y="1122351"/>
                  <a:pt x="639672" y="1148352"/>
                  <a:pt x="609600" y="1168400"/>
                </a:cubicBezTo>
                <a:cubicBezTo>
                  <a:pt x="588597" y="1182402"/>
                  <a:pt x="562869" y="1188264"/>
                  <a:pt x="541866" y="1202266"/>
                </a:cubicBezTo>
                <a:cubicBezTo>
                  <a:pt x="537854" y="1204941"/>
                  <a:pt x="335090" y="1361504"/>
                  <a:pt x="304800" y="1371600"/>
                </a:cubicBezTo>
                <a:lnTo>
                  <a:pt x="254000" y="1388533"/>
                </a:lnTo>
                <a:cubicBezTo>
                  <a:pt x="237067" y="1399822"/>
                  <a:pt x="221403" y="1413299"/>
                  <a:pt x="203200" y="1422400"/>
                </a:cubicBezTo>
                <a:cubicBezTo>
                  <a:pt x="187235" y="1430382"/>
                  <a:pt x="165021" y="1426712"/>
                  <a:pt x="152400" y="1439333"/>
                </a:cubicBezTo>
                <a:cubicBezTo>
                  <a:pt x="123619" y="1468114"/>
                  <a:pt x="107244" y="1507066"/>
                  <a:pt x="84666" y="1540933"/>
                </a:cubicBezTo>
                <a:cubicBezTo>
                  <a:pt x="40900" y="1606582"/>
                  <a:pt x="57235" y="1572428"/>
                  <a:pt x="33866" y="1642533"/>
                </a:cubicBezTo>
                <a:cubicBezTo>
                  <a:pt x="143226" y="1715441"/>
                  <a:pt x="43915" y="1660902"/>
                  <a:pt x="270933" y="1693333"/>
                </a:cubicBezTo>
                <a:cubicBezTo>
                  <a:pt x="360594" y="1706142"/>
                  <a:pt x="425861" y="1723599"/>
                  <a:pt x="508000" y="1744133"/>
                </a:cubicBezTo>
                <a:cubicBezTo>
                  <a:pt x="678248" y="1829258"/>
                  <a:pt x="463446" y="1729282"/>
                  <a:pt x="660400" y="1794933"/>
                </a:cubicBezTo>
                <a:cubicBezTo>
                  <a:pt x="684347" y="1802915"/>
                  <a:pt x="704931" y="1818856"/>
                  <a:pt x="728133" y="1828800"/>
                </a:cubicBezTo>
                <a:cubicBezTo>
                  <a:pt x="744539" y="1835831"/>
                  <a:pt x="761770" y="1840830"/>
                  <a:pt x="778933" y="1845733"/>
                </a:cubicBezTo>
                <a:cubicBezTo>
                  <a:pt x="801310" y="1852126"/>
                  <a:pt x="824375" y="1855979"/>
                  <a:pt x="846666" y="1862666"/>
                </a:cubicBezTo>
                <a:cubicBezTo>
                  <a:pt x="880859" y="1872924"/>
                  <a:pt x="948266" y="1896533"/>
                  <a:pt x="948266" y="1896533"/>
                </a:cubicBezTo>
                <a:lnTo>
                  <a:pt x="1320800" y="1879600"/>
                </a:lnTo>
                <a:cubicBezTo>
                  <a:pt x="1405531" y="1875020"/>
                  <a:pt x="1490412" y="1871549"/>
                  <a:pt x="1574800" y="1862666"/>
                </a:cubicBezTo>
                <a:cubicBezTo>
                  <a:pt x="1605876" y="1859395"/>
                  <a:pt x="1661851" y="1839294"/>
                  <a:pt x="1693333" y="1828800"/>
                </a:cubicBezTo>
                <a:cubicBezTo>
                  <a:pt x="1710266" y="1817511"/>
                  <a:pt x="1733347" y="1812191"/>
                  <a:pt x="1744133" y="1794933"/>
                </a:cubicBezTo>
                <a:cubicBezTo>
                  <a:pt x="1781570" y="1735034"/>
                  <a:pt x="1778000" y="1712458"/>
                  <a:pt x="1778000" y="1659466"/>
                </a:cubicBezTo>
              </a:path>
            </a:pathLst>
          </a:custGeom>
          <a:ln w="57150" cmpd="sng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28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0" grpId="0" animBg="1"/>
      <p:bldP spid="3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2400" y="1143000"/>
                <a:ext cx="8763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="" xmlns:m="http://schemas.openxmlformats.org/officeDocument/2006/math">
                    <m:r>
                      <a:rPr lang="en-US" sz="2400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𝑻𝑺</m:t>
                    </m:r>
                    <m:r>
                      <a:rPr lang="en-US" sz="2400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:  </m:t>
                    </m:r>
                  </m:oMath>
                </a14:m>
                <a:r>
                  <a:rPr lang="en-US" sz="2400" dirty="0">
                    <a:latin typeface="Arial Narrow" pitchFamily="34" charset="0"/>
                  </a:rPr>
                  <a:t>numbering of the vertices of a </a:t>
                </a:r>
                <a:r>
                  <a:rPr lang="en-US" sz="2400" b="1" dirty="0">
                    <a:latin typeface="Arial Narrow" pitchFamily="34" charset="0"/>
                  </a:rPr>
                  <a:t>directed acyclic graph </a:t>
                </a:r>
                <a:r>
                  <a:rPr lang="en-US" sz="2400" dirty="0">
                    <a:latin typeface="Arial Narrow" pitchFamily="34" charset="0"/>
                  </a:rPr>
                  <a:t>(DAG) such that        all edges go from low to high.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143000"/>
                <a:ext cx="8763000" cy="830997"/>
              </a:xfrm>
              <a:prstGeom prst="rect">
                <a:avLst/>
              </a:prstGeom>
              <a:blipFill>
                <a:blip r:embed="rId2"/>
                <a:stretch>
                  <a:fillRect t="-5882" r="-6745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2000250" y="2438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86100" y="2438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cxnSpLocks/>
            <a:stCxn id="3" idx="6"/>
            <a:endCxn id="6" idx="2"/>
          </p:cNvCxnSpPr>
          <p:nvPr/>
        </p:nvCxnSpPr>
        <p:spPr>
          <a:xfrm>
            <a:off x="2533650" y="2667000"/>
            <a:ext cx="5524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110353" y="2438400"/>
                <a:ext cx="22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sz="240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353" y="2438400"/>
                <a:ext cx="228600" cy="461665"/>
              </a:xfrm>
              <a:prstGeom prst="rect">
                <a:avLst/>
              </a:prstGeom>
              <a:blipFill>
                <a:blip r:embed="rId3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28816" y="2438400"/>
                <a:ext cx="22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sz="240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816" y="2438400"/>
                <a:ext cx="228600" cy="461665"/>
              </a:xfrm>
              <a:prstGeom prst="rect">
                <a:avLst/>
              </a:prstGeom>
              <a:blipFill>
                <a:blip r:embed="rId4"/>
                <a:stretch>
                  <a:fillRect r="-48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57200" y="24384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Narrow" pitchFamily="34" charset="0"/>
              </a:rPr>
              <a:t>if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71950" y="2447441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Narrow" pitchFamily="34" charset="0"/>
              </a:rPr>
              <a:t>then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15000" y="2438400"/>
                <a:ext cx="2895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00FF"/>
                          </a:solidFill>
                          <a:latin typeface="Cambria Math"/>
                        </a:rPr>
                        <m:t>𝑇𝑆</m:t>
                      </m:r>
                      <m:r>
                        <a:rPr lang="en-US" sz="2400" i="1" dirty="0" smtClean="0">
                          <a:latin typeface="Cambria Math"/>
                        </a:rPr>
                        <m:t>(</m:t>
                      </m:r>
                      <m:r>
                        <a:rPr lang="en-US" sz="2400" i="1" dirty="0" smtClean="0">
                          <a:latin typeface="Cambria Math"/>
                        </a:rPr>
                        <m:t>𝑢</m:t>
                      </m:r>
                      <m:r>
                        <a:rPr lang="en-US" sz="2400" i="1" dirty="0" smtClean="0">
                          <a:latin typeface="Cambria Math"/>
                        </a:rPr>
                        <m:t>)&lt;</m:t>
                      </m:r>
                      <m:r>
                        <a:rPr lang="en-US" sz="2400" i="1" dirty="0" smtClean="0">
                          <a:solidFill>
                            <a:srgbClr val="0000FF"/>
                          </a:solidFill>
                          <a:latin typeface="Cambria Math"/>
                        </a:rPr>
                        <m:t>𝑇𝑆</m:t>
                      </m:r>
                      <m:r>
                        <a:rPr lang="en-US" sz="2400" i="1" dirty="0" smtClean="0">
                          <a:latin typeface="Cambria Math"/>
                        </a:rPr>
                        <m:t>(</m:t>
                      </m:r>
                      <m:r>
                        <a:rPr lang="en-US" sz="2400" i="1" dirty="0" smtClean="0">
                          <a:latin typeface="Cambria Math"/>
                        </a:rPr>
                        <m:t>𝑣</m:t>
                      </m:r>
                      <m:r>
                        <a:rPr lang="en-US" sz="24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2438400"/>
                <a:ext cx="2895600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/>
          <p:cNvGrpSpPr/>
          <p:nvPr/>
        </p:nvGrpSpPr>
        <p:grpSpPr>
          <a:xfrm>
            <a:off x="2924016" y="3505200"/>
            <a:ext cx="3705384" cy="2362200"/>
            <a:chOff x="2924016" y="4191000"/>
            <a:chExt cx="3705384" cy="2362200"/>
          </a:xfrm>
        </p:grpSpPr>
        <p:sp>
          <p:nvSpPr>
            <p:cNvPr id="14" name="Oval 13"/>
            <p:cNvSpPr/>
            <p:nvPr/>
          </p:nvSpPr>
          <p:spPr>
            <a:xfrm>
              <a:off x="2924016" y="41910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20023" y="42672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086100" y="52578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345602" y="53340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266916" y="6005593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572000" y="60960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6096000" y="60960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190716" y="3733800"/>
            <a:ext cx="2983399" cy="1905000"/>
            <a:chOff x="3190716" y="4419600"/>
            <a:chExt cx="2983399" cy="1905000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3190716" y="4648200"/>
              <a:ext cx="162084" cy="609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3541385" y="4666690"/>
              <a:ext cx="1756753" cy="6673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3722201" y="4680897"/>
              <a:ext cx="1575937" cy="14151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352800" y="5729207"/>
              <a:ext cx="180816" cy="2905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457416" y="4419600"/>
              <a:ext cx="1966301" cy="9813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5013768" y="5733490"/>
              <a:ext cx="396432" cy="4387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5486723" y="4724400"/>
              <a:ext cx="125579" cy="609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 flipV="1">
              <a:off x="3800316" y="6234193"/>
              <a:ext cx="771684" cy="904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5800887" y="5733490"/>
              <a:ext cx="373228" cy="4387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5105400" y="6324600"/>
              <a:ext cx="990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3000216" y="3549134"/>
            <a:ext cx="3559742" cy="2274332"/>
            <a:chOff x="3000216" y="4234934"/>
            <a:chExt cx="3559742" cy="2274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000216" y="4234934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=""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0216" y="4234934"/>
                  <a:ext cx="38100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3152616" y="5301734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=""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2616" y="5301734"/>
                  <a:ext cx="38100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5296223" y="4311134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=""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en-US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6223" y="4311134"/>
                  <a:ext cx="381000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3341201" y="6063529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=""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1201" y="6063529"/>
                  <a:ext cx="381000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5423717" y="5400955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=""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3717" y="5400955"/>
                  <a:ext cx="38100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6178958" y="6100962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=""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6</m:t>
                        </m:r>
                      </m:oMath>
                    </m:oMathPara>
                  </a14:m>
                  <a:endParaRPr lang="en-US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8958" y="6100962"/>
                  <a:ext cx="38100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4646285" y="6139934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=""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7</m:t>
                        </m:r>
                      </m:oMath>
                    </m:oMathPara>
                  </a14:m>
                  <a:endParaRPr lang="en-US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6285" y="6139934"/>
                  <a:ext cx="381000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/>
          <p:cNvGrpSpPr/>
          <p:nvPr/>
        </p:nvGrpSpPr>
        <p:grpSpPr>
          <a:xfrm>
            <a:off x="2993458" y="3552498"/>
            <a:ext cx="3559742" cy="2274332"/>
            <a:chOff x="3000216" y="4234934"/>
            <a:chExt cx="3559742" cy="2274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3000216" y="4234934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=""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0216" y="4234934"/>
                  <a:ext cx="381000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3152616" y="5301734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=""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en-US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2616" y="5301734"/>
                  <a:ext cx="381000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5296223" y="4311134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=""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6223" y="4311134"/>
                  <a:ext cx="381000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3341201" y="6063529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=""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6</m:t>
                        </m:r>
                      </m:oMath>
                    </m:oMathPara>
                  </a14:m>
                  <a:endParaRPr lang="en-US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1201" y="6063529"/>
                  <a:ext cx="381000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5423717" y="5400955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=""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3717" y="5400955"/>
                  <a:ext cx="381000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178958" y="6100962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=""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7</m:t>
                        </m:r>
                      </m:oMath>
                    </m:oMathPara>
                  </a14:m>
                  <a:endParaRPr lang="en-US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8958" y="6100962"/>
                  <a:ext cx="381000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4646285" y="6139934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=""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6285" y="6139934"/>
                  <a:ext cx="381000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/>
          <p:cNvSpPr txBox="1"/>
          <p:nvPr/>
        </p:nvSpPr>
        <p:spPr>
          <a:xfrm>
            <a:off x="1962150" y="6172198"/>
            <a:ext cx="2381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00FF"/>
                </a:solidFill>
                <a:latin typeface="Arial Narrow" pitchFamily="34" charset="0"/>
              </a:rPr>
              <a:t>Complexity?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762500" y="6172198"/>
                <a:ext cx="2019300" cy="58477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0" y="6172198"/>
                <a:ext cx="2019300" cy="5847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/>
          <p:cNvSpPr txBox="1"/>
          <p:nvPr/>
        </p:nvSpPr>
        <p:spPr>
          <a:xfrm>
            <a:off x="7010400" y="6172198"/>
            <a:ext cx="2038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 Narrow" pitchFamily="34" charset="0"/>
              </a:rPr>
              <a:t>Better?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4B72CFC-8B3C-4FF8-8EFF-EE7F54B3A5B0}"/>
              </a:ext>
            </a:extLst>
          </p:cNvPr>
          <p:cNvSpPr txBox="1"/>
          <p:nvPr/>
        </p:nvSpPr>
        <p:spPr>
          <a:xfrm>
            <a:off x="2396921" y="0"/>
            <a:ext cx="4350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0000"/>
              </a:buClr>
              <a:buSzPct val="150000"/>
            </a:pPr>
            <a:r>
              <a:rPr lang="en-US" sz="5400" i="0" dirty="0">
                <a:solidFill>
                  <a:srgbClr val="0000FF"/>
                </a:solidFill>
                <a:latin typeface="Arial Narrow" pitchFamily="34" charset="0"/>
              </a:rPr>
              <a:t>Topological Sort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8F5A2DD-F343-4D17-BB70-FAB8BB531EFE}"/>
              </a:ext>
            </a:extLst>
          </p:cNvPr>
          <p:cNvSpPr txBox="1"/>
          <p:nvPr/>
        </p:nvSpPr>
        <p:spPr>
          <a:xfrm>
            <a:off x="381000" y="6172198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3200" i="0" dirty="0">
                <a:solidFill>
                  <a:srgbClr val="FF0000"/>
                </a:solidFill>
                <a:latin typeface="Arial Narrow" pitchFamily="34" charset="0"/>
              </a:rPr>
              <a:t>Exists?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6" grpId="0" animBg="1"/>
      <p:bldP spid="9" grpId="0"/>
      <p:bldP spid="10" grpId="0"/>
      <p:bldP spid="11" grpId="0"/>
      <p:bldP spid="12" grpId="0"/>
      <p:bldP spid="13" grpId="0"/>
      <p:bldP spid="5" grpId="0"/>
      <p:bldP spid="50" grpId="0" animBg="1"/>
      <p:bldP spid="66" grpId="0"/>
      <p:bldP spid="2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Arial Narrow" pitchFamily="34" charset="0"/>
              </a:rPr>
              <a:t>Strongly Connected Components</a:t>
            </a:r>
            <a:endParaRPr lang="en-US" sz="5400" dirty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371600"/>
            <a:ext cx="79934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i="0" u="sng" dirty="0" smtClean="0">
                <a:latin typeface="Arial Narrow" pitchFamily="34" charset="0"/>
              </a:rPr>
              <a:t>Strongly connected component: </a:t>
            </a:r>
            <a:r>
              <a:rPr lang="en-US" sz="2800" i="0" dirty="0" smtClean="0">
                <a:latin typeface="Arial Narrow" pitchFamily="34" charset="0"/>
              </a:rPr>
              <a:t>for any pair (</a:t>
            </a:r>
            <a:r>
              <a:rPr lang="en-US" sz="2800" i="0" dirty="0" err="1" smtClean="0">
                <a:latin typeface="Arial Narrow" pitchFamily="34" charset="0"/>
              </a:rPr>
              <a:t>u,v</a:t>
            </a:r>
            <a:r>
              <a:rPr lang="en-US" sz="2800" i="0" dirty="0" smtClean="0">
                <a:latin typeface="Arial Narrow" pitchFamily="34" charset="0"/>
              </a:rPr>
              <a:t>) of nodes 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800" dirty="0">
                <a:latin typeface="Arial Narrow" pitchFamily="34" charset="0"/>
              </a:rPr>
              <a:t>i</a:t>
            </a:r>
            <a:r>
              <a:rPr lang="en-US" sz="2800" dirty="0" smtClean="0">
                <a:latin typeface="Arial Narrow" pitchFamily="34" charset="0"/>
              </a:rPr>
              <a:t>n the component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smtClean="0">
                <a:latin typeface="Arial Narrow" pitchFamily="34" charset="0"/>
              </a:rPr>
              <a:t>there is a path from u to v and from v to u. </a:t>
            </a:r>
            <a:endParaRPr lang="en-US" sz="2800" i="0" dirty="0" smtClean="0">
              <a:latin typeface="Arial Narrow" pitchFamily="34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1600200" y="3581400"/>
            <a:ext cx="5870001" cy="1981200"/>
            <a:chOff x="1600200" y="3581400"/>
            <a:chExt cx="5870001" cy="1981200"/>
          </a:xfrm>
        </p:grpSpPr>
        <p:sp>
          <p:nvSpPr>
            <p:cNvPr id="18" name="Oval 17"/>
            <p:cNvSpPr/>
            <p:nvPr/>
          </p:nvSpPr>
          <p:spPr>
            <a:xfrm>
              <a:off x="1600200" y="51054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600200" y="35814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352800" y="51054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352800" y="35814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19" idx="4"/>
              <a:endCxn id="18" idx="0"/>
            </p:cNvCxnSpPr>
            <p:nvPr/>
          </p:nvCxnSpPr>
          <p:spPr>
            <a:xfrm>
              <a:off x="1866900" y="4038600"/>
              <a:ext cx="0" cy="106680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9" idx="6"/>
              <a:endCxn id="21" idx="2"/>
            </p:cNvCxnSpPr>
            <p:nvPr/>
          </p:nvCxnSpPr>
          <p:spPr>
            <a:xfrm>
              <a:off x="2133600" y="3810000"/>
              <a:ext cx="12192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8" idx="6"/>
              <a:endCxn id="20" idx="2"/>
            </p:cNvCxnSpPr>
            <p:nvPr/>
          </p:nvCxnSpPr>
          <p:spPr>
            <a:xfrm>
              <a:off x="2133600" y="5334000"/>
              <a:ext cx="12192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reeform 27"/>
            <p:cNvSpPr/>
            <p:nvPr/>
          </p:nvSpPr>
          <p:spPr>
            <a:xfrm rot="11492577" flipH="1">
              <a:off x="3611108" y="4062941"/>
              <a:ext cx="353893" cy="1094317"/>
            </a:xfrm>
            <a:custGeom>
              <a:avLst/>
              <a:gdLst>
                <a:gd name="connsiteX0" fmla="*/ 395207 w 529671"/>
                <a:gd name="connsiteY0" fmla="*/ 0 h 1526583"/>
                <a:gd name="connsiteX1" fmla="*/ 526942 w 529671"/>
                <a:gd name="connsiteY1" fmla="*/ 526942 h 1526583"/>
                <a:gd name="connsiteX2" fmla="*/ 286718 w 529671"/>
                <a:gd name="connsiteY2" fmla="*/ 1208868 h 1526583"/>
                <a:gd name="connsiteX3" fmla="*/ 0 w 529671"/>
                <a:gd name="connsiteY3" fmla="*/ 1526583 h 1526583"/>
                <a:gd name="connsiteX4" fmla="*/ 0 w 529671"/>
                <a:gd name="connsiteY4" fmla="*/ 1526583 h 1526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671" h="1526583">
                  <a:moveTo>
                    <a:pt x="395207" y="0"/>
                  </a:moveTo>
                  <a:cubicBezTo>
                    <a:pt x="470115" y="162732"/>
                    <a:pt x="545024" y="325464"/>
                    <a:pt x="526942" y="526942"/>
                  </a:cubicBezTo>
                  <a:cubicBezTo>
                    <a:pt x="508861" y="728420"/>
                    <a:pt x="374542" y="1042261"/>
                    <a:pt x="286718" y="1208868"/>
                  </a:cubicBezTo>
                  <a:cubicBezTo>
                    <a:pt x="198894" y="1375475"/>
                    <a:pt x="0" y="1526583"/>
                    <a:pt x="0" y="1526583"/>
                  </a:cubicBezTo>
                  <a:lnTo>
                    <a:pt x="0" y="1526583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 rot="11492577" flipV="1">
              <a:off x="3388939" y="4050352"/>
              <a:ext cx="222898" cy="1043298"/>
            </a:xfrm>
            <a:custGeom>
              <a:avLst/>
              <a:gdLst>
                <a:gd name="connsiteX0" fmla="*/ 395207 w 529671"/>
                <a:gd name="connsiteY0" fmla="*/ 0 h 1526583"/>
                <a:gd name="connsiteX1" fmla="*/ 526942 w 529671"/>
                <a:gd name="connsiteY1" fmla="*/ 526942 h 1526583"/>
                <a:gd name="connsiteX2" fmla="*/ 286718 w 529671"/>
                <a:gd name="connsiteY2" fmla="*/ 1208868 h 1526583"/>
                <a:gd name="connsiteX3" fmla="*/ 0 w 529671"/>
                <a:gd name="connsiteY3" fmla="*/ 1526583 h 1526583"/>
                <a:gd name="connsiteX4" fmla="*/ 0 w 529671"/>
                <a:gd name="connsiteY4" fmla="*/ 1526583 h 1526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671" h="1526583">
                  <a:moveTo>
                    <a:pt x="395207" y="0"/>
                  </a:moveTo>
                  <a:cubicBezTo>
                    <a:pt x="470115" y="162732"/>
                    <a:pt x="545024" y="325464"/>
                    <a:pt x="526942" y="526942"/>
                  </a:cubicBezTo>
                  <a:cubicBezTo>
                    <a:pt x="508861" y="728420"/>
                    <a:pt x="374542" y="1042261"/>
                    <a:pt x="286718" y="1208868"/>
                  </a:cubicBezTo>
                  <a:cubicBezTo>
                    <a:pt x="198894" y="1375475"/>
                    <a:pt x="0" y="1526583"/>
                    <a:pt x="0" y="1526583"/>
                  </a:cubicBezTo>
                  <a:lnTo>
                    <a:pt x="0" y="1526583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105400" y="51054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105400" y="35814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858000" y="51054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6858000" y="35814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 flipV="1">
              <a:off x="5372100" y="4038600"/>
              <a:ext cx="0" cy="106680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0" idx="6"/>
              <a:endCxn id="52" idx="2"/>
            </p:cNvCxnSpPr>
            <p:nvPr/>
          </p:nvCxnSpPr>
          <p:spPr>
            <a:xfrm>
              <a:off x="5638800" y="3810000"/>
              <a:ext cx="12192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9" idx="6"/>
              <a:endCxn id="51" idx="2"/>
            </p:cNvCxnSpPr>
            <p:nvPr/>
          </p:nvCxnSpPr>
          <p:spPr>
            <a:xfrm>
              <a:off x="5638800" y="5334000"/>
              <a:ext cx="12192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55"/>
            <p:cNvSpPr/>
            <p:nvPr/>
          </p:nvSpPr>
          <p:spPr>
            <a:xfrm rot="11492577" flipH="1">
              <a:off x="7116308" y="4062941"/>
              <a:ext cx="353893" cy="1094317"/>
            </a:xfrm>
            <a:custGeom>
              <a:avLst/>
              <a:gdLst>
                <a:gd name="connsiteX0" fmla="*/ 395207 w 529671"/>
                <a:gd name="connsiteY0" fmla="*/ 0 h 1526583"/>
                <a:gd name="connsiteX1" fmla="*/ 526942 w 529671"/>
                <a:gd name="connsiteY1" fmla="*/ 526942 h 1526583"/>
                <a:gd name="connsiteX2" fmla="*/ 286718 w 529671"/>
                <a:gd name="connsiteY2" fmla="*/ 1208868 h 1526583"/>
                <a:gd name="connsiteX3" fmla="*/ 0 w 529671"/>
                <a:gd name="connsiteY3" fmla="*/ 1526583 h 1526583"/>
                <a:gd name="connsiteX4" fmla="*/ 0 w 529671"/>
                <a:gd name="connsiteY4" fmla="*/ 1526583 h 1526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671" h="1526583">
                  <a:moveTo>
                    <a:pt x="395207" y="0"/>
                  </a:moveTo>
                  <a:cubicBezTo>
                    <a:pt x="470115" y="162732"/>
                    <a:pt x="545024" y="325464"/>
                    <a:pt x="526942" y="526942"/>
                  </a:cubicBezTo>
                  <a:cubicBezTo>
                    <a:pt x="508861" y="728420"/>
                    <a:pt x="374542" y="1042261"/>
                    <a:pt x="286718" y="1208868"/>
                  </a:cubicBezTo>
                  <a:cubicBezTo>
                    <a:pt x="198894" y="1375475"/>
                    <a:pt x="0" y="1526583"/>
                    <a:pt x="0" y="1526583"/>
                  </a:cubicBezTo>
                  <a:lnTo>
                    <a:pt x="0" y="1526583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 rot="11492577" flipV="1">
              <a:off x="6894139" y="4050352"/>
              <a:ext cx="222898" cy="1043298"/>
            </a:xfrm>
            <a:custGeom>
              <a:avLst/>
              <a:gdLst>
                <a:gd name="connsiteX0" fmla="*/ 395207 w 529671"/>
                <a:gd name="connsiteY0" fmla="*/ 0 h 1526583"/>
                <a:gd name="connsiteX1" fmla="*/ 526942 w 529671"/>
                <a:gd name="connsiteY1" fmla="*/ 526942 h 1526583"/>
                <a:gd name="connsiteX2" fmla="*/ 286718 w 529671"/>
                <a:gd name="connsiteY2" fmla="*/ 1208868 h 1526583"/>
                <a:gd name="connsiteX3" fmla="*/ 0 w 529671"/>
                <a:gd name="connsiteY3" fmla="*/ 1526583 h 1526583"/>
                <a:gd name="connsiteX4" fmla="*/ 0 w 529671"/>
                <a:gd name="connsiteY4" fmla="*/ 1526583 h 1526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671" h="1526583">
                  <a:moveTo>
                    <a:pt x="395207" y="0"/>
                  </a:moveTo>
                  <a:cubicBezTo>
                    <a:pt x="470115" y="162732"/>
                    <a:pt x="545024" y="325464"/>
                    <a:pt x="526942" y="526942"/>
                  </a:cubicBezTo>
                  <a:cubicBezTo>
                    <a:pt x="508861" y="728420"/>
                    <a:pt x="374542" y="1042261"/>
                    <a:pt x="286718" y="1208868"/>
                  </a:cubicBezTo>
                  <a:cubicBezTo>
                    <a:pt x="198894" y="1375475"/>
                    <a:pt x="0" y="1526583"/>
                    <a:pt x="0" y="1526583"/>
                  </a:cubicBezTo>
                  <a:lnTo>
                    <a:pt x="0" y="1526583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3886200" y="3810000"/>
              <a:ext cx="12192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886200" y="5334000"/>
              <a:ext cx="12192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/>
          <p:cNvCxnSpPr>
            <a:stCxn id="18" idx="7"/>
          </p:cNvCxnSpPr>
          <p:nvPr/>
        </p:nvCxnSpPr>
        <p:spPr>
          <a:xfrm flipV="1">
            <a:off x="2055485" y="3962400"/>
            <a:ext cx="1373515" cy="12099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371600" y="3200400"/>
            <a:ext cx="2819400" cy="28194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477000" y="3200400"/>
            <a:ext cx="1371600" cy="28194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86000" y="25908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SCC1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05600" y="25908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SCC2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397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Arial Narrow" pitchFamily="34" charset="0"/>
              </a:rPr>
              <a:t>Strongly Connected Components</a:t>
            </a:r>
            <a:endParaRPr lang="en-US" sz="5400" dirty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371600"/>
            <a:ext cx="79934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i="0" u="sng" dirty="0" smtClean="0">
                <a:latin typeface="Arial Narrow" pitchFamily="34" charset="0"/>
              </a:rPr>
              <a:t>Strongly connected component: </a:t>
            </a:r>
            <a:r>
              <a:rPr lang="en-US" sz="2800" i="0" dirty="0" smtClean="0">
                <a:latin typeface="Arial Narrow" pitchFamily="34" charset="0"/>
              </a:rPr>
              <a:t>for any pair (</a:t>
            </a:r>
            <a:r>
              <a:rPr lang="en-US" sz="2800" i="0" dirty="0" err="1" smtClean="0">
                <a:latin typeface="Arial Narrow" pitchFamily="34" charset="0"/>
              </a:rPr>
              <a:t>u,v</a:t>
            </a:r>
            <a:r>
              <a:rPr lang="en-US" sz="2800" i="0" dirty="0" smtClean="0">
                <a:latin typeface="Arial Narrow" pitchFamily="34" charset="0"/>
              </a:rPr>
              <a:t>) of nodes 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800" dirty="0">
                <a:latin typeface="Arial Narrow" pitchFamily="34" charset="0"/>
              </a:rPr>
              <a:t>i</a:t>
            </a:r>
            <a:r>
              <a:rPr lang="en-US" sz="2800" dirty="0" smtClean="0">
                <a:latin typeface="Arial Narrow" pitchFamily="34" charset="0"/>
              </a:rPr>
              <a:t>n the component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smtClean="0">
                <a:latin typeface="Arial Narrow" pitchFamily="34" charset="0"/>
              </a:rPr>
              <a:t>there is a path from u to v and from v to u. </a:t>
            </a:r>
            <a:endParaRPr lang="en-US" sz="2800" i="0" dirty="0" smtClean="0">
              <a:latin typeface="Arial Narrow" pitchFamily="34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1600200" y="3581400"/>
            <a:ext cx="5870001" cy="1981200"/>
            <a:chOff x="1600200" y="3581400"/>
            <a:chExt cx="5870001" cy="1981200"/>
          </a:xfrm>
        </p:grpSpPr>
        <p:sp>
          <p:nvSpPr>
            <p:cNvPr id="18" name="Oval 17"/>
            <p:cNvSpPr/>
            <p:nvPr/>
          </p:nvSpPr>
          <p:spPr>
            <a:xfrm>
              <a:off x="1600200" y="51054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600200" y="35814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352800" y="51054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352800" y="35814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19" idx="4"/>
              <a:endCxn id="18" idx="0"/>
            </p:cNvCxnSpPr>
            <p:nvPr/>
          </p:nvCxnSpPr>
          <p:spPr>
            <a:xfrm>
              <a:off x="1866900" y="4038600"/>
              <a:ext cx="0" cy="106680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9" idx="6"/>
              <a:endCxn id="21" idx="2"/>
            </p:cNvCxnSpPr>
            <p:nvPr/>
          </p:nvCxnSpPr>
          <p:spPr>
            <a:xfrm>
              <a:off x="2133600" y="3810000"/>
              <a:ext cx="12192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8" idx="6"/>
              <a:endCxn id="20" idx="2"/>
            </p:cNvCxnSpPr>
            <p:nvPr/>
          </p:nvCxnSpPr>
          <p:spPr>
            <a:xfrm>
              <a:off x="2133600" y="5334000"/>
              <a:ext cx="12192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reeform 27"/>
            <p:cNvSpPr/>
            <p:nvPr/>
          </p:nvSpPr>
          <p:spPr>
            <a:xfrm rot="11492577" flipH="1">
              <a:off x="3611108" y="4062941"/>
              <a:ext cx="353893" cy="1094317"/>
            </a:xfrm>
            <a:custGeom>
              <a:avLst/>
              <a:gdLst>
                <a:gd name="connsiteX0" fmla="*/ 395207 w 529671"/>
                <a:gd name="connsiteY0" fmla="*/ 0 h 1526583"/>
                <a:gd name="connsiteX1" fmla="*/ 526942 w 529671"/>
                <a:gd name="connsiteY1" fmla="*/ 526942 h 1526583"/>
                <a:gd name="connsiteX2" fmla="*/ 286718 w 529671"/>
                <a:gd name="connsiteY2" fmla="*/ 1208868 h 1526583"/>
                <a:gd name="connsiteX3" fmla="*/ 0 w 529671"/>
                <a:gd name="connsiteY3" fmla="*/ 1526583 h 1526583"/>
                <a:gd name="connsiteX4" fmla="*/ 0 w 529671"/>
                <a:gd name="connsiteY4" fmla="*/ 1526583 h 1526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671" h="1526583">
                  <a:moveTo>
                    <a:pt x="395207" y="0"/>
                  </a:moveTo>
                  <a:cubicBezTo>
                    <a:pt x="470115" y="162732"/>
                    <a:pt x="545024" y="325464"/>
                    <a:pt x="526942" y="526942"/>
                  </a:cubicBezTo>
                  <a:cubicBezTo>
                    <a:pt x="508861" y="728420"/>
                    <a:pt x="374542" y="1042261"/>
                    <a:pt x="286718" y="1208868"/>
                  </a:cubicBezTo>
                  <a:cubicBezTo>
                    <a:pt x="198894" y="1375475"/>
                    <a:pt x="0" y="1526583"/>
                    <a:pt x="0" y="1526583"/>
                  </a:cubicBezTo>
                  <a:lnTo>
                    <a:pt x="0" y="1526583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 rot="11492577" flipV="1">
              <a:off x="3388939" y="4050352"/>
              <a:ext cx="222898" cy="1043298"/>
            </a:xfrm>
            <a:custGeom>
              <a:avLst/>
              <a:gdLst>
                <a:gd name="connsiteX0" fmla="*/ 395207 w 529671"/>
                <a:gd name="connsiteY0" fmla="*/ 0 h 1526583"/>
                <a:gd name="connsiteX1" fmla="*/ 526942 w 529671"/>
                <a:gd name="connsiteY1" fmla="*/ 526942 h 1526583"/>
                <a:gd name="connsiteX2" fmla="*/ 286718 w 529671"/>
                <a:gd name="connsiteY2" fmla="*/ 1208868 h 1526583"/>
                <a:gd name="connsiteX3" fmla="*/ 0 w 529671"/>
                <a:gd name="connsiteY3" fmla="*/ 1526583 h 1526583"/>
                <a:gd name="connsiteX4" fmla="*/ 0 w 529671"/>
                <a:gd name="connsiteY4" fmla="*/ 1526583 h 1526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671" h="1526583">
                  <a:moveTo>
                    <a:pt x="395207" y="0"/>
                  </a:moveTo>
                  <a:cubicBezTo>
                    <a:pt x="470115" y="162732"/>
                    <a:pt x="545024" y="325464"/>
                    <a:pt x="526942" y="526942"/>
                  </a:cubicBezTo>
                  <a:cubicBezTo>
                    <a:pt x="508861" y="728420"/>
                    <a:pt x="374542" y="1042261"/>
                    <a:pt x="286718" y="1208868"/>
                  </a:cubicBezTo>
                  <a:cubicBezTo>
                    <a:pt x="198894" y="1375475"/>
                    <a:pt x="0" y="1526583"/>
                    <a:pt x="0" y="1526583"/>
                  </a:cubicBezTo>
                  <a:lnTo>
                    <a:pt x="0" y="1526583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105400" y="51054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105400" y="35814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858000" y="51054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6858000" y="35814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 flipV="1">
              <a:off x="5372100" y="4038600"/>
              <a:ext cx="0" cy="106680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0" idx="6"/>
              <a:endCxn id="52" idx="2"/>
            </p:cNvCxnSpPr>
            <p:nvPr/>
          </p:nvCxnSpPr>
          <p:spPr>
            <a:xfrm>
              <a:off x="5638800" y="3810000"/>
              <a:ext cx="12192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9" idx="6"/>
              <a:endCxn id="51" idx="2"/>
            </p:cNvCxnSpPr>
            <p:nvPr/>
          </p:nvCxnSpPr>
          <p:spPr>
            <a:xfrm>
              <a:off x="5638800" y="5334000"/>
              <a:ext cx="12192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55"/>
            <p:cNvSpPr/>
            <p:nvPr/>
          </p:nvSpPr>
          <p:spPr>
            <a:xfrm rot="11492577" flipH="1">
              <a:off x="7116308" y="4062941"/>
              <a:ext cx="353893" cy="1094317"/>
            </a:xfrm>
            <a:custGeom>
              <a:avLst/>
              <a:gdLst>
                <a:gd name="connsiteX0" fmla="*/ 395207 w 529671"/>
                <a:gd name="connsiteY0" fmla="*/ 0 h 1526583"/>
                <a:gd name="connsiteX1" fmla="*/ 526942 w 529671"/>
                <a:gd name="connsiteY1" fmla="*/ 526942 h 1526583"/>
                <a:gd name="connsiteX2" fmla="*/ 286718 w 529671"/>
                <a:gd name="connsiteY2" fmla="*/ 1208868 h 1526583"/>
                <a:gd name="connsiteX3" fmla="*/ 0 w 529671"/>
                <a:gd name="connsiteY3" fmla="*/ 1526583 h 1526583"/>
                <a:gd name="connsiteX4" fmla="*/ 0 w 529671"/>
                <a:gd name="connsiteY4" fmla="*/ 1526583 h 1526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671" h="1526583">
                  <a:moveTo>
                    <a:pt x="395207" y="0"/>
                  </a:moveTo>
                  <a:cubicBezTo>
                    <a:pt x="470115" y="162732"/>
                    <a:pt x="545024" y="325464"/>
                    <a:pt x="526942" y="526942"/>
                  </a:cubicBezTo>
                  <a:cubicBezTo>
                    <a:pt x="508861" y="728420"/>
                    <a:pt x="374542" y="1042261"/>
                    <a:pt x="286718" y="1208868"/>
                  </a:cubicBezTo>
                  <a:cubicBezTo>
                    <a:pt x="198894" y="1375475"/>
                    <a:pt x="0" y="1526583"/>
                    <a:pt x="0" y="1526583"/>
                  </a:cubicBezTo>
                  <a:lnTo>
                    <a:pt x="0" y="1526583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 rot="11492577" flipV="1">
              <a:off x="6894139" y="4050352"/>
              <a:ext cx="222898" cy="1043298"/>
            </a:xfrm>
            <a:custGeom>
              <a:avLst/>
              <a:gdLst>
                <a:gd name="connsiteX0" fmla="*/ 395207 w 529671"/>
                <a:gd name="connsiteY0" fmla="*/ 0 h 1526583"/>
                <a:gd name="connsiteX1" fmla="*/ 526942 w 529671"/>
                <a:gd name="connsiteY1" fmla="*/ 526942 h 1526583"/>
                <a:gd name="connsiteX2" fmla="*/ 286718 w 529671"/>
                <a:gd name="connsiteY2" fmla="*/ 1208868 h 1526583"/>
                <a:gd name="connsiteX3" fmla="*/ 0 w 529671"/>
                <a:gd name="connsiteY3" fmla="*/ 1526583 h 1526583"/>
                <a:gd name="connsiteX4" fmla="*/ 0 w 529671"/>
                <a:gd name="connsiteY4" fmla="*/ 1526583 h 1526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671" h="1526583">
                  <a:moveTo>
                    <a:pt x="395207" y="0"/>
                  </a:moveTo>
                  <a:cubicBezTo>
                    <a:pt x="470115" y="162732"/>
                    <a:pt x="545024" y="325464"/>
                    <a:pt x="526942" y="526942"/>
                  </a:cubicBezTo>
                  <a:cubicBezTo>
                    <a:pt x="508861" y="728420"/>
                    <a:pt x="374542" y="1042261"/>
                    <a:pt x="286718" y="1208868"/>
                  </a:cubicBezTo>
                  <a:cubicBezTo>
                    <a:pt x="198894" y="1375475"/>
                    <a:pt x="0" y="1526583"/>
                    <a:pt x="0" y="1526583"/>
                  </a:cubicBezTo>
                  <a:lnTo>
                    <a:pt x="0" y="1526583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3886200" y="3810000"/>
              <a:ext cx="12192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886200" y="5334000"/>
              <a:ext cx="12192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/>
          <p:cNvCxnSpPr>
            <a:stCxn id="18" idx="7"/>
          </p:cNvCxnSpPr>
          <p:nvPr/>
        </p:nvCxnSpPr>
        <p:spPr>
          <a:xfrm flipV="1">
            <a:off x="2055485" y="3962400"/>
            <a:ext cx="1373515" cy="12099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371600" y="3200400"/>
            <a:ext cx="2819400" cy="28194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477000" y="3200400"/>
            <a:ext cx="1371600" cy="28194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724400" y="3200400"/>
            <a:ext cx="1371600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86000" y="25908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SCC1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05600" y="25908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SCC2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76800" y="25908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SCC3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724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Arial Narrow" pitchFamily="34" charset="0"/>
              </a:rPr>
              <a:t>Strongly Connected Components</a:t>
            </a:r>
            <a:endParaRPr lang="en-US" sz="5400" dirty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371600"/>
            <a:ext cx="79934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i="0" u="sng" dirty="0" smtClean="0">
                <a:latin typeface="Arial Narrow" pitchFamily="34" charset="0"/>
              </a:rPr>
              <a:t>Strongly connected component: </a:t>
            </a:r>
            <a:r>
              <a:rPr lang="en-US" sz="2800" i="0" dirty="0" smtClean="0">
                <a:latin typeface="Arial Narrow" pitchFamily="34" charset="0"/>
              </a:rPr>
              <a:t>for any pair (</a:t>
            </a:r>
            <a:r>
              <a:rPr lang="en-US" sz="2800" i="0" dirty="0" err="1" smtClean="0">
                <a:latin typeface="Arial Narrow" pitchFamily="34" charset="0"/>
              </a:rPr>
              <a:t>u,v</a:t>
            </a:r>
            <a:r>
              <a:rPr lang="en-US" sz="2800" i="0" dirty="0" smtClean="0">
                <a:latin typeface="Arial Narrow" pitchFamily="34" charset="0"/>
              </a:rPr>
              <a:t>) of nodes 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800" dirty="0">
                <a:latin typeface="Arial Narrow" pitchFamily="34" charset="0"/>
              </a:rPr>
              <a:t>i</a:t>
            </a:r>
            <a:r>
              <a:rPr lang="en-US" sz="2800" dirty="0" smtClean="0">
                <a:latin typeface="Arial Narrow" pitchFamily="34" charset="0"/>
              </a:rPr>
              <a:t>n the component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smtClean="0">
                <a:latin typeface="Arial Narrow" pitchFamily="34" charset="0"/>
              </a:rPr>
              <a:t>there is a path from u to v and from v to u. </a:t>
            </a:r>
            <a:endParaRPr lang="en-US" sz="2800" i="0" dirty="0" smtClean="0">
              <a:latin typeface="Arial Narrow" pitchFamily="34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1600200" y="3581400"/>
            <a:ext cx="5870001" cy="1981200"/>
            <a:chOff x="1600200" y="3581400"/>
            <a:chExt cx="5870001" cy="1981200"/>
          </a:xfrm>
        </p:grpSpPr>
        <p:sp>
          <p:nvSpPr>
            <p:cNvPr id="18" name="Oval 17"/>
            <p:cNvSpPr/>
            <p:nvPr/>
          </p:nvSpPr>
          <p:spPr>
            <a:xfrm>
              <a:off x="1600200" y="51054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600200" y="35814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352800" y="51054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352800" y="35814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19" idx="4"/>
              <a:endCxn id="18" idx="0"/>
            </p:cNvCxnSpPr>
            <p:nvPr/>
          </p:nvCxnSpPr>
          <p:spPr>
            <a:xfrm>
              <a:off x="1866900" y="4038600"/>
              <a:ext cx="0" cy="106680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9" idx="6"/>
              <a:endCxn id="21" idx="2"/>
            </p:cNvCxnSpPr>
            <p:nvPr/>
          </p:nvCxnSpPr>
          <p:spPr>
            <a:xfrm>
              <a:off x="2133600" y="3810000"/>
              <a:ext cx="12192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8" idx="6"/>
              <a:endCxn id="20" idx="2"/>
            </p:cNvCxnSpPr>
            <p:nvPr/>
          </p:nvCxnSpPr>
          <p:spPr>
            <a:xfrm>
              <a:off x="2133600" y="5334000"/>
              <a:ext cx="12192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reeform 27"/>
            <p:cNvSpPr/>
            <p:nvPr/>
          </p:nvSpPr>
          <p:spPr>
            <a:xfrm rot="11492577" flipH="1">
              <a:off x="3611108" y="4062941"/>
              <a:ext cx="353893" cy="1094317"/>
            </a:xfrm>
            <a:custGeom>
              <a:avLst/>
              <a:gdLst>
                <a:gd name="connsiteX0" fmla="*/ 395207 w 529671"/>
                <a:gd name="connsiteY0" fmla="*/ 0 h 1526583"/>
                <a:gd name="connsiteX1" fmla="*/ 526942 w 529671"/>
                <a:gd name="connsiteY1" fmla="*/ 526942 h 1526583"/>
                <a:gd name="connsiteX2" fmla="*/ 286718 w 529671"/>
                <a:gd name="connsiteY2" fmla="*/ 1208868 h 1526583"/>
                <a:gd name="connsiteX3" fmla="*/ 0 w 529671"/>
                <a:gd name="connsiteY3" fmla="*/ 1526583 h 1526583"/>
                <a:gd name="connsiteX4" fmla="*/ 0 w 529671"/>
                <a:gd name="connsiteY4" fmla="*/ 1526583 h 1526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671" h="1526583">
                  <a:moveTo>
                    <a:pt x="395207" y="0"/>
                  </a:moveTo>
                  <a:cubicBezTo>
                    <a:pt x="470115" y="162732"/>
                    <a:pt x="545024" y="325464"/>
                    <a:pt x="526942" y="526942"/>
                  </a:cubicBezTo>
                  <a:cubicBezTo>
                    <a:pt x="508861" y="728420"/>
                    <a:pt x="374542" y="1042261"/>
                    <a:pt x="286718" y="1208868"/>
                  </a:cubicBezTo>
                  <a:cubicBezTo>
                    <a:pt x="198894" y="1375475"/>
                    <a:pt x="0" y="1526583"/>
                    <a:pt x="0" y="1526583"/>
                  </a:cubicBezTo>
                  <a:lnTo>
                    <a:pt x="0" y="1526583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 rot="11492577" flipV="1">
              <a:off x="3388939" y="4050352"/>
              <a:ext cx="222898" cy="1043298"/>
            </a:xfrm>
            <a:custGeom>
              <a:avLst/>
              <a:gdLst>
                <a:gd name="connsiteX0" fmla="*/ 395207 w 529671"/>
                <a:gd name="connsiteY0" fmla="*/ 0 h 1526583"/>
                <a:gd name="connsiteX1" fmla="*/ 526942 w 529671"/>
                <a:gd name="connsiteY1" fmla="*/ 526942 h 1526583"/>
                <a:gd name="connsiteX2" fmla="*/ 286718 w 529671"/>
                <a:gd name="connsiteY2" fmla="*/ 1208868 h 1526583"/>
                <a:gd name="connsiteX3" fmla="*/ 0 w 529671"/>
                <a:gd name="connsiteY3" fmla="*/ 1526583 h 1526583"/>
                <a:gd name="connsiteX4" fmla="*/ 0 w 529671"/>
                <a:gd name="connsiteY4" fmla="*/ 1526583 h 1526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671" h="1526583">
                  <a:moveTo>
                    <a:pt x="395207" y="0"/>
                  </a:moveTo>
                  <a:cubicBezTo>
                    <a:pt x="470115" y="162732"/>
                    <a:pt x="545024" y="325464"/>
                    <a:pt x="526942" y="526942"/>
                  </a:cubicBezTo>
                  <a:cubicBezTo>
                    <a:pt x="508861" y="728420"/>
                    <a:pt x="374542" y="1042261"/>
                    <a:pt x="286718" y="1208868"/>
                  </a:cubicBezTo>
                  <a:cubicBezTo>
                    <a:pt x="198894" y="1375475"/>
                    <a:pt x="0" y="1526583"/>
                    <a:pt x="0" y="1526583"/>
                  </a:cubicBezTo>
                  <a:lnTo>
                    <a:pt x="0" y="1526583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105400" y="51054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105400" y="35814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858000" y="51054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6858000" y="35814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 flipV="1">
              <a:off x="5372100" y="4038600"/>
              <a:ext cx="0" cy="106680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0" idx="6"/>
              <a:endCxn id="52" idx="2"/>
            </p:cNvCxnSpPr>
            <p:nvPr/>
          </p:nvCxnSpPr>
          <p:spPr>
            <a:xfrm>
              <a:off x="5638800" y="3810000"/>
              <a:ext cx="12192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9" idx="6"/>
              <a:endCxn id="51" idx="2"/>
            </p:cNvCxnSpPr>
            <p:nvPr/>
          </p:nvCxnSpPr>
          <p:spPr>
            <a:xfrm>
              <a:off x="5638800" y="5334000"/>
              <a:ext cx="12192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55"/>
            <p:cNvSpPr/>
            <p:nvPr/>
          </p:nvSpPr>
          <p:spPr>
            <a:xfrm rot="11492577" flipH="1">
              <a:off x="7116308" y="4062941"/>
              <a:ext cx="353893" cy="1094317"/>
            </a:xfrm>
            <a:custGeom>
              <a:avLst/>
              <a:gdLst>
                <a:gd name="connsiteX0" fmla="*/ 395207 w 529671"/>
                <a:gd name="connsiteY0" fmla="*/ 0 h 1526583"/>
                <a:gd name="connsiteX1" fmla="*/ 526942 w 529671"/>
                <a:gd name="connsiteY1" fmla="*/ 526942 h 1526583"/>
                <a:gd name="connsiteX2" fmla="*/ 286718 w 529671"/>
                <a:gd name="connsiteY2" fmla="*/ 1208868 h 1526583"/>
                <a:gd name="connsiteX3" fmla="*/ 0 w 529671"/>
                <a:gd name="connsiteY3" fmla="*/ 1526583 h 1526583"/>
                <a:gd name="connsiteX4" fmla="*/ 0 w 529671"/>
                <a:gd name="connsiteY4" fmla="*/ 1526583 h 1526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671" h="1526583">
                  <a:moveTo>
                    <a:pt x="395207" y="0"/>
                  </a:moveTo>
                  <a:cubicBezTo>
                    <a:pt x="470115" y="162732"/>
                    <a:pt x="545024" y="325464"/>
                    <a:pt x="526942" y="526942"/>
                  </a:cubicBezTo>
                  <a:cubicBezTo>
                    <a:pt x="508861" y="728420"/>
                    <a:pt x="374542" y="1042261"/>
                    <a:pt x="286718" y="1208868"/>
                  </a:cubicBezTo>
                  <a:cubicBezTo>
                    <a:pt x="198894" y="1375475"/>
                    <a:pt x="0" y="1526583"/>
                    <a:pt x="0" y="1526583"/>
                  </a:cubicBezTo>
                  <a:lnTo>
                    <a:pt x="0" y="1526583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 rot="11492577" flipV="1">
              <a:off x="6894139" y="4050352"/>
              <a:ext cx="222898" cy="1043298"/>
            </a:xfrm>
            <a:custGeom>
              <a:avLst/>
              <a:gdLst>
                <a:gd name="connsiteX0" fmla="*/ 395207 w 529671"/>
                <a:gd name="connsiteY0" fmla="*/ 0 h 1526583"/>
                <a:gd name="connsiteX1" fmla="*/ 526942 w 529671"/>
                <a:gd name="connsiteY1" fmla="*/ 526942 h 1526583"/>
                <a:gd name="connsiteX2" fmla="*/ 286718 w 529671"/>
                <a:gd name="connsiteY2" fmla="*/ 1208868 h 1526583"/>
                <a:gd name="connsiteX3" fmla="*/ 0 w 529671"/>
                <a:gd name="connsiteY3" fmla="*/ 1526583 h 1526583"/>
                <a:gd name="connsiteX4" fmla="*/ 0 w 529671"/>
                <a:gd name="connsiteY4" fmla="*/ 1526583 h 1526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671" h="1526583">
                  <a:moveTo>
                    <a:pt x="395207" y="0"/>
                  </a:moveTo>
                  <a:cubicBezTo>
                    <a:pt x="470115" y="162732"/>
                    <a:pt x="545024" y="325464"/>
                    <a:pt x="526942" y="526942"/>
                  </a:cubicBezTo>
                  <a:cubicBezTo>
                    <a:pt x="508861" y="728420"/>
                    <a:pt x="374542" y="1042261"/>
                    <a:pt x="286718" y="1208868"/>
                  </a:cubicBezTo>
                  <a:cubicBezTo>
                    <a:pt x="198894" y="1375475"/>
                    <a:pt x="0" y="1526583"/>
                    <a:pt x="0" y="1526583"/>
                  </a:cubicBezTo>
                  <a:lnTo>
                    <a:pt x="0" y="1526583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3886200" y="3810000"/>
              <a:ext cx="12192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886200" y="5334000"/>
              <a:ext cx="12192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/>
          <p:cNvCxnSpPr>
            <a:stCxn id="18" idx="7"/>
          </p:cNvCxnSpPr>
          <p:nvPr/>
        </p:nvCxnSpPr>
        <p:spPr>
          <a:xfrm flipV="1">
            <a:off x="2055485" y="3962400"/>
            <a:ext cx="1373515" cy="12099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371600" y="3200400"/>
            <a:ext cx="2819400" cy="28194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477000" y="3200400"/>
            <a:ext cx="1371600" cy="28194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724400" y="3200400"/>
            <a:ext cx="1371600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724400" y="4953000"/>
            <a:ext cx="1371600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86000" y="25908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SCC1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05600" y="25908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SCC2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76800" y="25908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SCC3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53000" y="60960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SCC4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338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Arial Narrow" pitchFamily="34" charset="0"/>
              </a:rPr>
              <a:t>Strongly Connected Components</a:t>
            </a:r>
            <a:endParaRPr lang="en-US" sz="5400" dirty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371600"/>
            <a:ext cx="79934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i="0" u="sng" dirty="0" smtClean="0">
                <a:latin typeface="Arial Narrow" pitchFamily="34" charset="0"/>
              </a:rPr>
              <a:t>Strongly connected component: </a:t>
            </a:r>
            <a:r>
              <a:rPr lang="en-US" sz="2800" i="0" dirty="0" smtClean="0">
                <a:latin typeface="Arial Narrow" pitchFamily="34" charset="0"/>
              </a:rPr>
              <a:t>for any pair (</a:t>
            </a:r>
            <a:r>
              <a:rPr lang="en-US" sz="2800" i="0" dirty="0" err="1" smtClean="0">
                <a:latin typeface="Arial Narrow" pitchFamily="34" charset="0"/>
              </a:rPr>
              <a:t>u,v</a:t>
            </a:r>
            <a:r>
              <a:rPr lang="en-US" sz="2800" i="0" dirty="0" smtClean="0">
                <a:latin typeface="Arial Narrow" pitchFamily="34" charset="0"/>
              </a:rPr>
              <a:t>) of nodes 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800" dirty="0">
                <a:latin typeface="Arial Narrow" pitchFamily="34" charset="0"/>
              </a:rPr>
              <a:t>i</a:t>
            </a:r>
            <a:r>
              <a:rPr lang="en-US" sz="2800" dirty="0" smtClean="0">
                <a:latin typeface="Arial Narrow" pitchFamily="34" charset="0"/>
              </a:rPr>
              <a:t>n the component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smtClean="0">
                <a:latin typeface="Arial Narrow" pitchFamily="34" charset="0"/>
              </a:rPr>
              <a:t>there is a path from u to v and from v to u. </a:t>
            </a:r>
            <a:endParaRPr lang="en-US" sz="2800" i="0" dirty="0" smtClean="0">
              <a:latin typeface="Arial Narrow" pitchFamily="34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1600200" y="3581400"/>
            <a:ext cx="5870001" cy="1981200"/>
            <a:chOff x="1600200" y="3581400"/>
            <a:chExt cx="5870001" cy="1981200"/>
          </a:xfrm>
        </p:grpSpPr>
        <p:sp>
          <p:nvSpPr>
            <p:cNvPr id="18" name="Oval 17"/>
            <p:cNvSpPr/>
            <p:nvPr/>
          </p:nvSpPr>
          <p:spPr>
            <a:xfrm>
              <a:off x="1600200" y="51054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600200" y="35814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352800" y="51054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352800" y="35814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19" idx="4"/>
              <a:endCxn id="18" idx="0"/>
            </p:cNvCxnSpPr>
            <p:nvPr/>
          </p:nvCxnSpPr>
          <p:spPr>
            <a:xfrm>
              <a:off x="1866900" y="4038600"/>
              <a:ext cx="0" cy="106680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9" idx="6"/>
              <a:endCxn id="21" idx="2"/>
            </p:cNvCxnSpPr>
            <p:nvPr/>
          </p:nvCxnSpPr>
          <p:spPr>
            <a:xfrm>
              <a:off x="2133600" y="3810000"/>
              <a:ext cx="12192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8" idx="6"/>
              <a:endCxn id="20" idx="2"/>
            </p:cNvCxnSpPr>
            <p:nvPr/>
          </p:nvCxnSpPr>
          <p:spPr>
            <a:xfrm>
              <a:off x="2133600" y="5334000"/>
              <a:ext cx="12192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reeform 27"/>
            <p:cNvSpPr/>
            <p:nvPr/>
          </p:nvSpPr>
          <p:spPr>
            <a:xfrm rot="11492577" flipH="1">
              <a:off x="3611108" y="4062941"/>
              <a:ext cx="353893" cy="1094317"/>
            </a:xfrm>
            <a:custGeom>
              <a:avLst/>
              <a:gdLst>
                <a:gd name="connsiteX0" fmla="*/ 395207 w 529671"/>
                <a:gd name="connsiteY0" fmla="*/ 0 h 1526583"/>
                <a:gd name="connsiteX1" fmla="*/ 526942 w 529671"/>
                <a:gd name="connsiteY1" fmla="*/ 526942 h 1526583"/>
                <a:gd name="connsiteX2" fmla="*/ 286718 w 529671"/>
                <a:gd name="connsiteY2" fmla="*/ 1208868 h 1526583"/>
                <a:gd name="connsiteX3" fmla="*/ 0 w 529671"/>
                <a:gd name="connsiteY3" fmla="*/ 1526583 h 1526583"/>
                <a:gd name="connsiteX4" fmla="*/ 0 w 529671"/>
                <a:gd name="connsiteY4" fmla="*/ 1526583 h 1526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671" h="1526583">
                  <a:moveTo>
                    <a:pt x="395207" y="0"/>
                  </a:moveTo>
                  <a:cubicBezTo>
                    <a:pt x="470115" y="162732"/>
                    <a:pt x="545024" y="325464"/>
                    <a:pt x="526942" y="526942"/>
                  </a:cubicBezTo>
                  <a:cubicBezTo>
                    <a:pt x="508861" y="728420"/>
                    <a:pt x="374542" y="1042261"/>
                    <a:pt x="286718" y="1208868"/>
                  </a:cubicBezTo>
                  <a:cubicBezTo>
                    <a:pt x="198894" y="1375475"/>
                    <a:pt x="0" y="1526583"/>
                    <a:pt x="0" y="1526583"/>
                  </a:cubicBezTo>
                  <a:lnTo>
                    <a:pt x="0" y="1526583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 rot="11492577" flipV="1">
              <a:off x="3388939" y="4050352"/>
              <a:ext cx="222898" cy="1043298"/>
            </a:xfrm>
            <a:custGeom>
              <a:avLst/>
              <a:gdLst>
                <a:gd name="connsiteX0" fmla="*/ 395207 w 529671"/>
                <a:gd name="connsiteY0" fmla="*/ 0 h 1526583"/>
                <a:gd name="connsiteX1" fmla="*/ 526942 w 529671"/>
                <a:gd name="connsiteY1" fmla="*/ 526942 h 1526583"/>
                <a:gd name="connsiteX2" fmla="*/ 286718 w 529671"/>
                <a:gd name="connsiteY2" fmla="*/ 1208868 h 1526583"/>
                <a:gd name="connsiteX3" fmla="*/ 0 w 529671"/>
                <a:gd name="connsiteY3" fmla="*/ 1526583 h 1526583"/>
                <a:gd name="connsiteX4" fmla="*/ 0 w 529671"/>
                <a:gd name="connsiteY4" fmla="*/ 1526583 h 1526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671" h="1526583">
                  <a:moveTo>
                    <a:pt x="395207" y="0"/>
                  </a:moveTo>
                  <a:cubicBezTo>
                    <a:pt x="470115" y="162732"/>
                    <a:pt x="545024" y="325464"/>
                    <a:pt x="526942" y="526942"/>
                  </a:cubicBezTo>
                  <a:cubicBezTo>
                    <a:pt x="508861" y="728420"/>
                    <a:pt x="374542" y="1042261"/>
                    <a:pt x="286718" y="1208868"/>
                  </a:cubicBezTo>
                  <a:cubicBezTo>
                    <a:pt x="198894" y="1375475"/>
                    <a:pt x="0" y="1526583"/>
                    <a:pt x="0" y="1526583"/>
                  </a:cubicBezTo>
                  <a:lnTo>
                    <a:pt x="0" y="1526583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105400" y="51054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105400" y="35814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858000" y="51054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6858000" y="3581400"/>
              <a:ext cx="5334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 flipV="1">
              <a:off x="5372100" y="4038600"/>
              <a:ext cx="0" cy="106680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0" idx="6"/>
              <a:endCxn id="52" idx="2"/>
            </p:cNvCxnSpPr>
            <p:nvPr/>
          </p:nvCxnSpPr>
          <p:spPr>
            <a:xfrm>
              <a:off x="5638800" y="3810000"/>
              <a:ext cx="12192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9" idx="6"/>
              <a:endCxn id="51" idx="2"/>
            </p:cNvCxnSpPr>
            <p:nvPr/>
          </p:nvCxnSpPr>
          <p:spPr>
            <a:xfrm>
              <a:off x="5638800" y="5334000"/>
              <a:ext cx="12192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55"/>
            <p:cNvSpPr/>
            <p:nvPr/>
          </p:nvSpPr>
          <p:spPr>
            <a:xfrm rot="11492577" flipH="1">
              <a:off x="7116308" y="4062941"/>
              <a:ext cx="353893" cy="1094317"/>
            </a:xfrm>
            <a:custGeom>
              <a:avLst/>
              <a:gdLst>
                <a:gd name="connsiteX0" fmla="*/ 395207 w 529671"/>
                <a:gd name="connsiteY0" fmla="*/ 0 h 1526583"/>
                <a:gd name="connsiteX1" fmla="*/ 526942 w 529671"/>
                <a:gd name="connsiteY1" fmla="*/ 526942 h 1526583"/>
                <a:gd name="connsiteX2" fmla="*/ 286718 w 529671"/>
                <a:gd name="connsiteY2" fmla="*/ 1208868 h 1526583"/>
                <a:gd name="connsiteX3" fmla="*/ 0 w 529671"/>
                <a:gd name="connsiteY3" fmla="*/ 1526583 h 1526583"/>
                <a:gd name="connsiteX4" fmla="*/ 0 w 529671"/>
                <a:gd name="connsiteY4" fmla="*/ 1526583 h 1526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671" h="1526583">
                  <a:moveTo>
                    <a:pt x="395207" y="0"/>
                  </a:moveTo>
                  <a:cubicBezTo>
                    <a:pt x="470115" y="162732"/>
                    <a:pt x="545024" y="325464"/>
                    <a:pt x="526942" y="526942"/>
                  </a:cubicBezTo>
                  <a:cubicBezTo>
                    <a:pt x="508861" y="728420"/>
                    <a:pt x="374542" y="1042261"/>
                    <a:pt x="286718" y="1208868"/>
                  </a:cubicBezTo>
                  <a:cubicBezTo>
                    <a:pt x="198894" y="1375475"/>
                    <a:pt x="0" y="1526583"/>
                    <a:pt x="0" y="1526583"/>
                  </a:cubicBezTo>
                  <a:lnTo>
                    <a:pt x="0" y="1526583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 rot="11492577" flipV="1">
              <a:off x="6894139" y="4050352"/>
              <a:ext cx="222898" cy="1043298"/>
            </a:xfrm>
            <a:custGeom>
              <a:avLst/>
              <a:gdLst>
                <a:gd name="connsiteX0" fmla="*/ 395207 w 529671"/>
                <a:gd name="connsiteY0" fmla="*/ 0 h 1526583"/>
                <a:gd name="connsiteX1" fmla="*/ 526942 w 529671"/>
                <a:gd name="connsiteY1" fmla="*/ 526942 h 1526583"/>
                <a:gd name="connsiteX2" fmla="*/ 286718 w 529671"/>
                <a:gd name="connsiteY2" fmla="*/ 1208868 h 1526583"/>
                <a:gd name="connsiteX3" fmla="*/ 0 w 529671"/>
                <a:gd name="connsiteY3" fmla="*/ 1526583 h 1526583"/>
                <a:gd name="connsiteX4" fmla="*/ 0 w 529671"/>
                <a:gd name="connsiteY4" fmla="*/ 1526583 h 1526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671" h="1526583">
                  <a:moveTo>
                    <a:pt x="395207" y="0"/>
                  </a:moveTo>
                  <a:cubicBezTo>
                    <a:pt x="470115" y="162732"/>
                    <a:pt x="545024" y="325464"/>
                    <a:pt x="526942" y="526942"/>
                  </a:cubicBezTo>
                  <a:cubicBezTo>
                    <a:pt x="508861" y="728420"/>
                    <a:pt x="374542" y="1042261"/>
                    <a:pt x="286718" y="1208868"/>
                  </a:cubicBezTo>
                  <a:cubicBezTo>
                    <a:pt x="198894" y="1375475"/>
                    <a:pt x="0" y="1526583"/>
                    <a:pt x="0" y="1526583"/>
                  </a:cubicBezTo>
                  <a:lnTo>
                    <a:pt x="0" y="1526583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3886200" y="3810000"/>
              <a:ext cx="12192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886200" y="5334000"/>
              <a:ext cx="12192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/>
          <p:cNvCxnSpPr>
            <a:stCxn id="18" idx="7"/>
          </p:cNvCxnSpPr>
          <p:nvPr/>
        </p:nvCxnSpPr>
        <p:spPr>
          <a:xfrm flipV="1">
            <a:off x="2055485" y="3962400"/>
            <a:ext cx="1373515" cy="12099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371600" y="3200400"/>
            <a:ext cx="2819400" cy="28194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477000" y="3200400"/>
            <a:ext cx="1371600" cy="28194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724400" y="3200400"/>
            <a:ext cx="1371600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724400" y="4953000"/>
            <a:ext cx="1371600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86000" y="25908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SCC1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05600" y="25908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SCC2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76800" y="25908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SCC3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53000" y="60960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SCC4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200400" y="3200400"/>
            <a:ext cx="2819400" cy="2819400"/>
          </a:xfrm>
          <a:prstGeom prst="roundRect">
            <a:avLst/>
          </a:prstGeom>
          <a:noFill/>
          <a:ln w="38100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14800" y="2590800"/>
            <a:ext cx="1346042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FF0000"/>
                </a:solidFill>
                <a:latin typeface="Arial Narrow" pitchFamily="34" charset="0"/>
              </a:rPr>
              <a:t>Not SCC</a:t>
            </a:r>
            <a:endParaRPr lang="en-US" sz="2800" i="0" dirty="0" smtClean="0">
              <a:solidFill>
                <a:srgbClr val="FF0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116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Arial Narrow" pitchFamily="34" charset="0"/>
              </a:rPr>
              <a:t>Strongly Connected Components</a:t>
            </a:r>
            <a:endParaRPr lang="en-US" sz="5400" dirty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371600"/>
            <a:ext cx="79934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i="0" u="sng" dirty="0" smtClean="0">
                <a:latin typeface="Arial Narrow" pitchFamily="34" charset="0"/>
              </a:rPr>
              <a:t>Strongly connected component:</a:t>
            </a:r>
            <a:r>
              <a:rPr lang="en-US" sz="2800" i="0" dirty="0" smtClean="0">
                <a:latin typeface="Arial Narrow" pitchFamily="34" charset="0"/>
              </a:rPr>
              <a:t> for any pair (</a:t>
            </a:r>
            <a:r>
              <a:rPr lang="en-US" sz="2800" i="0" dirty="0" err="1" smtClean="0">
                <a:latin typeface="Arial Narrow" pitchFamily="34" charset="0"/>
              </a:rPr>
              <a:t>u,v</a:t>
            </a:r>
            <a:r>
              <a:rPr lang="en-US" sz="2800" i="0" dirty="0" smtClean="0">
                <a:latin typeface="Arial Narrow" pitchFamily="34" charset="0"/>
              </a:rPr>
              <a:t>) of nodes 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800" dirty="0">
                <a:latin typeface="Arial Narrow" pitchFamily="34" charset="0"/>
              </a:rPr>
              <a:t>i</a:t>
            </a:r>
            <a:r>
              <a:rPr lang="en-US" sz="2800" dirty="0" smtClean="0">
                <a:latin typeface="Arial Narrow" pitchFamily="34" charset="0"/>
              </a:rPr>
              <a:t>n the component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smtClean="0">
                <a:latin typeface="Arial Narrow" pitchFamily="34" charset="0"/>
              </a:rPr>
              <a:t>there is a path from u to v and from v to u. </a:t>
            </a:r>
            <a:endParaRPr lang="en-US" sz="2800" i="0" dirty="0" smtClean="0">
              <a:latin typeface="Arial Narrow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33400" y="3505200"/>
            <a:ext cx="4648200" cy="3108690"/>
            <a:chOff x="1371600" y="2590800"/>
            <a:chExt cx="6477000" cy="4022989"/>
          </a:xfrm>
        </p:grpSpPr>
        <p:grpSp>
          <p:nvGrpSpPr>
            <p:cNvPr id="60" name="Group 59"/>
            <p:cNvGrpSpPr/>
            <p:nvPr/>
          </p:nvGrpSpPr>
          <p:grpSpPr>
            <a:xfrm>
              <a:off x="1600200" y="3581400"/>
              <a:ext cx="5870001" cy="1981200"/>
              <a:chOff x="1600200" y="3581400"/>
              <a:chExt cx="5870001" cy="19812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600200" y="5105400"/>
                <a:ext cx="5334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600200" y="3581400"/>
                <a:ext cx="5334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352800" y="5105400"/>
                <a:ext cx="5334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352800" y="3581400"/>
                <a:ext cx="5334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24" name="Straight Connector 23"/>
              <p:cNvCxnSpPr>
                <a:stCxn id="19" idx="4"/>
                <a:endCxn id="18" idx="0"/>
              </p:cNvCxnSpPr>
              <p:nvPr/>
            </p:nvCxnSpPr>
            <p:spPr>
              <a:xfrm>
                <a:off x="1866900" y="4038600"/>
                <a:ext cx="0" cy="106680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19" idx="6"/>
                <a:endCxn id="21" idx="2"/>
              </p:cNvCxnSpPr>
              <p:nvPr/>
            </p:nvCxnSpPr>
            <p:spPr>
              <a:xfrm>
                <a:off x="2133600" y="3810000"/>
                <a:ext cx="1219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18" idx="6"/>
                <a:endCxn id="20" idx="2"/>
              </p:cNvCxnSpPr>
              <p:nvPr/>
            </p:nvCxnSpPr>
            <p:spPr>
              <a:xfrm>
                <a:off x="2133600" y="5334000"/>
                <a:ext cx="1219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Freeform 27"/>
              <p:cNvSpPr/>
              <p:nvPr/>
            </p:nvSpPr>
            <p:spPr>
              <a:xfrm rot="11492577" flipH="1">
                <a:off x="3611108" y="4062941"/>
                <a:ext cx="353893" cy="1094317"/>
              </a:xfrm>
              <a:custGeom>
                <a:avLst/>
                <a:gdLst>
                  <a:gd name="connsiteX0" fmla="*/ 395207 w 529671"/>
                  <a:gd name="connsiteY0" fmla="*/ 0 h 1526583"/>
                  <a:gd name="connsiteX1" fmla="*/ 526942 w 529671"/>
                  <a:gd name="connsiteY1" fmla="*/ 526942 h 1526583"/>
                  <a:gd name="connsiteX2" fmla="*/ 286718 w 529671"/>
                  <a:gd name="connsiteY2" fmla="*/ 1208868 h 1526583"/>
                  <a:gd name="connsiteX3" fmla="*/ 0 w 529671"/>
                  <a:gd name="connsiteY3" fmla="*/ 1526583 h 1526583"/>
                  <a:gd name="connsiteX4" fmla="*/ 0 w 529671"/>
                  <a:gd name="connsiteY4" fmla="*/ 1526583 h 1526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9671" h="1526583">
                    <a:moveTo>
                      <a:pt x="395207" y="0"/>
                    </a:moveTo>
                    <a:cubicBezTo>
                      <a:pt x="470115" y="162732"/>
                      <a:pt x="545024" y="325464"/>
                      <a:pt x="526942" y="526942"/>
                    </a:cubicBezTo>
                    <a:cubicBezTo>
                      <a:pt x="508861" y="728420"/>
                      <a:pt x="374542" y="1042261"/>
                      <a:pt x="286718" y="1208868"/>
                    </a:cubicBezTo>
                    <a:cubicBezTo>
                      <a:pt x="198894" y="1375475"/>
                      <a:pt x="0" y="1526583"/>
                      <a:pt x="0" y="1526583"/>
                    </a:cubicBezTo>
                    <a:lnTo>
                      <a:pt x="0" y="1526583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prstDash val="solid"/>
                <a:headEnd type="none" w="med" len="med"/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8" name="Freeform 47"/>
              <p:cNvSpPr/>
              <p:nvPr/>
            </p:nvSpPr>
            <p:spPr>
              <a:xfrm rot="11492577" flipV="1">
                <a:off x="3388939" y="4050352"/>
                <a:ext cx="222898" cy="1043298"/>
              </a:xfrm>
              <a:custGeom>
                <a:avLst/>
                <a:gdLst>
                  <a:gd name="connsiteX0" fmla="*/ 395207 w 529671"/>
                  <a:gd name="connsiteY0" fmla="*/ 0 h 1526583"/>
                  <a:gd name="connsiteX1" fmla="*/ 526942 w 529671"/>
                  <a:gd name="connsiteY1" fmla="*/ 526942 h 1526583"/>
                  <a:gd name="connsiteX2" fmla="*/ 286718 w 529671"/>
                  <a:gd name="connsiteY2" fmla="*/ 1208868 h 1526583"/>
                  <a:gd name="connsiteX3" fmla="*/ 0 w 529671"/>
                  <a:gd name="connsiteY3" fmla="*/ 1526583 h 1526583"/>
                  <a:gd name="connsiteX4" fmla="*/ 0 w 529671"/>
                  <a:gd name="connsiteY4" fmla="*/ 1526583 h 1526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9671" h="1526583">
                    <a:moveTo>
                      <a:pt x="395207" y="0"/>
                    </a:moveTo>
                    <a:cubicBezTo>
                      <a:pt x="470115" y="162732"/>
                      <a:pt x="545024" y="325464"/>
                      <a:pt x="526942" y="526942"/>
                    </a:cubicBezTo>
                    <a:cubicBezTo>
                      <a:pt x="508861" y="728420"/>
                      <a:pt x="374542" y="1042261"/>
                      <a:pt x="286718" y="1208868"/>
                    </a:cubicBezTo>
                    <a:cubicBezTo>
                      <a:pt x="198894" y="1375475"/>
                      <a:pt x="0" y="1526583"/>
                      <a:pt x="0" y="1526583"/>
                    </a:cubicBezTo>
                    <a:lnTo>
                      <a:pt x="0" y="1526583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prstDash val="solid"/>
                <a:headEnd type="none" w="med" len="med"/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105400" y="5105400"/>
                <a:ext cx="5334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105400" y="3581400"/>
                <a:ext cx="5334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6858000" y="5105400"/>
                <a:ext cx="5334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6858000" y="3581400"/>
                <a:ext cx="5334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 flipV="1">
                <a:off x="5372100" y="4038600"/>
                <a:ext cx="0" cy="106680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0" idx="6"/>
                <a:endCxn id="52" idx="2"/>
              </p:cNvCxnSpPr>
              <p:nvPr/>
            </p:nvCxnSpPr>
            <p:spPr>
              <a:xfrm>
                <a:off x="5638800" y="3810000"/>
                <a:ext cx="1219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49" idx="6"/>
                <a:endCxn id="51" idx="2"/>
              </p:cNvCxnSpPr>
              <p:nvPr/>
            </p:nvCxnSpPr>
            <p:spPr>
              <a:xfrm>
                <a:off x="5638800" y="5334000"/>
                <a:ext cx="1219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Freeform 55"/>
              <p:cNvSpPr/>
              <p:nvPr/>
            </p:nvSpPr>
            <p:spPr>
              <a:xfrm rot="11492577" flipH="1">
                <a:off x="7116308" y="4062941"/>
                <a:ext cx="353893" cy="1094317"/>
              </a:xfrm>
              <a:custGeom>
                <a:avLst/>
                <a:gdLst>
                  <a:gd name="connsiteX0" fmla="*/ 395207 w 529671"/>
                  <a:gd name="connsiteY0" fmla="*/ 0 h 1526583"/>
                  <a:gd name="connsiteX1" fmla="*/ 526942 w 529671"/>
                  <a:gd name="connsiteY1" fmla="*/ 526942 h 1526583"/>
                  <a:gd name="connsiteX2" fmla="*/ 286718 w 529671"/>
                  <a:gd name="connsiteY2" fmla="*/ 1208868 h 1526583"/>
                  <a:gd name="connsiteX3" fmla="*/ 0 w 529671"/>
                  <a:gd name="connsiteY3" fmla="*/ 1526583 h 1526583"/>
                  <a:gd name="connsiteX4" fmla="*/ 0 w 529671"/>
                  <a:gd name="connsiteY4" fmla="*/ 1526583 h 1526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9671" h="1526583">
                    <a:moveTo>
                      <a:pt x="395207" y="0"/>
                    </a:moveTo>
                    <a:cubicBezTo>
                      <a:pt x="470115" y="162732"/>
                      <a:pt x="545024" y="325464"/>
                      <a:pt x="526942" y="526942"/>
                    </a:cubicBezTo>
                    <a:cubicBezTo>
                      <a:pt x="508861" y="728420"/>
                      <a:pt x="374542" y="1042261"/>
                      <a:pt x="286718" y="1208868"/>
                    </a:cubicBezTo>
                    <a:cubicBezTo>
                      <a:pt x="198894" y="1375475"/>
                      <a:pt x="0" y="1526583"/>
                      <a:pt x="0" y="1526583"/>
                    </a:cubicBezTo>
                    <a:lnTo>
                      <a:pt x="0" y="1526583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prstDash val="solid"/>
                <a:headEnd type="none" w="med" len="med"/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7" name="Freeform 56"/>
              <p:cNvSpPr/>
              <p:nvPr/>
            </p:nvSpPr>
            <p:spPr>
              <a:xfrm rot="11492577" flipV="1">
                <a:off x="6894139" y="4050352"/>
                <a:ext cx="222898" cy="1043298"/>
              </a:xfrm>
              <a:custGeom>
                <a:avLst/>
                <a:gdLst>
                  <a:gd name="connsiteX0" fmla="*/ 395207 w 529671"/>
                  <a:gd name="connsiteY0" fmla="*/ 0 h 1526583"/>
                  <a:gd name="connsiteX1" fmla="*/ 526942 w 529671"/>
                  <a:gd name="connsiteY1" fmla="*/ 526942 h 1526583"/>
                  <a:gd name="connsiteX2" fmla="*/ 286718 w 529671"/>
                  <a:gd name="connsiteY2" fmla="*/ 1208868 h 1526583"/>
                  <a:gd name="connsiteX3" fmla="*/ 0 w 529671"/>
                  <a:gd name="connsiteY3" fmla="*/ 1526583 h 1526583"/>
                  <a:gd name="connsiteX4" fmla="*/ 0 w 529671"/>
                  <a:gd name="connsiteY4" fmla="*/ 1526583 h 1526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9671" h="1526583">
                    <a:moveTo>
                      <a:pt x="395207" y="0"/>
                    </a:moveTo>
                    <a:cubicBezTo>
                      <a:pt x="470115" y="162732"/>
                      <a:pt x="545024" y="325464"/>
                      <a:pt x="526942" y="526942"/>
                    </a:cubicBezTo>
                    <a:cubicBezTo>
                      <a:pt x="508861" y="728420"/>
                      <a:pt x="374542" y="1042261"/>
                      <a:pt x="286718" y="1208868"/>
                    </a:cubicBezTo>
                    <a:cubicBezTo>
                      <a:pt x="198894" y="1375475"/>
                      <a:pt x="0" y="1526583"/>
                      <a:pt x="0" y="1526583"/>
                    </a:cubicBezTo>
                    <a:lnTo>
                      <a:pt x="0" y="1526583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prstDash val="solid"/>
                <a:headEnd type="none" w="med" len="med"/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>
                <a:off x="3886200" y="3810000"/>
                <a:ext cx="1219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886200" y="5334000"/>
                <a:ext cx="1219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Connector 30"/>
            <p:cNvCxnSpPr>
              <a:stCxn id="18" idx="7"/>
            </p:cNvCxnSpPr>
            <p:nvPr/>
          </p:nvCxnSpPr>
          <p:spPr>
            <a:xfrm flipV="1">
              <a:off x="2055485" y="3962400"/>
              <a:ext cx="1373515" cy="1209955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1371600" y="3200400"/>
              <a:ext cx="2819400" cy="2819400"/>
            </a:xfrm>
            <a:prstGeom prst="roundRect">
              <a:avLst/>
            </a:prstGeom>
            <a:noFill/>
            <a:ln w="38100" cmpd="sng">
              <a:solidFill>
                <a:srgbClr val="008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008000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477000" y="3200400"/>
              <a:ext cx="1371600" cy="2819400"/>
            </a:xfrm>
            <a:prstGeom prst="roundRect">
              <a:avLst/>
            </a:prstGeom>
            <a:noFill/>
            <a:ln w="38100" cmpd="sng">
              <a:solidFill>
                <a:srgbClr val="008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008000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724400" y="3200400"/>
              <a:ext cx="1371600" cy="1066800"/>
            </a:xfrm>
            <a:prstGeom prst="roundRect">
              <a:avLst/>
            </a:prstGeom>
            <a:noFill/>
            <a:ln w="38100" cmpd="sng">
              <a:solidFill>
                <a:srgbClr val="008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008000"/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724400" y="4953000"/>
              <a:ext cx="1371600" cy="1066800"/>
            </a:xfrm>
            <a:prstGeom prst="roundRect">
              <a:avLst/>
            </a:prstGeom>
            <a:noFill/>
            <a:ln w="38100" cmpd="sng">
              <a:solidFill>
                <a:srgbClr val="008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008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285999" y="2590800"/>
              <a:ext cx="1038764" cy="5177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>
                <a:buClr>
                  <a:srgbClr val="FF0000"/>
                </a:buClr>
                <a:buSzPct val="150000"/>
              </a:pPr>
              <a:r>
                <a:rPr lang="en-US" sz="2000" dirty="0" smtClean="0">
                  <a:solidFill>
                    <a:srgbClr val="008000"/>
                  </a:solidFill>
                  <a:latin typeface="Arial Narrow" pitchFamily="34" charset="0"/>
                </a:rPr>
                <a:t>SCC1</a:t>
              </a:r>
              <a:endParaRPr lang="en-US" sz="2000" i="0" dirty="0" smtClean="0">
                <a:solidFill>
                  <a:srgbClr val="008000"/>
                </a:solidFill>
                <a:latin typeface="Arial Narrow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05599" y="2590800"/>
              <a:ext cx="1038764" cy="5177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>
                <a:buClr>
                  <a:srgbClr val="FF0000"/>
                </a:buClr>
                <a:buSzPct val="150000"/>
              </a:pPr>
              <a:r>
                <a:rPr lang="en-US" sz="2000" dirty="0" smtClean="0">
                  <a:solidFill>
                    <a:srgbClr val="008000"/>
                  </a:solidFill>
                  <a:latin typeface="Arial Narrow" pitchFamily="34" charset="0"/>
                </a:rPr>
                <a:t>SCC2</a:t>
              </a:r>
              <a:endParaRPr lang="en-US" sz="2000" i="0" dirty="0" smtClean="0">
                <a:solidFill>
                  <a:srgbClr val="008000"/>
                </a:solidFill>
                <a:latin typeface="Arial Narrow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876799" y="2590800"/>
              <a:ext cx="1038764" cy="5177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>
                <a:buClr>
                  <a:srgbClr val="FF0000"/>
                </a:buClr>
                <a:buSzPct val="150000"/>
              </a:pPr>
              <a:r>
                <a:rPr lang="en-US" sz="2000" dirty="0" smtClean="0">
                  <a:solidFill>
                    <a:srgbClr val="008000"/>
                  </a:solidFill>
                  <a:latin typeface="Arial Narrow" pitchFamily="34" charset="0"/>
                </a:rPr>
                <a:t>SCC3</a:t>
              </a:r>
              <a:endParaRPr lang="en-US" sz="2000" i="0" dirty="0" smtClean="0">
                <a:solidFill>
                  <a:srgbClr val="008000"/>
                </a:solidFill>
                <a:latin typeface="Arial Narrow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53000" y="6096002"/>
              <a:ext cx="1043581" cy="5177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>
                <a:buClr>
                  <a:srgbClr val="FF0000"/>
                </a:buClr>
                <a:buSzPct val="150000"/>
              </a:pPr>
              <a:r>
                <a:rPr lang="en-US" sz="2000" dirty="0" smtClean="0">
                  <a:solidFill>
                    <a:srgbClr val="008000"/>
                  </a:solidFill>
                  <a:latin typeface="Arial Narrow" pitchFamily="34" charset="0"/>
                </a:rPr>
                <a:t>SCC4</a:t>
              </a:r>
              <a:endParaRPr lang="en-US" sz="2000" i="0" dirty="0" smtClean="0">
                <a:solidFill>
                  <a:srgbClr val="008000"/>
                </a:solidFill>
                <a:latin typeface="Arial Narrow" pitchFamily="34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81000" y="2362200"/>
            <a:ext cx="7419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i="0" u="sng" dirty="0" smtClean="0">
                <a:latin typeface="Arial Narrow" pitchFamily="34" charset="0"/>
              </a:rPr>
              <a:t>Condensation graph: DAG created by collapsing SCCs</a:t>
            </a:r>
            <a:r>
              <a:rPr lang="en-US" sz="2800" dirty="0" smtClean="0">
                <a:latin typeface="Arial Narrow" pitchFamily="34" charset="0"/>
              </a:rPr>
              <a:t>. </a:t>
            </a:r>
            <a:endParaRPr lang="en-US" sz="2800" i="0" dirty="0" smtClean="0">
              <a:latin typeface="Arial Narrow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486400" y="3657600"/>
            <a:ext cx="3488666" cy="2686110"/>
            <a:chOff x="5486400" y="3657600"/>
            <a:chExt cx="3488666" cy="2686110"/>
          </a:xfrm>
        </p:grpSpPr>
        <p:grpSp>
          <p:nvGrpSpPr>
            <p:cNvPr id="14" name="Group 13"/>
            <p:cNvGrpSpPr/>
            <p:nvPr/>
          </p:nvGrpSpPr>
          <p:grpSpPr>
            <a:xfrm>
              <a:off x="6477000" y="4142507"/>
              <a:ext cx="2059193" cy="1724893"/>
              <a:chOff x="6477000" y="4142507"/>
              <a:chExt cx="2059193" cy="1724893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6477000" y="4828307"/>
                <a:ext cx="382793" cy="353293"/>
              </a:xfrm>
              <a:prstGeom prst="ellipse">
                <a:avLst/>
              </a:prstGeom>
              <a:noFill/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315200" y="4142507"/>
                <a:ext cx="382793" cy="353293"/>
              </a:xfrm>
              <a:prstGeom prst="ellipse">
                <a:avLst/>
              </a:prstGeom>
              <a:noFill/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7315200" y="5514107"/>
                <a:ext cx="382793" cy="353293"/>
              </a:xfrm>
              <a:prstGeom prst="ellipse">
                <a:avLst/>
              </a:prstGeom>
              <a:noFill/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8153400" y="4828307"/>
                <a:ext cx="382793" cy="353293"/>
              </a:xfrm>
              <a:prstGeom prst="ellipse">
                <a:avLst/>
              </a:prstGeom>
              <a:noFill/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46" name="Straight Connector 45"/>
              <p:cNvCxnSpPr>
                <a:stCxn id="42" idx="5"/>
                <a:endCxn id="44" idx="1"/>
              </p:cNvCxnSpPr>
              <p:nvPr/>
            </p:nvCxnSpPr>
            <p:spPr>
              <a:xfrm>
                <a:off x="7641934" y="4444061"/>
                <a:ext cx="567525" cy="435985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43" idx="7"/>
                <a:endCxn id="44" idx="3"/>
              </p:cNvCxnSpPr>
              <p:nvPr/>
            </p:nvCxnSpPr>
            <p:spPr>
              <a:xfrm flipV="1">
                <a:off x="7641934" y="5129861"/>
                <a:ext cx="567525" cy="435985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endCxn id="42" idx="3"/>
              </p:cNvCxnSpPr>
              <p:nvPr/>
            </p:nvCxnSpPr>
            <p:spPr>
              <a:xfrm flipV="1">
                <a:off x="6858000" y="4444061"/>
                <a:ext cx="513259" cy="460446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>
                <a:endCxn id="43" idx="1"/>
              </p:cNvCxnSpPr>
              <p:nvPr/>
            </p:nvCxnSpPr>
            <p:spPr>
              <a:xfrm>
                <a:off x="6781800" y="5136353"/>
                <a:ext cx="589459" cy="42949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endCxn id="43" idx="0"/>
              </p:cNvCxnSpPr>
              <p:nvPr/>
            </p:nvCxnSpPr>
            <p:spPr>
              <a:xfrm>
                <a:off x="7504804" y="4523507"/>
                <a:ext cx="1793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Straight Arrow Connector 63">
              <a:extLst>
                <a:ext uri="{FF2B5EF4-FFF2-40B4-BE49-F238E27FC236}">
                  <a16:creationId xmlns="" xmlns:a16="http://schemas.microsoft.com/office/drawing/2014/main" id="{B2D666B2-0659-4601-A41E-6313F4FD3E31}"/>
                </a:ext>
              </a:extLst>
            </p:cNvPr>
            <p:cNvCxnSpPr>
              <a:cxnSpLocks/>
            </p:cNvCxnSpPr>
            <p:nvPr/>
          </p:nvCxnSpPr>
          <p:spPr>
            <a:xfrm>
              <a:off x="5486400" y="4953000"/>
              <a:ext cx="762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6176309" y="5257800"/>
              <a:ext cx="7454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buClr>
                  <a:srgbClr val="FF0000"/>
                </a:buClr>
                <a:buSzPct val="150000"/>
              </a:pPr>
              <a:r>
                <a:rPr lang="en-US" sz="2000" dirty="0" smtClean="0">
                  <a:solidFill>
                    <a:srgbClr val="008000"/>
                  </a:solidFill>
                  <a:latin typeface="Arial Narrow" pitchFamily="34" charset="0"/>
                </a:rPr>
                <a:t>SCC1</a:t>
              </a:r>
              <a:endParaRPr lang="en-US" sz="2000" i="0" dirty="0" smtClean="0">
                <a:solidFill>
                  <a:srgbClr val="008000"/>
                </a:solidFill>
                <a:latin typeface="Arial Narrow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162800" y="5943600"/>
              <a:ext cx="7489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buClr>
                  <a:srgbClr val="FF0000"/>
                </a:buClr>
                <a:buSzPct val="150000"/>
              </a:pPr>
              <a:r>
                <a:rPr lang="en-US" sz="2000" dirty="0" smtClean="0">
                  <a:solidFill>
                    <a:srgbClr val="008000"/>
                  </a:solidFill>
                  <a:latin typeface="Arial Narrow" pitchFamily="34" charset="0"/>
                </a:rPr>
                <a:t>SCC4</a:t>
              </a:r>
              <a:endParaRPr lang="en-US" sz="2000" i="0" dirty="0" smtClean="0">
                <a:solidFill>
                  <a:srgbClr val="008000"/>
                </a:solidFill>
                <a:latin typeface="Arial Narrow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162800" y="3657600"/>
              <a:ext cx="7454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buClr>
                  <a:srgbClr val="FF0000"/>
                </a:buClr>
                <a:buSzPct val="150000"/>
              </a:pPr>
              <a:r>
                <a:rPr lang="en-US" sz="2000" dirty="0" smtClean="0">
                  <a:solidFill>
                    <a:srgbClr val="008000"/>
                  </a:solidFill>
                  <a:latin typeface="Arial Narrow" pitchFamily="34" charset="0"/>
                </a:rPr>
                <a:t>SCC3</a:t>
              </a:r>
              <a:endParaRPr lang="en-US" sz="2000" i="0" dirty="0" smtClean="0">
                <a:solidFill>
                  <a:srgbClr val="008000"/>
                </a:solidFill>
                <a:latin typeface="Arial Narrow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229600" y="5257800"/>
              <a:ext cx="7454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buClr>
                  <a:srgbClr val="FF0000"/>
                </a:buClr>
                <a:buSzPct val="150000"/>
              </a:pPr>
              <a:r>
                <a:rPr lang="en-US" sz="2000" dirty="0" smtClean="0">
                  <a:solidFill>
                    <a:srgbClr val="008000"/>
                  </a:solidFill>
                  <a:latin typeface="Arial Narrow" pitchFamily="34" charset="0"/>
                </a:rPr>
                <a:t>SCC2</a:t>
              </a:r>
              <a:endParaRPr lang="en-US" sz="2000" i="0" dirty="0" smtClean="0">
                <a:solidFill>
                  <a:srgbClr val="008000"/>
                </a:solidFill>
                <a:latin typeface="Arial Narrow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7132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-7620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Arial Narrow" pitchFamily="34" charset="0"/>
              </a:rPr>
              <a:t>Strongly Connected Components</a:t>
            </a:r>
            <a:endParaRPr lang="en-US" sz="5400" dirty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19600" y="48006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0" y="38100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71800" y="27432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5000" y="17526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67846" y="1951494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57800" y="32766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58000" y="3962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10400" y="15240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2819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5"/>
            <a:endCxn id="6" idx="1"/>
          </p:cNvCxnSpPr>
          <p:nvPr/>
        </p:nvCxnSpPr>
        <p:spPr>
          <a:xfrm>
            <a:off x="2360285" y="2142845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5"/>
            <a:endCxn id="5" idx="1"/>
          </p:cNvCxnSpPr>
          <p:nvPr/>
        </p:nvCxnSpPr>
        <p:spPr>
          <a:xfrm>
            <a:off x="3427085" y="3133445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" idx="1"/>
          </p:cNvCxnSpPr>
          <p:nvPr/>
        </p:nvCxnSpPr>
        <p:spPr>
          <a:xfrm>
            <a:off x="4191000" y="4267200"/>
            <a:ext cx="3067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8" idx="3"/>
          </p:cNvCxnSpPr>
          <p:nvPr/>
        </p:nvCxnSpPr>
        <p:spPr>
          <a:xfrm flipV="1">
            <a:off x="3427085" y="2341739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67200" y="3505200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7"/>
            <a:endCxn id="11" idx="3"/>
          </p:cNvCxnSpPr>
          <p:nvPr/>
        </p:nvCxnSpPr>
        <p:spPr>
          <a:xfrm flipV="1">
            <a:off x="4874885" y="4352645"/>
            <a:ext cx="2061230" cy="5149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0"/>
            <a:endCxn id="13" idx="4"/>
          </p:cNvCxnSpPr>
          <p:nvPr/>
        </p:nvCxnSpPr>
        <p:spPr>
          <a:xfrm flipH="1" flipV="1">
            <a:off x="7048500" y="3276600"/>
            <a:ext cx="76200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0"/>
            <a:endCxn id="12" idx="4"/>
          </p:cNvCxnSpPr>
          <p:nvPr/>
        </p:nvCxnSpPr>
        <p:spPr>
          <a:xfrm flipV="1">
            <a:off x="7048500" y="1981200"/>
            <a:ext cx="228600" cy="8382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 flipV="1">
            <a:off x="5334000" y="6341454"/>
            <a:ext cx="0" cy="3810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1828800" y="2125851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 rot="9302914" flipH="1">
            <a:off x="5038332" y="2093719"/>
            <a:ext cx="443264" cy="1225174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29200" y="5867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4800600" y="5257800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 rot="18249709">
            <a:off x="2674407" y="1693363"/>
            <a:ext cx="442387" cy="117321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rot="988655">
            <a:off x="5811261" y="4302454"/>
            <a:ext cx="1402669" cy="1956448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 rot="9926415">
            <a:off x="6405111" y="2026652"/>
            <a:ext cx="1053814" cy="1987604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 rot="21020197">
            <a:off x="7240602" y="2006926"/>
            <a:ext cx="387658" cy="95975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04800" y="762000"/>
            <a:ext cx="7483990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discovery time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ow[u]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minimal discovery time for a path starting at u</a:t>
            </a:r>
          </a:p>
          <a:p>
            <a:pPr>
              <a:buClr>
                <a:srgbClr val="FF0000"/>
              </a:buClr>
              <a:buSzPct val="150000"/>
            </a:pP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04800" y="5410200"/>
            <a:ext cx="243332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latin typeface="Times New Roman"/>
                <a:cs typeface="Times New Roman"/>
              </a:rPr>
              <a:t>Robert E. </a:t>
            </a:r>
            <a:r>
              <a:rPr lang="en-US" sz="2400" b="1" dirty="0" err="1" smtClean="0">
                <a:latin typeface="Times New Roman"/>
                <a:cs typeface="Times New Roman"/>
              </a:rPr>
              <a:t>Tarjan</a:t>
            </a:r>
            <a:endParaRPr lang="en-US" sz="2400" b="1" dirty="0" smtClean="0">
              <a:latin typeface="Times New Roman"/>
              <a:cs typeface="Times New Roman"/>
            </a:endParaRPr>
          </a:p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latin typeface="Times New Roman"/>
                <a:cs typeface="Times New Roman"/>
              </a:rPr>
              <a:t>Low-linking </a:t>
            </a:r>
            <a:r>
              <a:rPr lang="en-US" sz="2400" b="1" dirty="0" err="1" smtClean="0">
                <a:latin typeface="Times New Roman"/>
                <a:cs typeface="Times New Roman"/>
              </a:rPr>
              <a:t>Alg</a:t>
            </a:r>
            <a:endParaRPr lang="en-US" sz="2400" b="1" dirty="0" smtClean="0">
              <a:latin typeface="Times New Roman"/>
              <a:cs typeface="Times New Roman"/>
            </a:endParaRPr>
          </a:p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latin typeface="Times New Roman"/>
                <a:cs typeface="Times New Roman"/>
              </a:rPr>
              <a:t>Circa 1972</a:t>
            </a:r>
          </a:p>
          <a:p>
            <a:pPr>
              <a:buClr>
                <a:srgbClr val="FF0000"/>
              </a:buClr>
              <a:buSzPct val="150000"/>
            </a:pPr>
            <a:endParaRPr lang="en-US" sz="2400" b="1" dirty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895600"/>
            <a:ext cx="1600200" cy="238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97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Arial Narrow" pitchFamily="34" charset="0"/>
              </a:rPr>
              <a:t>SCC</a:t>
            </a:r>
            <a:endParaRPr lang="en-US" sz="5400" dirty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19600" y="48006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0" y="38100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71800" y="27432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5000" y="17526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67846" y="1951494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57800" y="32766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58000" y="3962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10400" y="15240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2819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5"/>
            <a:endCxn id="6" idx="1"/>
          </p:cNvCxnSpPr>
          <p:nvPr/>
        </p:nvCxnSpPr>
        <p:spPr>
          <a:xfrm>
            <a:off x="2360285" y="2142845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5"/>
            <a:endCxn id="5" idx="1"/>
          </p:cNvCxnSpPr>
          <p:nvPr/>
        </p:nvCxnSpPr>
        <p:spPr>
          <a:xfrm>
            <a:off x="3427085" y="3133445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" idx="1"/>
          </p:cNvCxnSpPr>
          <p:nvPr/>
        </p:nvCxnSpPr>
        <p:spPr>
          <a:xfrm>
            <a:off x="4191000" y="4267200"/>
            <a:ext cx="3067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8" idx="3"/>
          </p:cNvCxnSpPr>
          <p:nvPr/>
        </p:nvCxnSpPr>
        <p:spPr>
          <a:xfrm flipV="1">
            <a:off x="3427085" y="2341739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67200" y="3505200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7"/>
            <a:endCxn id="11" idx="3"/>
          </p:cNvCxnSpPr>
          <p:nvPr/>
        </p:nvCxnSpPr>
        <p:spPr>
          <a:xfrm flipV="1">
            <a:off x="4874885" y="4352645"/>
            <a:ext cx="2061230" cy="5149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0"/>
            <a:endCxn id="13" idx="4"/>
          </p:cNvCxnSpPr>
          <p:nvPr/>
        </p:nvCxnSpPr>
        <p:spPr>
          <a:xfrm flipH="1" flipV="1">
            <a:off x="7048500" y="3276600"/>
            <a:ext cx="76200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0"/>
            <a:endCxn id="12" idx="4"/>
          </p:cNvCxnSpPr>
          <p:nvPr/>
        </p:nvCxnSpPr>
        <p:spPr>
          <a:xfrm flipV="1">
            <a:off x="7048500" y="1981200"/>
            <a:ext cx="228600" cy="8382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 flipV="1">
            <a:off x="5334000" y="6341454"/>
            <a:ext cx="0" cy="3810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1828800" y="2125851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 rot="9302914" flipH="1">
            <a:off x="5038332" y="2093719"/>
            <a:ext cx="443264" cy="1225174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29200" y="5867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4800600" y="5257800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 rot="18249709">
            <a:off x="2674407" y="1693363"/>
            <a:ext cx="442387" cy="117321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rot="988655">
            <a:off x="5811261" y="4302454"/>
            <a:ext cx="1402669" cy="1956448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 rot="9926415">
            <a:off x="6405111" y="2026652"/>
            <a:ext cx="1053814" cy="1987604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 rot="21020197">
            <a:off x="7240602" y="2006926"/>
            <a:ext cx="387658" cy="95975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267200" y="5791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33800" y="4800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00400" y="4114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86000" y="2819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19200" y="1600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953000" y="1676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72000" y="2895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467600" y="3886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391400" y="30480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620000" y="1447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04800" y="685800"/>
            <a:ext cx="7483990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discovery time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ow[u]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minimal discovery time for a path starting at u</a:t>
            </a:r>
          </a:p>
          <a:p>
            <a:pPr>
              <a:buClr>
                <a:srgbClr val="FF0000"/>
              </a:buClr>
              <a:buSzPct val="150000"/>
            </a:pPr>
            <a:endParaRPr lang="en-US" sz="2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7910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Arial Narrow" pitchFamily="34" charset="0"/>
              </a:rPr>
              <a:t>SCC</a:t>
            </a:r>
            <a:endParaRPr lang="en-US" sz="5400" dirty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19600" y="48006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0" y="38100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71800" y="27432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5000" y="17526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67846" y="1951494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57800" y="32766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58000" y="3962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10400" y="15240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2819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5"/>
            <a:endCxn id="6" idx="1"/>
          </p:cNvCxnSpPr>
          <p:nvPr/>
        </p:nvCxnSpPr>
        <p:spPr>
          <a:xfrm>
            <a:off x="2360285" y="2142845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5"/>
            <a:endCxn id="5" idx="1"/>
          </p:cNvCxnSpPr>
          <p:nvPr/>
        </p:nvCxnSpPr>
        <p:spPr>
          <a:xfrm>
            <a:off x="3427085" y="3133445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" idx="1"/>
          </p:cNvCxnSpPr>
          <p:nvPr/>
        </p:nvCxnSpPr>
        <p:spPr>
          <a:xfrm>
            <a:off x="4191000" y="4267200"/>
            <a:ext cx="3067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8" idx="3"/>
          </p:cNvCxnSpPr>
          <p:nvPr/>
        </p:nvCxnSpPr>
        <p:spPr>
          <a:xfrm flipV="1">
            <a:off x="3427085" y="2341739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67200" y="3505200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7"/>
            <a:endCxn id="11" idx="3"/>
          </p:cNvCxnSpPr>
          <p:nvPr/>
        </p:nvCxnSpPr>
        <p:spPr>
          <a:xfrm flipV="1">
            <a:off x="4874885" y="4352645"/>
            <a:ext cx="2061230" cy="5149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0"/>
            <a:endCxn id="13" idx="4"/>
          </p:cNvCxnSpPr>
          <p:nvPr/>
        </p:nvCxnSpPr>
        <p:spPr>
          <a:xfrm flipH="1" flipV="1">
            <a:off x="7048500" y="3276600"/>
            <a:ext cx="76200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0"/>
            <a:endCxn id="12" idx="4"/>
          </p:cNvCxnSpPr>
          <p:nvPr/>
        </p:nvCxnSpPr>
        <p:spPr>
          <a:xfrm flipV="1">
            <a:off x="7048500" y="1981200"/>
            <a:ext cx="228600" cy="8382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 flipV="1">
            <a:off x="5334000" y="6341454"/>
            <a:ext cx="0" cy="3810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1828800" y="2125851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 rot="9302914" flipH="1">
            <a:off x="5038332" y="2093719"/>
            <a:ext cx="443264" cy="1225174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29200" y="5867400"/>
            <a:ext cx="5334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4800600" y="5257800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 rot="18249709">
            <a:off x="2674407" y="1693363"/>
            <a:ext cx="442387" cy="117321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rot="988655">
            <a:off x="5811261" y="4302454"/>
            <a:ext cx="1402669" cy="1956448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 rot="9926415">
            <a:off x="6405111" y="2026652"/>
            <a:ext cx="1053814" cy="1987604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 rot="21020197">
            <a:off x="7240602" y="2006926"/>
            <a:ext cx="387658" cy="95975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267200" y="5791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33800" y="4800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00400" y="4114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86000" y="2819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19200" y="1600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953000" y="1676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72000" y="2895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467600" y="3886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391400" y="30480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620000" y="1447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04800" y="685800"/>
            <a:ext cx="7483990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discovery time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ow[u]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minimal discovery time for a path starting at u</a:t>
            </a:r>
          </a:p>
          <a:p>
            <a:pPr>
              <a:buClr>
                <a:srgbClr val="FF0000"/>
              </a:buClr>
              <a:buSzPct val="150000"/>
            </a:pPr>
            <a:endParaRPr lang="en-US" sz="2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3197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Arial Narrow" pitchFamily="34" charset="0"/>
              </a:rPr>
              <a:t>SCC</a:t>
            </a:r>
            <a:endParaRPr lang="en-US" sz="5400" dirty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19600" y="48006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0" y="38100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71800" y="27432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5000" y="17526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67846" y="1951494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57800" y="32766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58000" y="3962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10400" y="15240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2819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5"/>
            <a:endCxn id="6" idx="1"/>
          </p:cNvCxnSpPr>
          <p:nvPr/>
        </p:nvCxnSpPr>
        <p:spPr>
          <a:xfrm>
            <a:off x="2360285" y="2142845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5"/>
            <a:endCxn id="5" idx="1"/>
          </p:cNvCxnSpPr>
          <p:nvPr/>
        </p:nvCxnSpPr>
        <p:spPr>
          <a:xfrm>
            <a:off x="3427085" y="3133445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" idx="1"/>
          </p:cNvCxnSpPr>
          <p:nvPr/>
        </p:nvCxnSpPr>
        <p:spPr>
          <a:xfrm>
            <a:off x="4191000" y="4267200"/>
            <a:ext cx="3067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8" idx="3"/>
          </p:cNvCxnSpPr>
          <p:nvPr/>
        </p:nvCxnSpPr>
        <p:spPr>
          <a:xfrm flipV="1">
            <a:off x="3427085" y="2341739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67200" y="3505200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7"/>
            <a:endCxn id="11" idx="3"/>
          </p:cNvCxnSpPr>
          <p:nvPr/>
        </p:nvCxnSpPr>
        <p:spPr>
          <a:xfrm flipV="1">
            <a:off x="4874885" y="4352645"/>
            <a:ext cx="2061230" cy="5149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0"/>
            <a:endCxn id="13" idx="4"/>
          </p:cNvCxnSpPr>
          <p:nvPr/>
        </p:nvCxnSpPr>
        <p:spPr>
          <a:xfrm flipH="1" flipV="1">
            <a:off x="7048500" y="3276600"/>
            <a:ext cx="76200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0"/>
            <a:endCxn id="12" idx="4"/>
          </p:cNvCxnSpPr>
          <p:nvPr/>
        </p:nvCxnSpPr>
        <p:spPr>
          <a:xfrm flipV="1">
            <a:off x="7048500" y="1981200"/>
            <a:ext cx="228600" cy="8382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 flipV="1">
            <a:off x="5334000" y="6341454"/>
            <a:ext cx="0" cy="3810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1828800" y="2125851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 rot="9302914" flipH="1">
            <a:off x="5038332" y="2093719"/>
            <a:ext cx="443264" cy="1225174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29200" y="58674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4800600" y="5257800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 rot="18249709">
            <a:off x="2674407" y="1693363"/>
            <a:ext cx="442387" cy="117321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rot="988655">
            <a:off x="5811261" y="4302454"/>
            <a:ext cx="1402669" cy="1956448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 rot="9926415">
            <a:off x="6405111" y="2026652"/>
            <a:ext cx="1053814" cy="1987604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 rot="21020197">
            <a:off x="7240602" y="2006926"/>
            <a:ext cx="387658" cy="95975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267200" y="5791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33800" y="4800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00400" y="4114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86000" y="2819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19200" y="1600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953000" y="1676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72000" y="2895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467600" y="3886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391400" y="30480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620000" y="1447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04800" y="685800"/>
            <a:ext cx="7483990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discovery time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ow[u]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minimal discovery time for a path starting at u</a:t>
            </a:r>
          </a:p>
          <a:p>
            <a:pPr>
              <a:buClr>
                <a:srgbClr val="FF0000"/>
              </a:buClr>
              <a:buSzPct val="150000"/>
            </a:pPr>
            <a:endParaRPr lang="en-US" sz="2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240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Arial Narrow" pitchFamily="34" charset="0"/>
              </a:rPr>
              <a:t>SCC</a:t>
            </a:r>
            <a:endParaRPr lang="en-US" sz="5400" dirty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19600" y="48006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0" y="38100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71800" y="27432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5000" y="17526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67846" y="1951494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57800" y="32766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58000" y="3962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10400" y="15240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2819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5"/>
            <a:endCxn id="6" idx="1"/>
          </p:cNvCxnSpPr>
          <p:nvPr/>
        </p:nvCxnSpPr>
        <p:spPr>
          <a:xfrm>
            <a:off x="2360285" y="2142845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5"/>
            <a:endCxn id="5" idx="1"/>
          </p:cNvCxnSpPr>
          <p:nvPr/>
        </p:nvCxnSpPr>
        <p:spPr>
          <a:xfrm>
            <a:off x="3427085" y="3133445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" idx="1"/>
          </p:cNvCxnSpPr>
          <p:nvPr/>
        </p:nvCxnSpPr>
        <p:spPr>
          <a:xfrm>
            <a:off x="4191000" y="4267200"/>
            <a:ext cx="3067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8" idx="3"/>
          </p:cNvCxnSpPr>
          <p:nvPr/>
        </p:nvCxnSpPr>
        <p:spPr>
          <a:xfrm flipV="1">
            <a:off x="3427085" y="2341739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67200" y="3505200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7"/>
            <a:endCxn id="11" idx="3"/>
          </p:cNvCxnSpPr>
          <p:nvPr/>
        </p:nvCxnSpPr>
        <p:spPr>
          <a:xfrm flipV="1">
            <a:off x="4874885" y="4352645"/>
            <a:ext cx="2061230" cy="5149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0"/>
            <a:endCxn id="13" idx="4"/>
          </p:cNvCxnSpPr>
          <p:nvPr/>
        </p:nvCxnSpPr>
        <p:spPr>
          <a:xfrm flipH="1" flipV="1">
            <a:off x="7048500" y="3276600"/>
            <a:ext cx="76200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0"/>
            <a:endCxn id="12" idx="4"/>
          </p:cNvCxnSpPr>
          <p:nvPr/>
        </p:nvCxnSpPr>
        <p:spPr>
          <a:xfrm flipV="1">
            <a:off x="7048500" y="1981200"/>
            <a:ext cx="228600" cy="8382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 flipV="1">
            <a:off x="5334000" y="6341454"/>
            <a:ext cx="0" cy="3810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1828800" y="2125851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 rot="9302914" flipH="1">
            <a:off x="5038332" y="2093719"/>
            <a:ext cx="443264" cy="1225174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29200" y="58674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4800600" y="5257800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 rot="18249709">
            <a:off x="2674407" y="1693363"/>
            <a:ext cx="442387" cy="117321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rot="988655">
            <a:off x="5811261" y="4302454"/>
            <a:ext cx="1402669" cy="1956448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 rot="9926415">
            <a:off x="6405111" y="2026652"/>
            <a:ext cx="1053814" cy="1987604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 rot="21020197">
            <a:off x="7240602" y="2006926"/>
            <a:ext cx="387658" cy="95975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267200" y="5791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33800" y="4800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00400" y="4114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86000" y="2819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19200" y="1600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953000" y="1676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72000" y="2895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467600" y="3886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391400" y="30480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620000" y="1447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04800" y="685800"/>
            <a:ext cx="7483990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discovery time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ow[u]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minimal discovery time for a path starting at u</a:t>
            </a:r>
          </a:p>
          <a:p>
            <a:pPr>
              <a:buClr>
                <a:srgbClr val="FF0000"/>
              </a:buClr>
              <a:buSzPct val="150000"/>
            </a:pPr>
            <a:endParaRPr lang="en-US" sz="2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1669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2400" y="1143000"/>
                <a:ext cx="8763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=""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𝑻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:  </m:t>
                    </m:r>
                  </m:oMath>
                </a14:m>
                <a:r>
                  <a:rPr lang="en-US" sz="2400" dirty="0">
                    <a:latin typeface="Arial Narrow" pitchFamily="34" charset="0"/>
                  </a:rPr>
                  <a:t>numbering of the vertices of a directed acyclic graph (DAG) such that        all edges go from </a:t>
                </a:r>
                <a:r>
                  <a:rPr lang="en-US" sz="2400" b="1" dirty="0">
                    <a:latin typeface="Arial Narrow" pitchFamily="34" charset="0"/>
                  </a:rPr>
                  <a:t>high to low</a:t>
                </a:r>
                <a:r>
                  <a:rPr lang="en-US" sz="2400" dirty="0">
                    <a:latin typeface="Arial Narrow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143000"/>
                <a:ext cx="8763000" cy="830997"/>
              </a:xfrm>
              <a:prstGeom prst="rect">
                <a:avLst/>
              </a:prstGeom>
              <a:blipFill>
                <a:blip r:embed="rId2"/>
                <a:stretch>
                  <a:fillRect t="-5147" r="-570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2000250" y="2438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86100" y="2438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cxnSpLocks/>
            <a:stCxn id="3" idx="6"/>
            <a:endCxn id="6" idx="2"/>
          </p:cNvCxnSpPr>
          <p:nvPr/>
        </p:nvCxnSpPr>
        <p:spPr>
          <a:xfrm>
            <a:off x="2533650" y="2667000"/>
            <a:ext cx="5524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110353" y="2438400"/>
                <a:ext cx="22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sz="240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353" y="2438400"/>
                <a:ext cx="228600" cy="461665"/>
              </a:xfrm>
              <a:prstGeom prst="rect">
                <a:avLst/>
              </a:prstGeom>
              <a:blipFill>
                <a:blip r:embed="rId3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28816" y="2438400"/>
                <a:ext cx="22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sz="240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816" y="2438400"/>
                <a:ext cx="228600" cy="461665"/>
              </a:xfrm>
              <a:prstGeom prst="rect">
                <a:avLst/>
              </a:prstGeom>
              <a:blipFill>
                <a:blip r:embed="rId4"/>
                <a:stretch>
                  <a:fillRect r="-48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57200" y="24384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Narrow" pitchFamily="34" charset="0"/>
              </a:rPr>
              <a:t>if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71950" y="2447441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Narrow" pitchFamily="34" charset="0"/>
              </a:rPr>
              <a:t>then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15000" y="2438400"/>
                <a:ext cx="2895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𝑇𝑅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i="1" dirty="0" smtClean="0">
                          <a:latin typeface="Cambria Math"/>
                        </a:rPr>
                        <m:t>(</m:t>
                      </m:r>
                      <m:r>
                        <a:rPr lang="en-US" sz="2400" i="1" dirty="0" smtClean="0">
                          <a:latin typeface="Cambria Math"/>
                        </a:rPr>
                        <m:t>𝑣</m:t>
                      </m:r>
                      <m:r>
                        <a:rPr lang="en-US" sz="24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2438400"/>
                <a:ext cx="2895600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021495" y="3606225"/>
            <a:ext cx="2381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00FF"/>
                </a:solidFill>
                <a:latin typeface="Arial Narrow" pitchFamily="34" charset="0"/>
              </a:rPr>
              <a:t>Complexity?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821845" y="3606225"/>
                <a:ext cx="2019300" cy="58477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845" y="3606225"/>
                <a:ext cx="201930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/>
          <p:cNvSpPr txBox="1"/>
          <p:nvPr/>
        </p:nvSpPr>
        <p:spPr>
          <a:xfrm>
            <a:off x="7069745" y="3606225"/>
            <a:ext cx="2038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 Narrow" pitchFamily="34" charset="0"/>
              </a:rPr>
              <a:t>Better?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4B72CFC-8B3C-4FF8-8EFF-EE7F54B3A5B0}"/>
              </a:ext>
            </a:extLst>
          </p:cNvPr>
          <p:cNvSpPr txBox="1"/>
          <p:nvPr/>
        </p:nvSpPr>
        <p:spPr>
          <a:xfrm>
            <a:off x="1143000" y="0"/>
            <a:ext cx="670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0000"/>
              </a:buClr>
              <a:buSzPct val="150000"/>
            </a:pPr>
            <a:r>
              <a:rPr lang="en-US" sz="5400" i="0" dirty="0">
                <a:solidFill>
                  <a:srgbClr val="FF0000"/>
                </a:solidFill>
                <a:latin typeface="Arial Narrow" pitchFamily="34" charset="0"/>
              </a:rPr>
              <a:t>Topological </a:t>
            </a:r>
            <a:r>
              <a:rPr lang="en-US" sz="5400" i="0" dirty="0" smtClean="0">
                <a:solidFill>
                  <a:srgbClr val="FF0000"/>
                </a:solidFill>
                <a:latin typeface="Arial Narrow" pitchFamily="34" charset="0"/>
              </a:rPr>
              <a:t>Reverse Sort</a:t>
            </a:r>
            <a:endParaRPr lang="en-US" sz="5400" i="0" dirty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8F5A2DD-F343-4D17-BB70-FAB8BB531EFE}"/>
              </a:ext>
            </a:extLst>
          </p:cNvPr>
          <p:cNvSpPr txBox="1"/>
          <p:nvPr/>
        </p:nvSpPr>
        <p:spPr>
          <a:xfrm>
            <a:off x="440345" y="3606225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3200" i="0" dirty="0">
                <a:solidFill>
                  <a:srgbClr val="FF0000"/>
                </a:solidFill>
                <a:latin typeface="Arial Narrow" pitchFamily="34" charset="0"/>
              </a:rPr>
              <a:t>Exists?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CC7C0EA-1FB0-40A0-A0FD-38FEE2A65755}"/>
              </a:ext>
            </a:extLst>
          </p:cNvPr>
          <p:cNvSpPr txBox="1"/>
          <p:nvPr/>
        </p:nvSpPr>
        <p:spPr>
          <a:xfrm>
            <a:off x="3240695" y="4953000"/>
            <a:ext cx="3162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0000"/>
              </a:buClr>
              <a:buSzPct val="150000"/>
            </a:pPr>
            <a:r>
              <a:rPr lang="en-US" sz="3200" i="0" dirty="0">
                <a:latin typeface="Arial Narrow" pitchFamily="34" charset="0"/>
              </a:rPr>
              <a:t>Symmetrically Hard</a:t>
            </a:r>
          </a:p>
        </p:txBody>
      </p:sp>
    </p:spTree>
    <p:extLst>
      <p:ext uri="{BB962C8B-B14F-4D97-AF65-F5344CB8AC3E}">
        <p14:creationId xmlns:p14="http://schemas.microsoft.com/office/powerpoint/2010/main" val="1746444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6" grpId="0" animBg="1"/>
      <p:bldP spid="9" grpId="0"/>
      <p:bldP spid="10" grpId="0"/>
      <p:bldP spid="11" grpId="0"/>
      <p:bldP spid="12" grpId="0"/>
      <p:bldP spid="13" grpId="0"/>
      <p:bldP spid="5" grpId="0"/>
      <p:bldP spid="50" grpId="0" animBg="1"/>
      <p:bldP spid="66" grpId="0"/>
      <p:bldP spid="24" grpId="0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Arial Narrow" pitchFamily="34" charset="0"/>
              </a:rPr>
              <a:t>SCC</a:t>
            </a:r>
            <a:endParaRPr lang="en-US" sz="5400" dirty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19600" y="48006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0" y="38100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71800" y="27432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5000" y="17526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67846" y="1951494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57800" y="32766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58000" y="3962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10400" y="15240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2819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5"/>
            <a:endCxn id="6" idx="1"/>
          </p:cNvCxnSpPr>
          <p:nvPr/>
        </p:nvCxnSpPr>
        <p:spPr>
          <a:xfrm>
            <a:off x="2360285" y="2142845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5"/>
            <a:endCxn id="5" idx="1"/>
          </p:cNvCxnSpPr>
          <p:nvPr/>
        </p:nvCxnSpPr>
        <p:spPr>
          <a:xfrm>
            <a:off x="3427085" y="3133445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" idx="1"/>
          </p:cNvCxnSpPr>
          <p:nvPr/>
        </p:nvCxnSpPr>
        <p:spPr>
          <a:xfrm>
            <a:off x="4191000" y="4267200"/>
            <a:ext cx="3067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8" idx="3"/>
          </p:cNvCxnSpPr>
          <p:nvPr/>
        </p:nvCxnSpPr>
        <p:spPr>
          <a:xfrm flipV="1">
            <a:off x="3427085" y="2341739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67200" y="3505200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7"/>
            <a:endCxn id="11" idx="3"/>
          </p:cNvCxnSpPr>
          <p:nvPr/>
        </p:nvCxnSpPr>
        <p:spPr>
          <a:xfrm flipV="1">
            <a:off x="4874885" y="4352645"/>
            <a:ext cx="2061230" cy="5149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0"/>
            <a:endCxn id="13" idx="4"/>
          </p:cNvCxnSpPr>
          <p:nvPr/>
        </p:nvCxnSpPr>
        <p:spPr>
          <a:xfrm flipH="1" flipV="1">
            <a:off x="7048500" y="3276600"/>
            <a:ext cx="76200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0"/>
            <a:endCxn id="12" idx="4"/>
          </p:cNvCxnSpPr>
          <p:nvPr/>
        </p:nvCxnSpPr>
        <p:spPr>
          <a:xfrm flipV="1">
            <a:off x="7048500" y="1981200"/>
            <a:ext cx="228600" cy="8382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 flipV="1">
            <a:off x="5334000" y="6341454"/>
            <a:ext cx="0" cy="3810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1828800" y="2125851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 rot="9302914" flipH="1">
            <a:off x="5038332" y="2093719"/>
            <a:ext cx="443264" cy="1225174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29200" y="58674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4800600" y="5257800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 rot="18249709">
            <a:off x="2674407" y="1693363"/>
            <a:ext cx="442387" cy="117321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rot="988655">
            <a:off x="5811261" y="4302454"/>
            <a:ext cx="1402669" cy="1956448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 rot="9926415">
            <a:off x="6405111" y="2026652"/>
            <a:ext cx="1053814" cy="1987604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 rot="21020197">
            <a:off x="7240602" y="2006926"/>
            <a:ext cx="387658" cy="95975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267200" y="5791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33800" y="4800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00400" y="4114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86000" y="2819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19200" y="1600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953000" y="1676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72000" y="2895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467600" y="3886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391400" y="30480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620000" y="1447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04800" y="685800"/>
            <a:ext cx="7483990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discovery time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ow[u]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minimal discovery time for a path starting at u</a:t>
            </a:r>
          </a:p>
          <a:p>
            <a:pPr>
              <a:buClr>
                <a:srgbClr val="FF0000"/>
              </a:buClr>
              <a:buSzPct val="150000"/>
            </a:pPr>
            <a:endParaRPr lang="en-US" sz="2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72934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Arial Narrow" pitchFamily="34" charset="0"/>
              </a:rPr>
              <a:t>SCC</a:t>
            </a:r>
            <a:endParaRPr lang="en-US" sz="5400" dirty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19600" y="48006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0" y="38100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71800" y="27432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5000" y="17526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67846" y="1951494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57800" y="32766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58000" y="3962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10400" y="15240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2819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5"/>
            <a:endCxn id="6" idx="1"/>
          </p:cNvCxnSpPr>
          <p:nvPr/>
        </p:nvCxnSpPr>
        <p:spPr>
          <a:xfrm>
            <a:off x="2360285" y="2142845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5"/>
            <a:endCxn id="5" idx="1"/>
          </p:cNvCxnSpPr>
          <p:nvPr/>
        </p:nvCxnSpPr>
        <p:spPr>
          <a:xfrm>
            <a:off x="3427085" y="3133445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" idx="1"/>
          </p:cNvCxnSpPr>
          <p:nvPr/>
        </p:nvCxnSpPr>
        <p:spPr>
          <a:xfrm>
            <a:off x="4191000" y="4267200"/>
            <a:ext cx="3067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8" idx="3"/>
          </p:cNvCxnSpPr>
          <p:nvPr/>
        </p:nvCxnSpPr>
        <p:spPr>
          <a:xfrm flipV="1">
            <a:off x="3427085" y="2341739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67200" y="3505200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7"/>
            <a:endCxn id="11" idx="3"/>
          </p:cNvCxnSpPr>
          <p:nvPr/>
        </p:nvCxnSpPr>
        <p:spPr>
          <a:xfrm flipV="1">
            <a:off x="4874885" y="4352645"/>
            <a:ext cx="2061230" cy="5149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0"/>
            <a:endCxn id="13" idx="4"/>
          </p:cNvCxnSpPr>
          <p:nvPr/>
        </p:nvCxnSpPr>
        <p:spPr>
          <a:xfrm flipH="1" flipV="1">
            <a:off x="7048500" y="3276600"/>
            <a:ext cx="76200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0"/>
            <a:endCxn id="12" idx="4"/>
          </p:cNvCxnSpPr>
          <p:nvPr/>
        </p:nvCxnSpPr>
        <p:spPr>
          <a:xfrm flipV="1">
            <a:off x="7048500" y="1981200"/>
            <a:ext cx="228600" cy="8382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 flipV="1">
            <a:off x="5334000" y="6341454"/>
            <a:ext cx="0" cy="3810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1828800" y="2125851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 rot="9302914" flipH="1">
            <a:off x="5038332" y="2093719"/>
            <a:ext cx="443264" cy="1225174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29200" y="58674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4800600" y="5257800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 rot="18249709">
            <a:off x="2674407" y="1693363"/>
            <a:ext cx="442387" cy="117321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rot="988655">
            <a:off x="5811261" y="4302454"/>
            <a:ext cx="1402669" cy="1956448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 rot="9926415">
            <a:off x="6405111" y="2026652"/>
            <a:ext cx="1053814" cy="1987604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 rot="21020197">
            <a:off x="7240602" y="2006926"/>
            <a:ext cx="387658" cy="95975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267200" y="5791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33800" y="4800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00400" y="4114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86000" y="2819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19200" y="1600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53000" y="1676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72000" y="2895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467600" y="3886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391400" y="30480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620000" y="1447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04800" y="685800"/>
            <a:ext cx="7483990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discovery time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ow[u]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minimal discovery time for a path starting at u</a:t>
            </a:r>
          </a:p>
          <a:p>
            <a:pPr>
              <a:buClr>
                <a:srgbClr val="FF0000"/>
              </a:buClr>
              <a:buSzPct val="150000"/>
            </a:pPr>
            <a:endParaRPr lang="en-US" sz="2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49440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Arial Narrow" pitchFamily="34" charset="0"/>
              </a:rPr>
              <a:t>SCC</a:t>
            </a:r>
            <a:endParaRPr lang="en-US" sz="5400" dirty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19600" y="48006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0" y="38100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71800" y="27432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5000" y="17526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67846" y="1951494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57800" y="32766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58000" y="3962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10400" y="15240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2819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5"/>
            <a:endCxn id="6" idx="1"/>
          </p:cNvCxnSpPr>
          <p:nvPr/>
        </p:nvCxnSpPr>
        <p:spPr>
          <a:xfrm>
            <a:off x="2360285" y="2142845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5"/>
            <a:endCxn id="5" idx="1"/>
          </p:cNvCxnSpPr>
          <p:nvPr/>
        </p:nvCxnSpPr>
        <p:spPr>
          <a:xfrm>
            <a:off x="3427085" y="3133445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" idx="1"/>
          </p:cNvCxnSpPr>
          <p:nvPr/>
        </p:nvCxnSpPr>
        <p:spPr>
          <a:xfrm>
            <a:off x="4191000" y="4267200"/>
            <a:ext cx="3067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8" idx="3"/>
          </p:cNvCxnSpPr>
          <p:nvPr/>
        </p:nvCxnSpPr>
        <p:spPr>
          <a:xfrm flipV="1">
            <a:off x="3427085" y="2341739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67200" y="3505200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7"/>
            <a:endCxn id="11" idx="3"/>
          </p:cNvCxnSpPr>
          <p:nvPr/>
        </p:nvCxnSpPr>
        <p:spPr>
          <a:xfrm flipV="1">
            <a:off x="4874885" y="4352645"/>
            <a:ext cx="2061230" cy="5149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0"/>
            <a:endCxn id="13" idx="4"/>
          </p:cNvCxnSpPr>
          <p:nvPr/>
        </p:nvCxnSpPr>
        <p:spPr>
          <a:xfrm flipH="1" flipV="1">
            <a:off x="7048500" y="3276600"/>
            <a:ext cx="76200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0"/>
            <a:endCxn id="12" idx="4"/>
          </p:cNvCxnSpPr>
          <p:nvPr/>
        </p:nvCxnSpPr>
        <p:spPr>
          <a:xfrm flipV="1">
            <a:off x="7048500" y="1981200"/>
            <a:ext cx="228600" cy="8382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 flipV="1">
            <a:off x="5334000" y="6341454"/>
            <a:ext cx="0" cy="3810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1828800" y="2125851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 rot="9302914" flipH="1">
            <a:off x="5038332" y="2093719"/>
            <a:ext cx="443264" cy="1225174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29200" y="58674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4800600" y="5257800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 rot="18249709">
            <a:off x="2674407" y="1693363"/>
            <a:ext cx="442387" cy="117321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rot="988655">
            <a:off x="5811261" y="4302454"/>
            <a:ext cx="1402669" cy="1956448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 rot="9926415">
            <a:off x="6405111" y="2026652"/>
            <a:ext cx="1053814" cy="1987604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 rot="21020197">
            <a:off x="7240602" y="2006926"/>
            <a:ext cx="387658" cy="95975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267200" y="5791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33800" y="4800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00400" y="4114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86000" y="2819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19200" y="1600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53000" y="1676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72000" y="2895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467600" y="3886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391400" y="30480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620000" y="1447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04800" y="685800"/>
            <a:ext cx="7483990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discovery time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minimal discovery time for a path starting at u</a:t>
            </a:r>
          </a:p>
          <a:p>
            <a:pPr>
              <a:buClr>
                <a:srgbClr val="FF0000"/>
              </a:buClr>
              <a:buSzPct val="150000"/>
            </a:pP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3276600"/>
            <a:ext cx="12747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latin typeface="Times New Roman"/>
                <a:cs typeface="Times New Roman"/>
              </a:rPr>
              <a:t>back edge</a:t>
            </a:r>
            <a:endParaRPr lang="en-US" sz="20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02093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Arial Narrow" pitchFamily="34" charset="0"/>
              </a:rPr>
              <a:t>SCC</a:t>
            </a:r>
            <a:endParaRPr lang="en-US" sz="5400" dirty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19600" y="48006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0" y="38100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71800" y="27432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5000" y="17526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67846" y="1951494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57800" y="32766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58000" y="3962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10400" y="15240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2819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5"/>
            <a:endCxn id="6" idx="1"/>
          </p:cNvCxnSpPr>
          <p:nvPr/>
        </p:nvCxnSpPr>
        <p:spPr>
          <a:xfrm>
            <a:off x="2360285" y="2142845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5"/>
            <a:endCxn id="5" idx="1"/>
          </p:cNvCxnSpPr>
          <p:nvPr/>
        </p:nvCxnSpPr>
        <p:spPr>
          <a:xfrm>
            <a:off x="3427085" y="3133445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" idx="1"/>
          </p:cNvCxnSpPr>
          <p:nvPr/>
        </p:nvCxnSpPr>
        <p:spPr>
          <a:xfrm>
            <a:off x="4191000" y="4267200"/>
            <a:ext cx="3067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8" idx="3"/>
          </p:cNvCxnSpPr>
          <p:nvPr/>
        </p:nvCxnSpPr>
        <p:spPr>
          <a:xfrm flipV="1">
            <a:off x="3427085" y="2341739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67200" y="3505200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7"/>
            <a:endCxn id="11" idx="3"/>
          </p:cNvCxnSpPr>
          <p:nvPr/>
        </p:nvCxnSpPr>
        <p:spPr>
          <a:xfrm flipV="1">
            <a:off x="4874885" y="4352645"/>
            <a:ext cx="2061230" cy="5149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0"/>
            <a:endCxn id="13" idx="4"/>
          </p:cNvCxnSpPr>
          <p:nvPr/>
        </p:nvCxnSpPr>
        <p:spPr>
          <a:xfrm flipH="1" flipV="1">
            <a:off x="7048500" y="3276600"/>
            <a:ext cx="76200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0"/>
            <a:endCxn id="12" idx="4"/>
          </p:cNvCxnSpPr>
          <p:nvPr/>
        </p:nvCxnSpPr>
        <p:spPr>
          <a:xfrm flipV="1">
            <a:off x="7048500" y="1981200"/>
            <a:ext cx="228600" cy="8382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 flipV="1">
            <a:off x="5334000" y="6341454"/>
            <a:ext cx="0" cy="3810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1828800" y="2125851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 rot="9302914" flipH="1">
            <a:off x="5038332" y="2093719"/>
            <a:ext cx="443264" cy="1225174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29200" y="58674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4800600" y="5257800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 rot="18249709">
            <a:off x="2674407" y="1693363"/>
            <a:ext cx="442387" cy="117321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rot="988655">
            <a:off x="5811261" y="4302454"/>
            <a:ext cx="1402669" cy="1956448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 rot="9926415">
            <a:off x="6405111" y="2026652"/>
            <a:ext cx="1053814" cy="1987604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 rot="21020197">
            <a:off x="7240602" y="2006926"/>
            <a:ext cx="387658" cy="95975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267200" y="5791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33800" y="4800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00400" y="4114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86000" y="2819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19200" y="1600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53000" y="1676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72000" y="2895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467600" y="3886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391400" y="30480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620000" y="1447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04800" y="685800"/>
            <a:ext cx="7483990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discovery time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minimal discovery time for a path starting at u</a:t>
            </a:r>
          </a:p>
          <a:p>
            <a:pPr>
              <a:buClr>
                <a:srgbClr val="FF0000"/>
              </a:buClr>
              <a:buSzPct val="150000"/>
            </a:pP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3276600"/>
            <a:ext cx="12747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latin typeface="Times New Roman"/>
                <a:cs typeface="Times New Roman"/>
              </a:rPr>
              <a:t>back edge</a:t>
            </a:r>
            <a:endParaRPr lang="en-US" sz="20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02634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Arial Narrow" pitchFamily="34" charset="0"/>
              </a:rPr>
              <a:t>SCC</a:t>
            </a:r>
            <a:endParaRPr lang="en-US" sz="5400" dirty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19600" y="48006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0" y="38100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71800" y="27432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5000" y="17526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67846" y="1951494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57800" y="32766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58000" y="3962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10400" y="15240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2819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5"/>
            <a:endCxn id="6" idx="1"/>
          </p:cNvCxnSpPr>
          <p:nvPr/>
        </p:nvCxnSpPr>
        <p:spPr>
          <a:xfrm>
            <a:off x="2360285" y="2142845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5"/>
            <a:endCxn id="5" idx="1"/>
          </p:cNvCxnSpPr>
          <p:nvPr/>
        </p:nvCxnSpPr>
        <p:spPr>
          <a:xfrm>
            <a:off x="3427085" y="3133445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" idx="1"/>
          </p:cNvCxnSpPr>
          <p:nvPr/>
        </p:nvCxnSpPr>
        <p:spPr>
          <a:xfrm>
            <a:off x="4191000" y="4267200"/>
            <a:ext cx="3067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8" idx="3"/>
          </p:cNvCxnSpPr>
          <p:nvPr/>
        </p:nvCxnSpPr>
        <p:spPr>
          <a:xfrm flipV="1">
            <a:off x="3427085" y="2341739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67200" y="3505200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7"/>
            <a:endCxn id="11" idx="3"/>
          </p:cNvCxnSpPr>
          <p:nvPr/>
        </p:nvCxnSpPr>
        <p:spPr>
          <a:xfrm flipV="1">
            <a:off x="4874885" y="4352645"/>
            <a:ext cx="2061230" cy="5149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0"/>
            <a:endCxn id="13" idx="4"/>
          </p:cNvCxnSpPr>
          <p:nvPr/>
        </p:nvCxnSpPr>
        <p:spPr>
          <a:xfrm flipH="1" flipV="1">
            <a:off x="7048500" y="3276600"/>
            <a:ext cx="76200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0"/>
            <a:endCxn id="12" idx="4"/>
          </p:cNvCxnSpPr>
          <p:nvPr/>
        </p:nvCxnSpPr>
        <p:spPr>
          <a:xfrm flipV="1">
            <a:off x="7048500" y="1981200"/>
            <a:ext cx="228600" cy="8382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 flipV="1">
            <a:off x="5334000" y="6341454"/>
            <a:ext cx="0" cy="3810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1828800" y="2125851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 rot="9302914" flipH="1">
            <a:off x="5038332" y="2093719"/>
            <a:ext cx="443264" cy="1225174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29200" y="58674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4800600" y="5257800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 rot="18249709">
            <a:off x="2674407" y="1693363"/>
            <a:ext cx="442387" cy="117321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rot="988655">
            <a:off x="5811261" y="4302454"/>
            <a:ext cx="1402669" cy="1956448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 rot="9926415">
            <a:off x="6405111" y="2026652"/>
            <a:ext cx="1053814" cy="1987604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 rot="21020197">
            <a:off x="7240602" y="2006926"/>
            <a:ext cx="387658" cy="95975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267200" y="5791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33800" y="4800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00400" y="4114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86000" y="2819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19200" y="1600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53000" y="1676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72000" y="2895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467600" y="3886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391400" y="30480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620000" y="1447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04800" y="685800"/>
            <a:ext cx="7483990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discovery time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minimal discovery time for a path starting at u</a:t>
            </a:r>
          </a:p>
          <a:p>
            <a:pPr>
              <a:buClr>
                <a:srgbClr val="FF0000"/>
              </a:buClr>
              <a:buSzPct val="150000"/>
            </a:pP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28600" y="2133600"/>
            <a:ext cx="15311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3&lt;4 </a:t>
            </a:r>
            <a:r>
              <a:rPr lang="en-US" sz="2000" b="1" dirty="0" smtClean="0">
                <a:latin typeface="Times New Roman"/>
                <a:cs typeface="Times New Roman"/>
              </a:rPr>
              <a:t>so don</a:t>
            </a:r>
            <a:r>
              <a:rPr lang="mr-IN" sz="2000" b="1" dirty="0" smtClean="0">
                <a:latin typeface="Times New Roman"/>
                <a:cs typeface="Times New Roman"/>
              </a:rPr>
              <a:t>’</a:t>
            </a:r>
            <a:r>
              <a:rPr lang="en-US" sz="2000" b="1" dirty="0" smtClean="0">
                <a:latin typeface="Times New Roman"/>
                <a:cs typeface="Times New Roman"/>
              </a:rPr>
              <a:t>t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latin typeface="Times New Roman"/>
                <a:cs typeface="Times New Roman"/>
              </a:rPr>
              <a:t>update low</a:t>
            </a:r>
            <a:endParaRPr lang="en-US" sz="20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2677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Arial Narrow" pitchFamily="34" charset="0"/>
              </a:rPr>
              <a:t>SCC</a:t>
            </a:r>
            <a:endParaRPr lang="en-US" sz="5400" dirty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19600" y="48006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0" y="38100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71800" y="27432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5000" y="17526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67846" y="1951494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57800" y="32766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58000" y="3962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10400" y="15240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2819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5"/>
            <a:endCxn id="6" idx="1"/>
          </p:cNvCxnSpPr>
          <p:nvPr/>
        </p:nvCxnSpPr>
        <p:spPr>
          <a:xfrm>
            <a:off x="2360285" y="2142845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5"/>
            <a:endCxn id="5" idx="1"/>
          </p:cNvCxnSpPr>
          <p:nvPr/>
        </p:nvCxnSpPr>
        <p:spPr>
          <a:xfrm>
            <a:off x="3427085" y="3133445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" idx="1"/>
          </p:cNvCxnSpPr>
          <p:nvPr/>
        </p:nvCxnSpPr>
        <p:spPr>
          <a:xfrm>
            <a:off x="4191000" y="4267200"/>
            <a:ext cx="3067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8" idx="3"/>
          </p:cNvCxnSpPr>
          <p:nvPr/>
        </p:nvCxnSpPr>
        <p:spPr>
          <a:xfrm flipV="1">
            <a:off x="3427085" y="2341739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67200" y="3505200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7"/>
            <a:endCxn id="11" idx="3"/>
          </p:cNvCxnSpPr>
          <p:nvPr/>
        </p:nvCxnSpPr>
        <p:spPr>
          <a:xfrm flipV="1">
            <a:off x="4874885" y="4352645"/>
            <a:ext cx="2061230" cy="5149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0"/>
            <a:endCxn id="13" idx="4"/>
          </p:cNvCxnSpPr>
          <p:nvPr/>
        </p:nvCxnSpPr>
        <p:spPr>
          <a:xfrm flipH="1" flipV="1">
            <a:off x="7048500" y="3276600"/>
            <a:ext cx="76200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0"/>
            <a:endCxn id="12" idx="4"/>
          </p:cNvCxnSpPr>
          <p:nvPr/>
        </p:nvCxnSpPr>
        <p:spPr>
          <a:xfrm flipV="1">
            <a:off x="7048500" y="1981200"/>
            <a:ext cx="228600" cy="8382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 flipV="1">
            <a:off x="5334000" y="6341454"/>
            <a:ext cx="0" cy="3810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1828800" y="2125851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 rot="9302914" flipH="1">
            <a:off x="5038332" y="2093719"/>
            <a:ext cx="443264" cy="1225174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29200" y="58674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4800600" y="5257800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 rot="18249709">
            <a:off x="2674407" y="1693363"/>
            <a:ext cx="442387" cy="117321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rot="988655">
            <a:off x="5811261" y="4302454"/>
            <a:ext cx="1402669" cy="1956448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 rot="9926415">
            <a:off x="6405111" y="2026652"/>
            <a:ext cx="1053814" cy="1987604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 rot="21020197">
            <a:off x="7240602" y="2006926"/>
            <a:ext cx="387658" cy="95975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267200" y="5791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33800" y="4800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00400" y="4114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86000" y="2819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19200" y="1600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53000" y="1676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72000" y="2895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467600" y="3886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391400" y="30480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620000" y="1447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04800" y="685800"/>
            <a:ext cx="7483990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discovery time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minimal discovery time for a path starting at u</a:t>
            </a:r>
          </a:p>
          <a:p>
            <a:pPr>
              <a:buClr>
                <a:srgbClr val="FF0000"/>
              </a:buClr>
              <a:buSzPct val="150000"/>
            </a:pP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28600" y="2133600"/>
            <a:ext cx="130035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latin typeface="Times New Roman"/>
                <a:cs typeface="Times New Roman"/>
              </a:rPr>
              <a:t>Finish 5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latin typeface="Times New Roman"/>
                <a:cs typeface="Times New Roman"/>
              </a:rPr>
              <a:t>and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latin typeface="Times New Roman"/>
                <a:cs typeface="Times New Roman"/>
              </a:rPr>
              <a:t>backtrack</a:t>
            </a:r>
            <a:endParaRPr lang="en-US" sz="20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6197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Arial Narrow" pitchFamily="34" charset="0"/>
              </a:rPr>
              <a:t>SCC</a:t>
            </a:r>
            <a:endParaRPr lang="en-US" sz="5400" dirty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19600" y="48006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0" y="38100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71800" y="27432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5000" y="17526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67846" y="1951494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57800" y="32766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58000" y="3962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10400" y="15240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2819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5"/>
            <a:endCxn id="6" idx="1"/>
          </p:cNvCxnSpPr>
          <p:nvPr/>
        </p:nvCxnSpPr>
        <p:spPr>
          <a:xfrm>
            <a:off x="2360285" y="2142845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5"/>
            <a:endCxn id="5" idx="1"/>
          </p:cNvCxnSpPr>
          <p:nvPr/>
        </p:nvCxnSpPr>
        <p:spPr>
          <a:xfrm>
            <a:off x="3427085" y="3133445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" idx="1"/>
          </p:cNvCxnSpPr>
          <p:nvPr/>
        </p:nvCxnSpPr>
        <p:spPr>
          <a:xfrm>
            <a:off x="4191000" y="4267200"/>
            <a:ext cx="3067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8" idx="3"/>
          </p:cNvCxnSpPr>
          <p:nvPr/>
        </p:nvCxnSpPr>
        <p:spPr>
          <a:xfrm flipV="1">
            <a:off x="3427085" y="2341739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67200" y="3505200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7"/>
            <a:endCxn id="11" idx="3"/>
          </p:cNvCxnSpPr>
          <p:nvPr/>
        </p:nvCxnSpPr>
        <p:spPr>
          <a:xfrm flipV="1">
            <a:off x="4874885" y="4352645"/>
            <a:ext cx="2061230" cy="5149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0"/>
            <a:endCxn id="13" idx="4"/>
          </p:cNvCxnSpPr>
          <p:nvPr/>
        </p:nvCxnSpPr>
        <p:spPr>
          <a:xfrm flipH="1" flipV="1">
            <a:off x="7048500" y="3276600"/>
            <a:ext cx="76200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0"/>
            <a:endCxn id="12" idx="4"/>
          </p:cNvCxnSpPr>
          <p:nvPr/>
        </p:nvCxnSpPr>
        <p:spPr>
          <a:xfrm flipV="1">
            <a:off x="7048500" y="1981200"/>
            <a:ext cx="228600" cy="8382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 flipV="1">
            <a:off x="5334000" y="6341454"/>
            <a:ext cx="0" cy="3810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1828800" y="2125851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 rot="9302914" flipH="1">
            <a:off x="5038332" y="2093719"/>
            <a:ext cx="443264" cy="1225174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29200" y="58674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4800600" y="5257800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 rot="18249709">
            <a:off x="2674407" y="1693363"/>
            <a:ext cx="442387" cy="117321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rot="988655">
            <a:off x="5811261" y="4302454"/>
            <a:ext cx="1402669" cy="1956448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 rot="9926415">
            <a:off x="6405111" y="2026652"/>
            <a:ext cx="1053814" cy="1987604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 rot="21020197">
            <a:off x="7240602" y="2006926"/>
            <a:ext cx="387658" cy="95975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267200" y="5791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33800" y="4800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00400" y="4114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86000" y="2819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19200" y="1600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53000" y="1676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72000" y="2895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467600" y="3886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391400" y="30480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620000" y="1447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04800" y="685800"/>
            <a:ext cx="7483990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discovery time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minimal discovery time for a path starting at u</a:t>
            </a:r>
          </a:p>
          <a:p>
            <a:pPr>
              <a:buClr>
                <a:srgbClr val="FF0000"/>
              </a:buClr>
              <a:buSzPct val="150000"/>
            </a:pP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57200" y="3505200"/>
            <a:ext cx="260840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4&gt;3 </a:t>
            </a:r>
            <a:r>
              <a:rPr lang="en-US" sz="2000" b="1" dirty="0" smtClean="0">
                <a:latin typeface="Times New Roman"/>
                <a:cs typeface="Times New Roman"/>
              </a:rPr>
              <a:t>so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latin typeface="Times New Roman"/>
                <a:cs typeface="Times New Roman"/>
              </a:rPr>
              <a:t>update based on node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latin typeface="Times New Roman"/>
                <a:cs typeface="Times New Roman"/>
              </a:rPr>
              <a:t>backtracked from </a:t>
            </a:r>
            <a:endParaRPr lang="en-US" sz="20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47601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Arial Narrow" pitchFamily="34" charset="0"/>
              </a:rPr>
              <a:t>SCC</a:t>
            </a:r>
            <a:endParaRPr lang="en-US" sz="5400" dirty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19600" y="48006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0" y="38100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71800" y="27432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5000" y="17526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67846" y="1951494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57800" y="32766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58000" y="3962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10400" y="15240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2819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5"/>
            <a:endCxn id="6" idx="1"/>
          </p:cNvCxnSpPr>
          <p:nvPr/>
        </p:nvCxnSpPr>
        <p:spPr>
          <a:xfrm>
            <a:off x="2360285" y="2142845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5"/>
            <a:endCxn id="5" idx="1"/>
          </p:cNvCxnSpPr>
          <p:nvPr/>
        </p:nvCxnSpPr>
        <p:spPr>
          <a:xfrm>
            <a:off x="3427085" y="3133445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" idx="1"/>
          </p:cNvCxnSpPr>
          <p:nvPr/>
        </p:nvCxnSpPr>
        <p:spPr>
          <a:xfrm>
            <a:off x="4191000" y="4267200"/>
            <a:ext cx="3067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8" idx="3"/>
          </p:cNvCxnSpPr>
          <p:nvPr/>
        </p:nvCxnSpPr>
        <p:spPr>
          <a:xfrm flipV="1">
            <a:off x="3427085" y="2341739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67200" y="3505200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7"/>
            <a:endCxn id="11" idx="3"/>
          </p:cNvCxnSpPr>
          <p:nvPr/>
        </p:nvCxnSpPr>
        <p:spPr>
          <a:xfrm flipV="1">
            <a:off x="4874885" y="4352645"/>
            <a:ext cx="2061230" cy="5149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0"/>
            <a:endCxn id="13" idx="4"/>
          </p:cNvCxnSpPr>
          <p:nvPr/>
        </p:nvCxnSpPr>
        <p:spPr>
          <a:xfrm flipH="1" flipV="1">
            <a:off x="7048500" y="3276600"/>
            <a:ext cx="76200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0"/>
            <a:endCxn id="12" idx="4"/>
          </p:cNvCxnSpPr>
          <p:nvPr/>
        </p:nvCxnSpPr>
        <p:spPr>
          <a:xfrm flipV="1">
            <a:off x="7048500" y="1981200"/>
            <a:ext cx="228600" cy="8382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 flipV="1">
            <a:off x="5334000" y="6341454"/>
            <a:ext cx="0" cy="3810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1828800" y="2125851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 rot="9302914" flipH="1">
            <a:off x="5038332" y="2093719"/>
            <a:ext cx="443264" cy="1225174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29200" y="58674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4800600" y="5257800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 rot="18249709">
            <a:off x="2674407" y="1693363"/>
            <a:ext cx="442387" cy="117321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rot="988655">
            <a:off x="5811261" y="4302454"/>
            <a:ext cx="1402669" cy="1956448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 rot="9926415">
            <a:off x="6405111" y="2026652"/>
            <a:ext cx="1053814" cy="1987604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 rot="21020197">
            <a:off x="7240602" y="2006926"/>
            <a:ext cx="387658" cy="95975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267200" y="5791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33800" y="4800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00400" y="4114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86000" y="2819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19200" y="1600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53000" y="1676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72000" y="2895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467600" y="3886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391400" y="30480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620000" y="1447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04800" y="685800"/>
            <a:ext cx="7483990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discovery time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minimal discovery time for a path starting at u</a:t>
            </a:r>
          </a:p>
          <a:p>
            <a:pPr>
              <a:buClr>
                <a:srgbClr val="FF0000"/>
              </a:buClr>
              <a:buSzPct val="150000"/>
            </a:pP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57200" y="3505200"/>
            <a:ext cx="260840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4&gt;3 </a:t>
            </a:r>
            <a:r>
              <a:rPr lang="en-US" sz="2000" b="1" dirty="0" smtClean="0">
                <a:latin typeface="Times New Roman"/>
                <a:cs typeface="Times New Roman"/>
              </a:rPr>
              <a:t>so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latin typeface="Times New Roman"/>
                <a:cs typeface="Times New Roman"/>
              </a:rPr>
              <a:t>update based on node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latin typeface="Times New Roman"/>
                <a:cs typeface="Times New Roman"/>
              </a:rPr>
              <a:t>backtracked from 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913467" y="1878616"/>
            <a:ext cx="2116666" cy="2371651"/>
          </a:xfrm>
          <a:custGeom>
            <a:avLst/>
            <a:gdLst>
              <a:gd name="connsiteX0" fmla="*/ 1236133 w 2116666"/>
              <a:gd name="connsiteY0" fmla="*/ 1101651 h 2371651"/>
              <a:gd name="connsiteX1" fmla="*/ 1151466 w 2116666"/>
              <a:gd name="connsiteY1" fmla="*/ 1050851 h 2371651"/>
              <a:gd name="connsiteX2" fmla="*/ 1100666 w 2116666"/>
              <a:gd name="connsiteY2" fmla="*/ 1000051 h 2371651"/>
              <a:gd name="connsiteX3" fmla="*/ 1049866 w 2116666"/>
              <a:gd name="connsiteY3" fmla="*/ 966184 h 2371651"/>
              <a:gd name="connsiteX4" fmla="*/ 948266 w 2116666"/>
              <a:gd name="connsiteY4" fmla="*/ 864584 h 2371651"/>
              <a:gd name="connsiteX5" fmla="*/ 897466 w 2116666"/>
              <a:gd name="connsiteY5" fmla="*/ 813784 h 2371651"/>
              <a:gd name="connsiteX6" fmla="*/ 778933 w 2116666"/>
              <a:gd name="connsiteY6" fmla="*/ 661384 h 2371651"/>
              <a:gd name="connsiteX7" fmla="*/ 711200 w 2116666"/>
              <a:gd name="connsiteY7" fmla="*/ 559784 h 2371651"/>
              <a:gd name="connsiteX8" fmla="*/ 626533 w 2116666"/>
              <a:gd name="connsiteY8" fmla="*/ 475117 h 2371651"/>
              <a:gd name="connsiteX9" fmla="*/ 541866 w 2116666"/>
              <a:gd name="connsiteY9" fmla="*/ 373517 h 2371651"/>
              <a:gd name="connsiteX10" fmla="*/ 372533 w 2116666"/>
              <a:gd name="connsiteY10" fmla="*/ 170317 h 2371651"/>
              <a:gd name="connsiteX11" fmla="*/ 321733 w 2116666"/>
              <a:gd name="connsiteY11" fmla="*/ 119517 h 2371651"/>
              <a:gd name="connsiteX12" fmla="*/ 287866 w 2116666"/>
              <a:gd name="connsiteY12" fmla="*/ 68717 h 2371651"/>
              <a:gd name="connsiteX13" fmla="*/ 237066 w 2116666"/>
              <a:gd name="connsiteY13" fmla="*/ 51784 h 2371651"/>
              <a:gd name="connsiteX14" fmla="*/ 135466 w 2116666"/>
              <a:gd name="connsiteY14" fmla="*/ 984 h 2371651"/>
              <a:gd name="connsiteX15" fmla="*/ 67733 w 2116666"/>
              <a:gd name="connsiteY15" fmla="*/ 153384 h 2371651"/>
              <a:gd name="connsiteX16" fmla="*/ 33866 w 2116666"/>
              <a:gd name="connsiteY16" fmla="*/ 322717 h 2371651"/>
              <a:gd name="connsiteX17" fmla="*/ 0 w 2116666"/>
              <a:gd name="connsiteY17" fmla="*/ 559784 h 2371651"/>
              <a:gd name="connsiteX18" fmla="*/ 16933 w 2116666"/>
              <a:gd name="connsiteY18" fmla="*/ 1084717 h 2371651"/>
              <a:gd name="connsiteX19" fmla="*/ 50800 w 2116666"/>
              <a:gd name="connsiteY19" fmla="*/ 1152451 h 2371651"/>
              <a:gd name="connsiteX20" fmla="*/ 67733 w 2116666"/>
              <a:gd name="connsiteY20" fmla="*/ 1203251 h 2371651"/>
              <a:gd name="connsiteX21" fmla="*/ 101600 w 2116666"/>
              <a:gd name="connsiteY21" fmla="*/ 1287917 h 2371651"/>
              <a:gd name="connsiteX22" fmla="*/ 186266 w 2116666"/>
              <a:gd name="connsiteY22" fmla="*/ 1423384 h 2371651"/>
              <a:gd name="connsiteX23" fmla="*/ 254000 w 2116666"/>
              <a:gd name="connsiteY23" fmla="*/ 1524984 h 2371651"/>
              <a:gd name="connsiteX24" fmla="*/ 338666 w 2116666"/>
              <a:gd name="connsiteY24" fmla="*/ 1626584 h 2371651"/>
              <a:gd name="connsiteX25" fmla="*/ 372533 w 2116666"/>
              <a:gd name="connsiteY25" fmla="*/ 1677384 h 2371651"/>
              <a:gd name="connsiteX26" fmla="*/ 491066 w 2116666"/>
              <a:gd name="connsiteY26" fmla="*/ 1795917 h 2371651"/>
              <a:gd name="connsiteX27" fmla="*/ 541866 w 2116666"/>
              <a:gd name="connsiteY27" fmla="*/ 1846717 h 2371651"/>
              <a:gd name="connsiteX28" fmla="*/ 592666 w 2116666"/>
              <a:gd name="connsiteY28" fmla="*/ 1897517 h 2371651"/>
              <a:gd name="connsiteX29" fmla="*/ 643466 w 2116666"/>
              <a:gd name="connsiteY29" fmla="*/ 1931384 h 2371651"/>
              <a:gd name="connsiteX30" fmla="*/ 745066 w 2116666"/>
              <a:gd name="connsiteY30" fmla="*/ 2032984 h 2371651"/>
              <a:gd name="connsiteX31" fmla="*/ 863600 w 2116666"/>
              <a:gd name="connsiteY31" fmla="*/ 2083784 h 2371651"/>
              <a:gd name="connsiteX32" fmla="*/ 982133 w 2116666"/>
              <a:gd name="connsiteY32" fmla="*/ 2117651 h 2371651"/>
              <a:gd name="connsiteX33" fmla="*/ 1083733 w 2116666"/>
              <a:gd name="connsiteY33" fmla="*/ 2185384 h 2371651"/>
              <a:gd name="connsiteX34" fmla="*/ 1168400 w 2116666"/>
              <a:gd name="connsiteY34" fmla="*/ 2219251 h 2371651"/>
              <a:gd name="connsiteX35" fmla="*/ 1270000 w 2116666"/>
              <a:gd name="connsiteY35" fmla="*/ 2253117 h 2371651"/>
              <a:gd name="connsiteX36" fmla="*/ 1354666 w 2116666"/>
              <a:gd name="connsiteY36" fmla="*/ 2286984 h 2371651"/>
              <a:gd name="connsiteX37" fmla="*/ 1439333 w 2116666"/>
              <a:gd name="connsiteY37" fmla="*/ 2303917 h 2371651"/>
              <a:gd name="connsiteX38" fmla="*/ 1659466 w 2116666"/>
              <a:gd name="connsiteY38" fmla="*/ 2354717 h 2371651"/>
              <a:gd name="connsiteX39" fmla="*/ 1964266 w 2116666"/>
              <a:gd name="connsiteY39" fmla="*/ 2337784 h 2371651"/>
              <a:gd name="connsiteX40" fmla="*/ 2099733 w 2116666"/>
              <a:gd name="connsiteY40" fmla="*/ 2303917 h 2371651"/>
              <a:gd name="connsiteX41" fmla="*/ 2048933 w 2116666"/>
              <a:gd name="connsiteY41" fmla="*/ 2270051 h 2371651"/>
              <a:gd name="connsiteX42" fmla="*/ 2082800 w 2116666"/>
              <a:gd name="connsiteY42" fmla="*/ 2270051 h 2371651"/>
              <a:gd name="connsiteX43" fmla="*/ 2099733 w 2116666"/>
              <a:gd name="connsiteY43" fmla="*/ 2320851 h 2371651"/>
              <a:gd name="connsiteX44" fmla="*/ 2082800 w 2116666"/>
              <a:gd name="connsiteY44" fmla="*/ 2371651 h 2371651"/>
              <a:gd name="connsiteX45" fmla="*/ 2116666 w 2116666"/>
              <a:gd name="connsiteY45" fmla="*/ 2320851 h 2371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116666" h="2371651">
                <a:moveTo>
                  <a:pt x="1236133" y="1101651"/>
                </a:moveTo>
                <a:cubicBezTo>
                  <a:pt x="1207911" y="1084718"/>
                  <a:pt x="1177796" y="1070599"/>
                  <a:pt x="1151466" y="1050851"/>
                </a:cubicBezTo>
                <a:cubicBezTo>
                  <a:pt x="1132308" y="1036483"/>
                  <a:pt x="1119063" y="1015382"/>
                  <a:pt x="1100666" y="1000051"/>
                </a:cubicBezTo>
                <a:cubicBezTo>
                  <a:pt x="1085032" y="987022"/>
                  <a:pt x="1065077" y="979705"/>
                  <a:pt x="1049866" y="966184"/>
                </a:cubicBezTo>
                <a:cubicBezTo>
                  <a:pt x="1014069" y="934364"/>
                  <a:pt x="982133" y="898451"/>
                  <a:pt x="948266" y="864584"/>
                </a:cubicBezTo>
                <a:cubicBezTo>
                  <a:pt x="931333" y="847651"/>
                  <a:pt x="910750" y="833709"/>
                  <a:pt x="897466" y="813784"/>
                </a:cubicBezTo>
                <a:cubicBezTo>
                  <a:pt x="816449" y="692259"/>
                  <a:pt x="858514" y="740965"/>
                  <a:pt x="778933" y="661384"/>
                </a:cubicBezTo>
                <a:cubicBezTo>
                  <a:pt x="749175" y="572109"/>
                  <a:pt x="781668" y="644345"/>
                  <a:pt x="711200" y="559784"/>
                </a:cubicBezTo>
                <a:cubicBezTo>
                  <a:pt x="640644" y="475117"/>
                  <a:pt x="719666" y="537206"/>
                  <a:pt x="626533" y="475117"/>
                </a:cubicBezTo>
                <a:cubicBezTo>
                  <a:pt x="505506" y="293579"/>
                  <a:pt x="693986" y="569100"/>
                  <a:pt x="541866" y="373517"/>
                </a:cubicBezTo>
                <a:cubicBezTo>
                  <a:pt x="376840" y="161341"/>
                  <a:pt x="586137" y="383921"/>
                  <a:pt x="372533" y="170317"/>
                </a:cubicBezTo>
                <a:cubicBezTo>
                  <a:pt x="355600" y="153384"/>
                  <a:pt x="335017" y="139442"/>
                  <a:pt x="321733" y="119517"/>
                </a:cubicBezTo>
                <a:cubicBezTo>
                  <a:pt x="310444" y="102584"/>
                  <a:pt x="303758" y="81430"/>
                  <a:pt x="287866" y="68717"/>
                </a:cubicBezTo>
                <a:cubicBezTo>
                  <a:pt x="273928" y="57567"/>
                  <a:pt x="253999" y="57428"/>
                  <a:pt x="237066" y="51784"/>
                </a:cubicBezTo>
                <a:cubicBezTo>
                  <a:pt x="226369" y="44653"/>
                  <a:pt x="157375" y="-7780"/>
                  <a:pt x="135466" y="984"/>
                </a:cubicBezTo>
                <a:cubicBezTo>
                  <a:pt x="104622" y="13322"/>
                  <a:pt x="68000" y="152048"/>
                  <a:pt x="67733" y="153384"/>
                </a:cubicBezTo>
                <a:cubicBezTo>
                  <a:pt x="56444" y="209828"/>
                  <a:pt x="41006" y="265599"/>
                  <a:pt x="33866" y="322717"/>
                </a:cubicBezTo>
                <a:cubicBezTo>
                  <a:pt x="12675" y="492253"/>
                  <a:pt x="24414" y="413296"/>
                  <a:pt x="0" y="559784"/>
                </a:cubicBezTo>
                <a:cubicBezTo>
                  <a:pt x="5644" y="734762"/>
                  <a:pt x="1982" y="910288"/>
                  <a:pt x="16933" y="1084717"/>
                </a:cubicBezTo>
                <a:cubicBezTo>
                  <a:pt x="19089" y="1109868"/>
                  <a:pt x="40856" y="1129249"/>
                  <a:pt x="50800" y="1152451"/>
                </a:cubicBezTo>
                <a:cubicBezTo>
                  <a:pt x="57831" y="1168857"/>
                  <a:pt x="61466" y="1186538"/>
                  <a:pt x="67733" y="1203251"/>
                </a:cubicBezTo>
                <a:cubicBezTo>
                  <a:pt x="78406" y="1231712"/>
                  <a:pt x="87189" y="1261154"/>
                  <a:pt x="101600" y="1287917"/>
                </a:cubicBezTo>
                <a:cubicBezTo>
                  <a:pt x="126846" y="1334802"/>
                  <a:pt x="169426" y="1372867"/>
                  <a:pt x="186266" y="1423384"/>
                </a:cubicBezTo>
                <a:cubicBezTo>
                  <a:pt x="210773" y="1496902"/>
                  <a:pt x="190579" y="1461563"/>
                  <a:pt x="254000" y="1524984"/>
                </a:cubicBezTo>
                <a:cubicBezTo>
                  <a:pt x="326652" y="1670291"/>
                  <a:pt x="242930" y="1530848"/>
                  <a:pt x="338666" y="1626584"/>
                </a:cubicBezTo>
                <a:cubicBezTo>
                  <a:pt x="353057" y="1640975"/>
                  <a:pt x="358919" y="1662257"/>
                  <a:pt x="372533" y="1677384"/>
                </a:cubicBezTo>
                <a:cubicBezTo>
                  <a:pt x="409913" y="1718917"/>
                  <a:pt x="451555" y="1756406"/>
                  <a:pt x="491066" y="1795917"/>
                </a:cubicBezTo>
                <a:lnTo>
                  <a:pt x="541866" y="1846717"/>
                </a:lnTo>
                <a:cubicBezTo>
                  <a:pt x="558799" y="1863650"/>
                  <a:pt x="572741" y="1884233"/>
                  <a:pt x="592666" y="1897517"/>
                </a:cubicBezTo>
                <a:cubicBezTo>
                  <a:pt x="609599" y="1908806"/>
                  <a:pt x="628255" y="1917863"/>
                  <a:pt x="643466" y="1931384"/>
                </a:cubicBezTo>
                <a:cubicBezTo>
                  <a:pt x="679263" y="1963204"/>
                  <a:pt x="699629" y="2017839"/>
                  <a:pt x="745066" y="2032984"/>
                </a:cubicBezTo>
                <a:cubicBezTo>
                  <a:pt x="864201" y="2072695"/>
                  <a:pt x="717128" y="2021010"/>
                  <a:pt x="863600" y="2083784"/>
                </a:cubicBezTo>
                <a:cubicBezTo>
                  <a:pt x="897605" y="2098358"/>
                  <a:pt x="947768" y="2109059"/>
                  <a:pt x="982133" y="2117651"/>
                </a:cubicBezTo>
                <a:cubicBezTo>
                  <a:pt x="1016000" y="2140229"/>
                  <a:pt x="1045942" y="2170267"/>
                  <a:pt x="1083733" y="2185384"/>
                </a:cubicBezTo>
                <a:cubicBezTo>
                  <a:pt x="1111955" y="2196673"/>
                  <a:pt x="1139834" y="2208863"/>
                  <a:pt x="1168400" y="2219251"/>
                </a:cubicBezTo>
                <a:cubicBezTo>
                  <a:pt x="1201949" y="2231451"/>
                  <a:pt x="1236855" y="2239859"/>
                  <a:pt x="1270000" y="2253117"/>
                </a:cubicBezTo>
                <a:cubicBezTo>
                  <a:pt x="1298222" y="2264406"/>
                  <a:pt x="1325552" y="2278250"/>
                  <a:pt x="1354666" y="2286984"/>
                </a:cubicBezTo>
                <a:cubicBezTo>
                  <a:pt x="1382233" y="2295254"/>
                  <a:pt x="1411566" y="2296344"/>
                  <a:pt x="1439333" y="2303917"/>
                </a:cubicBezTo>
                <a:cubicBezTo>
                  <a:pt x="1643883" y="2359703"/>
                  <a:pt x="1432825" y="2322340"/>
                  <a:pt x="1659466" y="2354717"/>
                </a:cubicBezTo>
                <a:cubicBezTo>
                  <a:pt x="1761066" y="2349073"/>
                  <a:pt x="1863180" y="2349448"/>
                  <a:pt x="1964266" y="2337784"/>
                </a:cubicBezTo>
                <a:cubicBezTo>
                  <a:pt x="2010505" y="2332449"/>
                  <a:pt x="2099733" y="2303917"/>
                  <a:pt x="2099733" y="2303917"/>
                </a:cubicBezTo>
                <a:cubicBezTo>
                  <a:pt x="2082800" y="2292628"/>
                  <a:pt x="2067136" y="2279152"/>
                  <a:pt x="2048933" y="2270051"/>
                </a:cubicBezTo>
                <a:cubicBezTo>
                  <a:pt x="2014218" y="2252693"/>
                  <a:pt x="1910668" y="2235623"/>
                  <a:pt x="2082800" y="2270051"/>
                </a:cubicBezTo>
                <a:cubicBezTo>
                  <a:pt x="2088444" y="2286984"/>
                  <a:pt x="2099733" y="2303002"/>
                  <a:pt x="2099733" y="2320851"/>
                </a:cubicBezTo>
                <a:cubicBezTo>
                  <a:pt x="2099733" y="2338700"/>
                  <a:pt x="2064951" y="2371651"/>
                  <a:pt x="2082800" y="2371651"/>
                </a:cubicBezTo>
                <a:cubicBezTo>
                  <a:pt x="2103151" y="2371651"/>
                  <a:pt x="2116666" y="2320851"/>
                  <a:pt x="2116666" y="2320851"/>
                </a:cubicBezTo>
              </a:path>
            </a:pathLst>
          </a:custGeom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09600" y="2438400"/>
            <a:ext cx="122461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008000"/>
                </a:solidFill>
                <a:latin typeface="Times New Roman"/>
                <a:cs typeface="Times New Roman"/>
              </a:rPr>
              <a:t>m</a:t>
            </a:r>
            <a:r>
              <a:rPr lang="en-US" sz="2000" b="1" dirty="0" smtClean="0">
                <a:solidFill>
                  <a:srgbClr val="008000"/>
                </a:solidFill>
                <a:latin typeface="Times New Roman"/>
                <a:cs typeface="Times New Roman"/>
              </a:rPr>
              <a:t>inimal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008000"/>
                </a:solidFill>
                <a:latin typeface="Times New Roman"/>
                <a:cs typeface="Times New Roman"/>
              </a:rPr>
              <a:t>d</a:t>
            </a:r>
            <a:r>
              <a:rPr lang="en-US" sz="2000" b="1" dirty="0" smtClean="0">
                <a:solidFill>
                  <a:srgbClr val="008000"/>
                </a:solidFill>
                <a:latin typeface="Times New Roman"/>
                <a:cs typeface="Times New Roman"/>
              </a:rPr>
              <a:t>iscovery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008000"/>
                </a:solidFill>
                <a:latin typeface="Times New Roman"/>
                <a:cs typeface="Times New Roman"/>
              </a:rPr>
              <a:t>path </a:t>
            </a:r>
            <a:endParaRPr lang="en-US" sz="2000" b="1" dirty="0">
              <a:solidFill>
                <a:srgbClr val="008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2373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0" grpId="0" animBg="1"/>
      <p:bldP spid="4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Arial Narrow" pitchFamily="34" charset="0"/>
              </a:rPr>
              <a:t>SCC</a:t>
            </a:r>
            <a:endParaRPr lang="en-US" sz="5400" dirty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19600" y="48006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0" y="38100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71800" y="27432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5000" y="17526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67846" y="1951494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57800" y="32766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58000" y="3962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10400" y="15240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2819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5"/>
            <a:endCxn id="6" idx="1"/>
          </p:cNvCxnSpPr>
          <p:nvPr/>
        </p:nvCxnSpPr>
        <p:spPr>
          <a:xfrm>
            <a:off x="2360285" y="2142845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5"/>
            <a:endCxn id="5" idx="1"/>
          </p:cNvCxnSpPr>
          <p:nvPr/>
        </p:nvCxnSpPr>
        <p:spPr>
          <a:xfrm>
            <a:off x="3427085" y="3133445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" idx="1"/>
          </p:cNvCxnSpPr>
          <p:nvPr/>
        </p:nvCxnSpPr>
        <p:spPr>
          <a:xfrm>
            <a:off x="4191000" y="4267200"/>
            <a:ext cx="3067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8" idx="3"/>
          </p:cNvCxnSpPr>
          <p:nvPr/>
        </p:nvCxnSpPr>
        <p:spPr>
          <a:xfrm flipV="1">
            <a:off x="3427085" y="2341739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67200" y="3505200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7"/>
            <a:endCxn id="11" idx="3"/>
          </p:cNvCxnSpPr>
          <p:nvPr/>
        </p:nvCxnSpPr>
        <p:spPr>
          <a:xfrm flipV="1">
            <a:off x="4874885" y="4352645"/>
            <a:ext cx="2061230" cy="5149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0"/>
            <a:endCxn id="13" idx="4"/>
          </p:cNvCxnSpPr>
          <p:nvPr/>
        </p:nvCxnSpPr>
        <p:spPr>
          <a:xfrm flipH="1" flipV="1">
            <a:off x="7048500" y="3276600"/>
            <a:ext cx="76200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0"/>
            <a:endCxn id="12" idx="4"/>
          </p:cNvCxnSpPr>
          <p:nvPr/>
        </p:nvCxnSpPr>
        <p:spPr>
          <a:xfrm flipV="1">
            <a:off x="7048500" y="1981200"/>
            <a:ext cx="228600" cy="8382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 flipV="1">
            <a:off x="5334000" y="6341454"/>
            <a:ext cx="0" cy="3810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1828800" y="2125851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 rot="9302914" flipH="1">
            <a:off x="5038332" y="2093719"/>
            <a:ext cx="443264" cy="1225174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29200" y="58674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4800600" y="5257800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 rot="18249709">
            <a:off x="2674407" y="1693363"/>
            <a:ext cx="442387" cy="117321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rot="988655">
            <a:off x="5811261" y="4302454"/>
            <a:ext cx="1402669" cy="1956448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 rot="9926415">
            <a:off x="6405111" y="2026652"/>
            <a:ext cx="1053814" cy="1987604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 rot="21020197">
            <a:off x="7240602" y="2006926"/>
            <a:ext cx="387658" cy="95975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267200" y="5791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33800" y="4800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00400" y="4114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86000" y="2819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19200" y="1600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53000" y="1676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72000" y="2895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467600" y="3886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391400" y="30480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620000" y="1447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04800" y="685800"/>
            <a:ext cx="7483990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discovery time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minimal discovery time for a path starting at u</a:t>
            </a:r>
          </a:p>
          <a:p>
            <a:pPr>
              <a:buClr>
                <a:srgbClr val="FF0000"/>
              </a:buClr>
              <a:buSzPct val="150000"/>
            </a:pPr>
            <a:endParaRPr lang="en-US" sz="2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78401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Arial Narrow" pitchFamily="34" charset="0"/>
              </a:rPr>
              <a:t>SCC</a:t>
            </a:r>
            <a:endParaRPr lang="en-US" sz="5400" dirty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19600" y="48006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0" y="38100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71800" y="27432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5000" y="17526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67846" y="1951494"/>
            <a:ext cx="5334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57800" y="32766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58000" y="3962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10400" y="15240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2819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5"/>
            <a:endCxn id="6" idx="1"/>
          </p:cNvCxnSpPr>
          <p:nvPr/>
        </p:nvCxnSpPr>
        <p:spPr>
          <a:xfrm>
            <a:off x="2360285" y="2142845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5"/>
            <a:endCxn id="5" idx="1"/>
          </p:cNvCxnSpPr>
          <p:nvPr/>
        </p:nvCxnSpPr>
        <p:spPr>
          <a:xfrm>
            <a:off x="3427085" y="3133445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" idx="1"/>
          </p:cNvCxnSpPr>
          <p:nvPr/>
        </p:nvCxnSpPr>
        <p:spPr>
          <a:xfrm>
            <a:off x="4191000" y="4267200"/>
            <a:ext cx="3067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8" idx="3"/>
          </p:cNvCxnSpPr>
          <p:nvPr/>
        </p:nvCxnSpPr>
        <p:spPr>
          <a:xfrm flipV="1">
            <a:off x="3427085" y="2341739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67200" y="3505200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7"/>
            <a:endCxn id="11" idx="3"/>
          </p:cNvCxnSpPr>
          <p:nvPr/>
        </p:nvCxnSpPr>
        <p:spPr>
          <a:xfrm flipV="1">
            <a:off x="4874885" y="4352645"/>
            <a:ext cx="2061230" cy="5149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0"/>
            <a:endCxn id="13" idx="4"/>
          </p:cNvCxnSpPr>
          <p:nvPr/>
        </p:nvCxnSpPr>
        <p:spPr>
          <a:xfrm flipH="1" flipV="1">
            <a:off x="7048500" y="3276600"/>
            <a:ext cx="76200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0"/>
            <a:endCxn id="12" idx="4"/>
          </p:cNvCxnSpPr>
          <p:nvPr/>
        </p:nvCxnSpPr>
        <p:spPr>
          <a:xfrm flipV="1">
            <a:off x="7048500" y="1981200"/>
            <a:ext cx="228600" cy="8382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 flipV="1">
            <a:off x="5334000" y="6341454"/>
            <a:ext cx="0" cy="3810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1828800" y="2125851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 rot="9302914" flipH="1">
            <a:off x="5038332" y="2093719"/>
            <a:ext cx="443264" cy="1225174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29200" y="58674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4800600" y="5257800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 rot="18249709">
            <a:off x="2674407" y="1693363"/>
            <a:ext cx="442387" cy="117321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rot="988655">
            <a:off x="5811261" y="4302454"/>
            <a:ext cx="1402669" cy="1956448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 rot="9926415">
            <a:off x="6405111" y="2026652"/>
            <a:ext cx="1053814" cy="1987604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 rot="21020197">
            <a:off x="7240602" y="2006926"/>
            <a:ext cx="387658" cy="95975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267200" y="5791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33800" y="4800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00400" y="4114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86000" y="2819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19200" y="1600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53000" y="1676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72000" y="2895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467600" y="3886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391400" y="30480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620000" y="1447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04800" y="685800"/>
            <a:ext cx="7483990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discovery time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minimal discovery time for a path starting at u</a:t>
            </a:r>
          </a:p>
          <a:p>
            <a:pPr>
              <a:buClr>
                <a:srgbClr val="FF0000"/>
              </a:buClr>
              <a:buSzPct val="150000"/>
            </a:pP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1000" y="4114800"/>
            <a:ext cx="252191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When finalizing node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r>
              <a:rPr lang="en-US" sz="2000" b="1" dirty="0" smtClean="0">
                <a:latin typeface="Times New Roman"/>
                <a:cs typeface="Times New Roman"/>
              </a:rPr>
              <a:t>=</a:t>
            </a:r>
            <a:r>
              <a:rPr lang="en-US" sz="20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6 </a:t>
            </a:r>
            <a:r>
              <a:rPr lang="en-US" sz="2000" b="1" dirty="0" smtClean="0">
                <a:latin typeface="Times New Roman"/>
                <a:cs typeface="Times New Roman"/>
              </a:rPr>
              <a:t>so update this as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latin typeface="Times New Roman"/>
                <a:cs typeface="Times New Roman"/>
              </a:rPr>
              <a:t>a SCC. 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810000" y="1676400"/>
            <a:ext cx="1371600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34000" y="21336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SCC1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50292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000" b="1" dirty="0">
                <a:latin typeface="Times New Roman"/>
                <a:cs typeface="Times New Roman"/>
              </a:rPr>
              <a:t>This node is the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>
                <a:latin typeface="Times New Roman"/>
                <a:cs typeface="Times New Roman"/>
              </a:rPr>
              <a:t>“root” of the SCC.</a:t>
            </a:r>
          </a:p>
        </p:txBody>
      </p:sp>
    </p:spTree>
    <p:extLst>
      <p:ext uri="{BB962C8B-B14F-4D97-AF65-F5344CB8AC3E}">
        <p14:creationId xmlns:p14="http://schemas.microsoft.com/office/powerpoint/2010/main" val="201037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 animBg="1"/>
      <p:bldP spid="46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419600" y="51131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810000" y="41225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971800" y="30557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05000" y="20651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67846" y="2264043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54944" y="15317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76700" y="10668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8800" y="44273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77000" y="37415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992" y="32843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2360285" y="2455394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3427085" y="3445994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4265285" y="4512794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3427085" y="2654288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4343400" y="1524000"/>
            <a:ext cx="191146" cy="7400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4723131" y="1921994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4874885" y="4817594"/>
            <a:ext cx="842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5868692" y="3741549"/>
            <a:ext cx="36808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6094085" y="4131794"/>
            <a:ext cx="461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828800" y="0"/>
            <a:ext cx="563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Arial Narrow" pitchFamily="34" charset="0"/>
              </a:rPr>
              <a:t>= DFS </a:t>
            </a:r>
            <a:r>
              <a:rPr lang="en-US" sz="5400" dirty="0">
                <a:latin typeface="Arial Narrow" pitchFamily="34" charset="0"/>
              </a:rPr>
              <a:t>Numbering?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892184" y="1110734"/>
            <a:ext cx="5178720" cy="4415681"/>
            <a:chOff x="1892184" y="1788785"/>
            <a:chExt cx="5178720" cy="44156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389348" y="5835134"/>
                  <a:ext cx="5939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=""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9348" y="5835134"/>
                  <a:ext cx="59390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3775129" y="4821513"/>
                  <a:ext cx="5939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=""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5129" y="4821513"/>
                  <a:ext cx="59390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941548" y="3736902"/>
                  <a:ext cx="5939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=""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en-US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1548" y="3736902"/>
                  <a:ext cx="59390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1892184" y="2764113"/>
                  <a:ext cx="5939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=""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2184" y="2764113"/>
                  <a:ext cx="59390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244296" y="2963007"/>
                  <a:ext cx="5939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=""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4296" y="2963007"/>
                  <a:ext cx="59390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058072" y="1788785"/>
                  <a:ext cx="5939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=""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</m:oMath>
                    </m:oMathPara>
                  </a14:m>
                  <a:endParaRPr lang="en-US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8072" y="1788785"/>
                  <a:ext cx="59390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5651070" y="2230713"/>
                  <a:ext cx="5939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=""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7</m:t>
                        </m:r>
                      </m:oMath>
                    </m:oMathPara>
                  </a14:m>
                  <a:endParaRPr lang="en-US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1070" y="2230713"/>
                  <a:ext cx="59390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5624692" y="5160980"/>
                  <a:ext cx="5939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=""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8</m:t>
                        </m:r>
                      </m:oMath>
                    </m:oMathPara>
                  </a14:m>
                  <a:endParaRPr lang="en-US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4692" y="5160980"/>
                  <a:ext cx="59390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590144" y="4006334"/>
                  <a:ext cx="5939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=""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9</m:t>
                        </m:r>
                      </m:oMath>
                    </m:oMathPara>
                  </a14:m>
                  <a:endParaRPr lang="en-US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144" y="4006334"/>
                  <a:ext cx="59390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477000" y="4448262"/>
                  <a:ext cx="5939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=""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oMath>
                    </m:oMathPara>
                  </a14:m>
                  <a:endParaRPr lang="en-US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4448262"/>
                  <a:ext cx="593904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Freeform 44"/>
          <p:cNvSpPr/>
          <p:nvPr/>
        </p:nvSpPr>
        <p:spPr>
          <a:xfrm rot="2547152" flipH="1">
            <a:off x="4590224" y="1365049"/>
            <a:ext cx="1038386" cy="457309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347275" y="3583983"/>
            <a:ext cx="1263111" cy="751698"/>
          </a:xfrm>
          <a:custGeom>
            <a:avLst/>
            <a:gdLst>
              <a:gd name="connsiteX0" fmla="*/ 1263111 w 1263111"/>
              <a:gd name="connsiteY0" fmla="*/ 0 h 751698"/>
              <a:gd name="connsiteX1" fmla="*/ 1201118 w 1263111"/>
              <a:gd name="connsiteY1" fmla="*/ 15498 h 751698"/>
              <a:gd name="connsiteX2" fmla="*/ 1208867 w 1263111"/>
              <a:gd name="connsiteY2" fmla="*/ 92990 h 751698"/>
              <a:gd name="connsiteX3" fmla="*/ 1224366 w 1263111"/>
              <a:gd name="connsiteY3" fmla="*/ 154983 h 751698"/>
              <a:gd name="connsiteX4" fmla="*/ 1216617 w 1263111"/>
              <a:gd name="connsiteY4" fmla="*/ 178230 h 751698"/>
              <a:gd name="connsiteX5" fmla="*/ 1139125 w 1263111"/>
              <a:gd name="connsiteY5" fmla="*/ 170481 h 751698"/>
              <a:gd name="connsiteX6" fmla="*/ 1092630 w 1263111"/>
              <a:gd name="connsiteY6" fmla="*/ 139485 h 751698"/>
              <a:gd name="connsiteX7" fmla="*/ 1069383 w 1263111"/>
              <a:gd name="connsiteY7" fmla="*/ 131735 h 751698"/>
              <a:gd name="connsiteX8" fmla="*/ 968644 w 1263111"/>
              <a:gd name="connsiteY8" fmla="*/ 139485 h 751698"/>
              <a:gd name="connsiteX9" fmla="*/ 960894 w 1263111"/>
              <a:gd name="connsiteY9" fmla="*/ 162732 h 751698"/>
              <a:gd name="connsiteX10" fmla="*/ 953145 w 1263111"/>
              <a:gd name="connsiteY10" fmla="*/ 325464 h 751698"/>
              <a:gd name="connsiteX11" fmla="*/ 836908 w 1263111"/>
              <a:gd name="connsiteY11" fmla="*/ 309966 h 751698"/>
              <a:gd name="connsiteX12" fmla="*/ 790413 w 1263111"/>
              <a:gd name="connsiteY12" fmla="*/ 294468 h 751698"/>
              <a:gd name="connsiteX13" fmla="*/ 736169 w 1263111"/>
              <a:gd name="connsiteY13" fmla="*/ 302217 h 751698"/>
              <a:gd name="connsiteX14" fmla="*/ 705172 w 1263111"/>
              <a:gd name="connsiteY14" fmla="*/ 309966 h 751698"/>
              <a:gd name="connsiteX15" fmla="*/ 689674 w 1263111"/>
              <a:gd name="connsiteY15" fmla="*/ 333213 h 751698"/>
              <a:gd name="connsiteX16" fmla="*/ 658678 w 1263111"/>
              <a:gd name="connsiteY16" fmla="*/ 488197 h 751698"/>
              <a:gd name="connsiteX17" fmla="*/ 526942 w 1263111"/>
              <a:gd name="connsiteY17" fmla="*/ 480447 h 751698"/>
              <a:gd name="connsiteX18" fmla="*/ 480447 w 1263111"/>
              <a:gd name="connsiteY18" fmla="*/ 480447 h 751698"/>
              <a:gd name="connsiteX19" fmla="*/ 464949 w 1263111"/>
              <a:gd name="connsiteY19" fmla="*/ 526942 h 751698"/>
              <a:gd name="connsiteX20" fmla="*/ 457200 w 1263111"/>
              <a:gd name="connsiteY20" fmla="*/ 550190 h 751698"/>
              <a:gd name="connsiteX21" fmla="*/ 426203 w 1263111"/>
              <a:gd name="connsiteY21" fmla="*/ 588935 h 751698"/>
              <a:gd name="connsiteX22" fmla="*/ 364210 w 1263111"/>
              <a:gd name="connsiteY22" fmla="*/ 596685 h 751698"/>
              <a:gd name="connsiteX23" fmla="*/ 271220 w 1263111"/>
              <a:gd name="connsiteY23" fmla="*/ 604434 h 751698"/>
              <a:gd name="connsiteX24" fmla="*/ 263471 w 1263111"/>
              <a:gd name="connsiteY24" fmla="*/ 627681 h 751698"/>
              <a:gd name="connsiteX25" fmla="*/ 224725 w 1263111"/>
              <a:gd name="connsiteY25" fmla="*/ 658678 h 751698"/>
              <a:gd name="connsiteX26" fmla="*/ 201478 w 1263111"/>
              <a:gd name="connsiteY26" fmla="*/ 681925 h 751698"/>
              <a:gd name="connsiteX27" fmla="*/ 170481 w 1263111"/>
              <a:gd name="connsiteY27" fmla="*/ 689674 h 751698"/>
              <a:gd name="connsiteX28" fmla="*/ 147233 w 1263111"/>
              <a:gd name="connsiteY28" fmla="*/ 697424 h 751698"/>
              <a:gd name="connsiteX29" fmla="*/ 123986 w 1263111"/>
              <a:gd name="connsiteY29" fmla="*/ 712922 h 751698"/>
              <a:gd name="connsiteX30" fmla="*/ 54244 w 1263111"/>
              <a:gd name="connsiteY30" fmla="*/ 728420 h 751698"/>
              <a:gd name="connsiteX31" fmla="*/ 30996 w 1263111"/>
              <a:gd name="connsiteY31" fmla="*/ 736169 h 751698"/>
              <a:gd name="connsiteX32" fmla="*/ 0 w 1263111"/>
              <a:gd name="connsiteY32" fmla="*/ 751668 h 75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63111" h="751698">
                <a:moveTo>
                  <a:pt x="1263111" y="0"/>
                </a:moveTo>
                <a:cubicBezTo>
                  <a:pt x="1242447" y="5166"/>
                  <a:pt x="1211851" y="-2901"/>
                  <a:pt x="1201118" y="15498"/>
                </a:cubicBezTo>
                <a:cubicBezTo>
                  <a:pt x="1188038" y="37921"/>
                  <a:pt x="1204599" y="67384"/>
                  <a:pt x="1208867" y="92990"/>
                </a:cubicBezTo>
                <a:cubicBezTo>
                  <a:pt x="1212369" y="114001"/>
                  <a:pt x="1224366" y="154983"/>
                  <a:pt x="1224366" y="154983"/>
                </a:cubicBezTo>
                <a:cubicBezTo>
                  <a:pt x="1221783" y="162732"/>
                  <a:pt x="1224653" y="176769"/>
                  <a:pt x="1216617" y="178230"/>
                </a:cubicBezTo>
                <a:cubicBezTo>
                  <a:pt x="1191076" y="182874"/>
                  <a:pt x="1163903" y="178224"/>
                  <a:pt x="1139125" y="170481"/>
                </a:cubicBezTo>
                <a:cubicBezTo>
                  <a:pt x="1121346" y="164925"/>
                  <a:pt x="1110300" y="145376"/>
                  <a:pt x="1092630" y="139485"/>
                </a:cubicBezTo>
                <a:lnTo>
                  <a:pt x="1069383" y="131735"/>
                </a:lnTo>
                <a:cubicBezTo>
                  <a:pt x="1035803" y="134318"/>
                  <a:pt x="1001027" y="130233"/>
                  <a:pt x="968644" y="139485"/>
                </a:cubicBezTo>
                <a:cubicBezTo>
                  <a:pt x="960790" y="141729"/>
                  <a:pt x="961572" y="154592"/>
                  <a:pt x="960894" y="162732"/>
                </a:cubicBezTo>
                <a:cubicBezTo>
                  <a:pt x="956384" y="216850"/>
                  <a:pt x="955728" y="271220"/>
                  <a:pt x="953145" y="325464"/>
                </a:cubicBezTo>
                <a:cubicBezTo>
                  <a:pt x="915827" y="321732"/>
                  <a:pt x="874077" y="320103"/>
                  <a:pt x="836908" y="309966"/>
                </a:cubicBezTo>
                <a:cubicBezTo>
                  <a:pt x="821147" y="305668"/>
                  <a:pt x="790413" y="294468"/>
                  <a:pt x="790413" y="294468"/>
                </a:cubicBezTo>
                <a:cubicBezTo>
                  <a:pt x="772332" y="297051"/>
                  <a:pt x="754139" y="298950"/>
                  <a:pt x="736169" y="302217"/>
                </a:cubicBezTo>
                <a:cubicBezTo>
                  <a:pt x="725690" y="304122"/>
                  <a:pt x="714034" y="304058"/>
                  <a:pt x="705172" y="309966"/>
                </a:cubicBezTo>
                <a:cubicBezTo>
                  <a:pt x="697423" y="315132"/>
                  <a:pt x="694840" y="325464"/>
                  <a:pt x="689674" y="333213"/>
                </a:cubicBezTo>
                <a:cubicBezTo>
                  <a:pt x="662624" y="414364"/>
                  <a:pt x="676486" y="363536"/>
                  <a:pt x="658678" y="488197"/>
                </a:cubicBezTo>
                <a:cubicBezTo>
                  <a:pt x="614766" y="485614"/>
                  <a:pt x="570712" y="484824"/>
                  <a:pt x="526942" y="480447"/>
                </a:cubicBezTo>
                <a:cubicBezTo>
                  <a:pt x="479256" y="475678"/>
                  <a:pt x="528132" y="464552"/>
                  <a:pt x="480447" y="480447"/>
                </a:cubicBezTo>
                <a:lnTo>
                  <a:pt x="464949" y="526942"/>
                </a:lnTo>
                <a:lnTo>
                  <a:pt x="457200" y="550190"/>
                </a:lnTo>
                <a:cubicBezTo>
                  <a:pt x="450312" y="570854"/>
                  <a:pt x="451906" y="581925"/>
                  <a:pt x="426203" y="588935"/>
                </a:cubicBezTo>
                <a:cubicBezTo>
                  <a:pt x="406112" y="594415"/>
                  <a:pt x="384932" y="594613"/>
                  <a:pt x="364210" y="596685"/>
                </a:cubicBezTo>
                <a:cubicBezTo>
                  <a:pt x="333260" y="599780"/>
                  <a:pt x="302217" y="601851"/>
                  <a:pt x="271220" y="604434"/>
                </a:cubicBezTo>
                <a:cubicBezTo>
                  <a:pt x="268637" y="612183"/>
                  <a:pt x="267674" y="620677"/>
                  <a:pt x="263471" y="627681"/>
                </a:cubicBezTo>
                <a:cubicBezTo>
                  <a:pt x="254452" y="642712"/>
                  <a:pt x="237397" y="648118"/>
                  <a:pt x="224725" y="658678"/>
                </a:cubicBezTo>
                <a:cubicBezTo>
                  <a:pt x="216306" y="665694"/>
                  <a:pt x="210993" y="676488"/>
                  <a:pt x="201478" y="681925"/>
                </a:cubicBezTo>
                <a:cubicBezTo>
                  <a:pt x="192231" y="687209"/>
                  <a:pt x="180722" y="686748"/>
                  <a:pt x="170481" y="689674"/>
                </a:cubicBezTo>
                <a:cubicBezTo>
                  <a:pt x="162627" y="691918"/>
                  <a:pt x="154539" y="693771"/>
                  <a:pt x="147233" y="697424"/>
                </a:cubicBezTo>
                <a:cubicBezTo>
                  <a:pt x="138903" y="701589"/>
                  <a:pt x="132316" y="708757"/>
                  <a:pt x="123986" y="712922"/>
                </a:cubicBezTo>
                <a:cubicBezTo>
                  <a:pt x="103053" y="723389"/>
                  <a:pt x="75673" y="723658"/>
                  <a:pt x="54244" y="728420"/>
                </a:cubicBezTo>
                <a:cubicBezTo>
                  <a:pt x="46270" y="730192"/>
                  <a:pt x="38745" y="733586"/>
                  <a:pt x="30996" y="736169"/>
                </a:cubicBezTo>
                <a:cubicBezTo>
                  <a:pt x="5600" y="753101"/>
                  <a:pt x="17062" y="751668"/>
                  <a:pt x="0" y="751668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56EE8434-491B-4ADB-9801-142543AD36C9}"/>
              </a:ext>
            </a:extLst>
          </p:cNvPr>
          <p:cNvSpPr txBox="1"/>
          <p:nvPr/>
        </p:nvSpPr>
        <p:spPr>
          <a:xfrm>
            <a:off x="0" y="6096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0000"/>
              </a:buClr>
              <a:buSzPct val="150000"/>
            </a:pPr>
            <a:r>
              <a:rPr lang="en-US" sz="3600" dirty="0">
                <a:latin typeface="Arial Narrow" pitchFamily="34" charset="0"/>
              </a:rPr>
              <a:t>Neither</a:t>
            </a:r>
            <a:r>
              <a:rPr lang="en-US" sz="3600" dirty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Arial Narrow" pitchFamily="34" charset="0"/>
              </a:rPr>
              <a:t>Topological Sort </a:t>
            </a:r>
            <a:r>
              <a:rPr lang="en-US" sz="3600" dirty="0">
                <a:latin typeface="Arial Narrow" pitchFamily="34" charset="0"/>
              </a:rPr>
              <a:t>nor</a:t>
            </a:r>
            <a:r>
              <a:rPr lang="en-US" sz="3600" dirty="0">
                <a:solidFill>
                  <a:srgbClr val="FF0000"/>
                </a:solidFill>
                <a:latin typeface="Arial Narrow" pitchFamily="34" charset="0"/>
              </a:rPr>
              <a:t> Topological Reverse!</a:t>
            </a:r>
            <a:endParaRPr lang="en-US" sz="3600" i="0" dirty="0">
              <a:solidFill>
                <a:srgbClr val="FF0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897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1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Arial Narrow" pitchFamily="34" charset="0"/>
              </a:rPr>
              <a:t>SCC</a:t>
            </a:r>
            <a:endParaRPr lang="en-US" sz="5400" dirty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19600" y="48006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0" y="38100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71800" y="27432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5000" y="17526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67846" y="1951494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57800" y="32766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58000" y="3962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10400" y="15240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2819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5"/>
            <a:endCxn id="6" idx="1"/>
          </p:cNvCxnSpPr>
          <p:nvPr/>
        </p:nvCxnSpPr>
        <p:spPr>
          <a:xfrm>
            <a:off x="2360285" y="2142845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5"/>
            <a:endCxn id="5" idx="1"/>
          </p:cNvCxnSpPr>
          <p:nvPr/>
        </p:nvCxnSpPr>
        <p:spPr>
          <a:xfrm>
            <a:off x="3427085" y="3133445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" idx="1"/>
          </p:cNvCxnSpPr>
          <p:nvPr/>
        </p:nvCxnSpPr>
        <p:spPr>
          <a:xfrm>
            <a:off x="4191000" y="4267200"/>
            <a:ext cx="3067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8" idx="3"/>
          </p:cNvCxnSpPr>
          <p:nvPr/>
        </p:nvCxnSpPr>
        <p:spPr>
          <a:xfrm flipV="1">
            <a:off x="3427085" y="2341739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67200" y="3505200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7"/>
            <a:endCxn id="11" idx="3"/>
          </p:cNvCxnSpPr>
          <p:nvPr/>
        </p:nvCxnSpPr>
        <p:spPr>
          <a:xfrm flipV="1">
            <a:off x="4874885" y="4352645"/>
            <a:ext cx="2061230" cy="5149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0"/>
            <a:endCxn id="13" idx="4"/>
          </p:cNvCxnSpPr>
          <p:nvPr/>
        </p:nvCxnSpPr>
        <p:spPr>
          <a:xfrm flipH="1" flipV="1">
            <a:off x="7048500" y="3276600"/>
            <a:ext cx="76200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0"/>
            <a:endCxn id="12" idx="4"/>
          </p:cNvCxnSpPr>
          <p:nvPr/>
        </p:nvCxnSpPr>
        <p:spPr>
          <a:xfrm flipV="1">
            <a:off x="7048500" y="1981200"/>
            <a:ext cx="228600" cy="8382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 flipV="1">
            <a:off x="5334000" y="6341454"/>
            <a:ext cx="0" cy="3810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1828800" y="2125851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 rot="9302914" flipH="1">
            <a:off x="5038332" y="2093719"/>
            <a:ext cx="443264" cy="1225174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29200" y="58674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4800600" y="5257800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 rot="18249709">
            <a:off x="2674407" y="1693363"/>
            <a:ext cx="442387" cy="117321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rot="988655">
            <a:off x="5811261" y="4302454"/>
            <a:ext cx="1402669" cy="1956448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 rot="9926415">
            <a:off x="6405111" y="2026652"/>
            <a:ext cx="1053814" cy="1987604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 rot="21020197">
            <a:off x="7240602" y="2006926"/>
            <a:ext cx="387658" cy="95975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267200" y="5791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33800" y="4800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00400" y="4114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86000" y="2819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19200" y="1600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53000" y="1676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72000" y="2895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467600" y="3886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391400" y="30480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620000" y="1447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04800" y="685800"/>
            <a:ext cx="7483990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discovery time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minimal discovery time for a path starting at u</a:t>
            </a:r>
          </a:p>
          <a:p>
            <a:pPr>
              <a:buClr>
                <a:srgbClr val="FF0000"/>
              </a:buClr>
              <a:buSzPct val="150000"/>
            </a:pP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1000" y="4114800"/>
            <a:ext cx="252191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When finalizing node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r>
              <a:rPr lang="en-US" sz="2000" b="1" dirty="0" smtClean="0">
                <a:latin typeface="Times New Roman"/>
                <a:cs typeface="Times New Roman"/>
              </a:rPr>
              <a:t>=</a:t>
            </a:r>
            <a:r>
              <a:rPr lang="en-US" sz="20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6 </a:t>
            </a:r>
            <a:r>
              <a:rPr lang="en-US" sz="2000" b="1" dirty="0" smtClean="0">
                <a:latin typeface="Times New Roman"/>
                <a:cs typeface="Times New Roman"/>
              </a:rPr>
              <a:t>so update this as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latin typeface="Times New Roman"/>
                <a:cs typeface="Times New Roman"/>
              </a:rPr>
              <a:t>a SCC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810000" y="1676400"/>
            <a:ext cx="1371600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34000" y="21336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SCC1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04800" y="50292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000" b="1" dirty="0">
                <a:latin typeface="Times New Roman"/>
                <a:cs typeface="Times New Roman"/>
              </a:rPr>
              <a:t>This node is the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>
                <a:latin typeface="Times New Roman"/>
                <a:cs typeface="Times New Roman"/>
              </a:rPr>
              <a:t>“root” of the SCC</a:t>
            </a:r>
            <a:r>
              <a:rPr lang="en-US" sz="2000" b="1" dirty="0" smtClean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1886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Arial Narrow" pitchFamily="34" charset="0"/>
              </a:rPr>
              <a:t>SCC</a:t>
            </a:r>
            <a:endParaRPr lang="en-US" sz="5400" dirty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19600" y="48006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0" y="38100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71800" y="27432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5000" y="17526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67846" y="1951494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57800" y="32766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58000" y="3962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10400" y="15240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2819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5"/>
            <a:endCxn id="6" idx="1"/>
          </p:cNvCxnSpPr>
          <p:nvPr/>
        </p:nvCxnSpPr>
        <p:spPr>
          <a:xfrm>
            <a:off x="2360285" y="2142845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5"/>
            <a:endCxn id="5" idx="1"/>
          </p:cNvCxnSpPr>
          <p:nvPr/>
        </p:nvCxnSpPr>
        <p:spPr>
          <a:xfrm>
            <a:off x="3427085" y="3133445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" idx="1"/>
          </p:cNvCxnSpPr>
          <p:nvPr/>
        </p:nvCxnSpPr>
        <p:spPr>
          <a:xfrm>
            <a:off x="4191000" y="4267200"/>
            <a:ext cx="3067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8" idx="3"/>
          </p:cNvCxnSpPr>
          <p:nvPr/>
        </p:nvCxnSpPr>
        <p:spPr>
          <a:xfrm flipV="1">
            <a:off x="3427085" y="2341739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67200" y="3505200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7"/>
            <a:endCxn id="11" idx="3"/>
          </p:cNvCxnSpPr>
          <p:nvPr/>
        </p:nvCxnSpPr>
        <p:spPr>
          <a:xfrm flipV="1">
            <a:off x="4874885" y="4352645"/>
            <a:ext cx="2061230" cy="5149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0"/>
            <a:endCxn id="13" idx="4"/>
          </p:cNvCxnSpPr>
          <p:nvPr/>
        </p:nvCxnSpPr>
        <p:spPr>
          <a:xfrm flipH="1" flipV="1">
            <a:off x="7048500" y="3276600"/>
            <a:ext cx="76200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0"/>
            <a:endCxn id="12" idx="4"/>
          </p:cNvCxnSpPr>
          <p:nvPr/>
        </p:nvCxnSpPr>
        <p:spPr>
          <a:xfrm flipV="1">
            <a:off x="7048500" y="1981200"/>
            <a:ext cx="228600" cy="8382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 flipV="1">
            <a:off x="5334000" y="6341454"/>
            <a:ext cx="0" cy="3810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1828800" y="2125851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 rot="9302914" flipH="1">
            <a:off x="5038332" y="2093719"/>
            <a:ext cx="443264" cy="1225174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29200" y="58674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4800600" y="5257800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 rot="18249709">
            <a:off x="2674407" y="1693363"/>
            <a:ext cx="442387" cy="117321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rot="988655">
            <a:off x="5811261" y="4302454"/>
            <a:ext cx="1402669" cy="1956448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 rot="9926415">
            <a:off x="6405111" y="2026652"/>
            <a:ext cx="1053814" cy="1987604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 rot="21020197">
            <a:off x="7240602" y="2006926"/>
            <a:ext cx="387658" cy="95975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267200" y="5791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33800" y="4800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00400" y="4114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86000" y="2819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19200" y="1600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53000" y="1676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72000" y="2895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467600" y="3886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391400" y="30480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620000" y="1447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04800" y="685800"/>
            <a:ext cx="7483990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discovery time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minimal discovery time for a path starting at u</a:t>
            </a:r>
          </a:p>
          <a:p>
            <a:pPr>
              <a:buClr>
                <a:srgbClr val="FF0000"/>
              </a:buClr>
              <a:buSzPct val="150000"/>
            </a:pP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1000" y="4114800"/>
            <a:ext cx="29849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When finalizing node “4”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lang="en-US" sz="2000" b="1" dirty="0" smtClean="0">
                <a:latin typeface="Times New Roman"/>
                <a:cs typeface="Times New Roman"/>
              </a:rPr>
              <a:t>&lt;</a:t>
            </a: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r>
              <a:rPr lang="en-US" sz="20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so no update of low 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810000" y="1676400"/>
            <a:ext cx="1371600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34000" y="21336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SCC1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228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Arial Narrow" pitchFamily="34" charset="0"/>
              </a:rPr>
              <a:t>SCC</a:t>
            </a:r>
            <a:endParaRPr lang="en-US" sz="5400" dirty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19600" y="48006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0" y="38100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71800" y="27432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5000" y="17526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67846" y="1951494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57800" y="32766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58000" y="3962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10400" y="15240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2819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5"/>
            <a:endCxn id="6" idx="1"/>
          </p:cNvCxnSpPr>
          <p:nvPr/>
        </p:nvCxnSpPr>
        <p:spPr>
          <a:xfrm>
            <a:off x="2360285" y="2142845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5"/>
            <a:endCxn id="5" idx="1"/>
          </p:cNvCxnSpPr>
          <p:nvPr/>
        </p:nvCxnSpPr>
        <p:spPr>
          <a:xfrm>
            <a:off x="3427085" y="3133445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" idx="1"/>
          </p:cNvCxnSpPr>
          <p:nvPr/>
        </p:nvCxnSpPr>
        <p:spPr>
          <a:xfrm>
            <a:off x="4191000" y="4267200"/>
            <a:ext cx="3067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8" idx="3"/>
          </p:cNvCxnSpPr>
          <p:nvPr/>
        </p:nvCxnSpPr>
        <p:spPr>
          <a:xfrm flipV="1">
            <a:off x="3427085" y="2341739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67200" y="3505200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7"/>
            <a:endCxn id="11" idx="3"/>
          </p:cNvCxnSpPr>
          <p:nvPr/>
        </p:nvCxnSpPr>
        <p:spPr>
          <a:xfrm flipV="1">
            <a:off x="4874885" y="4352645"/>
            <a:ext cx="2061230" cy="5149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0"/>
            <a:endCxn id="13" idx="4"/>
          </p:cNvCxnSpPr>
          <p:nvPr/>
        </p:nvCxnSpPr>
        <p:spPr>
          <a:xfrm flipH="1" flipV="1">
            <a:off x="7048500" y="3276600"/>
            <a:ext cx="76200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0"/>
            <a:endCxn id="12" idx="4"/>
          </p:cNvCxnSpPr>
          <p:nvPr/>
        </p:nvCxnSpPr>
        <p:spPr>
          <a:xfrm flipV="1">
            <a:off x="7048500" y="1981200"/>
            <a:ext cx="228600" cy="8382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 flipV="1">
            <a:off x="5334000" y="6341454"/>
            <a:ext cx="0" cy="3810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1828800" y="2125851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 rot="9302914" flipH="1">
            <a:off x="5038332" y="2093719"/>
            <a:ext cx="443264" cy="1225174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29200" y="58674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4800600" y="5257800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 rot="18249709">
            <a:off x="2674407" y="1693363"/>
            <a:ext cx="442387" cy="117321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rot="988655">
            <a:off x="5811261" y="4302454"/>
            <a:ext cx="1402669" cy="1956448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 rot="9926415">
            <a:off x="6405111" y="2026652"/>
            <a:ext cx="1053814" cy="1987604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 rot="21020197">
            <a:off x="7240602" y="2006926"/>
            <a:ext cx="387658" cy="95975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267200" y="5791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33800" y="4800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00400" y="4114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86000" y="2819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19200" y="1600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53000" y="1676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72000" y="2895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467600" y="3886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391400" y="30480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620000" y="1447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04800" y="685800"/>
            <a:ext cx="7483990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discovery time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minimal discovery time for a path starting at u</a:t>
            </a:r>
          </a:p>
          <a:p>
            <a:pPr>
              <a:buClr>
                <a:srgbClr val="FF0000"/>
              </a:buClr>
              <a:buSzPct val="150000"/>
            </a:pP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1000" y="4114800"/>
            <a:ext cx="29849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When finalizing node “4”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lang="en-US" sz="2000" b="1" dirty="0" smtClean="0">
                <a:latin typeface="Times New Roman"/>
                <a:cs typeface="Times New Roman"/>
              </a:rPr>
              <a:t>&lt;</a:t>
            </a: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r>
              <a:rPr lang="en-US" sz="20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so no update of low 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810000" y="1676400"/>
            <a:ext cx="1371600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34000" y="21336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SCC1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112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Arial Narrow" pitchFamily="34" charset="0"/>
              </a:rPr>
              <a:t>SCC</a:t>
            </a:r>
            <a:endParaRPr lang="en-US" sz="5400" dirty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19600" y="48006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0" y="38100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71800" y="27432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5000" y="17526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67846" y="1951494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57800" y="3276600"/>
            <a:ext cx="5334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58000" y="3962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10400" y="15240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2819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5"/>
            <a:endCxn id="6" idx="1"/>
          </p:cNvCxnSpPr>
          <p:nvPr/>
        </p:nvCxnSpPr>
        <p:spPr>
          <a:xfrm>
            <a:off x="2360285" y="2142845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5"/>
            <a:endCxn id="5" idx="1"/>
          </p:cNvCxnSpPr>
          <p:nvPr/>
        </p:nvCxnSpPr>
        <p:spPr>
          <a:xfrm>
            <a:off x="3427085" y="3133445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" idx="1"/>
          </p:cNvCxnSpPr>
          <p:nvPr/>
        </p:nvCxnSpPr>
        <p:spPr>
          <a:xfrm>
            <a:off x="4191000" y="4267200"/>
            <a:ext cx="3067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8" idx="3"/>
          </p:cNvCxnSpPr>
          <p:nvPr/>
        </p:nvCxnSpPr>
        <p:spPr>
          <a:xfrm flipV="1">
            <a:off x="3427085" y="2341739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67200" y="3505200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7"/>
            <a:endCxn id="11" idx="3"/>
          </p:cNvCxnSpPr>
          <p:nvPr/>
        </p:nvCxnSpPr>
        <p:spPr>
          <a:xfrm flipV="1">
            <a:off x="4874885" y="4352645"/>
            <a:ext cx="2061230" cy="5149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0"/>
            <a:endCxn id="13" idx="4"/>
          </p:cNvCxnSpPr>
          <p:nvPr/>
        </p:nvCxnSpPr>
        <p:spPr>
          <a:xfrm flipH="1" flipV="1">
            <a:off x="7048500" y="3276600"/>
            <a:ext cx="76200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0"/>
            <a:endCxn id="12" idx="4"/>
          </p:cNvCxnSpPr>
          <p:nvPr/>
        </p:nvCxnSpPr>
        <p:spPr>
          <a:xfrm flipV="1">
            <a:off x="7048500" y="1981200"/>
            <a:ext cx="228600" cy="8382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 flipV="1">
            <a:off x="5334000" y="6341454"/>
            <a:ext cx="0" cy="3810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1828800" y="2125851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 rot="9302914" flipH="1">
            <a:off x="5038332" y="2093719"/>
            <a:ext cx="443264" cy="1225174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29200" y="58674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4800600" y="5257800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 rot="18249709">
            <a:off x="2674407" y="1693363"/>
            <a:ext cx="442387" cy="117321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rot="988655">
            <a:off x="5811261" y="4302454"/>
            <a:ext cx="1402669" cy="1956448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 rot="9926415">
            <a:off x="6405111" y="2026652"/>
            <a:ext cx="1053814" cy="1987604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 rot="21020197">
            <a:off x="7240602" y="2006926"/>
            <a:ext cx="387658" cy="95975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267200" y="5791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33800" y="4800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00400" y="4114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86000" y="2819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19200" y="1600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53000" y="1676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72000" y="2895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467600" y="3886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391400" y="30480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620000" y="1447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04800" y="685800"/>
            <a:ext cx="7483990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discovery time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minimal discovery time for a path starting at u</a:t>
            </a:r>
          </a:p>
          <a:p>
            <a:pPr>
              <a:buClr>
                <a:srgbClr val="FF0000"/>
              </a:buClr>
              <a:buSzPct val="150000"/>
            </a:pP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810000" y="1676400"/>
            <a:ext cx="1371600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34000" y="21336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SCC1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81000" y="4114800"/>
            <a:ext cx="21320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lang="en-US" sz="20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iscover “node 7”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from “node 3”</a:t>
            </a:r>
            <a:endParaRPr lang="en-US" sz="20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2251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Arial Narrow" pitchFamily="34" charset="0"/>
              </a:rPr>
              <a:t>SCC</a:t>
            </a:r>
            <a:endParaRPr lang="en-US" sz="5400" dirty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19600" y="48006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0" y="38100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71800" y="27432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5000" y="17526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67846" y="1951494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57800" y="3276600"/>
            <a:ext cx="5334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58000" y="3962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10400" y="15240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2819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5"/>
            <a:endCxn id="6" idx="1"/>
          </p:cNvCxnSpPr>
          <p:nvPr/>
        </p:nvCxnSpPr>
        <p:spPr>
          <a:xfrm>
            <a:off x="2360285" y="2142845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5"/>
            <a:endCxn id="5" idx="1"/>
          </p:cNvCxnSpPr>
          <p:nvPr/>
        </p:nvCxnSpPr>
        <p:spPr>
          <a:xfrm>
            <a:off x="3427085" y="3133445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" idx="1"/>
          </p:cNvCxnSpPr>
          <p:nvPr/>
        </p:nvCxnSpPr>
        <p:spPr>
          <a:xfrm>
            <a:off x="4191000" y="4267200"/>
            <a:ext cx="3067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8" idx="3"/>
          </p:cNvCxnSpPr>
          <p:nvPr/>
        </p:nvCxnSpPr>
        <p:spPr>
          <a:xfrm flipV="1">
            <a:off x="3427085" y="2341739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67200" y="3505200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7"/>
            <a:endCxn id="11" idx="3"/>
          </p:cNvCxnSpPr>
          <p:nvPr/>
        </p:nvCxnSpPr>
        <p:spPr>
          <a:xfrm flipV="1">
            <a:off x="4874885" y="4352645"/>
            <a:ext cx="2061230" cy="5149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0"/>
            <a:endCxn id="13" idx="4"/>
          </p:cNvCxnSpPr>
          <p:nvPr/>
        </p:nvCxnSpPr>
        <p:spPr>
          <a:xfrm flipH="1" flipV="1">
            <a:off x="7048500" y="3276600"/>
            <a:ext cx="76200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0"/>
            <a:endCxn id="12" idx="4"/>
          </p:cNvCxnSpPr>
          <p:nvPr/>
        </p:nvCxnSpPr>
        <p:spPr>
          <a:xfrm flipV="1">
            <a:off x="7048500" y="1981200"/>
            <a:ext cx="228600" cy="8382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 flipV="1">
            <a:off x="5334000" y="6341454"/>
            <a:ext cx="0" cy="3810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1828800" y="2125851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29200" y="58674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4800600" y="5257800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 rot="18249709">
            <a:off x="2674407" y="1693363"/>
            <a:ext cx="442387" cy="117321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rot="988655">
            <a:off x="5811261" y="4302454"/>
            <a:ext cx="1402669" cy="1956448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 rot="9926415">
            <a:off x="6405111" y="2026652"/>
            <a:ext cx="1053814" cy="1987604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 rot="21020197">
            <a:off x="7240602" y="2006926"/>
            <a:ext cx="387658" cy="95975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267200" y="5791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33800" y="4800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00400" y="4114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86000" y="2819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19200" y="1600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53000" y="1676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72000" y="2895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467600" y="3886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391400" y="30480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620000" y="1447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04800" y="685800"/>
            <a:ext cx="7483990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discovery time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minimal discovery time for a path starting at u</a:t>
            </a:r>
          </a:p>
          <a:p>
            <a:pPr>
              <a:buClr>
                <a:srgbClr val="FF0000"/>
              </a:buClr>
              <a:buSzPct val="150000"/>
            </a:pP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2400" y="3962400"/>
            <a:ext cx="300595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Target in SCC so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20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o update even though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r>
              <a:rPr lang="en-US" sz="2000" b="1" dirty="0" smtClean="0">
                <a:latin typeface="Times New Roman"/>
                <a:cs typeface="Times New Roman"/>
              </a:rPr>
              <a:t>&lt;</a:t>
            </a: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7 </a:t>
            </a:r>
            <a:r>
              <a:rPr lang="en-US" sz="20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(btw it</a:t>
            </a:r>
            <a:r>
              <a:rPr lang="mr-IN" sz="20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US" sz="20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s a </a:t>
            </a:r>
            <a:r>
              <a:rPr lang="en-US" sz="2000" b="1" dirty="0">
                <a:solidFill>
                  <a:srgbClr val="000000"/>
                </a:solidFill>
                <a:latin typeface="Times New Roman"/>
                <a:cs typeface="Times New Roman"/>
              </a:rPr>
              <a:t>cross </a:t>
            </a:r>
            <a:r>
              <a:rPr lang="en-US" sz="20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edge</a:t>
            </a:r>
            <a:r>
              <a:rPr lang="en-US" sz="2000" b="1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lang="en-US" sz="2000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810000" y="1676400"/>
            <a:ext cx="1371600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34000" y="21336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SCC1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47" name="Freeform 46"/>
          <p:cNvSpPr/>
          <p:nvPr/>
        </p:nvSpPr>
        <p:spPr>
          <a:xfrm rot="4732630" flipH="1">
            <a:off x="4533334" y="2555344"/>
            <a:ext cx="1067932" cy="488967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03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Arial Narrow" pitchFamily="34" charset="0"/>
              </a:rPr>
              <a:t>SCC</a:t>
            </a:r>
            <a:endParaRPr lang="en-US" sz="5400" dirty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19600" y="48006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0" y="38100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71800" y="27432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5000" y="17526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67846" y="1951494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57800" y="32766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58000" y="3962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10400" y="15240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2819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5"/>
            <a:endCxn id="6" idx="1"/>
          </p:cNvCxnSpPr>
          <p:nvPr/>
        </p:nvCxnSpPr>
        <p:spPr>
          <a:xfrm>
            <a:off x="2360285" y="2142845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5"/>
            <a:endCxn id="5" idx="1"/>
          </p:cNvCxnSpPr>
          <p:nvPr/>
        </p:nvCxnSpPr>
        <p:spPr>
          <a:xfrm>
            <a:off x="3427085" y="3133445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" idx="1"/>
          </p:cNvCxnSpPr>
          <p:nvPr/>
        </p:nvCxnSpPr>
        <p:spPr>
          <a:xfrm>
            <a:off x="4191000" y="4267200"/>
            <a:ext cx="3067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8" idx="3"/>
          </p:cNvCxnSpPr>
          <p:nvPr/>
        </p:nvCxnSpPr>
        <p:spPr>
          <a:xfrm flipV="1">
            <a:off x="3427085" y="2341739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67200" y="3505200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7"/>
            <a:endCxn id="11" idx="3"/>
          </p:cNvCxnSpPr>
          <p:nvPr/>
        </p:nvCxnSpPr>
        <p:spPr>
          <a:xfrm flipV="1">
            <a:off x="4874885" y="4352645"/>
            <a:ext cx="2061230" cy="5149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0"/>
            <a:endCxn id="13" idx="4"/>
          </p:cNvCxnSpPr>
          <p:nvPr/>
        </p:nvCxnSpPr>
        <p:spPr>
          <a:xfrm flipH="1" flipV="1">
            <a:off x="7048500" y="3276600"/>
            <a:ext cx="76200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0"/>
            <a:endCxn id="12" idx="4"/>
          </p:cNvCxnSpPr>
          <p:nvPr/>
        </p:nvCxnSpPr>
        <p:spPr>
          <a:xfrm flipV="1">
            <a:off x="7048500" y="1981200"/>
            <a:ext cx="228600" cy="8382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 flipV="1">
            <a:off x="5334000" y="6341454"/>
            <a:ext cx="0" cy="3810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1828800" y="2125851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29200" y="58674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4800600" y="5257800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 rot="18249709">
            <a:off x="2674407" y="1693363"/>
            <a:ext cx="442387" cy="117321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rot="988655">
            <a:off x="5811261" y="4302454"/>
            <a:ext cx="1402669" cy="1956448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 rot="9926415">
            <a:off x="6405111" y="2026652"/>
            <a:ext cx="1053814" cy="1987604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 rot="21020197">
            <a:off x="7240602" y="2006926"/>
            <a:ext cx="387658" cy="95975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267200" y="5791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33800" y="4800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00400" y="4114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86000" y="2819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19200" y="1600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53000" y="1676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72000" y="2895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467600" y="3886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391400" y="30480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620000" y="1447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04800" y="685800"/>
            <a:ext cx="7483990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discovery time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minimal discovery time for a path starting at u</a:t>
            </a:r>
          </a:p>
          <a:p>
            <a:pPr>
              <a:buClr>
                <a:srgbClr val="FF0000"/>
              </a:buClr>
              <a:buSzPct val="150000"/>
            </a:pP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09600" y="3733800"/>
            <a:ext cx="17346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Finalizing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r>
              <a:rPr lang="en-US" sz="2000" b="1" dirty="0" smtClean="0">
                <a:latin typeface="Times New Roman"/>
                <a:cs typeface="Times New Roman"/>
              </a:rPr>
              <a:t>=</a:t>
            </a: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7 </a:t>
            </a:r>
            <a:r>
              <a:rPr lang="en-US" sz="2000" b="1" dirty="0" smtClean="0">
                <a:latin typeface="Times New Roman"/>
                <a:cs typeface="Times New Roman"/>
              </a:rPr>
              <a:t>is an SCC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810000" y="1676400"/>
            <a:ext cx="1371600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34000" y="21336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SCC1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47" name="Freeform 46"/>
          <p:cNvSpPr/>
          <p:nvPr/>
        </p:nvSpPr>
        <p:spPr>
          <a:xfrm rot="4732630" flipH="1">
            <a:off x="4533334" y="2555344"/>
            <a:ext cx="1067932" cy="488967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4876800" y="3048000"/>
            <a:ext cx="1371600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24400" y="41148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SCC2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021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Arial Narrow" pitchFamily="34" charset="0"/>
              </a:rPr>
              <a:t>SCC</a:t>
            </a:r>
            <a:endParaRPr lang="en-US" sz="5400" dirty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19600" y="48006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0" y="38100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71800" y="27432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5000" y="17526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67846" y="1951494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57800" y="32766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58000" y="3962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10400" y="15240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2819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5"/>
            <a:endCxn id="6" idx="1"/>
          </p:cNvCxnSpPr>
          <p:nvPr/>
        </p:nvCxnSpPr>
        <p:spPr>
          <a:xfrm>
            <a:off x="2360285" y="2142845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5"/>
            <a:endCxn id="5" idx="1"/>
          </p:cNvCxnSpPr>
          <p:nvPr/>
        </p:nvCxnSpPr>
        <p:spPr>
          <a:xfrm>
            <a:off x="3427085" y="3133445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" idx="1"/>
          </p:cNvCxnSpPr>
          <p:nvPr/>
        </p:nvCxnSpPr>
        <p:spPr>
          <a:xfrm>
            <a:off x="4191000" y="4267200"/>
            <a:ext cx="3067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8" idx="3"/>
          </p:cNvCxnSpPr>
          <p:nvPr/>
        </p:nvCxnSpPr>
        <p:spPr>
          <a:xfrm flipV="1">
            <a:off x="3427085" y="2341739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67200" y="3505200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7"/>
            <a:endCxn id="11" idx="3"/>
          </p:cNvCxnSpPr>
          <p:nvPr/>
        </p:nvCxnSpPr>
        <p:spPr>
          <a:xfrm flipV="1">
            <a:off x="4874885" y="4352645"/>
            <a:ext cx="2061230" cy="5149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0"/>
            <a:endCxn id="13" idx="4"/>
          </p:cNvCxnSpPr>
          <p:nvPr/>
        </p:nvCxnSpPr>
        <p:spPr>
          <a:xfrm flipH="1" flipV="1">
            <a:off x="7048500" y="3276600"/>
            <a:ext cx="76200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0"/>
            <a:endCxn id="12" idx="4"/>
          </p:cNvCxnSpPr>
          <p:nvPr/>
        </p:nvCxnSpPr>
        <p:spPr>
          <a:xfrm flipV="1">
            <a:off x="7048500" y="1981200"/>
            <a:ext cx="228600" cy="8382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 flipV="1">
            <a:off x="5334000" y="6341454"/>
            <a:ext cx="0" cy="3810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1828800" y="2125851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29200" y="58674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4800600" y="5257800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 rot="18249709">
            <a:off x="2674407" y="1693363"/>
            <a:ext cx="442387" cy="117321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rot="988655">
            <a:off x="5811261" y="4302454"/>
            <a:ext cx="1402669" cy="1956448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 rot="9926415">
            <a:off x="6405111" y="2026652"/>
            <a:ext cx="1053814" cy="1987604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 rot="21020197">
            <a:off x="7240602" y="2006926"/>
            <a:ext cx="387658" cy="95975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267200" y="5791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33800" y="4800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00400" y="4114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86000" y="2819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19200" y="1600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53000" y="1676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72000" y="2895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467600" y="3886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391400" y="30480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620000" y="1447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04800" y="685800"/>
            <a:ext cx="7483990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discovery time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minimal discovery time for a path starting at u</a:t>
            </a:r>
          </a:p>
          <a:p>
            <a:pPr>
              <a:buClr>
                <a:srgbClr val="FF0000"/>
              </a:buClr>
              <a:buSzPct val="150000"/>
            </a:pP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09600" y="3733800"/>
            <a:ext cx="164660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Finalizing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lang="en-US" sz="2000" b="1" dirty="0" smtClean="0">
                <a:latin typeface="Times New Roman"/>
                <a:cs typeface="Times New Roman"/>
              </a:rPr>
              <a:t>=</a:t>
            </a: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3 </a:t>
            </a:r>
            <a:r>
              <a:rPr lang="en-US" sz="2000" b="1" dirty="0" smtClean="0">
                <a:latin typeface="Times New Roman"/>
                <a:cs typeface="Times New Roman"/>
              </a:rPr>
              <a:t>is root of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latin typeface="Times New Roman"/>
                <a:cs typeface="Times New Roman"/>
              </a:rPr>
              <a:t>an SCC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810000" y="1676400"/>
            <a:ext cx="1371600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34000" y="21336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SCC1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47" name="Freeform 46"/>
          <p:cNvSpPr/>
          <p:nvPr/>
        </p:nvSpPr>
        <p:spPr>
          <a:xfrm rot="4732630" flipH="1">
            <a:off x="4533334" y="2555344"/>
            <a:ext cx="1067932" cy="488967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4876800" y="3048000"/>
            <a:ext cx="1371600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24400" y="41148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SCC2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 rot="2937979">
            <a:off x="1060565" y="2480402"/>
            <a:ext cx="4081613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3400" y="22098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SCC3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813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Arial Narrow" pitchFamily="34" charset="0"/>
              </a:rPr>
              <a:t>SCC</a:t>
            </a:r>
            <a:endParaRPr lang="en-US" sz="5400" dirty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19600" y="48006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0" y="38100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71800" y="27432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5000" y="17526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67846" y="1951494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57800" y="32766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58000" y="3962400"/>
            <a:ext cx="5334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10400" y="15240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2819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5"/>
            <a:endCxn id="6" idx="1"/>
          </p:cNvCxnSpPr>
          <p:nvPr/>
        </p:nvCxnSpPr>
        <p:spPr>
          <a:xfrm>
            <a:off x="2360285" y="2142845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5"/>
            <a:endCxn id="5" idx="1"/>
          </p:cNvCxnSpPr>
          <p:nvPr/>
        </p:nvCxnSpPr>
        <p:spPr>
          <a:xfrm>
            <a:off x="3427085" y="3133445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" idx="1"/>
          </p:cNvCxnSpPr>
          <p:nvPr/>
        </p:nvCxnSpPr>
        <p:spPr>
          <a:xfrm>
            <a:off x="4191000" y="4267200"/>
            <a:ext cx="3067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8" idx="3"/>
          </p:cNvCxnSpPr>
          <p:nvPr/>
        </p:nvCxnSpPr>
        <p:spPr>
          <a:xfrm flipV="1">
            <a:off x="3427085" y="2341739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67200" y="3505200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7"/>
            <a:endCxn id="11" idx="3"/>
          </p:cNvCxnSpPr>
          <p:nvPr/>
        </p:nvCxnSpPr>
        <p:spPr>
          <a:xfrm flipV="1">
            <a:off x="4874885" y="4352645"/>
            <a:ext cx="2061230" cy="5149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0"/>
            <a:endCxn id="13" idx="4"/>
          </p:cNvCxnSpPr>
          <p:nvPr/>
        </p:nvCxnSpPr>
        <p:spPr>
          <a:xfrm flipH="1" flipV="1">
            <a:off x="7048500" y="3276600"/>
            <a:ext cx="76200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0"/>
            <a:endCxn id="12" idx="4"/>
          </p:cNvCxnSpPr>
          <p:nvPr/>
        </p:nvCxnSpPr>
        <p:spPr>
          <a:xfrm flipV="1">
            <a:off x="7048500" y="1981200"/>
            <a:ext cx="228600" cy="8382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 flipV="1">
            <a:off x="5334000" y="6341454"/>
            <a:ext cx="0" cy="3810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1828800" y="2125851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29200" y="58674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4800600" y="5257800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 rot="18249709">
            <a:off x="2674407" y="1693363"/>
            <a:ext cx="442387" cy="117321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rot="988655">
            <a:off x="5811261" y="4302454"/>
            <a:ext cx="1402669" cy="1956448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 rot="9926415">
            <a:off x="6405111" y="2026652"/>
            <a:ext cx="1053814" cy="1987604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 rot="21020197">
            <a:off x="7240602" y="2006926"/>
            <a:ext cx="387658" cy="95975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267200" y="5791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33800" y="4800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00400" y="4114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86000" y="2819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19200" y="1600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53000" y="1676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72000" y="2895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467600" y="3886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391400" y="30480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620000" y="1447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04800" y="685800"/>
            <a:ext cx="7483990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discovery time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minimal discovery time for a path starting at u</a:t>
            </a:r>
          </a:p>
          <a:p>
            <a:pPr>
              <a:buClr>
                <a:srgbClr val="FF0000"/>
              </a:buClr>
              <a:buSzPct val="150000"/>
            </a:pP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810000" y="1676400"/>
            <a:ext cx="1371600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34000" y="21336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SCC1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47" name="Freeform 46"/>
          <p:cNvSpPr/>
          <p:nvPr/>
        </p:nvSpPr>
        <p:spPr>
          <a:xfrm rot="4732630" flipH="1">
            <a:off x="4533334" y="2555344"/>
            <a:ext cx="1067932" cy="488967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4876800" y="3048000"/>
            <a:ext cx="1371600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24400" y="41148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SCC2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 rot="2937979">
            <a:off x="1060565" y="2480402"/>
            <a:ext cx="4081613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3400" y="22098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SCC3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737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Arial Narrow" pitchFamily="34" charset="0"/>
              </a:rPr>
              <a:t>SCC</a:t>
            </a:r>
            <a:endParaRPr lang="en-US" sz="5400" dirty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19600" y="48006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0" y="38100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71800" y="27432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5000" y="17526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67846" y="1951494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57800" y="32766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58000" y="3962400"/>
            <a:ext cx="5334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10400" y="15240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28194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5"/>
            <a:endCxn id="6" idx="1"/>
          </p:cNvCxnSpPr>
          <p:nvPr/>
        </p:nvCxnSpPr>
        <p:spPr>
          <a:xfrm>
            <a:off x="2360285" y="2142845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5"/>
            <a:endCxn id="5" idx="1"/>
          </p:cNvCxnSpPr>
          <p:nvPr/>
        </p:nvCxnSpPr>
        <p:spPr>
          <a:xfrm>
            <a:off x="3427085" y="3133445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" idx="1"/>
          </p:cNvCxnSpPr>
          <p:nvPr/>
        </p:nvCxnSpPr>
        <p:spPr>
          <a:xfrm>
            <a:off x="4191000" y="4267200"/>
            <a:ext cx="3067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8" idx="3"/>
          </p:cNvCxnSpPr>
          <p:nvPr/>
        </p:nvCxnSpPr>
        <p:spPr>
          <a:xfrm flipV="1">
            <a:off x="3427085" y="2341739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67200" y="3505200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7"/>
            <a:endCxn id="11" idx="3"/>
          </p:cNvCxnSpPr>
          <p:nvPr/>
        </p:nvCxnSpPr>
        <p:spPr>
          <a:xfrm flipV="1">
            <a:off x="4874885" y="4352645"/>
            <a:ext cx="2061230" cy="5149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0"/>
            <a:endCxn id="13" idx="4"/>
          </p:cNvCxnSpPr>
          <p:nvPr/>
        </p:nvCxnSpPr>
        <p:spPr>
          <a:xfrm flipH="1" flipV="1">
            <a:off x="7048500" y="3276600"/>
            <a:ext cx="76200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0"/>
            <a:endCxn id="12" idx="4"/>
          </p:cNvCxnSpPr>
          <p:nvPr/>
        </p:nvCxnSpPr>
        <p:spPr>
          <a:xfrm flipV="1">
            <a:off x="7048500" y="1981200"/>
            <a:ext cx="228600" cy="8382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 flipV="1">
            <a:off x="5334000" y="6341454"/>
            <a:ext cx="0" cy="3810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1828800" y="2125851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29200" y="58674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4800600" y="5257800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 rot="18249709">
            <a:off x="2674407" y="1693363"/>
            <a:ext cx="442387" cy="117321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rot="988655">
            <a:off x="5811261" y="4302454"/>
            <a:ext cx="1402669" cy="1956448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 rot="9926415">
            <a:off x="6405111" y="2026652"/>
            <a:ext cx="1053814" cy="1987604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 rot="21020197">
            <a:off x="7240602" y="2006926"/>
            <a:ext cx="387658" cy="95975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267200" y="5791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33800" y="4800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00400" y="4114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86000" y="2819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19200" y="1600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53000" y="1676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72000" y="2895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467600" y="3886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391400" y="30480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20000" y="1447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04800" y="685800"/>
            <a:ext cx="7483990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discovery time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minimal discovery time for a path starting at u</a:t>
            </a:r>
          </a:p>
          <a:p>
            <a:pPr>
              <a:buClr>
                <a:srgbClr val="FF0000"/>
              </a:buClr>
              <a:buSzPct val="150000"/>
            </a:pP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810000" y="1676400"/>
            <a:ext cx="1371600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34000" y="21336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SCC1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47" name="Freeform 46"/>
          <p:cNvSpPr/>
          <p:nvPr/>
        </p:nvSpPr>
        <p:spPr>
          <a:xfrm rot="4732630" flipH="1">
            <a:off x="4533334" y="2555344"/>
            <a:ext cx="1067932" cy="488967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4876800" y="3048000"/>
            <a:ext cx="1371600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24400" y="41148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SCC2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 rot="2937979">
            <a:off x="1060565" y="2480402"/>
            <a:ext cx="4081613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3400" y="22098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SCC3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860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Arial Narrow" pitchFamily="34" charset="0"/>
              </a:rPr>
              <a:t>SCC</a:t>
            </a:r>
            <a:endParaRPr lang="en-US" sz="5400" dirty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19600" y="48006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0" y="38100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71800" y="27432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5000" y="17526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67846" y="1951494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57800" y="32766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58000" y="3962400"/>
            <a:ext cx="5334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10400" y="15240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28194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5"/>
            <a:endCxn id="6" idx="1"/>
          </p:cNvCxnSpPr>
          <p:nvPr/>
        </p:nvCxnSpPr>
        <p:spPr>
          <a:xfrm>
            <a:off x="2360285" y="2142845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5"/>
            <a:endCxn id="5" idx="1"/>
          </p:cNvCxnSpPr>
          <p:nvPr/>
        </p:nvCxnSpPr>
        <p:spPr>
          <a:xfrm>
            <a:off x="3427085" y="3133445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" idx="1"/>
          </p:cNvCxnSpPr>
          <p:nvPr/>
        </p:nvCxnSpPr>
        <p:spPr>
          <a:xfrm>
            <a:off x="4191000" y="4267200"/>
            <a:ext cx="3067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8" idx="3"/>
          </p:cNvCxnSpPr>
          <p:nvPr/>
        </p:nvCxnSpPr>
        <p:spPr>
          <a:xfrm flipV="1">
            <a:off x="3427085" y="2341739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67200" y="3505200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7"/>
            <a:endCxn id="11" idx="3"/>
          </p:cNvCxnSpPr>
          <p:nvPr/>
        </p:nvCxnSpPr>
        <p:spPr>
          <a:xfrm flipV="1">
            <a:off x="4874885" y="4352645"/>
            <a:ext cx="2061230" cy="5149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0"/>
            <a:endCxn id="13" idx="4"/>
          </p:cNvCxnSpPr>
          <p:nvPr/>
        </p:nvCxnSpPr>
        <p:spPr>
          <a:xfrm flipH="1" flipV="1">
            <a:off x="7048500" y="3276600"/>
            <a:ext cx="76200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0"/>
            <a:endCxn id="12" idx="4"/>
          </p:cNvCxnSpPr>
          <p:nvPr/>
        </p:nvCxnSpPr>
        <p:spPr>
          <a:xfrm flipV="1">
            <a:off x="7048500" y="1981200"/>
            <a:ext cx="228600" cy="8382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 flipV="1">
            <a:off x="5334000" y="6341454"/>
            <a:ext cx="0" cy="3810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1828800" y="2125851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29200" y="58674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4800600" y="5257800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 rot="18249709">
            <a:off x="2674407" y="1693363"/>
            <a:ext cx="442387" cy="117321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rot="988655">
            <a:off x="5811261" y="4302454"/>
            <a:ext cx="1402669" cy="1956448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 rot="9926415">
            <a:off x="6405111" y="2026652"/>
            <a:ext cx="1053814" cy="1987604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 rot="21020197">
            <a:off x="7240602" y="2006926"/>
            <a:ext cx="387658" cy="95975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267200" y="5791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33800" y="4800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00400" y="4114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86000" y="2819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19200" y="1600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53000" y="1676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72000" y="2895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467600" y="3886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391400" y="30480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20000" y="1447800"/>
            <a:ext cx="992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04800" y="685800"/>
            <a:ext cx="7483990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discovery time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minimal discovery time for a path starting at u</a:t>
            </a:r>
          </a:p>
          <a:p>
            <a:pPr>
              <a:buClr>
                <a:srgbClr val="FF0000"/>
              </a:buClr>
              <a:buSzPct val="150000"/>
            </a:pP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810000" y="1676400"/>
            <a:ext cx="1371600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34000" y="21336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SCC1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47" name="Freeform 46"/>
          <p:cNvSpPr/>
          <p:nvPr/>
        </p:nvSpPr>
        <p:spPr>
          <a:xfrm rot="4732630" flipH="1">
            <a:off x="4533334" y="2555344"/>
            <a:ext cx="1067932" cy="488967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4876800" y="3048000"/>
            <a:ext cx="1371600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24400" y="41148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SCC2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 rot="2937979">
            <a:off x="1060565" y="2480402"/>
            <a:ext cx="4081613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3400" y="22098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SCC3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256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419600" y="51131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810000" y="41225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971800" y="30557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05000" y="20651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67846" y="2264043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54944" y="15317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76700" y="10668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8800" y="44273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77000" y="37415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992" y="32843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2360285" y="2455394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3427085" y="3445994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4265285" y="4512794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3427085" y="2654288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4343400" y="1524000"/>
            <a:ext cx="191146" cy="7400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4723131" y="1921994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4874885" y="4817594"/>
            <a:ext cx="842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5868692" y="3741549"/>
            <a:ext cx="36808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6094085" y="4131794"/>
            <a:ext cx="461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9600" y="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Arial Narrow" pitchFamily="34" charset="0"/>
              </a:rPr>
              <a:t>DFS Backtrack </a:t>
            </a:r>
            <a:r>
              <a:rPr lang="en-US" sz="5400" dirty="0">
                <a:latin typeface="Arial Narrow" pitchFamily="34" charset="0"/>
              </a:rPr>
              <a:t>Numbering?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5903E20E-449B-4886-ADEC-CC43557C34B2}"/>
              </a:ext>
            </a:extLst>
          </p:cNvPr>
          <p:cNvGrpSpPr/>
          <p:nvPr/>
        </p:nvGrpSpPr>
        <p:grpSpPr>
          <a:xfrm>
            <a:off x="1892184" y="1110734"/>
            <a:ext cx="5178720" cy="4415681"/>
            <a:chOff x="1892184" y="1339334"/>
            <a:chExt cx="5178720" cy="44156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389348" y="5385683"/>
                  <a:ext cx="5939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=""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9348" y="5385683"/>
                  <a:ext cx="59390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3775129" y="4372062"/>
                  <a:ext cx="5939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=""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5129" y="4372062"/>
                  <a:ext cx="5939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941548" y="3287451"/>
                  <a:ext cx="5939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=""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en-US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1548" y="3287451"/>
                  <a:ext cx="5939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1892184" y="2314662"/>
                  <a:ext cx="5939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=""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oMath>
                    </m:oMathPara>
                  </a14:m>
                  <a:endParaRPr lang="en-US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2184" y="2314662"/>
                  <a:ext cx="5939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244296" y="2513556"/>
                  <a:ext cx="5939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=""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oMath>
                    </m:oMathPara>
                  </a14:m>
                  <a:endParaRPr lang="en-US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4296" y="2513556"/>
                  <a:ext cx="5939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058072" y="1339334"/>
                  <a:ext cx="5939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=""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</m:oMath>
                    </m:oMathPara>
                  </a14:m>
                  <a:endParaRPr lang="en-US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8072" y="1339334"/>
                  <a:ext cx="5939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5651070" y="1781262"/>
                  <a:ext cx="5939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=""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7</m:t>
                        </m:r>
                      </m:oMath>
                    </m:oMathPara>
                  </a14:m>
                  <a:endParaRPr lang="en-US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1070" y="1781262"/>
                  <a:ext cx="5939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5624692" y="4711529"/>
                  <a:ext cx="5939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=""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8</m:t>
                        </m:r>
                      </m:oMath>
                    </m:oMathPara>
                  </a14:m>
                  <a:endParaRPr lang="en-US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4692" y="4711529"/>
                  <a:ext cx="5939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590144" y="3556883"/>
                  <a:ext cx="5939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=""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9</m:t>
                        </m:r>
                      </m:oMath>
                    </m:oMathPara>
                  </a14:m>
                  <a:endParaRPr lang="en-US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144" y="3556883"/>
                  <a:ext cx="5939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477000" y="3998811"/>
                  <a:ext cx="5939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=""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oMath>
                    </m:oMathPara>
                  </a14:m>
                  <a:endParaRPr lang="en-US" dirty="0">
                    <a:latin typeface="Arial Narrow" pitchFamily="34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3998811"/>
                  <a:ext cx="59390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Freeform 44"/>
          <p:cNvSpPr/>
          <p:nvPr/>
        </p:nvSpPr>
        <p:spPr>
          <a:xfrm rot="2547152" flipH="1">
            <a:off x="4590224" y="1365049"/>
            <a:ext cx="1038386" cy="457309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347275" y="3583983"/>
            <a:ext cx="1263111" cy="751698"/>
          </a:xfrm>
          <a:custGeom>
            <a:avLst/>
            <a:gdLst>
              <a:gd name="connsiteX0" fmla="*/ 1263111 w 1263111"/>
              <a:gd name="connsiteY0" fmla="*/ 0 h 751698"/>
              <a:gd name="connsiteX1" fmla="*/ 1201118 w 1263111"/>
              <a:gd name="connsiteY1" fmla="*/ 15498 h 751698"/>
              <a:gd name="connsiteX2" fmla="*/ 1208867 w 1263111"/>
              <a:gd name="connsiteY2" fmla="*/ 92990 h 751698"/>
              <a:gd name="connsiteX3" fmla="*/ 1224366 w 1263111"/>
              <a:gd name="connsiteY3" fmla="*/ 154983 h 751698"/>
              <a:gd name="connsiteX4" fmla="*/ 1216617 w 1263111"/>
              <a:gd name="connsiteY4" fmla="*/ 178230 h 751698"/>
              <a:gd name="connsiteX5" fmla="*/ 1139125 w 1263111"/>
              <a:gd name="connsiteY5" fmla="*/ 170481 h 751698"/>
              <a:gd name="connsiteX6" fmla="*/ 1092630 w 1263111"/>
              <a:gd name="connsiteY6" fmla="*/ 139485 h 751698"/>
              <a:gd name="connsiteX7" fmla="*/ 1069383 w 1263111"/>
              <a:gd name="connsiteY7" fmla="*/ 131735 h 751698"/>
              <a:gd name="connsiteX8" fmla="*/ 968644 w 1263111"/>
              <a:gd name="connsiteY8" fmla="*/ 139485 h 751698"/>
              <a:gd name="connsiteX9" fmla="*/ 960894 w 1263111"/>
              <a:gd name="connsiteY9" fmla="*/ 162732 h 751698"/>
              <a:gd name="connsiteX10" fmla="*/ 953145 w 1263111"/>
              <a:gd name="connsiteY10" fmla="*/ 325464 h 751698"/>
              <a:gd name="connsiteX11" fmla="*/ 836908 w 1263111"/>
              <a:gd name="connsiteY11" fmla="*/ 309966 h 751698"/>
              <a:gd name="connsiteX12" fmla="*/ 790413 w 1263111"/>
              <a:gd name="connsiteY12" fmla="*/ 294468 h 751698"/>
              <a:gd name="connsiteX13" fmla="*/ 736169 w 1263111"/>
              <a:gd name="connsiteY13" fmla="*/ 302217 h 751698"/>
              <a:gd name="connsiteX14" fmla="*/ 705172 w 1263111"/>
              <a:gd name="connsiteY14" fmla="*/ 309966 h 751698"/>
              <a:gd name="connsiteX15" fmla="*/ 689674 w 1263111"/>
              <a:gd name="connsiteY15" fmla="*/ 333213 h 751698"/>
              <a:gd name="connsiteX16" fmla="*/ 658678 w 1263111"/>
              <a:gd name="connsiteY16" fmla="*/ 488197 h 751698"/>
              <a:gd name="connsiteX17" fmla="*/ 526942 w 1263111"/>
              <a:gd name="connsiteY17" fmla="*/ 480447 h 751698"/>
              <a:gd name="connsiteX18" fmla="*/ 480447 w 1263111"/>
              <a:gd name="connsiteY18" fmla="*/ 480447 h 751698"/>
              <a:gd name="connsiteX19" fmla="*/ 464949 w 1263111"/>
              <a:gd name="connsiteY19" fmla="*/ 526942 h 751698"/>
              <a:gd name="connsiteX20" fmla="*/ 457200 w 1263111"/>
              <a:gd name="connsiteY20" fmla="*/ 550190 h 751698"/>
              <a:gd name="connsiteX21" fmla="*/ 426203 w 1263111"/>
              <a:gd name="connsiteY21" fmla="*/ 588935 h 751698"/>
              <a:gd name="connsiteX22" fmla="*/ 364210 w 1263111"/>
              <a:gd name="connsiteY22" fmla="*/ 596685 h 751698"/>
              <a:gd name="connsiteX23" fmla="*/ 271220 w 1263111"/>
              <a:gd name="connsiteY23" fmla="*/ 604434 h 751698"/>
              <a:gd name="connsiteX24" fmla="*/ 263471 w 1263111"/>
              <a:gd name="connsiteY24" fmla="*/ 627681 h 751698"/>
              <a:gd name="connsiteX25" fmla="*/ 224725 w 1263111"/>
              <a:gd name="connsiteY25" fmla="*/ 658678 h 751698"/>
              <a:gd name="connsiteX26" fmla="*/ 201478 w 1263111"/>
              <a:gd name="connsiteY26" fmla="*/ 681925 h 751698"/>
              <a:gd name="connsiteX27" fmla="*/ 170481 w 1263111"/>
              <a:gd name="connsiteY27" fmla="*/ 689674 h 751698"/>
              <a:gd name="connsiteX28" fmla="*/ 147233 w 1263111"/>
              <a:gd name="connsiteY28" fmla="*/ 697424 h 751698"/>
              <a:gd name="connsiteX29" fmla="*/ 123986 w 1263111"/>
              <a:gd name="connsiteY29" fmla="*/ 712922 h 751698"/>
              <a:gd name="connsiteX30" fmla="*/ 54244 w 1263111"/>
              <a:gd name="connsiteY30" fmla="*/ 728420 h 751698"/>
              <a:gd name="connsiteX31" fmla="*/ 30996 w 1263111"/>
              <a:gd name="connsiteY31" fmla="*/ 736169 h 751698"/>
              <a:gd name="connsiteX32" fmla="*/ 0 w 1263111"/>
              <a:gd name="connsiteY32" fmla="*/ 751668 h 75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63111" h="751698">
                <a:moveTo>
                  <a:pt x="1263111" y="0"/>
                </a:moveTo>
                <a:cubicBezTo>
                  <a:pt x="1242447" y="5166"/>
                  <a:pt x="1211851" y="-2901"/>
                  <a:pt x="1201118" y="15498"/>
                </a:cubicBezTo>
                <a:cubicBezTo>
                  <a:pt x="1188038" y="37921"/>
                  <a:pt x="1204599" y="67384"/>
                  <a:pt x="1208867" y="92990"/>
                </a:cubicBezTo>
                <a:cubicBezTo>
                  <a:pt x="1212369" y="114001"/>
                  <a:pt x="1224366" y="154983"/>
                  <a:pt x="1224366" y="154983"/>
                </a:cubicBezTo>
                <a:cubicBezTo>
                  <a:pt x="1221783" y="162732"/>
                  <a:pt x="1224653" y="176769"/>
                  <a:pt x="1216617" y="178230"/>
                </a:cubicBezTo>
                <a:cubicBezTo>
                  <a:pt x="1191076" y="182874"/>
                  <a:pt x="1163903" y="178224"/>
                  <a:pt x="1139125" y="170481"/>
                </a:cubicBezTo>
                <a:cubicBezTo>
                  <a:pt x="1121346" y="164925"/>
                  <a:pt x="1110300" y="145376"/>
                  <a:pt x="1092630" y="139485"/>
                </a:cubicBezTo>
                <a:lnTo>
                  <a:pt x="1069383" y="131735"/>
                </a:lnTo>
                <a:cubicBezTo>
                  <a:pt x="1035803" y="134318"/>
                  <a:pt x="1001027" y="130233"/>
                  <a:pt x="968644" y="139485"/>
                </a:cubicBezTo>
                <a:cubicBezTo>
                  <a:pt x="960790" y="141729"/>
                  <a:pt x="961572" y="154592"/>
                  <a:pt x="960894" y="162732"/>
                </a:cubicBezTo>
                <a:cubicBezTo>
                  <a:pt x="956384" y="216850"/>
                  <a:pt x="955728" y="271220"/>
                  <a:pt x="953145" y="325464"/>
                </a:cubicBezTo>
                <a:cubicBezTo>
                  <a:pt x="915827" y="321732"/>
                  <a:pt x="874077" y="320103"/>
                  <a:pt x="836908" y="309966"/>
                </a:cubicBezTo>
                <a:cubicBezTo>
                  <a:pt x="821147" y="305668"/>
                  <a:pt x="790413" y="294468"/>
                  <a:pt x="790413" y="294468"/>
                </a:cubicBezTo>
                <a:cubicBezTo>
                  <a:pt x="772332" y="297051"/>
                  <a:pt x="754139" y="298950"/>
                  <a:pt x="736169" y="302217"/>
                </a:cubicBezTo>
                <a:cubicBezTo>
                  <a:pt x="725690" y="304122"/>
                  <a:pt x="714034" y="304058"/>
                  <a:pt x="705172" y="309966"/>
                </a:cubicBezTo>
                <a:cubicBezTo>
                  <a:pt x="697423" y="315132"/>
                  <a:pt x="694840" y="325464"/>
                  <a:pt x="689674" y="333213"/>
                </a:cubicBezTo>
                <a:cubicBezTo>
                  <a:pt x="662624" y="414364"/>
                  <a:pt x="676486" y="363536"/>
                  <a:pt x="658678" y="488197"/>
                </a:cubicBezTo>
                <a:cubicBezTo>
                  <a:pt x="614766" y="485614"/>
                  <a:pt x="570712" y="484824"/>
                  <a:pt x="526942" y="480447"/>
                </a:cubicBezTo>
                <a:cubicBezTo>
                  <a:pt x="479256" y="475678"/>
                  <a:pt x="528132" y="464552"/>
                  <a:pt x="480447" y="480447"/>
                </a:cubicBezTo>
                <a:lnTo>
                  <a:pt x="464949" y="526942"/>
                </a:lnTo>
                <a:lnTo>
                  <a:pt x="457200" y="550190"/>
                </a:lnTo>
                <a:cubicBezTo>
                  <a:pt x="450312" y="570854"/>
                  <a:pt x="451906" y="581925"/>
                  <a:pt x="426203" y="588935"/>
                </a:cubicBezTo>
                <a:cubicBezTo>
                  <a:pt x="406112" y="594415"/>
                  <a:pt x="384932" y="594613"/>
                  <a:pt x="364210" y="596685"/>
                </a:cubicBezTo>
                <a:cubicBezTo>
                  <a:pt x="333260" y="599780"/>
                  <a:pt x="302217" y="601851"/>
                  <a:pt x="271220" y="604434"/>
                </a:cubicBezTo>
                <a:cubicBezTo>
                  <a:pt x="268637" y="612183"/>
                  <a:pt x="267674" y="620677"/>
                  <a:pt x="263471" y="627681"/>
                </a:cubicBezTo>
                <a:cubicBezTo>
                  <a:pt x="254452" y="642712"/>
                  <a:pt x="237397" y="648118"/>
                  <a:pt x="224725" y="658678"/>
                </a:cubicBezTo>
                <a:cubicBezTo>
                  <a:pt x="216306" y="665694"/>
                  <a:pt x="210993" y="676488"/>
                  <a:pt x="201478" y="681925"/>
                </a:cubicBezTo>
                <a:cubicBezTo>
                  <a:pt x="192231" y="687209"/>
                  <a:pt x="180722" y="686748"/>
                  <a:pt x="170481" y="689674"/>
                </a:cubicBezTo>
                <a:cubicBezTo>
                  <a:pt x="162627" y="691918"/>
                  <a:pt x="154539" y="693771"/>
                  <a:pt x="147233" y="697424"/>
                </a:cubicBezTo>
                <a:cubicBezTo>
                  <a:pt x="138903" y="701589"/>
                  <a:pt x="132316" y="708757"/>
                  <a:pt x="123986" y="712922"/>
                </a:cubicBezTo>
                <a:cubicBezTo>
                  <a:pt x="103053" y="723389"/>
                  <a:pt x="75673" y="723658"/>
                  <a:pt x="54244" y="728420"/>
                </a:cubicBezTo>
                <a:cubicBezTo>
                  <a:pt x="46270" y="730192"/>
                  <a:pt x="38745" y="733586"/>
                  <a:pt x="30996" y="736169"/>
                </a:cubicBezTo>
                <a:cubicBezTo>
                  <a:pt x="5600" y="753101"/>
                  <a:pt x="17062" y="751668"/>
                  <a:pt x="0" y="751668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 flipV="1">
            <a:off x="4698768" y="5570349"/>
            <a:ext cx="0" cy="4572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217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Arial Narrow" pitchFamily="34" charset="0"/>
              </a:rPr>
              <a:t>SCC</a:t>
            </a:r>
            <a:endParaRPr lang="en-US" sz="5400" dirty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19600" y="48006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0" y="38100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71800" y="27432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5000" y="17526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67846" y="1951494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57800" y="32766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58000" y="3962400"/>
            <a:ext cx="5334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10400" y="15240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28194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5"/>
            <a:endCxn id="6" idx="1"/>
          </p:cNvCxnSpPr>
          <p:nvPr/>
        </p:nvCxnSpPr>
        <p:spPr>
          <a:xfrm>
            <a:off x="2360285" y="2142845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5"/>
            <a:endCxn id="5" idx="1"/>
          </p:cNvCxnSpPr>
          <p:nvPr/>
        </p:nvCxnSpPr>
        <p:spPr>
          <a:xfrm>
            <a:off x="3427085" y="3133445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" idx="1"/>
          </p:cNvCxnSpPr>
          <p:nvPr/>
        </p:nvCxnSpPr>
        <p:spPr>
          <a:xfrm>
            <a:off x="4191000" y="4267200"/>
            <a:ext cx="3067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8" idx="3"/>
          </p:cNvCxnSpPr>
          <p:nvPr/>
        </p:nvCxnSpPr>
        <p:spPr>
          <a:xfrm flipV="1">
            <a:off x="3427085" y="2341739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67200" y="3505200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7"/>
            <a:endCxn id="11" idx="3"/>
          </p:cNvCxnSpPr>
          <p:nvPr/>
        </p:nvCxnSpPr>
        <p:spPr>
          <a:xfrm flipV="1">
            <a:off x="4874885" y="4352645"/>
            <a:ext cx="2061230" cy="5149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0"/>
            <a:endCxn id="13" idx="4"/>
          </p:cNvCxnSpPr>
          <p:nvPr/>
        </p:nvCxnSpPr>
        <p:spPr>
          <a:xfrm flipH="1" flipV="1">
            <a:off x="7048500" y="3276600"/>
            <a:ext cx="76200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0"/>
            <a:endCxn id="12" idx="4"/>
          </p:cNvCxnSpPr>
          <p:nvPr/>
        </p:nvCxnSpPr>
        <p:spPr>
          <a:xfrm flipV="1">
            <a:off x="7048500" y="1981200"/>
            <a:ext cx="228600" cy="8382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 flipV="1">
            <a:off x="5334000" y="6341454"/>
            <a:ext cx="0" cy="3810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1828800" y="2125851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29200" y="58674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4800600" y="5257800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 rot="18249709">
            <a:off x="2674407" y="1693363"/>
            <a:ext cx="442387" cy="117321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rot="988655">
            <a:off x="5811261" y="4302454"/>
            <a:ext cx="1402669" cy="1956448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 rot="9926415">
            <a:off x="6405111" y="2026652"/>
            <a:ext cx="1053814" cy="1987604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 rot="21020197">
            <a:off x="7240602" y="2006926"/>
            <a:ext cx="387658" cy="95975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267200" y="5791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33800" y="4800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00400" y="4114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86000" y="2819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19200" y="1600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53000" y="1676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72000" y="2895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467600" y="3886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391400" y="30480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20000" y="1447800"/>
            <a:ext cx="992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04800" y="685800"/>
            <a:ext cx="7483990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discovery time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minimal discovery time for a path starting at u</a:t>
            </a:r>
          </a:p>
          <a:p>
            <a:pPr>
              <a:buClr>
                <a:srgbClr val="FF0000"/>
              </a:buClr>
              <a:buSzPct val="150000"/>
            </a:pP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810000" y="1676400"/>
            <a:ext cx="1371600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34000" y="21336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SCC1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47" name="Freeform 46"/>
          <p:cNvSpPr/>
          <p:nvPr/>
        </p:nvSpPr>
        <p:spPr>
          <a:xfrm rot="4732630" flipH="1">
            <a:off x="4533334" y="2555344"/>
            <a:ext cx="1067932" cy="488967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4876800" y="3048000"/>
            <a:ext cx="1371600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24400" y="41148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SCC2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 rot="2937979">
            <a:off x="1060565" y="2480402"/>
            <a:ext cx="4081613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3400" y="22098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SCC3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165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Arial Narrow" pitchFamily="34" charset="0"/>
              </a:rPr>
              <a:t>SCC</a:t>
            </a:r>
            <a:endParaRPr lang="en-US" sz="5400" dirty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19600" y="48006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0" y="38100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71800" y="27432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5000" y="17526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67846" y="1951494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57800" y="32766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58000" y="3962400"/>
            <a:ext cx="5334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10400" y="15240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28194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5"/>
            <a:endCxn id="6" idx="1"/>
          </p:cNvCxnSpPr>
          <p:nvPr/>
        </p:nvCxnSpPr>
        <p:spPr>
          <a:xfrm>
            <a:off x="2360285" y="2142845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5"/>
            <a:endCxn id="5" idx="1"/>
          </p:cNvCxnSpPr>
          <p:nvPr/>
        </p:nvCxnSpPr>
        <p:spPr>
          <a:xfrm>
            <a:off x="3427085" y="3133445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" idx="1"/>
          </p:cNvCxnSpPr>
          <p:nvPr/>
        </p:nvCxnSpPr>
        <p:spPr>
          <a:xfrm>
            <a:off x="4191000" y="4267200"/>
            <a:ext cx="3067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8" idx="3"/>
          </p:cNvCxnSpPr>
          <p:nvPr/>
        </p:nvCxnSpPr>
        <p:spPr>
          <a:xfrm flipV="1">
            <a:off x="3427085" y="2341739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67200" y="3505200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7"/>
            <a:endCxn id="11" idx="3"/>
          </p:cNvCxnSpPr>
          <p:nvPr/>
        </p:nvCxnSpPr>
        <p:spPr>
          <a:xfrm flipV="1">
            <a:off x="4874885" y="4352645"/>
            <a:ext cx="2061230" cy="5149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0"/>
            <a:endCxn id="13" idx="4"/>
          </p:cNvCxnSpPr>
          <p:nvPr/>
        </p:nvCxnSpPr>
        <p:spPr>
          <a:xfrm flipH="1" flipV="1">
            <a:off x="7048500" y="3276600"/>
            <a:ext cx="76200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0"/>
            <a:endCxn id="12" idx="4"/>
          </p:cNvCxnSpPr>
          <p:nvPr/>
        </p:nvCxnSpPr>
        <p:spPr>
          <a:xfrm flipV="1">
            <a:off x="7048500" y="1981200"/>
            <a:ext cx="228600" cy="8382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 flipV="1">
            <a:off x="5334000" y="6341454"/>
            <a:ext cx="0" cy="3810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1828800" y="2125851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29200" y="58674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4800600" y="5257800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 rot="18249709">
            <a:off x="2674407" y="1693363"/>
            <a:ext cx="442387" cy="117321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rot="988655">
            <a:off x="5811261" y="4302454"/>
            <a:ext cx="1402669" cy="1956448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 rot="9926415">
            <a:off x="6405111" y="2026652"/>
            <a:ext cx="1053814" cy="1987604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 rot="21020197">
            <a:off x="7240602" y="2006926"/>
            <a:ext cx="387658" cy="95975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267200" y="5791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33800" y="4800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00400" y="4114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86000" y="2819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19200" y="1600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53000" y="1676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72000" y="2895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467600" y="3886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391400" y="30480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20000" y="1447800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04800" y="685800"/>
            <a:ext cx="7483990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discovery time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minimal discovery time for a path starting at u</a:t>
            </a:r>
          </a:p>
          <a:p>
            <a:pPr>
              <a:buClr>
                <a:srgbClr val="FF0000"/>
              </a:buClr>
              <a:buSzPct val="150000"/>
            </a:pP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810000" y="1676400"/>
            <a:ext cx="1371600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34000" y="21336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SCC1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47" name="Freeform 46"/>
          <p:cNvSpPr/>
          <p:nvPr/>
        </p:nvSpPr>
        <p:spPr>
          <a:xfrm rot="4732630" flipH="1">
            <a:off x="4533334" y="2555344"/>
            <a:ext cx="1067932" cy="488967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4876800" y="3048000"/>
            <a:ext cx="1371600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24400" y="41148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SCC2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 rot="2937979">
            <a:off x="1060565" y="2480402"/>
            <a:ext cx="4081613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3400" y="22098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SCC3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165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Arial Narrow" pitchFamily="34" charset="0"/>
              </a:rPr>
              <a:t>SCC</a:t>
            </a:r>
            <a:endParaRPr lang="en-US" sz="5400" dirty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19600" y="48006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0" y="38100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71800" y="27432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5000" y="17526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67846" y="1951494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57800" y="32766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58000" y="3962400"/>
            <a:ext cx="5334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10400" y="15240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28194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5"/>
            <a:endCxn id="6" idx="1"/>
          </p:cNvCxnSpPr>
          <p:nvPr/>
        </p:nvCxnSpPr>
        <p:spPr>
          <a:xfrm>
            <a:off x="2360285" y="2142845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5"/>
            <a:endCxn id="5" idx="1"/>
          </p:cNvCxnSpPr>
          <p:nvPr/>
        </p:nvCxnSpPr>
        <p:spPr>
          <a:xfrm>
            <a:off x="3427085" y="3133445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" idx="1"/>
          </p:cNvCxnSpPr>
          <p:nvPr/>
        </p:nvCxnSpPr>
        <p:spPr>
          <a:xfrm>
            <a:off x="4191000" y="4267200"/>
            <a:ext cx="3067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8" idx="3"/>
          </p:cNvCxnSpPr>
          <p:nvPr/>
        </p:nvCxnSpPr>
        <p:spPr>
          <a:xfrm flipV="1">
            <a:off x="3427085" y="2341739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67200" y="3505200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7"/>
            <a:endCxn id="11" idx="3"/>
          </p:cNvCxnSpPr>
          <p:nvPr/>
        </p:nvCxnSpPr>
        <p:spPr>
          <a:xfrm flipV="1">
            <a:off x="4874885" y="4352645"/>
            <a:ext cx="2061230" cy="5149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0"/>
            <a:endCxn id="13" idx="4"/>
          </p:cNvCxnSpPr>
          <p:nvPr/>
        </p:nvCxnSpPr>
        <p:spPr>
          <a:xfrm flipH="1" flipV="1">
            <a:off x="7048500" y="3276600"/>
            <a:ext cx="76200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0"/>
            <a:endCxn id="12" idx="4"/>
          </p:cNvCxnSpPr>
          <p:nvPr/>
        </p:nvCxnSpPr>
        <p:spPr>
          <a:xfrm flipV="1">
            <a:off x="7048500" y="1981200"/>
            <a:ext cx="228600" cy="8382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 flipV="1">
            <a:off x="5334000" y="6341454"/>
            <a:ext cx="0" cy="3810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1828800" y="2125851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29200" y="58674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4800600" y="5257800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 rot="18249709">
            <a:off x="2674407" y="1693363"/>
            <a:ext cx="442387" cy="117321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rot="988655">
            <a:off x="5811261" y="4302454"/>
            <a:ext cx="1402669" cy="1956448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 rot="9926415">
            <a:off x="6405111" y="2026652"/>
            <a:ext cx="1053814" cy="1987604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 rot="21020197">
            <a:off x="7240602" y="2006926"/>
            <a:ext cx="387658" cy="95975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267200" y="5791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33800" y="4800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00400" y="4114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86000" y="2819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19200" y="1600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53000" y="1676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72000" y="2895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467600" y="3886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391400" y="30480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20000" y="1447800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04800" y="685800"/>
            <a:ext cx="7483990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discovery time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minimal discovery time for a path starting at u</a:t>
            </a:r>
          </a:p>
          <a:p>
            <a:pPr>
              <a:buClr>
                <a:srgbClr val="FF0000"/>
              </a:buClr>
              <a:buSzPct val="150000"/>
            </a:pP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810000" y="1676400"/>
            <a:ext cx="1371600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34000" y="21336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SCC1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47" name="Freeform 46"/>
          <p:cNvSpPr/>
          <p:nvPr/>
        </p:nvSpPr>
        <p:spPr>
          <a:xfrm rot="4732630" flipH="1">
            <a:off x="4533334" y="2555344"/>
            <a:ext cx="1067932" cy="488967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4876800" y="3048000"/>
            <a:ext cx="1371600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24400" y="41148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SCC2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 rot="2937979">
            <a:off x="1060565" y="2480402"/>
            <a:ext cx="4081613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3400" y="22098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SCC3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583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Arial Narrow" pitchFamily="34" charset="0"/>
              </a:rPr>
              <a:t>SCC</a:t>
            </a:r>
            <a:endParaRPr lang="en-US" sz="5400" dirty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19600" y="48006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0" y="38100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71800" y="27432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5000" y="17526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67846" y="1951494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57800" y="32766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58000" y="3962400"/>
            <a:ext cx="5334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10400" y="15240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28194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5"/>
            <a:endCxn id="6" idx="1"/>
          </p:cNvCxnSpPr>
          <p:nvPr/>
        </p:nvCxnSpPr>
        <p:spPr>
          <a:xfrm>
            <a:off x="2360285" y="2142845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5"/>
            <a:endCxn id="5" idx="1"/>
          </p:cNvCxnSpPr>
          <p:nvPr/>
        </p:nvCxnSpPr>
        <p:spPr>
          <a:xfrm>
            <a:off x="3427085" y="3133445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" idx="1"/>
          </p:cNvCxnSpPr>
          <p:nvPr/>
        </p:nvCxnSpPr>
        <p:spPr>
          <a:xfrm>
            <a:off x="4191000" y="4267200"/>
            <a:ext cx="3067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8" idx="3"/>
          </p:cNvCxnSpPr>
          <p:nvPr/>
        </p:nvCxnSpPr>
        <p:spPr>
          <a:xfrm flipV="1">
            <a:off x="3427085" y="2341739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67200" y="3505200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7"/>
            <a:endCxn id="11" idx="3"/>
          </p:cNvCxnSpPr>
          <p:nvPr/>
        </p:nvCxnSpPr>
        <p:spPr>
          <a:xfrm flipV="1">
            <a:off x="4874885" y="4352645"/>
            <a:ext cx="2061230" cy="5149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0"/>
            <a:endCxn id="13" idx="4"/>
          </p:cNvCxnSpPr>
          <p:nvPr/>
        </p:nvCxnSpPr>
        <p:spPr>
          <a:xfrm flipH="1" flipV="1">
            <a:off x="7048500" y="3276600"/>
            <a:ext cx="76200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0"/>
            <a:endCxn id="12" idx="4"/>
          </p:cNvCxnSpPr>
          <p:nvPr/>
        </p:nvCxnSpPr>
        <p:spPr>
          <a:xfrm flipV="1">
            <a:off x="7048500" y="1981200"/>
            <a:ext cx="228600" cy="8382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 flipV="1">
            <a:off x="5334000" y="6341454"/>
            <a:ext cx="0" cy="3810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1828800" y="2125851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29200" y="58674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4800600" y="5257800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 rot="18249709">
            <a:off x="2674407" y="1693363"/>
            <a:ext cx="442387" cy="117321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rot="988655">
            <a:off x="5811261" y="4302454"/>
            <a:ext cx="1402669" cy="1956448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 rot="9926415">
            <a:off x="6405111" y="2026652"/>
            <a:ext cx="1053814" cy="1987604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 rot="21020197">
            <a:off x="7240602" y="2006926"/>
            <a:ext cx="387658" cy="95975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267200" y="5791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33800" y="4800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00400" y="4114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86000" y="2819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19200" y="1600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53000" y="1676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72000" y="2895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467600" y="3886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391400" y="30480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20000" y="1447800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04800" y="685800"/>
            <a:ext cx="7483990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discovery time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minimal discovery time for a path starting at u</a:t>
            </a:r>
          </a:p>
          <a:p>
            <a:pPr>
              <a:buClr>
                <a:srgbClr val="FF0000"/>
              </a:buClr>
              <a:buSzPct val="150000"/>
            </a:pP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810000" y="1676400"/>
            <a:ext cx="1371600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34000" y="21336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SCC1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47" name="Freeform 46"/>
          <p:cNvSpPr/>
          <p:nvPr/>
        </p:nvSpPr>
        <p:spPr>
          <a:xfrm rot="4732630" flipH="1">
            <a:off x="4533334" y="2555344"/>
            <a:ext cx="1067932" cy="488967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4876800" y="3048000"/>
            <a:ext cx="1371600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24400" y="41148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SCC2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 rot="2937979">
            <a:off x="1060565" y="2480402"/>
            <a:ext cx="4081613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3400" y="22098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SCC3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9600" y="3733800"/>
            <a:ext cx="17346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Finalizing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r>
              <a:rPr lang="en-US" sz="2000" b="1" dirty="0" smtClean="0">
                <a:latin typeface="Times New Roman"/>
                <a:cs typeface="Times New Roman"/>
              </a:rPr>
              <a:t>=</a:t>
            </a: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9 </a:t>
            </a:r>
            <a:r>
              <a:rPr lang="en-US" sz="2000" b="1" dirty="0" smtClean="0">
                <a:latin typeface="Times New Roman"/>
                <a:cs typeface="Times New Roman"/>
              </a:rPr>
              <a:t>is an SCC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3" name="Rounded Rectangle 52"/>
          <p:cNvSpPr/>
          <p:nvPr/>
        </p:nvSpPr>
        <p:spPr>
          <a:xfrm rot="6291319">
            <a:off x="6022185" y="1851359"/>
            <a:ext cx="2404955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315200" y="4572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SCC4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42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Arial Narrow" pitchFamily="34" charset="0"/>
              </a:rPr>
              <a:t>SCC</a:t>
            </a:r>
            <a:endParaRPr lang="en-US" sz="5400" dirty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19600" y="48006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0" y="38100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71800" y="27432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5000" y="17526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67846" y="1951494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57800" y="32766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58000" y="3962400"/>
            <a:ext cx="5334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10400" y="15240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28194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5"/>
            <a:endCxn id="6" idx="1"/>
          </p:cNvCxnSpPr>
          <p:nvPr/>
        </p:nvCxnSpPr>
        <p:spPr>
          <a:xfrm>
            <a:off x="2360285" y="2142845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5"/>
            <a:endCxn id="5" idx="1"/>
          </p:cNvCxnSpPr>
          <p:nvPr/>
        </p:nvCxnSpPr>
        <p:spPr>
          <a:xfrm>
            <a:off x="3427085" y="3133445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" idx="1"/>
          </p:cNvCxnSpPr>
          <p:nvPr/>
        </p:nvCxnSpPr>
        <p:spPr>
          <a:xfrm>
            <a:off x="4191000" y="4267200"/>
            <a:ext cx="3067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8" idx="3"/>
          </p:cNvCxnSpPr>
          <p:nvPr/>
        </p:nvCxnSpPr>
        <p:spPr>
          <a:xfrm flipV="1">
            <a:off x="3427085" y="2341739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67200" y="3505200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7"/>
            <a:endCxn id="11" idx="3"/>
          </p:cNvCxnSpPr>
          <p:nvPr/>
        </p:nvCxnSpPr>
        <p:spPr>
          <a:xfrm flipV="1">
            <a:off x="4874885" y="4352645"/>
            <a:ext cx="2061230" cy="5149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0"/>
            <a:endCxn id="13" idx="4"/>
          </p:cNvCxnSpPr>
          <p:nvPr/>
        </p:nvCxnSpPr>
        <p:spPr>
          <a:xfrm flipH="1" flipV="1">
            <a:off x="7048500" y="3276600"/>
            <a:ext cx="76200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0"/>
            <a:endCxn id="12" idx="4"/>
          </p:cNvCxnSpPr>
          <p:nvPr/>
        </p:nvCxnSpPr>
        <p:spPr>
          <a:xfrm flipV="1">
            <a:off x="7048500" y="1981200"/>
            <a:ext cx="228600" cy="8382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 flipV="1">
            <a:off x="5334000" y="6341454"/>
            <a:ext cx="0" cy="3810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1828800" y="2125851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29200" y="58674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4800600" y="5257800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 rot="18249709">
            <a:off x="2674407" y="1693363"/>
            <a:ext cx="442387" cy="117321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rot="988655">
            <a:off x="5811261" y="4302454"/>
            <a:ext cx="1402669" cy="1956448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 rot="21020197">
            <a:off x="7240602" y="2006926"/>
            <a:ext cx="387658" cy="95975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267200" y="5791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33800" y="4800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00400" y="4114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86000" y="2819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19200" y="1600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53000" y="1676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72000" y="2895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467600" y="3886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391400" y="30480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20000" y="1447800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04800" y="685800"/>
            <a:ext cx="7483990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discovery time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minimal discovery time for a path starting at u</a:t>
            </a:r>
          </a:p>
          <a:p>
            <a:pPr>
              <a:buClr>
                <a:srgbClr val="FF0000"/>
              </a:buClr>
              <a:buSzPct val="150000"/>
            </a:pP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810000" y="1676400"/>
            <a:ext cx="1371600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34000" y="21336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SCC1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47" name="Freeform 46"/>
          <p:cNvSpPr/>
          <p:nvPr/>
        </p:nvSpPr>
        <p:spPr>
          <a:xfrm rot="4732630" flipH="1">
            <a:off x="4533334" y="2555344"/>
            <a:ext cx="1067932" cy="488967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4876800" y="3048000"/>
            <a:ext cx="1371600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24400" y="41148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SCC2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 rot="2937979">
            <a:off x="1060565" y="2480402"/>
            <a:ext cx="4081613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3400" y="22098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SCC3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9600" y="3733800"/>
            <a:ext cx="207921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Forward edge: to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>
                <a:latin typeface="Times New Roman"/>
                <a:cs typeface="Times New Roman"/>
              </a:rPr>
              <a:t>n</a:t>
            </a:r>
            <a:r>
              <a:rPr lang="en-US" sz="2000" b="1" dirty="0" smtClean="0">
                <a:latin typeface="Times New Roman"/>
                <a:cs typeface="Times New Roman"/>
              </a:rPr>
              <a:t>ode in SCC.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latin typeface="Times New Roman"/>
                <a:cs typeface="Times New Roman"/>
              </a:rPr>
              <a:t>No update. </a:t>
            </a:r>
          </a:p>
        </p:txBody>
      </p:sp>
      <p:sp>
        <p:nvSpPr>
          <p:cNvPr id="53" name="Rounded Rectangle 52"/>
          <p:cNvSpPr/>
          <p:nvPr/>
        </p:nvSpPr>
        <p:spPr>
          <a:xfrm rot="6291319">
            <a:off x="6022185" y="1851359"/>
            <a:ext cx="2404955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315200" y="4572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SCC4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59" name="Freeform: Shape 21">
            <a:extLst>
              <a:ext uri="{FF2B5EF4-FFF2-40B4-BE49-F238E27FC236}">
                <a16:creationId xmlns:a16="http://schemas.microsoft.com/office/drawing/2014/main" xmlns="" id="{B6F96B4B-CCC1-467D-80F7-186CFBE8759A}"/>
              </a:ext>
            </a:extLst>
          </p:cNvPr>
          <p:cNvSpPr/>
          <p:nvPr/>
        </p:nvSpPr>
        <p:spPr>
          <a:xfrm rot="2764027" flipH="1">
            <a:off x="6131109" y="2110184"/>
            <a:ext cx="1644135" cy="1531300"/>
          </a:xfrm>
          <a:custGeom>
            <a:avLst/>
            <a:gdLst>
              <a:gd name="connsiteX0" fmla="*/ 0 w 1811945"/>
              <a:gd name="connsiteY0" fmla="*/ 1205154 h 1247292"/>
              <a:gd name="connsiteX1" fmla="*/ 50566 w 1811945"/>
              <a:gd name="connsiteY1" fmla="*/ 1158802 h 1247292"/>
              <a:gd name="connsiteX2" fmla="*/ 71635 w 1811945"/>
              <a:gd name="connsiteY2" fmla="*/ 1125091 h 1247292"/>
              <a:gd name="connsiteX3" fmla="*/ 80063 w 1811945"/>
              <a:gd name="connsiteY3" fmla="*/ 1112450 h 1247292"/>
              <a:gd name="connsiteX4" fmla="*/ 92704 w 1811945"/>
              <a:gd name="connsiteY4" fmla="*/ 1104022 h 1247292"/>
              <a:gd name="connsiteX5" fmla="*/ 105346 w 1811945"/>
              <a:gd name="connsiteY5" fmla="*/ 1112450 h 1247292"/>
              <a:gd name="connsiteX6" fmla="*/ 126415 w 1811945"/>
              <a:gd name="connsiteY6" fmla="*/ 1154588 h 1247292"/>
              <a:gd name="connsiteX7" fmla="*/ 143270 w 1811945"/>
              <a:gd name="connsiteY7" fmla="*/ 1163015 h 1247292"/>
              <a:gd name="connsiteX8" fmla="*/ 181195 w 1811945"/>
              <a:gd name="connsiteY8" fmla="*/ 1222009 h 1247292"/>
              <a:gd name="connsiteX9" fmla="*/ 214905 w 1811945"/>
              <a:gd name="connsiteY9" fmla="*/ 1247292 h 1247292"/>
              <a:gd name="connsiteX10" fmla="*/ 269685 w 1811945"/>
              <a:gd name="connsiteY10" fmla="*/ 1222009 h 1247292"/>
              <a:gd name="connsiteX11" fmla="*/ 282327 w 1811945"/>
              <a:gd name="connsiteY11" fmla="*/ 1192512 h 1247292"/>
              <a:gd name="connsiteX12" fmla="*/ 290754 w 1811945"/>
              <a:gd name="connsiteY12" fmla="*/ 1116663 h 1247292"/>
              <a:gd name="connsiteX13" fmla="*/ 307609 w 1811945"/>
              <a:gd name="connsiteY13" fmla="*/ 1095594 h 1247292"/>
              <a:gd name="connsiteX14" fmla="*/ 345534 w 1811945"/>
              <a:gd name="connsiteY14" fmla="*/ 1116663 h 1247292"/>
              <a:gd name="connsiteX15" fmla="*/ 387672 w 1811945"/>
              <a:gd name="connsiteY15" fmla="*/ 1188298 h 1247292"/>
              <a:gd name="connsiteX16" fmla="*/ 404527 w 1811945"/>
              <a:gd name="connsiteY16" fmla="*/ 1213581 h 1247292"/>
              <a:gd name="connsiteX17" fmla="*/ 425597 w 1811945"/>
              <a:gd name="connsiteY17" fmla="*/ 1222009 h 1247292"/>
              <a:gd name="connsiteX18" fmla="*/ 488804 w 1811945"/>
              <a:gd name="connsiteY18" fmla="*/ 1209367 h 1247292"/>
              <a:gd name="connsiteX19" fmla="*/ 505659 w 1811945"/>
              <a:gd name="connsiteY19" fmla="*/ 1184085 h 1247292"/>
              <a:gd name="connsiteX20" fmla="*/ 535156 w 1811945"/>
              <a:gd name="connsiteY20" fmla="*/ 1116663 h 1247292"/>
              <a:gd name="connsiteX21" fmla="*/ 539370 w 1811945"/>
              <a:gd name="connsiteY21" fmla="*/ 1074525 h 1247292"/>
              <a:gd name="connsiteX22" fmla="*/ 602577 w 1811945"/>
              <a:gd name="connsiteY22" fmla="*/ 1120877 h 1247292"/>
              <a:gd name="connsiteX23" fmla="*/ 611005 w 1811945"/>
              <a:gd name="connsiteY23" fmla="*/ 1137732 h 1247292"/>
              <a:gd name="connsiteX24" fmla="*/ 644715 w 1811945"/>
              <a:gd name="connsiteY24" fmla="*/ 1196726 h 1247292"/>
              <a:gd name="connsiteX25" fmla="*/ 669998 w 1811945"/>
              <a:gd name="connsiteY25" fmla="*/ 1205154 h 1247292"/>
              <a:gd name="connsiteX26" fmla="*/ 703709 w 1811945"/>
              <a:gd name="connsiteY26" fmla="*/ 1179871 h 1247292"/>
              <a:gd name="connsiteX27" fmla="*/ 737420 w 1811945"/>
              <a:gd name="connsiteY27" fmla="*/ 1129305 h 1247292"/>
              <a:gd name="connsiteX28" fmla="*/ 758489 w 1811945"/>
              <a:gd name="connsiteY28" fmla="*/ 1023959 h 1247292"/>
              <a:gd name="connsiteX29" fmla="*/ 779558 w 1811945"/>
              <a:gd name="connsiteY29" fmla="*/ 1028173 h 1247292"/>
              <a:gd name="connsiteX30" fmla="*/ 813268 w 1811945"/>
              <a:gd name="connsiteY30" fmla="*/ 1074525 h 1247292"/>
              <a:gd name="connsiteX31" fmla="*/ 817482 w 1811945"/>
              <a:gd name="connsiteY31" fmla="*/ 1108236 h 1247292"/>
              <a:gd name="connsiteX32" fmla="*/ 821696 w 1811945"/>
              <a:gd name="connsiteY32" fmla="*/ 1133519 h 1247292"/>
              <a:gd name="connsiteX33" fmla="*/ 834338 w 1811945"/>
              <a:gd name="connsiteY33" fmla="*/ 1141946 h 1247292"/>
              <a:gd name="connsiteX34" fmla="*/ 846979 w 1811945"/>
              <a:gd name="connsiteY34" fmla="*/ 1154588 h 1247292"/>
              <a:gd name="connsiteX35" fmla="*/ 943897 w 1811945"/>
              <a:gd name="connsiteY35" fmla="*/ 1116663 h 1247292"/>
              <a:gd name="connsiteX36" fmla="*/ 948111 w 1811945"/>
              <a:gd name="connsiteY36" fmla="*/ 1091380 h 1247292"/>
              <a:gd name="connsiteX37" fmla="*/ 960752 w 1811945"/>
              <a:gd name="connsiteY37" fmla="*/ 990249 h 1247292"/>
              <a:gd name="connsiteX38" fmla="*/ 969180 w 1811945"/>
              <a:gd name="connsiteY38" fmla="*/ 977607 h 1247292"/>
              <a:gd name="connsiteX39" fmla="*/ 981821 w 1811945"/>
              <a:gd name="connsiteY39" fmla="*/ 998676 h 1247292"/>
              <a:gd name="connsiteX40" fmla="*/ 1015532 w 1811945"/>
              <a:gd name="connsiteY40" fmla="*/ 1049242 h 1247292"/>
              <a:gd name="connsiteX41" fmla="*/ 1049243 w 1811945"/>
              <a:gd name="connsiteY41" fmla="*/ 1053456 h 1247292"/>
              <a:gd name="connsiteX42" fmla="*/ 1163016 w 1811945"/>
              <a:gd name="connsiteY42" fmla="*/ 981821 h 1247292"/>
              <a:gd name="connsiteX43" fmla="*/ 1158802 w 1811945"/>
              <a:gd name="connsiteY43" fmla="*/ 964966 h 1247292"/>
              <a:gd name="connsiteX44" fmla="*/ 1163016 w 1811945"/>
              <a:gd name="connsiteY44" fmla="*/ 931255 h 1247292"/>
              <a:gd name="connsiteX45" fmla="*/ 1230437 w 1811945"/>
              <a:gd name="connsiteY45" fmla="*/ 956538 h 1247292"/>
              <a:gd name="connsiteX46" fmla="*/ 1268362 w 1811945"/>
              <a:gd name="connsiteY46" fmla="*/ 981821 h 1247292"/>
              <a:gd name="connsiteX47" fmla="*/ 1365280 w 1811945"/>
              <a:gd name="connsiteY47" fmla="*/ 969179 h 1247292"/>
              <a:gd name="connsiteX48" fmla="*/ 1352638 w 1811945"/>
              <a:gd name="connsiteY48" fmla="*/ 914400 h 1247292"/>
              <a:gd name="connsiteX49" fmla="*/ 1327355 w 1811945"/>
              <a:gd name="connsiteY49" fmla="*/ 855406 h 1247292"/>
              <a:gd name="connsiteX50" fmla="*/ 1310500 w 1811945"/>
              <a:gd name="connsiteY50" fmla="*/ 813268 h 1247292"/>
              <a:gd name="connsiteX51" fmla="*/ 1318927 w 1811945"/>
              <a:gd name="connsiteY51" fmla="*/ 775344 h 1247292"/>
              <a:gd name="connsiteX52" fmla="*/ 1432701 w 1811945"/>
              <a:gd name="connsiteY52" fmla="*/ 787985 h 1247292"/>
              <a:gd name="connsiteX53" fmla="*/ 1453770 w 1811945"/>
              <a:gd name="connsiteY53" fmla="*/ 796413 h 1247292"/>
              <a:gd name="connsiteX54" fmla="*/ 1466411 w 1811945"/>
              <a:gd name="connsiteY54" fmla="*/ 804840 h 1247292"/>
              <a:gd name="connsiteX55" fmla="*/ 1441128 w 1811945"/>
              <a:gd name="connsiteY55" fmla="*/ 716350 h 1247292"/>
              <a:gd name="connsiteX56" fmla="*/ 1424273 w 1811945"/>
              <a:gd name="connsiteY56" fmla="*/ 678426 h 1247292"/>
              <a:gd name="connsiteX57" fmla="*/ 1436915 w 1811945"/>
              <a:gd name="connsiteY57" fmla="*/ 632073 h 1247292"/>
              <a:gd name="connsiteX58" fmla="*/ 1457984 w 1811945"/>
              <a:gd name="connsiteY58" fmla="*/ 627860 h 1247292"/>
              <a:gd name="connsiteX59" fmla="*/ 1491694 w 1811945"/>
              <a:gd name="connsiteY59" fmla="*/ 640501 h 1247292"/>
              <a:gd name="connsiteX60" fmla="*/ 1521191 w 1811945"/>
              <a:gd name="connsiteY60" fmla="*/ 644715 h 1247292"/>
              <a:gd name="connsiteX61" fmla="*/ 1559115 w 1811945"/>
              <a:gd name="connsiteY61" fmla="*/ 632073 h 1247292"/>
              <a:gd name="connsiteX62" fmla="*/ 1538046 w 1811945"/>
              <a:gd name="connsiteY62" fmla="*/ 547797 h 1247292"/>
              <a:gd name="connsiteX63" fmla="*/ 1529619 w 1811945"/>
              <a:gd name="connsiteY63" fmla="*/ 522514 h 1247292"/>
              <a:gd name="connsiteX64" fmla="*/ 1516977 w 1811945"/>
              <a:gd name="connsiteY64" fmla="*/ 509873 h 1247292"/>
              <a:gd name="connsiteX65" fmla="*/ 1508550 w 1811945"/>
              <a:gd name="connsiteY65" fmla="*/ 497231 h 1247292"/>
              <a:gd name="connsiteX66" fmla="*/ 1504336 w 1811945"/>
              <a:gd name="connsiteY66" fmla="*/ 480376 h 1247292"/>
              <a:gd name="connsiteX67" fmla="*/ 1626537 w 1811945"/>
              <a:gd name="connsiteY67" fmla="*/ 467734 h 1247292"/>
              <a:gd name="connsiteX68" fmla="*/ 1677103 w 1811945"/>
              <a:gd name="connsiteY68" fmla="*/ 463520 h 1247292"/>
              <a:gd name="connsiteX69" fmla="*/ 1660247 w 1811945"/>
              <a:gd name="connsiteY69" fmla="*/ 417168 h 1247292"/>
              <a:gd name="connsiteX70" fmla="*/ 1601254 w 1811945"/>
              <a:gd name="connsiteY70" fmla="*/ 358175 h 1247292"/>
              <a:gd name="connsiteX71" fmla="*/ 1584398 w 1811945"/>
              <a:gd name="connsiteY71" fmla="*/ 337106 h 1247292"/>
              <a:gd name="connsiteX72" fmla="*/ 1664461 w 1811945"/>
              <a:gd name="connsiteY72" fmla="*/ 337106 h 1247292"/>
              <a:gd name="connsiteX73" fmla="*/ 1811945 w 1811945"/>
              <a:gd name="connsiteY73" fmla="*/ 345533 h 1247292"/>
              <a:gd name="connsiteX74" fmla="*/ 1795090 w 1811945"/>
              <a:gd name="connsiteY74" fmla="*/ 324464 h 1247292"/>
              <a:gd name="connsiteX75" fmla="*/ 1774021 w 1811945"/>
              <a:gd name="connsiteY75" fmla="*/ 311823 h 1247292"/>
              <a:gd name="connsiteX76" fmla="*/ 1731882 w 1811945"/>
              <a:gd name="connsiteY76" fmla="*/ 294967 h 1247292"/>
              <a:gd name="connsiteX77" fmla="*/ 1715027 w 1811945"/>
              <a:gd name="connsiteY77" fmla="*/ 282326 h 1247292"/>
              <a:gd name="connsiteX78" fmla="*/ 1702385 w 1811945"/>
              <a:gd name="connsiteY78" fmla="*/ 273898 h 1247292"/>
              <a:gd name="connsiteX79" fmla="*/ 1689744 w 1811945"/>
              <a:gd name="connsiteY79" fmla="*/ 248615 h 1247292"/>
              <a:gd name="connsiteX80" fmla="*/ 1702385 w 1811945"/>
              <a:gd name="connsiteY80" fmla="*/ 160125 h 1247292"/>
              <a:gd name="connsiteX81" fmla="*/ 1706599 w 1811945"/>
              <a:gd name="connsiteY81" fmla="*/ 122201 h 1247292"/>
              <a:gd name="connsiteX82" fmla="*/ 1710813 w 1811945"/>
              <a:gd name="connsiteY82" fmla="*/ 71635 h 1247292"/>
              <a:gd name="connsiteX83" fmla="*/ 1715027 w 1811945"/>
              <a:gd name="connsiteY83" fmla="*/ 58993 h 1247292"/>
              <a:gd name="connsiteX84" fmla="*/ 1740310 w 1811945"/>
              <a:gd name="connsiteY84" fmla="*/ 0 h 124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811945" h="1247292">
                <a:moveTo>
                  <a:pt x="0" y="1205154"/>
                </a:moveTo>
                <a:cubicBezTo>
                  <a:pt x="38677" y="1166477"/>
                  <a:pt x="20998" y="1180978"/>
                  <a:pt x="50566" y="1158802"/>
                </a:cubicBezTo>
                <a:cubicBezTo>
                  <a:pt x="57589" y="1147565"/>
                  <a:pt x="64521" y="1136270"/>
                  <a:pt x="71635" y="1125091"/>
                </a:cubicBezTo>
                <a:cubicBezTo>
                  <a:pt x="74354" y="1120818"/>
                  <a:pt x="75849" y="1115259"/>
                  <a:pt x="80063" y="1112450"/>
                </a:cubicBezTo>
                <a:lnTo>
                  <a:pt x="92704" y="1104022"/>
                </a:lnTo>
                <a:cubicBezTo>
                  <a:pt x="96918" y="1106831"/>
                  <a:pt x="102537" y="1108236"/>
                  <a:pt x="105346" y="1112450"/>
                </a:cubicBezTo>
                <a:cubicBezTo>
                  <a:pt x="114057" y="1125516"/>
                  <a:pt x="112369" y="1147565"/>
                  <a:pt x="126415" y="1154588"/>
                </a:cubicBezTo>
                <a:lnTo>
                  <a:pt x="143270" y="1163015"/>
                </a:lnTo>
                <a:cubicBezTo>
                  <a:pt x="156459" y="1189392"/>
                  <a:pt x="159569" y="1202047"/>
                  <a:pt x="181195" y="1222009"/>
                </a:cubicBezTo>
                <a:cubicBezTo>
                  <a:pt x="191516" y="1231536"/>
                  <a:pt x="214905" y="1247292"/>
                  <a:pt x="214905" y="1247292"/>
                </a:cubicBezTo>
                <a:cubicBezTo>
                  <a:pt x="233903" y="1241864"/>
                  <a:pt x="255940" y="1238809"/>
                  <a:pt x="269685" y="1222009"/>
                </a:cubicBezTo>
                <a:cubicBezTo>
                  <a:pt x="276459" y="1213730"/>
                  <a:pt x="278113" y="1202344"/>
                  <a:pt x="282327" y="1192512"/>
                </a:cubicBezTo>
                <a:cubicBezTo>
                  <a:pt x="285136" y="1167229"/>
                  <a:pt x="284333" y="1141278"/>
                  <a:pt x="290754" y="1116663"/>
                </a:cubicBezTo>
                <a:cubicBezTo>
                  <a:pt x="293024" y="1107960"/>
                  <a:pt x="298615" y="1095594"/>
                  <a:pt x="307609" y="1095594"/>
                </a:cubicBezTo>
                <a:cubicBezTo>
                  <a:pt x="322070" y="1095594"/>
                  <a:pt x="332892" y="1109640"/>
                  <a:pt x="345534" y="1116663"/>
                </a:cubicBezTo>
                <a:cubicBezTo>
                  <a:pt x="386837" y="1199269"/>
                  <a:pt x="353319" y="1141062"/>
                  <a:pt x="387672" y="1188298"/>
                </a:cubicBezTo>
                <a:cubicBezTo>
                  <a:pt x="393629" y="1196490"/>
                  <a:pt x="396957" y="1206852"/>
                  <a:pt x="404527" y="1213581"/>
                </a:cubicBezTo>
                <a:cubicBezTo>
                  <a:pt x="410181" y="1218606"/>
                  <a:pt x="418574" y="1219200"/>
                  <a:pt x="425597" y="1222009"/>
                </a:cubicBezTo>
                <a:cubicBezTo>
                  <a:pt x="446666" y="1217795"/>
                  <a:pt x="469386" y="1218565"/>
                  <a:pt x="488804" y="1209367"/>
                </a:cubicBezTo>
                <a:cubicBezTo>
                  <a:pt x="497957" y="1205031"/>
                  <a:pt x="500448" y="1192770"/>
                  <a:pt x="505659" y="1184085"/>
                </a:cubicBezTo>
                <a:cubicBezTo>
                  <a:pt x="529800" y="1143850"/>
                  <a:pt x="524094" y="1155378"/>
                  <a:pt x="535156" y="1116663"/>
                </a:cubicBezTo>
                <a:cubicBezTo>
                  <a:pt x="536561" y="1102617"/>
                  <a:pt x="525751" y="1078239"/>
                  <a:pt x="539370" y="1074525"/>
                </a:cubicBezTo>
                <a:cubicBezTo>
                  <a:pt x="543984" y="1073267"/>
                  <a:pt x="591668" y="1112150"/>
                  <a:pt x="602577" y="1120877"/>
                </a:cubicBezTo>
                <a:cubicBezTo>
                  <a:pt x="605386" y="1126495"/>
                  <a:pt x="608406" y="1132013"/>
                  <a:pt x="611005" y="1137732"/>
                </a:cubicBezTo>
                <a:cubicBezTo>
                  <a:pt x="619914" y="1157332"/>
                  <a:pt x="627020" y="1182248"/>
                  <a:pt x="644715" y="1196726"/>
                </a:cubicBezTo>
                <a:cubicBezTo>
                  <a:pt x="651590" y="1202351"/>
                  <a:pt x="661570" y="1202345"/>
                  <a:pt x="669998" y="1205154"/>
                </a:cubicBezTo>
                <a:cubicBezTo>
                  <a:pt x="681235" y="1196726"/>
                  <a:pt x="693355" y="1189362"/>
                  <a:pt x="703709" y="1179871"/>
                </a:cubicBezTo>
                <a:cubicBezTo>
                  <a:pt x="718065" y="1166711"/>
                  <a:pt x="728155" y="1145518"/>
                  <a:pt x="737420" y="1129305"/>
                </a:cubicBezTo>
                <a:cubicBezTo>
                  <a:pt x="738372" y="1122164"/>
                  <a:pt x="746233" y="1037747"/>
                  <a:pt x="758489" y="1023959"/>
                </a:cubicBezTo>
                <a:cubicBezTo>
                  <a:pt x="763247" y="1018606"/>
                  <a:pt x="772535" y="1026768"/>
                  <a:pt x="779558" y="1028173"/>
                </a:cubicBezTo>
                <a:cubicBezTo>
                  <a:pt x="800301" y="1042003"/>
                  <a:pt x="800961" y="1039656"/>
                  <a:pt x="813268" y="1074525"/>
                </a:cubicBezTo>
                <a:cubicBezTo>
                  <a:pt x="817037" y="1085204"/>
                  <a:pt x="815880" y="1097025"/>
                  <a:pt x="817482" y="1108236"/>
                </a:cubicBezTo>
                <a:cubicBezTo>
                  <a:pt x="818690" y="1116694"/>
                  <a:pt x="817875" y="1125877"/>
                  <a:pt x="821696" y="1133519"/>
                </a:cubicBezTo>
                <a:cubicBezTo>
                  <a:pt x="823961" y="1138049"/>
                  <a:pt x="830447" y="1138704"/>
                  <a:pt x="834338" y="1141946"/>
                </a:cubicBezTo>
                <a:cubicBezTo>
                  <a:pt x="838916" y="1145761"/>
                  <a:pt x="842765" y="1150374"/>
                  <a:pt x="846979" y="1154588"/>
                </a:cubicBezTo>
                <a:cubicBezTo>
                  <a:pt x="890258" y="1146950"/>
                  <a:pt x="921176" y="1155614"/>
                  <a:pt x="943897" y="1116663"/>
                </a:cubicBezTo>
                <a:cubicBezTo>
                  <a:pt x="948202" y="1109283"/>
                  <a:pt x="946706" y="1099808"/>
                  <a:pt x="948111" y="1091380"/>
                </a:cubicBezTo>
                <a:cubicBezTo>
                  <a:pt x="950500" y="1053160"/>
                  <a:pt x="948174" y="1024838"/>
                  <a:pt x="960752" y="990249"/>
                </a:cubicBezTo>
                <a:cubicBezTo>
                  <a:pt x="962483" y="985489"/>
                  <a:pt x="966371" y="981821"/>
                  <a:pt x="969180" y="977607"/>
                </a:cubicBezTo>
                <a:cubicBezTo>
                  <a:pt x="973394" y="984630"/>
                  <a:pt x="978158" y="991351"/>
                  <a:pt x="981821" y="998676"/>
                </a:cubicBezTo>
                <a:cubicBezTo>
                  <a:pt x="990700" y="1016434"/>
                  <a:pt x="993149" y="1041781"/>
                  <a:pt x="1015532" y="1049242"/>
                </a:cubicBezTo>
                <a:cubicBezTo>
                  <a:pt x="1026275" y="1052823"/>
                  <a:pt x="1038006" y="1052051"/>
                  <a:pt x="1049243" y="1053456"/>
                </a:cubicBezTo>
                <a:cubicBezTo>
                  <a:pt x="1180956" y="1044048"/>
                  <a:pt x="1173782" y="1084089"/>
                  <a:pt x="1163016" y="981821"/>
                </a:cubicBezTo>
                <a:cubicBezTo>
                  <a:pt x="1162410" y="976062"/>
                  <a:pt x="1160207" y="970584"/>
                  <a:pt x="1158802" y="964966"/>
                </a:cubicBezTo>
                <a:cubicBezTo>
                  <a:pt x="1160207" y="953729"/>
                  <a:pt x="1152446" y="935320"/>
                  <a:pt x="1163016" y="931255"/>
                </a:cubicBezTo>
                <a:cubicBezTo>
                  <a:pt x="1190657" y="920624"/>
                  <a:pt x="1211703" y="943569"/>
                  <a:pt x="1230437" y="956538"/>
                </a:cubicBezTo>
                <a:cubicBezTo>
                  <a:pt x="1242929" y="965186"/>
                  <a:pt x="1268362" y="981821"/>
                  <a:pt x="1268362" y="981821"/>
                </a:cubicBezTo>
                <a:cubicBezTo>
                  <a:pt x="1300668" y="977607"/>
                  <a:pt x="1335621" y="982661"/>
                  <a:pt x="1365280" y="969179"/>
                </a:cubicBezTo>
                <a:cubicBezTo>
                  <a:pt x="1371255" y="966463"/>
                  <a:pt x="1353970" y="917285"/>
                  <a:pt x="1352638" y="914400"/>
                </a:cubicBezTo>
                <a:cubicBezTo>
                  <a:pt x="1304229" y="809513"/>
                  <a:pt x="1362806" y="955851"/>
                  <a:pt x="1327355" y="855406"/>
                </a:cubicBezTo>
                <a:cubicBezTo>
                  <a:pt x="1322320" y="841140"/>
                  <a:pt x="1310500" y="813268"/>
                  <a:pt x="1310500" y="813268"/>
                </a:cubicBezTo>
                <a:cubicBezTo>
                  <a:pt x="1313309" y="800627"/>
                  <a:pt x="1307210" y="780858"/>
                  <a:pt x="1318927" y="775344"/>
                </a:cubicBezTo>
                <a:cubicBezTo>
                  <a:pt x="1331524" y="769416"/>
                  <a:pt x="1416060" y="785211"/>
                  <a:pt x="1432701" y="787985"/>
                </a:cubicBezTo>
                <a:cubicBezTo>
                  <a:pt x="1439724" y="790794"/>
                  <a:pt x="1447005" y="793030"/>
                  <a:pt x="1453770" y="796413"/>
                </a:cubicBezTo>
                <a:cubicBezTo>
                  <a:pt x="1458300" y="798678"/>
                  <a:pt x="1466411" y="809904"/>
                  <a:pt x="1466411" y="804840"/>
                </a:cubicBezTo>
                <a:cubicBezTo>
                  <a:pt x="1466411" y="763768"/>
                  <a:pt x="1453776" y="749235"/>
                  <a:pt x="1441128" y="716350"/>
                </a:cubicBezTo>
                <a:cubicBezTo>
                  <a:pt x="1427452" y="680791"/>
                  <a:pt x="1439709" y="701578"/>
                  <a:pt x="1424273" y="678426"/>
                </a:cubicBezTo>
                <a:cubicBezTo>
                  <a:pt x="1419090" y="657692"/>
                  <a:pt x="1413711" y="652699"/>
                  <a:pt x="1436915" y="632073"/>
                </a:cubicBezTo>
                <a:cubicBezTo>
                  <a:pt x="1442268" y="627315"/>
                  <a:pt x="1450961" y="629264"/>
                  <a:pt x="1457984" y="627860"/>
                </a:cubicBezTo>
                <a:cubicBezTo>
                  <a:pt x="1460672" y="628935"/>
                  <a:pt x="1485093" y="639181"/>
                  <a:pt x="1491694" y="640501"/>
                </a:cubicBezTo>
                <a:cubicBezTo>
                  <a:pt x="1501433" y="642449"/>
                  <a:pt x="1511359" y="643310"/>
                  <a:pt x="1521191" y="644715"/>
                </a:cubicBezTo>
                <a:cubicBezTo>
                  <a:pt x="1533832" y="640501"/>
                  <a:pt x="1556832" y="645201"/>
                  <a:pt x="1559115" y="632073"/>
                </a:cubicBezTo>
                <a:cubicBezTo>
                  <a:pt x="1564076" y="603545"/>
                  <a:pt x="1545574" y="575758"/>
                  <a:pt x="1538046" y="547797"/>
                </a:cubicBezTo>
                <a:cubicBezTo>
                  <a:pt x="1535737" y="539219"/>
                  <a:pt x="1533933" y="530280"/>
                  <a:pt x="1529619" y="522514"/>
                </a:cubicBezTo>
                <a:cubicBezTo>
                  <a:pt x="1526725" y="517305"/>
                  <a:pt x="1520792" y="514451"/>
                  <a:pt x="1516977" y="509873"/>
                </a:cubicBezTo>
                <a:cubicBezTo>
                  <a:pt x="1513735" y="505982"/>
                  <a:pt x="1511359" y="501445"/>
                  <a:pt x="1508550" y="497231"/>
                </a:cubicBezTo>
                <a:cubicBezTo>
                  <a:pt x="1507145" y="491613"/>
                  <a:pt x="1504336" y="486167"/>
                  <a:pt x="1504336" y="480376"/>
                </a:cubicBezTo>
                <a:cubicBezTo>
                  <a:pt x="1504336" y="424850"/>
                  <a:pt x="1596253" y="466652"/>
                  <a:pt x="1626537" y="467734"/>
                </a:cubicBezTo>
                <a:cubicBezTo>
                  <a:pt x="1643392" y="466329"/>
                  <a:pt x="1667721" y="477593"/>
                  <a:pt x="1677103" y="463520"/>
                </a:cubicBezTo>
                <a:cubicBezTo>
                  <a:pt x="1686222" y="449841"/>
                  <a:pt x="1667939" y="431698"/>
                  <a:pt x="1660247" y="417168"/>
                </a:cubicBezTo>
                <a:cubicBezTo>
                  <a:pt x="1649330" y="396547"/>
                  <a:pt x="1615032" y="371953"/>
                  <a:pt x="1601254" y="358175"/>
                </a:cubicBezTo>
                <a:cubicBezTo>
                  <a:pt x="1594894" y="351815"/>
                  <a:pt x="1590017" y="344129"/>
                  <a:pt x="1584398" y="337106"/>
                </a:cubicBezTo>
                <a:cubicBezTo>
                  <a:pt x="1616897" y="315440"/>
                  <a:pt x="1587486" y="331069"/>
                  <a:pt x="1664461" y="337106"/>
                </a:cubicBezTo>
                <a:cubicBezTo>
                  <a:pt x="1713552" y="340956"/>
                  <a:pt x="1762784" y="342724"/>
                  <a:pt x="1811945" y="345533"/>
                </a:cubicBezTo>
                <a:cubicBezTo>
                  <a:pt x="1806327" y="338510"/>
                  <a:pt x="1801812" y="330439"/>
                  <a:pt x="1795090" y="324464"/>
                </a:cubicBezTo>
                <a:cubicBezTo>
                  <a:pt x="1788969" y="319023"/>
                  <a:pt x="1781346" y="315486"/>
                  <a:pt x="1774021" y="311823"/>
                </a:cubicBezTo>
                <a:cubicBezTo>
                  <a:pt x="1754830" y="302227"/>
                  <a:pt x="1748698" y="300572"/>
                  <a:pt x="1731882" y="294967"/>
                </a:cubicBezTo>
                <a:cubicBezTo>
                  <a:pt x="1726264" y="290753"/>
                  <a:pt x="1720742" y="286408"/>
                  <a:pt x="1715027" y="282326"/>
                </a:cubicBezTo>
                <a:cubicBezTo>
                  <a:pt x="1710906" y="279382"/>
                  <a:pt x="1705966" y="277479"/>
                  <a:pt x="1702385" y="273898"/>
                </a:cubicBezTo>
                <a:cubicBezTo>
                  <a:pt x="1694217" y="265730"/>
                  <a:pt x="1693171" y="258896"/>
                  <a:pt x="1689744" y="248615"/>
                </a:cubicBezTo>
                <a:cubicBezTo>
                  <a:pt x="1699760" y="158476"/>
                  <a:pt x="1686608" y="270571"/>
                  <a:pt x="1702385" y="160125"/>
                </a:cubicBezTo>
                <a:cubicBezTo>
                  <a:pt x="1704184" y="147534"/>
                  <a:pt x="1705393" y="134863"/>
                  <a:pt x="1706599" y="122201"/>
                </a:cubicBezTo>
                <a:cubicBezTo>
                  <a:pt x="1708203" y="105363"/>
                  <a:pt x="1708578" y="88400"/>
                  <a:pt x="1710813" y="71635"/>
                </a:cubicBezTo>
                <a:cubicBezTo>
                  <a:pt x="1711400" y="67232"/>
                  <a:pt x="1713336" y="63100"/>
                  <a:pt x="1715027" y="58993"/>
                </a:cubicBezTo>
                <a:cubicBezTo>
                  <a:pt x="1723173" y="39210"/>
                  <a:pt x="1740310" y="0"/>
                  <a:pt x="1740310" y="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56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Arial Narrow" pitchFamily="34" charset="0"/>
              </a:rPr>
              <a:t>SCC</a:t>
            </a:r>
            <a:endParaRPr lang="en-US" sz="5400" dirty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19600" y="48006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0" y="38100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71800" y="27432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5000" y="17526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67846" y="1951494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57800" y="32766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58000" y="3962400"/>
            <a:ext cx="5334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10400" y="15240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28194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5"/>
            <a:endCxn id="6" idx="1"/>
          </p:cNvCxnSpPr>
          <p:nvPr/>
        </p:nvCxnSpPr>
        <p:spPr>
          <a:xfrm>
            <a:off x="2360285" y="2142845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5"/>
            <a:endCxn id="5" idx="1"/>
          </p:cNvCxnSpPr>
          <p:nvPr/>
        </p:nvCxnSpPr>
        <p:spPr>
          <a:xfrm>
            <a:off x="3427085" y="3133445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" idx="1"/>
          </p:cNvCxnSpPr>
          <p:nvPr/>
        </p:nvCxnSpPr>
        <p:spPr>
          <a:xfrm>
            <a:off x="4191000" y="4267200"/>
            <a:ext cx="3067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8" idx="3"/>
          </p:cNvCxnSpPr>
          <p:nvPr/>
        </p:nvCxnSpPr>
        <p:spPr>
          <a:xfrm flipV="1">
            <a:off x="3427085" y="2341739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67200" y="3505200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7"/>
            <a:endCxn id="11" idx="3"/>
          </p:cNvCxnSpPr>
          <p:nvPr/>
        </p:nvCxnSpPr>
        <p:spPr>
          <a:xfrm flipV="1">
            <a:off x="4874885" y="4352645"/>
            <a:ext cx="2061230" cy="5149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0"/>
            <a:endCxn id="13" idx="4"/>
          </p:cNvCxnSpPr>
          <p:nvPr/>
        </p:nvCxnSpPr>
        <p:spPr>
          <a:xfrm flipH="1" flipV="1">
            <a:off x="7048500" y="3276600"/>
            <a:ext cx="76200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0"/>
            <a:endCxn id="12" idx="4"/>
          </p:cNvCxnSpPr>
          <p:nvPr/>
        </p:nvCxnSpPr>
        <p:spPr>
          <a:xfrm flipV="1">
            <a:off x="7048500" y="1981200"/>
            <a:ext cx="228600" cy="8382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 flipV="1">
            <a:off x="5334000" y="6341454"/>
            <a:ext cx="0" cy="3810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1828800" y="2125851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29200" y="58674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4800600" y="5257800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 rot="18249709">
            <a:off x="2674407" y="1693363"/>
            <a:ext cx="442387" cy="117321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rot="988655">
            <a:off x="5811261" y="4302454"/>
            <a:ext cx="1402669" cy="1956448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 rot="21020197">
            <a:off x="7240602" y="2006926"/>
            <a:ext cx="387658" cy="95975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267200" y="5791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33800" y="4800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00400" y="4114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86000" y="2819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19200" y="1600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53000" y="1676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72000" y="2895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467600" y="3886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391400" y="30480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20000" y="1447800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04800" y="685800"/>
            <a:ext cx="7483990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discovery time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minimal discovery time for a path starting at u</a:t>
            </a:r>
          </a:p>
          <a:p>
            <a:pPr>
              <a:buClr>
                <a:srgbClr val="FF0000"/>
              </a:buClr>
              <a:buSzPct val="150000"/>
            </a:pP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810000" y="1676400"/>
            <a:ext cx="1371600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34000" y="21336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SCC1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47" name="Freeform 46"/>
          <p:cNvSpPr/>
          <p:nvPr/>
        </p:nvSpPr>
        <p:spPr>
          <a:xfrm rot="4732630" flipH="1">
            <a:off x="4533334" y="2555344"/>
            <a:ext cx="1067932" cy="488967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4876800" y="3048000"/>
            <a:ext cx="1371600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24400" y="41148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SCC2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 rot="2937979">
            <a:off x="1060565" y="2480402"/>
            <a:ext cx="4081613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3400" y="22098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SCC3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 rot="6291319">
            <a:off x="6022185" y="1851359"/>
            <a:ext cx="2404955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315200" y="4572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SCC4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59" name="Freeform: Shape 21">
            <a:extLst>
              <a:ext uri="{FF2B5EF4-FFF2-40B4-BE49-F238E27FC236}">
                <a16:creationId xmlns:a16="http://schemas.microsoft.com/office/drawing/2014/main" xmlns="" id="{B6F96B4B-CCC1-467D-80F7-186CFBE8759A}"/>
              </a:ext>
            </a:extLst>
          </p:cNvPr>
          <p:cNvSpPr/>
          <p:nvPr/>
        </p:nvSpPr>
        <p:spPr>
          <a:xfrm rot="2764027" flipH="1">
            <a:off x="6131109" y="2110184"/>
            <a:ext cx="1644135" cy="1531300"/>
          </a:xfrm>
          <a:custGeom>
            <a:avLst/>
            <a:gdLst>
              <a:gd name="connsiteX0" fmla="*/ 0 w 1811945"/>
              <a:gd name="connsiteY0" fmla="*/ 1205154 h 1247292"/>
              <a:gd name="connsiteX1" fmla="*/ 50566 w 1811945"/>
              <a:gd name="connsiteY1" fmla="*/ 1158802 h 1247292"/>
              <a:gd name="connsiteX2" fmla="*/ 71635 w 1811945"/>
              <a:gd name="connsiteY2" fmla="*/ 1125091 h 1247292"/>
              <a:gd name="connsiteX3" fmla="*/ 80063 w 1811945"/>
              <a:gd name="connsiteY3" fmla="*/ 1112450 h 1247292"/>
              <a:gd name="connsiteX4" fmla="*/ 92704 w 1811945"/>
              <a:gd name="connsiteY4" fmla="*/ 1104022 h 1247292"/>
              <a:gd name="connsiteX5" fmla="*/ 105346 w 1811945"/>
              <a:gd name="connsiteY5" fmla="*/ 1112450 h 1247292"/>
              <a:gd name="connsiteX6" fmla="*/ 126415 w 1811945"/>
              <a:gd name="connsiteY6" fmla="*/ 1154588 h 1247292"/>
              <a:gd name="connsiteX7" fmla="*/ 143270 w 1811945"/>
              <a:gd name="connsiteY7" fmla="*/ 1163015 h 1247292"/>
              <a:gd name="connsiteX8" fmla="*/ 181195 w 1811945"/>
              <a:gd name="connsiteY8" fmla="*/ 1222009 h 1247292"/>
              <a:gd name="connsiteX9" fmla="*/ 214905 w 1811945"/>
              <a:gd name="connsiteY9" fmla="*/ 1247292 h 1247292"/>
              <a:gd name="connsiteX10" fmla="*/ 269685 w 1811945"/>
              <a:gd name="connsiteY10" fmla="*/ 1222009 h 1247292"/>
              <a:gd name="connsiteX11" fmla="*/ 282327 w 1811945"/>
              <a:gd name="connsiteY11" fmla="*/ 1192512 h 1247292"/>
              <a:gd name="connsiteX12" fmla="*/ 290754 w 1811945"/>
              <a:gd name="connsiteY12" fmla="*/ 1116663 h 1247292"/>
              <a:gd name="connsiteX13" fmla="*/ 307609 w 1811945"/>
              <a:gd name="connsiteY13" fmla="*/ 1095594 h 1247292"/>
              <a:gd name="connsiteX14" fmla="*/ 345534 w 1811945"/>
              <a:gd name="connsiteY14" fmla="*/ 1116663 h 1247292"/>
              <a:gd name="connsiteX15" fmla="*/ 387672 w 1811945"/>
              <a:gd name="connsiteY15" fmla="*/ 1188298 h 1247292"/>
              <a:gd name="connsiteX16" fmla="*/ 404527 w 1811945"/>
              <a:gd name="connsiteY16" fmla="*/ 1213581 h 1247292"/>
              <a:gd name="connsiteX17" fmla="*/ 425597 w 1811945"/>
              <a:gd name="connsiteY17" fmla="*/ 1222009 h 1247292"/>
              <a:gd name="connsiteX18" fmla="*/ 488804 w 1811945"/>
              <a:gd name="connsiteY18" fmla="*/ 1209367 h 1247292"/>
              <a:gd name="connsiteX19" fmla="*/ 505659 w 1811945"/>
              <a:gd name="connsiteY19" fmla="*/ 1184085 h 1247292"/>
              <a:gd name="connsiteX20" fmla="*/ 535156 w 1811945"/>
              <a:gd name="connsiteY20" fmla="*/ 1116663 h 1247292"/>
              <a:gd name="connsiteX21" fmla="*/ 539370 w 1811945"/>
              <a:gd name="connsiteY21" fmla="*/ 1074525 h 1247292"/>
              <a:gd name="connsiteX22" fmla="*/ 602577 w 1811945"/>
              <a:gd name="connsiteY22" fmla="*/ 1120877 h 1247292"/>
              <a:gd name="connsiteX23" fmla="*/ 611005 w 1811945"/>
              <a:gd name="connsiteY23" fmla="*/ 1137732 h 1247292"/>
              <a:gd name="connsiteX24" fmla="*/ 644715 w 1811945"/>
              <a:gd name="connsiteY24" fmla="*/ 1196726 h 1247292"/>
              <a:gd name="connsiteX25" fmla="*/ 669998 w 1811945"/>
              <a:gd name="connsiteY25" fmla="*/ 1205154 h 1247292"/>
              <a:gd name="connsiteX26" fmla="*/ 703709 w 1811945"/>
              <a:gd name="connsiteY26" fmla="*/ 1179871 h 1247292"/>
              <a:gd name="connsiteX27" fmla="*/ 737420 w 1811945"/>
              <a:gd name="connsiteY27" fmla="*/ 1129305 h 1247292"/>
              <a:gd name="connsiteX28" fmla="*/ 758489 w 1811945"/>
              <a:gd name="connsiteY28" fmla="*/ 1023959 h 1247292"/>
              <a:gd name="connsiteX29" fmla="*/ 779558 w 1811945"/>
              <a:gd name="connsiteY29" fmla="*/ 1028173 h 1247292"/>
              <a:gd name="connsiteX30" fmla="*/ 813268 w 1811945"/>
              <a:gd name="connsiteY30" fmla="*/ 1074525 h 1247292"/>
              <a:gd name="connsiteX31" fmla="*/ 817482 w 1811945"/>
              <a:gd name="connsiteY31" fmla="*/ 1108236 h 1247292"/>
              <a:gd name="connsiteX32" fmla="*/ 821696 w 1811945"/>
              <a:gd name="connsiteY32" fmla="*/ 1133519 h 1247292"/>
              <a:gd name="connsiteX33" fmla="*/ 834338 w 1811945"/>
              <a:gd name="connsiteY33" fmla="*/ 1141946 h 1247292"/>
              <a:gd name="connsiteX34" fmla="*/ 846979 w 1811945"/>
              <a:gd name="connsiteY34" fmla="*/ 1154588 h 1247292"/>
              <a:gd name="connsiteX35" fmla="*/ 943897 w 1811945"/>
              <a:gd name="connsiteY35" fmla="*/ 1116663 h 1247292"/>
              <a:gd name="connsiteX36" fmla="*/ 948111 w 1811945"/>
              <a:gd name="connsiteY36" fmla="*/ 1091380 h 1247292"/>
              <a:gd name="connsiteX37" fmla="*/ 960752 w 1811945"/>
              <a:gd name="connsiteY37" fmla="*/ 990249 h 1247292"/>
              <a:gd name="connsiteX38" fmla="*/ 969180 w 1811945"/>
              <a:gd name="connsiteY38" fmla="*/ 977607 h 1247292"/>
              <a:gd name="connsiteX39" fmla="*/ 981821 w 1811945"/>
              <a:gd name="connsiteY39" fmla="*/ 998676 h 1247292"/>
              <a:gd name="connsiteX40" fmla="*/ 1015532 w 1811945"/>
              <a:gd name="connsiteY40" fmla="*/ 1049242 h 1247292"/>
              <a:gd name="connsiteX41" fmla="*/ 1049243 w 1811945"/>
              <a:gd name="connsiteY41" fmla="*/ 1053456 h 1247292"/>
              <a:gd name="connsiteX42" fmla="*/ 1163016 w 1811945"/>
              <a:gd name="connsiteY42" fmla="*/ 981821 h 1247292"/>
              <a:gd name="connsiteX43" fmla="*/ 1158802 w 1811945"/>
              <a:gd name="connsiteY43" fmla="*/ 964966 h 1247292"/>
              <a:gd name="connsiteX44" fmla="*/ 1163016 w 1811945"/>
              <a:gd name="connsiteY44" fmla="*/ 931255 h 1247292"/>
              <a:gd name="connsiteX45" fmla="*/ 1230437 w 1811945"/>
              <a:gd name="connsiteY45" fmla="*/ 956538 h 1247292"/>
              <a:gd name="connsiteX46" fmla="*/ 1268362 w 1811945"/>
              <a:gd name="connsiteY46" fmla="*/ 981821 h 1247292"/>
              <a:gd name="connsiteX47" fmla="*/ 1365280 w 1811945"/>
              <a:gd name="connsiteY47" fmla="*/ 969179 h 1247292"/>
              <a:gd name="connsiteX48" fmla="*/ 1352638 w 1811945"/>
              <a:gd name="connsiteY48" fmla="*/ 914400 h 1247292"/>
              <a:gd name="connsiteX49" fmla="*/ 1327355 w 1811945"/>
              <a:gd name="connsiteY49" fmla="*/ 855406 h 1247292"/>
              <a:gd name="connsiteX50" fmla="*/ 1310500 w 1811945"/>
              <a:gd name="connsiteY50" fmla="*/ 813268 h 1247292"/>
              <a:gd name="connsiteX51" fmla="*/ 1318927 w 1811945"/>
              <a:gd name="connsiteY51" fmla="*/ 775344 h 1247292"/>
              <a:gd name="connsiteX52" fmla="*/ 1432701 w 1811945"/>
              <a:gd name="connsiteY52" fmla="*/ 787985 h 1247292"/>
              <a:gd name="connsiteX53" fmla="*/ 1453770 w 1811945"/>
              <a:gd name="connsiteY53" fmla="*/ 796413 h 1247292"/>
              <a:gd name="connsiteX54" fmla="*/ 1466411 w 1811945"/>
              <a:gd name="connsiteY54" fmla="*/ 804840 h 1247292"/>
              <a:gd name="connsiteX55" fmla="*/ 1441128 w 1811945"/>
              <a:gd name="connsiteY55" fmla="*/ 716350 h 1247292"/>
              <a:gd name="connsiteX56" fmla="*/ 1424273 w 1811945"/>
              <a:gd name="connsiteY56" fmla="*/ 678426 h 1247292"/>
              <a:gd name="connsiteX57" fmla="*/ 1436915 w 1811945"/>
              <a:gd name="connsiteY57" fmla="*/ 632073 h 1247292"/>
              <a:gd name="connsiteX58" fmla="*/ 1457984 w 1811945"/>
              <a:gd name="connsiteY58" fmla="*/ 627860 h 1247292"/>
              <a:gd name="connsiteX59" fmla="*/ 1491694 w 1811945"/>
              <a:gd name="connsiteY59" fmla="*/ 640501 h 1247292"/>
              <a:gd name="connsiteX60" fmla="*/ 1521191 w 1811945"/>
              <a:gd name="connsiteY60" fmla="*/ 644715 h 1247292"/>
              <a:gd name="connsiteX61" fmla="*/ 1559115 w 1811945"/>
              <a:gd name="connsiteY61" fmla="*/ 632073 h 1247292"/>
              <a:gd name="connsiteX62" fmla="*/ 1538046 w 1811945"/>
              <a:gd name="connsiteY62" fmla="*/ 547797 h 1247292"/>
              <a:gd name="connsiteX63" fmla="*/ 1529619 w 1811945"/>
              <a:gd name="connsiteY63" fmla="*/ 522514 h 1247292"/>
              <a:gd name="connsiteX64" fmla="*/ 1516977 w 1811945"/>
              <a:gd name="connsiteY64" fmla="*/ 509873 h 1247292"/>
              <a:gd name="connsiteX65" fmla="*/ 1508550 w 1811945"/>
              <a:gd name="connsiteY65" fmla="*/ 497231 h 1247292"/>
              <a:gd name="connsiteX66" fmla="*/ 1504336 w 1811945"/>
              <a:gd name="connsiteY66" fmla="*/ 480376 h 1247292"/>
              <a:gd name="connsiteX67" fmla="*/ 1626537 w 1811945"/>
              <a:gd name="connsiteY67" fmla="*/ 467734 h 1247292"/>
              <a:gd name="connsiteX68" fmla="*/ 1677103 w 1811945"/>
              <a:gd name="connsiteY68" fmla="*/ 463520 h 1247292"/>
              <a:gd name="connsiteX69" fmla="*/ 1660247 w 1811945"/>
              <a:gd name="connsiteY69" fmla="*/ 417168 h 1247292"/>
              <a:gd name="connsiteX70" fmla="*/ 1601254 w 1811945"/>
              <a:gd name="connsiteY70" fmla="*/ 358175 h 1247292"/>
              <a:gd name="connsiteX71" fmla="*/ 1584398 w 1811945"/>
              <a:gd name="connsiteY71" fmla="*/ 337106 h 1247292"/>
              <a:gd name="connsiteX72" fmla="*/ 1664461 w 1811945"/>
              <a:gd name="connsiteY72" fmla="*/ 337106 h 1247292"/>
              <a:gd name="connsiteX73" fmla="*/ 1811945 w 1811945"/>
              <a:gd name="connsiteY73" fmla="*/ 345533 h 1247292"/>
              <a:gd name="connsiteX74" fmla="*/ 1795090 w 1811945"/>
              <a:gd name="connsiteY74" fmla="*/ 324464 h 1247292"/>
              <a:gd name="connsiteX75" fmla="*/ 1774021 w 1811945"/>
              <a:gd name="connsiteY75" fmla="*/ 311823 h 1247292"/>
              <a:gd name="connsiteX76" fmla="*/ 1731882 w 1811945"/>
              <a:gd name="connsiteY76" fmla="*/ 294967 h 1247292"/>
              <a:gd name="connsiteX77" fmla="*/ 1715027 w 1811945"/>
              <a:gd name="connsiteY77" fmla="*/ 282326 h 1247292"/>
              <a:gd name="connsiteX78" fmla="*/ 1702385 w 1811945"/>
              <a:gd name="connsiteY78" fmla="*/ 273898 h 1247292"/>
              <a:gd name="connsiteX79" fmla="*/ 1689744 w 1811945"/>
              <a:gd name="connsiteY79" fmla="*/ 248615 h 1247292"/>
              <a:gd name="connsiteX80" fmla="*/ 1702385 w 1811945"/>
              <a:gd name="connsiteY80" fmla="*/ 160125 h 1247292"/>
              <a:gd name="connsiteX81" fmla="*/ 1706599 w 1811945"/>
              <a:gd name="connsiteY81" fmla="*/ 122201 h 1247292"/>
              <a:gd name="connsiteX82" fmla="*/ 1710813 w 1811945"/>
              <a:gd name="connsiteY82" fmla="*/ 71635 h 1247292"/>
              <a:gd name="connsiteX83" fmla="*/ 1715027 w 1811945"/>
              <a:gd name="connsiteY83" fmla="*/ 58993 h 1247292"/>
              <a:gd name="connsiteX84" fmla="*/ 1740310 w 1811945"/>
              <a:gd name="connsiteY84" fmla="*/ 0 h 124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811945" h="1247292">
                <a:moveTo>
                  <a:pt x="0" y="1205154"/>
                </a:moveTo>
                <a:cubicBezTo>
                  <a:pt x="38677" y="1166477"/>
                  <a:pt x="20998" y="1180978"/>
                  <a:pt x="50566" y="1158802"/>
                </a:cubicBezTo>
                <a:cubicBezTo>
                  <a:pt x="57589" y="1147565"/>
                  <a:pt x="64521" y="1136270"/>
                  <a:pt x="71635" y="1125091"/>
                </a:cubicBezTo>
                <a:cubicBezTo>
                  <a:pt x="74354" y="1120818"/>
                  <a:pt x="75849" y="1115259"/>
                  <a:pt x="80063" y="1112450"/>
                </a:cubicBezTo>
                <a:lnTo>
                  <a:pt x="92704" y="1104022"/>
                </a:lnTo>
                <a:cubicBezTo>
                  <a:pt x="96918" y="1106831"/>
                  <a:pt x="102537" y="1108236"/>
                  <a:pt x="105346" y="1112450"/>
                </a:cubicBezTo>
                <a:cubicBezTo>
                  <a:pt x="114057" y="1125516"/>
                  <a:pt x="112369" y="1147565"/>
                  <a:pt x="126415" y="1154588"/>
                </a:cubicBezTo>
                <a:lnTo>
                  <a:pt x="143270" y="1163015"/>
                </a:lnTo>
                <a:cubicBezTo>
                  <a:pt x="156459" y="1189392"/>
                  <a:pt x="159569" y="1202047"/>
                  <a:pt x="181195" y="1222009"/>
                </a:cubicBezTo>
                <a:cubicBezTo>
                  <a:pt x="191516" y="1231536"/>
                  <a:pt x="214905" y="1247292"/>
                  <a:pt x="214905" y="1247292"/>
                </a:cubicBezTo>
                <a:cubicBezTo>
                  <a:pt x="233903" y="1241864"/>
                  <a:pt x="255940" y="1238809"/>
                  <a:pt x="269685" y="1222009"/>
                </a:cubicBezTo>
                <a:cubicBezTo>
                  <a:pt x="276459" y="1213730"/>
                  <a:pt x="278113" y="1202344"/>
                  <a:pt x="282327" y="1192512"/>
                </a:cubicBezTo>
                <a:cubicBezTo>
                  <a:pt x="285136" y="1167229"/>
                  <a:pt x="284333" y="1141278"/>
                  <a:pt x="290754" y="1116663"/>
                </a:cubicBezTo>
                <a:cubicBezTo>
                  <a:pt x="293024" y="1107960"/>
                  <a:pt x="298615" y="1095594"/>
                  <a:pt x="307609" y="1095594"/>
                </a:cubicBezTo>
                <a:cubicBezTo>
                  <a:pt x="322070" y="1095594"/>
                  <a:pt x="332892" y="1109640"/>
                  <a:pt x="345534" y="1116663"/>
                </a:cubicBezTo>
                <a:cubicBezTo>
                  <a:pt x="386837" y="1199269"/>
                  <a:pt x="353319" y="1141062"/>
                  <a:pt x="387672" y="1188298"/>
                </a:cubicBezTo>
                <a:cubicBezTo>
                  <a:pt x="393629" y="1196490"/>
                  <a:pt x="396957" y="1206852"/>
                  <a:pt x="404527" y="1213581"/>
                </a:cubicBezTo>
                <a:cubicBezTo>
                  <a:pt x="410181" y="1218606"/>
                  <a:pt x="418574" y="1219200"/>
                  <a:pt x="425597" y="1222009"/>
                </a:cubicBezTo>
                <a:cubicBezTo>
                  <a:pt x="446666" y="1217795"/>
                  <a:pt x="469386" y="1218565"/>
                  <a:pt x="488804" y="1209367"/>
                </a:cubicBezTo>
                <a:cubicBezTo>
                  <a:pt x="497957" y="1205031"/>
                  <a:pt x="500448" y="1192770"/>
                  <a:pt x="505659" y="1184085"/>
                </a:cubicBezTo>
                <a:cubicBezTo>
                  <a:pt x="529800" y="1143850"/>
                  <a:pt x="524094" y="1155378"/>
                  <a:pt x="535156" y="1116663"/>
                </a:cubicBezTo>
                <a:cubicBezTo>
                  <a:pt x="536561" y="1102617"/>
                  <a:pt x="525751" y="1078239"/>
                  <a:pt x="539370" y="1074525"/>
                </a:cubicBezTo>
                <a:cubicBezTo>
                  <a:pt x="543984" y="1073267"/>
                  <a:pt x="591668" y="1112150"/>
                  <a:pt x="602577" y="1120877"/>
                </a:cubicBezTo>
                <a:cubicBezTo>
                  <a:pt x="605386" y="1126495"/>
                  <a:pt x="608406" y="1132013"/>
                  <a:pt x="611005" y="1137732"/>
                </a:cubicBezTo>
                <a:cubicBezTo>
                  <a:pt x="619914" y="1157332"/>
                  <a:pt x="627020" y="1182248"/>
                  <a:pt x="644715" y="1196726"/>
                </a:cubicBezTo>
                <a:cubicBezTo>
                  <a:pt x="651590" y="1202351"/>
                  <a:pt x="661570" y="1202345"/>
                  <a:pt x="669998" y="1205154"/>
                </a:cubicBezTo>
                <a:cubicBezTo>
                  <a:pt x="681235" y="1196726"/>
                  <a:pt x="693355" y="1189362"/>
                  <a:pt x="703709" y="1179871"/>
                </a:cubicBezTo>
                <a:cubicBezTo>
                  <a:pt x="718065" y="1166711"/>
                  <a:pt x="728155" y="1145518"/>
                  <a:pt x="737420" y="1129305"/>
                </a:cubicBezTo>
                <a:cubicBezTo>
                  <a:pt x="738372" y="1122164"/>
                  <a:pt x="746233" y="1037747"/>
                  <a:pt x="758489" y="1023959"/>
                </a:cubicBezTo>
                <a:cubicBezTo>
                  <a:pt x="763247" y="1018606"/>
                  <a:pt x="772535" y="1026768"/>
                  <a:pt x="779558" y="1028173"/>
                </a:cubicBezTo>
                <a:cubicBezTo>
                  <a:pt x="800301" y="1042003"/>
                  <a:pt x="800961" y="1039656"/>
                  <a:pt x="813268" y="1074525"/>
                </a:cubicBezTo>
                <a:cubicBezTo>
                  <a:pt x="817037" y="1085204"/>
                  <a:pt x="815880" y="1097025"/>
                  <a:pt x="817482" y="1108236"/>
                </a:cubicBezTo>
                <a:cubicBezTo>
                  <a:pt x="818690" y="1116694"/>
                  <a:pt x="817875" y="1125877"/>
                  <a:pt x="821696" y="1133519"/>
                </a:cubicBezTo>
                <a:cubicBezTo>
                  <a:pt x="823961" y="1138049"/>
                  <a:pt x="830447" y="1138704"/>
                  <a:pt x="834338" y="1141946"/>
                </a:cubicBezTo>
                <a:cubicBezTo>
                  <a:pt x="838916" y="1145761"/>
                  <a:pt x="842765" y="1150374"/>
                  <a:pt x="846979" y="1154588"/>
                </a:cubicBezTo>
                <a:cubicBezTo>
                  <a:pt x="890258" y="1146950"/>
                  <a:pt x="921176" y="1155614"/>
                  <a:pt x="943897" y="1116663"/>
                </a:cubicBezTo>
                <a:cubicBezTo>
                  <a:pt x="948202" y="1109283"/>
                  <a:pt x="946706" y="1099808"/>
                  <a:pt x="948111" y="1091380"/>
                </a:cubicBezTo>
                <a:cubicBezTo>
                  <a:pt x="950500" y="1053160"/>
                  <a:pt x="948174" y="1024838"/>
                  <a:pt x="960752" y="990249"/>
                </a:cubicBezTo>
                <a:cubicBezTo>
                  <a:pt x="962483" y="985489"/>
                  <a:pt x="966371" y="981821"/>
                  <a:pt x="969180" y="977607"/>
                </a:cubicBezTo>
                <a:cubicBezTo>
                  <a:pt x="973394" y="984630"/>
                  <a:pt x="978158" y="991351"/>
                  <a:pt x="981821" y="998676"/>
                </a:cubicBezTo>
                <a:cubicBezTo>
                  <a:pt x="990700" y="1016434"/>
                  <a:pt x="993149" y="1041781"/>
                  <a:pt x="1015532" y="1049242"/>
                </a:cubicBezTo>
                <a:cubicBezTo>
                  <a:pt x="1026275" y="1052823"/>
                  <a:pt x="1038006" y="1052051"/>
                  <a:pt x="1049243" y="1053456"/>
                </a:cubicBezTo>
                <a:cubicBezTo>
                  <a:pt x="1180956" y="1044048"/>
                  <a:pt x="1173782" y="1084089"/>
                  <a:pt x="1163016" y="981821"/>
                </a:cubicBezTo>
                <a:cubicBezTo>
                  <a:pt x="1162410" y="976062"/>
                  <a:pt x="1160207" y="970584"/>
                  <a:pt x="1158802" y="964966"/>
                </a:cubicBezTo>
                <a:cubicBezTo>
                  <a:pt x="1160207" y="953729"/>
                  <a:pt x="1152446" y="935320"/>
                  <a:pt x="1163016" y="931255"/>
                </a:cubicBezTo>
                <a:cubicBezTo>
                  <a:pt x="1190657" y="920624"/>
                  <a:pt x="1211703" y="943569"/>
                  <a:pt x="1230437" y="956538"/>
                </a:cubicBezTo>
                <a:cubicBezTo>
                  <a:pt x="1242929" y="965186"/>
                  <a:pt x="1268362" y="981821"/>
                  <a:pt x="1268362" y="981821"/>
                </a:cubicBezTo>
                <a:cubicBezTo>
                  <a:pt x="1300668" y="977607"/>
                  <a:pt x="1335621" y="982661"/>
                  <a:pt x="1365280" y="969179"/>
                </a:cubicBezTo>
                <a:cubicBezTo>
                  <a:pt x="1371255" y="966463"/>
                  <a:pt x="1353970" y="917285"/>
                  <a:pt x="1352638" y="914400"/>
                </a:cubicBezTo>
                <a:cubicBezTo>
                  <a:pt x="1304229" y="809513"/>
                  <a:pt x="1362806" y="955851"/>
                  <a:pt x="1327355" y="855406"/>
                </a:cubicBezTo>
                <a:cubicBezTo>
                  <a:pt x="1322320" y="841140"/>
                  <a:pt x="1310500" y="813268"/>
                  <a:pt x="1310500" y="813268"/>
                </a:cubicBezTo>
                <a:cubicBezTo>
                  <a:pt x="1313309" y="800627"/>
                  <a:pt x="1307210" y="780858"/>
                  <a:pt x="1318927" y="775344"/>
                </a:cubicBezTo>
                <a:cubicBezTo>
                  <a:pt x="1331524" y="769416"/>
                  <a:pt x="1416060" y="785211"/>
                  <a:pt x="1432701" y="787985"/>
                </a:cubicBezTo>
                <a:cubicBezTo>
                  <a:pt x="1439724" y="790794"/>
                  <a:pt x="1447005" y="793030"/>
                  <a:pt x="1453770" y="796413"/>
                </a:cubicBezTo>
                <a:cubicBezTo>
                  <a:pt x="1458300" y="798678"/>
                  <a:pt x="1466411" y="809904"/>
                  <a:pt x="1466411" y="804840"/>
                </a:cubicBezTo>
                <a:cubicBezTo>
                  <a:pt x="1466411" y="763768"/>
                  <a:pt x="1453776" y="749235"/>
                  <a:pt x="1441128" y="716350"/>
                </a:cubicBezTo>
                <a:cubicBezTo>
                  <a:pt x="1427452" y="680791"/>
                  <a:pt x="1439709" y="701578"/>
                  <a:pt x="1424273" y="678426"/>
                </a:cubicBezTo>
                <a:cubicBezTo>
                  <a:pt x="1419090" y="657692"/>
                  <a:pt x="1413711" y="652699"/>
                  <a:pt x="1436915" y="632073"/>
                </a:cubicBezTo>
                <a:cubicBezTo>
                  <a:pt x="1442268" y="627315"/>
                  <a:pt x="1450961" y="629264"/>
                  <a:pt x="1457984" y="627860"/>
                </a:cubicBezTo>
                <a:cubicBezTo>
                  <a:pt x="1460672" y="628935"/>
                  <a:pt x="1485093" y="639181"/>
                  <a:pt x="1491694" y="640501"/>
                </a:cubicBezTo>
                <a:cubicBezTo>
                  <a:pt x="1501433" y="642449"/>
                  <a:pt x="1511359" y="643310"/>
                  <a:pt x="1521191" y="644715"/>
                </a:cubicBezTo>
                <a:cubicBezTo>
                  <a:pt x="1533832" y="640501"/>
                  <a:pt x="1556832" y="645201"/>
                  <a:pt x="1559115" y="632073"/>
                </a:cubicBezTo>
                <a:cubicBezTo>
                  <a:pt x="1564076" y="603545"/>
                  <a:pt x="1545574" y="575758"/>
                  <a:pt x="1538046" y="547797"/>
                </a:cubicBezTo>
                <a:cubicBezTo>
                  <a:pt x="1535737" y="539219"/>
                  <a:pt x="1533933" y="530280"/>
                  <a:pt x="1529619" y="522514"/>
                </a:cubicBezTo>
                <a:cubicBezTo>
                  <a:pt x="1526725" y="517305"/>
                  <a:pt x="1520792" y="514451"/>
                  <a:pt x="1516977" y="509873"/>
                </a:cubicBezTo>
                <a:cubicBezTo>
                  <a:pt x="1513735" y="505982"/>
                  <a:pt x="1511359" y="501445"/>
                  <a:pt x="1508550" y="497231"/>
                </a:cubicBezTo>
                <a:cubicBezTo>
                  <a:pt x="1507145" y="491613"/>
                  <a:pt x="1504336" y="486167"/>
                  <a:pt x="1504336" y="480376"/>
                </a:cubicBezTo>
                <a:cubicBezTo>
                  <a:pt x="1504336" y="424850"/>
                  <a:pt x="1596253" y="466652"/>
                  <a:pt x="1626537" y="467734"/>
                </a:cubicBezTo>
                <a:cubicBezTo>
                  <a:pt x="1643392" y="466329"/>
                  <a:pt x="1667721" y="477593"/>
                  <a:pt x="1677103" y="463520"/>
                </a:cubicBezTo>
                <a:cubicBezTo>
                  <a:pt x="1686222" y="449841"/>
                  <a:pt x="1667939" y="431698"/>
                  <a:pt x="1660247" y="417168"/>
                </a:cubicBezTo>
                <a:cubicBezTo>
                  <a:pt x="1649330" y="396547"/>
                  <a:pt x="1615032" y="371953"/>
                  <a:pt x="1601254" y="358175"/>
                </a:cubicBezTo>
                <a:cubicBezTo>
                  <a:pt x="1594894" y="351815"/>
                  <a:pt x="1590017" y="344129"/>
                  <a:pt x="1584398" y="337106"/>
                </a:cubicBezTo>
                <a:cubicBezTo>
                  <a:pt x="1616897" y="315440"/>
                  <a:pt x="1587486" y="331069"/>
                  <a:pt x="1664461" y="337106"/>
                </a:cubicBezTo>
                <a:cubicBezTo>
                  <a:pt x="1713552" y="340956"/>
                  <a:pt x="1762784" y="342724"/>
                  <a:pt x="1811945" y="345533"/>
                </a:cubicBezTo>
                <a:cubicBezTo>
                  <a:pt x="1806327" y="338510"/>
                  <a:pt x="1801812" y="330439"/>
                  <a:pt x="1795090" y="324464"/>
                </a:cubicBezTo>
                <a:cubicBezTo>
                  <a:pt x="1788969" y="319023"/>
                  <a:pt x="1781346" y="315486"/>
                  <a:pt x="1774021" y="311823"/>
                </a:cubicBezTo>
                <a:cubicBezTo>
                  <a:pt x="1754830" y="302227"/>
                  <a:pt x="1748698" y="300572"/>
                  <a:pt x="1731882" y="294967"/>
                </a:cubicBezTo>
                <a:cubicBezTo>
                  <a:pt x="1726264" y="290753"/>
                  <a:pt x="1720742" y="286408"/>
                  <a:pt x="1715027" y="282326"/>
                </a:cubicBezTo>
                <a:cubicBezTo>
                  <a:pt x="1710906" y="279382"/>
                  <a:pt x="1705966" y="277479"/>
                  <a:pt x="1702385" y="273898"/>
                </a:cubicBezTo>
                <a:cubicBezTo>
                  <a:pt x="1694217" y="265730"/>
                  <a:pt x="1693171" y="258896"/>
                  <a:pt x="1689744" y="248615"/>
                </a:cubicBezTo>
                <a:cubicBezTo>
                  <a:pt x="1699760" y="158476"/>
                  <a:pt x="1686608" y="270571"/>
                  <a:pt x="1702385" y="160125"/>
                </a:cubicBezTo>
                <a:cubicBezTo>
                  <a:pt x="1704184" y="147534"/>
                  <a:pt x="1705393" y="134863"/>
                  <a:pt x="1706599" y="122201"/>
                </a:cubicBezTo>
                <a:cubicBezTo>
                  <a:pt x="1708203" y="105363"/>
                  <a:pt x="1708578" y="88400"/>
                  <a:pt x="1710813" y="71635"/>
                </a:cubicBezTo>
                <a:cubicBezTo>
                  <a:pt x="1711400" y="67232"/>
                  <a:pt x="1713336" y="63100"/>
                  <a:pt x="1715027" y="58993"/>
                </a:cubicBezTo>
                <a:cubicBezTo>
                  <a:pt x="1723173" y="39210"/>
                  <a:pt x="1740310" y="0"/>
                  <a:pt x="1740310" y="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43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Arial Narrow" pitchFamily="34" charset="0"/>
              </a:rPr>
              <a:t>SCC</a:t>
            </a:r>
            <a:endParaRPr lang="en-US" sz="5400" dirty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19600" y="48006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0" y="38100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71800" y="27432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5000" y="17526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67846" y="1951494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57800" y="32766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58000" y="3962400"/>
            <a:ext cx="5334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10400" y="15240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28194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5"/>
            <a:endCxn id="6" idx="1"/>
          </p:cNvCxnSpPr>
          <p:nvPr/>
        </p:nvCxnSpPr>
        <p:spPr>
          <a:xfrm>
            <a:off x="2360285" y="2142845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5"/>
            <a:endCxn id="5" idx="1"/>
          </p:cNvCxnSpPr>
          <p:nvPr/>
        </p:nvCxnSpPr>
        <p:spPr>
          <a:xfrm>
            <a:off x="3427085" y="3133445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" idx="1"/>
          </p:cNvCxnSpPr>
          <p:nvPr/>
        </p:nvCxnSpPr>
        <p:spPr>
          <a:xfrm>
            <a:off x="4191000" y="4267200"/>
            <a:ext cx="3067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8" idx="3"/>
          </p:cNvCxnSpPr>
          <p:nvPr/>
        </p:nvCxnSpPr>
        <p:spPr>
          <a:xfrm flipV="1">
            <a:off x="3427085" y="2341739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67200" y="3505200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7"/>
            <a:endCxn id="11" idx="3"/>
          </p:cNvCxnSpPr>
          <p:nvPr/>
        </p:nvCxnSpPr>
        <p:spPr>
          <a:xfrm flipV="1">
            <a:off x="4874885" y="4352645"/>
            <a:ext cx="2061230" cy="5149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0"/>
            <a:endCxn id="13" idx="4"/>
          </p:cNvCxnSpPr>
          <p:nvPr/>
        </p:nvCxnSpPr>
        <p:spPr>
          <a:xfrm flipH="1" flipV="1">
            <a:off x="7048500" y="3276600"/>
            <a:ext cx="76200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0"/>
            <a:endCxn id="12" idx="4"/>
          </p:cNvCxnSpPr>
          <p:nvPr/>
        </p:nvCxnSpPr>
        <p:spPr>
          <a:xfrm flipV="1">
            <a:off x="7048500" y="1981200"/>
            <a:ext cx="228600" cy="8382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 flipV="1">
            <a:off x="5334000" y="6341454"/>
            <a:ext cx="0" cy="3810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1828800" y="2125851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29200" y="58674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4800600" y="5257800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 rot="18249709">
            <a:off x="2674407" y="1693363"/>
            <a:ext cx="442387" cy="117321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rot="988655">
            <a:off x="5811261" y="4302454"/>
            <a:ext cx="1402669" cy="1956448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 rot="21020197">
            <a:off x="7240602" y="2006926"/>
            <a:ext cx="387658" cy="95975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267200" y="5791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33800" y="4800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00400" y="4114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86000" y="2819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19200" y="1600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53000" y="1676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72000" y="2895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467600" y="3886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391400" y="30480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20000" y="1447800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04800" y="685800"/>
            <a:ext cx="7483990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discovery time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minimal discovery time for a path starting at u</a:t>
            </a:r>
          </a:p>
          <a:p>
            <a:pPr>
              <a:buClr>
                <a:srgbClr val="FF0000"/>
              </a:buClr>
              <a:buSzPct val="150000"/>
            </a:pP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810000" y="1676400"/>
            <a:ext cx="1371600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34000" y="21336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SCC1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47" name="Freeform 46"/>
          <p:cNvSpPr/>
          <p:nvPr/>
        </p:nvSpPr>
        <p:spPr>
          <a:xfrm rot="4732630" flipH="1">
            <a:off x="4533334" y="2555344"/>
            <a:ext cx="1067932" cy="488967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4876800" y="3048000"/>
            <a:ext cx="1371600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24400" y="41148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SCC2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 rot="2937979">
            <a:off x="1060565" y="2480402"/>
            <a:ext cx="4081613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3400" y="22098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SCC3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 rot="6291319">
            <a:off x="6022185" y="1851359"/>
            <a:ext cx="2404955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315200" y="4572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SCC4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59" name="Freeform: Shape 21">
            <a:extLst>
              <a:ext uri="{FF2B5EF4-FFF2-40B4-BE49-F238E27FC236}">
                <a16:creationId xmlns:a16="http://schemas.microsoft.com/office/drawing/2014/main" xmlns="" id="{B6F96B4B-CCC1-467D-80F7-186CFBE8759A}"/>
              </a:ext>
            </a:extLst>
          </p:cNvPr>
          <p:cNvSpPr/>
          <p:nvPr/>
        </p:nvSpPr>
        <p:spPr>
          <a:xfrm rot="2764027" flipH="1">
            <a:off x="6131109" y="2110184"/>
            <a:ext cx="1644135" cy="1531300"/>
          </a:xfrm>
          <a:custGeom>
            <a:avLst/>
            <a:gdLst>
              <a:gd name="connsiteX0" fmla="*/ 0 w 1811945"/>
              <a:gd name="connsiteY0" fmla="*/ 1205154 h 1247292"/>
              <a:gd name="connsiteX1" fmla="*/ 50566 w 1811945"/>
              <a:gd name="connsiteY1" fmla="*/ 1158802 h 1247292"/>
              <a:gd name="connsiteX2" fmla="*/ 71635 w 1811945"/>
              <a:gd name="connsiteY2" fmla="*/ 1125091 h 1247292"/>
              <a:gd name="connsiteX3" fmla="*/ 80063 w 1811945"/>
              <a:gd name="connsiteY3" fmla="*/ 1112450 h 1247292"/>
              <a:gd name="connsiteX4" fmla="*/ 92704 w 1811945"/>
              <a:gd name="connsiteY4" fmla="*/ 1104022 h 1247292"/>
              <a:gd name="connsiteX5" fmla="*/ 105346 w 1811945"/>
              <a:gd name="connsiteY5" fmla="*/ 1112450 h 1247292"/>
              <a:gd name="connsiteX6" fmla="*/ 126415 w 1811945"/>
              <a:gd name="connsiteY6" fmla="*/ 1154588 h 1247292"/>
              <a:gd name="connsiteX7" fmla="*/ 143270 w 1811945"/>
              <a:gd name="connsiteY7" fmla="*/ 1163015 h 1247292"/>
              <a:gd name="connsiteX8" fmla="*/ 181195 w 1811945"/>
              <a:gd name="connsiteY8" fmla="*/ 1222009 h 1247292"/>
              <a:gd name="connsiteX9" fmla="*/ 214905 w 1811945"/>
              <a:gd name="connsiteY9" fmla="*/ 1247292 h 1247292"/>
              <a:gd name="connsiteX10" fmla="*/ 269685 w 1811945"/>
              <a:gd name="connsiteY10" fmla="*/ 1222009 h 1247292"/>
              <a:gd name="connsiteX11" fmla="*/ 282327 w 1811945"/>
              <a:gd name="connsiteY11" fmla="*/ 1192512 h 1247292"/>
              <a:gd name="connsiteX12" fmla="*/ 290754 w 1811945"/>
              <a:gd name="connsiteY12" fmla="*/ 1116663 h 1247292"/>
              <a:gd name="connsiteX13" fmla="*/ 307609 w 1811945"/>
              <a:gd name="connsiteY13" fmla="*/ 1095594 h 1247292"/>
              <a:gd name="connsiteX14" fmla="*/ 345534 w 1811945"/>
              <a:gd name="connsiteY14" fmla="*/ 1116663 h 1247292"/>
              <a:gd name="connsiteX15" fmla="*/ 387672 w 1811945"/>
              <a:gd name="connsiteY15" fmla="*/ 1188298 h 1247292"/>
              <a:gd name="connsiteX16" fmla="*/ 404527 w 1811945"/>
              <a:gd name="connsiteY16" fmla="*/ 1213581 h 1247292"/>
              <a:gd name="connsiteX17" fmla="*/ 425597 w 1811945"/>
              <a:gd name="connsiteY17" fmla="*/ 1222009 h 1247292"/>
              <a:gd name="connsiteX18" fmla="*/ 488804 w 1811945"/>
              <a:gd name="connsiteY18" fmla="*/ 1209367 h 1247292"/>
              <a:gd name="connsiteX19" fmla="*/ 505659 w 1811945"/>
              <a:gd name="connsiteY19" fmla="*/ 1184085 h 1247292"/>
              <a:gd name="connsiteX20" fmla="*/ 535156 w 1811945"/>
              <a:gd name="connsiteY20" fmla="*/ 1116663 h 1247292"/>
              <a:gd name="connsiteX21" fmla="*/ 539370 w 1811945"/>
              <a:gd name="connsiteY21" fmla="*/ 1074525 h 1247292"/>
              <a:gd name="connsiteX22" fmla="*/ 602577 w 1811945"/>
              <a:gd name="connsiteY22" fmla="*/ 1120877 h 1247292"/>
              <a:gd name="connsiteX23" fmla="*/ 611005 w 1811945"/>
              <a:gd name="connsiteY23" fmla="*/ 1137732 h 1247292"/>
              <a:gd name="connsiteX24" fmla="*/ 644715 w 1811945"/>
              <a:gd name="connsiteY24" fmla="*/ 1196726 h 1247292"/>
              <a:gd name="connsiteX25" fmla="*/ 669998 w 1811945"/>
              <a:gd name="connsiteY25" fmla="*/ 1205154 h 1247292"/>
              <a:gd name="connsiteX26" fmla="*/ 703709 w 1811945"/>
              <a:gd name="connsiteY26" fmla="*/ 1179871 h 1247292"/>
              <a:gd name="connsiteX27" fmla="*/ 737420 w 1811945"/>
              <a:gd name="connsiteY27" fmla="*/ 1129305 h 1247292"/>
              <a:gd name="connsiteX28" fmla="*/ 758489 w 1811945"/>
              <a:gd name="connsiteY28" fmla="*/ 1023959 h 1247292"/>
              <a:gd name="connsiteX29" fmla="*/ 779558 w 1811945"/>
              <a:gd name="connsiteY29" fmla="*/ 1028173 h 1247292"/>
              <a:gd name="connsiteX30" fmla="*/ 813268 w 1811945"/>
              <a:gd name="connsiteY30" fmla="*/ 1074525 h 1247292"/>
              <a:gd name="connsiteX31" fmla="*/ 817482 w 1811945"/>
              <a:gd name="connsiteY31" fmla="*/ 1108236 h 1247292"/>
              <a:gd name="connsiteX32" fmla="*/ 821696 w 1811945"/>
              <a:gd name="connsiteY32" fmla="*/ 1133519 h 1247292"/>
              <a:gd name="connsiteX33" fmla="*/ 834338 w 1811945"/>
              <a:gd name="connsiteY33" fmla="*/ 1141946 h 1247292"/>
              <a:gd name="connsiteX34" fmla="*/ 846979 w 1811945"/>
              <a:gd name="connsiteY34" fmla="*/ 1154588 h 1247292"/>
              <a:gd name="connsiteX35" fmla="*/ 943897 w 1811945"/>
              <a:gd name="connsiteY35" fmla="*/ 1116663 h 1247292"/>
              <a:gd name="connsiteX36" fmla="*/ 948111 w 1811945"/>
              <a:gd name="connsiteY36" fmla="*/ 1091380 h 1247292"/>
              <a:gd name="connsiteX37" fmla="*/ 960752 w 1811945"/>
              <a:gd name="connsiteY37" fmla="*/ 990249 h 1247292"/>
              <a:gd name="connsiteX38" fmla="*/ 969180 w 1811945"/>
              <a:gd name="connsiteY38" fmla="*/ 977607 h 1247292"/>
              <a:gd name="connsiteX39" fmla="*/ 981821 w 1811945"/>
              <a:gd name="connsiteY39" fmla="*/ 998676 h 1247292"/>
              <a:gd name="connsiteX40" fmla="*/ 1015532 w 1811945"/>
              <a:gd name="connsiteY40" fmla="*/ 1049242 h 1247292"/>
              <a:gd name="connsiteX41" fmla="*/ 1049243 w 1811945"/>
              <a:gd name="connsiteY41" fmla="*/ 1053456 h 1247292"/>
              <a:gd name="connsiteX42" fmla="*/ 1163016 w 1811945"/>
              <a:gd name="connsiteY42" fmla="*/ 981821 h 1247292"/>
              <a:gd name="connsiteX43" fmla="*/ 1158802 w 1811945"/>
              <a:gd name="connsiteY43" fmla="*/ 964966 h 1247292"/>
              <a:gd name="connsiteX44" fmla="*/ 1163016 w 1811945"/>
              <a:gd name="connsiteY44" fmla="*/ 931255 h 1247292"/>
              <a:gd name="connsiteX45" fmla="*/ 1230437 w 1811945"/>
              <a:gd name="connsiteY45" fmla="*/ 956538 h 1247292"/>
              <a:gd name="connsiteX46" fmla="*/ 1268362 w 1811945"/>
              <a:gd name="connsiteY46" fmla="*/ 981821 h 1247292"/>
              <a:gd name="connsiteX47" fmla="*/ 1365280 w 1811945"/>
              <a:gd name="connsiteY47" fmla="*/ 969179 h 1247292"/>
              <a:gd name="connsiteX48" fmla="*/ 1352638 w 1811945"/>
              <a:gd name="connsiteY48" fmla="*/ 914400 h 1247292"/>
              <a:gd name="connsiteX49" fmla="*/ 1327355 w 1811945"/>
              <a:gd name="connsiteY49" fmla="*/ 855406 h 1247292"/>
              <a:gd name="connsiteX50" fmla="*/ 1310500 w 1811945"/>
              <a:gd name="connsiteY50" fmla="*/ 813268 h 1247292"/>
              <a:gd name="connsiteX51" fmla="*/ 1318927 w 1811945"/>
              <a:gd name="connsiteY51" fmla="*/ 775344 h 1247292"/>
              <a:gd name="connsiteX52" fmla="*/ 1432701 w 1811945"/>
              <a:gd name="connsiteY52" fmla="*/ 787985 h 1247292"/>
              <a:gd name="connsiteX53" fmla="*/ 1453770 w 1811945"/>
              <a:gd name="connsiteY53" fmla="*/ 796413 h 1247292"/>
              <a:gd name="connsiteX54" fmla="*/ 1466411 w 1811945"/>
              <a:gd name="connsiteY54" fmla="*/ 804840 h 1247292"/>
              <a:gd name="connsiteX55" fmla="*/ 1441128 w 1811945"/>
              <a:gd name="connsiteY55" fmla="*/ 716350 h 1247292"/>
              <a:gd name="connsiteX56" fmla="*/ 1424273 w 1811945"/>
              <a:gd name="connsiteY56" fmla="*/ 678426 h 1247292"/>
              <a:gd name="connsiteX57" fmla="*/ 1436915 w 1811945"/>
              <a:gd name="connsiteY57" fmla="*/ 632073 h 1247292"/>
              <a:gd name="connsiteX58" fmla="*/ 1457984 w 1811945"/>
              <a:gd name="connsiteY58" fmla="*/ 627860 h 1247292"/>
              <a:gd name="connsiteX59" fmla="*/ 1491694 w 1811945"/>
              <a:gd name="connsiteY59" fmla="*/ 640501 h 1247292"/>
              <a:gd name="connsiteX60" fmla="*/ 1521191 w 1811945"/>
              <a:gd name="connsiteY60" fmla="*/ 644715 h 1247292"/>
              <a:gd name="connsiteX61" fmla="*/ 1559115 w 1811945"/>
              <a:gd name="connsiteY61" fmla="*/ 632073 h 1247292"/>
              <a:gd name="connsiteX62" fmla="*/ 1538046 w 1811945"/>
              <a:gd name="connsiteY62" fmla="*/ 547797 h 1247292"/>
              <a:gd name="connsiteX63" fmla="*/ 1529619 w 1811945"/>
              <a:gd name="connsiteY63" fmla="*/ 522514 h 1247292"/>
              <a:gd name="connsiteX64" fmla="*/ 1516977 w 1811945"/>
              <a:gd name="connsiteY64" fmla="*/ 509873 h 1247292"/>
              <a:gd name="connsiteX65" fmla="*/ 1508550 w 1811945"/>
              <a:gd name="connsiteY65" fmla="*/ 497231 h 1247292"/>
              <a:gd name="connsiteX66" fmla="*/ 1504336 w 1811945"/>
              <a:gd name="connsiteY66" fmla="*/ 480376 h 1247292"/>
              <a:gd name="connsiteX67" fmla="*/ 1626537 w 1811945"/>
              <a:gd name="connsiteY67" fmla="*/ 467734 h 1247292"/>
              <a:gd name="connsiteX68" fmla="*/ 1677103 w 1811945"/>
              <a:gd name="connsiteY68" fmla="*/ 463520 h 1247292"/>
              <a:gd name="connsiteX69" fmla="*/ 1660247 w 1811945"/>
              <a:gd name="connsiteY69" fmla="*/ 417168 h 1247292"/>
              <a:gd name="connsiteX70" fmla="*/ 1601254 w 1811945"/>
              <a:gd name="connsiteY70" fmla="*/ 358175 h 1247292"/>
              <a:gd name="connsiteX71" fmla="*/ 1584398 w 1811945"/>
              <a:gd name="connsiteY71" fmla="*/ 337106 h 1247292"/>
              <a:gd name="connsiteX72" fmla="*/ 1664461 w 1811945"/>
              <a:gd name="connsiteY72" fmla="*/ 337106 h 1247292"/>
              <a:gd name="connsiteX73" fmla="*/ 1811945 w 1811945"/>
              <a:gd name="connsiteY73" fmla="*/ 345533 h 1247292"/>
              <a:gd name="connsiteX74" fmla="*/ 1795090 w 1811945"/>
              <a:gd name="connsiteY74" fmla="*/ 324464 h 1247292"/>
              <a:gd name="connsiteX75" fmla="*/ 1774021 w 1811945"/>
              <a:gd name="connsiteY75" fmla="*/ 311823 h 1247292"/>
              <a:gd name="connsiteX76" fmla="*/ 1731882 w 1811945"/>
              <a:gd name="connsiteY76" fmla="*/ 294967 h 1247292"/>
              <a:gd name="connsiteX77" fmla="*/ 1715027 w 1811945"/>
              <a:gd name="connsiteY77" fmla="*/ 282326 h 1247292"/>
              <a:gd name="connsiteX78" fmla="*/ 1702385 w 1811945"/>
              <a:gd name="connsiteY78" fmla="*/ 273898 h 1247292"/>
              <a:gd name="connsiteX79" fmla="*/ 1689744 w 1811945"/>
              <a:gd name="connsiteY79" fmla="*/ 248615 h 1247292"/>
              <a:gd name="connsiteX80" fmla="*/ 1702385 w 1811945"/>
              <a:gd name="connsiteY80" fmla="*/ 160125 h 1247292"/>
              <a:gd name="connsiteX81" fmla="*/ 1706599 w 1811945"/>
              <a:gd name="connsiteY81" fmla="*/ 122201 h 1247292"/>
              <a:gd name="connsiteX82" fmla="*/ 1710813 w 1811945"/>
              <a:gd name="connsiteY82" fmla="*/ 71635 h 1247292"/>
              <a:gd name="connsiteX83" fmla="*/ 1715027 w 1811945"/>
              <a:gd name="connsiteY83" fmla="*/ 58993 h 1247292"/>
              <a:gd name="connsiteX84" fmla="*/ 1740310 w 1811945"/>
              <a:gd name="connsiteY84" fmla="*/ 0 h 124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811945" h="1247292">
                <a:moveTo>
                  <a:pt x="0" y="1205154"/>
                </a:moveTo>
                <a:cubicBezTo>
                  <a:pt x="38677" y="1166477"/>
                  <a:pt x="20998" y="1180978"/>
                  <a:pt x="50566" y="1158802"/>
                </a:cubicBezTo>
                <a:cubicBezTo>
                  <a:pt x="57589" y="1147565"/>
                  <a:pt x="64521" y="1136270"/>
                  <a:pt x="71635" y="1125091"/>
                </a:cubicBezTo>
                <a:cubicBezTo>
                  <a:pt x="74354" y="1120818"/>
                  <a:pt x="75849" y="1115259"/>
                  <a:pt x="80063" y="1112450"/>
                </a:cubicBezTo>
                <a:lnTo>
                  <a:pt x="92704" y="1104022"/>
                </a:lnTo>
                <a:cubicBezTo>
                  <a:pt x="96918" y="1106831"/>
                  <a:pt x="102537" y="1108236"/>
                  <a:pt x="105346" y="1112450"/>
                </a:cubicBezTo>
                <a:cubicBezTo>
                  <a:pt x="114057" y="1125516"/>
                  <a:pt x="112369" y="1147565"/>
                  <a:pt x="126415" y="1154588"/>
                </a:cubicBezTo>
                <a:lnTo>
                  <a:pt x="143270" y="1163015"/>
                </a:lnTo>
                <a:cubicBezTo>
                  <a:pt x="156459" y="1189392"/>
                  <a:pt x="159569" y="1202047"/>
                  <a:pt x="181195" y="1222009"/>
                </a:cubicBezTo>
                <a:cubicBezTo>
                  <a:pt x="191516" y="1231536"/>
                  <a:pt x="214905" y="1247292"/>
                  <a:pt x="214905" y="1247292"/>
                </a:cubicBezTo>
                <a:cubicBezTo>
                  <a:pt x="233903" y="1241864"/>
                  <a:pt x="255940" y="1238809"/>
                  <a:pt x="269685" y="1222009"/>
                </a:cubicBezTo>
                <a:cubicBezTo>
                  <a:pt x="276459" y="1213730"/>
                  <a:pt x="278113" y="1202344"/>
                  <a:pt x="282327" y="1192512"/>
                </a:cubicBezTo>
                <a:cubicBezTo>
                  <a:pt x="285136" y="1167229"/>
                  <a:pt x="284333" y="1141278"/>
                  <a:pt x="290754" y="1116663"/>
                </a:cubicBezTo>
                <a:cubicBezTo>
                  <a:pt x="293024" y="1107960"/>
                  <a:pt x="298615" y="1095594"/>
                  <a:pt x="307609" y="1095594"/>
                </a:cubicBezTo>
                <a:cubicBezTo>
                  <a:pt x="322070" y="1095594"/>
                  <a:pt x="332892" y="1109640"/>
                  <a:pt x="345534" y="1116663"/>
                </a:cubicBezTo>
                <a:cubicBezTo>
                  <a:pt x="386837" y="1199269"/>
                  <a:pt x="353319" y="1141062"/>
                  <a:pt x="387672" y="1188298"/>
                </a:cubicBezTo>
                <a:cubicBezTo>
                  <a:pt x="393629" y="1196490"/>
                  <a:pt x="396957" y="1206852"/>
                  <a:pt x="404527" y="1213581"/>
                </a:cubicBezTo>
                <a:cubicBezTo>
                  <a:pt x="410181" y="1218606"/>
                  <a:pt x="418574" y="1219200"/>
                  <a:pt x="425597" y="1222009"/>
                </a:cubicBezTo>
                <a:cubicBezTo>
                  <a:pt x="446666" y="1217795"/>
                  <a:pt x="469386" y="1218565"/>
                  <a:pt x="488804" y="1209367"/>
                </a:cubicBezTo>
                <a:cubicBezTo>
                  <a:pt x="497957" y="1205031"/>
                  <a:pt x="500448" y="1192770"/>
                  <a:pt x="505659" y="1184085"/>
                </a:cubicBezTo>
                <a:cubicBezTo>
                  <a:pt x="529800" y="1143850"/>
                  <a:pt x="524094" y="1155378"/>
                  <a:pt x="535156" y="1116663"/>
                </a:cubicBezTo>
                <a:cubicBezTo>
                  <a:pt x="536561" y="1102617"/>
                  <a:pt x="525751" y="1078239"/>
                  <a:pt x="539370" y="1074525"/>
                </a:cubicBezTo>
                <a:cubicBezTo>
                  <a:pt x="543984" y="1073267"/>
                  <a:pt x="591668" y="1112150"/>
                  <a:pt x="602577" y="1120877"/>
                </a:cubicBezTo>
                <a:cubicBezTo>
                  <a:pt x="605386" y="1126495"/>
                  <a:pt x="608406" y="1132013"/>
                  <a:pt x="611005" y="1137732"/>
                </a:cubicBezTo>
                <a:cubicBezTo>
                  <a:pt x="619914" y="1157332"/>
                  <a:pt x="627020" y="1182248"/>
                  <a:pt x="644715" y="1196726"/>
                </a:cubicBezTo>
                <a:cubicBezTo>
                  <a:pt x="651590" y="1202351"/>
                  <a:pt x="661570" y="1202345"/>
                  <a:pt x="669998" y="1205154"/>
                </a:cubicBezTo>
                <a:cubicBezTo>
                  <a:pt x="681235" y="1196726"/>
                  <a:pt x="693355" y="1189362"/>
                  <a:pt x="703709" y="1179871"/>
                </a:cubicBezTo>
                <a:cubicBezTo>
                  <a:pt x="718065" y="1166711"/>
                  <a:pt x="728155" y="1145518"/>
                  <a:pt x="737420" y="1129305"/>
                </a:cubicBezTo>
                <a:cubicBezTo>
                  <a:pt x="738372" y="1122164"/>
                  <a:pt x="746233" y="1037747"/>
                  <a:pt x="758489" y="1023959"/>
                </a:cubicBezTo>
                <a:cubicBezTo>
                  <a:pt x="763247" y="1018606"/>
                  <a:pt x="772535" y="1026768"/>
                  <a:pt x="779558" y="1028173"/>
                </a:cubicBezTo>
                <a:cubicBezTo>
                  <a:pt x="800301" y="1042003"/>
                  <a:pt x="800961" y="1039656"/>
                  <a:pt x="813268" y="1074525"/>
                </a:cubicBezTo>
                <a:cubicBezTo>
                  <a:pt x="817037" y="1085204"/>
                  <a:pt x="815880" y="1097025"/>
                  <a:pt x="817482" y="1108236"/>
                </a:cubicBezTo>
                <a:cubicBezTo>
                  <a:pt x="818690" y="1116694"/>
                  <a:pt x="817875" y="1125877"/>
                  <a:pt x="821696" y="1133519"/>
                </a:cubicBezTo>
                <a:cubicBezTo>
                  <a:pt x="823961" y="1138049"/>
                  <a:pt x="830447" y="1138704"/>
                  <a:pt x="834338" y="1141946"/>
                </a:cubicBezTo>
                <a:cubicBezTo>
                  <a:pt x="838916" y="1145761"/>
                  <a:pt x="842765" y="1150374"/>
                  <a:pt x="846979" y="1154588"/>
                </a:cubicBezTo>
                <a:cubicBezTo>
                  <a:pt x="890258" y="1146950"/>
                  <a:pt x="921176" y="1155614"/>
                  <a:pt x="943897" y="1116663"/>
                </a:cubicBezTo>
                <a:cubicBezTo>
                  <a:pt x="948202" y="1109283"/>
                  <a:pt x="946706" y="1099808"/>
                  <a:pt x="948111" y="1091380"/>
                </a:cubicBezTo>
                <a:cubicBezTo>
                  <a:pt x="950500" y="1053160"/>
                  <a:pt x="948174" y="1024838"/>
                  <a:pt x="960752" y="990249"/>
                </a:cubicBezTo>
                <a:cubicBezTo>
                  <a:pt x="962483" y="985489"/>
                  <a:pt x="966371" y="981821"/>
                  <a:pt x="969180" y="977607"/>
                </a:cubicBezTo>
                <a:cubicBezTo>
                  <a:pt x="973394" y="984630"/>
                  <a:pt x="978158" y="991351"/>
                  <a:pt x="981821" y="998676"/>
                </a:cubicBezTo>
                <a:cubicBezTo>
                  <a:pt x="990700" y="1016434"/>
                  <a:pt x="993149" y="1041781"/>
                  <a:pt x="1015532" y="1049242"/>
                </a:cubicBezTo>
                <a:cubicBezTo>
                  <a:pt x="1026275" y="1052823"/>
                  <a:pt x="1038006" y="1052051"/>
                  <a:pt x="1049243" y="1053456"/>
                </a:cubicBezTo>
                <a:cubicBezTo>
                  <a:pt x="1180956" y="1044048"/>
                  <a:pt x="1173782" y="1084089"/>
                  <a:pt x="1163016" y="981821"/>
                </a:cubicBezTo>
                <a:cubicBezTo>
                  <a:pt x="1162410" y="976062"/>
                  <a:pt x="1160207" y="970584"/>
                  <a:pt x="1158802" y="964966"/>
                </a:cubicBezTo>
                <a:cubicBezTo>
                  <a:pt x="1160207" y="953729"/>
                  <a:pt x="1152446" y="935320"/>
                  <a:pt x="1163016" y="931255"/>
                </a:cubicBezTo>
                <a:cubicBezTo>
                  <a:pt x="1190657" y="920624"/>
                  <a:pt x="1211703" y="943569"/>
                  <a:pt x="1230437" y="956538"/>
                </a:cubicBezTo>
                <a:cubicBezTo>
                  <a:pt x="1242929" y="965186"/>
                  <a:pt x="1268362" y="981821"/>
                  <a:pt x="1268362" y="981821"/>
                </a:cubicBezTo>
                <a:cubicBezTo>
                  <a:pt x="1300668" y="977607"/>
                  <a:pt x="1335621" y="982661"/>
                  <a:pt x="1365280" y="969179"/>
                </a:cubicBezTo>
                <a:cubicBezTo>
                  <a:pt x="1371255" y="966463"/>
                  <a:pt x="1353970" y="917285"/>
                  <a:pt x="1352638" y="914400"/>
                </a:cubicBezTo>
                <a:cubicBezTo>
                  <a:pt x="1304229" y="809513"/>
                  <a:pt x="1362806" y="955851"/>
                  <a:pt x="1327355" y="855406"/>
                </a:cubicBezTo>
                <a:cubicBezTo>
                  <a:pt x="1322320" y="841140"/>
                  <a:pt x="1310500" y="813268"/>
                  <a:pt x="1310500" y="813268"/>
                </a:cubicBezTo>
                <a:cubicBezTo>
                  <a:pt x="1313309" y="800627"/>
                  <a:pt x="1307210" y="780858"/>
                  <a:pt x="1318927" y="775344"/>
                </a:cubicBezTo>
                <a:cubicBezTo>
                  <a:pt x="1331524" y="769416"/>
                  <a:pt x="1416060" y="785211"/>
                  <a:pt x="1432701" y="787985"/>
                </a:cubicBezTo>
                <a:cubicBezTo>
                  <a:pt x="1439724" y="790794"/>
                  <a:pt x="1447005" y="793030"/>
                  <a:pt x="1453770" y="796413"/>
                </a:cubicBezTo>
                <a:cubicBezTo>
                  <a:pt x="1458300" y="798678"/>
                  <a:pt x="1466411" y="809904"/>
                  <a:pt x="1466411" y="804840"/>
                </a:cubicBezTo>
                <a:cubicBezTo>
                  <a:pt x="1466411" y="763768"/>
                  <a:pt x="1453776" y="749235"/>
                  <a:pt x="1441128" y="716350"/>
                </a:cubicBezTo>
                <a:cubicBezTo>
                  <a:pt x="1427452" y="680791"/>
                  <a:pt x="1439709" y="701578"/>
                  <a:pt x="1424273" y="678426"/>
                </a:cubicBezTo>
                <a:cubicBezTo>
                  <a:pt x="1419090" y="657692"/>
                  <a:pt x="1413711" y="652699"/>
                  <a:pt x="1436915" y="632073"/>
                </a:cubicBezTo>
                <a:cubicBezTo>
                  <a:pt x="1442268" y="627315"/>
                  <a:pt x="1450961" y="629264"/>
                  <a:pt x="1457984" y="627860"/>
                </a:cubicBezTo>
                <a:cubicBezTo>
                  <a:pt x="1460672" y="628935"/>
                  <a:pt x="1485093" y="639181"/>
                  <a:pt x="1491694" y="640501"/>
                </a:cubicBezTo>
                <a:cubicBezTo>
                  <a:pt x="1501433" y="642449"/>
                  <a:pt x="1511359" y="643310"/>
                  <a:pt x="1521191" y="644715"/>
                </a:cubicBezTo>
                <a:cubicBezTo>
                  <a:pt x="1533832" y="640501"/>
                  <a:pt x="1556832" y="645201"/>
                  <a:pt x="1559115" y="632073"/>
                </a:cubicBezTo>
                <a:cubicBezTo>
                  <a:pt x="1564076" y="603545"/>
                  <a:pt x="1545574" y="575758"/>
                  <a:pt x="1538046" y="547797"/>
                </a:cubicBezTo>
                <a:cubicBezTo>
                  <a:pt x="1535737" y="539219"/>
                  <a:pt x="1533933" y="530280"/>
                  <a:pt x="1529619" y="522514"/>
                </a:cubicBezTo>
                <a:cubicBezTo>
                  <a:pt x="1526725" y="517305"/>
                  <a:pt x="1520792" y="514451"/>
                  <a:pt x="1516977" y="509873"/>
                </a:cubicBezTo>
                <a:cubicBezTo>
                  <a:pt x="1513735" y="505982"/>
                  <a:pt x="1511359" y="501445"/>
                  <a:pt x="1508550" y="497231"/>
                </a:cubicBezTo>
                <a:cubicBezTo>
                  <a:pt x="1507145" y="491613"/>
                  <a:pt x="1504336" y="486167"/>
                  <a:pt x="1504336" y="480376"/>
                </a:cubicBezTo>
                <a:cubicBezTo>
                  <a:pt x="1504336" y="424850"/>
                  <a:pt x="1596253" y="466652"/>
                  <a:pt x="1626537" y="467734"/>
                </a:cubicBezTo>
                <a:cubicBezTo>
                  <a:pt x="1643392" y="466329"/>
                  <a:pt x="1667721" y="477593"/>
                  <a:pt x="1677103" y="463520"/>
                </a:cubicBezTo>
                <a:cubicBezTo>
                  <a:pt x="1686222" y="449841"/>
                  <a:pt x="1667939" y="431698"/>
                  <a:pt x="1660247" y="417168"/>
                </a:cubicBezTo>
                <a:cubicBezTo>
                  <a:pt x="1649330" y="396547"/>
                  <a:pt x="1615032" y="371953"/>
                  <a:pt x="1601254" y="358175"/>
                </a:cubicBezTo>
                <a:cubicBezTo>
                  <a:pt x="1594894" y="351815"/>
                  <a:pt x="1590017" y="344129"/>
                  <a:pt x="1584398" y="337106"/>
                </a:cubicBezTo>
                <a:cubicBezTo>
                  <a:pt x="1616897" y="315440"/>
                  <a:pt x="1587486" y="331069"/>
                  <a:pt x="1664461" y="337106"/>
                </a:cubicBezTo>
                <a:cubicBezTo>
                  <a:pt x="1713552" y="340956"/>
                  <a:pt x="1762784" y="342724"/>
                  <a:pt x="1811945" y="345533"/>
                </a:cubicBezTo>
                <a:cubicBezTo>
                  <a:pt x="1806327" y="338510"/>
                  <a:pt x="1801812" y="330439"/>
                  <a:pt x="1795090" y="324464"/>
                </a:cubicBezTo>
                <a:cubicBezTo>
                  <a:pt x="1788969" y="319023"/>
                  <a:pt x="1781346" y="315486"/>
                  <a:pt x="1774021" y="311823"/>
                </a:cubicBezTo>
                <a:cubicBezTo>
                  <a:pt x="1754830" y="302227"/>
                  <a:pt x="1748698" y="300572"/>
                  <a:pt x="1731882" y="294967"/>
                </a:cubicBezTo>
                <a:cubicBezTo>
                  <a:pt x="1726264" y="290753"/>
                  <a:pt x="1720742" y="286408"/>
                  <a:pt x="1715027" y="282326"/>
                </a:cubicBezTo>
                <a:cubicBezTo>
                  <a:pt x="1710906" y="279382"/>
                  <a:pt x="1705966" y="277479"/>
                  <a:pt x="1702385" y="273898"/>
                </a:cubicBezTo>
                <a:cubicBezTo>
                  <a:pt x="1694217" y="265730"/>
                  <a:pt x="1693171" y="258896"/>
                  <a:pt x="1689744" y="248615"/>
                </a:cubicBezTo>
                <a:cubicBezTo>
                  <a:pt x="1699760" y="158476"/>
                  <a:pt x="1686608" y="270571"/>
                  <a:pt x="1702385" y="160125"/>
                </a:cubicBezTo>
                <a:cubicBezTo>
                  <a:pt x="1704184" y="147534"/>
                  <a:pt x="1705393" y="134863"/>
                  <a:pt x="1706599" y="122201"/>
                </a:cubicBezTo>
                <a:cubicBezTo>
                  <a:pt x="1708203" y="105363"/>
                  <a:pt x="1708578" y="88400"/>
                  <a:pt x="1710813" y="71635"/>
                </a:cubicBezTo>
                <a:cubicBezTo>
                  <a:pt x="1711400" y="67232"/>
                  <a:pt x="1713336" y="63100"/>
                  <a:pt x="1715027" y="58993"/>
                </a:cubicBezTo>
                <a:cubicBezTo>
                  <a:pt x="1723173" y="39210"/>
                  <a:pt x="1740310" y="0"/>
                  <a:pt x="1740310" y="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83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Arial Narrow" pitchFamily="34" charset="0"/>
              </a:rPr>
              <a:t>SCC</a:t>
            </a:r>
            <a:endParaRPr lang="en-US" sz="5400" dirty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19600" y="48006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0" y="38100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71800" y="27432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5000" y="17526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67846" y="1951494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57800" y="32766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58000" y="39624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10400" y="15240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28194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5"/>
            <a:endCxn id="6" idx="1"/>
          </p:cNvCxnSpPr>
          <p:nvPr/>
        </p:nvCxnSpPr>
        <p:spPr>
          <a:xfrm>
            <a:off x="2360285" y="2142845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5"/>
            <a:endCxn id="5" idx="1"/>
          </p:cNvCxnSpPr>
          <p:nvPr/>
        </p:nvCxnSpPr>
        <p:spPr>
          <a:xfrm>
            <a:off x="3427085" y="3133445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" idx="1"/>
          </p:cNvCxnSpPr>
          <p:nvPr/>
        </p:nvCxnSpPr>
        <p:spPr>
          <a:xfrm>
            <a:off x="4191000" y="4267200"/>
            <a:ext cx="3067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8" idx="3"/>
          </p:cNvCxnSpPr>
          <p:nvPr/>
        </p:nvCxnSpPr>
        <p:spPr>
          <a:xfrm flipV="1">
            <a:off x="3427085" y="2341739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67200" y="3505200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7"/>
            <a:endCxn id="11" idx="3"/>
          </p:cNvCxnSpPr>
          <p:nvPr/>
        </p:nvCxnSpPr>
        <p:spPr>
          <a:xfrm flipV="1">
            <a:off x="4874885" y="4352645"/>
            <a:ext cx="2061230" cy="5149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0"/>
            <a:endCxn id="13" idx="4"/>
          </p:cNvCxnSpPr>
          <p:nvPr/>
        </p:nvCxnSpPr>
        <p:spPr>
          <a:xfrm flipH="1" flipV="1">
            <a:off x="7048500" y="3276600"/>
            <a:ext cx="76200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0"/>
            <a:endCxn id="12" idx="4"/>
          </p:cNvCxnSpPr>
          <p:nvPr/>
        </p:nvCxnSpPr>
        <p:spPr>
          <a:xfrm flipV="1">
            <a:off x="7048500" y="1981200"/>
            <a:ext cx="228600" cy="8382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 flipV="1">
            <a:off x="5334000" y="6341454"/>
            <a:ext cx="0" cy="3810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1828800" y="2125851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29200" y="58674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4800600" y="5257800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 rot="18249709">
            <a:off x="2674407" y="1693363"/>
            <a:ext cx="442387" cy="117321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rot="988655">
            <a:off x="5811261" y="4302454"/>
            <a:ext cx="1402669" cy="1956448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 rot="21020197">
            <a:off x="7240602" y="2006926"/>
            <a:ext cx="387658" cy="95975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267200" y="5791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33800" y="4800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00400" y="4114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86000" y="2819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19200" y="1600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53000" y="1676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72000" y="2895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467600" y="3886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391400" y="30480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20000" y="1447800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04800" y="685800"/>
            <a:ext cx="7483990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discovery time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minimal discovery time for a path starting at u</a:t>
            </a:r>
          </a:p>
          <a:p>
            <a:pPr>
              <a:buClr>
                <a:srgbClr val="FF0000"/>
              </a:buClr>
              <a:buSzPct val="150000"/>
            </a:pP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810000" y="1676400"/>
            <a:ext cx="1371600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34000" y="21336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SCC1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47" name="Freeform 46"/>
          <p:cNvSpPr/>
          <p:nvPr/>
        </p:nvSpPr>
        <p:spPr>
          <a:xfrm rot="4732630" flipH="1">
            <a:off x="4533334" y="2555344"/>
            <a:ext cx="1067932" cy="488967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4876800" y="3048000"/>
            <a:ext cx="1371600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24400" y="41148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SCC2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 rot="2937979">
            <a:off x="1060565" y="2480402"/>
            <a:ext cx="4081613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3400" y="22098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SCC3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 rot="6291319">
            <a:off x="6022185" y="1851359"/>
            <a:ext cx="2404955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315200" y="4572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SCC4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59" name="Freeform: Shape 21">
            <a:extLst>
              <a:ext uri="{FF2B5EF4-FFF2-40B4-BE49-F238E27FC236}">
                <a16:creationId xmlns:a16="http://schemas.microsoft.com/office/drawing/2014/main" xmlns="" id="{B6F96B4B-CCC1-467D-80F7-186CFBE8759A}"/>
              </a:ext>
            </a:extLst>
          </p:cNvPr>
          <p:cNvSpPr/>
          <p:nvPr/>
        </p:nvSpPr>
        <p:spPr>
          <a:xfrm rot="2764027" flipH="1">
            <a:off x="6131109" y="2110184"/>
            <a:ext cx="1644135" cy="1531300"/>
          </a:xfrm>
          <a:custGeom>
            <a:avLst/>
            <a:gdLst>
              <a:gd name="connsiteX0" fmla="*/ 0 w 1811945"/>
              <a:gd name="connsiteY0" fmla="*/ 1205154 h 1247292"/>
              <a:gd name="connsiteX1" fmla="*/ 50566 w 1811945"/>
              <a:gd name="connsiteY1" fmla="*/ 1158802 h 1247292"/>
              <a:gd name="connsiteX2" fmla="*/ 71635 w 1811945"/>
              <a:gd name="connsiteY2" fmla="*/ 1125091 h 1247292"/>
              <a:gd name="connsiteX3" fmla="*/ 80063 w 1811945"/>
              <a:gd name="connsiteY3" fmla="*/ 1112450 h 1247292"/>
              <a:gd name="connsiteX4" fmla="*/ 92704 w 1811945"/>
              <a:gd name="connsiteY4" fmla="*/ 1104022 h 1247292"/>
              <a:gd name="connsiteX5" fmla="*/ 105346 w 1811945"/>
              <a:gd name="connsiteY5" fmla="*/ 1112450 h 1247292"/>
              <a:gd name="connsiteX6" fmla="*/ 126415 w 1811945"/>
              <a:gd name="connsiteY6" fmla="*/ 1154588 h 1247292"/>
              <a:gd name="connsiteX7" fmla="*/ 143270 w 1811945"/>
              <a:gd name="connsiteY7" fmla="*/ 1163015 h 1247292"/>
              <a:gd name="connsiteX8" fmla="*/ 181195 w 1811945"/>
              <a:gd name="connsiteY8" fmla="*/ 1222009 h 1247292"/>
              <a:gd name="connsiteX9" fmla="*/ 214905 w 1811945"/>
              <a:gd name="connsiteY9" fmla="*/ 1247292 h 1247292"/>
              <a:gd name="connsiteX10" fmla="*/ 269685 w 1811945"/>
              <a:gd name="connsiteY10" fmla="*/ 1222009 h 1247292"/>
              <a:gd name="connsiteX11" fmla="*/ 282327 w 1811945"/>
              <a:gd name="connsiteY11" fmla="*/ 1192512 h 1247292"/>
              <a:gd name="connsiteX12" fmla="*/ 290754 w 1811945"/>
              <a:gd name="connsiteY12" fmla="*/ 1116663 h 1247292"/>
              <a:gd name="connsiteX13" fmla="*/ 307609 w 1811945"/>
              <a:gd name="connsiteY13" fmla="*/ 1095594 h 1247292"/>
              <a:gd name="connsiteX14" fmla="*/ 345534 w 1811945"/>
              <a:gd name="connsiteY14" fmla="*/ 1116663 h 1247292"/>
              <a:gd name="connsiteX15" fmla="*/ 387672 w 1811945"/>
              <a:gd name="connsiteY15" fmla="*/ 1188298 h 1247292"/>
              <a:gd name="connsiteX16" fmla="*/ 404527 w 1811945"/>
              <a:gd name="connsiteY16" fmla="*/ 1213581 h 1247292"/>
              <a:gd name="connsiteX17" fmla="*/ 425597 w 1811945"/>
              <a:gd name="connsiteY17" fmla="*/ 1222009 h 1247292"/>
              <a:gd name="connsiteX18" fmla="*/ 488804 w 1811945"/>
              <a:gd name="connsiteY18" fmla="*/ 1209367 h 1247292"/>
              <a:gd name="connsiteX19" fmla="*/ 505659 w 1811945"/>
              <a:gd name="connsiteY19" fmla="*/ 1184085 h 1247292"/>
              <a:gd name="connsiteX20" fmla="*/ 535156 w 1811945"/>
              <a:gd name="connsiteY20" fmla="*/ 1116663 h 1247292"/>
              <a:gd name="connsiteX21" fmla="*/ 539370 w 1811945"/>
              <a:gd name="connsiteY21" fmla="*/ 1074525 h 1247292"/>
              <a:gd name="connsiteX22" fmla="*/ 602577 w 1811945"/>
              <a:gd name="connsiteY22" fmla="*/ 1120877 h 1247292"/>
              <a:gd name="connsiteX23" fmla="*/ 611005 w 1811945"/>
              <a:gd name="connsiteY23" fmla="*/ 1137732 h 1247292"/>
              <a:gd name="connsiteX24" fmla="*/ 644715 w 1811945"/>
              <a:gd name="connsiteY24" fmla="*/ 1196726 h 1247292"/>
              <a:gd name="connsiteX25" fmla="*/ 669998 w 1811945"/>
              <a:gd name="connsiteY25" fmla="*/ 1205154 h 1247292"/>
              <a:gd name="connsiteX26" fmla="*/ 703709 w 1811945"/>
              <a:gd name="connsiteY26" fmla="*/ 1179871 h 1247292"/>
              <a:gd name="connsiteX27" fmla="*/ 737420 w 1811945"/>
              <a:gd name="connsiteY27" fmla="*/ 1129305 h 1247292"/>
              <a:gd name="connsiteX28" fmla="*/ 758489 w 1811945"/>
              <a:gd name="connsiteY28" fmla="*/ 1023959 h 1247292"/>
              <a:gd name="connsiteX29" fmla="*/ 779558 w 1811945"/>
              <a:gd name="connsiteY29" fmla="*/ 1028173 h 1247292"/>
              <a:gd name="connsiteX30" fmla="*/ 813268 w 1811945"/>
              <a:gd name="connsiteY30" fmla="*/ 1074525 h 1247292"/>
              <a:gd name="connsiteX31" fmla="*/ 817482 w 1811945"/>
              <a:gd name="connsiteY31" fmla="*/ 1108236 h 1247292"/>
              <a:gd name="connsiteX32" fmla="*/ 821696 w 1811945"/>
              <a:gd name="connsiteY32" fmla="*/ 1133519 h 1247292"/>
              <a:gd name="connsiteX33" fmla="*/ 834338 w 1811945"/>
              <a:gd name="connsiteY33" fmla="*/ 1141946 h 1247292"/>
              <a:gd name="connsiteX34" fmla="*/ 846979 w 1811945"/>
              <a:gd name="connsiteY34" fmla="*/ 1154588 h 1247292"/>
              <a:gd name="connsiteX35" fmla="*/ 943897 w 1811945"/>
              <a:gd name="connsiteY35" fmla="*/ 1116663 h 1247292"/>
              <a:gd name="connsiteX36" fmla="*/ 948111 w 1811945"/>
              <a:gd name="connsiteY36" fmla="*/ 1091380 h 1247292"/>
              <a:gd name="connsiteX37" fmla="*/ 960752 w 1811945"/>
              <a:gd name="connsiteY37" fmla="*/ 990249 h 1247292"/>
              <a:gd name="connsiteX38" fmla="*/ 969180 w 1811945"/>
              <a:gd name="connsiteY38" fmla="*/ 977607 h 1247292"/>
              <a:gd name="connsiteX39" fmla="*/ 981821 w 1811945"/>
              <a:gd name="connsiteY39" fmla="*/ 998676 h 1247292"/>
              <a:gd name="connsiteX40" fmla="*/ 1015532 w 1811945"/>
              <a:gd name="connsiteY40" fmla="*/ 1049242 h 1247292"/>
              <a:gd name="connsiteX41" fmla="*/ 1049243 w 1811945"/>
              <a:gd name="connsiteY41" fmla="*/ 1053456 h 1247292"/>
              <a:gd name="connsiteX42" fmla="*/ 1163016 w 1811945"/>
              <a:gd name="connsiteY42" fmla="*/ 981821 h 1247292"/>
              <a:gd name="connsiteX43" fmla="*/ 1158802 w 1811945"/>
              <a:gd name="connsiteY43" fmla="*/ 964966 h 1247292"/>
              <a:gd name="connsiteX44" fmla="*/ 1163016 w 1811945"/>
              <a:gd name="connsiteY44" fmla="*/ 931255 h 1247292"/>
              <a:gd name="connsiteX45" fmla="*/ 1230437 w 1811945"/>
              <a:gd name="connsiteY45" fmla="*/ 956538 h 1247292"/>
              <a:gd name="connsiteX46" fmla="*/ 1268362 w 1811945"/>
              <a:gd name="connsiteY46" fmla="*/ 981821 h 1247292"/>
              <a:gd name="connsiteX47" fmla="*/ 1365280 w 1811945"/>
              <a:gd name="connsiteY47" fmla="*/ 969179 h 1247292"/>
              <a:gd name="connsiteX48" fmla="*/ 1352638 w 1811945"/>
              <a:gd name="connsiteY48" fmla="*/ 914400 h 1247292"/>
              <a:gd name="connsiteX49" fmla="*/ 1327355 w 1811945"/>
              <a:gd name="connsiteY49" fmla="*/ 855406 h 1247292"/>
              <a:gd name="connsiteX50" fmla="*/ 1310500 w 1811945"/>
              <a:gd name="connsiteY50" fmla="*/ 813268 h 1247292"/>
              <a:gd name="connsiteX51" fmla="*/ 1318927 w 1811945"/>
              <a:gd name="connsiteY51" fmla="*/ 775344 h 1247292"/>
              <a:gd name="connsiteX52" fmla="*/ 1432701 w 1811945"/>
              <a:gd name="connsiteY52" fmla="*/ 787985 h 1247292"/>
              <a:gd name="connsiteX53" fmla="*/ 1453770 w 1811945"/>
              <a:gd name="connsiteY53" fmla="*/ 796413 h 1247292"/>
              <a:gd name="connsiteX54" fmla="*/ 1466411 w 1811945"/>
              <a:gd name="connsiteY54" fmla="*/ 804840 h 1247292"/>
              <a:gd name="connsiteX55" fmla="*/ 1441128 w 1811945"/>
              <a:gd name="connsiteY55" fmla="*/ 716350 h 1247292"/>
              <a:gd name="connsiteX56" fmla="*/ 1424273 w 1811945"/>
              <a:gd name="connsiteY56" fmla="*/ 678426 h 1247292"/>
              <a:gd name="connsiteX57" fmla="*/ 1436915 w 1811945"/>
              <a:gd name="connsiteY57" fmla="*/ 632073 h 1247292"/>
              <a:gd name="connsiteX58" fmla="*/ 1457984 w 1811945"/>
              <a:gd name="connsiteY58" fmla="*/ 627860 h 1247292"/>
              <a:gd name="connsiteX59" fmla="*/ 1491694 w 1811945"/>
              <a:gd name="connsiteY59" fmla="*/ 640501 h 1247292"/>
              <a:gd name="connsiteX60" fmla="*/ 1521191 w 1811945"/>
              <a:gd name="connsiteY60" fmla="*/ 644715 h 1247292"/>
              <a:gd name="connsiteX61" fmla="*/ 1559115 w 1811945"/>
              <a:gd name="connsiteY61" fmla="*/ 632073 h 1247292"/>
              <a:gd name="connsiteX62" fmla="*/ 1538046 w 1811945"/>
              <a:gd name="connsiteY62" fmla="*/ 547797 h 1247292"/>
              <a:gd name="connsiteX63" fmla="*/ 1529619 w 1811945"/>
              <a:gd name="connsiteY63" fmla="*/ 522514 h 1247292"/>
              <a:gd name="connsiteX64" fmla="*/ 1516977 w 1811945"/>
              <a:gd name="connsiteY64" fmla="*/ 509873 h 1247292"/>
              <a:gd name="connsiteX65" fmla="*/ 1508550 w 1811945"/>
              <a:gd name="connsiteY65" fmla="*/ 497231 h 1247292"/>
              <a:gd name="connsiteX66" fmla="*/ 1504336 w 1811945"/>
              <a:gd name="connsiteY66" fmla="*/ 480376 h 1247292"/>
              <a:gd name="connsiteX67" fmla="*/ 1626537 w 1811945"/>
              <a:gd name="connsiteY67" fmla="*/ 467734 h 1247292"/>
              <a:gd name="connsiteX68" fmla="*/ 1677103 w 1811945"/>
              <a:gd name="connsiteY68" fmla="*/ 463520 h 1247292"/>
              <a:gd name="connsiteX69" fmla="*/ 1660247 w 1811945"/>
              <a:gd name="connsiteY69" fmla="*/ 417168 h 1247292"/>
              <a:gd name="connsiteX70" fmla="*/ 1601254 w 1811945"/>
              <a:gd name="connsiteY70" fmla="*/ 358175 h 1247292"/>
              <a:gd name="connsiteX71" fmla="*/ 1584398 w 1811945"/>
              <a:gd name="connsiteY71" fmla="*/ 337106 h 1247292"/>
              <a:gd name="connsiteX72" fmla="*/ 1664461 w 1811945"/>
              <a:gd name="connsiteY72" fmla="*/ 337106 h 1247292"/>
              <a:gd name="connsiteX73" fmla="*/ 1811945 w 1811945"/>
              <a:gd name="connsiteY73" fmla="*/ 345533 h 1247292"/>
              <a:gd name="connsiteX74" fmla="*/ 1795090 w 1811945"/>
              <a:gd name="connsiteY74" fmla="*/ 324464 h 1247292"/>
              <a:gd name="connsiteX75" fmla="*/ 1774021 w 1811945"/>
              <a:gd name="connsiteY75" fmla="*/ 311823 h 1247292"/>
              <a:gd name="connsiteX76" fmla="*/ 1731882 w 1811945"/>
              <a:gd name="connsiteY76" fmla="*/ 294967 h 1247292"/>
              <a:gd name="connsiteX77" fmla="*/ 1715027 w 1811945"/>
              <a:gd name="connsiteY77" fmla="*/ 282326 h 1247292"/>
              <a:gd name="connsiteX78" fmla="*/ 1702385 w 1811945"/>
              <a:gd name="connsiteY78" fmla="*/ 273898 h 1247292"/>
              <a:gd name="connsiteX79" fmla="*/ 1689744 w 1811945"/>
              <a:gd name="connsiteY79" fmla="*/ 248615 h 1247292"/>
              <a:gd name="connsiteX80" fmla="*/ 1702385 w 1811945"/>
              <a:gd name="connsiteY80" fmla="*/ 160125 h 1247292"/>
              <a:gd name="connsiteX81" fmla="*/ 1706599 w 1811945"/>
              <a:gd name="connsiteY81" fmla="*/ 122201 h 1247292"/>
              <a:gd name="connsiteX82" fmla="*/ 1710813 w 1811945"/>
              <a:gd name="connsiteY82" fmla="*/ 71635 h 1247292"/>
              <a:gd name="connsiteX83" fmla="*/ 1715027 w 1811945"/>
              <a:gd name="connsiteY83" fmla="*/ 58993 h 1247292"/>
              <a:gd name="connsiteX84" fmla="*/ 1740310 w 1811945"/>
              <a:gd name="connsiteY84" fmla="*/ 0 h 124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811945" h="1247292">
                <a:moveTo>
                  <a:pt x="0" y="1205154"/>
                </a:moveTo>
                <a:cubicBezTo>
                  <a:pt x="38677" y="1166477"/>
                  <a:pt x="20998" y="1180978"/>
                  <a:pt x="50566" y="1158802"/>
                </a:cubicBezTo>
                <a:cubicBezTo>
                  <a:pt x="57589" y="1147565"/>
                  <a:pt x="64521" y="1136270"/>
                  <a:pt x="71635" y="1125091"/>
                </a:cubicBezTo>
                <a:cubicBezTo>
                  <a:pt x="74354" y="1120818"/>
                  <a:pt x="75849" y="1115259"/>
                  <a:pt x="80063" y="1112450"/>
                </a:cubicBezTo>
                <a:lnTo>
                  <a:pt x="92704" y="1104022"/>
                </a:lnTo>
                <a:cubicBezTo>
                  <a:pt x="96918" y="1106831"/>
                  <a:pt x="102537" y="1108236"/>
                  <a:pt x="105346" y="1112450"/>
                </a:cubicBezTo>
                <a:cubicBezTo>
                  <a:pt x="114057" y="1125516"/>
                  <a:pt x="112369" y="1147565"/>
                  <a:pt x="126415" y="1154588"/>
                </a:cubicBezTo>
                <a:lnTo>
                  <a:pt x="143270" y="1163015"/>
                </a:lnTo>
                <a:cubicBezTo>
                  <a:pt x="156459" y="1189392"/>
                  <a:pt x="159569" y="1202047"/>
                  <a:pt x="181195" y="1222009"/>
                </a:cubicBezTo>
                <a:cubicBezTo>
                  <a:pt x="191516" y="1231536"/>
                  <a:pt x="214905" y="1247292"/>
                  <a:pt x="214905" y="1247292"/>
                </a:cubicBezTo>
                <a:cubicBezTo>
                  <a:pt x="233903" y="1241864"/>
                  <a:pt x="255940" y="1238809"/>
                  <a:pt x="269685" y="1222009"/>
                </a:cubicBezTo>
                <a:cubicBezTo>
                  <a:pt x="276459" y="1213730"/>
                  <a:pt x="278113" y="1202344"/>
                  <a:pt x="282327" y="1192512"/>
                </a:cubicBezTo>
                <a:cubicBezTo>
                  <a:pt x="285136" y="1167229"/>
                  <a:pt x="284333" y="1141278"/>
                  <a:pt x="290754" y="1116663"/>
                </a:cubicBezTo>
                <a:cubicBezTo>
                  <a:pt x="293024" y="1107960"/>
                  <a:pt x="298615" y="1095594"/>
                  <a:pt x="307609" y="1095594"/>
                </a:cubicBezTo>
                <a:cubicBezTo>
                  <a:pt x="322070" y="1095594"/>
                  <a:pt x="332892" y="1109640"/>
                  <a:pt x="345534" y="1116663"/>
                </a:cubicBezTo>
                <a:cubicBezTo>
                  <a:pt x="386837" y="1199269"/>
                  <a:pt x="353319" y="1141062"/>
                  <a:pt x="387672" y="1188298"/>
                </a:cubicBezTo>
                <a:cubicBezTo>
                  <a:pt x="393629" y="1196490"/>
                  <a:pt x="396957" y="1206852"/>
                  <a:pt x="404527" y="1213581"/>
                </a:cubicBezTo>
                <a:cubicBezTo>
                  <a:pt x="410181" y="1218606"/>
                  <a:pt x="418574" y="1219200"/>
                  <a:pt x="425597" y="1222009"/>
                </a:cubicBezTo>
                <a:cubicBezTo>
                  <a:pt x="446666" y="1217795"/>
                  <a:pt x="469386" y="1218565"/>
                  <a:pt x="488804" y="1209367"/>
                </a:cubicBezTo>
                <a:cubicBezTo>
                  <a:pt x="497957" y="1205031"/>
                  <a:pt x="500448" y="1192770"/>
                  <a:pt x="505659" y="1184085"/>
                </a:cubicBezTo>
                <a:cubicBezTo>
                  <a:pt x="529800" y="1143850"/>
                  <a:pt x="524094" y="1155378"/>
                  <a:pt x="535156" y="1116663"/>
                </a:cubicBezTo>
                <a:cubicBezTo>
                  <a:pt x="536561" y="1102617"/>
                  <a:pt x="525751" y="1078239"/>
                  <a:pt x="539370" y="1074525"/>
                </a:cubicBezTo>
                <a:cubicBezTo>
                  <a:pt x="543984" y="1073267"/>
                  <a:pt x="591668" y="1112150"/>
                  <a:pt x="602577" y="1120877"/>
                </a:cubicBezTo>
                <a:cubicBezTo>
                  <a:pt x="605386" y="1126495"/>
                  <a:pt x="608406" y="1132013"/>
                  <a:pt x="611005" y="1137732"/>
                </a:cubicBezTo>
                <a:cubicBezTo>
                  <a:pt x="619914" y="1157332"/>
                  <a:pt x="627020" y="1182248"/>
                  <a:pt x="644715" y="1196726"/>
                </a:cubicBezTo>
                <a:cubicBezTo>
                  <a:pt x="651590" y="1202351"/>
                  <a:pt x="661570" y="1202345"/>
                  <a:pt x="669998" y="1205154"/>
                </a:cubicBezTo>
                <a:cubicBezTo>
                  <a:pt x="681235" y="1196726"/>
                  <a:pt x="693355" y="1189362"/>
                  <a:pt x="703709" y="1179871"/>
                </a:cubicBezTo>
                <a:cubicBezTo>
                  <a:pt x="718065" y="1166711"/>
                  <a:pt x="728155" y="1145518"/>
                  <a:pt x="737420" y="1129305"/>
                </a:cubicBezTo>
                <a:cubicBezTo>
                  <a:pt x="738372" y="1122164"/>
                  <a:pt x="746233" y="1037747"/>
                  <a:pt x="758489" y="1023959"/>
                </a:cubicBezTo>
                <a:cubicBezTo>
                  <a:pt x="763247" y="1018606"/>
                  <a:pt x="772535" y="1026768"/>
                  <a:pt x="779558" y="1028173"/>
                </a:cubicBezTo>
                <a:cubicBezTo>
                  <a:pt x="800301" y="1042003"/>
                  <a:pt x="800961" y="1039656"/>
                  <a:pt x="813268" y="1074525"/>
                </a:cubicBezTo>
                <a:cubicBezTo>
                  <a:pt x="817037" y="1085204"/>
                  <a:pt x="815880" y="1097025"/>
                  <a:pt x="817482" y="1108236"/>
                </a:cubicBezTo>
                <a:cubicBezTo>
                  <a:pt x="818690" y="1116694"/>
                  <a:pt x="817875" y="1125877"/>
                  <a:pt x="821696" y="1133519"/>
                </a:cubicBezTo>
                <a:cubicBezTo>
                  <a:pt x="823961" y="1138049"/>
                  <a:pt x="830447" y="1138704"/>
                  <a:pt x="834338" y="1141946"/>
                </a:cubicBezTo>
                <a:cubicBezTo>
                  <a:pt x="838916" y="1145761"/>
                  <a:pt x="842765" y="1150374"/>
                  <a:pt x="846979" y="1154588"/>
                </a:cubicBezTo>
                <a:cubicBezTo>
                  <a:pt x="890258" y="1146950"/>
                  <a:pt x="921176" y="1155614"/>
                  <a:pt x="943897" y="1116663"/>
                </a:cubicBezTo>
                <a:cubicBezTo>
                  <a:pt x="948202" y="1109283"/>
                  <a:pt x="946706" y="1099808"/>
                  <a:pt x="948111" y="1091380"/>
                </a:cubicBezTo>
                <a:cubicBezTo>
                  <a:pt x="950500" y="1053160"/>
                  <a:pt x="948174" y="1024838"/>
                  <a:pt x="960752" y="990249"/>
                </a:cubicBezTo>
                <a:cubicBezTo>
                  <a:pt x="962483" y="985489"/>
                  <a:pt x="966371" y="981821"/>
                  <a:pt x="969180" y="977607"/>
                </a:cubicBezTo>
                <a:cubicBezTo>
                  <a:pt x="973394" y="984630"/>
                  <a:pt x="978158" y="991351"/>
                  <a:pt x="981821" y="998676"/>
                </a:cubicBezTo>
                <a:cubicBezTo>
                  <a:pt x="990700" y="1016434"/>
                  <a:pt x="993149" y="1041781"/>
                  <a:pt x="1015532" y="1049242"/>
                </a:cubicBezTo>
                <a:cubicBezTo>
                  <a:pt x="1026275" y="1052823"/>
                  <a:pt x="1038006" y="1052051"/>
                  <a:pt x="1049243" y="1053456"/>
                </a:cubicBezTo>
                <a:cubicBezTo>
                  <a:pt x="1180956" y="1044048"/>
                  <a:pt x="1173782" y="1084089"/>
                  <a:pt x="1163016" y="981821"/>
                </a:cubicBezTo>
                <a:cubicBezTo>
                  <a:pt x="1162410" y="976062"/>
                  <a:pt x="1160207" y="970584"/>
                  <a:pt x="1158802" y="964966"/>
                </a:cubicBezTo>
                <a:cubicBezTo>
                  <a:pt x="1160207" y="953729"/>
                  <a:pt x="1152446" y="935320"/>
                  <a:pt x="1163016" y="931255"/>
                </a:cubicBezTo>
                <a:cubicBezTo>
                  <a:pt x="1190657" y="920624"/>
                  <a:pt x="1211703" y="943569"/>
                  <a:pt x="1230437" y="956538"/>
                </a:cubicBezTo>
                <a:cubicBezTo>
                  <a:pt x="1242929" y="965186"/>
                  <a:pt x="1268362" y="981821"/>
                  <a:pt x="1268362" y="981821"/>
                </a:cubicBezTo>
                <a:cubicBezTo>
                  <a:pt x="1300668" y="977607"/>
                  <a:pt x="1335621" y="982661"/>
                  <a:pt x="1365280" y="969179"/>
                </a:cubicBezTo>
                <a:cubicBezTo>
                  <a:pt x="1371255" y="966463"/>
                  <a:pt x="1353970" y="917285"/>
                  <a:pt x="1352638" y="914400"/>
                </a:cubicBezTo>
                <a:cubicBezTo>
                  <a:pt x="1304229" y="809513"/>
                  <a:pt x="1362806" y="955851"/>
                  <a:pt x="1327355" y="855406"/>
                </a:cubicBezTo>
                <a:cubicBezTo>
                  <a:pt x="1322320" y="841140"/>
                  <a:pt x="1310500" y="813268"/>
                  <a:pt x="1310500" y="813268"/>
                </a:cubicBezTo>
                <a:cubicBezTo>
                  <a:pt x="1313309" y="800627"/>
                  <a:pt x="1307210" y="780858"/>
                  <a:pt x="1318927" y="775344"/>
                </a:cubicBezTo>
                <a:cubicBezTo>
                  <a:pt x="1331524" y="769416"/>
                  <a:pt x="1416060" y="785211"/>
                  <a:pt x="1432701" y="787985"/>
                </a:cubicBezTo>
                <a:cubicBezTo>
                  <a:pt x="1439724" y="790794"/>
                  <a:pt x="1447005" y="793030"/>
                  <a:pt x="1453770" y="796413"/>
                </a:cubicBezTo>
                <a:cubicBezTo>
                  <a:pt x="1458300" y="798678"/>
                  <a:pt x="1466411" y="809904"/>
                  <a:pt x="1466411" y="804840"/>
                </a:cubicBezTo>
                <a:cubicBezTo>
                  <a:pt x="1466411" y="763768"/>
                  <a:pt x="1453776" y="749235"/>
                  <a:pt x="1441128" y="716350"/>
                </a:cubicBezTo>
                <a:cubicBezTo>
                  <a:pt x="1427452" y="680791"/>
                  <a:pt x="1439709" y="701578"/>
                  <a:pt x="1424273" y="678426"/>
                </a:cubicBezTo>
                <a:cubicBezTo>
                  <a:pt x="1419090" y="657692"/>
                  <a:pt x="1413711" y="652699"/>
                  <a:pt x="1436915" y="632073"/>
                </a:cubicBezTo>
                <a:cubicBezTo>
                  <a:pt x="1442268" y="627315"/>
                  <a:pt x="1450961" y="629264"/>
                  <a:pt x="1457984" y="627860"/>
                </a:cubicBezTo>
                <a:cubicBezTo>
                  <a:pt x="1460672" y="628935"/>
                  <a:pt x="1485093" y="639181"/>
                  <a:pt x="1491694" y="640501"/>
                </a:cubicBezTo>
                <a:cubicBezTo>
                  <a:pt x="1501433" y="642449"/>
                  <a:pt x="1511359" y="643310"/>
                  <a:pt x="1521191" y="644715"/>
                </a:cubicBezTo>
                <a:cubicBezTo>
                  <a:pt x="1533832" y="640501"/>
                  <a:pt x="1556832" y="645201"/>
                  <a:pt x="1559115" y="632073"/>
                </a:cubicBezTo>
                <a:cubicBezTo>
                  <a:pt x="1564076" y="603545"/>
                  <a:pt x="1545574" y="575758"/>
                  <a:pt x="1538046" y="547797"/>
                </a:cubicBezTo>
                <a:cubicBezTo>
                  <a:pt x="1535737" y="539219"/>
                  <a:pt x="1533933" y="530280"/>
                  <a:pt x="1529619" y="522514"/>
                </a:cubicBezTo>
                <a:cubicBezTo>
                  <a:pt x="1526725" y="517305"/>
                  <a:pt x="1520792" y="514451"/>
                  <a:pt x="1516977" y="509873"/>
                </a:cubicBezTo>
                <a:cubicBezTo>
                  <a:pt x="1513735" y="505982"/>
                  <a:pt x="1511359" y="501445"/>
                  <a:pt x="1508550" y="497231"/>
                </a:cubicBezTo>
                <a:cubicBezTo>
                  <a:pt x="1507145" y="491613"/>
                  <a:pt x="1504336" y="486167"/>
                  <a:pt x="1504336" y="480376"/>
                </a:cubicBezTo>
                <a:cubicBezTo>
                  <a:pt x="1504336" y="424850"/>
                  <a:pt x="1596253" y="466652"/>
                  <a:pt x="1626537" y="467734"/>
                </a:cubicBezTo>
                <a:cubicBezTo>
                  <a:pt x="1643392" y="466329"/>
                  <a:pt x="1667721" y="477593"/>
                  <a:pt x="1677103" y="463520"/>
                </a:cubicBezTo>
                <a:cubicBezTo>
                  <a:pt x="1686222" y="449841"/>
                  <a:pt x="1667939" y="431698"/>
                  <a:pt x="1660247" y="417168"/>
                </a:cubicBezTo>
                <a:cubicBezTo>
                  <a:pt x="1649330" y="396547"/>
                  <a:pt x="1615032" y="371953"/>
                  <a:pt x="1601254" y="358175"/>
                </a:cubicBezTo>
                <a:cubicBezTo>
                  <a:pt x="1594894" y="351815"/>
                  <a:pt x="1590017" y="344129"/>
                  <a:pt x="1584398" y="337106"/>
                </a:cubicBezTo>
                <a:cubicBezTo>
                  <a:pt x="1616897" y="315440"/>
                  <a:pt x="1587486" y="331069"/>
                  <a:pt x="1664461" y="337106"/>
                </a:cubicBezTo>
                <a:cubicBezTo>
                  <a:pt x="1713552" y="340956"/>
                  <a:pt x="1762784" y="342724"/>
                  <a:pt x="1811945" y="345533"/>
                </a:cubicBezTo>
                <a:cubicBezTo>
                  <a:pt x="1806327" y="338510"/>
                  <a:pt x="1801812" y="330439"/>
                  <a:pt x="1795090" y="324464"/>
                </a:cubicBezTo>
                <a:cubicBezTo>
                  <a:pt x="1788969" y="319023"/>
                  <a:pt x="1781346" y="315486"/>
                  <a:pt x="1774021" y="311823"/>
                </a:cubicBezTo>
                <a:cubicBezTo>
                  <a:pt x="1754830" y="302227"/>
                  <a:pt x="1748698" y="300572"/>
                  <a:pt x="1731882" y="294967"/>
                </a:cubicBezTo>
                <a:cubicBezTo>
                  <a:pt x="1726264" y="290753"/>
                  <a:pt x="1720742" y="286408"/>
                  <a:pt x="1715027" y="282326"/>
                </a:cubicBezTo>
                <a:cubicBezTo>
                  <a:pt x="1710906" y="279382"/>
                  <a:pt x="1705966" y="277479"/>
                  <a:pt x="1702385" y="273898"/>
                </a:cubicBezTo>
                <a:cubicBezTo>
                  <a:pt x="1694217" y="265730"/>
                  <a:pt x="1693171" y="258896"/>
                  <a:pt x="1689744" y="248615"/>
                </a:cubicBezTo>
                <a:cubicBezTo>
                  <a:pt x="1699760" y="158476"/>
                  <a:pt x="1686608" y="270571"/>
                  <a:pt x="1702385" y="160125"/>
                </a:cubicBezTo>
                <a:cubicBezTo>
                  <a:pt x="1704184" y="147534"/>
                  <a:pt x="1705393" y="134863"/>
                  <a:pt x="1706599" y="122201"/>
                </a:cubicBezTo>
                <a:cubicBezTo>
                  <a:pt x="1708203" y="105363"/>
                  <a:pt x="1708578" y="88400"/>
                  <a:pt x="1710813" y="71635"/>
                </a:cubicBezTo>
                <a:cubicBezTo>
                  <a:pt x="1711400" y="67232"/>
                  <a:pt x="1713336" y="63100"/>
                  <a:pt x="1715027" y="58993"/>
                </a:cubicBezTo>
                <a:cubicBezTo>
                  <a:pt x="1723173" y="39210"/>
                  <a:pt x="1740310" y="0"/>
                  <a:pt x="1740310" y="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13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Arial Narrow" pitchFamily="34" charset="0"/>
              </a:rPr>
              <a:t>SCC</a:t>
            </a:r>
            <a:endParaRPr lang="en-US" sz="5400" dirty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19600" y="48006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0" y="38100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71800" y="27432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5000" y="17526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67846" y="1951494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57800" y="32766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58000" y="39624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10400" y="15240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28194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5"/>
            <a:endCxn id="6" idx="1"/>
          </p:cNvCxnSpPr>
          <p:nvPr/>
        </p:nvCxnSpPr>
        <p:spPr>
          <a:xfrm>
            <a:off x="2360285" y="2142845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5"/>
            <a:endCxn id="5" idx="1"/>
          </p:cNvCxnSpPr>
          <p:nvPr/>
        </p:nvCxnSpPr>
        <p:spPr>
          <a:xfrm>
            <a:off x="3427085" y="3133445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" idx="1"/>
          </p:cNvCxnSpPr>
          <p:nvPr/>
        </p:nvCxnSpPr>
        <p:spPr>
          <a:xfrm>
            <a:off x="4191000" y="4267200"/>
            <a:ext cx="3067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8" idx="3"/>
          </p:cNvCxnSpPr>
          <p:nvPr/>
        </p:nvCxnSpPr>
        <p:spPr>
          <a:xfrm flipV="1">
            <a:off x="3427085" y="2341739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67200" y="3505200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7"/>
            <a:endCxn id="11" idx="3"/>
          </p:cNvCxnSpPr>
          <p:nvPr/>
        </p:nvCxnSpPr>
        <p:spPr>
          <a:xfrm flipV="1">
            <a:off x="4874885" y="4352645"/>
            <a:ext cx="2061230" cy="5149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0"/>
            <a:endCxn id="13" idx="4"/>
          </p:cNvCxnSpPr>
          <p:nvPr/>
        </p:nvCxnSpPr>
        <p:spPr>
          <a:xfrm flipH="1" flipV="1">
            <a:off x="7048500" y="3276600"/>
            <a:ext cx="76200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0"/>
            <a:endCxn id="12" idx="4"/>
          </p:cNvCxnSpPr>
          <p:nvPr/>
        </p:nvCxnSpPr>
        <p:spPr>
          <a:xfrm flipV="1">
            <a:off x="7048500" y="1981200"/>
            <a:ext cx="228600" cy="8382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 flipV="1">
            <a:off x="5334000" y="6341454"/>
            <a:ext cx="0" cy="3810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1828800" y="2125851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29200" y="58674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4800600" y="5257800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 rot="18249709">
            <a:off x="2674407" y="1693363"/>
            <a:ext cx="442387" cy="117321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rot="988655">
            <a:off x="5811261" y="4302454"/>
            <a:ext cx="1402669" cy="1956448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 rot="21020197">
            <a:off x="7240602" y="2006926"/>
            <a:ext cx="387658" cy="95975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267200" y="5791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33800" y="4800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00400" y="4114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86000" y="2819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19200" y="1600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53000" y="1676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72000" y="2895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467600" y="3886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391400" y="30480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20000" y="1447800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04800" y="685800"/>
            <a:ext cx="7483990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discovery time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minimal discovery time for a path starting at u</a:t>
            </a:r>
          </a:p>
          <a:p>
            <a:pPr>
              <a:buClr>
                <a:srgbClr val="FF0000"/>
              </a:buClr>
              <a:buSzPct val="150000"/>
            </a:pP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810000" y="1676400"/>
            <a:ext cx="1371600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34000" y="21336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SCC1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47" name="Freeform 46"/>
          <p:cNvSpPr/>
          <p:nvPr/>
        </p:nvSpPr>
        <p:spPr>
          <a:xfrm rot="4732630" flipH="1">
            <a:off x="4533334" y="2555344"/>
            <a:ext cx="1067932" cy="488967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4876800" y="3048000"/>
            <a:ext cx="1371600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24400" y="41148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SCC2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 rot="2937979">
            <a:off x="1060565" y="2480402"/>
            <a:ext cx="4081613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3400" y="22098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SCC3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 rot="6291319">
            <a:off x="6022185" y="1851359"/>
            <a:ext cx="2404955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315200" y="4572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SCC4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59" name="Freeform: Shape 21">
            <a:extLst>
              <a:ext uri="{FF2B5EF4-FFF2-40B4-BE49-F238E27FC236}">
                <a16:creationId xmlns:a16="http://schemas.microsoft.com/office/drawing/2014/main" xmlns="" id="{B6F96B4B-CCC1-467D-80F7-186CFBE8759A}"/>
              </a:ext>
            </a:extLst>
          </p:cNvPr>
          <p:cNvSpPr/>
          <p:nvPr/>
        </p:nvSpPr>
        <p:spPr>
          <a:xfrm rot="2764027" flipH="1">
            <a:off x="6131109" y="2110184"/>
            <a:ext cx="1644135" cy="1531300"/>
          </a:xfrm>
          <a:custGeom>
            <a:avLst/>
            <a:gdLst>
              <a:gd name="connsiteX0" fmla="*/ 0 w 1811945"/>
              <a:gd name="connsiteY0" fmla="*/ 1205154 h 1247292"/>
              <a:gd name="connsiteX1" fmla="*/ 50566 w 1811945"/>
              <a:gd name="connsiteY1" fmla="*/ 1158802 h 1247292"/>
              <a:gd name="connsiteX2" fmla="*/ 71635 w 1811945"/>
              <a:gd name="connsiteY2" fmla="*/ 1125091 h 1247292"/>
              <a:gd name="connsiteX3" fmla="*/ 80063 w 1811945"/>
              <a:gd name="connsiteY3" fmla="*/ 1112450 h 1247292"/>
              <a:gd name="connsiteX4" fmla="*/ 92704 w 1811945"/>
              <a:gd name="connsiteY4" fmla="*/ 1104022 h 1247292"/>
              <a:gd name="connsiteX5" fmla="*/ 105346 w 1811945"/>
              <a:gd name="connsiteY5" fmla="*/ 1112450 h 1247292"/>
              <a:gd name="connsiteX6" fmla="*/ 126415 w 1811945"/>
              <a:gd name="connsiteY6" fmla="*/ 1154588 h 1247292"/>
              <a:gd name="connsiteX7" fmla="*/ 143270 w 1811945"/>
              <a:gd name="connsiteY7" fmla="*/ 1163015 h 1247292"/>
              <a:gd name="connsiteX8" fmla="*/ 181195 w 1811945"/>
              <a:gd name="connsiteY8" fmla="*/ 1222009 h 1247292"/>
              <a:gd name="connsiteX9" fmla="*/ 214905 w 1811945"/>
              <a:gd name="connsiteY9" fmla="*/ 1247292 h 1247292"/>
              <a:gd name="connsiteX10" fmla="*/ 269685 w 1811945"/>
              <a:gd name="connsiteY10" fmla="*/ 1222009 h 1247292"/>
              <a:gd name="connsiteX11" fmla="*/ 282327 w 1811945"/>
              <a:gd name="connsiteY11" fmla="*/ 1192512 h 1247292"/>
              <a:gd name="connsiteX12" fmla="*/ 290754 w 1811945"/>
              <a:gd name="connsiteY12" fmla="*/ 1116663 h 1247292"/>
              <a:gd name="connsiteX13" fmla="*/ 307609 w 1811945"/>
              <a:gd name="connsiteY13" fmla="*/ 1095594 h 1247292"/>
              <a:gd name="connsiteX14" fmla="*/ 345534 w 1811945"/>
              <a:gd name="connsiteY14" fmla="*/ 1116663 h 1247292"/>
              <a:gd name="connsiteX15" fmla="*/ 387672 w 1811945"/>
              <a:gd name="connsiteY15" fmla="*/ 1188298 h 1247292"/>
              <a:gd name="connsiteX16" fmla="*/ 404527 w 1811945"/>
              <a:gd name="connsiteY16" fmla="*/ 1213581 h 1247292"/>
              <a:gd name="connsiteX17" fmla="*/ 425597 w 1811945"/>
              <a:gd name="connsiteY17" fmla="*/ 1222009 h 1247292"/>
              <a:gd name="connsiteX18" fmla="*/ 488804 w 1811945"/>
              <a:gd name="connsiteY18" fmla="*/ 1209367 h 1247292"/>
              <a:gd name="connsiteX19" fmla="*/ 505659 w 1811945"/>
              <a:gd name="connsiteY19" fmla="*/ 1184085 h 1247292"/>
              <a:gd name="connsiteX20" fmla="*/ 535156 w 1811945"/>
              <a:gd name="connsiteY20" fmla="*/ 1116663 h 1247292"/>
              <a:gd name="connsiteX21" fmla="*/ 539370 w 1811945"/>
              <a:gd name="connsiteY21" fmla="*/ 1074525 h 1247292"/>
              <a:gd name="connsiteX22" fmla="*/ 602577 w 1811945"/>
              <a:gd name="connsiteY22" fmla="*/ 1120877 h 1247292"/>
              <a:gd name="connsiteX23" fmla="*/ 611005 w 1811945"/>
              <a:gd name="connsiteY23" fmla="*/ 1137732 h 1247292"/>
              <a:gd name="connsiteX24" fmla="*/ 644715 w 1811945"/>
              <a:gd name="connsiteY24" fmla="*/ 1196726 h 1247292"/>
              <a:gd name="connsiteX25" fmla="*/ 669998 w 1811945"/>
              <a:gd name="connsiteY25" fmla="*/ 1205154 h 1247292"/>
              <a:gd name="connsiteX26" fmla="*/ 703709 w 1811945"/>
              <a:gd name="connsiteY26" fmla="*/ 1179871 h 1247292"/>
              <a:gd name="connsiteX27" fmla="*/ 737420 w 1811945"/>
              <a:gd name="connsiteY27" fmla="*/ 1129305 h 1247292"/>
              <a:gd name="connsiteX28" fmla="*/ 758489 w 1811945"/>
              <a:gd name="connsiteY28" fmla="*/ 1023959 h 1247292"/>
              <a:gd name="connsiteX29" fmla="*/ 779558 w 1811945"/>
              <a:gd name="connsiteY29" fmla="*/ 1028173 h 1247292"/>
              <a:gd name="connsiteX30" fmla="*/ 813268 w 1811945"/>
              <a:gd name="connsiteY30" fmla="*/ 1074525 h 1247292"/>
              <a:gd name="connsiteX31" fmla="*/ 817482 w 1811945"/>
              <a:gd name="connsiteY31" fmla="*/ 1108236 h 1247292"/>
              <a:gd name="connsiteX32" fmla="*/ 821696 w 1811945"/>
              <a:gd name="connsiteY32" fmla="*/ 1133519 h 1247292"/>
              <a:gd name="connsiteX33" fmla="*/ 834338 w 1811945"/>
              <a:gd name="connsiteY33" fmla="*/ 1141946 h 1247292"/>
              <a:gd name="connsiteX34" fmla="*/ 846979 w 1811945"/>
              <a:gd name="connsiteY34" fmla="*/ 1154588 h 1247292"/>
              <a:gd name="connsiteX35" fmla="*/ 943897 w 1811945"/>
              <a:gd name="connsiteY35" fmla="*/ 1116663 h 1247292"/>
              <a:gd name="connsiteX36" fmla="*/ 948111 w 1811945"/>
              <a:gd name="connsiteY36" fmla="*/ 1091380 h 1247292"/>
              <a:gd name="connsiteX37" fmla="*/ 960752 w 1811945"/>
              <a:gd name="connsiteY37" fmla="*/ 990249 h 1247292"/>
              <a:gd name="connsiteX38" fmla="*/ 969180 w 1811945"/>
              <a:gd name="connsiteY38" fmla="*/ 977607 h 1247292"/>
              <a:gd name="connsiteX39" fmla="*/ 981821 w 1811945"/>
              <a:gd name="connsiteY39" fmla="*/ 998676 h 1247292"/>
              <a:gd name="connsiteX40" fmla="*/ 1015532 w 1811945"/>
              <a:gd name="connsiteY40" fmla="*/ 1049242 h 1247292"/>
              <a:gd name="connsiteX41" fmla="*/ 1049243 w 1811945"/>
              <a:gd name="connsiteY41" fmla="*/ 1053456 h 1247292"/>
              <a:gd name="connsiteX42" fmla="*/ 1163016 w 1811945"/>
              <a:gd name="connsiteY42" fmla="*/ 981821 h 1247292"/>
              <a:gd name="connsiteX43" fmla="*/ 1158802 w 1811945"/>
              <a:gd name="connsiteY43" fmla="*/ 964966 h 1247292"/>
              <a:gd name="connsiteX44" fmla="*/ 1163016 w 1811945"/>
              <a:gd name="connsiteY44" fmla="*/ 931255 h 1247292"/>
              <a:gd name="connsiteX45" fmla="*/ 1230437 w 1811945"/>
              <a:gd name="connsiteY45" fmla="*/ 956538 h 1247292"/>
              <a:gd name="connsiteX46" fmla="*/ 1268362 w 1811945"/>
              <a:gd name="connsiteY46" fmla="*/ 981821 h 1247292"/>
              <a:gd name="connsiteX47" fmla="*/ 1365280 w 1811945"/>
              <a:gd name="connsiteY47" fmla="*/ 969179 h 1247292"/>
              <a:gd name="connsiteX48" fmla="*/ 1352638 w 1811945"/>
              <a:gd name="connsiteY48" fmla="*/ 914400 h 1247292"/>
              <a:gd name="connsiteX49" fmla="*/ 1327355 w 1811945"/>
              <a:gd name="connsiteY49" fmla="*/ 855406 h 1247292"/>
              <a:gd name="connsiteX50" fmla="*/ 1310500 w 1811945"/>
              <a:gd name="connsiteY50" fmla="*/ 813268 h 1247292"/>
              <a:gd name="connsiteX51" fmla="*/ 1318927 w 1811945"/>
              <a:gd name="connsiteY51" fmla="*/ 775344 h 1247292"/>
              <a:gd name="connsiteX52" fmla="*/ 1432701 w 1811945"/>
              <a:gd name="connsiteY52" fmla="*/ 787985 h 1247292"/>
              <a:gd name="connsiteX53" fmla="*/ 1453770 w 1811945"/>
              <a:gd name="connsiteY53" fmla="*/ 796413 h 1247292"/>
              <a:gd name="connsiteX54" fmla="*/ 1466411 w 1811945"/>
              <a:gd name="connsiteY54" fmla="*/ 804840 h 1247292"/>
              <a:gd name="connsiteX55" fmla="*/ 1441128 w 1811945"/>
              <a:gd name="connsiteY55" fmla="*/ 716350 h 1247292"/>
              <a:gd name="connsiteX56" fmla="*/ 1424273 w 1811945"/>
              <a:gd name="connsiteY56" fmla="*/ 678426 h 1247292"/>
              <a:gd name="connsiteX57" fmla="*/ 1436915 w 1811945"/>
              <a:gd name="connsiteY57" fmla="*/ 632073 h 1247292"/>
              <a:gd name="connsiteX58" fmla="*/ 1457984 w 1811945"/>
              <a:gd name="connsiteY58" fmla="*/ 627860 h 1247292"/>
              <a:gd name="connsiteX59" fmla="*/ 1491694 w 1811945"/>
              <a:gd name="connsiteY59" fmla="*/ 640501 h 1247292"/>
              <a:gd name="connsiteX60" fmla="*/ 1521191 w 1811945"/>
              <a:gd name="connsiteY60" fmla="*/ 644715 h 1247292"/>
              <a:gd name="connsiteX61" fmla="*/ 1559115 w 1811945"/>
              <a:gd name="connsiteY61" fmla="*/ 632073 h 1247292"/>
              <a:gd name="connsiteX62" fmla="*/ 1538046 w 1811945"/>
              <a:gd name="connsiteY62" fmla="*/ 547797 h 1247292"/>
              <a:gd name="connsiteX63" fmla="*/ 1529619 w 1811945"/>
              <a:gd name="connsiteY63" fmla="*/ 522514 h 1247292"/>
              <a:gd name="connsiteX64" fmla="*/ 1516977 w 1811945"/>
              <a:gd name="connsiteY64" fmla="*/ 509873 h 1247292"/>
              <a:gd name="connsiteX65" fmla="*/ 1508550 w 1811945"/>
              <a:gd name="connsiteY65" fmla="*/ 497231 h 1247292"/>
              <a:gd name="connsiteX66" fmla="*/ 1504336 w 1811945"/>
              <a:gd name="connsiteY66" fmla="*/ 480376 h 1247292"/>
              <a:gd name="connsiteX67" fmla="*/ 1626537 w 1811945"/>
              <a:gd name="connsiteY67" fmla="*/ 467734 h 1247292"/>
              <a:gd name="connsiteX68" fmla="*/ 1677103 w 1811945"/>
              <a:gd name="connsiteY68" fmla="*/ 463520 h 1247292"/>
              <a:gd name="connsiteX69" fmla="*/ 1660247 w 1811945"/>
              <a:gd name="connsiteY69" fmla="*/ 417168 h 1247292"/>
              <a:gd name="connsiteX70" fmla="*/ 1601254 w 1811945"/>
              <a:gd name="connsiteY70" fmla="*/ 358175 h 1247292"/>
              <a:gd name="connsiteX71" fmla="*/ 1584398 w 1811945"/>
              <a:gd name="connsiteY71" fmla="*/ 337106 h 1247292"/>
              <a:gd name="connsiteX72" fmla="*/ 1664461 w 1811945"/>
              <a:gd name="connsiteY72" fmla="*/ 337106 h 1247292"/>
              <a:gd name="connsiteX73" fmla="*/ 1811945 w 1811945"/>
              <a:gd name="connsiteY73" fmla="*/ 345533 h 1247292"/>
              <a:gd name="connsiteX74" fmla="*/ 1795090 w 1811945"/>
              <a:gd name="connsiteY74" fmla="*/ 324464 h 1247292"/>
              <a:gd name="connsiteX75" fmla="*/ 1774021 w 1811945"/>
              <a:gd name="connsiteY75" fmla="*/ 311823 h 1247292"/>
              <a:gd name="connsiteX76" fmla="*/ 1731882 w 1811945"/>
              <a:gd name="connsiteY76" fmla="*/ 294967 h 1247292"/>
              <a:gd name="connsiteX77" fmla="*/ 1715027 w 1811945"/>
              <a:gd name="connsiteY77" fmla="*/ 282326 h 1247292"/>
              <a:gd name="connsiteX78" fmla="*/ 1702385 w 1811945"/>
              <a:gd name="connsiteY78" fmla="*/ 273898 h 1247292"/>
              <a:gd name="connsiteX79" fmla="*/ 1689744 w 1811945"/>
              <a:gd name="connsiteY79" fmla="*/ 248615 h 1247292"/>
              <a:gd name="connsiteX80" fmla="*/ 1702385 w 1811945"/>
              <a:gd name="connsiteY80" fmla="*/ 160125 h 1247292"/>
              <a:gd name="connsiteX81" fmla="*/ 1706599 w 1811945"/>
              <a:gd name="connsiteY81" fmla="*/ 122201 h 1247292"/>
              <a:gd name="connsiteX82" fmla="*/ 1710813 w 1811945"/>
              <a:gd name="connsiteY82" fmla="*/ 71635 h 1247292"/>
              <a:gd name="connsiteX83" fmla="*/ 1715027 w 1811945"/>
              <a:gd name="connsiteY83" fmla="*/ 58993 h 1247292"/>
              <a:gd name="connsiteX84" fmla="*/ 1740310 w 1811945"/>
              <a:gd name="connsiteY84" fmla="*/ 0 h 124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811945" h="1247292">
                <a:moveTo>
                  <a:pt x="0" y="1205154"/>
                </a:moveTo>
                <a:cubicBezTo>
                  <a:pt x="38677" y="1166477"/>
                  <a:pt x="20998" y="1180978"/>
                  <a:pt x="50566" y="1158802"/>
                </a:cubicBezTo>
                <a:cubicBezTo>
                  <a:pt x="57589" y="1147565"/>
                  <a:pt x="64521" y="1136270"/>
                  <a:pt x="71635" y="1125091"/>
                </a:cubicBezTo>
                <a:cubicBezTo>
                  <a:pt x="74354" y="1120818"/>
                  <a:pt x="75849" y="1115259"/>
                  <a:pt x="80063" y="1112450"/>
                </a:cubicBezTo>
                <a:lnTo>
                  <a:pt x="92704" y="1104022"/>
                </a:lnTo>
                <a:cubicBezTo>
                  <a:pt x="96918" y="1106831"/>
                  <a:pt x="102537" y="1108236"/>
                  <a:pt x="105346" y="1112450"/>
                </a:cubicBezTo>
                <a:cubicBezTo>
                  <a:pt x="114057" y="1125516"/>
                  <a:pt x="112369" y="1147565"/>
                  <a:pt x="126415" y="1154588"/>
                </a:cubicBezTo>
                <a:lnTo>
                  <a:pt x="143270" y="1163015"/>
                </a:lnTo>
                <a:cubicBezTo>
                  <a:pt x="156459" y="1189392"/>
                  <a:pt x="159569" y="1202047"/>
                  <a:pt x="181195" y="1222009"/>
                </a:cubicBezTo>
                <a:cubicBezTo>
                  <a:pt x="191516" y="1231536"/>
                  <a:pt x="214905" y="1247292"/>
                  <a:pt x="214905" y="1247292"/>
                </a:cubicBezTo>
                <a:cubicBezTo>
                  <a:pt x="233903" y="1241864"/>
                  <a:pt x="255940" y="1238809"/>
                  <a:pt x="269685" y="1222009"/>
                </a:cubicBezTo>
                <a:cubicBezTo>
                  <a:pt x="276459" y="1213730"/>
                  <a:pt x="278113" y="1202344"/>
                  <a:pt x="282327" y="1192512"/>
                </a:cubicBezTo>
                <a:cubicBezTo>
                  <a:pt x="285136" y="1167229"/>
                  <a:pt x="284333" y="1141278"/>
                  <a:pt x="290754" y="1116663"/>
                </a:cubicBezTo>
                <a:cubicBezTo>
                  <a:pt x="293024" y="1107960"/>
                  <a:pt x="298615" y="1095594"/>
                  <a:pt x="307609" y="1095594"/>
                </a:cubicBezTo>
                <a:cubicBezTo>
                  <a:pt x="322070" y="1095594"/>
                  <a:pt x="332892" y="1109640"/>
                  <a:pt x="345534" y="1116663"/>
                </a:cubicBezTo>
                <a:cubicBezTo>
                  <a:pt x="386837" y="1199269"/>
                  <a:pt x="353319" y="1141062"/>
                  <a:pt x="387672" y="1188298"/>
                </a:cubicBezTo>
                <a:cubicBezTo>
                  <a:pt x="393629" y="1196490"/>
                  <a:pt x="396957" y="1206852"/>
                  <a:pt x="404527" y="1213581"/>
                </a:cubicBezTo>
                <a:cubicBezTo>
                  <a:pt x="410181" y="1218606"/>
                  <a:pt x="418574" y="1219200"/>
                  <a:pt x="425597" y="1222009"/>
                </a:cubicBezTo>
                <a:cubicBezTo>
                  <a:pt x="446666" y="1217795"/>
                  <a:pt x="469386" y="1218565"/>
                  <a:pt x="488804" y="1209367"/>
                </a:cubicBezTo>
                <a:cubicBezTo>
                  <a:pt x="497957" y="1205031"/>
                  <a:pt x="500448" y="1192770"/>
                  <a:pt x="505659" y="1184085"/>
                </a:cubicBezTo>
                <a:cubicBezTo>
                  <a:pt x="529800" y="1143850"/>
                  <a:pt x="524094" y="1155378"/>
                  <a:pt x="535156" y="1116663"/>
                </a:cubicBezTo>
                <a:cubicBezTo>
                  <a:pt x="536561" y="1102617"/>
                  <a:pt x="525751" y="1078239"/>
                  <a:pt x="539370" y="1074525"/>
                </a:cubicBezTo>
                <a:cubicBezTo>
                  <a:pt x="543984" y="1073267"/>
                  <a:pt x="591668" y="1112150"/>
                  <a:pt x="602577" y="1120877"/>
                </a:cubicBezTo>
                <a:cubicBezTo>
                  <a:pt x="605386" y="1126495"/>
                  <a:pt x="608406" y="1132013"/>
                  <a:pt x="611005" y="1137732"/>
                </a:cubicBezTo>
                <a:cubicBezTo>
                  <a:pt x="619914" y="1157332"/>
                  <a:pt x="627020" y="1182248"/>
                  <a:pt x="644715" y="1196726"/>
                </a:cubicBezTo>
                <a:cubicBezTo>
                  <a:pt x="651590" y="1202351"/>
                  <a:pt x="661570" y="1202345"/>
                  <a:pt x="669998" y="1205154"/>
                </a:cubicBezTo>
                <a:cubicBezTo>
                  <a:pt x="681235" y="1196726"/>
                  <a:pt x="693355" y="1189362"/>
                  <a:pt x="703709" y="1179871"/>
                </a:cubicBezTo>
                <a:cubicBezTo>
                  <a:pt x="718065" y="1166711"/>
                  <a:pt x="728155" y="1145518"/>
                  <a:pt x="737420" y="1129305"/>
                </a:cubicBezTo>
                <a:cubicBezTo>
                  <a:pt x="738372" y="1122164"/>
                  <a:pt x="746233" y="1037747"/>
                  <a:pt x="758489" y="1023959"/>
                </a:cubicBezTo>
                <a:cubicBezTo>
                  <a:pt x="763247" y="1018606"/>
                  <a:pt x="772535" y="1026768"/>
                  <a:pt x="779558" y="1028173"/>
                </a:cubicBezTo>
                <a:cubicBezTo>
                  <a:pt x="800301" y="1042003"/>
                  <a:pt x="800961" y="1039656"/>
                  <a:pt x="813268" y="1074525"/>
                </a:cubicBezTo>
                <a:cubicBezTo>
                  <a:pt x="817037" y="1085204"/>
                  <a:pt x="815880" y="1097025"/>
                  <a:pt x="817482" y="1108236"/>
                </a:cubicBezTo>
                <a:cubicBezTo>
                  <a:pt x="818690" y="1116694"/>
                  <a:pt x="817875" y="1125877"/>
                  <a:pt x="821696" y="1133519"/>
                </a:cubicBezTo>
                <a:cubicBezTo>
                  <a:pt x="823961" y="1138049"/>
                  <a:pt x="830447" y="1138704"/>
                  <a:pt x="834338" y="1141946"/>
                </a:cubicBezTo>
                <a:cubicBezTo>
                  <a:pt x="838916" y="1145761"/>
                  <a:pt x="842765" y="1150374"/>
                  <a:pt x="846979" y="1154588"/>
                </a:cubicBezTo>
                <a:cubicBezTo>
                  <a:pt x="890258" y="1146950"/>
                  <a:pt x="921176" y="1155614"/>
                  <a:pt x="943897" y="1116663"/>
                </a:cubicBezTo>
                <a:cubicBezTo>
                  <a:pt x="948202" y="1109283"/>
                  <a:pt x="946706" y="1099808"/>
                  <a:pt x="948111" y="1091380"/>
                </a:cubicBezTo>
                <a:cubicBezTo>
                  <a:pt x="950500" y="1053160"/>
                  <a:pt x="948174" y="1024838"/>
                  <a:pt x="960752" y="990249"/>
                </a:cubicBezTo>
                <a:cubicBezTo>
                  <a:pt x="962483" y="985489"/>
                  <a:pt x="966371" y="981821"/>
                  <a:pt x="969180" y="977607"/>
                </a:cubicBezTo>
                <a:cubicBezTo>
                  <a:pt x="973394" y="984630"/>
                  <a:pt x="978158" y="991351"/>
                  <a:pt x="981821" y="998676"/>
                </a:cubicBezTo>
                <a:cubicBezTo>
                  <a:pt x="990700" y="1016434"/>
                  <a:pt x="993149" y="1041781"/>
                  <a:pt x="1015532" y="1049242"/>
                </a:cubicBezTo>
                <a:cubicBezTo>
                  <a:pt x="1026275" y="1052823"/>
                  <a:pt x="1038006" y="1052051"/>
                  <a:pt x="1049243" y="1053456"/>
                </a:cubicBezTo>
                <a:cubicBezTo>
                  <a:pt x="1180956" y="1044048"/>
                  <a:pt x="1173782" y="1084089"/>
                  <a:pt x="1163016" y="981821"/>
                </a:cubicBezTo>
                <a:cubicBezTo>
                  <a:pt x="1162410" y="976062"/>
                  <a:pt x="1160207" y="970584"/>
                  <a:pt x="1158802" y="964966"/>
                </a:cubicBezTo>
                <a:cubicBezTo>
                  <a:pt x="1160207" y="953729"/>
                  <a:pt x="1152446" y="935320"/>
                  <a:pt x="1163016" y="931255"/>
                </a:cubicBezTo>
                <a:cubicBezTo>
                  <a:pt x="1190657" y="920624"/>
                  <a:pt x="1211703" y="943569"/>
                  <a:pt x="1230437" y="956538"/>
                </a:cubicBezTo>
                <a:cubicBezTo>
                  <a:pt x="1242929" y="965186"/>
                  <a:pt x="1268362" y="981821"/>
                  <a:pt x="1268362" y="981821"/>
                </a:cubicBezTo>
                <a:cubicBezTo>
                  <a:pt x="1300668" y="977607"/>
                  <a:pt x="1335621" y="982661"/>
                  <a:pt x="1365280" y="969179"/>
                </a:cubicBezTo>
                <a:cubicBezTo>
                  <a:pt x="1371255" y="966463"/>
                  <a:pt x="1353970" y="917285"/>
                  <a:pt x="1352638" y="914400"/>
                </a:cubicBezTo>
                <a:cubicBezTo>
                  <a:pt x="1304229" y="809513"/>
                  <a:pt x="1362806" y="955851"/>
                  <a:pt x="1327355" y="855406"/>
                </a:cubicBezTo>
                <a:cubicBezTo>
                  <a:pt x="1322320" y="841140"/>
                  <a:pt x="1310500" y="813268"/>
                  <a:pt x="1310500" y="813268"/>
                </a:cubicBezTo>
                <a:cubicBezTo>
                  <a:pt x="1313309" y="800627"/>
                  <a:pt x="1307210" y="780858"/>
                  <a:pt x="1318927" y="775344"/>
                </a:cubicBezTo>
                <a:cubicBezTo>
                  <a:pt x="1331524" y="769416"/>
                  <a:pt x="1416060" y="785211"/>
                  <a:pt x="1432701" y="787985"/>
                </a:cubicBezTo>
                <a:cubicBezTo>
                  <a:pt x="1439724" y="790794"/>
                  <a:pt x="1447005" y="793030"/>
                  <a:pt x="1453770" y="796413"/>
                </a:cubicBezTo>
                <a:cubicBezTo>
                  <a:pt x="1458300" y="798678"/>
                  <a:pt x="1466411" y="809904"/>
                  <a:pt x="1466411" y="804840"/>
                </a:cubicBezTo>
                <a:cubicBezTo>
                  <a:pt x="1466411" y="763768"/>
                  <a:pt x="1453776" y="749235"/>
                  <a:pt x="1441128" y="716350"/>
                </a:cubicBezTo>
                <a:cubicBezTo>
                  <a:pt x="1427452" y="680791"/>
                  <a:pt x="1439709" y="701578"/>
                  <a:pt x="1424273" y="678426"/>
                </a:cubicBezTo>
                <a:cubicBezTo>
                  <a:pt x="1419090" y="657692"/>
                  <a:pt x="1413711" y="652699"/>
                  <a:pt x="1436915" y="632073"/>
                </a:cubicBezTo>
                <a:cubicBezTo>
                  <a:pt x="1442268" y="627315"/>
                  <a:pt x="1450961" y="629264"/>
                  <a:pt x="1457984" y="627860"/>
                </a:cubicBezTo>
                <a:cubicBezTo>
                  <a:pt x="1460672" y="628935"/>
                  <a:pt x="1485093" y="639181"/>
                  <a:pt x="1491694" y="640501"/>
                </a:cubicBezTo>
                <a:cubicBezTo>
                  <a:pt x="1501433" y="642449"/>
                  <a:pt x="1511359" y="643310"/>
                  <a:pt x="1521191" y="644715"/>
                </a:cubicBezTo>
                <a:cubicBezTo>
                  <a:pt x="1533832" y="640501"/>
                  <a:pt x="1556832" y="645201"/>
                  <a:pt x="1559115" y="632073"/>
                </a:cubicBezTo>
                <a:cubicBezTo>
                  <a:pt x="1564076" y="603545"/>
                  <a:pt x="1545574" y="575758"/>
                  <a:pt x="1538046" y="547797"/>
                </a:cubicBezTo>
                <a:cubicBezTo>
                  <a:pt x="1535737" y="539219"/>
                  <a:pt x="1533933" y="530280"/>
                  <a:pt x="1529619" y="522514"/>
                </a:cubicBezTo>
                <a:cubicBezTo>
                  <a:pt x="1526725" y="517305"/>
                  <a:pt x="1520792" y="514451"/>
                  <a:pt x="1516977" y="509873"/>
                </a:cubicBezTo>
                <a:cubicBezTo>
                  <a:pt x="1513735" y="505982"/>
                  <a:pt x="1511359" y="501445"/>
                  <a:pt x="1508550" y="497231"/>
                </a:cubicBezTo>
                <a:cubicBezTo>
                  <a:pt x="1507145" y="491613"/>
                  <a:pt x="1504336" y="486167"/>
                  <a:pt x="1504336" y="480376"/>
                </a:cubicBezTo>
                <a:cubicBezTo>
                  <a:pt x="1504336" y="424850"/>
                  <a:pt x="1596253" y="466652"/>
                  <a:pt x="1626537" y="467734"/>
                </a:cubicBezTo>
                <a:cubicBezTo>
                  <a:pt x="1643392" y="466329"/>
                  <a:pt x="1667721" y="477593"/>
                  <a:pt x="1677103" y="463520"/>
                </a:cubicBezTo>
                <a:cubicBezTo>
                  <a:pt x="1686222" y="449841"/>
                  <a:pt x="1667939" y="431698"/>
                  <a:pt x="1660247" y="417168"/>
                </a:cubicBezTo>
                <a:cubicBezTo>
                  <a:pt x="1649330" y="396547"/>
                  <a:pt x="1615032" y="371953"/>
                  <a:pt x="1601254" y="358175"/>
                </a:cubicBezTo>
                <a:cubicBezTo>
                  <a:pt x="1594894" y="351815"/>
                  <a:pt x="1590017" y="344129"/>
                  <a:pt x="1584398" y="337106"/>
                </a:cubicBezTo>
                <a:cubicBezTo>
                  <a:pt x="1616897" y="315440"/>
                  <a:pt x="1587486" y="331069"/>
                  <a:pt x="1664461" y="337106"/>
                </a:cubicBezTo>
                <a:cubicBezTo>
                  <a:pt x="1713552" y="340956"/>
                  <a:pt x="1762784" y="342724"/>
                  <a:pt x="1811945" y="345533"/>
                </a:cubicBezTo>
                <a:cubicBezTo>
                  <a:pt x="1806327" y="338510"/>
                  <a:pt x="1801812" y="330439"/>
                  <a:pt x="1795090" y="324464"/>
                </a:cubicBezTo>
                <a:cubicBezTo>
                  <a:pt x="1788969" y="319023"/>
                  <a:pt x="1781346" y="315486"/>
                  <a:pt x="1774021" y="311823"/>
                </a:cubicBezTo>
                <a:cubicBezTo>
                  <a:pt x="1754830" y="302227"/>
                  <a:pt x="1748698" y="300572"/>
                  <a:pt x="1731882" y="294967"/>
                </a:cubicBezTo>
                <a:cubicBezTo>
                  <a:pt x="1726264" y="290753"/>
                  <a:pt x="1720742" y="286408"/>
                  <a:pt x="1715027" y="282326"/>
                </a:cubicBezTo>
                <a:cubicBezTo>
                  <a:pt x="1710906" y="279382"/>
                  <a:pt x="1705966" y="277479"/>
                  <a:pt x="1702385" y="273898"/>
                </a:cubicBezTo>
                <a:cubicBezTo>
                  <a:pt x="1694217" y="265730"/>
                  <a:pt x="1693171" y="258896"/>
                  <a:pt x="1689744" y="248615"/>
                </a:cubicBezTo>
                <a:cubicBezTo>
                  <a:pt x="1699760" y="158476"/>
                  <a:pt x="1686608" y="270571"/>
                  <a:pt x="1702385" y="160125"/>
                </a:cubicBezTo>
                <a:cubicBezTo>
                  <a:pt x="1704184" y="147534"/>
                  <a:pt x="1705393" y="134863"/>
                  <a:pt x="1706599" y="122201"/>
                </a:cubicBezTo>
                <a:cubicBezTo>
                  <a:pt x="1708203" y="105363"/>
                  <a:pt x="1708578" y="88400"/>
                  <a:pt x="1710813" y="71635"/>
                </a:cubicBezTo>
                <a:cubicBezTo>
                  <a:pt x="1711400" y="67232"/>
                  <a:pt x="1713336" y="63100"/>
                  <a:pt x="1715027" y="58993"/>
                </a:cubicBezTo>
                <a:cubicBezTo>
                  <a:pt x="1723173" y="39210"/>
                  <a:pt x="1740310" y="0"/>
                  <a:pt x="1740310" y="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09600" y="3733800"/>
            <a:ext cx="169900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Backtracking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to  “2” and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lang="en-US" sz="2000" b="1" dirty="0" smtClean="0">
                <a:latin typeface="Times New Roman"/>
                <a:cs typeface="Times New Roman"/>
              </a:rPr>
              <a:t>&lt;</a:t>
            </a: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2 </a:t>
            </a:r>
            <a:r>
              <a:rPr lang="en-US" sz="2000" b="1" dirty="0" smtClean="0">
                <a:latin typeface="Times New Roman"/>
                <a:cs typeface="Times New Roman"/>
              </a:rPr>
              <a:t>so update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</a:t>
            </a:r>
            <a:endParaRPr lang="en-US" sz="2000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6477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Arial Narrow" pitchFamily="34" charset="0"/>
              </a:rPr>
              <a:t>SCC</a:t>
            </a:r>
            <a:endParaRPr lang="en-US" sz="5400" dirty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19600" y="48006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0" y="38100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71800" y="27432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5000" y="17526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67846" y="1951494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57800" y="32766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58000" y="39624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10400" y="15240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28194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5"/>
            <a:endCxn id="6" idx="1"/>
          </p:cNvCxnSpPr>
          <p:nvPr/>
        </p:nvCxnSpPr>
        <p:spPr>
          <a:xfrm>
            <a:off x="2360285" y="2142845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5"/>
            <a:endCxn id="5" idx="1"/>
          </p:cNvCxnSpPr>
          <p:nvPr/>
        </p:nvCxnSpPr>
        <p:spPr>
          <a:xfrm>
            <a:off x="3427085" y="3133445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" idx="1"/>
          </p:cNvCxnSpPr>
          <p:nvPr/>
        </p:nvCxnSpPr>
        <p:spPr>
          <a:xfrm>
            <a:off x="4191000" y="4267200"/>
            <a:ext cx="3067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8" idx="3"/>
          </p:cNvCxnSpPr>
          <p:nvPr/>
        </p:nvCxnSpPr>
        <p:spPr>
          <a:xfrm flipV="1">
            <a:off x="3427085" y="2341739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67200" y="3505200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7"/>
            <a:endCxn id="11" idx="3"/>
          </p:cNvCxnSpPr>
          <p:nvPr/>
        </p:nvCxnSpPr>
        <p:spPr>
          <a:xfrm flipV="1">
            <a:off x="4874885" y="4352645"/>
            <a:ext cx="2061230" cy="5149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0"/>
            <a:endCxn id="13" idx="4"/>
          </p:cNvCxnSpPr>
          <p:nvPr/>
        </p:nvCxnSpPr>
        <p:spPr>
          <a:xfrm flipH="1" flipV="1">
            <a:off x="7048500" y="3276600"/>
            <a:ext cx="76200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0"/>
            <a:endCxn id="12" idx="4"/>
          </p:cNvCxnSpPr>
          <p:nvPr/>
        </p:nvCxnSpPr>
        <p:spPr>
          <a:xfrm flipV="1">
            <a:off x="7048500" y="1981200"/>
            <a:ext cx="228600" cy="8382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 flipV="1">
            <a:off x="5334000" y="6341454"/>
            <a:ext cx="0" cy="3810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1828800" y="2125851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29200" y="58674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4800600" y="5257800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 rot="18249709">
            <a:off x="2674407" y="1693363"/>
            <a:ext cx="442387" cy="117321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rot="988655">
            <a:off x="5811261" y="4302454"/>
            <a:ext cx="1402669" cy="1956448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 rot="21020197">
            <a:off x="7240602" y="2006926"/>
            <a:ext cx="387658" cy="95975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267200" y="5791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33800" y="4800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00400" y="4114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86000" y="2819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19200" y="1600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53000" y="1676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72000" y="2895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467600" y="3886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391400" y="30480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20000" y="1447800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04800" y="685800"/>
            <a:ext cx="7483990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discovery time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minimal discovery time for a path starting at u</a:t>
            </a:r>
          </a:p>
          <a:p>
            <a:pPr>
              <a:buClr>
                <a:srgbClr val="FF0000"/>
              </a:buClr>
              <a:buSzPct val="150000"/>
            </a:pP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810000" y="1676400"/>
            <a:ext cx="1371600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34000" y="21336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SCC1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47" name="Freeform 46"/>
          <p:cNvSpPr/>
          <p:nvPr/>
        </p:nvSpPr>
        <p:spPr>
          <a:xfrm rot="4732630" flipH="1">
            <a:off x="4533334" y="2555344"/>
            <a:ext cx="1067932" cy="488967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4876800" y="3048000"/>
            <a:ext cx="1371600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24400" y="41148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SCC2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 rot="2937979">
            <a:off x="1060565" y="2480402"/>
            <a:ext cx="4081613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3400" y="22098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SCC3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 rot="6291319">
            <a:off x="6022185" y="1851359"/>
            <a:ext cx="2404955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315200" y="4572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SCC4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59" name="Freeform: Shape 21">
            <a:extLst>
              <a:ext uri="{FF2B5EF4-FFF2-40B4-BE49-F238E27FC236}">
                <a16:creationId xmlns:a16="http://schemas.microsoft.com/office/drawing/2014/main" xmlns="" id="{B6F96B4B-CCC1-467D-80F7-186CFBE8759A}"/>
              </a:ext>
            </a:extLst>
          </p:cNvPr>
          <p:cNvSpPr/>
          <p:nvPr/>
        </p:nvSpPr>
        <p:spPr>
          <a:xfrm rot="2764027" flipH="1">
            <a:off x="6131109" y="2110184"/>
            <a:ext cx="1644135" cy="1531300"/>
          </a:xfrm>
          <a:custGeom>
            <a:avLst/>
            <a:gdLst>
              <a:gd name="connsiteX0" fmla="*/ 0 w 1811945"/>
              <a:gd name="connsiteY0" fmla="*/ 1205154 h 1247292"/>
              <a:gd name="connsiteX1" fmla="*/ 50566 w 1811945"/>
              <a:gd name="connsiteY1" fmla="*/ 1158802 h 1247292"/>
              <a:gd name="connsiteX2" fmla="*/ 71635 w 1811945"/>
              <a:gd name="connsiteY2" fmla="*/ 1125091 h 1247292"/>
              <a:gd name="connsiteX3" fmla="*/ 80063 w 1811945"/>
              <a:gd name="connsiteY3" fmla="*/ 1112450 h 1247292"/>
              <a:gd name="connsiteX4" fmla="*/ 92704 w 1811945"/>
              <a:gd name="connsiteY4" fmla="*/ 1104022 h 1247292"/>
              <a:gd name="connsiteX5" fmla="*/ 105346 w 1811945"/>
              <a:gd name="connsiteY5" fmla="*/ 1112450 h 1247292"/>
              <a:gd name="connsiteX6" fmla="*/ 126415 w 1811945"/>
              <a:gd name="connsiteY6" fmla="*/ 1154588 h 1247292"/>
              <a:gd name="connsiteX7" fmla="*/ 143270 w 1811945"/>
              <a:gd name="connsiteY7" fmla="*/ 1163015 h 1247292"/>
              <a:gd name="connsiteX8" fmla="*/ 181195 w 1811945"/>
              <a:gd name="connsiteY8" fmla="*/ 1222009 h 1247292"/>
              <a:gd name="connsiteX9" fmla="*/ 214905 w 1811945"/>
              <a:gd name="connsiteY9" fmla="*/ 1247292 h 1247292"/>
              <a:gd name="connsiteX10" fmla="*/ 269685 w 1811945"/>
              <a:gd name="connsiteY10" fmla="*/ 1222009 h 1247292"/>
              <a:gd name="connsiteX11" fmla="*/ 282327 w 1811945"/>
              <a:gd name="connsiteY11" fmla="*/ 1192512 h 1247292"/>
              <a:gd name="connsiteX12" fmla="*/ 290754 w 1811945"/>
              <a:gd name="connsiteY12" fmla="*/ 1116663 h 1247292"/>
              <a:gd name="connsiteX13" fmla="*/ 307609 w 1811945"/>
              <a:gd name="connsiteY13" fmla="*/ 1095594 h 1247292"/>
              <a:gd name="connsiteX14" fmla="*/ 345534 w 1811945"/>
              <a:gd name="connsiteY14" fmla="*/ 1116663 h 1247292"/>
              <a:gd name="connsiteX15" fmla="*/ 387672 w 1811945"/>
              <a:gd name="connsiteY15" fmla="*/ 1188298 h 1247292"/>
              <a:gd name="connsiteX16" fmla="*/ 404527 w 1811945"/>
              <a:gd name="connsiteY16" fmla="*/ 1213581 h 1247292"/>
              <a:gd name="connsiteX17" fmla="*/ 425597 w 1811945"/>
              <a:gd name="connsiteY17" fmla="*/ 1222009 h 1247292"/>
              <a:gd name="connsiteX18" fmla="*/ 488804 w 1811945"/>
              <a:gd name="connsiteY18" fmla="*/ 1209367 h 1247292"/>
              <a:gd name="connsiteX19" fmla="*/ 505659 w 1811945"/>
              <a:gd name="connsiteY19" fmla="*/ 1184085 h 1247292"/>
              <a:gd name="connsiteX20" fmla="*/ 535156 w 1811945"/>
              <a:gd name="connsiteY20" fmla="*/ 1116663 h 1247292"/>
              <a:gd name="connsiteX21" fmla="*/ 539370 w 1811945"/>
              <a:gd name="connsiteY21" fmla="*/ 1074525 h 1247292"/>
              <a:gd name="connsiteX22" fmla="*/ 602577 w 1811945"/>
              <a:gd name="connsiteY22" fmla="*/ 1120877 h 1247292"/>
              <a:gd name="connsiteX23" fmla="*/ 611005 w 1811945"/>
              <a:gd name="connsiteY23" fmla="*/ 1137732 h 1247292"/>
              <a:gd name="connsiteX24" fmla="*/ 644715 w 1811945"/>
              <a:gd name="connsiteY24" fmla="*/ 1196726 h 1247292"/>
              <a:gd name="connsiteX25" fmla="*/ 669998 w 1811945"/>
              <a:gd name="connsiteY25" fmla="*/ 1205154 h 1247292"/>
              <a:gd name="connsiteX26" fmla="*/ 703709 w 1811945"/>
              <a:gd name="connsiteY26" fmla="*/ 1179871 h 1247292"/>
              <a:gd name="connsiteX27" fmla="*/ 737420 w 1811945"/>
              <a:gd name="connsiteY27" fmla="*/ 1129305 h 1247292"/>
              <a:gd name="connsiteX28" fmla="*/ 758489 w 1811945"/>
              <a:gd name="connsiteY28" fmla="*/ 1023959 h 1247292"/>
              <a:gd name="connsiteX29" fmla="*/ 779558 w 1811945"/>
              <a:gd name="connsiteY29" fmla="*/ 1028173 h 1247292"/>
              <a:gd name="connsiteX30" fmla="*/ 813268 w 1811945"/>
              <a:gd name="connsiteY30" fmla="*/ 1074525 h 1247292"/>
              <a:gd name="connsiteX31" fmla="*/ 817482 w 1811945"/>
              <a:gd name="connsiteY31" fmla="*/ 1108236 h 1247292"/>
              <a:gd name="connsiteX32" fmla="*/ 821696 w 1811945"/>
              <a:gd name="connsiteY32" fmla="*/ 1133519 h 1247292"/>
              <a:gd name="connsiteX33" fmla="*/ 834338 w 1811945"/>
              <a:gd name="connsiteY33" fmla="*/ 1141946 h 1247292"/>
              <a:gd name="connsiteX34" fmla="*/ 846979 w 1811945"/>
              <a:gd name="connsiteY34" fmla="*/ 1154588 h 1247292"/>
              <a:gd name="connsiteX35" fmla="*/ 943897 w 1811945"/>
              <a:gd name="connsiteY35" fmla="*/ 1116663 h 1247292"/>
              <a:gd name="connsiteX36" fmla="*/ 948111 w 1811945"/>
              <a:gd name="connsiteY36" fmla="*/ 1091380 h 1247292"/>
              <a:gd name="connsiteX37" fmla="*/ 960752 w 1811945"/>
              <a:gd name="connsiteY37" fmla="*/ 990249 h 1247292"/>
              <a:gd name="connsiteX38" fmla="*/ 969180 w 1811945"/>
              <a:gd name="connsiteY38" fmla="*/ 977607 h 1247292"/>
              <a:gd name="connsiteX39" fmla="*/ 981821 w 1811945"/>
              <a:gd name="connsiteY39" fmla="*/ 998676 h 1247292"/>
              <a:gd name="connsiteX40" fmla="*/ 1015532 w 1811945"/>
              <a:gd name="connsiteY40" fmla="*/ 1049242 h 1247292"/>
              <a:gd name="connsiteX41" fmla="*/ 1049243 w 1811945"/>
              <a:gd name="connsiteY41" fmla="*/ 1053456 h 1247292"/>
              <a:gd name="connsiteX42" fmla="*/ 1163016 w 1811945"/>
              <a:gd name="connsiteY42" fmla="*/ 981821 h 1247292"/>
              <a:gd name="connsiteX43" fmla="*/ 1158802 w 1811945"/>
              <a:gd name="connsiteY43" fmla="*/ 964966 h 1247292"/>
              <a:gd name="connsiteX44" fmla="*/ 1163016 w 1811945"/>
              <a:gd name="connsiteY44" fmla="*/ 931255 h 1247292"/>
              <a:gd name="connsiteX45" fmla="*/ 1230437 w 1811945"/>
              <a:gd name="connsiteY45" fmla="*/ 956538 h 1247292"/>
              <a:gd name="connsiteX46" fmla="*/ 1268362 w 1811945"/>
              <a:gd name="connsiteY46" fmla="*/ 981821 h 1247292"/>
              <a:gd name="connsiteX47" fmla="*/ 1365280 w 1811945"/>
              <a:gd name="connsiteY47" fmla="*/ 969179 h 1247292"/>
              <a:gd name="connsiteX48" fmla="*/ 1352638 w 1811945"/>
              <a:gd name="connsiteY48" fmla="*/ 914400 h 1247292"/>
              <a:gd name="connsiteX49" fmla="*/ 1327355 w 1811945"/>
              <a:gd name="connsiteY49" fmla="*/ 855406 h 1247292"/>
              <a:gd name="connsiteX50" fmla="*/ 1310500 w 1811945"/>
              <a:gd name="connsiteY50" fmla="*/ 813268 h 1247292"/>
              <a:gd name="connsiteX51" fmla="*/ 1318927 w 1811945"/>
              <a:gd name="connsiteY51" fmla="*/ 775344 h 1247292"/>
              <a:gd name="connsiteX52" fmla="*/ 1432701 w 1811945"/>
              <a:gd name="connsiteY52" fmla="*/ 787985 h 1247292"/>
              <a:gd name="connsiteX53" fmla="*/ 1453770 w 1811945"/>
              <a:gd name="connsiteY53" fmla="*/ 796413 h 1247292"/>
              <a:gd name="connsiteX54" fmla="*/ 1466411 w 1811945"/>
              <a:gd name="connsiteY54" fmla="*/ 804840 h 1247292"/>
              <a:gd name="connsiteX55" fmla="*/ 1441128 w 1811945"/>
              <a:gd name="connsiteY55" fmla="*/ 716350 h 1247292"/>
              <a:gd name="connsiteX56" fmla="*/ 1424273 w 1811945"/>
              <a:gd name="connsiteY56" fmla="*/ 678426 h 1247292"/>
              <a:gd name="connsiteX57" fmla="*/ 1436915 w 1811945"/>
              <a:gd name="connsiteY57" fmla="*/ 632073 h 1247292"/>
              <a:gd name="connsiteX58" fmla="*/ 1457984 w 1811945"/>
              <a:gd name="connsiteY58" fmla="*/ 627860 h 1247292"/>
              <a:gd name="connsiteX59" fmla="*/ 1491694 w 1811945"/>
              <a:gd name="connsiteY59" fmla="*/ 640501 h 1247292"/>
              <a:gd name="connsiteX60" fmla="*/ 1521191 w 1811945"/>
              <a:gd name="connsiteY60" fmla="*/ 644715 h 1247292"/>
              <a:gd name="connsiteX61" fmla="*/ 1559115 w 1811945"/>
              <a:gd name="connsiteY61" fmla="*/ 632073 h 1247292"/>
              <a:gd name="connsiteX62" fmla="*/ 1538046 w 1811945"/>
              <a:gd name="connsiteY62" fmla="*/ 547797 h 1247292"/>
              <a:gd name="connsiteX63" fmla="*/ 1529619 w 1811945"/>
              <a:gd name="connsiteY63" fmla="*/ 522514 h 1247292"/>
              <a:gd name="connsiteX64" fmla="*/ 1516977 w 1811945"/>
              <a:gd name="connsiteY64" fmla="*/ 509873 h 1247292"/>
              <a:gd name="connsiteX65" fmla="*/ 1508550 w 1811945"/>
              <a:gd name="connsiteY65" fmla="*/ 497231 h 1247292"/>
              <a:gd name="connsiteX66" fmla="*/ 1504336 w 1811945"/>
              <a:gd name="connsiteY66" fmla="*/ 480376 h 1247292"/>
              <a:gd name="connsiteX67" fmla="*/ 1626537 w 1811945"/>
              <a:gd name="connsiteY67" fmla="*/ 467734 h 1247292"/>
              <a:gd name="connsiteX68" fmla="*/ 1677103 w 1811945"/>
              <a:gd name="connsiteY68" fmla="*/ 463520 h 1247292"/>
              <a:gd name="connsiteX69" fmla="*/ 1660247 w 1811945"/>
              <a:gd name="connsiteY69" fmla="*/ 417168 h 1247292"/>
              <a:gd name="connsiteX70" fmla="*/ 1601254 w 1811945"/>
              <a:gd name="connsiteY70" fmla="*/ 358175 h 1247292"/>
              <a:gd name="connsiteX71" fmla="*/ 1584398 w 1811945"/>
              <a:gd name="connsiteY71" fmla="*/ 337106 h 1247292"/>
              <a:gd name="connsiteX72" fmla="*/ 1664461 w 1811945"/>
              <a:gd name="connsiteY72" fmla="*/ 337106 h 1247292"/>
              <a:gd name="connsiteX73" fmla="*/ 1811945 w 1811945"/>
              <a:gd name="connsiteY73" fmla="*/ 345533 h 1247292"/>
              <a:gd name="connsiteX74" fmla="*/ 1795090 w 1811945"/>
              <a:gd name="connsiteY74" fmla="*/ 324464 h 1247292"/>
              <a:gd name="connsiteX75" fmla="*/ 1774021 w 1811945"/>
              <a:gd name="connsiteY75" fmla="*/ 311823 h 1247292"/>
              <a:gd name="connsiteX76" fmla="*/ 1731882 w 1811945"/>
              <a:gd name="connsiteY76" fmla="*/ 294967 h 1247292"/>
              <a:gd name="connsiteX77" fmla="*/ 1715027 w 1811945"/>
              <a:gd name="connsiteY77" fmla="*/ 282326 h 1247292"/>
              <a:gd name="connsiteX78" fmla="*/ 1702385 w 1811945"/>
              <a:gd name="connsiteY78" fmla="*/ 273898 h 1247292"/>
              <a:gd name="connsiteX79" fmla="*/ 1689744 w 1811945"/>
              <a:gd name="connsiteY79" fmla="*/ 248615 h 1247292"/>
              <a:gd name="connsiteX80" fmla="*/ 1702385 w 1811945"/>
              <a:gd name="connsiteY80" fmla="*/ 160125 h 1247292"/>
              <a:gd name="connsiteX81" fmla="*/ 1706599 w 1811945"/>
              <a:gd name="connsiteY81" fmla="*/ 122201 h 1247292"/>
              <a:gd name="connsiteX82" fmla="*/ 1710813 w 1811945"/>
              <a:gd name="connsiteY82" fmla="*/ 71635 h 1247292"/>
              <a:gd name="connsiteX83" fmla="*/ 1715027 w 1811945"/>
              <a:gd name="connsiteY83" fmla="*/ 58993 h 1247292"/>
              <a:gd name="connsiteX84" fmla="*/ 1740310 w 1811945"/>
              <a:gd name="connsiteY84" fmla="*/ 0 h 124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811945" h="1247292">
                <a:moveTo>
                  <a:pt x="0" y="1205154"/>
                </a:moveTo>
                <a:cubicBezTo>
                  <a:pt x="38677" y="1166477"/>
                  <a:pt x="20998" y="1180978"/>
                  <a:pt x="50566" y="1158802"/>
                </a:cubicBezTo>
                <a:cubicBezTo>
                  <a:pt x="57589" y="1147565"/>
                  <a:pt x="64521" y="1136270"/>
                  <a:pt x="71635" y="1125091"/>
                </a:cubicBezTo>
                <a:cubicBezTo>
                  <a:pt x="74354" y="1120818"/>
                  <a:pt x="75849" y="1115259"/>
                  <a:pt x="80063" y="1112450"/>
                </a:cubicBezTo>
                <a:lnTo>
                  <a:pt x="92704" y="1104022"/>
                </a:lnTo>
                <a:cubicBezTo>
                  <a:pt x="96918" y="1106831"/>
                  <a:pt x="102537" y="1108236"/>
                  <a:pt x="105346" y="1112450"/>
                </a:cubicBezTo>
                <a:cubicBezTo>
                  <a:pt x="114057" y="1125516"/>
                  <a:pt x="112369" y="1147565"/>
                  <a:pt x="126415" y="1154588"/>
                </a:cubicBezTo>
                <a:lnTo>
                  <a:pt x="143270" y="1163015"/>
                </a:lnTo>
                <a:cubicBezTo>
                  <a:pt x="156459" y="1189392"/>
                  <a:pt x="159569" y="1202047"/>
                  <a:pt x="181195" y="1222009"/>
                </a:cubicBezTo>
                <a:cubicBezTo>
                  <a:pt x="191516" y="1231536"/>
                  <a:pt x="214905" y="1247292"/>
                  <a:pt x="214905" y="1247292"/>
                </a:cubicBezTo>
                <a:cubicBezTo>
                  <a:pt x="233903" y="1241864"/>
                  <a:pt x="255940" y="1238809"/>
                  <a:pt x="269685" y="1222009"/>
                </a:cubicBezTo>
                <a:cubicBezTo>
                  <a:pt x="276459" y="1213730"/>
                  <a:pt x="278113" y="1202344"/>
                  <a:pt x="282327" y="1192512"/>
                </a:cubicBezTo>
                <a:cubicBezTo>
                  <a:pt x="285136" y="1167229"/>
                  <a:pt x="284333" y="1141278"/>
                  <a:pt x="290754" y="1116663"/>
                </a:cubicBezTo>
                <a:cubicBezTo>
                  <a:pt x="293024" y="1107960"/>
                  <a:pt x="298615" y="1095594"/>
                  <a:pt x="307609" y="1095594"/>
                </a:cubicBezTo>
                <a:cubicBezTo>
                  <a:pt x="322070" y="1095594"/>
                  <a:pt x="332892" y="1109640"/>
                  <a:pt x="345534" y="1116663"/>
                </a:cubicBezTo>
                <a:cubicBezTo>
                  <a:pt x="386837" y="1199269"/>
                  <a:pt x="353319" y="1141062"/>
                  <a:pt x="387672" y="1188298"/>
                </a:cubicBezTo>
                <a:cubicBezTo>
                  <a:pt x="393629" y="1196490"/>
                  <a:pt x="396957" y="1206852"/>
                  <a:pt x="404527" y="1213581"/>
                </a:cubicBezTo>
                <a:cubicBezTo>
                  <a:pt x="410181" y="1218606"/>
                  <a:pt x="418574" y="1219200"/>
                  <a:pt x="425597" y="1222009"/>
                </a:cubicBezTo>
                <a:cubicBezTo>
                  <a:pt x="446666" y="1217795"/>
                  <a:pt x="469386" y="1218565"/>
                  <a:pt x="488804" y="1209367"/>
                </a:cubicBezTo>
                <a:cubicBezTo>
                  <a:pt x="497957" y="1205031"/>
                  <a:pt x="500448" y="1192770"/>
                  <a:pt x="505659" y="1184085"/>
                </a:cubicBezTo>
                <a:cubicBezTo>
                  <a:pt x="529800" y="1143850"/>
                  <a:pt x="524094" y="1155378"/>
                  <a:pt x="535156" y="1116663"/>
                </a:cubicBezTo>
                <a:cubicBezTo>
                  <a:pt x="536561" y="1102617"/>
                  <a:pt x="525751" y="1078239"/>
                  <a:pt x="539370" y="1074525"/>
                </a:cubicBezTo>
                <a:cubicBezTo>
                  <a:pt x="543984" y="1073267"/>
                  <a:pt x="591668" y="1112150"/>
                  <a:pt x="602577" y="1120877"/>
                </a:cubicBezTo>
                <a:cubicBezTo>
                  <a:pt x="605386" y="1126495"/>
                  <a:pt x="608406" y="1132013"/>
                  <a:pt x="611005" y="1137732"/>
                </a:cubicBezTo>
                <a:cubicBezTo>
                  <a:pt x="619914" y="1157332"/>
                  <a:pt x="627020" y="1182248"/>
                  <a:pt x="644715" y="1196726"/>
                </a:cubicBezTo>
                <a:cubicBezTo>
                  <a:pt x="651590" y="1202351"/>
                  <a:pt x="661570" y="1202345"/>
                  <a:pt x="669998" y="1205154"/>
                </a:cubicBezTo>
                <a:cubicBezTo>
                  <a:pt x="681235" y="1196726"/>
                  <a:pt x="693355" y="1189362"/>
                  <a:pt x="703709" y="1179871"/>
                </a:cubicBezTo>
                <a:cubicBezTo>
                  <a:pt x="718065" y="1166711"/>
                  <a:pt x="728155" y="1145518"/>
                  <a:pt x="737420" y="1129305"/>
                </a:cubicBezTo>
                <a:cubicBezTo>
                  <a:pt x="738372" y="1122164"/>
                  <a:pt x="746233" y="1037747"/>
                  <a:pt x="758489" y="1023959"/>
                </a:cubicBezTo>
                <a:cubicBezTo>
                  <a:pt x="763247" y="1018606"/>
                  <a:pt x="772535" y="1026768"/>
                  <a:pt x="779558" y="1028173"/>
                </a:cubicBezTo>
                <a:cubicBezTo>
                  <a:pt x="800301" y="1042003"/>
                  <a:pt x="800961" y="1039656"/>
                  <a:pt x="813268" y="1074525"/>
                </a:cubicBezTo>
                <a:cubicBezTo>
                  <a:pt x="817037" y="1085204"/>
                  <a:pt x="815880" y="1097025"/>
                  <a:pt x="817482" y="1108236"/>
                </a:cubicBezTo>
                <a:cubicBezTo>
                  <a:pt x="818690" y="1116694"/>
                  <a:pt x="817875" y="1125877"/>
                  <a:pt x="821696" y="1133519"/>
                </a:cubicBezTo>
                <a:cubicBezTo>
                  <a:pt x="823961" y="1138049"/>
                  <a:pt x="830447" y="1138704"/>
                  <a:pt x="834338" y="1141946"/>
                </a:cubicBezTo>
                <a:cubicBezTo>
                  <a:pt x="838916" y="1145761"/>
                  <a:pt x="842765" y="1150374"/>
                  <a:pt x="846979" y="1154588"/>
                </a:cubicBezTo>
                <a:cubicBezTo>
                  <a:pt x="890258" y="1146950"/>
                  <a:pt x="921176" y="1155614"/>
                  <a:pt x="943897" y="1116663"/>
                </a:cubicBezTo>
                <a:cubicBezTo>
                  <a:pt x="948202" y="1109283"/>
                  <a:pt x="946706" y="1099808"/>
                  <a:pt x="948111" y="1091380"/>
                </a:cubicBezTo>
                <a:cubicBezTo>
                  <a:pt x="950500" y="1053160"/>
                  <a:pt x="948174" y="1024838"/>
                  <a:pt x="960752" y="990249"/>
                </a:cubicBezTo>
                <a:cubicBezTo>
                  <a:pt x="962483" y="985489"/>
                  <a:pt x="966371" y="981821"/>
                  <a:pt x="969180" y="977607"/>
                </a:cubicBezTo>
                <a:cubicBezTo>
                  <a:pt x="973394" y="984630"/>
                  <a:pt x="978158" y="991351"/>
                  <a:pt x="981821" y="998676"/>
                </a:cubicBezTo>
                <a:cubicBezTo>
                  <a:pt x="990700" y="1016434"/>
                  <a:pt x="993149" y="1041781"/>
                  <a:pt x="1015532" y="1049242"/>
                </a:cubicBezTo>
                <a:cubicBezTo>
                  <a:pt x="1026275" y="1052823"/>
                  <a:pt x="1038006" y="1052051"/>
                  <a:pt x="1049243" y="1053456"/>
                </a:cubicBezTo>
                <a:cubicBezTo>
                  <a:pt x="1180956" y="1044048"/>
                  <a:pt x="1173782" y="1084089"/>
                  <a:pt x="1163016" y="981821"/>
                </a:cubicBezTo>
                <a:cubicBezTo>
                  <a:pt x="1162410" y="976062"/>
                  <a:pt x="1160207" y="970584"/>
                  <a:pt x="1158802" y="964966"/>
                </a:cubicBezTo>
                <a:cubicBezTo>
                  <a:pt x="1160207" y="953729"/>
                  <a:pt x="1152446" y="935320"/>
                  <a:pt x="1163016" y="931255"/>
                </a:cubicBezTo>
                <a:cubicBezTo>
                  <a:pt x="1190657" y="920624"/>
                  <a:pt x="1211703" y="943569"/>
                  <a:pt x="1230437" y="956538"/>
                </a:cubicBezTo>
                <a:cubicBezTo>
                  <a:pt x="1242929" y="965186"/>
                  <a:pt x="1268362" y="981821"/>
                  <a:pt x="1268362" y="981821"/>
                </a:cubicBezTo>
                <a:cubicBezTo>
                  <a:pt x="1300668" y="977607"/>
                  <a:pt x="1335621" y="982661"/>
                  <a:pt x="1365280" y="969179"/>
                </a:cubicBezTo>
                <a:cubicBezTo>
                  <a:pt x="1371255" y="966463"/>
                  <a:pt x="1353970" y="917285"/>
                  <a:pt x="1352638" y="914400"/>
                </a:cubicBezTo>
                <a:cubicBezTo>
                  <a:pt x="1304229" y="809513"/>
                  <a:pt x="1362806" y="955851"/>
                  <a:pt x="1327355" y="855406"/>
                </a:cubicBezTo>
                <a:cubicBezTo>
                  <a:pt x="1322320" y="841140"/>
                  <a:pt x="1310500" y="813268"/>
                  <a:pt x="1310500" y="813268"/>
                </a:cubicBezTo>
                <a:cubicBezTo>
                  <a:pt x="1313309" y="800627"/>
                  <a:pt x="1307210" y="780858"/>
                  <a:pt x="1318927" y="775344"/>
                </a:cubicBezTo>
                <a:cubicBezTo>
                  <a:pt x="1331524" y="769416"/>
                  <a:pt x="1416060" y="785211"/>
                  <a:pt x="1432701" y="787985"/>
                </a:cubicBezTo>
                <a:cubicBezTo>
                  <a:pt x="1439724" y="790794"/>
                  <a:pt x="1447005" y="793030"/>
                  <a:pt x="1453770" y="796413"/>
                </a:cubicBezTo>
                <a:cubicBezTo>
                  <a:pt x="1458300" y="798678"/>
                  <a:pt x="1466411" y="809904"/>
                  <a:pt x="1466411" y="804840"/>
                </a:cubicBezTo>
                <a:cubicBezTo>
                  <a:pt x="1466411" y="763768"/>
                  <a:pt x="1453776" y="749235"/>
                  <a:pt x="1441128" y="716350"/>
                </a:cubicBezTo>
                <a:cubicBezTo>
                  <a:pt x="1427452" y="680791"/>
                  <a:pt x="1439709" y="701578"/>
                  <a:pt x="1424273" y="678426"/>
                </a:cubicBezTo>
                <a:cubicBezTo>
                  <a:pt x="1419090" y="657692"/>
                  <a:pt x="1413711" y="652699"/>
                  <a:pt x="1436915" y="632073"/>
                </a:cubicBezTo>
                <a:cubicBezTo>
                  <a:pt x="1442268" y="627315"/>
                  <a:pt x="1450961" y="629264"/>
                  <a:pt x="1457984" y="627860"/>
                </a:cubicBezTo>
                <a:cubicBezTo>
                  <a:pt x="1460672" y="628935"/>
                  <a:pt x="1485093" y="639181"/>
                  <a:pt x="1491694" y="640501"/>
                </a:cubicBezTo>
                <a:cubicBezTo>
                  <a:pt x="1501433" y="642449"/>
                  <a:pt x="1511359" y="643310"/>
                  <a:pt x="1521191" y="644715"/>
                </a:cubicBezTo>
                <a:cubicBezTo>
                  <a:pt x="1533832" y="640501"/>
                  <a:pt x="1556832" y="645201"/>
                  <a:pt x="1559115" y="632073"/>
                </a:cubicBezTo>
                <a:cubicBezTo>
                  <a:pt x="1564076" y="603545"/>
                  <a:pt x="1545574" y="575758"/>
                  <a:pt x="1538046" y="547797"/>
                </a:cubicBezTo>
                <a:cubicBezTo>
                  <a:pt x="1535737" y="539219"/>
                  <a:pt x="1533933" y="530280"/>
                  <a:pt x="1529619" y="522514"/>
                </a:cubicBezTo>
                <a:cubicBezTo>
                  <a:pt x="1526725" y="517305"/>
                  <a:pt x="1520792" y="514451"/>
                  <a:pt x="1516977" y="509873"/>
                </a:cubicBezTo>
                <a:cubicBezTo>
                  <a:pt x="1513735" y="505982"/>
                  <a:pt x="1511359" y="501445"/>
                  <a:pt x="1508550" y="497231"/>
                </a:cubicBezTo>
                <a:cubicBezTo>
                  <a:pt x="1507145" y="491613"/>
                  <a:pt x="1504336" y="486167"/>
                  <a:pt x="1504336" y="480376"/>
                </a:cubicBezTo>
                <a:cubicBezTo>
                  <a:pt x="1504336" y="424850"/>
                  <a:pt x="1596253" y="466652"/>
                  <a:pt x="1626537" y="467734"/>
                </a:cubicBezTo>
                <a:cubicBezTo>
                  <a:pt x="1643392" y="466329"/>
                  <a:pt x="1667721" y="477593"/>
                  <a:pt x="1677103" y="463520"/>
                </a:cubicBezTo>
                <a:cubicBezTo>
                  <a:pt x="1686222" y="449841"/>
                  <a:pt x="1667939" y="431698"/>
                  <a:pt x="1660247" y="417168"/>
                </a:cubicBezTo>
                <a:cubicBezTo>
                  <a:pt x="1649330" y="396547"/>
                  <a:pt x="1615032" y="371953"/>
                  <a:pt x="1601254" y="358175"/>
                </a:cubicBezTo>
                <a:cubicBezTo>
                  <a:pt x="1594894" y="351815"/>
                  <a:pt x="1590017" y="344129"/>
                  <a:pt x="1584398" y="337106"/>
                </a:cubicBezTo>
                <a:cubicBezTo>
                  <a:pt x="1616897" y="315440"/>
                  <a:pt x="1587486" y="331069"/>
                  <a:pt x="1664461" y="337106"/>
                </a:cubicBezTo>
                <a:cubicBezTo>
                  <a:pt x="1713552" y="340956"/>
                  <a:pt x="1762784" y="342724"/>
                  <a:pt x="1811945" y="345533"/>
                </a:cubicBezTo>
                <a:cubicBezTo>
                  <a:pt x="1806327" y="338510"/>
                  <a:pt x="1801812" y="330439"/>
                  <a:pt x="1795090" y="324464"/>
                </a:cubicBezTo>
                <a:cubicBezTo>
                  <a:pt x="1788969" y="319023"/>
                  <a:pt x="1781346" y="315486"/>
                  <a:pt x="1774021" y="311823"/>
                </a:cubicBezTo>
                <a:cubicBezTo>
                  <a:pt x="1754830" y="302227"/>
                  <a:pt x="1748698" y="300572"/>
                  <a:pt x="1731882" y="294967"/>
                </a:cubicBezTo>
                <a:cubicBezTo>
                  <a:pt x="1726264" y="290753"/>
                  <a:pt x="1720742" y="286408"/>
                  <a:pt x="1715027" y="282326"/>
                </a:cubicBezTo>
                <a:cubicBezTo>
                  <a:pt x="1710906" y="279382"/>
                  <a:pt x="1705966" y="277479"/>
                  <a:pt x="1702385" y="273898"/>
                </a:cubicBezTo>
                <a:cubicBezTo>
                  <a:pt x="1694217" y="265730"/>
                  <a:pt x="1693171" y="258896"/>
                  <a:pt x="1689744" y="248615"/>
                </a:cubicBezTo>
                <a:cubicBezTo>
                  <a:pt x="1699760" y="158476"/>
                  <a:pt x="1686608" y="270571"/>
                  <a:pt x="1702385" y="160125"/>
                </a:cubicBezTo>
                <a:cubicBezTo>
                  <a:pt x="1704184" y="147534"/>
                  <a:pt x="1705393" y="134863"/>
                  <a:pt x="1706599" y="122201"/>
                </a:cubicBezTo>
                <a:cubicBezTo>
                  <a:pt x="1708203" y="105363"/>
                  <a:pt x="1708578" y="88400"/>
                  <a:pt x="1710813" y="71635"/>
                </a:cubicBezTo>
                <a:cubicBezTo>
                  <a:pt x="1711400" y="67232"/>
                  <a:pt x="1713336" y="63100"/>
                  <a:pt x="1715027" y="58993"/>
                </a:cubicBezTo>
                <a:cubicBezTo>
                  <a:pt x="1723173" y="39210"/>
                  <a:pt x="1740310" y="0"/>
                  <a:pt x="1740310" y="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91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419600" y="51131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810000" y="41225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971800" y="30557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05000" y="20651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67846" y="2264043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54944" y="15317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76700" y="10668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8800" y="44273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77000" y="37415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992" y="32843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2360285" y="2455394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3427085" y="3445994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4265285" y="4512794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3427085" y="2654288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4343400" y="1524000"/>
            <a:ext cx="191146" cy="7400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4723131" y="1921994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4874885" y="4817594"/>
            <a:ext cx="842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5868692" y="3741549"/>
            <a:ext cx="36808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6094085" y="4131794"/>
            <a:ext cx="461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09700" y="0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rial Narrow" pitchFamily="34" charset="0"/>
              </a:rPr>
              <a:t>Backtrack Numbering?</a:t>
            </a:r>
          </a:p>
        </p:txBody>
      </p:sp>
      <p:sp>
        <p:nvSpPr>
          <p:cNvPr id="45" name="Freeform 44"/>
          <p:cNvSpPr/>
          <p:nvPr/>
        </p:nvSpPr>
        <p:spPr>
          <a:xfrm rot="2547152" flipH="1">
            <a:off x="4590224" y="1365049"/>
            <a:ext cx="1038386" cy="457309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347275" y="3583983"/>
            <a:ext cx="1263111" cy="751698"/>
          </a:xfrm>
          <a:custGeom>
            <a:avLst/>
            <a:gdLst>
              <a:gd name="connsiteX0" fmla="*/ 1263111 w 1263111"/>
              <a:gd name="connsiteY0" fmla="*/ 0 h 751698"/>
              <a:gd name="connsiteX1" fmla="*/ 1201118 w 1263111"/>
              <a:gd name="connsiteY1" fmla="*/ 15498 h 751698"/>
              <a:gd name="connsiteX2" fmla="*/ 1208867 w 1263111"/>
              <a:gd name="connsiteY2" fmla="*/ 92990 h 751698"/>
              <a:gd name="connsiteX3" fmla="*/ 1224366 w 1263111"/>
              <a:gd name="connsiteY3" fmla="*/ 154983 h 751698"/>
              <a:gd name="connsiteX4" fmla="*/ 1216617 w 1263111"/>
              <a:gd name="connsiteY4" fmla="*/ 178230 h 751698"/>
              <a:gd name="connsiteX5" fmla="*/ 1139125 w 1263111"/>
              <a:gd name="connsiteY5" fmla="*/ 170481 h 751698"/>
              <a:gd name="connsiteX6" fmla="*/ 1092630 w 1263111"/>
              <a:gd name="connsiteY6" fmla="*/ 139485 h 751698"/>
              <a:gd name="connsiteX7" fmla="*/ 1069383 w 1263111"/>
              <a:gd name="connsiteY7" fmla="*/ 131735 h 751698"/>
              <a:gd name="connsiteX8" fmla="*/ 968644 w 1263111"/>
              <a:gd name="connsiteY8" fmla="*/ 139485 h 751698"/>
              <a:gd name="connsiteX9" fmla="*/ 960894 w 1263111"/>
              <a:gd name="connsiteY9" fmla="*/ 162732 h 751698"/>
              <a:gd name="connsiteX10" fmla="*/ 953145 w 1263111"/>
              <a:gd name="connsiteY10" fmla="*/ 325464 h 751698"/>
              <a:gd name="connsiteX11" fmla="*/ 836908 w 1263111"/>
              <a:gd name="connsiteY11" fmla="*/ 309966 h 751698"/>
              <a:gd name="connsiteX12" fmla="*/ 790413 w 1263111"/>
              <a:gd name="connsiteY12" fmla="*/ 294468 h 751698"/>
              <a:gd name="connsiteX13" fmla="*/ 736169 w 1263111"/>
              <a:gd name="connsiteY13" fmla="*/ 302217 h 751698"/>
              <a:gd name="connsiteX14" fmla="*/ 705172 w 1263111"/>
              <a:gd name="connsiteY14" fmla="*/ 309966 h 751698"/>
              <a:gd name="connsiteX15" fmla="*/ 689674 w 1263111"/>
              <a:gd name="connsiteY15" fmla="*/ 333213 h 751698"/>
              <a:gd name="connsiteX16" fmla="*/ 658678 w 1263111"/>
              <a:gd name="connsiteY16" fmla="*/ 488197 h 751698"/>
              <a:gd name="connsiteX17" fmla="*/ 526942 w 1263111"/>
              <a:gd name="connsiteY17" fmla="*/ 480447 h 751698"/>
              <a:gd name="connsiteX18" fmla="*/ 480447 w 1263111"/>
              <a:gd name="connsiteY18" fmla="*/ 480447 h 751698"/>
              <a:gd name="connsiteX19" fmla="*/ 464949 w 1263111"/>
              <a:gd name="connsiteY19" fmla="*/ 526942 h 751698"/>
              <a:gd name="connsiteX20" fmla="*/ 457200 w 1263111"/>
              <a:gd name="connsiteY20" fmla="*/ 550190 h 751698"/>
              <a:gd name="connsiteX21" fmla="*/ 426203 w 1263111"/>
              <a:gd name="connsiteY21" fmla="*/ 588935 h 751698"/>
              <a:gd name="connsiteX22" fmla="*/ 364210 w 1263111"/>
              <a:gd name="connsiteY22" fmla="*/ 596685 h 751698"/>
              <a:gd name="connsiteX23" fmla="*/ 271220 w 1263111"/>
              <a:gd name="connsiteY23" fmla="*/ 604434 h 751698"/>
              <a:gd name="connsiteX24" fmla="*/ 263471 w 1263111"/>
              <a:gd name="connsiteY24" fmla="*/ 627681 h 751698"/>
              <a:gd name="connsiteX25" fmla="*/ 224725 w 1263111"/>
              <a:gd name="connsiteY25" fmla="*/ 658678 h 751698"/>
              <a:gd name="connsiteX26" fmla="*/ 201478 w 1263111"/>
              <a:gd name="connsiteY26" fmla="*/ 681925 h 751698"/>
              <a:gd name="connsiteX27" fmla="*/ 170481 w 1263111"/>
              <a:gd name="connsiteY27" fmla="*/ 689674 h 751698"/>
              <a:gd name="connsiteX28" fmla="*/ 147233 w 1263111"/>
              <a:gd name="connsiteY28" fmla="*/ 697424 h 751698"/>
              <a:gd name="connsiteX29" fmla="*/ 123986 w 1263111"/>
              <a:gd name="connsiteY29" fmla="*/ 712922 h 751698"/>
              <a:gd name="connsiteX30" fmla="*/ 54244 w 1263111"/>
              <a:gd name="connsiteY30" fmla="*/ 728420 h 751698"/>
              <a:gd name="connsiteX31" fmla="*/ 30996 w 1263111"/>
              <a:gd name="connsiteY31" fmla="*/ 736169 h 751698"/>
              <a:gd name="connsiteX32" fmla="*/ 0 w 1263111"/>
              <a:gd name="connsiteY32" fmla="*/ 751668 h 75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63111" h="751698">
                <a:moveTo>
                  <a:pt x="1263111" y="0"/>
                </a:moveTo>
                <a:cubicBezTo>
                  <a:pt x="1242447" y="5166"/>
                  <a:pt x="1211851" y="-2901"/>
                  <a:pt x="1201118" y="15498"/>
                </a:cubicBezTo>
                <a:cubicBezTo>
                  <a:pt x="1188038" y="37921"/>
                  <a:pt x="1204599" y="67384"/>
                  <a:pt x="1208867" y="92990"/>
                </a:cubicBezTo>
                <a:cubicBezTo>
                  <a:pt x="1212369" y="114001"/>
                  <a:pt x="1224366" y="154983"/>
                  <a:pt x="1224366" y="154983"/>
                </a:cubicBezTo>
                <a:cubicBezTo>
                  <a:pt x="1221783" y="162732"/>
                  <a:pt x="1224653" y="176769"/>
                  <a:pt x="1216617" y="178230"/>
                </a:cubicBezTo>
                <a:cubicBezTo>
                  <a:pt x="1191076" y="182874"/>
                  <a:pt x="1163903" y="178224"/>
                  <a:pt x="1139125" y="170481"/>
                </a:cubicBezTo>
                <a:cubicBezTo>
                  <a:pt x="1121346" y="164925"/>
                  <a:pt x="1110300" y="145376"/>
                  <a:pt x="1092630" y="139485"/>
                </a:cubicBezTo>
                <a:lnTo>
                  <a:pt x="1069383" y="131735"/>
                </a:lnTo>
                <a:cubicBezTo>
                  <a:pt x="1035803" y="134318"/>
                  <a:pt x="1001027" y="130233"/>
                  <a:pt x="968644" y="139485"/>
                </a:cubicBezTo>
                <a:cubicBezTo>
                  <a:pt x="960790" y="141729"/>
                  <a:pt x="961572" y="154592"/>
                  <a:pt x="960894" y="162732"/>
                </a:cubicBezTo>
                <a:cubicBezTo>
                  <a:pt x="956384" y="216850"/>
                  <a:pt x="955728" y="271220"/>
                  <a:pt x="953145" y="325464"/>
                </a:cubicBezTo>
                <a:cubicBezTo>
                  <a:pt x="915827" y="321732"/>
                  <a:pt x="874077" y="320103"/>
                  <a:pt x="836908" y="309966"/>
                </a:cubicBezTo>
                <a:cubicBezTo>
                  <a:pt x="821147" y="305668"/>
                  <a:pt x="790413" y="294468"/>
                  <a:pt x="790413" y="294468"/>
                </a:cubicBezTo>
                <a:cubicBezTo>
                  <a:pt x="772332" y="297051"/>
                  <a:pt x="754139" y="298950"/>
                  <a:pt x="736169" y="302217"/>
                </a:cubicBezTo>
                <a:cubicBezTo>
                  <a:pt x="725690" y="304122"/>
                  <a:pt x="714034" y="304058"/>
                  <a:pt x="705172" y="309966"/>
                </a:cubicBezTo>
                <a:cubicBezTo>
                  <a:pt x="697423" y="315132"/>
                  <a:pt x="694840" y="325464"/>
                  <a:pt x="689674" y="333213"/>
                </a:cubicBezTo>
                <a:cubicBezTo>
                  <a:pt x="662624" y="414364"/>
                  <a:pt x="676486" y="363536"/>
                  <a:pt x="658678" y="488197"/>
                </a:cubicBezTo>
                <a:cubicBezTo>
                  <a:pt x="614766" y="485614"/>
                  <a:pt x="570712" y="484824"/>
                  <a:pt x="526942" y="480447"/>
                </a:cubicBezTo>
                <a:cubicBezTo>
                  <a:pt x="479256" y="475678"/>
                  <a:pt x="528132" y="464552"/>
                  <a:pt x="480447" y="480447"/>
                </a:cubicBezTo>
                <a:lnTo>
                  <a:pt x="464949" y="526942"/>
                </a:lnTo>
                <a:lnTo>
                  <a:pt x="457200" y="550190"/>
                </a:lnTo>
                <a:cubicBezTo>
                  <a:pt x="450312" y="570854"/>
                  <a:pt x="451906" y="581925"/>
                  <a:pt x="426203" y="588935"/>
                </a:cubicBezTo>
                <a:cubicBezTo>
                  <a:pt x="406112" y="594415"/>
                  <a:pt x="384932" y="594613"/>
                  <a:pt x="364210" y="596685"/>
                </a:cubicBezTo>
                <a:cubicBezTo>
                  <a:pt x="333260" y="599780"/>
                  <a:pt x="302217" y="601851"/>
                  <a:pt x="271220" y="604434"/>
                </a:cubicBezTo>
                <a:cubicBezTo>
                  <a:pt x="268637" y="612183"/>
                  <a:pt x="267674" y="620677"/>
                  <a:pt x="263471" y="627681"/>
                </a:cubicBezTo>
                <a:cubicBezTo>
                  <a:pt x="254452" y="642712"/>
                  <a:pt x="237397" y="648118"/>
                  <a:pt x="224725" y="658678"/>
                </a:cubicBezTo>
                <a:cubicBezTo>
                  <a:pt x="216306" y="665694"/>
                  <a:pt x="210993" y="676488"/>
                  <a:pt x="201478" y="681925"/>
                </a:cubicBezTo>
                <a:cubicBezTo>
                  <a:pt x="192231" y="687209"/>
                  <a:pt x="180722" y="686748"/>
                  <a:pt x="170481" y="689674"/>
                </a:cubicBezTo>
                <a:cubicBezTo>
                  <a:pt x="162627" y="691918"/>
                  <a:pt x="154539" y="693771"/>
                  <a:pt x="147233" y="697424"/>
                </a:cubicBezTo>
                <a:cubicBezTo>
                  <a:pt x="138903" y="701589"/>
                  <a:pt x="132316" y="708757"/>
                  <a:pt x="123986" y="712922"/>
                </a:cubicBezTo>
                <a:cubicBezTo>
                  <a:pt x="103053" y="723389"/>
                  <a:pt x="75673" y="723658"/>
                  <a:pt x="54244" y="728420"/>
                </a:cubicBezTo>
                <a:cubicBezTo>
                  <a:pt x="46270" y="730192"/>
                  <a:pt x="38745" y="733586"/>
                  <a:pt x="30996" y="736169"/>
                </a:cubicBezTo>
                <a:cubicBezTo>
                  <a:pt x="5600" y="753101"/>
                  <a:pt x="17062" y="751668"/>
                  <a:pt x="0" y="751668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 flipV="1">
            <a:off x="4698768" y="5570349"/>
            <a:ext cx="0" cy="4572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17D03A22-DDF4-4204-AEB1-31AB6128FA4F}"/>
              </a:ext>
            </a:extLst>
          </p:cNvPr>
          <p:cNvSpPr/>
          <p:nvPr/>
        </p:nvSpPr>
        <p:spPr>
          <a:xfrm>
            <a:off x="4616566" y="5269236"/>
            <a:ext cx="139468" cy="139468"/>
          </a:xfrm>
          <a:prstGeom prst="ellipse">
            <a:avLst/>
          </a:prstGeom>
          <a:solidFill>
            <a:srgbClr val="FF0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25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Arial Narrow" pitchFamily="34" charset="0"/>
              </a:rPr>
              <a:t>SCC</a:t>
            </a:r>
            <a:endParaRPr lang="en-US" sz="5400" dirty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19600" y="48006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0" y="38100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71800" y="27432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5000" y="17526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67846" y="1951494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57800" y="32766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58000" y="39624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10400" y="15240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28194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5"/>
            <a:endCxn id="6" idx="1"/>
          </p:cNvCxnSpPr>
          <p:nvPr/>
        </p:nvCxnSpPr>
        <p:spPr>
          <a:xfrm>
            <a:off x="2360285" y="2142845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5"/>
            <a:endCxn id="5" idx="1"/>
          </p:cNvCxnSpPr>
          <p:nvPr/>
        </p:nvCxnSpPr>
        <p:spPr>
          <a:xfrm>
            <a:off x="3427085" y="3133445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" idx="1"/>
          </p:cNvCxnSpPr>
          <p:nvPr/>
        </p:nvCxnSpPr>
        <p:spPr>
          <a:xfrm>
            <a:off x="4191000" y="4267200"/>
            <a:ext cx="3067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8" idx="3"/>
          </p:cNvCxnSpPr>
          <p:nvPr/>
        </p:nvCxnSpPr>
        <p:spPr>
          <a:xfrm flipV="1">
            <a:off x="3427085" y="2341739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67200" y="3505200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7"/>
            <a:endCxn id="11" idx="3"/>
          </p:cNvCxnSpPr>
          <p:nvPr/>
        </p:nvCxnSpPr>
        <p:spPr>
          <a:xfrm flipV="1">
            <a:off x="4874885" y="4352645"/>
            <a:ext cx="2061230" cy="5149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0"/>
            <a:endCxn id="13" idx="4"/>
          </p:cNvCxnSpPr>
          <p:nvPr/>
        </p:nvCxnSpPr>
        <p:spPr>
          <a:xfrm flipH="1" flipV="1">
            <a:off x="7048500" y="3276600"/>
            <a:ext cx="76200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0"/>
            <a:endCxn id="12" idx="4"/>
          </p:cNvCxnSpPr>
          <p:nvPr/>
        </p:nvCxnSpPr>
        <p:spPr>
          <a:xfrm flipV="1">
            <a:off x="7048500" y="1981200"/>
            <a:ext cx="228600" cy="8382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 flipV="1">
            <a:off x="5334000" y="6341454"/>
            <a:ext cx="0" cy="3810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1828800" y="2125851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29200" y="58674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4800600" y="5257800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 rot="18249709">
            <a:off x="2674407" y="1693363"/>
            <a:ext cx="442387" cy="117321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rot="988655">
            <a:off x="5811261" y="4302454"/>
            <a:ext cx="1402669" cy="1956448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 rot="21020197">
            <a:off x="7240602" y="2006926"/>
            <a:ext cx="387658" cy="95975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267200" y="5791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33800" y="4800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00400" y="4114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86000" y="2819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19200" y="1600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53000" y="1676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72000" y="2895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467600" y="3886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391400" y="30480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20000" y="1447800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04800" y="685800"/>
            <a:ext cx="7483990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discovery time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minimal discovery time for a path starting at u</a:t>
            </a:r>
          </a:p>
          <a:p>
            <a:pPr>
              <a:buClr>
                <a:srgbClr val="FF0000"/>
              </a:buClr>
              <a:buSzPct val="150000"/>
            </a:pP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810000" y="1676400"/>
            <a:ext cx="1371600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34000" y="21336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SCC1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47" name="Freeform 46"/>
          <p:cNvSpPr/>
          <p:nvPr/>
        </p:nvSpPr>
        <p:spPr>
          <a:xfrm rot="4732630" flipH="1">
            <a:off x="4533334" y="2555344"/>
            <a:ext cx="1067932" cy="488967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4876800" y="3048000"/>
            <a:ext cx="1371600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24400" y="41148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SCC2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 rot="2937979">
            <a:off x="1060565" y="2480402"/>
            <a:ext cx="4081613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3400" y="22098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SCC3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 rot="6291319">
            <a:off x="6022185" y="1851359"/>
            <a:ext cx="2404955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315200" y="4572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SCC4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59" name="Freeform: Shape 21">
            <a:extLst>
              <a:ext uri="{FF2B5EF4-FFF2-40B4-BE49-F238E27FC236}">
                <a16:creationId xmlns:a16="http://schemas.microsoft.com/office/drawing/2014/main" xmlns="" id="{B6F96B4B-CCC1-467D-80F7-186CFBE8759A}"/>
              </a:ext>
            </a:extLst>
          </p:cNvPr>
          <p:cNvSpPr/>
          <p:nvPr/>
        </p:nvSpPr>
        <p:spPr>
          <a:xfrm rot="2764027" flipH="1">
            <a:off x="6131109" y="2110184"/>
            <a:ext cx="1644135" cy="1531300"/>
          </a:xfrm>
          <a:custGeom>
            <a:avLst/>
            <a:gdLst>
              <a:gd name="connsiteX0" fmla="*/ 0 w 1811945"/>
              <a:gd name="connsiteY0" fmla="*/ 1205154 h 1247292"/>
              <a:gd name="connsiteX1" fmla="*/ 50566 w 1811945"/>
              <a:gd name="connsiteY1" fmla="*/ 1158802 h 1247292"/>
              <a:gd name="connsiteX2" fmla="*/ 71635 w 1811945"/>
              <a:gd name="connsiteY2" fmla="*/ 1125091 h 1247292"/>
              <a:gd name="connsiteX3" fmla="*/ 80063 w 1811945"/>
              <a:gd name="connsiteY3" fmla="*/ 1112450 h 1247292"/>
              <a:gd name="connsiteX4" fmla="*/ 92704 w 1811945"/>
              <a:gd name="connsiteY4" fmla="*/ 1104022 h 1247292"/>
              <a:gd name="connsiteX5" fmla="*/ 105346 w 1811945"/>
              <a:gd name="connsiteY5" fmla="*/ 1112450 h 1247292"/>
              <a:gd name="connsiteX6" fmla="*/ 126415 w 1811945"/>
              <a:gd name="connsiteY6" fmla="*/ 1154588 h 1247292"/>
              <a:gd name="connsiteX7" fmla="*/ 143270 w 1811945"/>
              <a:gd name="connsiteY7" fmla="*/ 1163015 h 1247292"/>
              <a:gd name="connsiteX8" fmla="*/ 181195 w 1811945"/>
              <a:gd name="connsiteY8" fmla="*/ 1222009 h 1247292"/>
              <a:gd name="connsiteX9" fmla="*/ 214905 w 1811945"/>
              <a:gd name="connsiteY9" fmla="*/ 1247292 h 1247292"/>
              <a:gd name="connsiteX10" fmla="*/ 269685 w 1811945"/>
              <a:gd name="connsiteY10" fmla="*/ 1222009 h 1247292"/>
              <a:gd name="connsiteX11" fmla="*/ 282327 w 1811945"/>
              <a:gd name="connsiteY11" fmla="*/ 1192512 h 1247292"/>
              <a:gd name="connsiteX12" fmla="*/ 290754 w 1811945"/>
              <a:gd name="connsiteY12" fmla="*/ 1116663 h 1247292"/>
              <a:gd name="connsiteX13" fmla="*/ 307609 w 1811945"/>
              <a:gd name="connsiteY13" fmla="*/ 1095594 h 1247292"/>
              <a:gd name="connsiteX14" fmla="*/ 345534 w 1811945"/>
              <a:gd name="connsiteY14" fmla="*/ 1116663 h 1247292"/>
              <a:gd name="connsiteX15" fmla="*/ 387672 w 1811945"/>
              <a:gd name="connsiteY15" fmla="*/ 1188298 h 1247292"/>
              <a:gd name="connsiteX16" fmla="*/ 404527 w 1811945"/>
              <a:gd name="connsiteY16" fmla="*/ 1213581 h 1247292"/>
              <a:gd name="connsiteX17" fmla="*/ 425597 w 1811945"/>
              <a:gd name="connsiteY17" fmla="*/ 1222009 h 1247292"/>
              <a:gd name="connsiteX18" fmla="*/ 488804 w 1811945"/>
              <a:gd name="connsiteY18" fmla="*/ 1209367 h 1247292"/>
              <a:gd name="connsiteX19" fmla="*/ 505659 w 1811945"/>
              <a:gd name="connsiteY19" fmla="*/ 1184085 h 1247292"/>
              <a:gd name="connsiteX20" fmla="*/ 535156 w 1811945"/>
              <a:gd name="connsiteY20" fmla="*/ 1116663 h 1247292"/>
              <a:gd name="connsiteX21" fmla="*/ 539370 w 1811945"/>
              <a:gd name="connsiteY21" fmla="*/ 1074525 h 1247292"/>
              <a:gd name="connsiteX22" fmla="*/ 602577 w 1811945"/>
              <a:gd name="connsiteY22" fmla="*/ 1120877 h 1247292"/>
              <a:gd name="connsiteX23" fmla="*/ 611005 w 1811945"/>
              <a:gd name="connsiteY23" fmla="*/ 1137732 h 1247292"/>
              <a:gd name="connsiteX24" fmla="*/ 644715 w 1811945"/>
              <a:gd name="connsiteY24" fmla="*/ 1196726 h 1247292"/>
              <a:gd name="connsiteX25" fmla="*/ 669998 w 1811945"/>
              <a:gd name="connsiteY25" fmla="*/ 1205154 h 1247292"/>
              <a:gd name="connsiteX26" fmla="*/ 703709 w 1811945"/>
              <a:gd name="connsiteY26" fmla="*/ 1179871 h 1247292"/>
              <a:gd name="connsiteX27" fmla="*/ 737420 w 1811945"/>
              <a:gd name="connsiteY27" fmla="*/ 1129305 h 1247292"/>
              <a:gd name="connsiteX28" fmla="*/ 758489 w 1811945"/>
              <a:gd name="connsiteY28" fmla="*/ 1023959 h 1247292"/>
              <a:gd name="connsiteX29" fmla="*/ 779558 w 1811945"/>
              <a:gd name="connsiteY29" fmla="*/ 1028173 h 1247292"/>
              <a:gd name="connsiteX30" fmla="*/ 813268 w 1811945"/>
              <a:gd name="connsiteY30" fmla="*/ 1074525 h 1247292"/>
              <a:gd name="connsiteX31" fmla="*/ 817482 w 1811945"/>
              <a:gd name="connsiteY31" fmla="*/ 1108236 h 1247292"/>
              <a:gd name="connsiteX32" fmla="*/ 821696 w 1811945"/>
              <a:gd name="connsiteY32" fmla="*/ 1133519 h 1247292"/>
              <a:gd name="connsiteX33" fmla="*/ 834338 w 1811945"/>
              <a:gd name="connsiteY33" fmla="*/ 1141946 h 1247292"/>
              <a:gd name="connsiteX34" fmla="*/ 846979 w 1811945"/>
              <a:gd name="connsiteY34" fmla="*/ 1154588 h 1247292"/>
              <a:gd name="connsiteX35" fmla="*/ 943897 w 1811945"/>
              <a:gd name="connsiteY35" fmla="*/ 1116663 h 1247292"/>
              <a:gd name="connsiteX36" fmla="*/ 948111 w 1811945"/>
              <a:gd name="connsiteY36" fmla="*/ 1091380 h 1247292"/>
              <a:gd name="connsiteX37" fmla="*/ 960752 w 1811945"/>
              <a:gd name="connsiteY37" fmla="*/ 990249 h 1247292"/>
              <a:gd name="connsiteX38" fmla="*/ 969180 w 1811945"/>
              <a:gd name="connsiteY38" fmla="*/ 977607 h 1247292"/>
              <a:gd name="connsiteX39" fmla="*/ 981821 w 1811945"/>
              <a:gd name="connsiteY39" fmla="*/ 998676 h 1247292"/>
              <a:gd name="connsiteX40" fmla="*/ 1015532 w 1811945"/>
              <a:gd name="connsiteY40" fmla="*/ 1049242 h 1247292"/>
              <a:gd name="connsiteX41" fmla="*/ 1049243 w 1811945"/>
              <a:gd name="connsiteY41" fmla="*/ 1053456 h 1247292"/>
              <a:gd name="connsiteX42" fmla="*/ 1163016 w 1811945"/>
              <a:gd name="connsiteY42" fmla="*/ 981821 h 1247292"/>
              <a:gd name="connsiteX43" fmla="*/ 1158802 w 1811945"/>
              <a:gd name="connsiteY43" fmla="*/ 964966 h 1247292"/>
              <a:gd name="connsiteX44" fmla="*/ 1163016 w 1811945"/>
              <a:gd name="connsiteY44" fmla="*/ 931255 h 1247292"/>
              <a:gd name="connsiteX45" fmla="*/ 1230437 w 1811945"/>
              <a:gd name="connsiteY45" fmla="*/ 956538 h 1247292"/>
              <a:gd name="connsiteX46" fmla="*/ 1268362 w 1811945"/>
              <a:gd name="connsiteY46" fmla="*/ 981821 h 1247292"/>
              <a:gd name="connsiteX47" fmla="*/ 1365280 w 1811945"/>
              <a:gd name="connsiteY47" fmla="*/ 969179 h 1247292"/>
              <a:gd name="connsiteX48" fmla="*/ 1352638 w 1811945"/>
              <a:gd name="connsiteY48" fmla="*/ 914400 h 1247292"/>
              <a:gd name="connsiteX49" fmla="*/ 1327355 w 1811945"/>
              <a:gd name="connsiteY49" fmla="*/ 855406 h 1247292"/>
              <a:gd name="connsiteX50" fmla="*/ 1310500 w 1811945"/>
              <a:gd name="connsiteY50" fmla="*/ 813268 h 1247292"/>
              <a:gd name="connsiteX51" fmla="*/ 1318927 w 1811945"/>
              <a:gd name="connsiteY51" fmla="*/ 775344 h 1247292"/>
              <a:gd name="connsiteX52" fmla="*/ 1432701 w 1811945"/>
              <a:gd name="connsiteY52" fmla="*/ 787985 h 1247292"/>
              <a:gd name="connsiteX53" fmla="*/ 1453770 w 1811945"/>
              <a:gd name="connsiteY53" fmla="*/ 796413 h 1247292"/>
              <a:gd name="connsiteX54" fmla="*/ 1466411 w 1811945"/>
              <a:gd name="connsiteY54" fmla="*/ 804840 h 1247292"/>
              <a:gd name="connsiteX55" fmla="*/ 1441128 w 1811945"/>
              <a:gd name="connsiteY55" fmla="*/ 716350 h 1247292"/>
              <a:gd name="connsiteX56" fmla="*/ 1424273 w 1811945"/>
              <a:gd name="connsiteY56" fmla="*/ 678426 h 1247292"/>
              <a:gd name="connsiteX57" fmla="*/ 1436915 w 1811945"/>
              <a:gd name="connsiteY57" fmla="*/ 632073 h 1247292"/>
              <a:gd name="connsiteX58" fmla="*/ 1457984 w 1811945"/>
              <a:gd name="connsiteY58" fmla="*/ 627860 h 1247292"/>
              <a:gd name="connsiteX59" fmla="*/ 1491694 w 1811945"/>
              <a:gd name="connsiteY59" fmla="*/ 640501 h 1247292"/>
              <a:gd name="connsiteX60" fmla="*/ 1521191 w 1811945"/>
              <a:gd name="connsiteY60" fmla="*/ 644715 h 1247292"/>
              <a:gd name="connsiteX61" fmla="*/ 1559115 w 1811945"/>
              <a:gd name="connsiteY61" fmla="*/ 632073 h 1247292"/>
              <a:gd name="connsiteX62" fmla="*/ 1538046 w 1811945"/>
              <a:gd name="connsiteY62" fmla="*/ 547797 h 1247292"/>
              <a:gd name="connsiteX63" fmla="*/ 1529619 w 1811945"/>
              <a:gd name="connsiteY63" fmla="*/ 522514 h 1247292"/>
              <a:gd name="connsiteX64" fmla="*/ 1516977 w 1811945"/>
              <a:gd name="connsiteY64" fmla="*/ 509873 h 1247292"/>
              <a:gd name="connsiteX65" fmla="*/ 1508550 w 1811945"/>
              <a:gd name="connsiteY65" fmla="*/ 497231 h 1247292"/>
              <a:gd name="connsiteX66" fmla="*/ 1504336 w 1811945"/>
              <a:gd name="connsiteY66" fmla="*/ 480376 h 1247292"/>
              <a:gd name="connsiteX67" fmla="*/ 1626537 w 1811945"/>
              <a:gd name="connsiteY67" fmla="*/ 467734 h 1247292"/>
              <a:gd name="connsiteX68" fmla="*/ 1677103 w 1811945"/>
              <a:gd name="connsiteY68" fmla="*/ 463520 h 1247292"/>
              <a:gd name="connsiteX69" fmla="*/ 1660247 w 1811945"/>
              <a:gd name="connsiteY69" fmla="*/ 417168 h 1247292"/>
              <a:gd name="connsiteX70" fmla="*/ 1601254 w 1811945"/>
              <a:gd name="connsiteY70" fmla="*/ 358175 h 1247292"/>
              <a:gd name="connsiteX71" fmla="*/ 1584398 w 1811945"/>
              <a:gd name="connsiteY71" fmla="*/ 337106 h 1247292"/>
              <a:gd name="connsiteX72" fmla="*/ 1664461 w 1811945"/>
              <a:gd name="connsiteY72" fmla="*/ 337106 h 1247292"/>
              <a:gd name="connsiteX73" fmla="*/ 1811945 w 1811945"/>
              <a:gd name="connsiteY73" fmla="*/ 345533 h 1247292"/>
              <a:gd name="connsiteX74" fmla="*/ 1795090 w 1811945"/>
              <a:gd name="connsiteY74" fmla="*/ 324464 h 1247292"/>
              <a:gd name="connsiteX75" fmla="*/ 1774021 w 1811945"/>
              <a:gd name="connsiteY75" fmla="*/ 311823 h 1247292"/>
              <a:gd name="connsiteX76" fmla="*/ 1731882 w 1811945"/>
              <a:gd name="connsiteY76" fmla="*/ 294967 h 1247292"/>
              <a:gd name="connsiteX77" fmla="*/ 1715027 w 1811945"/>
              <a:gd name="connsiteY77" fmla="*/ 282326 h 1247292"/>
              <a:gd name="connsiteX78" fmla="*/ 1702385 w 1811945"/>
              <a:gd name="connsiteY78" fmla="*/ 273898 h 1247292"/>
              <a:gd name="connsiteX79" fmla="*/ 1689744 w 1811945"/>
              <a:gd name="connsiteY79" fmla="*/ 248615 h 1247292"/>
              <a:gd name="connsiteX80" fmla="*/ 1702385 w 1811945"/>
              <a:gd name="connsiteY80" fmla="*/ 160125 h 1247292"/>
              <a:gd name="connsiteX81" fmla="*/ 1706599 w 1811945"/>
              <a:gd name="connsiteY81" fmla="*/ 122201 h 1247292"/>
              <a:gd name="connsiteX82" fmla="*/ 1710813 w 1811945"/>
              <a:gd name="connsiteY82" fmla="*/ 71635 h 1247292"/>
              <a:gd name="connsiteX83" fmla="*/ 1715027 w 1811945"/>
              <a:gd name="connsiteY83" fmla="*/ 58993 h 1247292"/>
              <a:gd name="connsiteX84" fmla="*/ 1740310 w 1811945"/>
              <a:gd name="connsiteY84" fmla="*/ 0 h 124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811945" h="1247292">
                <a:moveTo>
                  <a:pt x="0" y="1205154"/>
                </a:moveTo>
                <a:cubicBezTo>
                  <a:pt x="38677" y="1166477"/>
                  <a:pt x="20998" y="1180978"/>
                  <a:pt x="50566" y="1158802"/>
                </a:cubicBezTo>
                <a:cubicBezTo>
                  <a:pt x="57589" y="1147565"/>
                  <a:pt x="64521" y="1136270"/>
                  <a:pt x="71635" y="1125091"/>
                </a:cubicBezTo>
                <a:cubicBezTo>
                  <a:pt x="74354" y="1120818"/>
                  <a:pt x="75849" y="1115259"/>
                  <a:pt x="80063" y="1112450"/>
                </a:cubicBezTo>
                <a:lnTo>
                  <a:pt x="92704" y="1104022"/>
                </a:lnTo>
                <a:cubicBezTo>
                  <a:pt x="96918" y="1106831"/>
                  <a:pt x="102537" y="1108236"/>
                  <a:pt x="105346" y="1112450"/>
                </a:cubicBezTo>
                <a:cubicBezTo>
                  <a:pt x="114057" y="1125516"/>
                  <a:pt x="112369" y="1147565"/>
                  <a:pt x="126415" y="1154588"/>
                </a:cubicBezTo>
                <a:lnTo>
                  <a:pt x="143270" y="1163015"/>
                </a:lnTo>
                <a:cubicBezTo>
                  <a:pt x="156459" y="1189392"/>
                  <a:pt x="159569" y="1202047"/>
                  <a:pt x="181195" y="1222009"/>
                </a:cubicBezTo>
                <a:cubicBezTo>
                  <a:pt x="191516" y="1231536"/>
                  <a:pt x="214905" y="1247292"/>
                  <a:pt x="214905" y="1247292"/>
                </a:cubicBezTo>
                <a:cubicBezTo>
                  <a:pt x="233903" y="1241864"/>
                  <a:pt x="255940" y="1238809"/>
                  <a:pt x="269685" y="1222009"/>
                </a:cubicBezTo>
                <a:cubicBezTo>
                  <a:pt x="276459" y="1213730"/>
                  <a:pt x="278113" y="1202344"/>
                  <a:pt x="282327" y="1192512"/>
                </a:cubicBezTo>
                <a:cubicBezTo>
                  <a:pt x="285136" y="1167229"/>
                  <a:pt x="284333" y="1141278"/>
                  <a:pt x="290754" y="1116663"/>
                </a:cubicBezTo>
                <a:cubicBezTo>
                  <a:pt x="293024" y="1107960"/>
                  <a:pt x="298615" y="1095594"/>
                  <a:pt x="307609" y="1095594"/>
                </a:cubicBezTo>
                <a:cubicBezTo>
                  <a:pt x="322070" y="1095594"/>
                  <a:pt x="332892" y="1109640"/>
                  <a:pt x="345534" y="1116663"/>
                </a:cubicBezTo>
                <a:cubicBezTo>
                  <a:pt x="386837" y="1199269"/>
                  <a:pt x="353319" y="1141062"/>
                  <a:pt x="387672" y="1188298"/>
                </a:cubicBezTo>
                <a:cubicBezTo>
                  <a:pt x="393629" y="1196490"/>
                  <a:pt x="396957" y="1206852"/>
                  <a:pt x="404527" y="1213581"/>
                </a:cubicBezTo>
                <a:cubicBezTo>
                  <a:pt x="410181" y="1218606"/>
                  <a:pt x="418574" y="1219200"/>
                  <a:pt x="425597" y="1222009"/>
                </a:cubicBezTo>
                <a:cubicBezTo>
                  <a:pt x="446666" y="1217795"/>
                  <a:pt x="469386" y="1218565"/>
                  <a:pt x="488804" y="1209367"/>
                </a:cubicBezTo>
                <a:cubicBezTo>
                  <a:pt x="497957" y="1205031"/>
                  <a:pt x="500448" y="1192770"/>
                  <a:pt x="505659" y="1184085"/>
                </a:cubicBezTo>
                <a:cubicBezTo>
                  <a:pt x="529800" y="1143850"/>
                  <a:pt x="524094" y="1155378"/>
                  <a:pt x="535156" y="1116663"/>
                </a:cubicBezTo>
                <a:cubicBezTo>
                  <a:pt x="536561" y="1102617"/>
                  <a:pt x="525751" y="1078239"/>
                  <a:pt x="539370" y="1074525"/>
                </a:cubicBezTo>
                <a:cubicBezTo>
                  <a:pt x="543984" y="1073267"/>
                  <a:pt x="591668" y="1112150"/>
                  <a:pt x="602577" y="1120877"/>
                </a:cubicBezTo>
                <a:cubicBezTo>
                  <a:pt x="605386" y="1126495"/>
                  <a:pt x="608406" y="1132013"/>
                  <a:pt x="611005" y="1137732"/>
                </a:cubicBezTo>
                <a:cubicBezTo>
                  <a:pt x="619914" y="1157332"/>
                  <a:pt x="627020" y="1182248"/>
                  <a:pt x="644715" y="1196726"/>
                </a:cubicBezTo>
                <a:cubicBezTo>
                  <a:pt x="651590" y="1202351"/>
                  <a:pt x="661570" y="1202345"/>
                  <a:pt x="669998" y="1205154"/>
                </a:cubicBezTo>
                <a:cubicBezTo>
                  <a:pt x="681235" y="1196726"/>
                  <a:pt x="693355" y="1189362"/>
                  <a:pt x="703709" y="1179871"/>
                </a:cubicBezTo>
                <a:cubicBezTo>
                  <a:pt x="718065" y="1166711"/>
                  <a:pt x="728155" y="1145518"/>
                  <a:pt x="737420" y="1129305"/>
                </a:cubicBezTo>
                <a:cubicBezTo>
                  <a:pt x="738372" y="1122164"/>
                  <a:pt x="746233" y="1037747"/>
                  <a:pt x="758489" y="1023959"/>
                </a:cubicBezTo>
                <a:cubicBezTo>
                  <a:pt x="763247" y="1018606"/>
                  <a:pt x="772535" y="1026768"/>
                  <a:pt x="779558" y="1028173"/>
                </a:cubicBezTo>
                <a:cubicBezTo>
                  <a:pt x="800301" y="1042003"/>
                  <a:pt x="800961" y="1039656"/>
                  <a:pt x="813268" y="1074525"/>
                </a:cubicBezTo>
                <a:cubicBezTo>
                  <a:pt x="817037" y="1085204"/>
                  <a:pt x="815880" y="1097025"/>
                  <a:pt x="817482" y="1108236"/>
                </a:cubicBezTo>
                <a:cubicBezTo>
                  <a:pt x="818690" y="1116694"/>
                  <a:pt x="817875" y="1125877"/>
                  <a:pt x="821696" y="1133519"/>
                </a:cubicBezTo>
                <a:cubicBezTo>
                  <a:pt x="823961" y="1138049"/>
                  <a:pt x="830447" y="1138704"/>
                  <a:pt x="834338" y="1141946"/>
                </a:cubicBezTo>
                <a:cubicBezTo>
                  <a:pt x="838916" y="1145761"/>
                  <a:pt x="842765" y="1150374"/>
                  <a:pt x="846979" y="1154588"/>
                </a:cubicBezTo>
                <a:cubicBezTo>
                  <a:pt x="890258" y="1146950"/>
                  <a:pt x="921176" y="1155614"/>
                  <a:pt x="943897" y="1116663"/>
                </a:cubicBezTo>
                <a:cubicBezTo>
                  <a:pt x="948202" y="1109283"/>
                  <a:pt x="946706" y="1099808"/>
                  <a:pt x="948111" y="1091380"/>
                </a:cubicBezTo>
                <a:cubicBezTo>
                  <a:pt x="950500" y="1053160"/>
                  <a:pt x="948174" y="1024838"/>
                  <a:pt x="960752" y="990249"/>
                </a:cubicBezTo>
                <a:cubicBezTo>
                  <a:pt x="962483" y="985489"/>
                  <a:pt x="966371" y="981821"/>
                  <a:pt x="969180" y="977607"/>
                </a:cubicBezTo>
                <a:cubicBezTo>
                  <a:pt x="973394" y="984630"/>
                  <a:pt x="978158" y="991351"/>
                  <a:pt x="981821" y="998676"/>
                </a:cubicBezTo>
                <a:cubicBezTo>
                  <a:pt x="990700" y="1016434"/>
                  <a:pt x="993149" y="1041781"/>
                  <a:pt x="1015532" y="1049242"/>
                </a:cubicBezTo>
                <a:cubicBezTo>
                  <a:pt x="1026275" y="1052823"/>
                  <a:pt x="1038006" y="1052051"/>
                  <a:pt x="1049243" y="1053456"/>
                </a:cubicBezTo>
                <a:cubicBezTo>
                  <a:pt x="1180956" y="1044048"/>
                  <a:pt x="1173782" y="1084089"/>
                  <a:pt x="1163016" y="981821"/>
                </a:cubicBezTo>
                <a:cubicBezTo>
                  <a:pt x="1162410" y="976062"/>
                  <a:pt x="1160207" y="970584"/>
                  <a:pt x="1158802" y="964966"/>
                </a:cubicBezTo>
                <a:cubicBezTo>
                  <a:pt x="1160207" y="953729"/>
                  <a:pt x="1152446" y="935320"/>
                  <a:pt x="1163016" y="931255"/>
                </a:cubicBezTo>
                <a:cubicBezTo>
                  <a:pt x="1190657" y="920624"/>
                  <a:pt x="1211703" y="943569"/>
                  <a:pt x="1230437" y="956538"/>
                </a:cubicBezTo>
                <a:cubicBezTo>
                  <a:pt x="1242929" y="965186"/>
                  <a:pt x="1268362" y="981821"/>
                  <a:pt x="1268362" y="981821"/>
                </a:cubicBezTo>
                <a:cubicBezTo>
                  <a:pt x="1300668" y="977607"/>
                  <a:pt x="1335621" y="982661"/>
                  <a:pt x="1365280" y="969179"/>
                </a:cubicBezTo>
                <a:cubicBezTo>
                  <a:pt x="1371255" y="966463"/>
                  <a:pt x="1353970" y="917285"/>
                  <a:pt x="1352638" y="914400"/>
                </a:cubicBezTo>
                <a:cubicBezTo>
                  <a:pt x="1304229" y="809513"/>
                  <a:pt x="1362806" y="955851"/>
                  <a:pt x="1327355" y="855406"/>
                </a:cubicBezTo>
                <a:cubicBezTo>
                  <a:pt x="1322320" y="841140"/>
                  <a:pt x="1310500" y="813268"/>
                  <a:pt x="1310500" y="813268"/>
                </a:cubicBezTo>
                <a:cubicBezTo>
                  <a:pt x="1313309" y="800627"/>
                  <a:pt x="1307210" y="780858"/>
                  <a:pt x="1318927" y="775344"/>
                </a:cubicBezTo>
                <a:cubicBezTo>
                  <a:pt x="1331524" y="769416"/>
                  <a:pt x="1416060" y="785211"/>
                  <a:pt x="1432701" y="787985"/>
                </a:cubicBezTo>
                <a:cubicBezTo>
                  <a:pt x="1439724" y="790794"/>
                  <a:pt x="1447005" y="793030"/>
                  <a:pt x="1453770" y="796413"/>
                </a:cubicBezTo>
                <a:cubicBezTo>
                  <a:pt x="1458300" y="798678"/>
                  <a:pt x="1466411" y="809904"/>
                  <a:pt x="1466411" y="804840"/>
                </a:cubicBezTo>
                <a:cubicBezTo>
                  <a:pt x="1466411" y="763768"/>
                  <a:pt x="1453776" y="749235"/>
                  <a:pt x="1441128" y="716350"/>
                </a:cubicBezTo>
                <a:cubicBezTo>
                  <a:pt x="1427452" y="680791"/>
                  <a:pt x="1439709" y="701578"/>
                  <a:pt x="1424273" y="678426"/>
                </a:cubicBezTo>
                <a:cubicBezTo>
                  <a:pt x="1419090" y="657692"/>
                  <a:pt x="1413711" y="652699"/>
                  <a:pt x="1436915" y="632073"/>
                </a:cubicBezTo>
                <a:cubicBezTo>
                  <a:pt x="1442268" y="627315"/>
                  <a:pt x="1450961" y="629264"/>
                  <a:pt x="1457984" y="627860"/>
                </a:cubicBezTo>
                <a:cubicBezTo>
                  <a:pt x="1460672" y="628935"/>
                  <a:pt x="1485093" y="639181"/>
                  <a:pt x="1491694" y="640501"/>
                </a:cubicBezTo>
                <a:cubicBezTo>
                  <a:pt x="1501433" y="642449"/>
                  <a:pt x="1511359" y="643310"/>
                  <a:pt x="1521191" y="644715"/>
                </a:cubicBezTo>
                <a:cubicBezTo>
                  <a:pt x="1533832" y="640501"/>
                  <a:pt x="1556832" y="645201"/>
                  <a:pt x="1559115" y="632073"/>
                </a:cubicBezTo>
                <a:cubicBezTo>
                  <a:pt x="1564076" y="603545"/>
                  <a:pt x="1545574" y="575758"/>
                  <a:pt x="1538046" y="547797"/>
                </a:cubicBezTo>
                <a:cubicBezTo>
                  <a:pt x="1535737" y="539219"/>
                  <a:pt x="1533933" y="530280"/>
                  <a:pt x="1529619" y="522514"/>
                </a:cubicBezTo>
                <a:cubicBezTo>
                  <a:pt x="1526725" y="517305"/>
                  <a:pt x="1520792" y="514451"/>
                  <a:pt x="1516977" y="509873"/>
                </a:cubicBezTo>
                <a:cubicBezTo>
                  <a:pt x="1513735" y="505982"/>
                  <a:pt x="1511359" y="501445"/>
                  <a:pt x="1508550" y="497231"/>
                </a:cubicBezTo>
                <a:cubicBezTo>
                  <a:pt x="1507145" y="491613"/>
                  <a:pt x="1504336" y="486167"/>
                  <a:pt x="1504336" y="480376"/>
                </a:cubicBezTo>
                <a:cubicBezTo>
                  <a:pt x="1504336" y="424850"/>
                  <a:pt x="1596253" y="466652"/>
                  <a:pt x="1626537" y="467734"/>
                </a:cubicBezTo>
                <a:cubicBezTo>
                  <a:pt x="1643392" y="466329"/>
                  <a:pt x="1667721" y="477593"/>
                  <a:pt x="1677103" y="463520"/>
                </a:cubicBezTo>
                <a:cubicBezTo>
                  <a:pt x="1686222" y="449841"/>
                  <a:pt x="1667939" y="431698"/>
                  <a:pt x="1660247" y="417168"/>
                </a:cubicBezTo>
                <a:cubicBezTo>
                  <a:pt x="1649330" y="396547"/>
                  <a:pt x="1615032" y="371953"/>
                  <a:pt x="1601254" y="358175"/>
                </a:cubicBezTo>
                <a:cubicBezTo>
                  <a:pt x="1594894" y="351815"/>
                  <a:pt x="1590017" y="344129"/>
                  <a:pt x="1584398" y="337106"/>
                </a:cubicBezTo>
                <a:cubicBezTo>
                  <a:pt x="1616897" y="315440"/>
                  <a:pt x="1587486" y="331069"/>
                  <a:pt x="1664461" y="337106"/>
                </a:cubicBezTo>
                <a:cubicBezTo>
                  <a:pt x="1713552" y="340956"/>
                  <a:pt x="1762784" y="342724"/>
                  <a:pt x="1811945" y="345533"/>
                </a:cubicBezTo>
                <a:cubicBezTo>
                  <a:pt x="1806327" y="338510"/>
                  <a:pt x="1801812" y="330439"/>
                  <a:pt x="1795090" y="324464"/>
                </a:cubicBezTo>
                <a:cubicBezTo>
                  <a:pt x="1788969" y="319023"/>
                  <a:pt x="1781346" y="315486"/>
                  <a:pt x="1774021" y="311823"/>
                </a:cubicBezTo>
                <a:cubicBezTo>
                  <a:pt x="1754830" y="302227"/>
                  <a:pt x="1748698" y="300572"/>
                  <a:pt x="1731882" y="294967"/>
                </a:cubicBezTo>
                <a:cubicBezTo>
                  <a:pt x="1726264" y="290753"/>
                  <a:pt x="1720742" y="286408"/>
                  <a:pt x="1715027" y="282326"/>
                </a:cubicBezTo>
                <a:cubicBezTo>
                  <a:pt x="1710906" y="279382"/>
                  <a:pt x="1705966" y="277479"/>
                  <a:pt x="1702385" y="273898"/>
                </a:cubicBezTo>
                <a:cubicBezTo>
                  <a:pt x="1694217" y="265730"/>
                  <a:pt x="1693171" y="258896"/>
                  <a:pt x="1689744" y="248615"/>
                </a:cubicBezTo>
                <a:cubicBezTo>
                  <a:pt x="1699760" y="158476"/>
                  <a:pt x="1686608" y="270571"/>
                  <a:pt x="1702385" y="160125"/>
                </a:cubicBezTo>
                <a:cubicBezTo>
                  <a:pt x="1704184" y="147534"/>
                  <a:pt x="1705393" y="134863"/>
                  <a:pt x="1706599" y="122201"/>
                </a:cubicBezTo>
                <a:cubicBezTo>
                  <a:pt x="1708203" y="105363"/>
                  <a:pt x="1708578" y="88400"/>
                  <a:pt x="1710813" y="71635"/>
                </a:cubicBezTo>
                <a:cubicBezTo>
                  <a:pt x="1711400" y="67232"/>
                  <a:pt x="1713336" y="63100"/>
                  <a:pt x="1715027" y="58993"/>
                </a:cubicBezTo>
                <a:cubicBezTo>
                  <a:pt x="1723173" y="39210"/>
                  <a:pt x="1740310" y="0"/>
                  <a:pt x="1740310" y="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09600" y="3733800"/>
            <a:ext cx="1880718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Backtrack to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1 and finalizing 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000" b="1" dirty="0" smtClean="0">
                <a:latin typeface="Times New Roman"/>
                <a:cs typeface="Times New Roman"/>
              </a:rPr>
              <a:t>=</a:t>
            </a: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lang="en-US" sz="2000" b="1" dirty="0" smtClean="0">
                <a:latin typeface="Times New Roman"/>
                <a:cs typeface="Times New Roman"/>
              </a:rPr>
              <a:t>so its an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latin typeface="Times New Roman"/>
                <a:cs typeface="Times New Roman"/>
              </a:rPr>
              <a:t>SCC root</a:t>
            </a:r>
          </a:p>
          <a:p>
            <a:pPr>
              <a:buClr>
                <a:srgbClr val="FF0000"/>
              </a:buClr>
              <a:buSzPct val="150000"/>
            </a:pPr>
            <a:endParaRPr lang="en-US" sz="2000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0" name="Rounded Rectangle 59"/>
          <p:cNvSpPr/>
          <p:nvPr/>
        </p:nvSpPr>
        <p:spPr>
          <a:xfrm rot="4088946">
            <a:off x="5114790" y="3520880"/>
            <a:ext cx="1966870" cy="33114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010400" y="60198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SCC5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30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Arial Narrow" pitchFamily="34" charset="0"/>
              </a:rPr>
              <a:t>SCC</a:t>
            </a:r>
            <a:endParaRPr lang="en-US" sz="5400" dirty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19600" y="48006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0" y="38100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71800" y="27432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5000" y="17526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67846" y="1951494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57800" y="32766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58000" y="39624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10400" y="15240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28194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5"/>
            <a:endCxn id="6" idx="1"/>
          </p:cNvCxnSpPr>
          <p:nvPr/>
        </p:nvCxnSpPr>
        <p:spPr>
          <a:xfrm>
            <a:off x="2360285" y="2142845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5"/>
            <a:endCxn id="5" idx="1"/>
          </p:cNvCxnSpPr>
          <p:nvPr/>
        </p:nvCxnSpPr>
        <p:spPr>
          <a:xfrm>
            <a:off x="3427085" y="3133445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" idx="1"/>
          </p:cNvCxnSpPr>
          <p:nvPr/>
        </p:nvCxnSpPr>
        <p:spPr>
          <a:xfrm>
            <a:off x="4191000" y="4267200"/>
            <a:ext cx="3067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8" idx="3"/>
          </p:cNvCxnSpPr>
          <p:nvPr/>
        </p:nvCxnSpPr>
        <p:spPr>
          <a:xfrm flipV="1">
            <a:off x="3427085" y="2341739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67200" y="3505200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7"/>
            <a:endCxn id="11" idx="3"/>
          </p:cNvCxnSpPr>
          <p:nvPr/>
        </p:nvCxnSpPr>
        <p:spPr>
          <a:xfrm flipV="1">
            <a:off x="4874885" y="4352645"/>
            <a:ext cx="2061230" cy="5149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0"/>
            <a:endCxn id="13" idx="4"/>
          </p:cNvCxnSpPr>
          <p:nvPr/>
        </p:nvCxnSpPr>
        <p:spPr>
          <a:xfrm flipH="1" flipV="1">
            <a:off x="7048500" y="3276600"/>
            <a:ext cx="76200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0"/>
            <a:endCxn id="12" idx="4"/>
          </p:cNvCxnSpPr>
          <p:nvPr/>
        </p:nvCxnSpPr>
        <p:spPr>
          <a:xfrm flipV="1">
            <a:off x="7048500" y="1981200"/>
            <a:ext cx="228600" cy="8382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 flipV="1">
            <a:off x="5334000" y="6341454"/>
            <a:ext cx="0" cy="3810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1828800" y="2125851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29200" y="58674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4800600" y="5257800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 rot="18249709">
            <a:off x="2674407" y="1693363"/>
            <a:ext cx="442387" cy="117321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rot="988655">
            <a:off x="5811261" y="4302454"/>
            <a:ext cx="1402669" cy="1956448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 rot="21020197">
            <a:off x="7240602" y="2006926"/>
            <a:ext cx="387658" cy="95975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267200" y="5791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33800" y="4800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00400" y="4114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86000" y="2819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19200" y="1600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53000" y="1676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72000" y="2895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467600" y="3886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391400" y="30480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20000" y="1447800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04800" y="685800"/>
            <a:ext cx="7483990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discovery time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low[u]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 minimal discovery time for a path starting at u</a:t>
            </a:r>
          </a:p>
          <a:p>
            <a:pPr>
              <a:buClr>
                <a:srgbClr val="FF0000"/>
              </a:buClr>
              <a:buSzPct val="150000"/>
            </a:pP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810000" y="1676400"/>
            <a:ext cx="1371600" cy="106680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6000"/>
            </a:schemeClr>
          </a:solidFill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34000" y="21336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SCC1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47" name="Freeform 46"/>
          <p:cNvSpPr/>
          <p:nvPr/>
        </p:nvSpPr>
        <p:spPr>
          <a:xfrm rot="4732630" flipH="1">
            <a:off x="4533334" y="2555344"/>
            <a:ext cx="1067932" cy="488967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4876800" y="3048000"/>
            <a:ext cx="1371600" cy="106680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6000"/>
            </a:schemeClr>
          </a:solidFill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24400" y="41148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SCC2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 rot="2937979">
            <a:off x="1060565" y="2480402"/>
            <a:ext cx="4081613" cy="106680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6000"/>
            </a:schemeClr>
          </a:solidFill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3400" y="22098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SCC3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 rot="6291319">
            <a:off x="6022185" y="1851359"/>
            <a:ext cx="2404955" cy="106680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6000"/>
            </a:schemeClr>
          </a:solidFill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315200" y="4572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SCC4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59" name="Freeform: Shape 21">
            <a:extLst>
              <a:ext uri="{FF2B5EF4-FFF2-40B4-BE49-F238E27FC236}">
                <a16:creationId xmlns:a16="http://schemas.microsoft.com/office/drawing/2014/main" xmlns="" id="{B6F96B4B-CCC1-467D-80F7-186CFBE8759A}"/>
              </a:ext>
            </a:extLst>
          </p:cNvPr>
          <p:cNvSpPr/>
          <p:nvPr/>
        </p:nvSpPr>
        <p:spPr>
          <a:xfrm rot="2764027" flipH="1">
            <a:off x="6131109" y="2110184"/>
            <a:ext cx="1644135" cy="1531300"/>
          </a:xfrm>
          <a:custGeom>
            <a:avLst/>
            <a:gdLst>
              <a:gd name="connsiteX0" fmla="*/ 0 w 1811945"/>
              <a:gd name="connsiteY0" fmla="*/ 1205154 h 1247292"/>
              <a:gd name="connsiteX1" fmla="*/ 50566 w 1811945"/>
              <a:gd name="connsiteY1" fmla="*/ 1158802 h 1247292"/>
              <a:gd name="connsiteX2" fmla="*/ 71635 w 1811945"/>
              <a:gd name="connsiteY2" fmla="*/ 1125091 h 1247292"/>
              <a:gd name="connsiteX3" fmla="*/ 80063 w 1811945"/>
              <a:gd name="connsiteY3" fmla="*/ 1112450 h 1247292"/>
              <a:gd name="connsiteX4" fmla="*/ 92704 w 1811945"/>
              <a:gd name="connsiteY4" fmla="*/ 1104022 h 1247292"/>
              <a:gd name="connsiteX5" fmla="*/ 105346 w 1811945"/>
              <a:gd name="connsiteY5" fmla="*/ 1112450 h 1247292"/>
              <a:gd name="connsiteX6" fmla="*/ 126415 w 1811945"/>
              <a:gd name="connsiteY6" fmla="*/ 1154588 h 1247292"/>
              <a:gd name="connsiteX7" fmla="*/ 143270 w 1811945"/>
              <a:gd name="connsiteY7" fmla="*/ 1163015 h 1247292"/>
              <a:gd name="connsiteX8" fmla="*/ 181195 w 1811945"/>
              <a:gd name="connsiteY8" fmla="*/ 1222009 h 1247292"/>
              <a:gd name="connsiteX9" fmla="*/ 214905 w 1811945"/>
              <a:gd name="connsiteY9" fmla="*/ 1247292 h 1247292"/>
              <a:gd name="connsiteX10" fmla="*/ 269685 w 1811945"/>
              <a:gd name="connsiteY10" fmla="*/ 1222009 h 1247292"/>
              <a:gd name="connsiteX11" fmla="*/ 282327 w 1811945"/>
              <a:gd name="connsiteY11" fmla="*/ 1192512 h 1247292"/>
              <a:gd name="connsiteX12" fmla="*/ 290754 w 1811945"/>
              <a:gd name="connsiteY12" fmla="*/ 1116663 h 1247292"/>
              <a:gd name="connsiteX13" fmla="*/ 307609 w 1811945"/>
              <a:gd name="connsiteY13" fmla="*/ 1095594 h 1247292"/>
              <a:gd name="connsiteX14" fmla="*/ 345534 w 1811945"/>
              <a:gd name="connsiteY14" fmla="*/ 1116663 h 1247292"/>
              <a:gd name="connsiteX15" fmla="*/ 387672 w 1811945"/>
              <a:gd name="connsiteY15" fmla="*/ 1188298 h 1247292"/>
              <a:gd name="connsiteX16" fmla="*/ 404527 w 1811945"/>
              <a:gd name="connsiteY16" fmla="*/ 1213581 h 1247292"/>
              <a:gd name="connsiteX17" fmla="*/ 425597 w 1811945"/>
              <a:gd name="connsiteY17" fmla="*/ 1222009 h 1247292"/>
              <a:gd name="connsiteX18" fmla="*/ 488804 w 1811945"/>
              <a:gd name="connsiteY18" fmla="*/ 1209367 h 1247292"/>
              <a:gd name="connsiteX19" fmla="*/ 505659 w 1811945"/>
              <a:gd name="connsiteY19" fmla="*/ 1184085 h 1247292"/>
              <a:gd name="connsiteX20" fmla="*/ 535156 w 1811945"/>
              <a:gd name="connsiteY20" fmla="*/ 1116663 h 1247292"/>
              <a:gd name="connsiteX21" fmla="*/ 539370 w 1811945"/>
              <a:gd name="connsiteY21" fmla="*/ 1074525 h 1247292"/>
              <a:gd name="connsiteX22" fmla="*/ 602577 w 1811945"/>
              <a:gd name="connsiteY22" fmla="*/ 1120877 h 1247292"/>
              <a:gd name="connsiteX23" fmla="*/ 611005 w 1811945"/>
              <a:gd name="connsiteY23" fmla="*/ 1137732 h 1247292"/>
              <a:gd name="connsiteX24" fmla="*/ 644715 w 1811945"/>
              <a:gd name="connsiteY24" fmla="*/ 1196726 h 1247292"/>
              <a:gd name="connsiteX25" fmla="*/ 669998 w 1811945"/>
              <a:gd name="connsiteY25" fmla="*/ 1205154 h 1247292"/>
              <a:gd name="connsiteX26" fmla="*/ 703709 w 1811945"/>
              <a:gd name="connsiteY26" fmla="*/ 1179871 h 1247292"/>
              <a:gd name="connsiteX27" fmla="*/ 737420 w 1811945"/>
              <a:gd name="connsiteY27" fmla="*/ 1129305 h 1247292"/>
              <a:gd name="connsiteX28" fmla="*/ 758489 w 1811945"/>
              <a:gd name="connsiteY28" fmla="*/ 1023959 h 1247292"/>
              <a:gd name="connsiteX29" fmla="*/ 779558 w 1811945"/>
              <a:gd name="connsiteY29" fmla="*/ 1028173 h 1247292"/>
              <a:gd name="connsiteX30" fmla="*/ 813268 w 1811945"/>
              <a:gd name="connsiteY30" fmla="*/ 1074525 h 1247292"/>
              <a:gd name="connsiteX31" fmla="*/ 817482 w 1811945"/>
              <a:gd name="connsiteY31" fmla="*/ 1108236 h 1247292"/>
              <a:gd name="connsiteX32" fmla="*/ 821696 w 1811945"/>
              <a:gd name="connsiteY32" fmla="*/ 1133519 h 1247292"/>
              <a:gd name="connsiteX33" fmla="*/ 834338 w 1811945"/>
              <a:gd name="connsiteY33" fmla="*/ 1141946 h 1247292"/>
              <a:gd name="connsiteX34" fmla="*/ 846979 w 1811945"/>
              <a:gd name="connsiteY34" fmla="*/ 1154588 h 1247292"/>
              <a:gd name="connsiteX35" fmla="*/ 943897 w 1811945"/>
              <a:gd name="connsiteY35" fmla="*/ 1116663 h 1247292"/>
              <a:gd name="connsiteX36" fmla="*/ 948111 w 1811945"/>
              <a:gd name="connsiteY36" fmla="*/ 1091380 h 1247292"/>
              <a:gd name="connsiteX37" fmla="*/ 960752 w 1811945"/>
              <a:gd name="connsiteY37" fmla="*/ 990249 h 1247292"/>
              <a:gd name="connsiteX38" fmla="*/ 969180 w 1811945"/>
              <a:gd name="connsiteY38" fmla="*/ 977607 h 1247292"/>
              <a:gd name="connsiteX39" fmla="*/ 981821 w 1811945"/>
              <a:gd name="connsiteY39" fmla="*/ 998676 h 1247292"/>
              <a:gd name="connsiteX40" fmla="*/ 1015532 w 1811945"/>
              <a:gd name="connsiteY40" fmla="*/ 1049242 h 1247292"/>
              <a:gd name="connsiteX41" fmla="*/ 1049243 w 1811945"/>
              <a:gd name="connsiteY41" fmla="*/ 1053456 h 1247292"/>
              <a:gd name="connsiteX42" fmla="*/ 1163016 w 1811945"/>
              <a:gd name="connsiteY42" fmla="*/ 981821 h 1247292"/>
              <a:gd name="connsiteX43" fmla="*/ 1158802 w 1811945"/>
              <a:gd name="connsiteY43" fmla="*/ 964966 h 1247292"/>
              <a:gd name="connsiteX44" fmla="*/ 1163016 w 1811945"/>
              <a:gd name="connsiteY44" fmla="*/ 931255 h 1247292"/>
              <a:gd name="connsiteX45" fmla="*/ 1230437 w 1811945"/>
              <a:gd name="connsiteY45" fmla="*/ 956538 h 1247292"/>
              <a:gd name="connsiteX46" fmla="*/ 1268362 w 1811945"/>
              <a:gd name="connsiteY46" fmla="*/ 981821 h 1247292"/>
              <a:gd name="connsiteX47" fmla="*/ 1365280 w 1811945"/>
              <a:gd name="connsiteY47" fmla="*/ 969179 h 1247292"/>
              <a:gd name="connsiteX48" fmla="*/ 1352638 w 1811945"/>
              <a:gd name="connsiteY48" fmla="*/ 914400 h 1247292"/>
              <a:gd name="connsiteX49" fmla="*/ 1327355 w 1811945"/>
              <a:gd name="connsiteY49" fmla="*/ 855406 h 1247292"/>
              <a:gd name="connsiteX50" fmla="*/ 1310500 w 1811945"/>
              <a:gd name="connsiteY50" fmla="*/ 813268 h 1247292"/>
              <a:gd name="connsiteX51" fmla="*/ 1318927 w 1811945"/>
              <a:gd name="connsiteY51" fmla="*/ 775344 h 1247292"/>
              <a:gd name="connsiteX52" fmla="*/ 1432701 w 1811945"/>
              <a:gd name="connsiteY52" fmla="*/ 787985 h 1247292"/>
              <a:gd name="connsiteX53" fmla="*/ 1453770 w 1811945"/>
              <a:gd name="connsiteY53" fmla="*/ 796413 h 1247292"/>
              <a:gd name="connsiteX54" fmla="*/ 1466411 w 1811945"/>
              <a:gd name="connsiteY54" fmla="*/ 804840 h 1247292"/>
              <a:gd name="connsiteX55" fmla="*/ 1441128 w 1811945"/>
              <a:gd name="connsiteY55" fmla="*/ 716350 h 1247292"/>
              <a:gd name="connsiteX56" fmla="*/ 1424273 w 1811945"/>
              <a:gd name="connsiteY56" fmla="*/ 678426 h 1247292"/>
              <a:gd name="connsiteX57" fmla="*/ 1436915 w 1811945"/>
              <a:gd name="connsiteY57" fmla="*/ 632073 h 1247292"/>
              <a:gd name="connsiteX58" fmla="*/ 1457984 w 1811945"/>
              <a:gd name="connsiteY58" fmla="*/ 627860 h 1247292"/>
              <a:gd name="connsiteX59" fmla="*/ 1491694 w 1811945"/>
              <a:gd name="connsiteY59" fmla="*/ 640501 h 1247292"/>
              <a:gd name="connsiteX60" fmla="*/ 1521191 w 1811945"/>
              <a:gd name="connsiteY60" fmla="*/ 644715 h 1247292"/>
              <a:gd name="connsiteX61" fmla="*/ 1559115 w 1811945"/>
              <a:gd name="connsiteY61" fmla="*/ 632073 h 1247292"/>
              <a:gd name="connsiteX62" fmla="*/ 1538046 w 1811945"/>
              <a:gd name="connsiteY62" fmla="*/ 547797 h 1247292"/>
              <a:gd name="connsiteX63" fmla="*/ 1529619 w 1811945"/>
              <a:gd name="connsiteY63" fmla="*/ 522514 h 1247292"/>
              <a:gd name="connsiteX64" fmla="*/ 1516977 w 1811945"/>
              <a:gd name="connsiteY64" fmla="*/ 509873 h 1247292"/>
              <a:gd name="connsiteX65" fmla="*/ 1508550 w 1811945"/>
              <a:gd name="connsiteY65" fmla="*/ 497231 h 1247292"/>
              <a:gd name="connsiteX66" fmla="*/ 1504336 w 1811945"/>
              <a:gd name="connsiteY66" fmla="*/ 480376 h 1247292"/>
              <a:gd name="connsiteX67" fmla="*/ 1626537 w 1811945"/>
              <a:gd name="connsiteY67" fmla="*/ 467734 h 1247292"/>
              <a:gd name="connsiteX68" fmla="*/ 1677103 w 1811945"/>
              <a:gd name="connsiteY68" fmla="*/ 463520 h 1247292"/>
              <a:gd name="connsiteX69" fmla="*/ 1660247 w 1811945"/>
              <a:gd name="connsiteY69" fmla="*/ 417168 h 1247292"/>
              <a:gd name="connsiteX70" fmla="*/ 1601254 w 1811945"/>
              <a:gd name="connsiteY70" fmla="*/ 358175 h 1247292"/>
              <a:gd name="connsiteX71" fmla="*/ 1584398 w 1811945"/>
              <a:gd name="connsiteY71" fmla="*/ 337106 h 1247292"/>
              <a:gd name="connsiteX72" fmla="*/ 1664461 w 1811945"/>
              <a:gd name="connsiteY72" fmla="*/ 337106 h 1247292"/>
              <a:gd name="connsiteX73" fmla="*/ 1811945 w 1811945"/>
              <a:gd name="connsiteY73" fmla="*/ 345533 h 1247292"/>
              <a:gd name="connsiteX74" fmla="*/ 1795090 w 1811945"/>
              <a:gd name="connsiteY74" fmla="*/ 324464 h 1247292"/>
              <a:gd name="connsiteX75" fmla="*/ 1774021 w 1811945"/>
              <a:gd name="connsiteY75" fmla="*/ 311823 h 1247292"/>
              <a:gd name="connsiteX76" fmla="*/ 1731882 w 1811945"/>
              <a:gd name="connsiteY76" fmla="*/ 294967 h 1247292"/>
              <a:gd name="connsiteX77" fmla="*/ 1715027 w 1811945"/>
              <a:gd name="connsiteY77" fmla="*/ 282326 h 1247292"/>
              <a:gd name="connsiteX78" fmla="*/ 1702385 w 1811945"/>
              <a:gd name="connsiteY78" fmla="*/ 273898 h 1247292"/>
              <a:gd name="connsiteX79" fmla="*/ 1689744 w 1811945"/>
              <a:gd name="connsiteY79" fmla="*/ 248615 h 1247292"/>
              <a:gd name="connsiteX80" fmla="*/ 1702385 w 1811945"/>
              <a:gd name="connsiteY80" fmla="*/ 160125 h 1247292"/>
              <a:gd name="connsiteX81" fmla="*/ 1706599 w 1811945"/>
              <a:gd name="connsiteY81" fmla="*/ 122201 h 1247292"/>
              <a:gd name="connsiteX82" fmla="*/ 1710813 w 1811945"/>
              <a:gd name="connsiteY82" fmla="*/ 71635 h 1247292"/>
              <a:gd name="connsiteX83" fmla="*/ 1715027 w 1811945"/>
              <a:gd name="connsiteY83" fmla="*/ 58993 h 1247292"/>
              <a:gd name="connsiteX84" fmla="*/ 1740310 w 1811945"/>
              <a:gd name="connsiteY84" fmla="*/ 0 h 124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811945" h="1247292">
                <a:moveTo>
                  <a:pt x="0" y="1205154"/>
                </a:moveTo>
                <a:cubicBezTo>
                  <a:pt x="38677" y="1166477"/>
                  <a:pt x="20998" y="1180978"/>
                  <a:pt x="50566" y="1158802"/>
                </a:cubicBezTo>
                <a:cubicBezTo>
                  <a:pt x="57589" y="1147565"/>
                  <a:pt x="64521" y="1136270"/>
                  <a:pt x="71635" y="1125091"/>
                </a:cubicBezTo>
                <a:cubicBezTo>
                  <a:pt x="74354" y="1120818"/>
                  <a:pt x="75849" y="1115259"/>
                  <a:pt x="80063" y="1112450"/>
                </a:cubicBezTo>
                <a:lnTo>
                  <a:pt x="92704" y="1104022"/>
                </a:lnTo>
                <a:cubicBezTo>
                  <a:pt x="96918" y="1106831"/>
                  <a:pt x="102537" y="1108236"/>
                  <a:pt x="105346" y="1112450"/>
                </a:cubicBezTo>
                <a:cubicBezTo>
                  <a:pt x="114057" y="1125516"/>
                  <a:pt x="112369" y="1147565"/>
                  <a:pt x="126415" y="1154588"/>
                </a:cubicBezTo>
                <a:lnTo>
                  <a:pt x="143270" y="1163015"/>
                </a:lnTo>
                <a:cubicBezTo>
                  <a:pt x="156459" y="1189392"/>
                  <a:pt x="159569" y="1202047"/>
                  <a:pt x="181195" y="1222009"/>
                </a:cubicBezTo>
                <a:cubicBezTo>
                  <a:pt x="191516" y="1231536"/>
                  <a:pt x="214905" y="1247292"/>
                  <a:pt x="214905" y="1247292"/>
                </a:cubicBezTo>
                <a:cubicBezTo>
                  <a:pt x="233903" y="1241864"/>
                  <a:pt x="255940" y="1238809"/>
                  <a:pt x="269685" y="1222009"/>
                </a:cubicBezTo>
                <a:cubicBezTo>
                  <a:pt x="276459" y="1213730"/>
                  <a:pt x="278113" y="1202344"/>
                  <a:pt x="282327" y="1192512"/>
                </a:cubicBezTo>
                <a:cubicBezTo>
                  <a:pt x="285136" y="1167229"/>
                  <a:pt x="284333" y="1141278"/>
                  <a:pt x="290754" y="1116663"/>
                </a:cubicBezTo>
                <a:cubicBezTo>
                  <a:pt x="293024" y="1107960"/>
                  <a:pt x="298615" y="1095594"/>
                  <a:pt x="307609" y="1095594"/>
                </a:cubicBezTo>
                <a:cubicBezTo>
                  <a:pt x="322070" y="1095594"/>
                  <a:pt x="332892" y="1109640"/>
                  <a:pt x="345534" y="1116663"/>
                </a:cubicBezTo>
                <a:cubicBezTo>
                  <a:pt x="386837" y="1199269"/>
                  <a:pt x="353319" y="1141062"/>
                  <a:pt x="387672" y="1188298"/>
                </a:cubicBezTo>
                <a:cubicBezTo>
                  <a:pt x="393629" y="1196490"/>
                  <a:pt x="396957" y="1206852"/>
                  <a:pt x="404527" y="1213581"/>
                </a:cubicBezTo>
                <a:cubicBezTo>
                  <a:pt x="410181" y="1218606"/>
                  <a:pt x="418574" y="1219200"/>
                  <a:pt x="425597" y="1222009"/>
                </a:cubicBezTo>
                <a:cubicBezTo>
                  <a:pt x="446666" y="1217795"/>
                  <a:pt x="469386" y="1218565"/>
                  <a:pt x="488804" y="1209367"/>
                </a:cubicBezTo>
                <a:cubicBezTo>
                  <a:pt x="497957" y="1205031"/>
                  <a:pt x="500448" y="1192770"/>
                  <a:pt x="505659" y="1184085"/>
                </a:cubicBezTo>
                <a:cubicBezTo>
                  <a:pt x="529800" y="1143850"/>
                  <a:pt x="524094" y="1155378"/>
                  <a:pt x="535156" y="1116663"/>
                </a:cubicBezTo>
                <a:cubicBezTo>
                  <a:pt x="536561" y="1102617"/>
                  <a:pt x="525751" y="1078239"/>
                  <a:pt x="539370" y="1074525"/>
                </a:cubicBezTo>
                <a:cubicBezTo>
                  <a:pt x="543984" y="1073267"/>
                  <a:pt x="591668" y="1112150"/>
                  <a:pt x="602577" y="1120877"/>
                </a:cubicBezTo>
                <a:cubicBezTo>
                  <a:pt x="605386" y="1126495"/>
                  <a:pt x="608406" y="1132013"/>
                  <a:pt x="611005" y="1137732"/>
                </a:cubicBezTo>
                <a:cubicBezTo>
                  <a:pt x="619914" y="1157332"/>
                  <a:pt x="627020" y="1182248"/>
                  <a:pt x="644715" y="1196726"/>
                </a:cubicBezTo>
                <a:cubicBezTo>
                  <a:pt x="651590" y="1202351"/>
                  <a:pt x="661570" y="1202345"/>
                  <a:pt x="669998" y="1205154"/>
                </a:cubicBezTo>
                <a:cubicBezTo>
                  <a:pt x="681235" y="1196726"/>
                  <a:pt x="693355" y="1189362"/>
                  <a:pt x="703709" y="1179871"/>
                </a:cubicBezTo>
                <a:cubicBezTo>
                  <a:pt x="718065" y="1166711"/>
                  <a:pt x="728155" y="1145518"/>
                  <a:pt x="737420" y="1129305"/>
                </a:cubicBezTo>
                <a:cubicBezTo>
                  <a:pt x="738372" y="1122164"/>
                  <a:pt x="746233" y="1037747"/>
                  <a:pt x="758489" y="1023959"/>
                </a:cubicBezTo>
                <a:cubicBezTo>
                  <a:pt x="763247" y="1018606"/>
                  <a:pt x="772535" y="1026768"/>
                  <a:pt x="779558" y="1028173"/>
                </a:cubicBezTo>
                <a:cubicBezTo>
                  <a:pt x="800301" y="1042003"/>
                  <a:pt x="800961" y="1039656"/>
                  <a:pt x="813268" y="1074525"/>
                </a:cubicBezTo>
                <a:cubicBezTo>
                  <a:pt x="817037" y="1085204"/>
                  <a:pt x="815880" y="1097025"/>
                  <a:pt x="817482" y="1108236"/>
                </a:cubicBezTo>
                <a:cubicBezTo>
                  <a:pt x="818690" y="1116694"/>
                  <a:pt x="817875" y="1125877"/>
                  <a:pt x="821696" y="1133519"/>
                </a:cubicBezTo>
                <a:cubicBezTo>
                  <a:pt x="823961" y="1138049"/>
                  <a:pt x="830447" y="1138704"/>
                  <a:pt x="834338" y="1141946"/>
                </a:cubicBezTo>
                <a:cubicBezTo>
                  <a:pt x="838916" y="1145761"/>
                  <a:pt x="842765" y="1150374"/>
                  <a:pt x="846979" y="1154588"/>
                </a:cubicBezTo>
                <a:cubicBezTo>
                  <a:pt x="890258" y="1146950"/>
                  <a:pt x="921176" y="1155614"/>
                  <a:pt x="943897" y="1116663"/>
                </a:cubicBezTo>
                <a:cubicBezTo>
                  <a:pt x="948202" y="1109283"/>
                  <a:pt x="946706" y="1099808"/>
                  <a:pt x="948111" y="1091380"/>
                </a:cubicBezTo>
                <a:cubicBezTo>
                  <a:pt x="950500" y="1053160"/>
                  <a:pt x="948174" y="1024838"/>
                  <a:pt x="960752" y="990249"/>
                </a:cubicBezTo>
                <a:cubicBezTo>
                  <a:pt x="962483" y="985489"/>
                  <a:pt x="966371" y="981821"/>
                  <a:pt x="969180" y="977607"/>
                </a:cubicBezTo>
                <a:cubicBezTo>
                  <a:pt x="973394" y="984630"/>
                  <a:pt x="978158" y="991351"/>
                  <a:pt x="981821" y="998676"/>
                </a:cubicBezTo>
                <a:cubicBezTo>
                  <a:pt x="990700" y="1016434"/>
                  <a:pt x="993149" y="1041781"/>
                  <a:pt x="1015532" y="1049242"/>
                </a:cubicBezTo>
                <a:cubicBezTo>
                  <a:pt x="1026275" y="1052823"/>
                  <a:pt x="1038006" y="1052051"/>
                  <a:pt x="1049243" y="1053456"/>
                </a:cubicBezTo>
                <a:cubicBezTo>
                  <a:pt x="1180956" y="1044048"/>
                  <a:pt x="1173782" y="1084089"/>
                  <a:pt x="1163016" y="981821"/>
                </a:cubicBezTo>
                <a:cubicBezTo>
                  <a:pt x="1162410" y="976062"/>
                  <a:pt x="1160207" y="970584"/>
                  <a:pt x="1158802" y="964966"/>
                </a:cubicBezTo>
                <a:cubicBezTo>
                  <a:pt x="1160207" y="953729"/>
                  <a:pt x="1152446" y="935320"/>
                  <a:pt x="1163016" y="931255"/>
                </a:cubicBezTo>
                <a:cubicBezTo>
                  <a:pt x="1190657" y="920624"/>
                  <a:pt x="1211703" y="943569"/>
                  <a:pt x="1230437" y="956538"/>
                </a:cubicBezTo>
                <a:cubicBezTo>
                  <a:pt x="1242929" y="965186"/>
                  <a:pt x="1268362" y="981821"/>
                  <a:pt x="1268362" y="981821"/>
                </a:cubicBezTo>
                <a:cubicBezTo>
                  <a:pt x="1300668" y="977607"/>
                  <a:pt x="1335621" y="982661"/>
                  <a:pt x="1365280" y="969179"/>
                </a:cubicBezTo>
                <a:cubicBezTo>
                  <a:pt x="1371255" y="966463"/>
                  <a:pt x="1353970" y="917285"/>
                  <a:pt x="1352638" y="914400"/>
                </a:cubicBezTo>
                <a:cubicBezTo>
                  <a:pt x="1304229" y="809513"/>
                  <a:pt x="1362806" y="955851"/>
                  <a:pt x="1327355" y="855406"/>
                </a:cubicBezTo>
                <a:cubicBezTo>
                  <a:pt x="1322320" y="841140"/>
                  <a:pt x="1310500" y="813268"/>
                  <a:pt x="1310500" y="813268"/>
                </a:cubicBezTo>
                <a:cubicBezTo>
                  <a:pt x="1313309" y="800627"/>
                  <a:pt x="1307210" y="780858"/>
                  <a:pt x="1318927" y="775344"/>
                </a:cubicBezTo>
                <a:cubicBezTo>
                  <a:pt x="1331524" y="769416"/>
                  <a:pt x="1416060" y="785211"/>
                  <a:pt x="1432701" y="787985"/>
                </a:cubicBezTo>
                <a:cubicBezTo>
                  <a:pt x="1439724" y="790794"/>
                  <a:pt x="1447005" y="793030"/>
                  <a:pt x="1453770" y="796413"/>
                </a:cubicBezTo>
                <a:cubicBezTo>
                  <a:pt x="1458300" y="798678"/>
                  <a:pt x="1466411" y="809904"/>
                  <a:pt x="1466411" y="804840"/>
                </a:cubicBezTo>
                <a:cubicBezTo>
                  <a:pt x="1466411" y="763768"/>
                  <a:pt x="1453776" y="749235"/>
                  <a:pt x="1441128" y="716350"/>
                </a:cubicBezTo>
                <a:cubicBezTo>
                  <a:pt x="1427452" y="680791"/>
                  <a:pt x="1439709" y="701578"/>
                  <a:pt x="1424273" y="678426"/>
                </a:cubicBezTo>
                <a:cubicBezTo>
                  <a:pt x="1419090" y="657692"/>
                  <a:pt x="1413711" y="652699"/>
                  <a:pt x="1436915" y="632073"/>
                </a:cubicBezTo>
                <a:cubicBezTo>
                  <a:pt x="1442268" y="627315"/>
                  <a:pt x="1450961" y="629264"/>
                  <a:pt x="1457984" y="627860"/>
                </a:cubicBezTo>
                <a:cubicBezTo>
                  <a:pt x="1460672" y="628935"/>
                  <a:pt x="1485093" y="639181"/>
                  <a:pt x="1491694" y="640501"/>
                </a:cubicBezTo>
                <a:cubicBezTo>
                  <a:pt x="1501433" y="642449"/>
                  <a:pt x="1511359" y="643310"/>
                  <a:pt x="1521191" y="644715"/>
                </a:cubicBezTo>
                <a:cubicBezTo>
                  <a:pt x="1533832" y="640501"/>
                  <a:pt x="1556832" y="645201"/>
                  <a:pt x="1559115" y="632073"/>
                </a:cubicBezTo>
                <a:cubicBezTo>
                  <a:pt x="1564076" y="603545"/>
                  <a:pt x="1545574" y="575758"/>
                  <a:pt x="1538046" y="547797"/>
                </a:cubicBezTo>
                <a:cubicBezTo>
                  <a:pt x="1535737" y="539219"/>
                  <a:pt x="1533933" y="530280"/>
                  <a:pt x="1529619" y="522514"/>
                </a:cubicBezTo>
                <a:cubicBezTo>
                  <a:pt x="1526725" y="517305"/>
                  <a:pt x="1520792" y="514451"/>
                  <a:pt x="1516977" y="509873"/>
                </a:cubicBezTo>
                <a:cubicBezTo>
                  <a:pt x="1513735" y="505982"/>
                  <a:pt x="1511359" y="501445"/>
                  <a:pt x="1508550" y="497231"/>
                </a:cubicBezTo>
                <a:cubicBezTo>
                  <a:pt x="1507145" y="491613"/>
                  <a:pt x="1504336" y="486167"/>
                  <a:pt x="1504336" y="480376"/>
                </a:cubicBezTo>
                <a:cubicBezTo>
                  <a:pt x="1504336" y="424850"/>
                  <a:pt x="1596253" y="466652"/>
                  <a:pt x="1626537" y="467734"/>
                </a:cubicBezTo>
                <a:cubicBezTo>
                  <a:pt x="1643392" y="466329"/>
                  <a:pt x="1667721" y="477593"/>
                  <a:pt x="1677103" y="463520"/>
                </a:cubicBezTo>
                <a:cubicBezTo>
                  <a:pt x="1686222" y="449841"/>
                  <a:pt x="1667939" y="431698"/>
                  <a:pt x="1660247" y="417168"/>
                </a:cubicBezTo>
                <a:cubicBezTo>
                  <a:pt x="1649330" y="396547"/>
                  <a:pt x="1615032" y="371953"/>
                  <a:pt x="1601254" y="358175"/>
                </a:cubicBezTo>
                <a:cubicBezTo>
                  <a:pt x="1594894" y="351815"/>
                  <a:pt x="1590017" y="344129"/>
                  <a:pt x="1584398" y="337106"/>
                </a:cubicBezTo>
                <a:cubicBezTo>
                  <a:pt x="1616897" y="315440"/>
                  <a:pt x="1587486" y="331069"/>
                  <a:pt x="1664461" y="337106"/>
                </a:cubicBezTo>
                <a:cubicBezTo>
                  <a:pt x="1713552" y="340956"/>
                  <a:pt x="1762784" y="342724"/>
                  <a:pt x="1811945" y="345533"/>
                </a:cubicBezTo>
                <a:cubicBezTo>
                  <a:pt x="1806327" y="338510"/>
                  <a:pt x="1801812" y="330439"/>
                  <a:pt x="1795090" y="324464"/>
                </a:cubicBezTo>
                <a:cubicBezTo>
                  <a:pt x="1788969" y="319023"/>
                  <a:pt x="1781346" y="315486"/>
                  <a:pt x="1774021" y="311823"/>
                </a:cubicBezTo>
                <a:cubicBezTo>
                  <a:pt x="1754830" y="302227"/>
                  <a:pt x="1748698" y="300572"/>
                  <a:pt x="1731882" y="294967"/>
                </a:cubicBezTo>
                <a:cubicBezTo>
                  <a:pt x="1726264" y="290753"/>
                  <a:pt x="1720742" y="286408"/>
                  <a:pt x="1715027" y="282326"/>
                </a:cubicBezTo>
                <a:cubicBezTo>
                  <a:pt x="1710906" y="279382"/>
                  <a:pt x="1705966" y="277479"/>
                  <a:pt x="1702385" y="273898"/>
                </a:cubicBezTo>
                <a:cubicBezTo>
                  <a:pt x="1694217" y="265730"/>
                  <a:pt x="1693171" y="258896"/>
                  <a:pt x="1689744" y="248615"/>
                </a:cubicBezTo>
                <a:cubicBezTo>
                  <a:pt x="1699760" y="158476"/>
                  <a:pt x="1686608" y="270571"/>
                  <a:pt x="1702385" y="160125"/>
                </a:cubicBezTo>
                <a:cubicBezTo>
                  <a:pt x="1704184" y="147534"/>
                  <a:pt x="1705393" y="134863"/>
                  <a:pt x="1706599" y="122201"/>
                </a:cubicBezTo>
                <a:cubicBezTo>
                  <a:pt x="1708203" y="105363"/>
                  <a:pt x="1708578" y="88400"/>
                  <a:pt x="1710813" y="71635"/>
                </a:cubicBezTo>
                <a:cubicBezTo>
                  <a:pt x="1711400" y="67232"/>
                  <a:pt x="1713336" y="63100"/>
                  <a:pt x="1715027" y="58993"/>
                </a:cubicBezTo>
                <a:cubicBezTo>
                  <a:pt x="1723173" y="39210"/>
                  <a:pt x="1740310" y="0"/>
                  <a:pt x="1740310" y="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 rot="4088946">
            <a:off x="5114790" y="3520880"/>
            <a:ext cx="1966870" cy="331140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6000"/>
            </a:schemeClr>
          </a:solidFill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010400" y="60198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SCC5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16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52400"/>
            <a:ext cx="75438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000" b="1" u="sng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Tarjan’s</a:t>
            </a:r>
            <a:r>
              <a:rPr lang="en-US" sz="2000" b="1" u="sng" dirty="0" smtClean="0">
                <a:solidFill>
                  <a:srgbClr val="000000"/>
                </a:solidFill>
                <a:latin typeface="Times New Roman"/>
                <a:cs typeface="Times New Roman"/>
              </a:rPr>
              <a:t> Algorithm: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 </a:t>
            </a:r>
            <a:r>
              <a:rPr lang="en-US" sz="20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lang="en-US" sz="20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{0,..,0}</a:t>
            </a:r>
            <a:r>
              <a:rPr lang="en-US" sz="20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;</a:t>
            </a:r>
            <a:r>
              <a:rPr lang="en-US" sz="20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 </a:t>
            </a:r>
            <a:r>
              <a:rPr lang="en-US" sz="20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{0,...,0}</a:t>
            </a:r>
            <a:r>
              <a:rPr lang="en-US" sz="20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;</a:t>
            </a: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err="1" smtClean="0">
                <a:latin typeface="Times New Roman"/>
                <a:cs typeface="Times New Roman"/>
              </a:rPr>
              <a:t>scc_num</a:t>
            </a:r>
            <a:r>
              <a:rPr lang="en-US" sz="2000" b="1" dirty="0" smtClean="0">
                <a:latin typeface="Times New Roman"/>
                <a:cs typeface="Times New Roman"/>
              </a:rPr>
              <a:t> = </a:t>
            </a:r>
            <a:r>
              <a:rPr lang="en-US" sz="2000" b="1" dirty="0">
                <a:latin typeface="Times New Roman"/>
                <a:cs typeface="Times New Roman"/>
              </a:rPr>
              <a:t>1; time = 0 </a:t>
            </a:r>
            <a:endParaRPr lang="en-US" sz="2000" b="1" dirty="0" smtClean="0">
              <a:latin typeface="Times New Roman"/>
              <a:cs typeface="Times New Roman"/>
            </a:endParaRP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latin typeface="Times New Roman"/>
                <a:cs typeface="Times New Roman"/>
              </a:rPr>
              <a:t>Stack= [];  # SCC accumulation stack (not </a:t>
            </a:r>
            <a:r>
              <a:rPr lang="en-US" sz="2000" b="1" dirty="0">
                <a:latin typeface="Times New Roman"/>
                <a:cs typeface="Times New Roman"/>
              </a:rPr>
              <a:t>the DFS </a:t>
            </a:r>
            <a:r>
              <a:rPr lang="en-US" sz="2000" b="1" dirty="0" smtClean="0">
                <a:latin typeface="Times New Roman"/>
                <a:cs typeface="Times New Roman"/>
              </a:rPr>
              <a:t>stack)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err="1" smtClean="0">
                <a:latin typeface="Times New Roman"/>
                <a:cs typeface="Times New Roman"/>
              </a:rPr>
              <a:t>instack</a:t>
            </a:r>
            <a:r>
              <a:rPr lang="en-US" sz="2000" b="1" dirty="0" smtClean="0">
                <a:latin typeface="Times New Roman"/>
                <a:cs typeface="Times New Roman"/>
              </a:rPr>
              <a:t> = {</a:t>
            </a:r>
            <a:r>
              <a:rPr lang="en-US" sz="2000" b="1" dirty="0" err="1" smtClean="0">
                <a:latin typeface="Times New Roman"/>
                <a:cs typeface="Times New Roman"/>
              </a:rPr>
              <a:t>false,..,false</a:t>
            </a:r>
            <a:r>
              <a:rPr lang="en-US" sz="2000" b="1" dirty="0" smtClean="0">
                <a:latin typeface="Times New Roman"/>
                <a:cs typeface="Times New Roman"/>
              </a:rPr>
              <a:t>};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latin typeface="Times New Roman"/>
                <a:cs typeface="Times New Roman"/>
              </a:rPr>
              <a:t>DFS(u): 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 smtClean="0">
                <a:latin typeface="Times New Roman"/>
                <a:cs typeface="Times New Roman"/>
              </a:rPr>
              <a:t>    </a:t>
            </a:r>
            <a:r>
              <a:rPr lang="en-US" sz="20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low[u]</a:t>
            </a:r>
            <a:r>
              <a:rPr lang="en-US" sz="2000" b="1" i="0" dirty="0" smtClean="0">
                <a:latin typeface="Times New Roman"/>
                <a:cs typeface="Times New Roman"/>
              </a:rPr>
              <a:t> =  </a:t>
            </a:r>
            <a:r>
              <a:rPr lang="en-US" sz="20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in[u]</a:t>
            </a:r>
            <a:r>
              <a:rPr lang="en-US" sz="2000" b="1" i="0" dirty="0" smtClean="0">
                <a:latin typeface="Times New Roman"/>
                <a:cs typeface="Times New Roman"/>
              </a:rPr>
              <a:t> = time++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   </a:t>
            </a:r>
            <a:r>
              <a:rPr lang="en-US" sz="2000" b="1" dirty="0" err="1" smtClean="0">
                <a:latin typeface="Times New Roman"/>
                <a:cs typeface="Times New Roman"/>
              </a:rPr>
              <a:t>stack.push</a:t>
            </a:r>
            <a:r>
              <a:rPr lang="en-US" sz="2000" b="1" dirty="0" smtClean="0">
                <a:latin typeface="Times New Roman"/>
                <a:cs typeface="Times New Roman"/>
              </a:rPr>
              <a:t>(u)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latin typeface="Times New Roman"/>
                <a:cs typeface="Times New Roman"/>
              </a:rPr>
              <a:t>   </a:t>
            </a:r>
            <a:r>
              <a:rPr lang="en-US" sz="2000" b="1" i="0" dirty="0" err="1" smtClean="0">
                <a:latin typeface="Times New Roman"/>
                <a:cs typeface="Times New Roman"/>
              </a:rPr>
              <a:t>instack</a:t>
            </a:r>
            <a:r>
              <a:rPr lang="en-US" sz="2000" b="1" i="0" dirty="0" smtClean="0">
                <a:latin typeface="Times New Roman"/>
                <a:cs typeface="Times New Roman"/>
              </a:rPr>
              <a:t>(u) = true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   for v adjacent to u: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latin typeface="Times New Roman"/>
                <a:cs typeface="Times New Roman"/>
              </a:rPr>
              <a:t>            if </a:t>
            </a:r>
            <a:r>
              <a:rPr lang="en-US" sz="20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in[v]</a:t>
            </a:r>
            <a:r>
              <a:rPr lang="en-US" sz="2000" b="1" i="0" dirty="0" smtClean="0">
                <a:latin typeface="Times New Roman"/>
                <a:cs typeface="Times New Roman"/>
              </a:rPr>
              <a:t> == 0: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               DFS(v)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latin typeface="Times New Roman"/>
                <a:cs typeface="Times New Roman"/>
              </a:rPr>
              <a:t>               </a:t>
            </a:r>
            <a:r>
              <a:rPr lang="en-US" sz="20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low[u] </a:t>
            </a:r>
            <a:r>
              <a:rPr lang="en-US" sz="2000" b="1" i="0" dirty="0" smtClean="0">
                <a:latin typeface="Times New Roman"/>
                <a:cs typeface="Times New Roman"/>
              </a:rPr>
              <a:t>= min(</a:t>
            </a:r>
            <a:r>
              <a:rPr lang="en-US" sz="20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low[u]</a:t>
            </a:r>
            <a:r>
              <a:rPr lang="en-US" sz="2000" b="1" i="0" dirty="0" smtClean="0">
                <a:latin typeface="Times New Roman"/>
                <a:cs typeface="Times New Roman"/>
              </a:rPr>
              <a:t>,</a:t>
            </a:r>
            <a:r>
              <a:rPr lang="en-US" sz="20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low[v]</a:t>
            </a:r>
            <a:r>
              <a:rPr lang="en-US" sz="2000" b="1" i="0" dirty="0" smtClean="0">
                <a:latin typeface="Times New Roman"/>
                <a:cs typeface="Times New Roman"/>
              </a:rPr>
              <a:t>)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            else if </a:t>
            </a:r>
            <a:r>
              <a:rPr lang="en-US" sz="2000" b="1" dirty="0" err="1" smtClean="0">
                <a:latin typeface="Times New Roman"/>
                <a:cs typeface="Times New Roman"/>
              </a:rPr>
              <a:t>instack</a:t>
            </a:r>
            <a:r>
              <a:rPr lang="en-US" sz="2000" b="1" dirty="0" smtClean="0">
                <a:latin typeface="Times New Roman"/>
                <a:cs typeface="Times New Roman"/>
              </a:rPr>
              <a:t>[v]:  # </a:t>
            </a:r>
            <a:r>
              <a:rPr lang="en-US" sz="2000" b="1" dirty="0">
                <a:latin typeface="Times New Roman"/>
                <a:cs typeface="Times New Roman"/>
              </a:rPr>
              <a:t>v </a:t>
            </a:r>
            <a:r>
              <a:rPr lang="en-US" sz="2000" b="1" dirty="0" smtClean="0">
                <a:latin typeface="Times New Roman"/>
                <a:cs typeface="Times New Roman"/>
              </a:rPr>
              <a:t>in my SCC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latin typeface="Times New Roman"/>
                <a:cs typeface="Times New Roman"/>
              </a:rPr>
              <a:t>               </a:t>
            </a:r>
            <a:r>
              <a:rPr lang="en-US" sz="20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low[u] </a:t>
            </a:r>
            <a:r>
              <a:rPr lang="en-US" sz="2000" b="1" i="0" dirty="0" smtClean="0">
                <a:latin typeface="Times New Roman"/>
                <a:cs typeface="Times New Roman"/>
              </a:rPr>
              <a:t>= min(</a:t>
            </a:r>
            <a:r>
              <a:rPr lang="en-US" sz="20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low[u]</a:t>
            </a:r>
            <a:r>
              <a:rPr lang="en-US" sz="2000" b="1" i="0" dirty="0" smtClean="0">
                <a:latin typeface="Times New Roman"/>
                <a:cs typeface="Times New Roman"/>
              </a:rPr>
              <a:t>,</a:t>
            </a:r>
            <a:r>
              <a:rPr lang="en-US" sz="20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in[v]</a:t>
            </a:r>
            <a:r>
              <a:rPr lang="en-US" sz="2000" b="1" i="0" dirty="0" smtClean="0">
                <a:latin typeface="Times New Roman"/>
                <a:cs typeface="Times New Roman"/>
              </a:rPr>
              <a:t>)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   if </a:t>
            </a: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low[u] </a:t>
            </a:r>
            <a:r>
              <a:rPr lang="en-US" sz="2000" b="1" dirty="0" smtClean="0">
                <a:latin typeface="Times New Roman"/>
                <a:cs typeface="Times New Roman"/>
              </a:rPr>
              <a:t>== </a:t>
            </a:r>
            <a:r>
              <a:rPr lang="en-US" sz="20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in[u]</a:t>
            </a:r>
            <a:r>
              <a:rPr lang="en-US" sz="2000" b="1" dirty="0" smtClean="0">
                <a:latin typeface="Times New Roman"/>
                <a:cs typeface="Times New Roman"/>
              </a:rPr>
              <a:t>:   # u root of SCC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latin typeface="Times New Roman"/>
                <a:cs typeface="Times New Roman"/>
              </a:rPr>
              <a:t>            while true: 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               w = </a:t>
            </a:r>
            <a:r>
              <a:rPr lang="en-US" sz="2000" b="1" dirty="0" err="1" smtClean="0">
                <a:latin typeface="Times New Roman"/>
                <a:cs typeface="Times New Roman"/>
              </a:rPr>
              <a:t>stack.pop</a:t>
            </a:r>
            <a:r>
              <a:rPr lang="en-US" sz="2000" b="1" dirty="0" smtClean="0">
                <a:latin typeface="Times New Roman"/>
                <a:cs typeface="Times New Roman"/>
              </a:rPr>
              <a:t>()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latin typeface="Times New Roman"/>
                <a:cs typeface="Times New Roman"/>
              </a:rPr>
              <a:t>               </a:t>
            </a:r>
            <a:r>
              <a:rPr lang="en-US" sz="2000" b="1" i="0" dirty="0" err="1" smtClean="0">
                <a:latin typeface="Times New Roman"/>
                <a:cs typeface="Times New Roman"/>
              </a:rPr>
              <a:t>scc</a:t>
            </a:r>
            <a:r>
              <a:rPr lang="en-US" sz="2000" b="1" i="0" dirty="0" smtClean="0">
                <a:latin typeface="Times New Roman"/>
                <a:cs typeface="Times New Roman"/>
              </a:rPr>
              <a:t>(w) = </a:t>
            </a:r>
            <a:r>
              <a:rPr lang="en-US" sz="2000" b="1" i="0" dirty="0" err="1" smtClean="0">
                <a:latin typeface="Times New Roman"/>
                <a:cs typeface="Times New Roman"/>
              </a:rPr>
              <a:t>scc_num</a:t>
            </a:r>
            <a:endParaRPr lang="en-US" sz="2000" b="1" i="0" dirty="0" smtClean="0">
              <a:latin typeface="Times New Roman"/>
              <a:cs typeface="Times New Roman"/>
            </a:endParaRP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               </a:t>
            </a:r>
            <a:r>
              <a:rPr lang="en-US" sz="2000" b="1" dirty="0" err="1" smtClean="0">
                <a:latin typeface="Times New Roman"/>
                <a:cs typeface="Times New Roman"/>
              </a:rPr>
              <a:t>instack</a:t>
            </a:r>
            <a:r>
              <a:rPr lang="en-US" sz="2000" b="1" dirty="0" smtClean="0">
                <a:latin typeface="Times New Roman"/>
                <a:cs typeface="Times New Roman"/>
              </a:rPr>
              <a:t>[w] = false</a:t>
            </a:r>
            <a:r>
              <a:rPr lang="en-US" sz="2000" b="1" i="0" dirty="0" smtClean="0">
                <a:latin typeface="Times New Roman"/>
                <a:cs typeface="Times New Roman"/>
              </a:rPr>
              <a:t> 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               if w == u: break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latin typeface="Times New Roman"/>
                <a:cs typeface="Times New Roman"/>
              </a:rPr>
              <a:t>           </a:t>
            </a:r>
            <a:r>
              <a:rPr lang="en-US" sz="2000" b="1" i="0" dirty="0" err="1" smtClean="0">
                <a:latin typeface="Times New Roman"/>
                <a:cs typeface="Times New Roman"/>
              </a:rPr>
              <a:t>scc_num</a:t>
            </a:r>
            <a:r>
              <a:rPr lang="en-US" sz="2000" b="1" i="0" dirty="0" smtClean="0">
                <a:latin typeface="Times New Roman"/>
                <a:cs typeface="Times New Roman"/>
              </a:rPr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1218336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ular Callout 1"/>
          <p:cNvSpPr/>
          <p:nvPr/>
        </p:nvSpPr>
        <p:spPr>
          <a:xfrm>
            <a:off x="685800" y="533400"/>
            <a:ext cx="6705600" cy="304800"/>
          </a:xfrm>
          <a:prstGeom prst="wedgeRoundRectCallout">
            <a:avLst>
              <a:gd name="adj1" fmla="val 46844"/>
              <a:gd name="adj2" fmla="val 406944"/>
              <a:gd name="adj3" fmla="val 16667"/>
            </a:avLst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52400"/>
            <a:ext cx="75438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000" b="1" u="sng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Tarjan’s</a:t>
            </a:r>
            <a:r>
              <a:rPr lang="en-US" sz="2000" b="1" u="sng" dirty="0" smtClean="0">
                <a:solidFill>
                  <a:srgbClr val="000000"/>
                </a:solidFill>
                <a:latin typeface="Times New Roman"/>
                <a:cs typeface="Times New Roman"/>
              </a:rPr>
              <a:t> Algorithm: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 </a:t>
            </a:r>
            <a:r>
              <a:rPr lang="en-US" sz="20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lang="en-US" sz="20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{0,..,0}</a:t>
            </a:r>
            <a:r>
              <a:rPr lang="en-US" sz="20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;</a:t>
            </a:r>
            <a:r>
              <a:rPr lang="en-US" sz="20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 </a:t>
            </a:r>
            <a:r>
              <a:rPr lang="en-US" sz="20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{0,...,0}</a:t>
            </a:r>
            <a:r>
              <a:rPr lang="en-US" sz="20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;</a:t>
            </a: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err="1" smtClean="0">
                <a:latin typeface="Times New Roman"/>
                <a:cs typeface="Times New Roman"/>
              </a:rPr>
              <a:t>scc_num</a:t>
            </a:r>
            <a:r>
              <a:rPr lang="en-US" sz="2000" b="1" dirty="0" smtClean="0">
                <a:latin typeface="Times New Roman"/>
                <a:cs typeface="Times New Roman"/>
              </a:rPr>
              <a:t> = </a:t>
            </a:r>
            <a:r>
              <a:rPr lang="en-US" sz="2000" b="1" dirty="0">
                <a:latin typeface="Times New Roman"/>
                <a:cs typeface="Times New Roman"/>
              </a:rPr>
              <a:t>1; time = 0 </a:t>
            </a:r>
            <a:endParaRPr lang="en-US" sz="2000" b="1" dirty="0" smtClean="0">
              <a:latin typeface="Times New Roman"/>
              <a:cs typeface="Times New Roman"/>
            </a:endParaRP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Stack= [];  # SCC accumulation stack (not </a:t>
            </a: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the DFS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stack)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instack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= {</a:t>
            </a: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false,..,false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};  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DFS(u): 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low[u] =  in[u] = time++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</a:t>
            </a: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stack.push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(u)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</a:t>
            </a:r>
            <a:r>
              <a:rPr lang="en-US" sz="2000" b="1" i="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instack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(u) = true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for v adjacent to u: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if in[v] == 0: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   DFS(v)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   low[u] = min(low[u],low[v])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else if </a:t>
            </a: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instack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[v]:  # </a:t>
            </a: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v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in my SCC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   low[u] = min(low[u],in[v])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if low[u] == in[u]:   # u root of SCC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while true: 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   w = </a:t>
            </a: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stack.pop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()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   </a:t>
            </a:r>
            <a:r>
              <a:rPr lang="en-US" sz="2000" b="1" i="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scc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(w) = </a:t>
            </a:r>
            <a:r>
              <a:rPr lang="en-US" sz="2000" b="1" i="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scc_num</a:t>
            </a:r>
            <a:endParaRPr lang="en-US" sz="2000" b="1" i="0" dirty="0" smtClean="0">
              <a:solidFill>
                <a:srgbClr val="7F7F7F"/>
              </a:solidFill>
              <a:latin typeface="Times New Roman"/>
              <a:cs typeface="Times New Roman"/>
            </a:endParaRP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   </a:t>
            </a: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instack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[w] = false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   if w == u: break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</a:t>
            </a:r>
            <a:r>
              <a:rPr lang="en-US" sz="2000" b="1" i="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scc_num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++</a:t>
            </a:r>
          </a:p>
        </p:txBody>
      </p:sp>
      <p:sp>
        <p:nvSpPr>
          <p:cNvPr id="5" name="Rectangle 4"/>
          <p:cNvSpPr/>
          <p:nvPr/>
        </p:nvSpPr>
        <p:spPr>
          <a:xfrm>
            <a:off x="6577482" y="2026384"/>
            <a:ext cx="236099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n = discovery times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 = minimal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reachable time  </a:t>
            </a:r>
          </a:p>
          <a:p>
            <a:pPr>
              <a:buClr>
                <a:srgbClr val="FF0000"/>
              </a:buClr>
              <a:buSzPct val="150000"/>
            </a:pPr>
            <a:endParaRPr lang="en-US" sz="2000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1014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ular Callout 2"/>
          <p:cNvSpPr/>
          <p:nvPr/>
        </p:nvSpPr>
        <p:spPr>
          <a:xfrm>
            <a:off x="762000" y="838200"/>
            <a:ext cx="7086600" cy="609600"/>
          </a:xfrm>
          <a:prstGeom prst="wedgeRoundRectCallout">
            <a:avLst>
              <a:gd name="adj1" fmla="val 27250"/>
              <a:gd name="adj2" fmla="val 184722"/>
              <a:gd name="adj3" fmla="val 16667"/>
            </a:avLst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52400"/>
            <a:ext cx="75438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000" b="1" u="sng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Tarjan’s</a:t>
            </a:r>
            <a:r>
              <a:rPr lang="en-US" sz="2000" b="1" u="sng" dirty="0" smtClean="0">
                <a:solidFill>
                  <a:srgbClr val="000000"/>
                </a:solidFill>
                <a:latin typeface="Times New Roman"/>
                <a:cs typeface="Times New Roman"/>
              </a:rPr>
              <a:t> Algorithm: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in = {0,..,0}; low = {0,...,0};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scc_num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1; time = 0 </a:t>
            </a:r>
            <a:endParaRPr lang="en-US" sz="2000" b="1" dirty="0" smtClean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latin typeface="Times New Roman"/>
                <a:cs typeface="Times New Roman"/>
              </a:rPr>
              <a:t>Stack= [];  # SCC accumulation stack (not </a:t>
            </a:r>
            <a:r>
              <a:rPr lang="en-US" sz="2000" b="1" dirty="0">
                <a:latin typeface="Times New Roman"/>
                <a:cs typeface="Times New Roman"/>
              </a:rPr>
              <a:t>the DFS </a:t>
            </a:r>
            <a:r>
              <a:rPr lang="en-US" sz="2000" b="1" dirty="0" smtClean="0">
                <a:latin typeface="Times New Roman"/>
                <a:cs typeface="Times New Roman"/>
              </a:rPr>
              <a:t>stack)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err="1" smtClean="0">
                <a:latin typeface="Times New Roman"/>
                <a:cs typeface="Times New Roman"/>
              </a:rPr>
              <a:t>instack</a:t>
            </a:r>
            <a:r>
              <a:rPr lang="en-US" sz="2000" b="1" dirty="0" smtClean="0">
                <a:latin typeface="Times New Roman"/>
                <a:cs typeface="Times New Roman"/>
              </a:rPr>
              <a:t> = {</a:t>
            </a:r>
            <a:r>
              <a:rPr lang="en-US" sz="2000" b="1" dirty="0" err="1" smtClean="0">
                <a:latin typeface="Times New Roman"/>
                <a:cs typeface="Times New Roman"/>
              </a:rPr>
              <a:t>false,..,false</a:t>
            </a:r>
            <a:r>
              <a:rPr lang="en-US" sz="2000" b="1" dirty="0" smtClean="0">
                <a:latin typeface="Times New Roman"/>
                <a:cs typeface="Times New Roman"/>
              </a:rPr>
              <a:t>};  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DFS(u): 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low[u] =  in[u] = time++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</a:t>
            </a: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stack.push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(u)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</a:t>
            </a:r>
            <a:r>
              <a:rPr lang="en-US" sz="2000" b="1" i="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instack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(u) = true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for v adjacent to u: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if in[v] == 0: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   DFS(v)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   low[u] = min(low[u],low[v])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else if </a:t>
            </a: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instack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[v]:  # </a:t>
            </a: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v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in my SCC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   low[u] = min(low[u],in[v])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if low[u] == in[u]:   # u root of SCC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while true: 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   w = </a:t>
            </a: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stack.pop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()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   </a:t>
            </a:r>
            <a:r>
              <a:rPr lang="en-US" sz="2000" b="1" i="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scc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(w) = </a:t>
            </a:r>
            <a:r>
              <a:rPr lang="en-US" sz="2000" b="1" i="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scc_num</a:t>
            </a:r>
            <a:endParaRPr lang="en-US" sz="2000" b="1" i="0" dirty="0" smtClean="0">
              <a:solidFill>
                <a:srgbClr val="7F7F7F"/>
              </a:solidFill>
              <a:latin typeface="Times New Roman"/>
              <a:cs typeface="Times New Roman"/>
            </a:endParaRP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   </a:t>
            </a: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instack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[w] = false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   if w == u: break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</a:t>
            </a:r>
            <a:r>
              <a:rPr lang="en-US" sz="2000" b="1" i="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scc_num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++</a:t>
            </a:r>
          </a:p>
        </p:txBody>
      </p:sp>
      <p:sp>
        <p:nvSpPr>
          <p:cNvPr id="6" name="Rectangle 5"/>
          <p:cNvSpPr/>
          <p:nvPr/>
        </p:nvSpPr>
        <p:spPr>
          <a:xfrm>
            <a:off x="5715000" y="2209800"/>
            <a:ext cx="303159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The stack will accumulate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SCC being constructed</a:t>
            </a:r>
          </a:p>
          <a:p>
            <a:pPr>
              <a:buClr>
                <a:srgbClr val="FF0000"/>
              </a:buClr>
              <a:buSzPct val="150000"/>
            </a:pPr>
            <a:endParaRPr lang="en-US" sz="2000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97600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ular Callout 2"/>
          <p:cNvSpPr/>
          <p:nvPr/>
        </p:nvSpPr>
        <p:spPr>
          <a:xfrm>
            <a:off x="838200" y="1524000"/>
            <a:ext cx="3148482" cy="1143000"/>
          </a:xfrm>
          <a:prstGeom prst="wedgeRoundRectCallout">
            <a:avLst>
              <a:gd name="adj1" fmla="val 104929"/>
              <a:gd name="adj2" fmla="val 30909"/>
              <a:gd name="adj3" fmla="val 16667"/>
            </a:avLst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52400"/>
            <a:ext cx="75438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000" b="1" u="sng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Tarjan’s</a:t>
            </a:r>
            <a:r>
              <a:rPr lang="en-US" sz="2000" b="1" u="sng" dirty="0" smtClean="0">
                <a:solidFill>
                  <a:srgbClr val="000000"/>
                </a:solidFill>
                <a:latin typeface="Times New Roman"/>
                <a:cs typeface="Times New Roman"/>
              </a:rPr>
              <a:t> Algorithm: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in = {0,..,0}; low = {0,...,0}; </a:t>
            </a: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scc_num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= </a:t>
            </a: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1; time = 0 </a:t>
            </a:r>
            <a:endParaRPr lang="en-US" sz="2000" b="1" dirty="0" smtClean="0">
              <a:solidFill>
                <a:srgbClr val="7F7F7F"/>
              </a:solidFill>
              <a:latin typeface="Times New Roman"/>
              <a:cs typeface="Times New Roman"/>
            </a:endParaRP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Stack= [];  # SCC accumulation stack (not </a:t>
            </a: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the DFS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stack)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instack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= {</a:t>
            </a: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false,..,false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};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latin typeface="Times New Roman"/>
                <a:cs typeface="Times New Roman"/>
              </a:rPr>
              <a:t>DFS(u): 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 smtClean="0">
                <a:latin typeface="Times New Roman"/>
                <a:cs typeface="Times New Roman"/>
              </a:rPr>
              <a:t>    </a:t>
            </a:r>
            <a:r>
              <a:rPr lang="en-US" sz="20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low[u]</a:t>
            </a:r>
            <a:r>
              <a:rPr lang="en-US" sz="2000" b="1" i="0" dirty="0" smtClean="0">
                <a:latin typeface="Times New Roman"/>
                <a:cs typeface="Times New Roman"/>
              </a:rPr>
              <a:t> =  </a:t>
            </a:r>
            <a:r>
              <a:rPr lang="en-US" sz="20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in[u]</a:t>
            </a:r>
            <a:r>
              <a:rPr lang="en-US" sz="2000" b="1" i="0" dirty="0" smtClean="0">
                <a:latin typeface="Times New Roman"/>
                <a:cs typeface="Times New Roman"/>
              </a:rPr>
              <a:t> = time++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   </a:t>
            </a:r>
            <a:r>
              <a:rPr lang="en-US" sz="2000" b="1" dirty="0" err="1" smtClean="0">
                <a:latin typeface="Times New Roman"/>
                <a:cs typeface="Times New Roman"/>
              </a:rPr>
              <a:t>stack.push</a:t>
            </a:r>
            <a:r>
              <a:rPr lang="en-US" sz="2000" b="1" dirty="0" smtClean="0">
                <a:latin typeface="Times New Roman"/>
                <a:cs typeface="Times New Roman"/>
              </a:rPr>
              <a:t>(u)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latin typeface="Times New Roman"/>
                <a:cs typeface="Times New Roman"/>
              </a:rPr>
              <a:t>   </a:t>
            </a:r>
            <a:r>
              <a:rPr lang="en-US" sz="2000" b="1" i="0" dirty="0" err="1" smtClean="0">
                <a:latin typeface="Times New Roman"/>
                <a:cs typeface="Times New Roman"/>
              </a:rPr>
              <a:t>instack</a:t>
            </a:r>
            <a:r>
              <a:rPr lang="en-US" sz="2000" b="1" i="0" dirty="0" smtClean="0">
                <a:latin typeface="Times New Roman"/>
                <a:cs typeface="Times New Roman"/>
              </a:rPr>
              <a:t>(u) = true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 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for v adjacent to u: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if in[v] == 0: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   DFS(v)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   low[u] = min(low[u],low[v])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else if </a:t>
            </a: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instack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[v]:  # </a:t>
            </a: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v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in my SCC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   low[u] = min(low[u],in[v])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if low[u] == in[u]:   # u root of SCC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while true: 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   w = </a:t>
            </a: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stack.pop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()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   </a:t>
            </a:r>
            <a:r>
              <a:rPr lang="en-US" sz="2000" b="1" i="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scc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(w) = </a:t>
            </a:r>
            <a:r>
              <a:rPr lang="en-US" sz="2000" b="1" i="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scc_num</a:t>
            </a:r>
            <a:endParaRPr lang="en-US" sz="2000" b="1" i="0" dirty="0" smtClean="0">
              <a:solidFill>
                <a:srgbClr val="7F7F7F"/>
              </a:solidFill>
              <a:latin typeface="Times New Roman"/>
              <a:cs typeface="Times New Roman"/>
            </a:endParaRP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   </a:t>
            </a: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instack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[w] = false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   if w == u: break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</a:t>
            </a:r>
            <a:r>
              <a:rPr lang="en-US" sz="2000" b="1" i="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scc_num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++</a:t>
            </a:r>
          </a:p>
        </p:txBody>
      </p:sp>
      <p:sp>
        <p:nvSpPr>
          <p:cNvPr id="5" name="Rectangle 4"/>
          <p:cNvSpPr/>
          <p:nvPr/>
        </p:nvSpPr>
        <p:spPr>
          <a:xfrm>
            <a:off x="5715000" y="1828800"/>
            <a:ext cx="2438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Discover u, push onto stack of SCC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eing accumulated</a:t>
            </a:r>
          </a:p>
          <a:p>
            <a:pPr>
              <a:buClr>
                <a:srgbClr val="FF0000"/>
              </a:buClr>
              <a:buSzPct val="150000"/>
            </a:pPr>
            <a:endParaRPr lang="en-US" sz="2000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9055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ular Callout 2"/>
          <p:cNvSpPr/>
          <p:nvPr/>
        </p:nvSpPr>
        <p:spPr>
          <a:xfrm>
            <a:off x="838200" y="2633008"/>
            <a:ext cx="3148482" cy="352960"/>
          </a:xfrm>
          <a:prstGeom prst="wedgeRoundRectCallout">
            <a:avLst>
              <a:gd name="adj1" fmla="val 104929"/>
              <a:gd name="adj2" fmla="val 30909"/>
              <a:gd name="adj3" fmla="val 16667"/>
            </a:avLst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19800" y="2514600"/>
            <a:ext cx="2438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Do for all outgoing edges. </a:t>
            </a:r>
          </a:p>
          <a:p>
            <a:pPr>
              <a:buClr>
                <a:srgbClr val="FF0000"/>
              </a:buClr>
              <a:buSzPct val="150000"/>
            </a:pPr>
            <a:endParaRPr lang="en-US" sz="2000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52400"/>
            <a:ext cx="75438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000" b="1" u="sng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Tarjan’s</a:t>
            </a:r>
            <a:r>
              <a:rPr lang="en-US" sz="2000" b="1" u="sng" dirty="0" smtClean="0">
                <a:solidFill>
                  <a:srgbClr val="000000"/>
                </a:solidFill>
                <a:latin typeface="Times New Roman"/>
                <a:cs typeface="Times New Roman"/>
              </a:rPr>
              <a:t> Algorithm: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in = {0,..,0}; low = {0,...,0}; </a:t>
            </a: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scc_num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= </a:t>
            </a: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1; time = 0 </a:t>
            </a:r>
            <a:endParaRPr lang="en-US" sz="2000" b="1" dirty="0" smtClean="0">
              <a:solidFill>
                <a:srgbClr val="7F7F7F"/>
              </a:solidFill>
              <a:latin typeface="Times New Roman"/>
              <a:cs typeface="Times New Roman"/>
            </a:endParaRP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Stack= [];  # SCC accumulation stack (not </a:t>
            </a: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the DFS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stack)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instack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= {</a:t>
            </a: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false,..,false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};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DFS(u): 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low[u] =  in[u] = time++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</a:t>
            </a: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stack.push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(u)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</a:t>
            </a:r>
            <a:r>
              <a:rPr lang="en-US" sz="2000" b="1" i="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instack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(u) = true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   for v adjacent to u: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latin typeface="Times New Roman"/>
                <a:cs typeface="Times New Roman"/>
              </a:rPr>
              <a:t>            </a:t>
            </a:r>
            <a:r>
              <a:rPr lang="en-US" sz="2000" b="1" i="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if in[v] == 0: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               DFS(v)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latin typeface="Times New Roman"/>
                <a:cs typeface="Times New Roman"/>
              </a:rPr>
              <a:t>         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low[u] = min(low[u],low[v])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else if </a:t>
            </a: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instack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[v]:  # </a:t>
            </a: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v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in my SCC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   low[u] = min(low[u],in[v])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if low[u] == in[u]:   # u root of SCC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while true: 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   w = </a:t>
            </a: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stack.pop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()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   </a:t>
            </a:r>
            <a:r>
              <a:rPr lang="en-US" sz="2000" b="1" i="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scc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(w) = </a:t>
            </a:r>
            <a:r>
              <a:rPr lang="en-US" sz="2000" b="1" i="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scc_num</a:t>
            </a:r>
            <a:endParaRPr lang="en-US" sz="2000" b="1" i="0" dirty="0" smtClean="0">
              <a:solidFill>
                <a:srgbClr val="7F7F7F"/>
              </a:solidFill>
              <a:latin typeface="Times New Roman"/>
              <a:cs typeface="Times New Roman"/>
            </a:endParaRP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   </a:t>
            </a: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instack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[w] = false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   if w == u: break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</a:t>
            </a:r>
            <a:r>
              <a:rPr lang="en-US" sz="2000" b="1" i="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scc_num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2470102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ular Callout 2"/>
          <p:cNvSpPr/>
          <p:nvPr/>
        </p:nvSpPr>
        <p:spPr>
          <a:xfrm>
            <a:off x="838200" y="2971800"/>
            <a:ext cx="3148482" cy="581560"/>
          </a:xfrm>
          <a:prstGeom prst="wedgeRoundRectCallout">
            <a:avLst>
              <a:gd name="adj1" fmla="val 104929"/>
              <a:gd name="adj2" fmla="val 30909"/>
              <a:gd name="adj3" fmla="val 16667"/>
            </a:avLst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43600" y="2819400"/>
            <a:ext cx="2438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If target is undiscovered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all DFS on it </a:t>
            </a:r>
          </a:p>
          <a:p>
            <a:pPr>
              <a:buClr>
                <a:srgbClr val="FF0000"/>
              </a:buClr>
              <a:buSzPct val="150000"/>
            </a:pPr>
            <a:endParaRPr lang="en-US" sz="2000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52400"/>
            <a:ext cx="75438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000" b="1" u="sng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Tarjan’s</a:t>
            </a:r>
            <a:r>
              <a:rPr lang="en-US" sz="2000" b="1" u="sng" dirty="0" smtClean="0">
                <a:solidFill>
                  <a:srgbClr val="000000"/>
                </a:solidFill>
                <a:latin typeface="Times New Roman"/>
                <a:cs typeface="Times New Roman"/>
              </a:rPr>
              <a:t> Algorithm: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in = {0,..,0}; low = {0,...,0}; </a:t>
            </a: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scc_num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= </a:t>
            </a: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1; time = 0 </a:t>
            </a:r>
            <a:endParaRPr lang="en-US" sz="2000" b="1" dirty="0" smtClean="0">
              <a:solidFill>
                <a:srgbClr val="7F7F7F"/>
              </a:solidFill>
              <a:latin typeface="Times New Roman"/>
              <a:cs typeface="Times New Roman"/>
            </a:endParaRP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Stack= [];  # SCC accumulation stack (not </a:t>
            </a: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the DFS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stack)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instack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= {</a:t>
            </a: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false,..,false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};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DFS(u): 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low[u] =  in[u] = time++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</a:t>
            </a: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stack.push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(u)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</a:t>
            </a:r>
            <a:r>
              <a:rPr lang="en-US" sz="2000" b="1" i="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instack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(u) = true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for v adjacent to u: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latin typeface="Times New Roman"/>
                <a:cs typeface="Times New Roman"/>
              </a:rPr>
              <a:t>            if </a:t>
            </a:r>
            <a:r>
              <a:rPr lang="en-US" sz="20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in[v]</a:t>
            </a:r>
            <a:r>
              <a:rPr lang="en-US" sz="2000" b="1" i="0" dirty="0" smtClean="0">
                <a:latin typeface="Times New Roman"/>
                <a:cs typeface="Times New Roman"/>
              </a:rPr>
              <a:t> == 0: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               DFS(v)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latin typeface="Times New Roman"/>
                <a:cs typeface="Times New Roman"/>
              </a:rPr>
              <a:t>         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low[u] = min(low[u],low[v])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else if </a:t>
            </a: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instack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[v]:  # </a:t>
            </a: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v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in my SCC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   low[u] = min(low[u],in[v])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if low[u] == in[u]:   # u root of SCC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while true: 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   w = </a:t>
            </a: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stack.pop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()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   </a:t>
            </a:r>
            <a:r>
              <a:rPr lang="en-US" sz="2000" b="1" i="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scc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(w) = </a:t>
            </a:r>
            <a:r>
              <a:rPr lang="en-US" sz="2000" b="1" i="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scc_num</a:t>
            </a:r>
            <a:endParaRPr lang="en-US" sz="2000" b="1" i="0" dirty="0" smtClean="0">
              <a:solidFill>
                <a:srgbClr val="7F7F7F"/>
              </a:solidFill>
              <a:latin typeface="Times New Roman"/>
              <a:cs typeface="Times New Roman"/>
            </a:endParaRP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   </a:t>
            </a: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instack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[w] = false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   if w == u: break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</a:t>
            </a:r>
            <a:r>
              <a:rPr lang="en-US" sz="2000" b="1" i="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scc_num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601605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ular Callout 2"/>
          <p:cNvSpPr/>
          <p:nvPr/>
        </p:nvSpPr>
        <p:spPr>
          <a:xfrm>
            <a:off x="1828800" y="3505200"/>
            <a:ext cx="3200400" cy="381000"/>
          </a:xfrm>
          <a:prstGeom prst="wedgeRoundRectCallout">
            <a:avLst>
              <a:gd name="adj1" fmla="val 68421"/>
              <a:gd name="adj2" fmla="val 306464"/>
              <a:gd name="adj3" fmla="val 16667"/>
            </a:avLst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52400"/>
            <a:ext cx="75438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000" b="1" u="sng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Tarjan’s</a:t>
            </a:r>
            <a:r>
              <a:rPr lang="en-US" sz="2000" b="1" u="sng" dirty="0" smtClean="0">
                <a:solidFill>
                  <a:srgbClr val="000000"/>
                </a:solidFill>
                <a:latin typeface="Times New Roman"/>
                <a:cs typeface="Times New Roman"/>
              </a:rPr>
              <a:t> Algorithm: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in = {0,..,0}; low = {0,...,0}; </a:t>
            </a: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scc_num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= </a:t>
            </a: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1; time = 0 </a:t>
            </a:r>
            <a:endParaRPr lang="en-US" sz="2000" b="1" dirty="0" smtClean="0">
              <a:solidFill>
                <a:srgbClr val="7F7F7F"/>
              </a:solidFill>
              <a:latin typeface="Times New Roman"/>
              <a:cs typeface="Times New Roman"/>
            </a:endParaRP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Stack= [];  # SCC accumulation stack (not </a:t>
            </a: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the DFS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stack)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instack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= {</a:t>
            </a: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false,..,false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};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DFS(u): 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low[u] =  in[u] = time++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</a:t>
            </a: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stack.push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(u)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</a:t>
            </a:r>
            <a:r>
              <a:rPr lang="en-US" sz="2000" b="1" i="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instack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(u) = true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for v adjacent to u: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if in[v] == 0: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   DFS(v)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i="0" dirty="0"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latin typeface="Times New Roman"/>
                <a:cs typeface="Times New Roman"/>
              </a:rPr>
              <a:t>               </a:t>
            </a:r>
            <a:r>
              <a:rPr lang="en-US" sz="20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low[u] </a:t>
            </a:r>
            <a:r>
              <a:rPr lang="en-US" sz="2000" b="1" i="0" dirty="0" smtClean="0">
                <a:latin typeface="Times New Roman"/>
                <a:cs typeface="Times New Roman"/>
              </a:rPr>
              <a:t>= min(</a:t>
            </a:r>
            <a:r>
              <a:rPr lang="en-US" sz="20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</a:t>
            </a:r>
            <a:r>
              <a:rPr lang="en-US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[u]</a:t>
            </a:r>
            <a:r>
              <a:rPr lang="en-US" sz="2000" b="1" i="0" dirty="0" smtClean="0">
                <a:latin typeface="Times New Roman"/>
                <a:cs typeface="Times New Roman"/>
              </a:rPr>
              <a:t>,</a:t>
            </a:r>
            <a:r>
              <a:rPr lang="en-US" sz="20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low[v]</a:t>
            </a:r>
            <a:r>
              <a:rPr lang="en-US" sz="2000" b="1" i="0" dirty="0" smtClean="0">
                <a:latin typeface="Times New Roman"/>
                <a:cs typeface="Times New Roman"/>
              </a:rPr>
              <a:t>)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           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else if </a:t>
            </a: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instack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[v]:  # </a:t>
            </a: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v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in my SCC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   low[u] = min(low[u],in[v])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if low[u] == in[u]:   # u root of SCC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while true: 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   w = </a:t>
            </a: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stack.pop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()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   </a:t>
            </a:r>
            <a:r>
              <a:rPr lang="en-US" sz="2000" b="1" i="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scc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(w) = </a:t>
            </a:r>
            <a:r>
              <a:rPr lang="en-US" sz="2000" b="1" i="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scc_num</a:t>
            </a:r>
            <a:endParaRPr lang="en-US" sz="2000" b="1" i="0" dirty="0" smtClean="0">
              <a:solidFill>
                <a:srgbClr val="7F7F7F"/>
              </a:solidFill>
              <a:latin typeface="Times New Roman"/>
              <a:cs typeface="Times New Roman"/>
            </a:endParaRP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   </a:t>
            </a: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instack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[w] = false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   if w == u: break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</a:t>
            </a:r>
            <a:r>
              <a:rPr lang="en-US" sz="2000" b="1" i="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scc_num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++</a:t>
            </a:r>
          </a:p>
        </p:txBody>
      </p:sp>
      <p:sp>
        <p:nvSpPr>
          <p:cNvPr id="6" name="Oval 5"/>
          <p:cNvSpPr/>
          <p:nvPr/>
        </p:nvSpPr>
        <p:spPr>
          <a:xfrm>
            <a:off x="7085954" y="3828806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476354" y="2838206"/>
            <a:ext cx="5334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38154" y="1771406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1354" y="780806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9" idx="5"/>
            <a:endCxn id="8" idx="1"/>
          </p:cNvCxnSpPr>
          <p:nvPr/>
        </p:nvCxnSpPr>
        <p:spPr>
          <a:xfrm>
            <a:off x="5026639" y="1171051"/>
            <a:ext cx="689630" cy="667310"/>
          </a:xfrm>
          <a:prstGeom prst="line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5"/>
            <a:endCxn id="7" idx="1"/>
          </p:cNvCxnSpPr>
          <p:nvPr/>
        </p:nvCxnSpPr>
        <p:spPr>
          <a:xfrm>
            <a:off x="6093439" y="2161651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6" idx="1"/>
          </p:cNvCxnSpPr>
          <p:nvPr/>
        </p:nvCxnSpPr>
        <p:spPr>
          <a:xfrm>
            <a:off x="6857354" y="3295406"/>
            <a:ext cx="3067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4495154" y="1154057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18249709">
            <a:off x="5340761" y="721569"/>
            <a:ext cx="442387" cy="117321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00154" y="3828806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66754" y="3143006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52354" y="1847606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85554" y="628406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48200" y="68580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endParaRPr lang="en-US" sz="2800" dirty="0"/>
          </a:p>
        </p:txBody>
      </p:sp>
      <p:sp>
        <p:nvSpPr>
          <p:cNvPr id="23" name="Rectangle 22"/>
          <p:cNvSpPr/>
          <p:nvPr/>
        </p:nvSpPr>
        <p:spPr>
          <a:xfrm>
            <a:off x="5715000" y="1676400"/>
            <a:ext cx="384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endParaRPr lang="en-US" sz="2800" dirty="0"/>
          </a:p>
        </p:txBody>
      </p:sp>
      <p:sp>
        <p:nvSpPr>
          <p:cNvPr id="21" name="Rectangle 20"/>
          <p:cNvSpPr/>
          <p:nvPr/>
        </p:nvSpPr>
        <p:spPr>
          <a:xfrm>
            <a:off x="5715000" y="4648200"/>
            <a:ext cx="247860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DFS on v completed. See if the DFS found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 path to a lower number. If so update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ow. </a:t>
            </a:r>
            <a:endParaRPr lang="en-US" sz="2000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6510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ular Callout 2"/>
          <p:cNvSpPr/>
          <p:nvPr/>
        </p:nvSpPr>
        <p:spPr>
          <a:xfrm>
            <a:off x="1828800" y="3505200"/>
            <a:ext cx="3200400" cy="381000"/>
          </a:xfrm>
          <a:prstGeom prst="wedgeRoundRectCallout">
            <a:avLst>
              <a:gd name="adj1" fmla="val 68421"/>
              <a:gd name="adj2" fmla="val 306464"/>
              <a:gd name="adj3" fmla="val 16667"/>
            </a:avLst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52400"/>
            <a:ext cx="75438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000" b="1" u="sng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Tarjan’s</a:t>
            </a:r>
            <a:r>
              <a:rPr lang="en-US" sz="2000" b="1" u="sng" dirty="0" smtClean="0">
                <a:solidFill>
                  <a:srgbClr val="000000"/>
                </a:solidFill>
                <a:latin typeface="Times New Roman"/>
                <a:cs typeface="Times New Roman"/>
              </a:rPr>
              <a:t> Algorithm: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in = {0,..,0}; low = {0,...,0}; </a:t>
            </a: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scc_num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= </a:t>
            </a: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1; time = 0 </a:t>
            </a:r>
            <a:endParaRPr lang="en-US" sz="2000" b="1" dirty="0" smtClean="0">
              <a:solidFill>
                <a:srgbClr val="7F7F7F"/>
              </a:solidFill>
              <a:latin typeface="Times New Roman"/>
              <a:cs typeface="Times New Roman"/>
            </a:endParaRP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Stack= [];  # SCC accumulation stack (not </a:t>
            </a: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the DFS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stack)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instack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= {</a:t>
            </a: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false,..,false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};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DFS(u): 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low[u] =  in[u] = time++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</a:t>
            </a: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stack.push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(u)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</a:t>
            </a:r>
            <a:r>
              <a:rPr lang="en-US" sz="2000" b="1" i="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instack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(u) = true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for v adjacent to u: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if in[v] == 0: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   DFS(v)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i="0" dirty="0"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latin typeface="Times New Roman"/>
                <a:cs typeface="Times New Roman"/>
              </a:rPr>
              <a:t>               </a:t>
            </a:r>
            <a:r>
              <a:rPr lang="en-US" sz="20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low[u] </a:t>
            </a:r>
            <a:r>
              <a:rPr lang="en-US" sz="2000" b="1" i="0" dirty="0" smtClean="0">
                <a:latin typeface="Times New Roman"/>
                <a:cs typeface="Times New Roman"/>
              </a:rPr>
              <a:t>= min(</a:t>
            </a:r>
            <a:r>
              <a:rPr lang="en-US" sz="20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</a:t>
            </a:r>
            <a:r>
              <a:rPr lang="en-US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[u]</a:t>
            </a:r>
            <a:r>
              <a:rPr lang="en-US" sz="2000" b="1" i="0" dirty="0" smtClean="0">
                <a:latin typeface="Times New Roman"/>
                <a:cs typeface="Times New Roman"/>
              </a:rPr>
              <a:t>,</a:t>
            </a:r>
            <a:r>
              <a:rPr lang="en-US" sz="20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low[v]</a:t>
            </a:r>
            <a:r>
              <a:rPr lang="en-US" sz="2000" b="1" i="0" dirty="0" smtClean="0">
                <a:latin typeface="Times New Roman"/>
                <a:cs typeface="Times New Roman"/>
              </a:rPr>
              <a:t>)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           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else if </a:t>
            </a: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instack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[v]:  # </a:t>
            </a: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v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in my SCC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   low[u] = min(low[u],in[v])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if low[u] == in[u]:   # u root of SCC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while true: 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   w = </a:t>
            </a: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stack.pop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()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   </a:t>
            </a:r>
            <a:r>
              <a:rPr lang="en-US" sz="2000" b="1" i="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scc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(w) = </a:t>
            </a:r>
            <a:r>
              <a:rPr lang="en-US" sz="2000" b="1" i="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scc_num</a:t>
            </a:r>
            <a:endParaRPr lang="en-US" sz="2000" b="1" i="0" dirty="0" smtClean="0">
              <a:solidFill>
                <a:srgbClr val="7F7F7F"/>
              </a:solidFill>
              <a:latin typeface="Times New Roman"/>
              <a:cs typeface="Times New Roman"/>
            </a:endParaRP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   </a:t>
            </a: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instack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[w] = false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   if w == u: break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</a:t>
            </a:r>
            <a:r>
              <a:rPr lang="en-US" sz="2000" b="1" i="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scc_num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++</a:t>
            </a:r>
          </a:p>
        </p:txBody>
      </p:sp>
      <p:sp>
        <p:nvSpPr>
          <p:cNvPr id="6" name="Oval 5"/>
          <p:cNvSpPr/>
          <p:nvPr/>
        </p:nvSpPr>
        <p:spPr>
          <a:xfrm>
            <a:off x="7085954" y="3828806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476354" y="2838206"/>
            <a:ext cx="5334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38154" y="1771406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1354" y="780806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9" idx="5"/>
            <a:endCxn id="8" idx="1"/>
          </p:cNvCxnSpPr>
          <p:nvPr/>
        </p:nvCxnSpPr>
        <p:spPr>
          <a:xfrm>
            <a:off x="5026639" y="1171051"/>
            <a:ext cx="689630" cy="667310"/>
          </a:xfrm>
          <a:prstGeom prst="line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5"/>
            <a:endCxn id="7" idx="1"/>
          </p:cNvCxnSpPr>
          <p:nvPr/>
        </p:nvCxnSpPr>
        <p:spPr>
          <a:xfrm>
            <a:off x="6093439" y="2161651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6" idx="1"/>
          </p:cNvCxnSpPr>
          <p:nvPr/>
        </p:nvCxnSpPr>
        <p:spPr>
          <a:xfrm>
            <a:off x="6857354" y="3295406"/>
            <a:ext cx="3067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4495154" y="1154057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18249709">
            <a:off x="5340761" y="721569"/>
            <a:ext cx="442387" cy="117321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00154" y="3828806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66754" y="3143006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52354" y="1847606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85554" y="628406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48200" y="68580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endParaRPr lang="en-US" sz="2800" dirty="0"/>
          </a:p>
        </p:txBody>
      </p:sp>
      <p:sp>
        <p:nvSpPr>
          <p:cNvPr id="23" name="Rectangle 22"/>
          <p:cNvSpPr/>
          <p:nvPr/>
        </p:nvSpPr>
        <p:spPr>
          <a:xfrm>
            <a:off x="5715000" y="1676400"/>
            <a:ext cx="384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endParaRPr lang="en-US" sz="2800" dirty="0"/>
          </a:p>
        </p:txBody>
      </p:sp>
      <p:sp>
        <p:nvSpPr>
          <p:cNvPr id="24" name="Rectangle 23"/>
          <p:cNvSpPr/>
          <p:nvPr/>
        </p:nvSpPr>
        <p:spPr>
          <a:xfrm>
            <a:off x="5715000" y="4648200"/>
            <a:ext cx="247860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DFS on v completed. See if the DFS found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 path to a lower number. If so update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ow. </a:t>
            </a:r>
            <a:endParaRPr lang="en-US" sz="2000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1816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419600" y="51131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810000" y="41225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971800" y="30557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05000" y="20651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67846" y="2264043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54944" y="15317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76700" y="10668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8800" y="44273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77000" y="37415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992" y="32843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2360285" y="2455394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3427085" y="3445994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4265285" y="4512794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3427085" y="2654288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4343400" y="1524000"/>
            <a:ext cx="191146" cy="7400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4723131" y="1921994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4874885" y="4817594"/>
            <a:ext cx="842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5868692" y="3741549"/>
            <a:ext cx="36808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6094085" y="4131794"/>
            <a:ext cx="461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09700" y="0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rial Narrow" pitchFamily="34" charset="0"/>
              </a:rPr>
              <a:t>Backtrack Numbering?</a:t>
            </a:r>
          </a:p>
        </p:txBody>
      </p:sp>
      <p:sp>
        <p:nvSpPr>
          <p:cNvPr id="45" name="Freeform 44"/>
          <p:cNvSpPr/>
          <p:nvPr/>
        </p:nvSpPr>
        <p:spPr>
          <a:xfrm rot="2547152" flipH="1">
            <a:off x="4590224" y="1365049"/>
            <a:ext cx="1038386" cy="457309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347275" y="3583983"/>
            <a:ext cx="1263111" cy="751698"/>
          </a:xfrm>
          <a:custGeom>
            <a:avLst/>
            <a:gdLst>
              <a:gd name="connsiteX0" fmla="*/ 1263111 w 1263111"/>
              <a:gd name="connsiteY0" fmla="*/ 0 h 751698"/>
              <a:gd name="connsiteX1" fmla="*/ 1201118 w 1263111"/>
              <a:gd name="connsiteY1" fmla="*/ 15498 h 751698"/>
              <a:gd name="connsiteX2" fmla="*/ 1208867 w 1263111"/>
              <a:gd name="connsiteY2" fmla="*/ 92990 h 751698"/>
              <a:gd name="connsiteX3" fmla="*/ 1224366 w 1263111"/>
              <a:gd name="connsiteY3" fmla="*/ 154983 h 751698"/>
              <a:gd name="connsiteX4" fmla="*/ 1216617 w 1263111"/>
              <a:gd name="connsiteY4" fmla="*/ 178230 h 751698"/>
              <a:gd name="connsiteX5" fmla="*/ 1139125 w 1263111"/>
              <a:gd name="connsiteY5" fmla="*/ 170481 h 751698"/>
              <a:gd name="connsiteX6" fmla="*/ 1092630 w 1263111"/>
              <a:gd name="connsiteY6" fmla="*/ 139485 h 751698"/>
              <a:gd name="connsiteX7" fmla="*/ 1069383 w 1263111"/>
              <a:gd name="connsiteY7" fmla="*/ 131735 h 751698"/>
              <a:gd name="connsiteX8" fmla="*/ 968644 w 1263111"/>
              <a:gd name="connsiteY8" fmla="*/ 139485 h 751698"/>
              <a:gd name="connsiteX9" fmla="*/ 960894 w 1263111"/>
              <a:gd name="connsiteY9" fmla="*/ 162732 h 751698"/>
              <a:gd name="connsiteX10" fmla="*/ 953145 w 1263111"/>
              <a:gd name="connsiteY10" fmla="*/ 325464 h 751698"/>
              <a:gd name="connsiteX11" fmla="*/ 836908 w 1263111"/>
              <a:gd name="connsiteY11" fmla="*/ 309966 h 751698"/>
              <a:gd name="connsiteX12" fmla="*/ 790413 w 1263111"/>
              <a:gd name="connsiteY12" fmla="*/ 294468 h 751698"/>
              <a:gd name="connsiteX13" fmla="*/ 736169 w 1263111"/>
              <a:gd name="connsiteY13" fmla="*/ 302217 h 751698"/>
              <a:gd name="connsiteX14" fmla="*/ 705172 w 1263111"/>
              <a:gd name="connsiteY14" fmla="*/ 309966 h 751698"/>
              <a:gd name="connsiteX15" fmla="*/ 689674 w 1263111"/>
              <a:gd name="connsiteY15" fmla="*/ 333213 h 751698"/>
              <a:gd name="connsiteX16" fmla="*/ 658678 w 1263111"/>
              <a:gd name="connsiteY16" fmla="*/ 488197 h 751698"/>
              <a:gd name="connsiteX17" fmla="*/ 526942 w 1263111"/>
              <a:gd name="connsiteY17" fmla="*/ 480447 h 751698"/>
              <a:gd name="connsiteX18" fmla="*/ 480447 w 1263111"/>
              <a:gd name="connsiteY18" fmla="*/ 480447 h 751698"/>
              <a:gd name="connsiteX19" fmla="*/ 464949 w 1263111"/>
              <a:gd name="connsiteY19" fmla="*/ 526942 h 751698"/>
              <a:gd name="connsiteX20" fmla="*/ 457200 w 1263111"/>
              <a:gd name="connsiteY20" fmla="*/ 550190 h 751698"/>
              <a:gd name="connsiteX21" fmla="*/ 426203 w 1263111"/>
              <a:gd name="connsiteY21" fmla="*/ 588935 h 751698"/>
              <a:gd name="connsiteX22" fmla="*/ 364210 w 1263111"/>
              <a:gd name="connsiteY22" fmla="*/ 596685 h 751698"/>
              <a:gd name="connsiteX23" fmla="*/ 271220 w 1263111"/>
              <a:gd name="connsiteY23" fmla="*/ 604434 h 751698"/>
              <a:gd name="connsiteX24" fmla="*/ 263471 w 1263111"/>
              <a:gd name="connsiteY24" fmla="*/ 627681 h 751698"/>
              <a:gd name="connsiteX25" fmla="*/ 224725 w 1263111"/>
              <a:gd name="connsiteY25" fmla="*/ 658678 h 751698"/>
              <a:gd name="connsiteX26" fmla="*/ 201478 w 1263111"/>
              <a:gd name="connsiteY26" fmla="*/ 681925 h 751698"/>
              <a:gd name="connsiteX27" fmla="*/ 170481 w 1263111"/>
              <a:gd name="connsiteY27" fmla="*/ 689674 h 751698"/>
              <a:gd name="connsiteX28" fmla="*/ 147233 w 1263111"/>
              <a:gd name="connsiteY28" fmla="*/ 697424 h 751698"/>
              <a:gd name="connsiteX29" fmla="*/ 123986 w 1263111"/>
              <a:gd name="connsiteY29" fmla="*/ 712922 h 751698"/>
              <a:gd name="connsiteX30" fmla="*/ 54244 w 1263111"/>
              <a:gd name="connsiteY30" fmla="*/ 728420 h 751698"/>
              <a:gd name="connsiteX31" fmla="*/ 30996 w 1263111"/>
              <a:gd name="connsiteY31" fmla="*/ 736169 h 751698"/>
              <a:gd name="connsiteX32" fmla="*/ 0 w 1263111"/>
              <a:gd name="connsiteY32" fmla="*/ 751668 h 75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63111" h="751698">
                <a:moveTo>
                  <a:pt x="1263111" y="0"/>
                </a:moveTo>
                <a:cubicBezTo>
                  <a:pt x="1242447" y="5166"/>
                  <a:pt x="1211851" y="-2901"/>
                  <a:pt x="1201118" y="15498"/>
                </a:cubicBezTo>
                <a:cubicBezTo>
                  <a:pt x="1188038" y="37921"/>
                  <a:pt x="1204599" y="67384"/>
                  <a:pt x="1208867" y="92990"/>
                </a:cubicBezTo>
                <a:cubicBezTo>
                  <a:pt x="1212369" y="114001"/>
                  <a:pt x="1224366" y="154983"/>
                  <a:pt x="1224366" y="154983"/>
                </a:cubicBezTo>
                <a:cubicBezTo>
                  <a:pt x="1221783" y="162732"/>
                  <a:pt x="1224653" y="176769"/>
                  <a:pt x="1216617" y="178230"/>
                </a:cubicBezTo>
                <a:cubicBezTo>
                  <a:pt x="1191076" y="182874"/>
                  <a:pt x="1163903" y="178224"/>
                  <a:pt x="1139125" y="170481"/>
                </a:cubicBezTo>
                <a:cubicBezTo>
                  <a:pt x="1121346" y="164925"/>
                  <a:pt x="1110300" y="145376"/>
                  <a:pt x="1092630" y="139485"/>
                </a:cubicBezTo>
                <a:lnTo>
                  <a:pt x="1069383" y="131735"/>
                </a:lnTo>
                <a:cubicBezTo>
                  <a:pt x="1035803" y="134318"/>
                  <a:pt x="1001027" y="130233"/>
                  <a:pt x="968644" y="139485"/>
                </a:cubicBezTo>
                <a:cubicBezTo>
                  <a:pt x="960790" y="141729"/>
                  <a:pt x="961572" y="154592"/>
                  <a:pt x="960894" y="162732"/>
                </a:cubicBezTo>
                <a:cubicBezTo>
                  <a:pt x="956384" y="216850"/>
                  <a:pt x="955728" y="271220"/>
                  <a:pt x="953145" y="325464"/>
                </a:cubicBezTo>
                <a:cubicBezTo>
                  <a:pt x="915827" y="321732"/>
                  <a:pt x="874077" y="320103"/>
                  <a:pt x="836908" y="309966"/>
                </a:cubicBezTo>
                <a:cubicBezTo>
                  <a:pt x="821147" y="305668"/>
                  <a:pt x="790413" y="294468"/>
                  <a:pt x="790413" y="294468"/>
                </a:cubicBezTo>
                <a:cubicBezTo>
                  <a:pt x="772332" y="297051"/>
                  <a:pt x="754139" y="298950"/>
                  <a:pt x="736169" y="302217"/>
                </a:cubicBezTo>
                <a:cubicBezTo>
                  <a:pt x="725690" y="304122"/>
                  <a:pt x="714034" y="304058"/>
                  <a:pt x="705172" y="309966"/>
                </a:cubicBezTo>
                <a:cubicBezTo>
                  <a:pt x="697423" y="315132"/>
                  <a:pt x="694840" y="325464"/>
                  <a:pt x="689674" y="333213"/>
                </a:cubicBezTo>
                <a:cubicBezTo>
                  <a:pt x="662624" y="414364"/>
                  <a:pt x="676486" y="363536"/>
                  <a:pt x="658678" y="488197"/>
                </a:cubicBezTo>
                <a:cubicBezTo>
                  <a:pt x="614766" y="485614"/>
                  <a:pt x="570712" y="484824"/>
                  <a:pt x="526942" y="480447"/>
                </a:cubicBezTo>
                <a:cubicBezTo>
                  <a:pt x="479256" y="475678"/>
                  <a:pt x="528132" y="464552"/>
                  <a:pt x="480447" y="480447"/>
                </a:cubicBezTo>
                <a:lnTo>
                  <a:pt x="464949" y="526942"/>
                </a:lnTo>
                <a:lnTo>
                  <a:pt x="457200" y="550190"/>
                </a:lnTo>
                <a:cubicBezTo>
                  <a:pt x="450312" y="570854"/>
                  <a:pt x="451906" y="581925"/>
                  <a:pt x="426203" y="588935"/>
                </a:cubicBezTo>
                <a:cubicBezTo>
                  <a:pt x="406112" y="594415"/>
                  <a:pt x="384932" y="594613"/>
                  <a:pt x="364210" y="596685"/>
                </a:cubicBezTo>
                <a:cubicBezTo>
                  <a:pt x="333260" y="599780"/>
                  <a:pt x="302217" y="601851"/>
                  <a:pt x="271220" y="604434"/>
                </a:cubicBezTo>
                <a:cubicBezTo>
                  <a:pt x="268637" y="612183"/>
                  <a:pt x="267674" y="620677"/>
                  <a:pt x="263471" y="627681"/>
                </a:cubicBezTo>
                <a:cubicBezTo>
                  <a:pt x="254452" y="642712"/>
                  <a:pt x="237397" y="648118"/>
                  <a:pt x="224725" y="658678"/>
                </a:cubicBezTo>
                <a:cubicBezTo>
                  <a:pt x="216306" y="665694"/>
                  <a:pt x="210993" y="676488"/>
                  <a:pt x="201478" y="681925"/>
                </a:cubicBezTo>
                <a:cubicBezTo>
                  <a:pt x="192231" y="687209"/>
                  <a:pt x="180722" y="686748"/>
                  <a:pt x="170481" y="689674"/>
                </a:cubicBezTo>
                <a:cubicBezTo>
                  <a:pt x="162627" y="691918"/>
                  <a:pt x="154539" y="693771"/>
                  <a:pt x="147233" y="697424"/>
                </a:cubicBezTo>
                <a:cubicBezTo>
                  <a:pt x="138903" y="701589"/>
                  <a:pt x="132316" y="708757"/>
                  <a:pt x="123986" y="712922"/>
                </a:cubicBezTo>
                <a:cubicBezTo>
                  <a:pt x="103053" y="723389"/>
                  <a:pt x="75673" y="723658"/>
                  <a:pt x="54244" y="728420"/>
                </a:cubicBezTo>
                <a:cubicBezTo>
                  <a:pt x="46270" y="730192"/>
                  <a:pt x="38745" y="733586"/>
                  <a:pt x="30996" y="736169"/>
                </a:cubicBezTo>
                <a:cubicBezTo>
                  <a:pt x="5600" y="753101"/>
                  <a:pt x="17062" y="751668"/>
                  <a:pt x="0" y="751668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 flipV="1">
            <a:off x="4698768" y="5570349"/>
            <a:ext cx="0" cy="4572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2898DD93-7AC9-4CD1-B5F4-FC446EE7C40C}"/>
              </a:ext>
            </a:extLst>
          </p:cNvPr>
          <p:cNvSpPr/>
          <p:nvPr/>
        </p:nvSpPr>
        <p:spPr>
          <a:xfrm>
            <a:off x="4008920" y="4287881"/>
            <a:ext cx="139468" cy="139468"/>
          </a:xfrm>
          <a:prstGeom prst="ellipse">
            <a:avLst/>
          </a:prstGeom>
          <a:solidFill>
            <a:srgbClr val="FF0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49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ular Callout 2"/>
          <p:cNvSpPr/>
          <p:nvPr/>
        </p:nvSpPr>
        <p:spPr>
          <a:xfrm>
            <a:off x="1676400" y="3810000"/>
            <a:ext cx="3810000" cy="685800"/>
          </a:xfrm>
          <a:prstGeom prst="wedgeRoundRectCallout">
            <a:avLst>
              <a:gd name="adj1" fmla="val 54707"/>
              <a:gd name="adj2" fmla="val 176588"/>
              <a:gd name="adj3" fmla="val 16667"/>
            </a:avLst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52400"/>
            <a:ext cx="75438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000" b="1" u="sng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Tarjan’s</a:t>
            </a:r>
            <a:r>
              <a:rPr lang="en-US" sz="2000" b="1" u="sng" dirty="0" smtClean="0">
                <a:solidFill>
                  <a:srgbClr val="000000"/>
                </a:solidFill>
                <a:latin typeface="Times New Roman"/>
                <a:cs typeface="Times New Roman"/>
              </a:rPr>
              <a:t> Algorithm: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in = {0,..,0}; low = {0,...,0}; </a:t>
            </a: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scc_num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= </a:t>
            </a: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1; time = 0 </a:t>
            </a:r>
            <a:endParaRPr lang="en-US" sz="2000" b="1" dirty="0" smtClean="0">
              <a:solidFill>
                <a:srgbClr val="7F7F7F"/>
              </a:solidFill>
              <a:latin typeface="Times New Roman"/>
              <a:cs typeface="Times New Roman"/>
            </a:endParaRP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Stack= [];  # SCC accumulation stack (not </a:t>
            </a: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the DFS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stack)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instack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= {</a:t>
            </a: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false,..,false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};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DFS(u): 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low[u] =  in[u] = time++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</a:t>
            </a: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stack.push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(u)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</a:t>
            </a:r>
            <a:r>
              <a:rPr lang="en-US" sz="2000" b="1" i="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instack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(u) = true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for v adjacent to u: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if in[v] == 0: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   DFS(v)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   low[u] = min(low[u],low[v])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            else if </a:t>
            </a:r>
            <a:r>
              <a:rPr lang="en-US" sz="2000" b="1" dirty="0" err="1" smtClean="0">
                <a:latin typeface="Times New Roman"/>
                <a:cs typeface="Times New Roman"/>
              </a:rPr>
              <a:t>instack</a:t>
            </a:r>
            <a:r>
              <a:rPr lang="en-US" sz="2000" b="1" dirty="0" smtClean="0">
                <a:latin typeface="Times New Roman"/>
                <a:cs typeface="Times New Roman"/>
              </a:rPr>
              <a:t>[v]:  # </a:t>
            </a:r>
            <a:r>
              <a:rPr lang="en-US" sz="2000" b="1" dirty="0">
                <a:latin typeface="Times New Roman"/>
                <a:cs typeface="Times New Roman"/>
              </a:rPr>
              <a:t>v </a:t>
            </a:r>
            <a:r>
              <a:rPr lang="en-US" sz="2000" b="1" dirty="0" smtClean="0">
                <a:latin typeface="Times New Roman"/>
                <a:cs typeface="Times New Roman"/>
              </a:rPr>
              <a:t>in my SCC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latin typeface="Times New Roman"/>
                <a:cs typeface="Times New Roman"/>
              </a:rPr>
              <a:t>               </a:t>
            </a:r>
            <a:r>
              <a:rPr lang="en-US" sz="20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low[u] </a:t>
            </a:r>
            <a:r>
              <a:rPr lang="en-US" sz="2000" b="1" i="0" dirty="0" smtClean="0">
                <a:latin typeface="Times New Roman"/>
                <a:cs typeface="Times New Roman"/>
              </a:rPr>
              <a:t>= min(</a:t>
            </a:r>
            <a:r>
              <a:rPr lang="en-US" sz="20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low[u]</a:t>
            </a:r>
            <a:r>
              <a:rPr lang="en-US" sz="2000" b="1" i="0" dirty="0" smtClean="0">
                <a:latin typeface="Times New Roman"/>
                <a:cs typeface="Times New Roman"/>
              </a:rPr>
              <a:t>,</a:t>
            </a:r>
            <a:r>
              <a:rPr lang="en-US" sz="20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in[v]</a:t>
            </a:r>
            <a:r>
              <a:rPr lang="en-US" sz="2000" b="1" i="0" dirty="0" smtClean="0">
                <a:latin typeface="Times New Roman"/>
                <a:cs typeface="Times New Roman"/>
              </a:rPr>
              <a:t>)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 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if low[u] == in[u]:   # u root of SCC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while true: 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   w = </a:t>
            </a: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stack.pop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()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   </a:t>
            </a:r>
            <a:r>
              <a:rPr lang="en-US" sz="2000" b="1" i="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scc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(w) = </a:t>
            </a:r>
            <a:r>
              <a:rPr lang="en-US" sz="2000" b="1" i="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scc_num</a:t>
            </a:r>
            <a:endParaRPr lang="en-US" sz="2000" b="1" i="0" dirty="0" smtClean="0">
              <a:solidFill>
                <a:srgbClr val="7F7F7F"/>
              </a:solidFill>
              <a:latin typeface="Times New Roman"/>
              <a:cs typeface="Times New Roman"/>
            </a:endParaRP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   </a:t>
            </a: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instack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[w] = false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   if w == u: break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</a:t>
            </a:r>
            <a:r>
              <a:rPr lang="en-US" sz="2000" b="1" i="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scc_num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++</a:t>
            </a:r>
          </a:p>
        </p:txBody>
      </p:sp>
      <p:sp>
        <p:nvSpPr>
          <p:cNvPr id="6" name="Oval 5"/>
          <p:cNvSpPr/>
          <p:nvPr/>
        </p:nvSpPr>
        <p:spPr>
          <a:xfrm>
            <a:off x="7085954" y="3828806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476354" y="2838206"/>
            <a:ext cx="5334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38154" y="1771406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1354" y="780806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9" idx="5"/>
            <a:endCxn id="8" idx="1"/>
          </p:cNvCxnSpPr>
          <p:nvPr/>
        </p:nvCxnSpPr>
        <p:spPr>
          <a:xfrm>
            <a:off x="5026639" y="1171051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5"/>
            <a:endCxn id="7" idx="1"/>
          </p:cNvCxnSpPr>
          <p:nvPr/>
        </p:nvCxnSpPr>
        <p:spPr>
          <a:xfrm>
            <a:off x="6093439" y="2161651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6" idx="1"/>
          </p:cNvCxnSpPr>
          <p:nvPr/>
        </p:nvCxnSpPr>
        <p:spPr>
          <a:xfrm>
            <a:off x="6857354" y="3295406"/>
            <a:ext cx="3067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4495154" y="1154057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rgbClr val="FF0000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18249709">
            <a:off x="5340761" y="721569"/>
            <a:ext cx="442387" cy="117321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00154" y="3828806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66754" y="3143006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52354" y="1847606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85554" y="628406"/>
            <a:ext cx="63350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48200" y="685800"/>
            <a:ext cx="384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endParaRPr lang="en-US" sz="2800" dirty="0"/>
          </a:p>
        </p:txBody>
      </p:sp>
      <p:sp>
        <p:nvSpPr>
          <p:cNvPr id="20" name="Rectangle 19"/>
          <p:cNvSpPr/>
          <p:nvPr/>
        </p:nvSpPr>
        <p:spPr>
          <a:xfrm>
            <a:off x="6553200" y="281940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endParaRPr lang="en-US" sz="2800" dirty="0"/>
          </a:p>
        </p:txBody>
      </p:sp>
      <p:sp>
        <p:nvSpPr>
          <p:cNvPr id="21" name="Rectangle 20"/>
          <p:cNvSpPr/>
          <p:nvPr/>
        </p:nvSpPr>
        <p:spPr>
          <a:xfrm>
            <a:off x="5867400" y="4724400"/>
            <a:ext cx="247860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v is discovered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n my SCC then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pdate low if it leads to earlier start time</a:t>
            </a:r>
            <a:endParaRPr lang="en-US" sz="2000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0684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ular Callout 2"/>
          <p:cNvSpPr/>
          <p:nvPr/>
        </p:nvSpPr>
        <p:spPr>
          <a:xfrm>
            <a:off x="1676400" y="2895600"/>
            <a:ext cx="3810000" cy="1600200"/>
          </a:xfrm>
          <a:prstGeom prst="wedgeRoundRectCallout">
            <a:avLst>
              <a:gd name="adj1" fmla="val 57374"/>
              <a:gd name="adj2" fmla="val 95106"/>
              <a:gd name="adj3" fmla="val 16667"/>
            </a:avLst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52400"/>
            <a:ext cx="75438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000" b="1" u="sng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Tarjan’s</a:t>
            </a:r>
            <a:r>
              <a:rPr lang="en-US" sz="2000" b="1" u="sng" dirty="0" smtClean="0">
                <a:solidFill>
                  <a:srgbClr val="000000"/>
                </a:solidFill>
                <a:latin typeface="Times New Roman"/>
                <a:cs typeface="Times New Roman"/>
              </a:rPr>
              <a:t> Algorithm: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in = {0,..,0}; low = {0,...,0}; </a:t>
            </a: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scc_num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= </a:t>
            </a: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1; time = 0 </a:t>
            </a:r>
            <a:endParaRPr lang="en-US" sz="2000" b="1" dirty="0" smtClean="0">
              <a:solidFill>
                <a:srgbClr val="7F7F7F"/>
              </a:solidFill>
              <a:latin typeface="Times New Roman"/>
              <a:cs typeface="Times New Roman"/>
            </a:endParaRP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Stack= [];  # SCC accumulation stack (not </a:t>
            </a: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the DFS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stack)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instack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= {</a:t>
            </a: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false,..,false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};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DFS(u): 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low[u] =  in[u] = time++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</a:t>
            </a: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stack.push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(u)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</a:t>
            </a:r>
            <a:r>
              <a:rPr lang="en-US" sz="2000" b="1" i="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instack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(u) = true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for v adjacent to u: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</a:t>
            </a:r>
            <a:r>
              <a:rPr lang="en-US" sz="2000" b="1" i="0" dirty="0" smtClean="0">
                <a:latin typeface="Times New Roman"/>
                <a:cs typeface="Times New Roman"/>
              </a:rPr>
              <a:t>if </a:t>
            </a:r>
            <a:r>
              <a:rPr lang="en-US" sz="20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in[v] </a:t>
            </a:r>
            <a:r>
              <a:rPr lang="en-US" sz="2000" b="1" i="0" dirty="0" smtClean="0">
                <a:latin typeface="Times New Roman"/>
                <a:cs typeface="Times New Roman"/>
              </a:rPr>
              <a:t>== 0: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               DFS(v)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latin typeface="Times New Roman"/>
                <a:cs typeface="Times New Roman"/>
              </a:rPr>
              <a:t>               </a:t>
            </a:r>
            <a:r>
              <a:rPr lang="en-US" sz="20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low[u]</a:t>
            </a:r>
            <a:r>
              <a:rPr lang="en-US" sz="2000" b="1" i="0" dirty="0" smtClean="0">
                <a:latin typeface="Times New Roman"/>
                <a:cs typeface="Times New Roman"/>
              </a:rPr>
              <a:t> = min(</a:t>
            </a:r>
            <a:r>
              <a:rPr lang="en-US" sz="20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low[u]</a:t>
            </a:r>
            <a:r>
              <a:rPr lang="en-US" sz="2000" b="1" i="0" dirty="0" smtClean="0">
                <a:latin typeface="Times New Roman"/>
                <a:cs typeface="Times New Roman"/>
              </a:rPr>
              <a:t>,</a:t>
            </a:r>
            <a:r>
              <a:rPr lang="en-US" sz="20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low[v]</a:t>
            </a:r>
            <a:r>
              <a:rPr lang="en-US" sz="2000" b="1" i="0" dirty="0" smtClean="0">
                <a:latin typeface="Times New Roman"/>
                <a:cs typeface="Times New Roman"/>
              </a:rPr>
              <a:t>)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            else if </a:t>
            </a:r>
            <a:r>
              <a:rPr lang="en-US" sz="2000" b="1" dirty="0" err="1" smtClean="0">
                <a:latin typeface="Times New Roman"/>
                <a:cs typeface="Times New Roman"/>
              </a:rPr>
              <a:t>instack</a:t>
            </a:r>
            <a:r>
              <a:rPr lang="en-US" sz="2000" b="1" dirty="0" smtClean="0">
                <a:latin typeface="Times New Roman"/>
                <a:cs typeface="Times New Roman"/>
              </a:rPr>
              <a:t>[v]:  # </a:t>
            </a:r>
            <a:r>
              <a:rPr lang="en-US" sz="2000" b="1" dirty="0">
                <a:latin typeface="Times New Roman"/>
                <a:cs typeface="Times New Roman"/>
              </a:rPr>
              <a:t>v </a:t>
            </a:r>
            <a:r>
              <a:rPr lang="en-US" sz="2000" b="1" dirty="0" smtClean="0">
                <a:latin typeface="Times New Roman"/>
                <a:cs typeface="Times New Roman"/>
              </a:rPr>
              <a:t>in my SCC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latin typeface="Times New Roman"/>
                <a:cs typeface="Times New Roman"/>
              </a:rPr>
              <a:t>               </a:t>
            </a:r>
            <a:r>
              <a:rPr lang="en-US" sz="20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low[u] </a:t>
            </a:r>
            <a:r>
              <a:rPr lang="en-US" sz="2000" b="1" i="0" dirty="0" smtClean="0">
                <a:latin typeface="Times New Roman"/>
                <a:cs typeface="Times New Roman"/>
              </a:rPr>
              <a:t>= min(</a:t>
            </a:r>
            <a:r>
              <a:rPr lang="en-US" sz="20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low[u]</a:t>
            </a:r>
            <a:r>
              <a:rPr lang="en-US" sz="2000" b="1" i="0" dirty="0" smtClean="0">
                <a:latin typeface="Times New Roman"/>
                <a:cs typeface="Times New Roman"/>
              </a:rPr>
              <a:t>,</a:t>
            </a:r>
            <a:r>
              <a:rPr lang="en-US" sz="20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in[v]</a:t>
            </a:r>
            <a:r>
              <a:rPr lang="en-US" sz="2000" b="1" i="0" dirty="0" smtClean="0">
                <a:latin typeface="Times New Roman"/>
                <a:cs typeface="Times New Roman"/>
              </a:rPr>
              <a:t>)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 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if low[u] == in[u]:   # u root of SCC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while true: 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   w = </a:t>
            </a: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stack.pop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()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   </a:t>
            </a:r>
            <a:r>
              <a:rPr lang="en-US" sz="2000" b="1" i="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scc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(w) = </a:t>
            </a:r>
            <a:r>
              <a:rPr lang="en-US" sz="2000" b="1" i="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scc_num</a:t>
            </a:r>
            <a:endParaRPr lang="en-US" sz="2000" b="1" i="0" dirty="0" smtClean="0">
              <a:solidFill>
                <a:srgbClr val="7F7F7F"/>
              </a:solidFill>
              <a:latin typeface="Times New Roman"/>
              <a:cs typeface="Times New Roman"/>
            </a:endParaRP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   </a:t>
            </a: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instack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[w] = false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   if w == u: break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</a:t>
            </a:r>
            <a:r>
              <a:rPr lang="en-US" sz="2000" b="1" i="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scc_num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++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67400" y="4724400"/>
            <a:ext cx="247860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Otherwise (i.e. if in[v] not 0 and v not in stack) v belongs to another SCC so do nothing. </a:t>
            </a:r>
            <a:endParaRPr lang="en-US" sz="2000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650213" y="33528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108059" y="1494294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098013" y="2819400"/>
            <a:ext cx="5334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endCxn id="22" idx="1"/>
          </p:cNvCxnSpPr>
          <p:nvPr/>
        </p:nvCxnSpPr>
        <p:spPr>
          <a:xfrm>
            <a:off x="6267298" y="2676245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23" idx="3"/>
          </p:cNvCxnSpPr>
          <p:nvPr/>
        </p:nvCxnSpPr>
        <p:spPr>
          <a:xfrm flipV="1">
            <a:off x="6267298" y="1884539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7107413" y="3048000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16813" y="3657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93213" y="1219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12213" y="2438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650213" y="1219200"/>
            <a:ext cx="1371600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174213" y="16764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SCC1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43" name="Freeform 42"/>
          <p:cNvSpPr/>
          <p:nvPr/>
        </p:nvSpPr>
        <p:spPr>
          <a:xfrm rot="4732630" flipH="1">
            <a:off x="7373547" y="2098144"/>
            <a:ext cx="1067932" cy="488967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791200" y="22860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105400" y="2362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5410200" y="1600200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010400" y="3810000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153400" y="2743200"/>
            <a:ext cx="384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endParaRPr lang="en-US" sz="2800" dirty="0"/>
          </a:p>
        </p:txBody>
      </p:sp>
      <p:sp>
        <p:nvSpPr>
          <p:cNvPr id="49" name="Rectangle 48"/>
          <p:cNvSpPr/>
          <p:nvPr/>
        </p:nvSpPr>
        <p:spPr>
          <a:xfrm>
            <a:off x="7162800" y="144780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7690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ular Callout 2"/>
          <p:cNvSpPr/>
          <p:nvPr/>
        </p:nvSpPr>
        <p:spPr>
          <a:xfrm>
            <a:off x="1066800" y="4419600"/>
            <a:ext cx="4267200" cy="2286000"/>
          </a:xfrm>
          <a:prstGeom prst="wedgeRoundRectCallout">
            <a:avLst>
              <a:gd name="adj1" fmla="val 67151"/>
              <a:gd name="adj2" fmla="val 6218"/>
              <a:gd name="adj3" fmla="val 16667"/>
            </a:avLst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0" y="4303455"/>
            <a:ext cx="277604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u is root of SCC.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All nodes </a:t>
            </a: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above u on </a:t>
            </a: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stack </a:t>
            </a: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are </a:t>
            </a: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in its SCC so pop them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(so other incoming edges to them will be ignored.)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Give them SCC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num</a:t>
            </a:r>
            <a:endParaRPr lang="en-US" sz="2000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52400"/>
            <a:ext cx="75438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000" b="1" u="sng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Tarjan’s</a:t>
            </a:r>
            <a:r>
              <a:rPr lang="en-US" sz="2000" b="1" u="sng" dirty="0" smtClean="0">
                <a:solidFill>
                  <a:srgbClr val="000000"/>
                </a:solidFill>
                <a:latin typeface="Times New Roman"/>
                <a:cs typeface="Times New Roman"/>
              </a:rPr>
              <a:t> Algorithm: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in = {0,..,0}; low = {0,...,0}; </a:t>
            </a: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scc_num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= </a:t>
            </a: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1; time = 0 </a:t>
            </a:r>
            <a:endParaRPr lang="en-US" sz="2000" b="1" dirty="0" smtClean="0">
              <a:solidFill>
                <a:srgbClr val="7F7F7F"/>
              </a:solidFill>
              <a:latin typeface="Times New Roman"/>
              <a:cs typeface="Times New Roman"/>
            </a:endParaRP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Stack= [];  # SCC accumulation stack (not </a:t>
            </a: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the DFS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stack)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instack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= {</a:t>
            </a: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false,..,false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};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DFS(u): 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low[u] =  in[u] = time++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</a:t>
            </a: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stack.push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(u)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</a:t>
            </a:r>
            <a:r>
              <a:rPr lang="en-US" sz="2000" b="1" i="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instack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(u) = true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for v adjacent to u: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if in[v] == 0: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   DFS(v)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   low[u] = min(low[u],low[v])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else if </a:t>
            </a: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instack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[v]:  # </a:t>
            </a: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v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in my SCC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   low[u] = min(low[u],in[v])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   if </a:t>
            </a: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low[u] </a:t>
            </a:r>
            <a:r>
              <a:rPr lang="en-US" sz="2000" b="1" dirty="0" smtClean="0">
                <a:latin typeface="Times New Roman"/>
                <a:cs typeface="Times New Roman"/>
              </a:rPr>
              <a:t>== </a:t>
            </a:r>
            <a:r>
              <a:rPr lang="en-US" sz="20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in[u]</a:t>
            </a:r>
            <a:r>
              <a:rPr lang="en-US" sz="2000" b="1" dirty="0" smtClean="0">
                <a:latin typeface="Times New Roman"/>
                <a:cs typeface="Times New Roman"/>
              </a:rPr>
              <a:t>:   # u root of SCC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latin typeface="Times New Roman"/>
                <a:cs typeface="Times New Roman"/>
              </a:rPr>
              <a:t>            while true: 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               w = </a:t>
            </a:r>
            <a:r>
              <a:rPr lang="en-US" sz="2000" b="1" dirty="0" err="1" smtClean="0">
                <a:latin typeface="Times New Roman"/>
                <a:cs typeface="Times New Roman"/>
              </a:rPr>
              <a:t>stack.pop</a:t>
            </a:r>
            <a:r>
              <a:rPr lang="en-US" sz="2000" b="1" dirty="0" smtClean="0">
                <a:latin typeface="Times New Roman"/>
                <a:cs typeface="Times New Roman"/>
              </a:rPr>
              <a:t>()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latin typeface="Times New Roman"/>
                <a:cs typeface="Times New Roman"/>
              </a:rPr>
              <a:t>               </a:t>
            </a:r>
            <a:r>
              <a:rPr lang="en-US" sz="2000" b="1" i="0" dirty="0" err="1" smtClean="0">
                <a:latin typeface="Times New Roman"/>
                <a:cs typeface="Times New Roman"/>
              </a:rPr>
              <a:t>scc</a:t>
            </a:r>
            <a:r>
              <a:rPr lang="en-US" sz="2000" b="1" i="0" dirty="0" smtClean="0">
                <a:latin typeface="Times New Roman"/>
                <a:cs typeface="Times New Roman"/>
              </a:rPr>
              <a:t>(w) = </a:t>
            </a:r>
            <a:r>
              <a:rPr lang="en-US" sz="2000" b="1" i="0" dirty="0" err="1" smtClean="0">
                <a:latin typeface="Times New Roman"/>
                <a:cs typeface="Times New Roman"/>
              </a:rPr>
              <a:t>scc_num</a:t>
            </a:r>
            <a:endParaRPr lang="en-US" sz="2000" b="1" i="0" dirty="0" smtClean="0">
              <a:latin typeface="Times New Roman"/>
              <a:cs typeface="Times New Roman"/>
            </a:endParaRP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               </a:t>
            </a:r>
            <a:r>
              <a:rPr lang="en-US" sz="2000" b="1" dirty="0" err="1" smtClean="0">
                <a:latin typeface="Times New Roman"/>
                <a:cs typeface="Times New Roman"/>
              </a:rPr>
              <a:t>instack</a:t>
            </a:r>
            <a:r>
              <a:rPr lang="en-US" sz="2000" b="1" dirty="0" smtClean="0">
                <a:latin typeface="Times New Roman"/>
                <a:cs typeface="Times New Roman"/>
              </a:rPr>
              <a:t>[w] = false</a:t>
            </a:r>
            <a:r>
              <a:rPr lang="en-US" sz="2000" b="1" i="0" dirty="0" smtClean="0">
                <a:latin typeface="Times New Roman"/>
                <a:cs typeface="Times New Roman"/>
              </a:rPr>
              <a:t> 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               if w == u: break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latin typeface="Times New Roman"/>
                <a:cs typeface="Times New Roman"/>
              </a:rPr>
              <a:t>           </a:t>
            </a:r>
            <a:r>
              <a:rPr lang="en-US" sz="2000" b="1" i="0" dirty="0" err="1" smtClean="0">
                <a:latin typeface="Times New Roman"/>
                <a:cs typeface="Times New Roman"/>
              </a:rPr>
              <a:t>scc_num</a:t>
            </a:r>
            <a:r>
              <a:rPr lang="en-US" sz="2000" b="1" i="0" dirty="0" smtClean="0">
                <a:latin typeface="Times New Roman"/>
                <a:cs typeface="Times New Roman"/>
              </a:rPr>
              <a:t>++</a:t>
            </a:r>
          </a:p>
        </p:txBody>
      </p:sp>
      <p:sp>
        <p:nvSpPr>
          <p:cNvPr id="6" name="Oval 5"/>
          <p:cNvSpPr/>
          <p:nvPr/>
        </p:nvSpPr>
        <p:spPr>
          <a:xfrm>
            <a:off x="7085954" y="3828806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476354" y="2838206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38154" y="1771406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1354" y="780806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9" idx="5"/>
            <a:endCxn id="8" idx="1"/>
          </p:cNvCxnSpPr>
          <p:nvPr/>
        </p:nvCxnSpPr>
        <p:spPr>
          <a:xfrm>
            <a:off x="5026639" y="1171051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5"/>
            <a:endCxn id="7" idx="1"/>
          </p:cNvCxnSpPr>
          <p:nvPr/>
        </p:nvCxnSpPr>
        <p:spPr>
          <a:xfrm>
            <a:off x="6093439" y="2161651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6" idx="1"/>
          </p:cNvCxnSpPr>
          <p:nvPr/>
        </p:nvCxnSpPr>
        <p:spPr>
          <a:xfrm>
            <a:off x="6857354" y="3295406"/>
            <a:ext cx="3067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7"/>
          </p:cNvCxnSpPr>
          <p:nvPr/>
        </p:nvCxnSpPr>
        <p:spPr>
          <a:xfrm flipV="1">
            <a:off x="6093439" y="1369945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933554" y="2533406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4495154" y="1154057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 rot="18249709">
            <a:off x="5340761" y="721569"/>
            <a:ext cx="442387" cy="117321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400154" y="3828806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66754" y="3143006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2354" y="1847606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85554" y="628406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2" name="Rounded Rectangle 21"/>
          <p:cNvSpPr/>
          <p:nvPr/>
        </p:nvSpPr>
        <p:spPr>
          <a:xfrm rot="2937979">
            <a:off x="3726919" y="1508608"/>
            <a:ext cx="4081613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99754" y="1238006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SCC3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553200" y="2743200"/>
            <a:ext cx="384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endParaRPr lang="en-US" sz="2800" dirty="0"/>
          </a:p>
        </p:txBody>
      </p:sp>
      <p:sp>
        <p:nvSpPr>
          <p:cNvPr id="25" name="Rectangle 24"/>
          <p:cNvSpPr/>
          <p:nvPr/>
        </p:nvSpPr>
        <p:spPr>
          <a:xfrm>
            <a:off x="5715000" y="1676400"/>
            <a:ext cx="456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endParaRPr lang="en-US" sz="2800" dirty="0"/>
          </a:p>
        </p:txBody>
      </p:sp>
      <p:sp>
        <p:nvSpPr>
          <p:cNvPr id="26" name="Rectangle 25"/>
          <p:cNvSpPr/>
          <p:nvPr/>
        </p:nvSpPr>
        <p:spPr>
          <a:xfrm>
            <a:off x="4648599" y="685800"/>
            <a:ext cx="456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56627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Arial Narrow" pitchFamily="34" charset="0"/>
              </a:rPr>
              <a:t>Are We Done?</a:t>
            </a:r>
            <a:endParaRPr lang="en-US" sz="5400" dirty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19600" y="48006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0" y="38100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71800" y="27432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5000" y="17526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67846" y="1951494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57800" y="32766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58000" y="39624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10400" y="15240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28194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5"/>
            <a:endCxn id="6" idx="1"/>
          </p:cNvCxnSpPr>
          <p:nvPr/>
        </p:nvCxnSpPr>
        <p:spPr>
          <a:xfrm>
            <a:off x="2360285" y="2142845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5"/>
            <a:endCxn id="5" idx="1"/>
          </p:cNvCxnSpPr>
          <p:nvPr/>
        </p:nvCxnSpPr>
        <p:spPr>
          <a:xfrm>
            <a:off x="3427085" y="3133445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" idx="1"/>
          </p:cNvCxnSpPr>
          <p:nvPr/>
        </p:nvCxnSpPr>
        <p:spPr>
          <a:xfrm>
            <a:off x="4191000" y="4267200"/>
            <a:ext cx="3067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8" idx="3"/>
          </p:cNvCxnSpPr>
          <p:nvPr/>
        </p:nvCxnSpPr>
        <p:spPr>
          <a:xfrm flipV="1">
            <a:off x="3427085" y="2341739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67200" y="3505200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7"/>
            <a:endCxn id="11" idx="3"/>
          </p:cNvCxnSpPr>
          <p:nvPr/>
        </p:nvCxnSpPr>
        <p:spPr>
          <a:xfrm flipV="1">
            <a:off x="4874885" y="4352645"/>
            <a:ext cx="2061230" cy="5149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0"/>
            <a:endCxn id="13" idx="4"/>
          </p:cNvCxnSpPr>
          <p:nvPr/>
        </p:nvCxnSpPr>
        <p:spPr>
          <a:xfrm flipH="1" flipV="1">
            <a:off x="7048500" y="3276600"/>
            <a:ext cx="76200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0"/>
            <a:endCxn id="12" idx="4"/>
          </p:cNvCxnSpPr>
          <p:nvPr/>
        </p:nvCxnSpPr>
        <p:spPr>
          <a:xfrm flipV="1">
            <a:off x="7048500" y="1981200"/>
            <a:ext cx="228600" cy="8382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 flipV="1">
            <a:off x="5334000" y="6341454"/>
            <a:ext cx="0" cy="3810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1828800" y="2125851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29200" y="58674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4800600" y="5257800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 rot="18249709">
            <a:off x="2674407" y="1693363"/>
            <a:ext cx="442387" cy="117321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rot="988655">
            <a:off x="5811261" y="4302454"/>
            <a:ext cx="1402669" cy="1956448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 rot="21020197">
            <a:off x="7240602" y="2006926"/>
            <a:ext cx="387658" cy="95975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267200" y="5791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33800" y="4800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00400" y="4114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86000" y="2819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19200" y="1600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53000" y="1676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72000" y="2895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467600" y="3886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391400" y="30480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20000" y="1447800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810000" y="1676400"/>
            <a:ext cx="1371600" cy="106680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6000"/>
            </a:schemeClr>
          </a:solidFill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47" name="Freeform 46"/>
          <p:cNvSpPr/>
          <p:nvPr/>
        </p:nvSpPr>
        <p:spPr>
          <a:xfrm rot="4732630" flipH="1">
            <a:off x="4533334" y="2555344"/>
            <a:ext cx="1067932" cy="488967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4876800" y="3048000"/>
            <a:ext cx="1371600" cy="106680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6000"/>
            </a:schemeClr>
          </a:solidFill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 rot="2937979">
            <a:off x="1060565" y="2480402"/>
            <a:ext cx="4081613" cy="106680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6000"/>
            </a:schemeClr>
          </a:solidFill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 rot="6291319">
            <a:off x="6022185" y="1851359"/>
            <a:ext cx="2404955" cy="106680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6000"/>
            </a:schemeClr>
          </a:solidFill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59" name="Freeform: Shape 21">
            <a:extLst>
              <a:ext uri="{FF2B5EF4-FFF2-40B4-BE49-F238E27FC236}">
                <a16:creationId xmlns:a16="http://schemas.microsoft.com/office/drawing/2014/main" xmlns="" id="{B6F96B4B-CCC1-467D-80F7-186CFBE8759A}"/>
              </a:ext>
            </a:extLst>
          </p:cNvPr>
          <p:cNvSpPr/>
          <p:nvPr/>
        </p:nvSpPr>
        <p:spPr>
          <a:xfrm rot="2764027" flipH="1">
            <a:off x="6131109" y="2110184"/>
            <a:ext cx="1644135" cy="1531300"/>
          </a:xfrm>
          <a:custGeom>
            <a:avLst/>
            <a:gdLst>
              <a:gd name="connsiteX0" fmla="*/ 0 w 1811945"/>
              <a:gd name="connsiteY0" fmla="*/ 1205154 h 1247292"/>
              <a:gd name="connsiteX1" fmla="*/ 50566 w 1811945"/>
              <a:gd name="connsiteY1" fmla="*/ 1158802 h 1247292"/>
              <a:gd name="connsiteX2" fmla="*/ 71635 w 1811945"/>
              <a:gd name="connsiteY2" fmla="*/ 1125091 h 1247292"/>
              <a:gd name="connsiteX3" fmla="*/ 80063 w 1811945"/>
              <a:gd name="connsiteY3" fmla="*/ 1112450 h 1247292"/>
              <a:gd name="connsiteX4" fmla="*/ 92704 w 1811945"/>
              <a:gd name="connsiteY4" fmla="*/ 1104022 h 1247292"/>
              <a:gd name="connsiteX5" fmla="*/ 105346 w 1811945"/>
              <a:gd name="connsiteY5" fmla="*/ 1112450 h 1247292"/>
              <a:gd name="connsiteX6" fmla="*/ 126415 w 1811945"/>
              <a:gd name="connsiteY6" fmla="*/ 1154588 h 1247292"/>
              <a:gd name="connsiteX7" fmla="*/ 143270 w 1811945"/>
              <a:gd name="connsiteY7" fmla="*/ 1163015 h 1247292"/>
              <a:gd name="connsiteX8" fmla="*/ 181195 w 1811945"/>
              <a:gd name="connsiteY8" fmla="*/ 1222009 h 1247292"/>
              <a:gd name="connsiteX9" fmla="*/ 214905 w 1811945"/>
              <a:gd name="connsiteY9" fmla="*/ 1247292 h 1247292"/>
              <a:gd name="connsiteX10" fmla="*/ 269685 w 1811945"/>
              <a:gd name="connsiteY10" fmla="*/ 1222009 h 1247292"/>
              <a:gd name="connsiteX11" fmla="*/ 282327 w 1811945"/>
              <a:gd name="connsiteY11" fmla="*/ 1192512 h 1247292"/>
              <a:gd name="connsiteX12" fmla="*/ 290754 w 1811945"/>
              <a:gd name="connsiteY12" fmla="*/ 1116663 h 1247292"/>
              <a:gd name="connsiteX13" fmla="*/ 307609 w 1811945"/>
              <a:gd name="connsiteY13" fmla="*/ 1095594 h 1247292"/>
              <a:gd name="connsiteX14" fmla="*/ 345534 w 1811945"/>
              <a:gd name="connsiteY14" fmla="*/ 1116663 h 1247292"/>
              <a:gd name="connsiteX15" fmla="*/ 387672 w 1811945"/>
              <a:gd name="connsiteY15" fmla="*/ 1188298 h 1247292"/>
              <a:gd name="connsiteX16" fmla="*/ 404527 w 1811945"/>
              <a:gd name="connsiteY16" fmla="*/ 1213581 h 1247292"/>
              <a:gd name="connsiteX17" fmla="*/ 425597 w 1811945"/>
              <a:gd name="connsiteY17" fmla="*/ 1222009 h 1247292"/>
              <a:gd name="connsiteX18" fmla="*/ 488804 w 1811945"/>
              <a:gd name="connsiteY18" fmla="*/ 1209367 h 1247292"/>
              <a:gd name="connsiteX19" fmla="*/ 505659 w 1811945"/>
              <a:gd name="connsiteY19" fmla="*/ 1184085 h 1247292"/>
              <a:gd name="connsiteX20" fmla="*/ 535156 w 1811945"/>
              <a:gd name="connsiteY20" fmla="*/ 1116663 h 1247292"/>
              <a:gd name="connsiteX21" fmla="*/ 539370 w 1811945"/>
              <a:gd name="connsiteY21" fmla="*/ 1074525 h 1247292"/>
              <a:gd name="connsiteX22" fmla="*/ 602577 w 1811945"/>
              <a:gd name="connsiteY22" fmla="*/ 1120877 h 1247292"/>
              <a:gd name="connsiteX23" fmla="*/ 611005 w 1811945"/>
              <a:gd name="connsiteY23" fmla="*/ 1137732 h 1247292"/>
              <a:gd name="connsiteX24" fmla="*/ 644715 w 1811945"/>
              <a:gd name="connsiteY24" fmla="*/ 1196726 h 1247292"/>
              <a:gd name="connsiteX25" fmla="*/ 669998 w 1811945"/>
              <a:gd name="connsiteY25" fmla="*/ 1205154 h 1247292"/>
              <a:gd name="connsiteX26" fmla="*/ 703709 w 1811945"/>
              <a:gd name="connsiteY26" fmla="*/ 1179871 h 1247292"/>
              <a:gd name="connsiteX27" fmla="*/ 737420 w 1811945"/>
              <a:gd name="connsiteY27" fmla="*/ 1129305 h 1247292"/>
              <a:gd name="connsiteX28" fmla="*/ 758489 w 1811945"/>
              <a:gd name="connsiteY28" fmla="*/ 1023959 h 1247292"/>
              <a:gd name="connsiteX29" fmla="*/ 779558 w 1811945"/>
              <a:gd name="connsiteY29" fmla="*/ 1028173 h 1247292"/>
              <a:gd name="connsiteX30" fmla="*/ 813268 w 1811945"/>
              <a:gd name="connsiteY30" fmla="*/ 1074525 h 1247292"/>
              <a:gd name="connsiteX31" fmla="*/ 817482 w 1811945"/>
              <a:gd name="connsiteY31" fmla="*/ 1108236 h 1247292"/>
              <a:gd name="connsiteX32" fmla="*/ 821696 w 1811945"/>
              <a:gd name="connsiteY32" fmla="*/ 1133519 h 1247292"/>
              <a:gd name="connsiteX33" fmla="*/ 834338 w 1811945"/>
              <a:gd name="connsiteY33" fmla="*/ 1141946 h 1247292"/>
              <a:gd name="connsiteX34" fmla="*/ 846979 w 1811945"/>
              <a:gd name="connsiteY34" fmla="*/ 1154588 h 1247292"/>
              <a:gd name="connsiteX35" fmla="*/ 943897 w 1811945"/>
              <a:gd name="connsiteY35" fmla="*/ 1116663 h 1247292"/>
              <a:gd name="connsiteX36" fmla="*/ 948111 w 1811945"/>
              <a:gd name="connsiteY36" fmla="*/ 1091380 h 1247292"/>
              <a:gd name="connsiteX37" fmla="*/ 960752 w 1811945"/>
              <a:gd name="connsiteY37" fmla="*/ 990249 h 1247292"/>
              <a:gd name="connsiteX38" fmla="*/ 969180 w 1811945"/>
              <a:gd name="connsiteY38" fmla="*/ 977607 h 1247292"/>
              <a:gd name="connsiteX39" fmla="*/ 981821 w 1811945"/>
              <a:gd name="connsiteY39" fmla="*/ 998676 h 1247292"/>
              <a:gd name="connsiteX40" fmla="*/ 1015532 w 1811945"/>
              <a:gd name="connsiteY40" fmla="*/ 1049242 h 1247292"/>
              <a:gd name="connsiteX41" fmla="*/ 1049243 w 1811945"/>
              <a:gd name="connsiteY41" fmla="*/ 1053456 h 1247292"/>
              <a:gd name="connsiteX42" fmla="*/ 1163016 w 1811945"/>
              <a:gd name="connsiteY42" fmla="*/ 981821 h 1247292"/>
              <a:gd name="connsiteX43" fmla="*/ 1158802 w 1811945"/>
              <a:gd name="connsiteY43" fmla="*/ 964966 h 1247292"/>
              <a:gd name="connsiteX44" fmla="*/ 1163016 w 1811945"/>
              <a:gd name="connsiteY44" fmla="*/ 931255 h 1247292"/>
              <a:gd name="connsiteX45" fmla="*/ 1230437 w 1811945"/>
              <a:gd name="connsiteY45" fmla="*/ 956538 h 1247292"/>
              <a:gd name="connsiteX46" fmla="*/ 1268362 w 1811945"/>
              <a:gd name="connsiteY46" fmla="*/ 981821 h 1247292"/>
              <a:gd name="connsiteX47" fmla="*/ 1365280 w 1811945"/>
              <a:gd name="connsiteY47" fmla="*/ 969179 h 1247292"/>
              <a:gd name="connsiteX48" fmla="*/ 1352638 w 1811945"/>
              <a:gd name="connsiteY48" fmla="*/ 914400 h 1247292"/>
              <a:gd name="connsiteX49" fmla="*/ 1327355 w 1811945"/>
              <a:gd name="connsiteY49" fmla="*/ 855406 h 1247292"/>
              <a:gd name="connsiteX50" fmla="*/ 1310500 w 1811945"/>
              <a:gd name="connsiteY50" fmla="*/ 813268 h 1247292"/>
              <a:gd name="connsiteX51" fmla="*/ 1318927 w 1811945"/>
              <a:gd name="connsiteY51" fmla="*/ 775344 h 1247292"/>
              <a:gd name="connsiteX52" fmla="*/ 1432701 w 1811945"/>
              <a:gd name="connsiteY52" fmla="*/ 787985 h 1247292"/>
              <a:gd name="connsiteX53" fmla="*/ 1453770 w 1811945"/>
              <a:gd name="connsiteY53" fmla="*/ 796413 h 1247292"/>
              <a:gd name="connsiteX54" fmla="*/ 1466411 w 1811945"/>
              <a:gd name="connsiteY54" fmla="*/ 804840 h 1247292"/>
              <a:gd name="connsiteX55" fmla="*/ 1441128 w 1811945"/>
              <a:gd name="connsiteY55" fmla="*/ 716350 h 1247292"/>
              <a:gd name="connsiteX56" fmla="*/ 1424273 w 1811945"/>
              <a:gd name="connsiteY56" fmla="*/ 678426 h 1247292"/>
              <a:gd name="connsiteX57" fmla="*/ 1436915 w 1811945"/>
              <a:gd name="connsiteY57" fmla="*/ 632073 h 1247292"/>
              <a:gd name="connsiteX58" fmla="*/ 1457984 w 1811945"/>
              <a:gd name="connsiteY58" fmla="*/ 627860 h 1247292"/>
              <a:gd name="connsiteX59" fmla="*/ 1491694 w 1811945"/>
              <a:gd name="connsiteY59" fmla="*/ 640501 h 1247292"/>
              <a:gd name="connsiteX60" fmla="*/ 1521191 w 1811945"/>
              <a:gd name="connsiteY60" fmla="*/ 644715 h 1247292"/>
              <a:gd name="connsiteX61" fmla="*/ 1559115 w 1811945"/>
              <a:gd name="connsiteY61" fmla="*/ 632073 h 1247292"/>
              <a:gd name="connsiteX62" fmla="*/ 1538046 w 1811945"/>
              <a:gd name="connsiteY62" fmla="*/ 547797 h 1247292"/>
              <a:gd name="connsiteX63" fmla="*/ 1529619 w 1811945"/>
              <a:gd name="connsiteY63" fmla="*/ 522514 h 1247292"/>
              <a:gd name="connsiteX64" fmla="*/ 1516977 w 1811945"/>
              <a:gd name="connsiteY64" fmla="*/ 509873 h 1247292"/>
              <a:gd name="connsiteX65" fmla="*/ 1508550 w 1811945"/>
              <a:gd name="connsiteY65" fmla="*/ 497231 h 1247292"/>
              <a:gd name="connsiteX66" fmla="*/ 1504336 w 1811945"/>
              <a:gd name="connsiteY66" fmla="*/ 480376 h 1247292"/>
              <a:gd name="connsiteX67" fmla="*/ 1626537 w 1811945"/>
              <a:gd name="connsiteY67" fmla="*/ 467734 h 1247292"/>
              <a:gd name="connsiteX68" fmla="*/ 1677103 w 1811945"/>
              <a:gd name="connsiteY68" fmla="*/ 463520 h 1247292"/>
              <a:gd name="connsiteX69" fmla="*/ 1660247 w 1811945"/>
              <a:gd name="connsiteY69" fmla="*/ 417168 h 1247292"/>
              <a:gd name="connsiteX70" fmla="*/ 1601254 w 1811945"/>
              <a:gd name="connsiteY70" fmla="*/ 358175 h 1247292"/>
              <a:gd name="connsiteX71" fmla="*/ 1584398 w 1811945"/>
              <a:gd name="connsiteY71" fmla="*/ 337106 h 1247292"/>
              <a:gd name="connsiteX72" fmla="*/ 1664461 w 1811945"/>
              <a:gd name="connsiteY72" fmla="*/ 337106 h 1247292"/>
              <a:gd name="connsiteX73" fmla="*/ 1811945 w 1811945"/>
              <a:gd name="connsiteY73" fmla="*/ 345533 h 1247292"/>
              <a:gd name="connsiteX74" fmla="*/ 1795090 w 1811945"/>
              <a:gd name="connsiteY74" fmla="*/ 324464 h 1247292"/>
              <a:gd name="connsiteX75" fmla="*/ 1774021 w 1811945"/>
              <a:gd name="connsiteY75" fmla="*/ 311823 h 1247292"/>
              <a:gd name="connsiteX76" fmla="*/ 1731882 w 1811945"/>
              <a:gd name="connsiteY76" fmla="*/ 294967 h 1247292"/>
              <a:gd name="connsiteX77" fmla="*/ 1715027 w 1811945"/>
              <a:gd name="connsiteY77" fmla="*/ 282326 h 1247292"/>
              <a:gd name="connsiteX78" fmla="*/ 1702385 w 1811945"/>
              <a:gd name="connsiteY78" fmla="*/ 273898 h 1247292"/>
              <a:gd name="connsiteX79" fmla="*/ 1689744 w 1811945"/>
              <a:gd name="connsiteY79" fmla="*/ 248615 h 1247292"/>
              <a:gd name="connsiteX80" fmla="*/ 1702385 w 1811945"/>
              <a:gd name="connsiteY80" fmla="*/ 160125 h 1247292"/>
              <a:gd name="connsiteX81" fmla="*/ 1706599 w 1811945"/>
              <a:gd name="connsiteY81" fmla="*/ 122201 h 1247292"/>
              <a:gd name="connsiteX82" fmla="*/ 1710813 w 1811945"/>
              <a:gd name="connsiteY82" fmla="*/ 71635 h 1247292"/>
              <a:gd name="connsiteX83" fmla="*/ 1715027 w 1811945"/>
              <a:gd name="connsiteY83" fmla="*/ 58993 h 1247292"/>
              <a:gd name="connsiteX84" fmla="*/ 1740310 w 1811945"/>
              <a:gd name="connsiteY84" fmla="*/ 0 h 124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811945" h="1247292">
                <a:moveTo>
                  <a:pt x="0" y="1205154"/>
                </a:moveTo>
                <a:cubicBezTo>
                  <a:pt x="38677" y="1166477"/>
                  <a:pt x="20998" y="1180978"/>
                  <a:pt x="50566" y="1158802"/>
                </a:cubicBezTo>
                <a:cubicBezTo>
                  <a:pt x="57589" y="1147565"/>
                  <a:pt x="64521" y="1136270"/>
                  <a:pt x="71635" y="1125091"/>
                </a:cubicBezTo>
                <a:cubicBezTo>
                  <a:pt x="74354" y="1120818"/>
                  <a:pt x="75849" y="1115259"/>
                  <a:pt x="80063" y="1112450"/>
                </a:cubicBezTo>
                <a:lnTo>
                  <a:pt x="92704" y="1104022"/>
                </a:lnTo>
                <a:cubicBezTo>
                  <a:pt x="96918" y="1106831"/>
                  <a:pt x="102537" y="1108236"/>
                  <a:pt x="105346" y="1112450"/>
                </a:cubicBezTo>
                <a:cubicBezTo>
                  <a:pt x="114057" y="1125516"/>
                  <a:pt x="112369" y="1147565"/>
                  <a:pt x="126415" y="1154588"/>
                </a:cubicBezTo>
                <a:lnTo>
                  <a:pt x="143270" y="1163015"/>
                </a:lnTo>
                <a:cubicBezTo>
                  <a:pt x="156459" y="1189392"/>
                  <a:pt x="159569" y="1202047"/>
                  <a:pt x="181195" y="1222009"/>
                </a:cubicBezTo>
                <a:cubicBezTo>
                  <a:pt x="191516" y="1231536"/>
                  <a:pt x="214905" y="1247292"/>
                  <a:pt x="214905" y="1247292"/>
                </a:cubicBezTo>
                <a:cubicBezTo>
                  <a:pt x="233903" y="1241864"/>
                  <a:pt x="255940" y="1238809"/>
                  <a:pt x="269685" y="1222009"/>
                </a:cubicBezTo>
                <a:cubicBezTo>
                  <a:pt x="276459" y="1213730"/>
                  <a:pt x="278113" y="1202344"/>
                  <a:pt x="282327" y="1192512"/>
                </a:cubicBezTo>
                <a:cubicBezTo>
                  <a:pt x="285136" y="1167229"/>
                  <a:pt x="284333" y="1141278"/>
                  <a:pt x="290754" y="1116663"/>
                </a:cubicBezTo>
                <a:cubicBezTo>
                  <a:pt x="293024" y="1107960"/>
                  <a:pt x="298615" y="1095594"/>
                  <a:pt x="307609" y="1095594"/>
                </a:cubicBezTo>
                <a:cubicBezTo>
                  <a:pt x="322070" y="1095594"/>
                  <a:pt x="332892" y="1109640"/>
                  <a:pt x="345534" y="1116663"/>
                </a:cubicBezTo>
                <a:cubicBezTo>
                  <a:pt x="386837" y="1199269"/>
                  <a:pt x="353319" y="1141062"/>
                  <a:pt x="387672" y="1188298"/>
                </a:cubicBezTo>
                <a:cubicBezTo>
                  <a:pt x="393629" y="1196490"/>
                  <a:pt x="396957" y="1206852"/>
                  <a:pt x="404527" y="1213581"/>
                </a:cubicBezTo>
                <a:cubicBezTo>
                  <a:pt x="410181" y="1218606"/>
                  <a:pt x="418574" y="1219200"/>
                  <a:pt x="425597" y="1222009"/>
                </a:cubicBezTo>
                <a:cubicBezTo>
                  <a:pt x="446666" y="1217795"/>
                  <a:pt x="469386" y="1218565"/>
                  <a:pt x="488804" y="1209367"/>
                </a:cubicBezTo>
                <a:cubicBezTo>
                  <a:pt x="497957" y="1205031"/>
                  <a:pt x="500448" y="1192770"/>
                  <a:pt x="505659" y="1184085"/>
                </a:cubicBezTo>
                <a:cubicBezTo>
                  <a:pt x="529800" y="1143850"/>
                  <a:pt x="524094" y="1155378"/>
                  <a:pt x="535156" y="1116663"/>
                </a:cubicBezTo>
                <a:cubicBezTo>
                  <a:pt x="536561" y="1102617"/>
                  <a:pt x="525751" y="1078239"/>
                  <a:pt x="539370" y="1074525"/>
                </a:cubicBezTo>
                <a:cubicBezTo>
                  <a:pt x="543984" y="1073267"/>
                  <a:pt x="591668" y="1112150"/>
                  <a:pt x="602577" y="1120877"/>
                </a:cubicBezTo>
                <a:cubicBezTo>
                  <a:pt x="605386" y="1126495"/>
                  <a:pt x="608406" y="1132013"/>
                  <a:pt x="611005" y="1137732"/>
                </a:cubicBezTo>
                <a:cubicBezTo>
                  <a:pt x="619914" y="1157332"/>
                  <a:pt x="627020" y="1182248"/>
                  <a:pt x="644715" y="1196726"/>
                </a:cubicBezTo>
                <a:cubicBezTo>
                  <a:pt x="651590" y="1202351"/>
                  <a:pt x="661570" y="1202345"/>
                  <a:pt x="669998" y="1205154"/>
                </a:cubicBezTo>
                <a:cubicBezTo>
                  <a:pt x="681235" y="1196726"/>
                  <a:pt x="693355" y="1189362"/>
                  <a:pt x="703709" y="1179871"/>
                </a:cubicBezTo>
                <a:cubicBezTo>
                  <a:pt x="718065" y="1166711"/>
                  <a:pt x="728155" y="1145518"/>
                  <a:pt x="737420" y="1129305"/>
                </a:cubicBezTo>
                <a:cubicBezTo>
                  <a:pt x="738372" y="1122164"/>
                  <a:pt x="746233" y="1037747"/>
                  <a:pt x="758489" y="1023959"/>
                </a:cubicBezTo>
                <a:cubicBezTo>
                  <a:pt x="763247" y="1018606"/>
                  <a:pt x="772535" y="1026768"/>
                  <a:pt x="779558" y="1028173"/>
                </a:cubicBezTo>
                <a:cubicBezTo>
                  <a:pt x="800301" y="1042003"/>
                  <a:pt x="800961" y="1039656"/>
                  <a:pt x="813268" y="1074525"/>
                </a:cubicBezTo>
                <a:cubicBezTo>
                  <a:pt x="817037" y="1085204"/>
                  <a:pt x="815880" y="1097025"/>
                  <a:pt x="817482" y="1108236"/>
                </a:cubicBezTo>
                <a:cubicBezTo>
                  <a:pt x="818690" y="1116694"/>
                  <a:pt x="817875" y="1125877"/>
                  <a:pt x="821696" y="1133519"/>
                </a:cubicBezTo>
                <a:cubicBezTo>
                  <a:pt x="823961" y="1138049"/>
                  <a:pt x="830447" y="1138704"/>
                  <a:pt x="834338" y="1141946"/>
                </a:cubicBezTo>
                <a:cubicBezTo>
                  <a:pt x="838916" y="1145761"/>
                  <a:pt x="842765" y="1150374"/>
                  <a:pt x="846979" y="1154588"/>
                </a:cubicBezTo>
                <a:cubicBezTo>
                  <a:pt x="890258" y="1146950"/>
                  <a:pt x="921176" y="1155614"/>
                  <a:pt x="943897" y="1116663"/>
                </a:cubicBezTo>
                <a:cubicBezTo>
                  <a:pt x="948202" y="1109283"/>
                  <a:pt x="946706" y="1099808"/>
                  <a:pt x="948111" y="1091380"/>
                </a:cubicBezTo>
                <a:cubicBezTo>
                  <a:pt x="950500" y="1053160"/>
                  <a:pt x="948174" y="1024838"/>
                  <a:pt x="960752" y="990249"/>
                </a:cubicBezTo>
                <a:cubicBezTo>
                  <a:pt x="962483" y="985489"/>
                  <a:pt x="966371" y="981821"/>
                  <a:pt x="969180" y="977607"/>
                </a:cubicBezTo>
                <a:cubicBezTo>
                  <a:pt x="973394" y="984630"/>
                  <a:pt x="978158" y="991351"/>
                  <a:pt x="981821" y="998676"/>
                </a:cubicBezTo>
                <a:cubicBezTo>
                  <a:pt x="990700" y="1016434"/>
                  <a:pt x="993149" y="1041781"/>
                  <a:pt x="1015532" y="1049242"/>
                </a:cubicBezTo>
                <a:cubicBezTo>
                  <a:pt x="1026275" y="1052823"/>
                  <a:pt x="1038006" y="1052051"/>
                  <a:pt x="1049243" y="1053456"/>
                </a:cubicBezTo>
                <a:cubicBezTo>
                  <a:pt x="1180956" y="1044048"/>
                  <a:pt x="1173782" y="1084089"/>
                  <a:pt x="1163016" y="981821"/>
                </a:cubicBezTo>
                <a:cubicBezTo>
                  <a:pt x="1162410" y="976062"/>
                  <a:pt x="1160207" y="970584"/>
                  <a:pt x="1158802" y="964966"/>
                </a:cubicBezTo>
                <a:cubicBezTo>
                  <a:pt x="1160207" y="953729"/>
                  <a:pt x="1152446" y="935320"/>
                  <a:pt x="1163016" y="931255"/>
                </a:cubicBezTo>
                <a:cubicBezTo>
                  <a:pt x="1190657" y="920624"/>
                  <a:pt x="1211703" y="943569"/>
                  <a:pt x="1230437" y="956538"/>
                </a:cubicBezTo>
                <a:cubicBezTo>
                  <a:pt x="1242929" y="965186"/>
                  <a:pt x="1268362" y="981821"/>
                  <a:pt x="1268362" y="981821"/>
                </a:cubicBezTo>
                <a:cubicBezTo>
                  <a:pt x="1300668" y="977607"/>
                  <a:pt x="1335621" y="982661"/>
                  <a:pt x="1365280" y="969179"/>
                </a:cubicBezTo>
                <a:cubicBezTo>
                  <a:pt x="1371255" y="966463"/>
                  <a:pt x="1353970" y="917285"/>
                  <a:pt x="1352638" y="914400"/>
                </a:cubicBezTo>
                <a:cubicBezTo>
                  <a:pt x="1304229" y="809513"/>
                  <a:pt x="1362806" y="955851"/>
                  <a:pt x="1327355" y="855406"/>
                </a:cubicBezTo>
                <a:cubicBezTo>
                  <a:pt x="1322320" y="841140"/>
                  <a:pt x="1310500" y="813268"/>
                  <a:pt x="1310500" y="813268"/>
                </a:cubicBezTo>
                <a:cubicBezTo>
                  <a:pt x="1313309" y="800627"/>
                  <a:pt x="1307210" y="780858"/>
                  <a:pt x="1318927" y="775344"/>
                </a:cubicBezTo>
                <a:cubicBezTo>
                  <a:pt x="1331524" y="769416"/>
                  <a:pt x="1416060" y="785211"/>
                  <a:pt x="1432701" y="787985"/>
                </a:cubicBezTo>
                <a:cubicBezTo>
                  <a:pt x="1439724" y="790794"/>
                  <a:pt x="1447005" y="793030"/>
                  <a:pt x="1453770" y="796413"/>
                </a:cubicBezTo>
                <a:cubicBezTo>
                  <a:pt x="1458300" y="798678"/>
                  <a:pt x="1466411" y="809904"/>
                  <a:pt x="1466411" y="804840"/>
                </a:cubicBezTo>
                <a:cubicBezTo>
                  <a:pt x="1466411" y="763768"/>
                  <a:pt x="1453776" y="749235"/>
                  <a:pt x="1441128" y="716350"/>
                </a:cubicBezTo>
                <a:cubicBezTo>
                  <a:pt x="1427452" y="680791"/>
                  <a:pt x="1439709" y="701578"/>
                  <a:pt x="1424273" y="678426"/>
                </a:cubicBezTo>
                <a:cubicBezTo>
                  <a:pt x="1419090" y="657692"/>
                  <a:pt x="1413711" y="652699"/>
                  <a:pt x="1436915" y="632073"/>
                </a:cubicBezTo>
                <a:cubicBezTo>
                  <a:pt x="1442268" y="627315"/>
                  <a:pt x="1450961" y="629264"/>
                  <a:pt x="1457984" y="627860"/>
                </a:cubicBezTo>
                <a:cubicBezTo>
                  <a:pt x="1460672" y="628935"/>
                  <a:pt x="1485093" y="639181"/>
                  <a:pt x="1491694" y="640501"/>
                </a:cubicBezTo>
                <a:cubicBezTo>
                  <a:pt x="1501433" y="642449"/>
                  <a:pt x="1511359" y="643310"/>
                  <a:pt x="1521191" y="644715"/>
                </a:cubicBezTo>
                <a:cubicBezTo>
                  <a:pt x="1533832" y="640501"/>
                  <a:pt x="1556832" y="645201"/>
                  <a:pt x="1559115" y="632073"/>
                </a:cubicBezTo>
                <a:cubicBezTo>
                  <a:pt x="1564076" y="603545"/>
                  <a:pt x="1545574" y="575758"/>
                  <a:pt x="1538046" y="547797"/>
                </a:cubicBezTo>
                <a:cubicBezTo>
                  <a:pt x="1535737" y="539219"/>
                  <a:pt x="1533933" y="530280"/>
                  <a:pt x="1529619" y="522514"/>
                </a:cubicBezTo>
                <a:cubicBezTo>
                  <a:pt x="1526725" y="517305"/>
                  <a:pt x="1520792" y="514451"/>
                  <a:pt x="1516977" y="509873"/>
                </a:cubicBezTo>
                <a:cubicBezTo>
                  <a:pt x="1513735" y="505982"/>
                  <a:pt x="1511359" y="501445"/>
                  <a:pt x="1508550" y="497231"/>
                </a:cubicBezTo>
                <a:cubicBezTo>
                  <a:pt x="1507145" y="491613"/>
                  <a:pt x="1504336" y="486167"/>
                  <a:pt x="1504336" y="480376"/>
                </a:cubicBezTo>
                <a:cubicBezTo>
                  <a:pt x="1504336" y="424850"/>
                  <a:pt x="1596253" y="466652"/>
                  <a:pt x="1626537" y="467734"/>
                </a:cubicBezTo>
                <a:cubicBezTo>
                  <a:pt x="1643392" y="466329"/>
                  <a:pt x="1667721" y="477593"/>
                  <a:pt x="1677103" y="463520"/>
                </a:cubicBezTo>
                <a:cubicBezTo>
                  <a:pt x="1686222" y="449841"/>
                  <a:pt x="1667939" y="431698"/>
                  <a:pt x="1660247" y="417168"/>
                </a:cubicBezTo>
                <a:cubicBezTo>
                  <a:pt x="1649330" y="396547"/>
                  <a:pt x="1615032" y="371953"/>
                  <a:pt x="1601254" y="358175"/>
                </a:cubicBezTo>
                <a:cubicBezTo>
                  <a:pt x="1594894" y="351815"/>
                  <a:pt x="1590017" y="344129"/>
                  <a:pt x="1584398" y="337106"/>
                </a:cubicBezTo>
                <a:cubicBezTo>
                  <a:pt x="1616897" y="315440"/>
                  <a:pt x="1587486" y="331069"/>
                  <a:pt x="1664461" y="337106"/>
                </a:cubicBezTo>
                <a:cubicBezTo>
                  <a:pt x="1713552" y="340956"/>
                  <a:pt x="1762784" y="342724"/>
                  <a:pt x="1811945" y="345533"/>
                </a:cubicBezTo>
                <a:cubicBezTo>
                  <a:pt x="1806327" y="338510"/>
                  <a:pt x="1801812" y="330439"/>
                  <a:pt x="1795090" y="324464"/>
                </a:cubicBezTo>
                <a:cubicBezTo>
                  <a:pt x="1788969" y="319023"/>
                  <a:pt x="1781346" y="315486"/>
                  <a:pt x="1774021" y="311823"/>
                </a:cubicBezTo>
                <a:cubicBezTo>
                  <a:pt x="1754830" y="302227"/>
                  <a:pt x="1748698" y="300572"/>
                  <a:pt x="1731882" y="294967"/>
                </a:cubicBezTo>
                <a:cubicBezTo>
                  <a:pt x="1726264" y="290753"/>
                  <a:pt x="1720742" y="286408"/>
                  <a:pt x="1715027" y="282326"/>
                </a:cubicBezTo>
                <a:cubicBezTo>
                  <a:pt x="1710906" y="279382"/>
                  <a:pt x="1705966" y="277479"/>
                  <a:pt x="1702385" y="273898"/>
                </a:cubicBezTo>
                <a:cubicBezTo>
                  <a:pt x="1694217" y="265730"/>
                  <a:pt x="1693171" y="258896"/>
                  <a:pt x="1689744" y="248615"/>
                </a:cubicBezTo>
                <a:cubicBezTo>
                  <a:pt x="1699760" y="158476"/>
                  <a:pt x="1686608" y="270571"/>
                  <a:pt x="1702385" y="160125"/>
                </a:cubicBezTo>
                <a:cubicBezTo>
                  <a:pt x="1704184" y="147534"/>
                  <a:pt x="1705393" y="134863"/>
                  <a:pt x="1706599" y="122201"/>
                </a:cubicBezTo>
                <a:cubicBezTo>
                  <a:pt x="1708203" y="105363"/>
                  <a:pt x="1708578" y="88400"/>
                  <a:pt x="1710813" y="71635"/>
                </a:cubicBezTo>
                <a:cubicBezTo>
                  <a:pt x="1711400" y="67232"/>
                  <a:pt x="1713336" y="63100"/>
                  <a:pt x="1715027" y="58993"/>
                </a:cubicBezTo>
                <a:cubicBezTo>
                  <a:pt x="1723173" y="39210"/>
                  <a:pt x="1740310" y="0"/>
                  <a:pt x="1740310" y="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 rot="4088946">
            <a:off x="5114790" y="3520880"/>
            <a:ext cx="1966870" cy="331140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6000"/>
            </a:schemeClr>
          </a:solidFill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805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52400"/>
            <a:ext cx="75438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000" b="1" u="sng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Tarjan’s</a:t>
            </a:r>
            <a:r>
              <a:rPr lang="en-US" sz="2000" b="1" u="sng" dirty="0" smtClean="0">
                <a:solidFill>
                  <a:srgbClr val="000000"/>
                </a:solidFill>
                <a:latin typeface="Times New Roman"/>
                <a:cs typeface="Times New Roman"/>
              </a:rPr>
              <a:t> Algorithm: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 </a:t>
            </a:r>
            <a:r>
              <a:rPr lang="en-US" sz="20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lang="en-US" sz="20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{0,..,0}</a:t>
            </a:r>
            <a:r>
              <a:rPr lang="en-US" sz="20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;</a:t>
            </a:r>
            <a:r>
              <a:rPr lang="en-US" sz="20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 </a:t>
            </a:r>
            <a:r>
              <a:rPr lang="en-US" sz="20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{0,...,0}</a:t>
            </a:r>
            <a:r>
              <a:rPr lang="en-US" sz="20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;</a:t>
            </a: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err="1" smtClean="0">
                <a:latin typeface="Times New Roman"/>
                <a:cs typeface="Times New Roman"/>
              </a:rPr>
              <a:t>scc_num</a:t>
            </a:r>
            <a:r>
              <a:rPr lang="en-US" sz="2000" b="1" dirty="0" smtClean="0">
                <a:latin typeface="Times New Roman"/>
                <a:cs typeface="Times New Roman"/>
              </a:rPr>
              <a:t> = </a:t>
            </a:r>
            <a:r>
              <a:rPr lang="en-US" sz="2000" b="1" dirty="0">
                <a:latin typeface="Times New Roman"/>
                <a:cs typeface="Times New Roman"/>
              </a:rPr>
              <a:t>1; time = 0 </a:t>
            </a:r>
            <a:endParaRPr lang="en-US" sz="2000" b="1" dirty="0" smtClean="0">
              <a:latin typeface="Times New Roman"/>
              <a:cs typeface="Times New Roman"/>
            </a:endParaRP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latin typeface="Times New Roman"/>
                <a:cs typeface="Times New Roman"/>
              </a:rPr>
              <a:t>Stack= [];  # SCC accumulation stack (not </a:t>
            </a:r>
            <a:r>
              <a:rPr lang="en-US" sz="2000" b="1" dirty="0">
                <a:latin typeface="Times New Roman"/>
                <a:cs typeface="Times New Roman"/>
              </a:rPr>
              <a:t>the DFS </a:t>
            </a:r>
            <a:r>
              <a:rPr lang="en-US" sz="2000" b="1" dirty="0" smtClean="0">
                <a:latin typeface="Times New Roman"/>
                <a:cs typeface="Times New Roman"/>
              </a:rPr>
              <a:t>stack)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err="1" smtClean="0">
                <a:latin typeface="Times New Roman"/>
                <a:cs typeface="Times New Roman"/>
              </a:rPr>
              <a:t>instack</a:t>
            </a:r>
            <a:r>
              <a:rPr lang="en-US" sz="2000" b="1" dirty="0" smtClean="0">
                <a:latin typeface="Times New Roman"/>
                <a:cs typeface="Times New Roman"/>
              </a:rPr>
              <a:t> = {</a:t>
            </a:r>
            <a:r>
              <a:rPr lang="en-US" sz="2000" b="1" dirty="0" err="1" smtClean="0">
                <a:latin typeface="Times New Roman"/>
                <a:cs typeface="Times New Roman"/>
              </a:rPr>
              <a:t>false,..,false</a:t>
            </a:r>
            <a:r>
              <a:rPr lang="en-US" sz="2000" b="1" dirty="0" smtClean="0">
                <a:latin typeface="Times New Roman"/>
                <a:cs typeface="Times New Roman"/>
              </a:rPr>
              <a:t>};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latin typeface="Times New Roman"/>
                <a:cs typeface="Times New Roman"/>
              </a:rPr>
              <a:t>DFS(u): 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 smtClean="0">
                <a:latin typeface="Times New Roman"/>
                <a:cs typeface="Times New Roman"/>
              </a:rPr>
              <a:t>    </a:t>
            </a:r>
            <a:r>
              <a:rPr lang="en-US" sz="20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low[u]</a:t>
            </a:r>
            <a:r>
              <a:rPr lang="en-US" sz="2000" b="1" i="0" dirty="0" smtClean="0">
                <a:latin typeface="Times New Roman"/>
                <a:cs typeface="Times New Roman"/>
              </a:rPr>
              <a:t> =  </a:t>
            </a:r>
            <a:r>
              <a:rPr lang="en-US" sz="20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in[u]</a:t>
            </a:r>
            <a:r>
              <a:rPr lang="en-US" sz="2000" b="1" i="0" dirty="0" smtClean="0">
                <a:latin typeface="Times New Roman"/>
                <a:cs typeface="Times New Roman"/>
              </a:rPr>
              <a:t> = time++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   </a:t>
            </a:r>
            <a:r>
              <a:rPr lang="en-US" sz="2000" b="1" dirty="0" err="1" smtClean="0">
                <a:latin typeface="Times New Roman"/>
                <a:cs typeface="Times New Roman"/>
              </a:rPr>
              <a:t>stack.push</a:t>
            </a:r>
            <a:r>
              <a:rPr lang="en-US" sz="2000" b="1" dirty="0" smtClean="0">
                <a:latin typeface="Times New Roman"/>
                <a:cs typeface="Times New Roman"/>
              </a:rPr>
              <a:t>(u)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latin typeface="Times New Roman"/>
                <a:cs typeface="Times New Roman"/>
              </a:rPr>
              <a:t>   </a:t>
            </a:r>
            <a:r>
              <a:rPr lang="en-US" sz="2000" b="1" i="0" dirty="0" err="1" smtClean="0">
                <a:latin typeface="Times New Roman"/>
                <a:cs typeface="Times New Roman"/>
              </a:rPr>
              <a:t>instack</a:t>
            </a:r>
            <a:r>
              <a:rPr lang="en-US" sz="2000" b="1" i="0" dirty="0" smtClean="0">
                <a:latin typeface="Times New Roman"/>
                <a:cs typeface="Times New Roman"/>
              </a:rPr>
              <a:t>(u) = true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   for v adjacent to u: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latin typeface="Times New Roman"/>
                <a:cs typeface="Times New Roman"/>
              </a:rPr>
              <a:t>            if </a:t>
            </a:r>
            <a:r>
              <a:rPr lang="en-US" sz="20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in[v]</a:t>
            </a:r>
            <a:r>
              <a:rPr lang="en-US" sz="2000" b="1" i="0" dirty="0" smtClean="0">
                <a:latin typeface="Times New Roman"/>
                <a:cs typeface="Times New Roman"/>
              </a:rPr>
              <a:t> == 0: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               DFS(v)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latin typeface="Times New Roman"/>
                <a:cs typeface="Times New Roman"/>
              </a:rPr>
              <a:t>               </a:t>
            </a:r>
            <a:r>
              <a:rPr lang="en-US" sz="20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low[u] </a:t>
            </a:r>
            <a:r>
              <a:rPr lang="en-US" sz="2000" b="1" i="0" dirty="0" smtClean="0">
                <a:latin typeface="Times New Roman"/>
                <a:cs typeface="Times New Roman"/>
              </a:rPr>
              <a:t>= min(</a:t>
            </a:r>
            <a:r>
              <a:rPr lang="en-US" sz="20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low[u]</a:t>
            </a:r>
            <a:r>
              <a:rPr lang="en-US" sz="2000" b="1" i="0" dirty="0" smtClean="0">
                <a:latin typeface="Times New Roman"/>
                <a:cs typeface="Times New Roman"/>
              </a:rPr>
              <a:t>,</a:t>
            </a:r>
            <a:r>
              <a:rPr lang="en-US" sz="20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low[v]</a:t>
            </a:r>
            <a:r>
              <a:rPr lang="en-US" sz="2000" b="1" i="0" dirty="0" smtClean="0">
                <a:latin typeface="Times New Roman"/>
                <a:cs typeface="Times New Roman"/>
              </a:rPr>
              <a:t>)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            else if </a:t>
            </a:r>
            <a:r>
              <a:rPr lang="en-US" sz="2000" b="1" dirty="0" err="1" smtClean="0">
                <a:latin typeface="Times New Roman"/>
                <a:cs typeface="Times New Roman"/>
              </a:rPr>
              <a:t>instack</a:t>
            </a:r>
            <a:r>
              <a:rPr lang="en-US" sz="2000" b="1" dirty="0" smtClean="0">
                <a:latin typeface="Times New Roman"/>
                <a:cs typeface="Times New Roman"/>
              </a:rPr>
              <a:t>[v]:  # </a:t>
            </a:r>
            <a:r>
              <a:rPr lang="en-US" sz="2000" b="1" dirty="0">
                <a:latin typeface="Times New Roman"/>
                <a:cs typeface="Times New Roman"/>
              </a:rPr>
              <a:t>v </a:t>
            </a:r>
            <a:r>
              <a:rPr lang="en-US" sz="2000" b="1" dirty="0" smtClean="0">
                <a:latin typeface="Times New Roman"/>
                <a:cs typeface="Times New Roman"/>
              </a:rPr>
              <a:t>in my SCC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latin typeface="Times New Roman"/>
                <a:cs typeface="Times New Roman"/>
              </a:rPr>
              <a:t>               </a:t>
            </a:r>
            <a:r>
              <a:rPr lang="en-US" sz="20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low[u] </a:t>
            </a:r>
            <a:r>
              <a:rPr lang="en-US" sz="2000" b="1" i="0" dirty="0" smtClean="0">
                <a:latin typeface="Times New Roman"/>
                <a:cs typeface="Times New Roman"/>
              </a:rPr>
              <a:t>= min(</a:t>
            </a:r>
            <a:r>
              <a:rPr lang="en-US" sz="20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low[u]</a:t>
            </a:r>
            <a:r>
              <a:rPr lang="en-US" sz="2000" b="1" i="0" dirty="0" smtClean="0">
                <a:latin typeface="Times New Roman"/>
                <a:cs typeface="Times New Roman"/>
              </a:rPr>
              <a:t>,</a:t>
            </a:r>
            <a:r>
              <a:rPr lang="en-US" sz="20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in[v]</a:t>
            </a:r>
            <a:r>
              <a:rPr lang="en-US" sz="2000" b="1" i="0" dirty="0" smtClean="0">
                <a:latin typeface="Times New Roman"/>
                <a:cs typeface="Times New Roman"/>
              </a:rPr>
              <a:t>)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   if </a:t>
            </a: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low[u] </a:t>
            </a:r>
            <a:r>
              <a:rPr lang="en-US" sz="2000" b="1" dirty="0" smtClean="0">
                <a:latin typeface="Times New Roman"/>
                <a:cs typeface="Times New Roman"/>
              </a:rPr>
              <a:t>== </a:t>
            </a:r>
            <a:r>
              <a:rPr lang="en-US" sz="20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in[u]</a:t>
            </a:r>
            <a:r>
              <a:rPr lang="en-US" sz="2000" b="1" dirty="0" smtClean="0">
                <a:latin typeface="Times New Roman"/>
                <a:cs typeface="Times New Roman"/>
              </a:rPr>
              <a:t>:   # u root of SCC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latin typeface="Times New Roman"/>
                <a:cs typeface="Times New Roman"/>
              </a:rPr>
              <a:t>            while true: 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               w = </a:t>
            </a:r>
            <a:r>
              <a:rPr lang="en-US" sz="2000" b="1" dirty="0" err="1" smtClean="0">
                <a:latin typeface="Times New Roman"/>
                <a:cs typeface="Times New Roman"/>
              </a:rPr>
              <a:t>stack.pop</a:t>
            </a:r>
            <a:r>
              <a:rPr lang="en-US" sz="2000" b="1" dirty="0" smtClean="0">
                <a:latin typeface="Times New Roman"/>
                <a:cs typeface="Times New Roman"/>
              </a:rPr>
              <a:t>()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latin typeface="Times New Roman"/>
                <a:cs typeface="Times New Roman"/>
              </a:rPr>
              <a:t>               </a:t>
            </a:r>
            <a:r>
              <a:rPr lang="en-US" sz="2000" b="1" i="0" dirty="0" err="1" smtClean="0">
                <a:latin typeface="Times New Roman"/>
                <a:cs typeface="Times New Roman"/>
              </a:rPr>
              <a:t>scc</a:t>
            </a:r>
            <a:r>
              <a:rPr lang="en-US" sz="2000" b="1" i="0" dirty="0" smtClean="0">
                <a:latin typeface="Times New Roman"/>
                <a:cs typeface="Times New Roman"/>
              </a:rPr>
              <a:t>(w) = </a:t>
            </a:r>
            <a:r>
              <a:rPr lang="en-US" sz="2000" b="1" i="0" dirty="0" err="1" smtClean="0">
                <a:latin typeface="Times New Roman"/>
                <a:cs typeface="Times New Roman"/>
              </a:rPr>
              <a:t>scc_num</a:t>
            </a:r>
            <a:endParaRPr lang="en-US" sz="2000" b="1" i="0" dirty="0" smtClean="0">
              <a:latin typeface="Times New Roman"/>
              <a:cs typeface="Times New Roman"/>
            </a:endParaRP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               </a:t>
            </a:r>
            <a:r>
              <a:rPr lang="en-US" sz="2000" b="1" dirty="0" err="1" smtClean="0">
                <a:latin typeface="Times New Roman"/>
                <a:cs typeface="Times New Roman"/>
              </a:rPr>
              <a:t>instack</a:t>
            </a:r>
            <a:r>
              <a:rPr lang="en-US" sz="2000" b="1" dirty="0" smtClean="0">
                <a:latin typeface="Times New Roman"/>
                <a:cs typeface="Times New Roman"/>
              </a:rPr>
              <a:t>[w] = false</a:t>
            </a:r>
            <a:r>
              <a:rPr lang="en-US" sz="2000" b="1" i="0" dirty="0" smtClean="0">
                <a:latin typeface="Times New Roman"/>
                <a:cs typeface="Times New Roman"/>
              </a:rPr>
              <a:t> 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               if w == u: break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latin typeface="Times New Roman"/>
                <a:cs typeface="Times New Roman"/>
              </a:rPr>
              <a:t>           </a:t>
            </a:r>
            <a:r>
              <a:rPr lang="en-US" sz="2000" b="1" i="0" dirty="0" err="1" smtClean="0">
                <a:latin typeface="Times New Roman"/>
                <a:cs typeface="Times New Roman"/>
              </a:rPr>
              <a:t>scc_num</a:t>
            </a:r>
            <a:r>
              <a:rPr lang="en-US" sz="2000" b="1" i="0" dirty="0" smtClean="0">
                <a:latin typeface="Times New Roman"/>
                <a:cs typeface="Times New Roman"/>
              </a:rPr>
              <a:t>++</a:t>
            </a:r>
          </a:p>
        </p:txBody>
      </p:sp>
      <p:grpSp>
        <p:nvGrpSpPr>
          <p:cNvPr id="2" name="Group 1"/>
          <p:cNvGrpSpPr/>
          <p:nvPr/>
        </p:nvGrpSpPr>
        <p:grpSpPr>
          <a:xfrm rot="2676824">
            <a:off x="5756360" y="2262027"/>
            <a:ext cx="1708746" cy="1686803"/>
            <a:chOff x="5498054" y="2365668"/>
            <a:chExt cx="1697092" cy="1530935"/>
          </a:xfrm>
        </p:grpSpPr>
        <p:sp>
          <p:nvSpPr>
            <p:cNvPr id="15" name="Oval 14"/>
            <p:cNvSpPr/>
            <p:nvPr/>
          </p:nvSpPr>
          <p:spPr>
            <a:xfrm>
              <a:off x="5498054" y="3543310"/>
              <a:ext cx="382793" cy="3532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" name="Oval 15"/>
            <p:cNvSpPr/>
            <p:nvPr/>
          </p:nvSpPr>
          <p:spPr>
            <a:xfrm>
              <a:off x="5498054" y="2365668"/>
              <a:ext cx="382793" cy="3532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" name="Oval 16"/>
            <p:cNvSpPr/>
            <p:nvPr/>
          </p:nvSpPr>
          <p:spPr>
            <a:xfrm>
              <a:off x="6755802" y="3543310"/>
              <a:ext cx="382793" cy="3532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" name="Oval 17"/>
            <p:cNvSpPr/>
            <p:nvPr/>
          </p:nvSpPr>
          <p:spPr>
            <a:xfrm>
              <a:off x="6755802" y="2365668"/>
              <a:ext cx="382793" cy="3532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V="1">
              <a:off x="5689450" y="2718961"/>
              <a:ext cx="0" cy="82435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6" idx="6"/>
              <a:endCxn id="18" idx="2"/>
            </p:cNvCxnSpPr>
            <p:nvPr/>
          </p:nvCxnSpPr>
          <p:spPr>
            <a:xfrm>
              <a:off x="5880847" y="2542314"/>
              <a:ext cx="87495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5" idx="6"/>
              <a:endCxn id="17" idx="2"/>
            </p:cNvCxnSpPr>
            <p:nvPr/>
          </p:nvCxnSpPr>
          <p:spPr>
            <a:xfrm>
              <a:off x="5880847" y="3719957"/>
              <a:ext cx="87495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reeform 21"/>
            <p:cNvSpPr/>
            <p:nvPr/>
          </p:nvSpPr>
          <p:spPr>
            <a:xfrm rot="11492577" flipH="1">
              <a:off x="6941176" y="2737770"/>
              <a:ext cx="253970" cy="845613"/>
            </a:xfrm>
            <a:custGeom>
              <a:avLst/>
              <a:gdLst>
                <a:gd name="connsiteX0" fmla="*/ 395207 w 529671"/>
                <a:gd name="connsiteY0" fmla="*/ 0 h 1526583"/>
                <a:gd name="connsiteX1" fmla="*/ 526942 w 529671"/>
                <a:gd name="connsiteY1" fmla="*/ 526942 h 1526583"/>
                <a:gd name="connsiteX2" fmla="*/ 286718 w 529671"/>
                <a:gd name="connsiteY2" fmla="*/ 1208868 h 1526583"/>
                <a:gd name="connsiteX3" fmla="*/ 0 w 529671"/>
                <a:gd name="connsiteY3" fmla="*/ 1526583 h 1526583"/>
                <a:gd name="connsiteX4" fmla="*/ 0 w 529671"/>
                <a:gd name="connsiteY4" fmla="*/ 1526583 h 1526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671" h="1526583">
                  <a:moveTo>
                    <a:pt x="395207" y="0"/>
                  </a:moveTo>
                  <a:cubicBezTo>
                    <a:pt x="470115" y="162732"/>
                    <a:pt x="545024" y="325464"/>
                    <a:pt x="526942" y="526942"/>
                  </a:cubicBezTo>
                  <a:cubicBezTo>
                    <a:pt x="508861" y="728420"/>
                    <a:pt x="374542" y="1042261"/>
                    <a:pt x="286718" y="1208868"/>
                  </a:cubicBezTo>
                  <a:cubicBezTo>
                    <a:pt x="198894" y="1375475"/>
                    <a:pt x="0" y="1526583"/>
                    <a:pt x="0" y="1526583"/>
                  </a:cubicBezTo>
                  <a:lnTo>
                    <a:pt x="0" y="1526583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" name="Freeform 22"/>
            <p:cNvSpPr/>
            <p:nvPr/>
          </p:nvSpPr>
          <p:spPr>
            <a:xfrm rot="11492577" flipV="1">
              <a:off x="6781737" y="2728042"/>
              <a:ext cx="159962" cy="806189"/>
            </a:xfrm>
            <a:custGeom>
              <a:avLst/>
              <a:gdLst>
                <a:gd name="connsiteX0" fmla="*/ 395207 w 529671"/>
                <a:gd name="connsiteY0" fmla="*/ 0 h 1526583"/>
                <a:gd name="connsiteX1" fmla="*/ 526942 w 529671"/>
                <a:gd name="connsiteY1" fmla="*/ 526942 h 1526583"/>
                <a:gd name="connsiteX2" fmla="*/ 286718 w 529671"/>
                <a:gd name="connsiteY2" fmla="*/ 1208868 h 1526583"/>
                <a:gd name="connsiteX3" fmla="*/ 0 w 529671"/>
                <a:gd name="connsiteY3" fmla="*/ 1526583 h 1526583"/>
                <a:gd name="connsiteX4" fmla="*/ 0 w 529671"/>
                <a:gd name="connsiteY4" fmla="*/ 1526583 h 1526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671" h="1526583">
                  <a:moveTo>
                    <a:pt x="395207" y="0"/>
                  </a:moveTo>
                  <a:cubicBezTo>
                    <a:pt x="470115" y="162732"/>
                    <a:pt x="545024" y="325464"/>
                    <a:pt x="526942" y="526942"/>
                  </a:cubicBezTo>
                  <a:cubicBezTo>
                    <a:pt x="508861" y="728420"/>
                    <a:pt x="374542" y="1042261"/>
                    <a:pt x="286718" y="1208868"/>
                  </a:cubicBezTo>
                  <a:cubicBezTo>
                    <a:pt x="198894" y="1375475"/>
                    <a:pt x="0" y="1526583"/>
                    <a:pt x="0" y="1526583"/>
                  </a:cubicBezTo>
                  <a:lnTo>
                    <a:pt x="0" y="1526583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solid"/>
              <a:headEnd type="none" w="med" len="med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6" name="Straight Connector 5"/>
            <p:cNvCxnSpPr>
              <a:stCxn id="15" idx="7"/>
            </p:cNvCxnSpPr>
            <p:nvPr/>
          </p:nvCxnSpPr>
          <p:spPr>
            <a:xfrm flipV="1">
              <a:off x="5824788" y="2660078"/>
              <a:ext cx="985699" cy="93497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>
            <a:off x="4876800" y="3124200"/>
            <a:ext cx="609600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Isosceles Triangle 37"/>
          <p:cNvSpPr/>
          <p:nvPr/>
        </p:nvSpPr>
        <p:spPr>
          <a:xfrm flipV="1">
            <a:off x="5029200" y="2743200"/>
            <a:ext cx="3200400" cy="1981200"/>
          </a:xfrm>
          <a:prstGeom prst="triangle">
            <a:avLst>
              <a:gd name="adj" fmla="val 52339"/>
            </a:avLst>
          </a:prstGeom>
          <a:solidFill>
            <a:schemeClr val="accent3">
              <a:lumMod val="60000"/>
              <a:lumOff val="40000"/>
              <a:alpha val="46000"/>
            </a:schemeClr>
          </a:solidFill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>
            <a:off x="5791200" y="2209800"/>
            <a:ext cx="609600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6324600" y="1905000"/>
            <a:ext cx="609600" cy="68580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6000"/>
            </a:schemeClr>
          </a:solidFill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562600" y="495300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000" b="1" dirty="0" err="1" smtClean="0">
                <a:latin typeface="Times New Roman"/>
                <a:cs typeface="Times New Roman"/>
              </a:rPr>
              <a:t>Tarjan_Lowlink</a:t>
            </a:r>
            <a:r>
              <a:rPr lang="en-US" sz="2000" b="1" dirty="0" smtClean="0">
                <a:latin typeface="Times New Roman"/>
                <a:cs typeface="Times New Roman"/>
              </a:rPr>
              <a:t>():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latin typeface="Times New Roman"/>
                <a:cs typeface="Times New Roman"/>
              </a:rPr>
              <a:t>for each node u in G:</a:t>
            </a:r>
            <a:endParaRPr lang="en-US" sz="2000" b="1" dirty="0">
              <a:latin typeface="Times New Roman"/>
              <a:cs typeface="Times New Roman"/>
            </a:endParaRP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>
                <a:latin typeface="Times New Roman"/>
                <a:cs typeface="Times New Roman"/>
              </a:rPr>
              <a:t>             if </a:t>
            </a:r>
            <a:r>
              <a:rPr lang="en-US"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lang="en-US" sz="20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[u] </a:t>
            </a:r>
            <a:r>
              <a:rPr lang="en-US" sz="2000" b="1" dirty="0">
                <a:latin typeface="Times New Roman"/>
                <a:cs typeface="Times New Roman"/>
              </a:rPr>
              <a:t>== </a:t>
            </a:r>
            <a:r>
              <a:rPr lang="en-US" sz="2000" b="1" dirty="0" smtClean="0">
                <a:latin typeface="Times New Roman"/>
                <a:cs typeface="Times New Roman"/>
              </a:rPr>
              <a:t>0: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                DFS(u);</a:t>
            </a:r>
            <a:endParaRPr lang="en-US" sz="20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80109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1" grpId="0" animBg="1"/>
      <p:bldP spid="43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Arial Narrow" pitchFamily="34" charset="0"/>
              </a:rPr>
              <a:t>Are We Done Now?</a:t>
            </a:r>
            <a:endParaRPr lang="en-US" sz="5400" dirty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19600" y="48006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0" y="38100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71800" y="27432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5000" y="17526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67846" y="1951494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57800" y="32766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58000" y="39624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10400" y="15240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28194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5"/>
            <a:endCxn id="6" idx="1"/>
          </p:cNvCxnSpPr>
          <p:nvPr/>
        </p:nvCxnSpPr>
        <p:spPr>
          <a:xfrm>
            <a:off x="2360285" y="2142845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5"/>
            <a:endCxn id="5" idx="1"/>
          </p:cNvCxnSpPr>
          <p:nvPr/>
        </p:nvCxnSpPr>
        <p:spPr>
          <a:xfrm>
            <a:off x="3427085" y="3133445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" idx="1"/>
          </p:cNvCxnSpPr>
          <p:nvPr/>
        </p:nvCxnSpPr>
        <p:spPr>
          <a:xfrm>
            <a:off x="4191000" y="4267200"/>
            <a:ext cx="3067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8" idx="3"/>
          </p:cNvCxnSpPr>
          <p:nvPr/>
        </p:nvCxnSpPr>
        <p:spPr>
          <a:xfrm flipV="1">
            <a:off x="3427085" y="2341739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67200" y="3505200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7"/>
            <a:endCxn id="11" idx="3"/>
          </p:cNvCxnSpPr>
          <p:nvPr/>
        </p:nvCxnSpPr>
        <p:spPr>
          <a:xfrm flipV="1">
            <a:off x="4874885" y="4352645"/>
            <a:ext cx="2061230" cy="5149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0"/>
            <a:endCxn id="13" idx="4"/>
          </p:cNvCxnSpPr>
          <p:nvPr/>
        </p:nvCxnSpPr>
        <p:spPr>
          <a:xfrm flipH="1" flipV="1">
            <a:off x="7048500" y="3276600"/>
            <a:ext cx="76200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0"/>
            <a:endCxn id="12" idx="4"/>
          </p:cNvCxnSpPr>
          <p:nvPr/>
        </p:nvCxnSpPr>
        <p:spPr>
          <a:xfrm flipV="1">
            <a:off x="7048500" y="1981200"/>
            <a:ext cx="228600" cy="8382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 flipV="1">
            <a:off x="5334000" y="6341454"/>
            <a:ext cx="0" cy="3810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1828800" y="2125851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29200" y="58674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4800600" y="5257800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 rot="18249709">
            <a:off x="2674407" y="1693363"/>
            <a:ext cx="442387" cy="117321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rot="988655">
            <a:off x="5811261" y="4302454"/>
            <a:ext cx="1402669" cy="1956448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 rot="21020197">
            <a:off x="7240602" y="2006926"/>
            <a:ext cx="387658" cy="95975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267200" y="5791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33800" y="4800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00400" y="4114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86000" y="2819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19200" y="1600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53000" y="1676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72000" y="2895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467600" y="3886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391400" y="30480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20000" y="1447800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810000" y="1676400"/>
            <a:ext cx="1371600" cy="106680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6000"/>
            </a:schemeClr>
          </a:solidFill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47" name="Freeform 46"/>
          <p:cNvSpPr/>
          <p:nvPr/>
        </p:nvSpPr>
        <p:spPr>
          <a:xfrm rot="4732630" flipH="1">
            <a:off x="4533334" y="2555344"/>
            <a:ext cx="1067932" cy="488967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4876800" y="3048000"/>
            <a:ext cx="1371600" cy="106680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6000"/>
            </a:schemeClr>
          </a:solidFill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 rot="2937979">
            <a:off x="1060565" y="2480402"/>
            <a:ext cx="4081613" cy="106680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6000"/>
            </a:schemeClr>
          </a:solidFill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 rot="6291319">
            <a:off x="6022185" y="1851359"/>
            <a:ext cx="2404955" cy="106680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6000"/>
            </a:schemeClr>
          </a:solidFill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59" name="Freeform: Shape 21">
            <a:extLst>
              <a:ext uri="{FF2B5EF4-FFF2-40B4-BE49-F238E27FC236}">
                <a16:creationId xmlns:a16="http://schemas.microsoft.com/office/drawing/2014/main" xmlns="" id="{B6F96B4B-CCC1-467D-80F7-186CFBE8759A}"/>
              </a:ext>
            </a:extLst>
          </p:cNvPr>
          <p:cNvSpPr/>
          <p:nvPr/>
        </p:nvSpPr>
        <p:spPr>
          <a:xfrm rot="2764027" flipH="1">
            <a:off x="6131109" y="2110184"/>
            <a:ext cx="1644135" cy="1531300"/>
          </a:xfrm>
          <a:custGeom>
            <a:avLst/>
            <a:gdLst>
              <a:gd name="connsiteX0" fmla="*/ 0 w 1811945"/>
              <a:gd name="connsiteY0" fmla="*/ 1205154 h 1247292"/>
              <a:gd name="connsiteX1" fmla="*/ 50566 w 1811945"/>
              <a:gd name="connsiteY1" fmla="*/ 1158802 h 1247292"/>
              <a:gd name="connsiteX2" fmla="*/ 71635 w 1811945"/>
              <a:gd name="connsiteY2" fmla="*/ 1125091 h 1247292"/>
              <a:gd name="connsiteX3" fmla="*/ 80063 w 1811945"/>
              <a:gd name="connsiteY3" fmla="*/ 1112450 h 1247292"/>
              <a:gd name="connsiteX4" fmla="*/ 92704 w 1811945"/>
              <a:gd name="connsiteY4" fmla="*/ 1104022 h 1247292"/>
              <a:gd name="connsiteX5" fmla="*/ 105346 w 1811945"/>
              <a:gd name="connsiteY5" fmla="*/ 1112450 h 1247292"/>
              <a:gd name="connsiteX6" fmla="*/ 126415 w 1811945"/>
              <a:gd name="connsiteY6" fmla="*/ 1154588 h 1247292"/>
              <a:gd name="connsiteX7" fmla="*/ 143270 w 1811945"/>
              <a:gd name="connsiteY7" fmla="*/ 1163015 h 1247292"/>
              <a:gd name="connsiteX8" fmla="*/ 181195 w 1811945"/>
              <a:gd name="connsiteY8" fmla="*/ 1222009 h 1247292"/>
              <a:gd name="connsiteX9" fmla="*/ 214905 w 1811945"/>
              <a:gd name="connsiteY9" fmla="*/ 1247292 h 1247292"/>
              <a:gd name="connsiteX10" fmla="*/ 269685 w 1811945"/>
              <a:gd name="connsiteY10" fmla="*/ 1222009 h 1247292"/>
              <a:gd name="connsiteX11" fmla="*/ 282327 w 1811945"/>
              <a:gd name="connsiteY11" fmla="*/ 1192512 h 1247292"/>
              <a:gd name="connsiteX12" fmla="*/ 290754 w 1811945"/>
              <a:gd name="connsiteY12" fmla="*/ 1116663 h 1247292"/>
              <a:gd name="connsiteX13" fmla="*/ 307609 w 1811945"/>
              <a:gd name="connsiteY13" fmla="*/ 1095594 h 1247292"/>
              <a:gd name="connsiteX14" fmla="*/ 345534 w 1811945"/>
              <a:gd name="connsiteY14" fmla="*/ 1116663 h 1247292"/>
              <a:gd name="connsiteX15" fmla="*/ 387672 w 1811945"/>
              <a:gd name="connsiteY15" fmla="*/ 1188298 h 1247292"/>
              <a:gd name="connsiteX16" fmla="*/ 404527 w 1811945"/>
              <a:gd name="connsiteY16" fmla="*/ 1213581 h 1247292"/>
              <a:gd name="connsiteX17" fmla="*/ 425597 w 1811945"/>
              <a:gd name="connsiteY17" fmla="*/ 1222009 h 1247292"/>
              <a:gd name="connsiteX18" fmla="*/ 488804 w 1811945"/>
              <a:gd name="connsiteY18" fmla="*/ 1209367 h 1247292"/>
              <a:gd name="connsiteX19" fmla="*/ 505659 w 1811945"/>
              <a:gd name="connsiteY19" fmla="*/ 1184085 h 1247292"/>
              <a:gd name="connsiteX20" fmla="*/ 535156 w 1811945"/>
              <a:gd name="connsiteY20" fmla="*/ 1116663 h 1247292"/>
              <a:gd name="connsiteX21" fmla="*/ 539370 w 1811945"/>
              <a:gd name="connsiteY21" fmla="*/ 1074525 h 1247292"/>
              <a:gd name="connsiteX22" fmla="*/ 602577 w 1811945"/>
              <a:gd name="connsiteY22" fmla="*/ 1120877 h 1247292"/>
              <a:gd name="connsiteX23" fmla="*/ 611005 w 1811945"/>
              <a:gd name="connsiteY23" fmla="*/ 1137732 h 1247292"/>
              <a:gd name="connsiteX24" fmla="*/ 644715 w 1811945"/>
              <a:gd name="connsiteY24" fmla="*/ 1196726 h 1247292"/>
              <a:gd name="connsiteX25" fmla="*/ 669998 w 1811945"/>
              <a:gd name="connsiteY25" fmla="*/ 1205154 h 1247292"/>
              <a:gd name="connsiteX26" fmla="*/ 703709 w 1811945"/>
              <a:gd name="connsiteY26" fmla="*/ 1179871 h 1247292"/>
              <a:gd name="connsiteX27" fmla="*/ 737420 w 1811945"/>
              <a:gd name="connsiteY27" fmla="*/ 1129305 h 1247292"/>
              <a:gd name="connsiteX28" fmla="*/ 758489 w 1811945"/>
              <a:gd name="connsiteY28" fmla="*/ 1023959 h 1247292"/>
              <a:gd name="connsiteX29" fmla="*/ 779558 w 1811945"/>
              <a:gd name="connsiteY29" fmla="*/ 1028173 h 1247292"/>
              <a:gd name="connsiteX30" fmla="*/ 813268 w 1811945"/>
              <a:gd name="connsiteY30" fmla="*/ 1074525 h 1247292"/>
              <a:gd name="connsiteX31" fmla="*/ 817482 w 1811945"/>
              <a:gd name="connsiteY31" fmla="*/ 1108236 h 1247292"/>
              <a:gd name="connsiteX32" fmla="*/ 821696 w 1811945"/>
              <a:gd name="connsiteY32" fmla="*/ 1133519 h 1247292"/>
              <a:gd name="connsiteX33" fmla="*/ 834338 w 1811945"/>
              <a:gd name="connsiteY33" fmla="*/ 1141946 h 1247292"/>
              <a:gd name="connsiteX34" fmla="*/ 846979 w 1811945"/>
              <a:gd name="connsiteY34" fmla="*/ 1154588 h 1247292"/>
              <a:gd name="connsiteX35" fmla="*/ 943897 w 1811945"/>
              <a:gd name="connsiteY35" fmla="*/ 1116663 h 1247292"/>
              <a:gd name="connsiteX36" fmla="*/ 948111 w 1811945"/>
              <a:gd name="connsiteY36" fmla="*/ 1091380 h 1247292"/>
              <a:gd name="connsiteX37" fmla="*/ 960752 w 1811945"/>
              <a:gd name="connsiteY37" fmla="*/ 990249 h 1247292"/>
              <a:gd name="connsiteX38" fmla="*/ 969180 w 1811945"/>
              <a:gd name="connsiteY38" fmla="*/ 977607 h 1247292"/>
              <a:gd name="connsiteX39" fmla="*/ 981821 w 1811945"/>
              <a:gd name="connsiteY39" fmla="*/ 998676 h 1247292"/>
              <a:gd name="connsiteX40" fmla="*/ 1015532 w 1811945"/>
              <a:gd name="connsiteY40" fmla="*/ 1049242 h 1247292"/>
              <a:gd name="connsiteX41" fmla="*/ 1049243 w 1811945"/>
              <a:gd name="connsiteY41" fmla="*/ 1053456 h 1247292"/>
              <a:gd name="connsiteX42" fmla="*/ 1163016 w 1811945"/>
              <a:gd name="connsiteY42" fmla="*/ 981821 h 1247292"/>
              <a:gd name="connsiteX43" fmla="*/ 1158802 w 1811945"/>
              <a:gd name="connsiteY43" fmla="*/ 964966 h 1247292"/>
              <a:gd name="connsiteX44" fmla="*/ 1163016 w 1811945"/>
              <a:gd name="connsiteY44" fmla="*/ 931255 h 1247292"/>
              <a:gd name="connsiteX45" fmla="*/ 1230437 w 1811945"/>
              <a:gd name="connsiteY45" fmla="*/ 956538 h 1247292"/>
              <a:gd name="connsiteX46" fmla="*/ 1268362 w 1811945"/>
              <a:gd name="connsiteY46" fmla="*/ 981821 h 1247292"/>
              <a:gd name="connsiteX47" fmla="*/ 1365280 w 1811945"/>
              <a:gd name="connsiteY47" fmla="*/ 969179 h 1247292"/>
              <a:gd name="connsiteX48" fmla="*/ 1352638 w 1811945"/>
              <a:gd name="connsiteY48" fmla="*/ 914400 h 1247292"/>
              <a:gd name="connsiteX49" fmla="*/ 1327355 w 1811945"/>
              <a:gd name="connsiteY49" fmla="*/ 855406 h 1247292"/>
              <a:gd name="connsiteX50" fmla="*/ 1310500 w 1811945"/>
              <a:gd name="connsiteY50" fmla="*/ 813268 h 1247292"/>
              <a:gd name="connsiteX51" fmla="*/ 1318927 w 1811945"/>
              <a:gd name="connsiteY51" fmla="*/ 775344 h 1247292"/>
              <a:gd name="connsiteX52" fmla="*/ 1432701 w 1811945"/>
              <a:gd name="connsiteY52" fmla="*/ 787985 h 1247292"/>
              <a:gd name="connsiteX53" fmla="*/ 1453770 w 1811945"/>
              <a:gd name="connsiteY53" fmla="*/ 796413 h 1247292"/>
              <a:gd name="connsiteX54" fmla="*/ 1466411 w 1811945"/>
              <a:gd name="connsiteY54" fmla="*/ 804840 h 1247292"/>
              <a:gd name="connsiteX55" fmla="*/ 1441128 w 1811945"/>
              <a:gd name="connsiteY55" fmla="*/ 716350 h 1247292"/>
              <a:gd name="connsiteX56" fmla="*/ 1424273 w 1811945"/>
              <a:gd name="connsiteY56" fmla="*/ 678426 h 1247292"/>
              <a:gd name="connsiteX57" fmla="*/ 1436915 w 1811945"/>
              <a:gd name="connsiteY57" fmla="*/ 632073 h 1247292"/>
              <a:gd name="connsiteX58" fmla="*/ 1457984 w 1811945"/>
              <a:gd name="connsiteY58" fmla="*/ 627860 h 1247292"/>
              <a:gd name="connsiteX59" fmla="*/ 1491694 w 1811945"/>
              <a:gd name="connsiteY59" fmla="*/ 640501 h 1247292"/>
              <a:gd name="connsiteX60" fmla="*/ 1521191 w 1811945"/>
              <a:gd name="connsiteY60" fmla="*/ 644715 h 1247292"/>
              <a:gd name="connsiteX61" fmla="*/ 1559115 w 1811945"/>
              <a:gd name="connsiteY61" fmla="*/ 632073 h 1247292"/>
              <a:gd name="connsiteX62" fmla="*/ 1538046 w 1811945"/>
              <a:gd name="connsiteY62" fmla="*/ 547797 h 1247292"/>
              <a:gd name="connsiteX63" fmla="*/ 1529619 w 1811945"/>
              <a:gd name="connsiteY63" fmla="*/ 522514 h 1247292"/>
              <a:gd name="connsiteX64" fmla="*/ 1516977 w 1811945"/>
              <a:gd name="connsiteY64" fmla="*/ 509873 h 1247292"/>
              <a:gd name="connsiteX65" fmla="*/ 1508550 w 1811945"/>
              <a:gd name="connsiteY65" fmla="*/ 497231 h 1247292"/>
              <a:gd name="connsiteX66" fmla="*/ 1504336 w 1811945"/>
              <a:gd name="connsiteY66" fmla="*/ 480376 h 1247292"/>
              <a:gd name="connsiteX67" fmla="*/ 1626537 w 1811945"/>
              <a:gd name="connsiteY67" fmla="*/ 467734 h 1247292"/>
              <a:gd name="connsiteX68" fmla="*/ 1677103 w 1811945"/>
              <a:gd name="connsiteY68" fmla="*/ 463520 h 1247292"/>
              <a:gd name="connsiteX69" fmla="*/ 1660247 w 1811945"/>
              <a:gd name="connsiteY69" fmla="*/ 417168 h 1247292"/>
              <a:gd name="connsiteX70" fmla="*/ 1601254 w 1811945"/>
              <a:gd name="connsiteY70" fmla="*/ 358175 h 1247292"/>
              <a:gd name="connsiteX71" fmla="*/ 1584398 w 1811945"/>
              <a:gd name="connsiteY71" fmla="*/ 337106 h 1247292"/>
              <a:gd name="connsiteX72" fmla="*/ 1664461 w 1811945"/>
              <a:gd name="connsiteY72" fmla="*/ 337106 h 1247292"/>
              <a:gd name="connsiteX73" fmla="*/ 1811945 w 1811945"/>
              <a:gd name="connsiteY73" fmla="*/ 345533 h 1247292"/>
              <a:gd name="connsiteX74" fmla="*/ 1795090 w 1811945"/>
              <a:gd name="connsiteY74" fmla="*/ 324464 h 1247292"/>
              <a:gd name="connsiteX75" fmla="*/ 1774021 w 1811945"/>
              <a:gd name="connsiteY75" fmla="*/ 311823 h 1247292"/>
              <a:gd name="connsiteX76" fmla="*/ 1731882 w 1811945"/>
              <a:gd name="connsiteY76" fmla="*/ 294967 h 1247292"/>
              <a:gd name="connsiteX77" fmla="*/ 1715027 w 1811945"/>
              <a:gd name="connsiteY77" fmla="*/ 282326 h 1247292"/>
              <a:gd name="connsiteX78" fmla="*/ 1702385 w 1811945"/>
              <a:gd name="connsiteY78" fmla="*/ 273898 h 1247292"/>
              <a:gd name="connsiteX79" fmla="*/ 1689744 w 1811945"/>
              <a:gd name="connsiteY79" fmla="*/ 248615 h 1247292"/>
              <a:gd name="connsiteX80" fmla="*/ 1702385 w 1811945"/>
              <a:gd name="connsiteY80" fmla="*/ 160125 h 1247292"/>
              <a:gd name="connsiteX81" fmla="*/ 1706599 w 1811945"/>
              <a:gd name="connsiteY81" fmla="*/ 122201 h 1247292"/>
              <a:gd name="connsiteX82" fmla="*/ 1710813 w 1811945"/>
              <a:gd name="connsiteY82" fmla="*/ 71635 h 1247292"/>
              <a:gd name="connsiteX83" fmla="*/ 1715027 w 1811945"/>
              <a:gd name="connsiteY83" fmla="*/ 58993 h 1247292"/>
              <a:gd name="connsiteX84" fmla="*/ 1740310 w 1811945"/>
              <a:gd name="connsiteY84" fmla="*/ 0 h 124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811945" h="1247292">
                <a:moveTo>
                  <a:pt x="0" y="1205154"/>
                </a:moveTo>
                <a:cubicBezTo>
                  <a:pt x="38677" y="1166477"/>
                  <a:pt x="20998" y="1180978"/>
                  <a:pt x="50566" y="1158802"/>
                </a:cubicBezTo>
                <a:cubicBezTo>
                  <a:pt x="57589" y="1147565"/>
                  <a:pt x="64521" y="1136270"/>
                  <a:pt x="71635" y="1125091"/>
                </a:cubicBezTo>
                <a:cubicBezTo>
                  <a:pt x="74354" y="1120818"/>
                  <a:pt x="75849" y="1115259"/>
                  <a:pt x="80063" y="1112450"/>
                </a:cubicBezTo>
                <a:lnTo>
                  <a:pt x="92704" y="1104022"/>
                </a:lnTo>
                <a:cubicBezTo>
                  <a:pt x="96918" y="1106831"/>
                  <a:pt x="102537" y="1108236"/>
                  <a:pt x="105346" y="1112450"/>
                </a:cubicBezTo>
                <a:cubicBezTo>
                  <a:pt x="114057" y="1125516"/>
                  <a:pt x="112369" y="1147565"/>
                  <a:pt x="126415" y="1154588"/>
                </a:cubicBezTo>
                <a:lnTo>
                  <a:pt x="143270" y="1163015"/>
                </a:lnTo>
                <a:cubicBezTo>
                  <a:pt x="156459" y="1189392"/>
                  <a:pt x="159569" y="1202047"/>
                  <a:pt x="181195" y="1222009"/>
                </a:cubicBezTo>
                <a:cubicBezTo>
                  <a:pt x="191516" y="1231536"/>
                  <a:pt x="214905" y="1247292"/>
                  <a:pt x="214905" y="1247292"/>
                </a:cubicBezTo>
                <a:cubicBezTo>
                  <a:pt x="233903" y="1241864"/>
                  <a:pt x="255940" y="1238809"/>
                  <a:pt x="269685" y="1222009"/>
                </a:cubicBezTo>
                <a:cubicBezTo>
                  <a:pt x="276459" y="1213730"/>
                  <a:pt x="278113" y="1202344"/>
                  <a:pt x="282327" y="1192512"/>
                </a:cubicBezTo>
                <a:cubicBezTo>
                  <a:pt x="285136" y="1167229"/>
                  <a:pt x="284333" y="1141278"/>
                  <a:pt x="290754" y="1116663"/>
                </a:cubicBezTo>
                <a:cubicBezTo>
                  <a:pt x="293024" y="1107960"/>
                  <a:pt x="298615" y="1095594"/>
                  <a:pt x="307609" y="1095594"/>
                </a:cubicBezTo>
                <a:cubicBezTo>
                  <a:pt x="322070" y="1095594"/>
                  <a:pt x="332892" y="1109640"/>
                  <a:pt x="345534" y="1116663"/>
                </a:cubicBezTo>
                <a:cubicBezTo>
                  <a:pt x="386837" y="1199269"/>
                  <a:pt x="353319" y="1141062"/>
                  <a:pt x="387672" y="1188298"/>
                </a:cubicBezTo>
                <a:cubicBezTo>
                  <a:pt x="393629" y="1196490"/>
                  <a:pt x="396957" y="1206852"/>
                  <a:pt x="404527" y="1213581"/>
                </a:cubicBezTo>
                <a:cubicBezTo>
                  <a:pt x="410181" y="1218606"/>
                  <a:pt x="418574" y="1219200"/>
                  <a:pt x="425597" y="1222009"/>
                </a:cubicBezTo>
                <a:cubicBezTo>
                  <a:pt x="446666" y="1217795"/>
                  <a:pt x="469386" y="1218565"/>
                  <a:pt x="488804" y="1209367"/>
                </a:cubicBezTo>
                <a:cubicBezTo>
                  <a:pt x="497957" y="1205031"/>
                  <a:pt x="500448" y="1192770"/>
                  <a:pt x="505659" y="1184085"/>
                </a:cubicBezTo>
                <a:cubicBezTo>
                  <a:pt x="529800" y="1143850"/>
                  <a:pt x="524094" y="1155378"/>
                  <a:pt x="535156" y="1116663"/>
                </a:cubicBezTo>
                <a:cubicBezTo>
                  <a:pt x="536561" y="1102617"/>
                  <a:pt x="525751" y="1078239"/>
                  <a:pt x="539370" y="1074525"/>
                </a:cubicBezTo>
                <a:cubicBezTo>
                  <a:pt x="543984" y="1073267"/>
                  <a:pt x="591668" y="1112150"/>
                  <a:pt x="602577" y="1120877"/>
                </a:cubicBezTo>
                <a:cubicBezTo>
                  <a:pt x="605386" y="1126495"/>
                  <a:pt x="608406" y="1132013"/>
                  <a:pt x="611005" y="1137732"/>
                </a:cubicBezTo>
                <a:cubicBezTo>
                  <a:pt x="619914" y="1157332"/>
                  <a:pt x="627020" y="1182248"/>
                  <a:pt x="644715" y="1196726"/>
                </a:cubicBezTo>
                <a:cubicBezTo>
                  <a:pt x="651590" y="1202351"/>
                  <a:pt x="661570" y="1202345"/>
                  <a:pt x="669998" y="1205154"/>
                </a:cubicBezTo>
                <a:cubicBezTo>
                  <a:pt x="681235" y="1196726"/>
                  <a:pt x="693355" y="1189362"/>
                  <a:pt x="703709" y="1179871"/>
                </a:cubicBezTo>
                <a:cubicBezTo>
                  <a:pt x="718065" y="1166711"/>
                  <a:pt x="728155" y="1145518"/>
                  <a:pt x="737420" y="1129305"/>
                </a:cubicBezTo>
                <a:cubicBezTo>
                  <a:pt x="738372" y="1122164"/>
                  <a:pt x="746233" y="1037747"/>
                  <a:pt x="758489" y="1023959"/>
                </a:cubicBezTo>
                <a:cubicBezTo>
                  <a:pt x="763247" y="1018606"/>
                  <a:pt x="772535" y="1026768"/>
                  <a:pt x="779558" y="1028173"/>
                </a:cubicBezTo>
                <a:cubicBezTo>
                  <a:pt x="800301" y="1042003"/>
                  <a:pt x="800961" y="1039656"/>
                  <a:pt x="813268" y="1074525"/>
                </a:cubicBezTo>
                <a:cubicBezTo>
                  <a:pt x="817037" y="1085204"/>
                  <a:pt x="815880" y="1097025"/>
                  <a:pt x="817482" y="1108236"/>
                </a:cubicBezTo>
                <a:cubicBezTo>
                  <a:pt x="818690" y="1116694"/>
                  <a:pt x="817875" y="1125877"/>
                  <a:pt x="821696" y="1133519"/>
                </a:cubicBezTo>
                <a:cubicBezTo>
                  <a:pt x="823961" y="1138049"/>
                  <a:pt x="830447" y="1138704"/>
                  <a:pt x="834338" y="1141946"/>
                </a:cubicBezTo>
                <a:cubicBezTo>
                  <a:pt x="838916" y="1145761"/>
                  <a:pt x="842765" y="1150374"/>
                  <a:pt x="846979" y="1154588"/>
                </a:cubicBezTo>
                <a:cubicBezTo>
                  <a:pt x="890258" y="1146950"/>
                  <a:pt x="921176" y="1155614"/>
                  <a:pt x="943897" y="1116663"/>
                </a:cubicBezTo>
                <a:cubicBezTo>
                  <a:pt x="948202" y="1109283"/>
                  <a:pt x="946706" y="1099808"/>
                  <a:pt x="948111" y="1091380"/>
                </a:cubicBezTo>
                <a:cubicBezTo>
                  <a:pt x="950500" y="1053160"/>
                  <a:pt x="948174" y="1024838"/>
                  <a:pt x="960752" y="990249"/>
                </a:cubicBezTo>
                <a:cubicBezTo>
                  <a:pt x="962483" y="985489"/>
                  <a:pt x="966371" y="981821"/>
                  <a:pt x="969180" y="977607"/>
                </a:cubicBezTo>
                <a:cubicBezTo>
                  <a:pt x="973394" y="984630"/>
                  <a:pt x="978158" y="991351"/>
                  <a:pt x="981821" y="998676"/>
                </a:cubicBezTo>
                <a:cubicBezTo>
                  <a:pt x="990700" y="1016434"/>
                  <a:pt x="993149" y="1041781"/>
                  <a:pt x="1015532" y="1049242"/>
                </a:cubicBezTo>
                <a:cubicBezTo>
                  <a:pt x="1026275" y="1052823"/>
                  <a:pt x="1038006" y="1052051"/>
                  <a:pt x="1049243" y="1053456"/>
                </a:cubicBezTo>
                <a:cubicBezTo>
                  <a:pt x="1180956" y="1044048"/>
                  <a:pt x="1173782" y="1084089"/>
                  <a:pt x="1163016" y="981821"/>
                </a:cubicBezTo>
                <a:cubicBezTo>
                  <a:pt x="1162410" y="976062"/>
                  <a:pt x="1160207" y="970584"/>
                  <a:pt x="1158802" y="964966"/>
                </a:cubicBezTo>
                <a:cubicBezTo>
                  <a:pt x="1160207" y="953729"/>
                  <a:pt x="1152446" y="935320"/>
                  <a:pt x="1163016" y="931255"/>
                </a:cubicBezTo>
                <a:cubicBezTo>
                  <a:pt x="1190657" y="920624"/>
                  <a:pt x="1211703" y="943569"/>
                  <a:pt x="1230437" y="956538"/>
                </a:cubicBezTo>
                <a:cubicBezTo>
                  <a:pt x="1242929" y="965186"/>
                  <a:pt x="1268362" y="981821"/>
                  <a:pt x="1268362" y="981821"/>
                </a:cubicBezTo>
                <a:cubicBezTo>
                  <a:pt x="1300668" y="977607"/>
                  <a:pt x="1335621" y="982661"/>
                  <a:pt x="1365280" y="969179"/>
                </a:cubicBezTo>
                <a:cubicBezTo>
                  <a:pt x="1371255" y="966463"/>
                  <a:pt x="1353970" y="917285"/>
                  <a:pt x="1352638" y="914400"/>
                </a:cubicBezTo>
                <a:cubicBezTo>
                  <a:pt x="1304229" y="809513"/>
                  <a:pt x="1362806" y="955851"/>
                  <a:pt x="1327355" y="855406"/>
                </a:cubicBezTo>
                <a:cubicBezTo>
                  <a:pt x="1322320" y="841140"/>
                  <a:pt x="1310500" y="813268"/>
                  <a:pt x="1310500" y="813268"/>
                </a:cubicBezTo>
                <a:cubicBezTo>
                  <a:pt x="1313309" y="800627"/>
                  <a:pt x="1307210" y="780858"/>
                  <a:pt x="1318927" y="775344"/>
                </a:cubicBezTo>
                <a:cubicBezTo>
                  <a:pt x="1331524" y="769416"/>
                  <a:pt x="1416060" y="785211"/>
                  <a:pt x="1432701" y="787985"/>
                </a:cubicBezTo>
                <a:cubicBezTo>
                  <a:pt x="1439724" y="790794"/>
                  <a:pt x="1447005" y="793030"/>
                  <a:pt x="1453770" y="796413"/>
                </a:cubicBezTo>
                <a:cubicBezTo>
                  <a:pt x="1458300" y="798678"/>
                  <a:pt x="1466411" y="809904"/>
                  <a:pt x="1466411" y="804840"/>
                </a:cubicBezTo>
                <a:cubicBezTo>
                  <a:pt x="1466411" y="763768"/>
                  <a:pt x="1453776" y="749235"/>
                  <a:pt x="1441128" y="716350"/>
                </a:cubicBezTo>
                <a:cubicBezTo>
                  <a:pt x="1427452" y="680791"/>
                  <a:pt x="1439709" y="701578"/>
                  <a:pt x="1424273" y="678426"/>
                </a:cubicBezTo>
                <a:cubicBezTo>
                  <a:pt x="1419090" y="657692"/>
                  <a:pt x="1413711" y="652699"/>
                  <a:pt x="1436915" y="632073"/>
                </a:cubicBezTo>
                <a:cubicBezTo>
                  <a:pt x="1442268" y="627315"/>
                  <a:pt x="1450961" y="629264"/>
                  <a:pt x="1457984" y="627860"/>
                </a:cubicBezTo>
                <a:cubicBezTo>
                  <a:pt x="1460672" y="628935"/>
                  <a:pt x="1485093" y="639181"/>
                  <a:pt x="1491694" y="640501"/>
                </a:cubicBezTo>
                <a:cubicBezTo>
                  <a:pt x="1501433" y="642449"/>
                  <a:pt x="1511359" y="643310"/>
                  <a:pt x="1521191" y="644715"/>
                </a:cubicBezTo>
                <a:cubicBezTo>
                  <a:pt x="1533832" y="640501"/>
                  <a:pt x="1556832" y="645201"/>
                  <a:pt x="1559115" y="632073"/>
                </a:cubicBezTo>
                <a:cubicBezTo>
                  <a:pt x="1564076" y="603545"/>
                  <a:pt x="1545574" y="575758"/>
                  <a:pt x="1538046" y="547797"/>
                </a:cubicBezTo>
                <a:cubicBezTo>
                  <a:pt x="1535737" y="539219"/>
                  <a:pt x="1533933" y="530280"/>
                  <a:pt x="1529619" y="522514"/>
                </a:cubicBezTo>
                <a:cubicBezTo>
                  <a:pt x="1526725" y="517305"/>
                  <a:pt x="1520792" y="514451"/>
                  <a:pt x="1516977" y="509873"/>
                </a:cubicBezTo>
                <a:cubicBezTo>
                  <a:pt x="1513735" y="505982"/>
                  <a:pt x="1511359" y="501445"/>
                  <a:pt x="1508550" y="497231"/>
                </a:cubicBezTo>
                <a:cubicBezTo>
                  <a:pt x="1507145" y="491613"/>
                  <a:pt x="1504336" y="486167"/>
                  <a:pt x="1504336" y="480376"/>
                </a:cubicBezTo>
                <a:cubicBezTo>
                  <a:pt x="1504336" y="424850"/>
                  <a:pt x="1596253" y="466652"/>
                  <a:pt x="1626537" y="467734"/>
                </a:cubicBezTo>
                <a:cubicBezTo>
                  <a:pt x="1643392" y="466329"/>
                  <a:pt x="1667721" y="477593"/>
                  <a:pt x="1677103" y="463520"/>
                </a:cubicBezTo>
                <a:cubicBezTo>
                  <a:pt x="1686222" y="449841"/>
                  <a:pt x="1667939" y="431698"/>
                  <a:pt x="1660247" y="417168"/>
                </a:cubicBezTo>
                <a:cubicBezTo>
                  <a:pt x="1649330" y="396547"/>
                  <a:pt x="1615032" y="371953"/>
                  <a:pt x="1601254" y="358175"/>
                </a:cubicBezTo>
                <a:cubicBezTo>
                  <a:pt x="1594894" y="351815"/>
                  <a:pt x="1590017" y="344129"/>
                  <a:pt x="1584398" y="337106"/>
                </a:cubicBezTo>
                <a:cubicBezTo>
                  <a:pt x="1616897" y="315440"/>
                  <a:pt x="1587486" y="331069"/>
                  <a:pt x="1664461" y="337106"/>
                </a:cubicBezTo>
                <a:cubicBezTo>
                  <a:pt x="1713552" y="340956"/>
                  <a:pt x="1762784" y="342724"/>
                  <a:pt x="1811945" y="345533"/>
                </a:cubicBezTo>
                <a:cubicBezTo>
                  <a:pt x="1806327" y="338510"/>
                  <a:pt x="1801812" y="330439"/>
                  <a:pt x="1795090" y="324464"/>
                </a:cubicBezTo>
                <a:cubicBezTo>
                  <a:pt x="1788969" y="319023"/>
                  <a:pt x="1781346" y="315486"/>
                  <a:pt x="1774021" y="311823"/>
                </a:cubicBezTo>
                <a:cubicBezTo>
                  <a:pt x="1754830" y="302227"/>
                  <a:pt x="1748698" y="300572"/>
                  <a:pt x="1731882" y="294967"/>
                </a:cubicBezTo>
                <a:cubicBezTo>
                  <a:pt x="1726264" y="290753"/>
                  <a:pt x="1720742" y="286408"/>
                  <a:pt x="1715027" y="282326"/>
                </a:cubicBezTo>
                <a:cubicBezTo>
                  <a:pt x="1710906" y="279382"/>
                  <a:pt x="1705966" y="277479"/>
                  <a:pt x="1702385" y="273898"/>
                </a:cubicBezTo>
                <a:cubicBezTo>
                  <a:pt x="1694217" y="265730"/>
                  <a:pt x="1693171" y="258896"/>
                  <a:pt x="1689744" y="248615"/>
                </a:cubicBezTo>
                <a:cubicBezTo>
                  <a:pt x="1699760" y="158476"/>
                  <a:pt x="1686608" y="270571"/>
                  <a:pt x="1702385" y="160125"/>
                </a:cubicBezTo>
                <a:cubicBezTo>
                  <a:pt x="1704184" y="147534"/>
                  <a:pt x="1705393" y="134863"/>
                  <a:pt x="1706599" y="122201"/>
                </a:cubicBezTo>
                <a:cubicBezTo>
                  <a:pt x="1708203" y="105363"/>
                  <a:pt x="1708578" y="88400"/>
                  <a:pt x="1710813" y="71635"/>
                </a:cubicBezTo>
                <a:cubicBezTo>
                  <a:pt x="1711400" y="67232"/>
                  <a:pt x="1713336" y="63100"/>
                  <a:pt x="1715027" y="58993"/>
                </a:cubicBezTo>
                <a:cubicBezTo>
                  <a:pt x="1723173" y="39210"/>
                  <a:pt x="1740310" y="0"/>
                  <a:pt x="1740310" y="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 rot="4088946">
            <a:off x="5114790" y="3520880"/>
            <a:ext cx="1966870" cy="331140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6000"/>
            </a:schemeClr>
          </a:solidFill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62000" y="4572000"/>
            <a:ext cx="273506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What if we had this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dge also?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The two SCCs are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ow the same SCC!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Does the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alg</a:t>
            </a: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still work?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Will 3, 4, 5 get low=1? </a:t>
            </a:r>
            <a:endParaRPr lang="en-US" sz="2000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4038600" y="4267200"/>
            <a:ext cx="990600" cy="1752600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 w="28575" cmpd="sng">
            <a:solidFill>
              <a:srgbClr val="FF0000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33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Arial Narrow" pitchFamily="34" charset="0"/>
              </a:rPr>
              <a:t>SCC</a:t>
            </a:r>
            <a:endParaRPr lang="en-US" sz="5400" dirty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19600" y="48006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0" y="3810000"/>
            <a:ext cx="5334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71800" y="27432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5000" y="17526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67846" y="1951494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57800" y="32766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58000" y="3962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10400" y="15240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2819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5"/>
            <a:endCxn id="6" idx="1"/>
          </p:cNvCxnSpPr>
          <p:nvPr/>
        </p:nvCxnSpPr>
        <p:spPr>
          <a:xfrm>
            <a:off x="2360285" y="2142845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5"/>
            <a:endCxn id="5" idx="1"/>
          </p:cNvCxnSpPr>
          <p:nvPr/>
        </p:nvCxnSpPr>
        <p:spPr>
          <a:xfrm>
            <a:off x="3427085" y="3133445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" idx="1"/>
          </p:cNvCxnSpPr>
          <p:nvPr/>
        </p:nvCxnSpPr>
        <p:spPr>
          <a:xfrm>
            <a:off x="4191000" y="4267200"/>
            <a:ext cx="3067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8" idx="3"/>
          </p:cNvCxnSpPr>
          <p:nvPr/>
        </p:nvCxnSpPr>
        <p:spPr>
          <a:xfrm flipV="1">
            <a:off x="3427085" y="2341739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67200" y="3505200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7"/>
            <a:endCxn id="11" idx="3"/>
          </p:cNvCxnSpPr>
          <p:nvPr/>
        </p:nvCxnSpPr>
        <p:spPr>
          <a:xfrm flipV="1">
            <a:off x="4874885" y="4352645"/>
            <a:ext cx="2061230" cy="5149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0"/>
            <a:endCxn id="13" idx="4"/>
          </p:cNvCxnSpPr>
          <p:nvPr/>
        </p:nvCxnSpPr>
        <p:spPr>
          <a:xfrm flipH="1" flipV="1">
            <a:off x="7048500" y="3276600"/>
            <a:ext cx="76200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0"/>
            <a:endCxn id="12" idx="4"/>
          </p:cNvCxnSpPr>
          <p:nvPr/>
        </p:nvCxnSpPr>
        <p:spPr>
          <a:xfrm flipV="1">
            <a:off x="7048500" y="1981200"/>
            <a:ext cx="228600" cy="8382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 flipV="1">
            <a:off x="5334000" y="6341454"/>
            <a:ext cx="0" cy="3810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1828800" y="2125851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29200" y="58674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4800600" y="5257800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 rot="18249709">
            <a:off x="2674407" y="1693363"/>
            <a:ext cx="442387" cy="117321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rot="988655">
            <a:off x="5811261" y="4302454"/>
            <a:ext cx="1402669" cy="1956448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 rot="9926415">
            <a:off x="6405111" y="2026652"/>
            <a:ext cx="1053814" cy="1987604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 rot="21020197">
            <a:off x="7240602" y="2006926"/>
            <a:ext cx="387658" cy="95975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267200" y="5791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33800" y="4800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00400" y="4114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86000" y="2819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19200" y="1600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53000" y="1676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72000" y="2895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467600" y="3886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391400" y="30480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620000" y="1447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371600" y="4724400"/>
            <a:ext cx="22246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Explore back-edge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to “1”. </a:t>
            </a:r>
            <a:endParaRPr lang="en-US" sz="2000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810000" y="1676400"/>
            <a:ext cx="1371600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34000" y="21336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SCC1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47" name="Freeform 46"/>
          <p:cNvSpPr/>
          <p:nvPr/>
        </p:nvSpPr>
        <p:spPr>
          <a:xfrm rot="4732630" flipH="1">
            <a:off x="4533334" y="2555344"/>
            <a:ext cx="1067932" cy="488967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4876800" y="3048000"/>
            <a:ext cx="1371600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24400" y="41148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SCC2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55" name="Freeform 54"/>
          <p:cNvSpPr/>
          <p:nvPr/>
        </p:nvSpPr>
        <p:spPr>
          <a:xfrm rot="20596079" flipH="1">
            <a:off x="4094550" y="4170671"/>
            <a:ext cx="671495" cy="1926873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rgbClr val="FF0000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04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Arial Narrow" pitchFamily="34" charset="0"/>
              </a:rPr>
              <a:t>SCC</a:t>
            </a:r>
            <a:endParaRPr lang="en-US" sz="5400" dirty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19600" y="48006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0" y="3810000"/>
            <a:ext cx="5334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71800" y="27432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5000" y="17526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67846" y="1951494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57800" y="32766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58000" y="3962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10400" y="15240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2819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5"/>
            <a:endCxn id="6" idx="1"/>
          </p:cNvCxnSpPr>
          <p:nvPr/>
        </p:nvCxnSpPr>
        <p:spPr>
          <a:xfrm>
            <a:off x="2360285" y="2142845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5"/>
            <a:endCxn id="5" idx="1"/>
          </p:cNvCxnSpPr>
          <p:nvPr/>
        </p:nvCxnSpPr>
        <p:spPr>
          <a:xfrm>
            <a:off x="3427085" y="3133445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" idx="1"/>
          </p:cNvCxnSpPr>
          <p:nvPr/>
        </p:nvCxnSpPr>
        <p:spPr>
          <a:xfrm>
            <a:off x="4191000" y="4267200"/>
            <a:ext cx="3067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8" idx="3"/>
          </p:cNvCxnSpPr>
          <p:nvPr/>
        </p:nvCxnSpPr>
        <p:spPr>
          <a:xfrm flipV="1">
            <a:off x="3427085" y="2341739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67200" y="3505200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7"/>
            <a:endCxn id="11" idx="3"/>
          </p:cNvCxnSpPr>
          <p:nvPr/>
        </p:nvCxnSpPr>
        <p:spPr>
          <a:xfrm flipV="1">
            <a:off x="4874885" y="4352645"/>
            <a:ext cx="2061230" cy="5149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0"/>
            <a:endCxn id="13" idx="4"/>
          </p:cNvCxnSpPr>
          <p:nvPr/>
        </p:nvCxnSpPr>
        <p:spPr>
          <a:xfrm flipH="1" flipV="1">
            <a:off x="7048500" y="3276600"/>
            <a:ext cx="76200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0"/>
            <a:endCxn id="12" idx="4"/>
          </p:cNvCxnSpPr>
          <p:nvPr/>
        </p:nvCxnSpPr>
        <p:spPr>
          <a:xfrm flipV="1">
            <a:off x="7048500" y="1981200"/>
            <a:ext cx="228600" cy="8382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 flipV="1">
            <a:off x="5334000" y="6341454"/>
            <a:ext cx="0" cy="3810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1828800" y="2125851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29200" y="58674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4800600" y="5257800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 rot="18249709">
            <a:off x="2674407" y="1693363"/>
            <a:ext cx="442387" cy="117321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rot="988655">
            <a:off x="5811261" y="4302454"/>
            <a:ext cx="1402669" cy="1956448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 rot="9926415">
            <a:off x="6405111" y="2026652"/>
            <a:ext cx="1053814" cy="1987604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 rot="21020197">
            <a:off x="7240602" y="2006926"/>
            <a:ext cx="387658" cy="95975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267200" y="5791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33800" y="4800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00400" y="4114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86000" y="2819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19200" y="1600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53000" y="1676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72000" y="2895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467600" y="3886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391400" y="30480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620000" y="1447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3810000" y="1676400"/>
            <a:ext cx="1371600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34000" y="21336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SCC1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47" name="Freeform 46"/>
          <p:cNvSpPr/>
          <p:nvPr/>
        </p:nvSpPr>
        <p:spPr>
          <a:xfrm rot="4732630" flipH="1">
            <a:off x="4533334" y="2555344"/>
            <a:ext cx="1067932" cy="488967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4876800" y="3048000"/>
            <a:ext cx="1371600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24400" y="41148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SCC2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55" name="Freeform 54"/>
          <p:cNvSpPr/>
          <p:nvPr/>
        </p:nvSpPr>
        <p:spPr>
          <a:xfrm rot="20596079" flipH="1">
            <a:off x="4094550" y="4170671"/>
            <a:ext cx="671495" cy="1926873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rgbClr val="FF0000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371600" y="4724400"/>
            <a:ext cx="222461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Explore back-edge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to “1”. Update low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f node “3” to 1</a:t>
            </a:r>
            <a:endParaRPr lang="en-US" sz="2000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999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Arial Narrow" pitchFamily="34" charset="0"/>
              </a:rPr>
              <a:t>SCC</a:t>
            </a:r>
            <a:endParaRPr lang="en-US" sz="5400" dirty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19600" y="48006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0" y="3810000"/>
            <a:ext cx="5334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71800" y="27432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5000" y="17526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67846" y="1951494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57800" y="32766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58000" y="3962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10400" y="15240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2819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5"/>
            <a:endCxn id="6" idx="1"/>
          </p:cNvCxnSpPr>
          <p:nvPr/>
        </p:nvCxnSpPr>
        <p:spPr>
          <a:xfrm>
            <a:off x="2360285" y="2142845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5"/>
            <a:endCxn id="5" idx="1"/>
          </p:cNvCxnSpPr>
          <p:nvPr/>
        </p:nvCxnSpPr>
        <p:spPr>
          <a:xfrm>
            <a:off x="3427085" y="3133445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" idx="1"/>
          </p:cNvCxnSpPr>
          <p:nvPr/>
        </p:nvCxnSpPr>
        <p:spPr>
          <a:xfrm>
            <a:off x="4191000" y="4267200"/>
            <a:ext cx="3067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8" idx="3"/>
          </p:cNvCxnSpPr>
          <p:nvPr/>
        </p:nvCxnSpPr>
        <p:spPr>
          <a:xfrm flipV="1">
            <a:off x="3427085" y="2341739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67200" y="3505200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7"/>
            <a:endCxn id="11" idx="3"/>
          </p:cNvCxnSpPr>
          <p:nvPr/>
        </p:nvCxnSpPr>
        <p:spPr>
          <a:xfrm flipV="1">
            <a:off x="4874885" y="4352645"/>
            <a:ext cx="2061230" cy="5149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0"/>
            <a:endCxn id="13" idx="4"/>
          </p:cNvCxnSpPr>
          <p:nvPr/>
        </p:nvCxnSpPr>
        <p:spPr>
          <a:xfrm flipH="1" flipV="1">
            <a:off x="7048500" y="3276600"/>
            <a:ext cx="76200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0"/>
            <a:endCxn id="12" idx="4"/>
          </p:cNvCxnSpPr>
          <p:nvPr/>
        </p:nvCxnSpPr>
        <p:spPr>
          <a:xfrm flipV="1">
            <a:off x="7048500" y="1981200"/>
            <a:ext cx="228600" cy="8382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 flipV="1">
            <a:off x="5334000" y="6341454"/>
            <a:ext cx="0" cy="3810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1828800" y="2125851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29200" y="58674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4800600" y="5257800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 rot="18249709">
            <a:off x="2674407" y="1693363"/>
            <a:ext cx="442387" cy="117321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rot="988655">
            <a:off x="5811261" y="4302454"/>
            <a:ext cx="1402669" cy="1956448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 rot="9926415">
            <a:off x="6405111" y="2026652"/>
            <a:ext cx="1053814" cy="1987604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 rot="21020197">
            <a:off x="7240602" y="2006926"/>
            <a:ext cx="387658" cy="95975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267200" y="5791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33800" y="4800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00400" y="4114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86000" y="2819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19200" y="1600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53000" y="1676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72000" y="2895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467600" y="3886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391400" y="30480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620000" y="1447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3810000" y="1676400"/>
            <a:ext cx="1371600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34000" y="21336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SCC1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47" name="Freeform 46"/>
          <p:cNvSpPr/>
          <p:nvPr/>
        </p:nvSpPr>
        <p:spPr>
          <a:xfrm rot="4732630" flipH="1">
            <a:off x="4533334" y="2555344"/>
            <a:ext cx="1067932" cy="488967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4876800" y="3048000"/>
            <a:ext cx="1371600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24400" y="41148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SCC2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52" name="Freeform 51"/>
          <p:cNvSpPr/>
          <p:nvPr/>
        </p:nvSpPr>
        <p:spPr>
          <a:xfrm rot="20596079" flipH="1">
            <a:off x="4094550" y="4170671"/>
            <a:ext cx="671495" cy="1926873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rgbClr val="FF0000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371600" y="4495800"/>
            <a:ext cx="222461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Explore back-edge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to “1”. </a:t>
            </a:r>
          </a:p>
          <a:p>
            <a:pPr>
              <a:buClr>
                <a:srgbClr val="FF0000"/>
              </a:buClr>
              <a:buSzPct val="150000"/>
            </a:pPr>
            <a:endParaRPr lang="en-US" sz="20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5240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BUT “4” and “5”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will never be updated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to 1 since they are </a:t>
            </a: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finished in DFS.</a:t>
            </a:r>
            <a:r>
              <a:rPr lang="en-US" sz="20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1828800" y="1219200"/>
            <a:ext cx="76200" cy="533400"/>
          </a:xfrm>
          <a:prstGeom prst="line">
            <a:avLst/>
          </a:prstGeom>
          <a:ln w="38100" cmpd="sng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" idx="2"/>
          </p:cNvCxnSpPr>
          <p:nvPr/>
        </p:nvCxnSpPr>
        <p:spPr>
          <a:xfrm>
            <a:off x="2514600" y="1168063"/>
            <a:ext cx="533400" cy="1346537"/>
          </a:xfrm>
          <a:prstGeom prst="line">
            <a:avLst/>
          </a:prstGeom>
          <a:ln w="38100" cmpd="sng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668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Arial Narrow" pitchFamily="34" charset="0"/>
              </a:rPr>
              <a:t>SCC</a:t>
            </a:r>
            <a:endParaRPr lang="en-US" sz="5400" dirty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19600" y="48006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0" y="3810000"/>
            <a:ext cx="5334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71800" y="27432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5000" y="17526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67846" y="1951494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57800" y="32766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58000" y="3962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10400" y="15240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81800" y="2819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5"/>
            <a:endCxn id="6" idx="1"/>
          </p:cNvCxnSpPr>
          <p:nvPr/>
        </p:nvCxnSpPr>
        <p:spPr>
          <a:xfrm>
            <a:off x="2360285" y="2142845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5"/>
            <a:endCxn id="5" idx="1"/>
          </p:cNvCxnSpPr>
          <p:nvPr/>
        </p:nvCxnSpPr>
        <p:spPr>
          <a:xfrm>
            <a:off x="3427085" y="3133445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" idx="1"/>
          </p:cNvCxnSpPr>
          <p:nvPr/>
        </p:nvCxnSpPr>
        <p:spPr>
          <a:xfrm>
            <a:off x="4191000" y="4267200"/>
            <a:ext cx="3067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8" idx="3"/>
          </p:cNvCxnSpPr>
          <p:nvPr/>
        </p:nvCxnSpPr>
        <p:spPr>
          <a:xfrm flipV="1">
            <a:off x="3427085" y="2341739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267200" y="3505200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7"/>
            <a:endCxn id="11" idx="3"/>
          </p:cNvCxnSpPr>
          <p:nvPr/>
        </p:nvCxnSpPr>
        <p:spPr>
          <a:xfrm flipV="1">
            <a:off x="4874885" y="4352645"/>
            <a:ext cx="2061230" cy="5149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0"/>
            <a:endCxn id="13" idx="4"/>
          </p:cNvCxnSpPr>
          <p:nvPr/>
        </p:nvCxnSpPr>
        <p:spPr>
          <a:xfrm flipH="1" flipV="1">
            <a:off x="7048500" y="3276600"/>
            <a:ext cx="76200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0"/>
            <a:endCxn id="12" idx="4"/>
          </p:cNvCxnSpPr>
          <p:nvPr/>
        </p:nvCxnSpPr>
        <p:spPr>
          <a:xfrm flipV="1">
            <a:off x="7048500" y="1981200"/>
            <a:ext cx="228600" cy="8382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 flipV="1">
            <a:off x="5334000" y="6341454"/>
            <a:ext cx="0" cy="3810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1828800" y="2125851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29200" y="5867400"/>
            <a:ext cx="533400" cy="457200"/>
          </a:xfrm>
          <a:prstGeom prst="ellipse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4800600" y="5257800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 rot="18249709">
            <a:off x="2674407" y="1693363"/>
            <a:ext cx="442387" cy="117321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rot="988655">
            <a:off x="5811261" y="4302454"/>
            <a:ext cx="1402669" cy="1956448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 rot="9926415">
            <a:off x="6405111" y="2026652"/>
            <a:ext cx="1053814" cy="1987604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 rot="21020197">
            <a:off x="7240602" y="2006926"/>
            <a:ext cx="387658" cy="95975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267200" y="5791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33800" y="4800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00400" y="4114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86000" y="2819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19200" y="1600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53000" y="16764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72000" y="2895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7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467600" y="38862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391400" y="30480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620000" y="14478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i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3810000" y="1676400"/>
            <a:ext cx="1371600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34000" y="21336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SCC1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47" name="Freeform 46"/>
          <p:cNvSpPr/>
          <p:nvPr/>
        </p:nvSpPr>
        <p:spPr>
          <a:xfrm rot="4732630" flipH="1">
            <a:off x="4533334" y="2555344"/>
            <a:ext cx="1067932" cy="488967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4876800" y="3048000"/>
            <a:ext cx="1371600" cy="1066800"/>
          </a:xfrm>
          <a:prstGeom prst="round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24400" y="4114800"/>
            <a:ext cx="9697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dirty="0" smtClean="0">
                <a:solidFill>
                  <a:srgbClr val="008000"/>
                </a:solidFill>
                <a:latin typeface="Arial Narrow" pitchFamily="34" charset="0"/>
              </a:rPr>
              <a:t>SCC2</a:t>
            </a:r>
            <a:endParaRPr lang="en-US" sz="2800" i="0" dirty="0" smtClean="0">
              <a:solidFill>
                <a:srgbClr val="008000"/>
              </a:solidFill>
              <a:latin typeface="Arial Narrow" pitchFamily="34" charset="0"/>
            </a:endParaRPr>
          </a:p>
        </p:txBody>
      </p:sp>
      <p:sp>
        <p:nvSpPr>
          <p:cNvPr id="52" name="Freeform 51"/>
          <p:cNvSpPr/>
          <p:nvPr/>
        </p:nvSpPr>
        <p:spPr>
          <a:xfrm rot="20596079" flipH="1">
            <a:off x="4094550" y="4170671"/>
            <a:ext cx="671495" cy="1926873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rgbClr val="FF0000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8600" y="15240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latin typeface="Times New Roman"/>
                <a:cs typeface="Times New Roman"/>
              </a:rPr>
              <a:t>Fortunately “</a:t>
            </a:r>
            <a:r>
              <a:rPr lang="en-US" sz="2000" b="1" dirty="0">
                <a:latin typeface="Times New Roman"/>
                <a:cs typeface="Times New Roman"/>
              </a:rPr>
              <a:t>4” and “5”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>
                <a:latin typeface="Times New Roman"/>
                <a:cs typeface="Times New Roman"/>
              </a:rPr>
              <a:t>a</a:t>
            </a:r>
            <a:r>
              <a:rPr lang="en-US" sz="2000" b="1" dirty="0" smtClean="0">
                <a:latin typeface="Times New Roman"/>
                <a:cs typeface="Times New Roman"/>
              </a:rPr>
              <a:t>re still on the Stack! Will be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>
                <a:latin typeface="Times New Roman"/>
                <a:cs typeface="Times New Roman"/>
              </a:rPr>
              <a:t>p</a:t>
            </a:r>
            <a:r>
              <a:rPr lang="en-US" sz="2000" b="1" dirty="0" smtClean="0">
                <a:latin typeface="Times New Roman"/>
                <a:cs typeface="Times New Roman"/>
              </a:rPr>
              <a:t>opped when </a:t>
            </a:r>
            <a:r>
              <a:rPr lang="en-US" sz="20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000" b="1" dirty="0" smtClean="0">
                <a:latin typeface="Times New Roman"/>
                <a:cs typeface="Times New Roman"/>
              </a:rPr>
              <a:t>=</a:t>
            </a: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lang="en-US" sz="20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finishes!</a:t>
            </a:r>
            <a:endParaRPr lang="en-US" sz="20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Clr>
                <a:srgbClr val="FF0000"/>
              </a:buClr>
              <a:buSzPct val="150000"/>
            </a:pPr>
            <a:endParaRPr lang="en-US" sz="2000" b="1" dirty="0">
              <a:latin typeface="Times New Roman"/>
              <a:cs typeface="Times New Roman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1828800" y="1219200"/>
            <a:ext cx="76200" cy="533400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" idx="2"/>
          </p:cNvCxnSpPr>
          <p:nvPr/>
        </p:nvCxnSpPr>
        <p:spPr>
          <a:xfrm>
            <a:off x="2514600" y="1475839"/>
            <a:ext cx="533400" cy="1038761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04800" y="3581400"/>
            <a:ext cx="4163369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400" b="1" u="sng" dirty="0" smtClean="0">
                <a:solidFill>
                  <a:srgbClr val="0000FF"/>
                </a:solidFill>
                <a:latin typeface="Times New Roman"/>
                <a:cs typeface="Times New Roman"/>
              </a:rPr>
              <a:t>Key invariant: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a </a:t>
            </a:r>
            <a:r>
              <a:rPr lang="en-US"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node </a:t>
            </a:r>
            <a:r>
              <a:rPr lang="en-US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remains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on </a:t>
            </a:r>
            <a:r>
              <a:rPr lang="en-US"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the stack after it </a:t>
            </a:r>
            <a:endParaRPr lang="en-US" sz="2400" b="1" dirty="0" smtClean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>
              <a:buClr>
                <a:srgbClr val="FF0000"/>
              </a:buClr>
              <a:buSzPct val="150000"/>
            </a:pPr>
            <a:r>
              <a:rPr lang="en-US"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lang="en-US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as been visited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if </a:t>
            </a:r>
            <a:r>
              <a:rPr lang="en-US"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and only if </a:t>
            </a:r>
            <a:endParaRPr lang="en-US" sz="2400" b="1" dirty="0" smtClean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there </a:t>
            </a:r>
            <a:r>
              <a:rPr lang="en-US"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exists a path in the input </a:t>
            </a:r>
            <a:endParaRPr lang="en-US" sz="2400" b="1" dirty="0" smtClean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graph </a:t>
            </a:r>
            <a:r>
              <a:rPr lang="en-US"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from it to some node </a:t>
            </a:r>
            <a:endParaRPr lang="en-US" sz="2400" b="1" dirty="0" smtClean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>
              <a:buClr>
                <a:srgbClr val="FF0000"/>
              </a:buClr>
              <a:buSzPct val="150000"/>
            </a:pPr>
            <a:r>
              <a:rPr lang="en-US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earlier </a:t>
            </a:r>
            <a:r>
              <a:rPr lang="en-US"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on the stack.</a:t>
            </a:r>
          </a:p>
        </p:txBody>
      </p:sp>
    </p:spTree>
    <p:extLst>
      <p:ext uri="{BB962C8B-B14F-4D97-AF65-F5344CB8AC3E}">
        <p14:creationId xmlns:p14="http://schemas.microsoft.com/office/powerpoint/2010/main" val="1665529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419600" y="51131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810000" y="41225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971800" y="30557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05000" y="20651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67846" y="2264043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54944" y="15317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76700" y="10668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8800" y="44273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77000" y="37415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1992" y="3284349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5" idx="5"/>
            <a:endCxn id="4" idx="1"/>
          </p:cNvCxnSpPr>
          <p:nvPr/>
        </p:nvCxnSpPr>
        <p:spPr>
          <a:xfrm>
            <a:off x="2360285" y="2455394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3" idx="1"/>
          </p:cNvCxnSpPr>
          <p:nvPr/>
        </p:nvCxnSpPr>
        <p:spPr>
          <a:xfrm>
            <a:off x="3427085" y="3445994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5"/>
            <a:endCxn id="2" idx="0"/>
          </p:cNvCxnSpPr>
          <p:nvPr/>
        </p:nvCxnSpPr>
        <p:spPr>
          <a:xfrm>
            <a:off x="4265285" y="4512794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  <a:endCxn id="6" idx="3"/>
          </p:cNvCxnSpPr>
          <p:nvPr/>
        </p:nvCxnSpPr>
        <p:spPr>
          <a:xfrm flipV="1">
            <a:off x="3427085" y="2654288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4"/>
            <a:endCxn id="6" idx="0"/>
          </p:cNvCxnSpPr>
          <p:nvPr/>
        </p:nvCxnSpPr>
        <p:spPr>
          <a:xfrm>
            <a:off x="4343400" y="1524000"/>
            <a:ext cx="191146" cy="7400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7"/>
            <a:endCxn id="7" idx="3"/>
          </p:cNvCxnSpPr>
          <p:nvPr/>
        </p:nvCxnSpPr>
        <p:spPr>
          <a:xfrm flipV="1">
            <a:off x="4723131" y="1921994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9" idx="3"/>
          </p:cNvCxnSpPr>
          <p:nvPr/>
        </p:nvCxnSpPr>
        <p:spPr>
          <a:xfrm flipV="1">
            <a:off x="4874885" y="4817594"/>
            <a:ext cx="842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11" idx="4"/>
          </p:cNvCxnSpPr>
          <p:nvPr/>
        </p:nvCxnSpPr>
        <p:spPr>
          <a:xfrm flipH="1" flipV="1">
            <a:off x="5868692" y="3741549"/>
            <a:ext cx="36808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7"/>
            <a:endCxn id="10" idx="3"/>
          </p:cNvCxnSpPr>
          <p:nvPr/>
        </p:nvCxnSpPr>
        <p:spPr>
          <a:xfrm flipV="1">
            <a:off x="6094085" y="4131794"/>
            <a:ext cx="461030" cy="362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09700" y="0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rial Narrow" pitchFamily="34" charset="0"/>
              </a:rPr>
              <a:t>Backtrack Numbering?</a:t>
            </a:r>
          </a:p>
        </p:txBody>
      </p:sp>
      <p:sp>
        <p:nvSpPr>
          <p:cNvPr id="45" name="Freeform 44"/>
          <p:cNvSpPr/>
          <p:nvPr/>
        </p:nvSpPr>
        <p:spPr>
          <a:xfrm rot="2547152" flipH="1">
            <a:off x="4590224" y="1365049"/>
            <a:ext cx="1038386" cy="457309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347275" y="3583983"/>
            <a:ext cx="1263111" cy="751698"/>
          </a:xfrm>
          <a:custGeom>
            <a:avLst/>
            <a:gdLst>
              <a:gd name="connsiteX0" fmla="*/ 1263111 w 1263111"/>
              <a:gd name="connsiteY0" fmla="*/ 0 h 751698"/>
              <a:gd name="connsiteX1" fmla="*/ 1201118 w 1263111"/>
              <a:gd name="connsiteY1" fmla="*/ 15498 h 751698"/>
              <a:gd name="connsiteX2" fmla="*/ 1208867 w 1263111"/>
              <a:gd name="connsiteY2" fmla="*/ 92990 h 751698"/>
              <a:gd name="connsiteX3" fmla="*/ 1224366 w 1263111"/>
              <a:gd name="connsiteY3" fmla="*/ 154983 h 751698"/>
              <a:gd name="connsiteX4" fmla="*/ 1216617 w 1263111"/>
              <a:gd name="connsiteY4" fmla="*/ 178230 h 751698"/>
              <a:gd name="connsiteX5" fmla="*/ 1139125 w 1263111"/>
              <a:gd name="connsiteY5" fmla="*/ 170481 h 751698"/>
              <a:gd name="connsiteX6" fmla="*/ 1092630 w 1263111"/>
              <a:gd name="connsiteY6" fmla="*/ 139485 h 751698"/>
              <a:gd name="connsiteX7" fmla="*/ 1069383 w 1263111"/>
              <a:gd name="connsiteY7" fmla="*/ 131735 h 751698"/>
              <a:gd name="connsiteX8" fmla="*/ 968644 w 1263111"/>
              <a:gd name="connsiteY8" fmla="*/ 139485 h 751698"/>
              <a:gd name="connsiteX9" fmla="*/ 960894 w 1263111"/>
              <a:gd name="connsiteY9" fmla="*/ 162732 h 751698"/>
              <a:gd name="connsiteX10" fmla="*/ 953145 w 1263111"/>
              <a:gd name="connsiteY10" fmla="*/ 325464 h 751698"/>
              <a:gd name="connsiteX11" fmla="*/ 836908 w 1263111"/>
              <a:gd name="connsiteY11" fmla="*/ 309966 h 751698"/>
              <a:gd name="connsiteX12" fmla="*/ 790413 w 1263111"/>
              <a:gd name="connsiteY12" fmla="*/ 294468 h 751698"/>
              <a:gd name="connsiteX13" fmla="*/ 736169 w 1263111"/>
              <a:gd name="connsiteY13" fmla="*/ 302217 h 751698"/>
              <a:gd name="connsiteX14" fmla="*/ 705172 w 1263111"/>
              <a:gd name="connsiteY14" fmla="*/ 309966 h 751698"/>
              <a:gd name="connsiteX15" fmla="*/ 689674 w 1263111"/>
              <a:gd name="connsiteY15" fmla="*/ 333213 h 751698"/>
              <a:gd name="connsiteX16" fmla="*/ 658678 w 1263111"/>
              <a:gd name="connsiteY16" fmla="*/ 488197 h 751698"/>
              <a:gd name="connsiteX17" fmla="*/ 526942 w 1263111"/>
              <a:gd name="connsiteY17" fmla="*/ 480447 h 751698"/>
              <a:gd name="connsiteX18" fmla="*/ 480447 w 1263111"/>
              <a:gd name="connsiteY18" fmla="*/ 480447 h 751698"/>
              <a:gd name="connsiteX19" fmla="*/ 464949 w 1263111"/>
              <a:gd name="connsiteY19" fmla="*/ 526942 h 751698"/>
              <a:gd name="connsiteX20" fmla="*/ 457200 w 1263111"/>
              <a:gd name="connsiteY20" fmla="*/ 550190 h 751698"/>
              <a:gd name="connsiteX21" fmla="*/ 426203 w 1263111"/>
              <a:gd name="connsiteY21" fmla="*/ 588935 h 751698"/>
              <a:gd name="connsiteX22" fmla="*/ 364210 w 1263111"/>
              <a:gd name="connsiteY22" fmla="*/ 596685 h 751698"/>
              <a:gd name="connsiteX23" fmla="*/ 271220 w 1263111"/>
              <a:gd name="connsiteY23" fmla="*/ 604434 h 751698"/>
              <a:gd name="connsiteX24" fmla="*/ 263471 w 1263111"/>
              <a:gd name="connsiteY24" fmla="*/ 627681 h 751698"/>
              <a:gd name="connsiteX25" fmla="*/ 224725 w 1263111"/>
              <a:gd name="connsiteY25" fmla="*/ 658678 h 751698"/>
              <a:gd name="connsiteX26" fmla="*/ 201478 w 1263111"/>
              <a:gd name="connsiteY26" fmla="*/ 681925 h 751698"/>
              <a:gd name="connsiteX27" fmla="*/ 170481 w 1263111"/>
              <a:gd name="connsiteY27" fmla="*/ 689674 h 751698"/>
              <a:gd name="connsiteX28" fmla="*/ 147233 w 1263111"/>
              <a:gd name="connsiteY28" fmla="*/ 697424 h 751698"/>
              <a:gd name="connsiteX29" fmla="*/ 123986 w 1263111"/>
              <a:gd name="connsiteY29" fmla="*/ 712922 h 751698"/>
              <a:gd name="connsiteX30" fmla="*/ 54244 w 1263111"/>
              <a:gd name="connsiteY30" fmla="*/ 728420 h 751698"/>
              <a:gd name="connsiteX31" fmla="*/ 30996 w 1263111"/>
              <a:gd name="connsiteY31" fmla="*/ 736169 h 751698"/>
              <a:gd name="connsiteX32" fmla="*/ 0 w 1263111"/>
              <a:gd name="connsiteY32" fmla="*/ 751668 h 75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63111" h="751698">
                <a:moveTo>
                  <a:pt x="1263111" y="0"/>
                </a:moveTo>
                <a:cubicBezTo>
                  <a:pt x="1242447" y="5166"/>
                  <a:pt x="1211851" y="-2901"/>
                  <a:pt x="1201118" y="15498"/>
                </a:cubicBezTo>
                <a:cubicBezTo>
                  <a:pt x="1188038" y="37921"/>
                  <a:pt x="1204599" y="67384"/>
                  <a:pt x="1208867" y="92990"/>
                </a:cubicBezTo>
                <a:cubicBezTo>
                  <a:pt x="1212369" y="114001"/>
                  <a:pt x="1224366" y="154983"/>
                  <a:pt x="1224366" y="154983"/>
                </a:cubicBezTo>
                <a:cubicBezTo>
                  <a:pt x="1221783" y="162732"/>
                  <a:pt x="1224653" y="176769"/>
                  <a:pt x="1216617" y="178230"/>
                </a:cubicBezTo>
                <a:cubicBezTo>
                  <a:pt x="1191076" y="182874"/>
                  <a:pt x="1163903" y="178224"/>
                  <a:pt x="1139125" y="170481"/>
                </a:cubicBezTo>
                <a:cubicBezTo>
                  <a:pt x="1121346" y="164925"/>
                  <a:pt x="1110300" y="145376"/>
                  <a:pt x="1092630" y="139485"/>
                </a:cubicBezTo>
                <a:lnTo>
                  <a:pt x="1069383" y="131735"/>
                </a:lnTo>
                <a:cubicBezTo>
                  <a:pt x="1035803" y="134318"/>
                  <a:pt x="1001027" y="130233"/>
                  <a:pt x="968644" y="139485"/>
                </a:cubicBezTo>
                <a:cubicBezTo>
                  <a:pt x="960790" y="141729"/>
                  <a:pt x="961572" y="154592"/>
                  <a:pt x="960894" y="162732"/>
                </a:cubicBezTo>
                <a:cubicBezTo>
                  <a:pt x="956384" y="216850"/>
                  <a:pt x="955728" y="271220"/>
                  <a:pt x="953145" y="325464"/>
                </a:cubicBezTo>
                <a:cubicBezTo>
                  <a:pt x="915827" y="321732"/>
                  <a:pt x="874077" y="320103"/>
                  <a:pt x="836908" y="309966"/>
                </a:cubicBezTo>
                <a:cubicBezTo>
                  <a:pt x="821147" y="305668"/>
                  <a:pt x="790413" y="294468"/>
                  <a:pt x="790413" y="294468"/>
                </a:cubicBezTo>
                <a:cubicBezTo>
                  <a:pt x="772332" y="297051"/>
                  <a:pt x="754139" y="298950"/>
                  <a:pt x="736169" y="302217"/>
                </a:cubicBezTo>
                <a:cubicBezTo>
                  <a:pt x="725690" y="304122"/>
                  <a:pt x="714034" y="304058"/>
                  <a:pt x="705172" y="309966"/>
                </a:cubicBezTo>
                <a:cubicBezTo>
                  <a:pt x="697423" y="315132"/>
                  <a:pt x="694840" y="325464"/>
                  <a:pt x="689674" y="333213"/>
                </a:cubicBezTo>
                <a:cubicBezTo>
                  <a:pt x="662624" y="414364"/>
                  <a:pt x="676486" y="363536"/>
                  <a:pt x="658678" y="488197"/>
                </a:cubicBezTo>
                <a:cubicBezTo>
                  <a:pt x="614766" y="485614"/>
                  <a:pt x="570712" y="484824"/>
                  <a:pt x="526942" y="480447"/>
                </a:cubicBezTo>
                <a:cubicBezTo>
                  <a:pt x="479256" y="475678"/>
                  <a:pt x="528132" y="464552"/>
                  <a:pt x="480447" y="480447"/>
                </a:cubicBezTo>
                <a:lnTo>
                  <a:pt x="464949" y="526942"/>
                </a:lnTo>
                <a:lnTo>
                  <a:pt x="457200" y="550190"/>
                </a:lnTo>
                <a:cubicBezTo>
                  <a:pt x="450312" y="570854"/>
                  <a:pt x="451906" y="581925"/>
                  <a:pt x="426203" y="588935"/>
                </a:cubicBezTo>
                <a:cubicBezTo>
                  <a:pt x="406112" y="594415"/>
                  <a:pt x="384932" y="594613"/>
                  <a:pt x="364210" y="596685"/>
                </a:cubicBezTo>
                <a:cubicBezTo>
                  <a:pt x="333260" y="599780"/>
                  <a:pt x="302217" y="601851"/>
                  <a:pt x="271220" y="604434"/>
                </a:cubicBezTo>
                <a:cubicBezTo>
                  <a:pt x="268637" y="612183"/>
                  <a:pt x="267674" y="620677"/>
                  <a:pt x="263471" y="627681"/>
                </a:cubicBezTo>
                <a:cubicBezTo>
                  <a:pt x="254452" y="642712"/>
                  <a:pt x="237397" y="648118"/>
                  <a:pt x="224725" y="658678"/>
                </a:cubicBezTo>
                <a:cubicBezTo>
                  <a:pt x="216306" y="665694"/>
                  <a:pt x="210993" y="676488"/>
                  <a:pt x="201478" y="681925"/>
                </a:cubicBezTo>
                <a:cubicBezTo>
                  <a:pt x="192231" y="687209"/>
                  <a:pt x="180722" y="686748"/>
                  <a:pt x="170481" y="689674"/>
                </a:cubicBezTo>
                <a:cubicBezTo>
                  <a:pt x="162627" y="691918"/>
                  <a:pt x="154539" y="693771"/>
                  <a:pt x="147233" y="697424"/>
                </a:cubicBezTo>
                <a:cubicBezTo>
                  <a:pt x="138903" y="701589"/>
                  <a:pt x="132316" y="708757"/>
                  <a:pt x="123986" y="712922"/>
                </a:cubicBezTo>
                <a:cubicBezTo>
                  <a:pt x="103053" y="723389"/>
                  <a:pt x="75673" y="723658"/>
                  <a:pt x="54244" y="728420"/>
                </a:cubicBezTo>
                <a:cubicBezTo>
                  <a:pt x="46270" y="730192"/>
                  <a:pt x="38745" y="733586"/>
                  <a:pt x="30996" y="736169"/>
                </a:cubicBezTo>
                <a:cubicBezTo>
                  <a:pt x="5600" y="753101"/>
                  <a:pt x="17062" y="751668"/>
                  <a:pt x="0" y="751668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B2D666B2-0659-4601-A41E-6313F4FD3E31}"/>
              </a:ext>
            </a:extLst>
          </p:cNvPr>
          <p:cNvCxnSpPr>
            <a:cxnSpLocks/>
          </p:cNvCxnSpPr>
          <p:nvPr/>
        </p:nvCxnSpPr>
        <p:spPr>
          <a:xfrm flipV="1">
            <a:off x="4698768" y="5570349"/>
            <a:ext cx="0" cy="4572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2898DD93-7AC9-4CD1-B5F4-FC446EE7C40C}"/>
              </a:ext>
            </a:extLst>
          </p:cNvPr>
          <p:cNvSpPr/>
          <p:nvPr/>
        </p:nvSpPr>
        <p:spPr>
          <a:xfrm>
            <a:off x="3168766" y="3214615"/>
            <a:ext cx="139468" cy="139468"/>
          </a:xfrm>
          <a:prstGeom prst="ellipse">
            <a:avLst/>
          </a:prstGeom>
          <a:solidFill>
            <a:srgbClr val="FF0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38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ular Callout 2"/>
          <p:cNvSpPr/>
          <p:nvPr/>
        </p:nvSpPr>
        <p:spPr>
          <a:xfrm>
            <a:off x="1066800" y="4419600"/>
            <a:ext cx="4267200" cy="2286000"/>
          </a:xfrm>
          <a:prstGeom prst="wedgeRoundRectCallout">
            <a:avLst>
              <a:gd name="adj1" fmla="val 67151"/>
              <a:gd name="adj2" fmla="val 1773"/>
              <a:gd name="adj3" fmla="val 16667"/>
            </a:avLst>
          </a:prstGeom>
          <a:solidFill>
            <a:srgbClr val="FFFF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52400"/>
            <a:ext cx="75438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000" b="1" u="sng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Tarjan’s</a:t>
            </a:r>
            <a:r>
              <a:rPr lang="en-US" sz="2000" b="1" u="sng" dirty="0" smtClean="0">
                <a:solidFill>
                  <a:srgbClr val="000000"/>
                </a:solidFill>
                <a:latin typeface="Times New Roman"/>
                <a:cs typeface="Times New Roman"/>
              </a:rPr>
              <a:t> Algorithm: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in = {0,..,0}; low = {0,...,0}; </a:t>
            </a: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scc_num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= </a:t>
            </a: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1; time = 0 </a:t>
            </a:r>
            <a:endParaRPr lang="en-US" sz="2000" b="1" dirty="0" smtClean="0">
              <a:solidFill>
                <a:srgbClr val="7F7F7F"/>
              </a:solidFill>
              <a:latin typeface="Times New Roman"/>
              <a:cs typeface="Times New Roman"/>
            </a:endParaRP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Stack= [];  # SCC accumulation stack (not </a:t>
            </a: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the DFS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stack)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instack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= {</a:t>
            </a: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false,..,false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}; 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DFS(u): 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low[u] =  in[u] = time++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</a:t>
            </a: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stack.push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(u)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</a:t>
            </a:r>
            <a:r>
              <a:rPr lang="en-US" sz="2000" b="1" i="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instack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(u) = true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for v adjacent to u: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if in[v] == 0: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   DFS(v)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   low[u] = min(low[u],low[v])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else if </a:t>
            </a:r>
            <a:r>
              <a:rPr lang="en-US" sz="20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instack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[v]:  # </a:t>
            </a:r>
            <a:r>
              <a:rPr lang="en-US" sz="2000" b="1" dirty="0">
                <a:solidFill>
                  <a:srgbClr val="7F7F7F"/>
                </a:solidFill>
                <a:latin typeface="Times New Roman"/>
                <a:cs typeface="Times New Roman"/>
              </a:rPr>
              <a:t>v </a:t>
            </a:r>
            <a:r>
              <a:rPr lang="en-US" sz="20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in my SCC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              low[u] = min(low[u],in[v])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   if </a:t>
            </a: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low[u] </a:t>
            </a:r>
            <a:r>
              <a:rPr lang="en-US" sz="2000" b="1" dirty="0" smtClean="0">
                <a:latin typeface="Times New Roman"/>
                <a:cs typeface="Times New Roman"/>
              </a:rPr>
              <a:t>== </a:t>
            </a:r>
            <a:r>
              <a:rPr lang="en-US" sz="20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in[u]</a:t>
            </a:r>
            <a:r>
              <a:rPr lang="en-US" sz="2000" b="1" dirty="0" smtClean="0">
                <a:latin typeface="Times New Roman"/>
                <a:cs typeface="Times New Roman"/>
              </a:rPr>
              <a:t>:   # u root of SCC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latin typeface="Times New Roman"/>
                <a:cs typeface="Times New Roman"/>
              </a:rPr>
              <a:t>            while true: 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               w = </a:t>
            </a:r>
            <a:r>
              <a:rPr lang="en-US" sz="2000" b="1" dirty="0" err="1" smtClean="0">
                <a:latin typeface="Times New Roman"/>
                <a:cs typeface="Times New Roman"/>
              </a:rPr>
              <a:t>stack.pop</a:t>
            </a:r>
            <a:r>
              <a:rPr lang="en-US" sz="2000" b="1" dirty="0" smtClean="0">
                <a:latin typeface="Times New Roman"/>
                <a:cs typeface="Times New Roman"/>
              </a:rPr>
              <a:t>()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latin typeface="Times New Roman"/>
                <a:cs typeface="Times New Roman"/>
              </a:rPr>
              <a:t>               </a:t>
            </a:r>
            <a:r>
              <a:rPr lang="en-US" sz="2000" b="1" i="0" dirty="0" err="1" smtClean="0">
                <a:latin typeface="Times New Roman"/>
                <a:cs typeface="Times New Roman"/>
              </a:rPr>
              <a:t>scc</a:t>
            </a:r>
            <a:r>
              <a:rPr lang="en-US" sz="2000" b="1" i="0" dirty="0" smtClean="0">
                <a:latin typeface="Times New Roman"/>
                <a:cs typeface="Times New Roman"/>
              </a:rPr>
              <a:t>(w) = </a:t>
            </a:r>
            <a:r>
              <a:rPr lang="en-US" sz="2000" b="1" i="0" dirty="0" err="1" smtClean="0">
                <a:latin typeface="Times New Roman"/>
                <a:cs typeface="Times New Roman"/>
              </a:rPr>
              <a:t>scc_num</a:t>
            </a:r>
            <a:endParaRPr lang="en-US" sz="2000" b="1" i="0" dirty="0" smtClean="0">
              <a:latin typeface="Times New Roman"/>
              <a:cs typeface="Times New Roman"/>
            </a:endParaRP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               </a:t>
            </a:r>
            <a:r>
              <a:rPr lang="en-US" sz="2000" b="1" dirty="0" err="1" smtClean="0">
                <a:latin typeface="Times New Roman"/>
                <a:cs typeface="Times New Roman"/>
              </a:rPr>
              <a:t>instack</a:t>
            </a:r>
            <a:r>
              <a:rPr lang="en-US" sz="2000" b="1" dirty="0" smtClean="0">
                <a:latin typeface="Times New Roman"/>
                <a:cs typeface="Times New Roman"/>
              </a:rPr>
              <a:t>[w] = false</a:t>
            </a:r>
            <a:r>
              <a:rPr lang="en-US" sz="2000" b="1" i="0" dirty="0" smtClean="0">
                <a:latin typeface="Times New Roman"/>
                <a:cs typeface="Times New Roman"/>
              </a:rPr>
              <a:t> 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               if w == u: break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2000" b="1" i="0" dirty="0">
                <a:latin typeface="Times New Roman"/>
                <a:cs typeface="Times New Roman"/>
              </a:rPr>
              <a:t> </a:t>
            </a:r>
            <a:r>
              <a:rPr lang="en-US" sz="2000" b="1" i="0" dirty="0" smtClean="0">
                <a:latin typeface="Times New Roman"/>
                <a:cs typeface="Times New Roman"/>
              </a:rPr>
              <a:t>           </a:t>
            </a:r>
            <a:r>
              <a:rPr lang="en-US" sz="2000" b="1" i="0" dirty="0" err="1" smtClean="0">
                <a:latin typeface="Times New Roman"/>
                <a:cs typeface="Times New Roman"/>
              </a:rPr>
              <a:t>scc_num</a:t>
            </a:r>
            <a:r>
              <a:rPr lang="en-US" sz="2000" b="1" i="0" dirty="0" smtClean="0">
                <a:latin typeface="Times New Roman"/>
                <a:cs typeface="Times New Roman"/>
              </a:rPr>
              <a:t>++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19400" y="533400"/>
            <a:ext cx="5943600" cy="4191000"/>
            <a:chOff x="4114800" y="990600"/>
            <a:chExt cx="6248400" cy="4724400"/>
          </a:xfrm>
        </p:grpSpPr>
        <p:grpSp>
          <p:nvGrpSpPr>
            <p:cNvPr id="2" name="Group 1"/>
            <p:cNvGrpSpPr/>
            <p:nvPr/>
          </p:nvGrpSpPr>
          <p:grpSpPr>
            <a:xfrm>
              <a:off x="4114800" y="990600"/>
              <a:ext cx="4343400" cy="4724400"/>
              <a:chOff x="1219200" y="1600200"/>
              <a:chExt cx="4343400" cy="4724400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4419600" y="4800600"/>
                <a:ext cx="533400" cy="457200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810000" y="3810000"/>
                <a:ext cx="533400" cy="457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971800" y="2743200"/>
                <a:ext cx="533400" cy="457200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905000" y="1752600"/>
                <a:ext cx="533400" cy="457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Connector 44"/>
              <p:cNvCxnSpPr>
                <a:stCxn id="42" idx="5"/>
                <a:endCxn id="41" idx="1"/>
              </p:cNvCxnSpPr>
              <p:nvPr/>
            </p:nvCxnSpPr>
            <p:spPr>
              <a:xfrm>
                <a:off x="2360285" y="2142845"/>
                <a:ext cx="689630" cy="66731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41" idx="5"/>
                <a:endCxn id="40" idx="1"/>
              </p:cNvCxnSpPr>
              <p:nvPr/>
            </p:nvCxnSpPr>
            <p:spPr>
              <a:xfrm>
                <a:off x="3427085" y="3133445"/>
                <a:ext cx="461030" cy="74351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endCxn id="39" idx="1"/>
              </p:cNvCxnSpPr>
              <p:nvPr/>
            </p:nvCxnSpPr>
            <p:spPr>
              <a:xfrm>
                <a:off x="4191000" y="4267200"/>
                <a:ext cx="306715" cy="600355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Freeform 49"/>
              <p:cNvSpPr/>
              <p:nvPr/>
            </p:nvSpPr>
            <p:spPr>
              <a:xfrm>
                <a:off x="1828800" y="2125851"/>
                <a:ext cx="2053922" cy="2038028"/>
              </a:xfrm>
              <a:custGeom>
                <a:avLst/>
                <a:gdLst>
                  <a:gd name="connsiteX0" fmla="*/ 139881 w 2053922"/>
                  <a:gd name="connsiteY0" fmla="*/ 0 h 2038028"/>
                  <a:gd name="connsiteX1" fmla="*/ 8146 w 2053922"/>
                  <a:gd name="connsiteY1" fmla="*/ 736170 h 2038028"/>
                  <a:gd name="connsiteX2" fmla="*/ 349108 w 2053922"/>
                  <a:gd name="connsiteY2" fmla="*/ 1394848 h 2038028"/>
                  <a:gd name="connsiteX3" fmla="*/ 845054 w 2053922"/>
                  <a:gd name="connsiteY3" fmla="*/ 1720312 h 2038028"/>
                  <a:gd name="connsiteX4" fmla="*/ 1449488 w 2053922"/>
                  <a:gd name="connsiteY4" fmla="*/ 1921790 h 2038028"/>
                  <a:gd name="connsiteX5" fmla="*/ 2053922 w 2053922"/>
                  <a:gd name="connsiteY5" fmla="*/ 2038028 h 2038028"/>
                  <a:gd name="connsiteX6" fmla="*/ 2053922 w 2053922"/>
                  <a:gd name="connsiteY6" fmla="*/ 2038028 h 2038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53922" h="2038028">
                    <a:moveTo>
                      <a:pt x="139881" y="0"/>
                    </a:moveTo>
                    <a:cubicBezTo>
                      <a:pt x="56578" y="251847"/>
                      <a:pt x="-26725" y="503695"/>
                      <a:pt x="8146" y="736170"/>
                    </a:cubicBezTo>
                    <a:cubicBezTo>
                      <a:pt x="43017" y="968645"/>
                      <a:pt x="209623" y="1230824"/>
                      <a:pt x="349108" y="1394848"/>
                    </a:cubicBezTo>
                    <a:cubicBezTo>
                      <a:pt x="488593" y="1558872"/>
                      <a:pt x="661658" y="1632488"/>
                      <a:pt x="845054" y="1720312"/>
                    </a:cubicBezTo>
                    <a:cubicBezTo>
                      <a:pt x="1028450" y="1808136"/>
                      <a:pt x="1248010" y="1868837"/>
                      <a:pt x="1449488" y="1921790"/>
                    </a:cubicBezTo>
                    <a:cubicBezTo>
                      <a:pt x="1650966" y="1974743"/>
                      <a:pt x="2053922" y="2038028"/>
                      <a:pt x="2053922" y="2038028"/>
                    </a:cubicBezTo>
                    <a:lnTo>
                      <a:pt x="2053922" y="2038028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  <a:headEnd type="none" w="med" len="med"/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029200" y="5867400"/>
                <a:ext cx="533400" cy="457200"/>
              </a:xfrm>
              <a:prstGeom prst="ellipse">
                <a:avLst/>
              </a:prstGeom>
              <a:solidFill>
                <a:srgbClr val="BFBFB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4800600" y="5257800"/>
                <a:ext cx="421015" cy="600355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Freeform 52"/>
              <p:cNvSpPr/>
              <p:nvPr/>
            </p:nvSpPr>
            <p:spPr>
              <a:xfrm rot="18249709">
                <a:off x="2674407" y="1693363"/>
                <a:ext cx="442387" cy="1173217"/>
              </a:xfrm>
              <a:custGeom>
                <a:avLst/>
                <a:gdLst>
                  <a:gd name="connsiteX0" fmla="*/ 395207 w 529671"/>
                  <a:gd name="connsiteY0" fmla="*/ 0 h 1526583"/>
                  <a:gd name="connsiteX1" fmla="*/ 526942 w 529671"/>
                  <a:gd name="connsiteY1" fmla="*/ 526942 h 1526583"/>
                  <a:gd name="connsiteX2" fmla="*/ 286718 w 529671"/>
                  <a:gd name="connsiteY2" fmla="*/ 1208868 h 1526583"/>
                  <a:gd name="connsiteX3" fmla="*/ 0 w 529671"/>
                  <a:gd name="connsiteY3" fmla="*/ 1526583 h 1526583"/>
                  <a:gd name="connsiteX4" fmla="*/ 0 w 529671"/>
                  <a:gd name="connsiteY4" fmla="*/ 1526583 h 1526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9671" h="1526583">
                    <a:moveTo>
                      <a:pt x="395207" y="0"/>
                    </a:moveTo>
                    <a:cubicBezTo>
                      <a:pt x="470115" y="162732"/>
                      <a:pt x="545024" y="325464"/>
                      <a:pt x="526942" y="526942"/>
                    </a:cubicBezTo>
                    <a:cubicBezTo>
                      <a:pt x="508861" y="728420"/>
                      <a:pt x="374542" y="1042261"/>
                      <a:pt x="286718" y="1208868"/>
                    </a:cubicBezTo>
                    <a:cubicBezTo>
                      <a:pt x="198894" y="1375475"/>
                      <a:pt x="0" y="1526583"/>
                      <a:pt x="0" y="1526583"/>
                    </a:cubicBezTo>
                    <a:lnTo>
                      <a:pt x="0" y="1526583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  <a:headEnd type="none" w="med" len="med"/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267200" y="5791200"/>
                <a:ext cx="6335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:r>
                  <a:rPr lang="en-US" sz="2800" b="1" i="0" dirty="0" smtClean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1</a:t>
                </a:r>
                <a:r>
                  <a:rPr lang="en-US" sz="2800" b="1" i="0" dirty="0" smtClean="0">
                    <a:latin typeface="Times New Roman"/>
                    <a:cs typeface="Times New Roman"/>
                  </a:rPr>
                  <a:t>,</a:t>
                </a:r>
                <a:r>
                  <a:rPr lang="en-US" sz="2800" b="1" i="0" dirty="0" smtClean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733800" y="4800601"/>
                <a:ext cx="665995" cy="5898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:r>
                  <a:rPr lang="en-US" sz="2800" b="1" i="0" dirty="0" smtClean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2</a:t>
                </a:r>
                <a:r>
                  <a:rPr lang="en-US" sz="2800" b="1" i="0" dirty="0" smtClean="0">
                    <a:latin typeface="Times New Roman"/>
                    <a:cs typeface="Times New Roman"/>
                  </a:rPr>
                  <a:t>,</a:t>
                </a:r>
                <a:r>
                  <a:rPr lang="en-US" sz="2800" b="1" i="0" dirty="0" smtClean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200400" y="4114800"/>
                <a:ext cx="6335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:r>
                  <a:rPr lang="en-US" sz="2800" b="1" i="0" dirty="0" smtClean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3</a:t>
                </a:r>
                <a:r>
                  <a:rPr lang="en-US" sz="2800" b="1" i="0" dirty="0" smtClean="0">
                    <a:latin typeface="Times New Roman"/>
                    <a:cs typeface="Times New Roman"/>
                  </a:rPr>
                  <a:t>,</a:t>
                </a:r>
                <a:r>
                  <a:rPr lang="en-US" sz="2800" b="1" i="0" dirty="0" smtClean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286000" y="2819400"/>
                <a:ext cx="6335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:r>
                  <a:rPr lang="en-US" sz="2800" b="1" i="0" dirty="0" smtClean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4</a:t>
                </a:r>
                <a:r>
                  <a:rPr lang="en-US" sz="2800" b="1" i="0" dirty="0" smtClean="0">
                    <a:latin typeface="Times New Roman"/>
                    <a:cs typeface="Times New Roman"/>
                  </a:rPr>
                  <a:t>,</a:t>
                </a:r>
                <a:r>
                  <a:rPr lang="en-US" sz="2800" b="1" i="0" dirty="0" smtClean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3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19200" y="1600200"/>
                <a:ext cx="6335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buClr>
                    <a:srgbClr val="FF0000"/>
                  </a:buClr>
                  <a:buSzPct val="150000"/>
                </a:pPr>
                <a:r>
                  <a:rPr lang="en-US" sz="2800" b="1" i="0" dirty="0" smtClean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5</a:t>
                </a:r>
                <a:r>
                  <a:rPr lang="en-US" sz="2800" b="1" i="0" dirty="0" smtClean="0">
                    <a:latin typeface="Times New Roman"/>
                    <a:cs typeface="Times New Roman"/>
                  </a:rPr>
                  <a:t>,</a:t>
                </a:r>
                <a:r>
                  <a:rPr lang="en-US" sz="2800" b="1" dirty="0" smtClean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3</a:t>
                </a:r>
                <a:endParaRPr lang="en-US" sz="2800" b="1" i="0" dirty="0" smtClean="0"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65" name="Freeform 64"/>
              <p:cNvSpPr/>
              <p:nvPr/>
            </p:nvSpPr>
            <p:spPr>
              <a:xfrm rot="20596079" flipH="1">
                <a:off x="4094550" y="4170671"/>
                <a:ext cx="671495" cy="1926873"/>
              </a:xfrm>
              <a:custGeom>
                <a:avLst/>
                <a:gdLst>
                  <a:gd name="connsiteX0" fmla="*/ 395207 w 529671"/>
                  <a:gd name="connsiteY0" fmla="*/ 0 h 1526583"/>
                  <a:gd name="connsiteX1" fmla="*/ 526942 w 529671"/>
                  <a:gd name="connsiteY1" fmla="*/ 526942 h 1526583"/>
                  <a:gd name="connsiteX2" fmla="*/ 286718 w 529671"/>
                  <a:gd name="connsiteY2" fmla="*/ 1208868 h 1526583"/>
                  <a:gd name="connsiteX3" fmla="*/ 0 w 529671"/>
                  <a:gd name="connsiteY3" fmla="*/ 1526583 h 1526583"/>
                  <a:gd name="connsiteX4" fmla="*/ 0 w 529671"/>
                  <a:gd name="connsiteY4" fmla="*/ 1526583 h 1526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9671" h="1526583">
                    <a:moveTo>
                      <a:pt x="395207" y="0"/>
                    </a:moveTo>
                    <a:cubicBezTo>
                      <a:pt x="470115" y="162732"/>
                      <a:pt x="545024" y="325464"/>
                      <a:pt x="526942" y="526942"/>
                    </a:cubicBezTo>
                    <a:cubicBezTo>
                      <a:pt x="508861" y="728420"/>
                      <a:pt x="374542" y="1042261"/>
                      <a:pt x="286718" y="1208868"/>
                    </a:cubicBezTo>
                    <a:cubicBezTo>
                      <a:pt x="198894" y="1375475"/>
                      <a:pt x="0" y="1526583"/>
                      <a:pt x="0" y="1526583"/>
                    </a:cubicBezTo>
                    <a:lnTo>
                      <a:pt x="0" y="1526583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  <a:headEnd type="none" w="med" len="med"/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Oval 65"/>
            <p:cNvSpPr/>
            <p:nvPr/>
          </p:nvSpPr>
          <p:spPr>
            <a:xfrm>
              <a:off x="9829800" y="3400099"/>
              <a:ext cx="533400" cy="457200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/>
            <p:cNvCxnSpPr>
              <a:endCxn id="66" idx="3"/>
            </p:cNvCxnSpPr>
            <p:nvPr/>
          </p:nvCxnSpPr>
          <p:spPr>
            <a:xfrm flipV="1">
              <a:off x="7846685" y="3790344"/>
              <a:ext cx="2061230" cy="51491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reeform 67"/>
            <p:cNvSpPr/>
            <p:nvPr/>
          </p:nvSpPr>
          <p:spPr>
            <a:xfrm rot="988655">
              <a:off x="8783061" y="3740153"/>
              <a:ext cx="1402669" cy="1956448"/>
            </a:xfrm>
            <a:custGeom>
              <a:avLst/>
              <a:gdLst>
                <a:gd name="connsiteX0" fmla="*/ 395207 w 529671"/>
                <a:gd name="connsiteY0" fmla="*/ 0 h 1526583"/>
                <a:gd name="connsiteX1" fmla="*/ 526942 w 529671"/>
                <a:gd name="connsiteY1" fmla="*/ 526942 h 1526583"/>
                <a:gd name="connsiteX2" fmla="*/ 286718 w 529671"/>
                <a:gd name="connsiteY2" fmla="*/ 1208868 h 1526583"/>
                <a:gd name="connsiteX3" fmla="*/ 0 w 529671"/>
                <a:gd name="connsiteY3" fmla="*/ 1526583 h 1526583"/>
                <a:gd name="connsiteX4" fmla="*/ 0 w 529671"/>
                <a:gd name="connsiteY4" fmla="*/ 1526583 h 1526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671" h="1526583">
                  <a:moveTo>
                    <a:pt x="395207" y="0"/>
                  </a:moveTo>
                  <a:cubicBezTo>
                    <a:pt x="470115" y="162732"/>
                    <a:pt x="545024" y="325464"/>
                    <a:pt x="526942" y="526942"/>
                  </a:cubicBezTo>
                  <a:cubicBezTo>
                    <a:pt x="508861" y="728420"/>
                    <a:pt x="374542" y="1042261"/>
                    <a:pt x="286718" y="1208868"/>
                  </a:cubicBezTo>
                  <a:cubicBezTo>
                    <a:pt x="198894" y="1375475"/>
                    <a:pt x="0" y="1526583"/>
                    <a:pt x="0" y="1526583"/>
                  </a:cubicBezTo>
                  <a:lnTo>
                    <a:pt x="0" y="1526583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  <a:headEnd type="none" w="med" len="med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8382000" y="213360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2800" b="1" i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r>
              <a:rPr lang="en-US" sz="2800" b="1" i="0" dirty="0" smtClean="0">
                <a:latin typeface="Times New Roman"/>
                <a:cs typeface="Times New Roman"/>
              </a:rPr>
              <a:t>,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sz="2800" b="1" i="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0" name="Freeform 69"/>
          <p:cNvSpPr/>
          <p:nvPr/>
        </p:nvSpPr>
        <p:spPr>
          <a:xfrm>
            <a:off x="2743200" y="380999"/>
            <a:ext cx="6705600" cy="4724401"/>
          </a:xfrm>
          <a:custGeom>
            <a:avLst/>
            <a:gdLst>
              <a:gd name="connsiteX0" fmla="*/ 0 w 7027333"/>
              <a:gd name="connsiteY0" fmla="*/ 16933 h 5029200"/>
              <a:gd name="connsiteX1" fmla="*/ 1981200 w 7027333"/>
              <a:gd name="connsiteY1" fmla="*/ 0 h 5029200"/>
              <a:gd name="connsiteX2" fmla="*/ 3725333 w 7027333"/>
              <a:gd name="connsiteY2" fmla="*/ 3098800 h 5029200"/>
              <a:gd name="connsiteX3" fmla="*/ 6333067 w 7027333"/>
              <a:gd name="connsiteY3" fmla="*/ 2269066 h 5029200"/>
              <a:gd name="connsiteX4" fmla="*/ 7027333 w 7027333"/>
              <a:gd name="connsiteY4" fmla="*/ 4250266 h 5029200"/>
              <a:gd name="connsiteX5" fmla="*/ 3064933 w 7027333"/>
              <a:gd name="connsiteY5" fmla="*/ 5029200 h 5029200"/>
              <a:gd name="connsiteX6" fmla="*/ 101600 w 7027333"/>
              <a:gd name="connsiteY6" fmla="*/ 33866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27333" h="5029200">
                <a:moveTo>
                  <a:pt x="0" y="16933"/>
                </a:moveTo>
                <a:lnTo>
                  <a:pt x="1981200" y="0"/>
                </a:lnTo>
                <a:lnTo>
                  <a:pt x="3725333" y="3098800"/>
                </a:lnTo>
                <a:lnTo>
                  <a:pt x="6333067" y="2269066"/>
                </a:lnTo>
                <a:lnTo>
                  <a:pt x="7027333" y="4250266"/>
                </a:lnTo>
                <a:lnTo>
                  <a:pt x="3064933" y="5029200"/>
                </a:lnTo>
                <a:lnTo>
                  <a:pt x="101600" y="33866"/>
                </a:lnTo>
              </a:path>
            </a:pathLst>
          </a:custGeom>
          <a:solidFill>
            <a:schemeClr val="accent3">
              <a:lumMod val="60000"/>
              <a:lumOff val="40000"/>
              <a:alpha val="45000"/>
            </a:schemeClr>
          </a:solidFill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72200" y="518160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latin typeface="Times New Roman"/>
                <a:cs typeface="Times New Roman"/>
              </a:rPr>
              <a:t>Pop 8, 5, 4, 3, 2, and 1</a:t>
            </a:r>
          </a:p>
          <a:p>
            <a:pPr>
              <a:buClr>
                <a:srgbClr val="FF0000"/>
              </a:buClr>
              <a:buSzPct val="150000"/>
            </a:pPr>
            <a:r>
              <a:rPr lang="en-US" sz="2000" b="1" dirty="0" smtClean="0">
                <a:latin typeface="Times New Roman"/>
                <a:cs typeface="Times New Roman"/>
              </a:rPr>
              <a:t>when </a:t>
            </a:r>
            <a:r>
              <a:rPr lang="en-US" sz="20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000" b="1" dirty="0" smtClean="0">
                <a:latin typeface="Times New Roman"/>
                <a:cs typeface="Times New Roman"/>
              </a:rPr>
              <a:t>=</a:t>
            </a:r>
            <a:r>
              <a:rPr lang="en-US" sz="20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lang="en-US" sz="20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finishes!</a:t>
            </a:r>
            <a:endParaRPr lang="en-US" sz="20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Clr>
                <a:srgbClr val="FF0000"/>
              </a:buClr>
              <a:buSzPct val="150000"/>
            </a:pPr>
            <a:endParaRPr lang="en-US" sz="20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86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Arial Narrow" pitchFamily="34" charset="0"/>
              </a:rPr>
              <a:t>SCC in O(</a:t>
            </a:r>
            <a:r>
              <a:rPr lang="en-US" sz="5400" dirty="0" err="1" smtClean="0">
                <a:solidFill>
                  <a:srgbClr val="0000FF"/>
                </a:solidFill>
                <a:latin typeface="Arial Narrow" pitchFamily="34" charset="0"/>
              </a:rPr>
              <a:t>n+m</a:t>
            </a:r>
            <a:r>
              <a:rPr lang="en-US" sz="5400" dirty="0" smtClean="0">
                <a:solidFill>
                  <a:srgbClr val="0000FF"/>
                </a:solidFill>
                <a:latin typeface="Arial Narrow" pitchFamily="34" charset="0"/>
              </a:rPr>
              <a:t>)</a:t>
            </a:r>
            <a:endParaRPr lang="en-US" sz="5400" dirty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031475" y="48006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21875" y="38100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83675" y="27432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6875" y="17526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79721" y="1951494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69675" y="32766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469875" y="39624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622275" y="1524000"/>
            <a:ext cx="5334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93675" y="28194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5"/>
            <a:endCxn id="6" idx="1"/>
          </p:cNvCxnSpPr>
          <p:nvPr/>
        </p:nvCxnSpPr>
        <p:spPr>
          <a:xfrm>
            <a:off x="2972160" y="2142845"/>
            <a:ext cx="689630" cy="6673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5"/>
            <a:endCxn id="5" idx="1"/>
          </p:cNvCxnSpPr>
          <p:nvPr/>
        </p:nvCxnSpPr>
        <p:spPr>
          <a:xfrm>
            <a:off x="4038960" y="3133445"/>
            <a:ext cx="461030" cy="74351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" idx="1"/>
          </p:cNvCxnSpPr>
          <p:nvPr/>
        </p:nvCxnSpPr>
        <p:spPr>
          <a:xfrm>
            <a:off x="4802875" y="4267200"/>
            <a:ext cx="3067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8" idx="3"/>
          </p:cNvCxnSpPr>
          <p:nvPr/>
        </p:nvCxnSpPr>
        <p:spPr>
          <a:xfrm flipV="1">
            <a:off x="4038960" y="2341739"/>
            <a:ext cx="918876" cy="4684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879075" y="3505200"/>
            <a:ext cx="1009928" cy="4090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7"/>
            <a:endCxn id="11" idx="3"/>
          </p:cNvCxnSpPr>
          <p:nvPr/>
        </p:nvCxnSpPr>
        <p:spPr>
          <a:xfrm flipV="1">
            <a:off x="5486760" y="4352645"/>
            <a:ext cx="2061230" cy="5149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0"/>
            <a:endCxn id="13" idx="4"/>
          </p:cNvCxnSpPr>
          <p:nvPr/>
        </p:nvCxnSpPr>
        <p:spPr>
          <a:xfrm flipH="1" flipV="1">
            <a:off x="7660375" y="3276600"/>
            <a:ext cx="76200" cy="685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0"/>
            <a:endCxn id="12" idx="4"/>
          </p:cNvCxnSpPr>
          <p:nvPr/>
        </p:nvCxnSpPr>
        <p:spPr>
          <a:xfrm flipV="1">
            <a:off x="7660375" y="1981200"/>
            <a:ext cx="228600" cy="8382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2440675" y="2125851"/>
            <a:ext cx="2053922" cy="2038028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641075" y="5867400"/>
            <a:ext cx="533400" cy="457200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5412475" y="5257800"/>
            <a:ext cx="421015" cy="6003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 rot="18249709">
            <a:off x="3286282" y="1693363"/>
            <a:ext cx="442387" cy="117321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rot="988655">
            <a:off x="6423136" y="4302454"/>
            <a:ext cx="1402669" cy="1956448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 rot="21020197">
            <a:off x="7852477" y="2006926"/>
            <a:ext cx="387658" cy="959757"/>
          </a:xfrm>
          <a:custGeom>
            <a:avLst/>
            <a:gdLst>
              <a:gd name="connsiteX0" fmla="*/ 395207 w 529671"/>
              <a:gd name="connsiteY0" fmla="*/ 0 h 1526583"/>
              <a:gd name="connsiteX1" fmla="*/ 526942 w 529671"/>
              <a:gd name="connsiteY1" fmla="*/ 526942 h 1526583"/>
              <a:gd name="connsiteX2" fmla="*/ 286718 w 529671"/>
              <a:gd name="connsiteY2" fmla="*/ 1208868 h 1526583"/>
              <a:gd name="connsiteX3" fmla="*/ 0 w 529671"/>
              <a:gd name="connsiteY3" fmla="*/ 1526583 h 1526583"/>
              <a:gd name="connsiteX4" fmla="*/ 0 w 529671"/>
              <a:gd name="connsiteY4" fmla="*/ 1526583 h 152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671" h="1526583">
                <a:moveTo>
                  <a:pt x="395207" y="0"/>
                </a:moveTo>
                <a:cubicBezTo>
                  <a:pt x="470115" y="162732"/>
                  <a:pt x="545024" y="325464"/>
                  <a:pt x="526942" y="526942"/>
                </a:cubicBezTo>
                <a:cubicBezTo>
                  <a:pt x="508861" y="728420"/>
                  <a:pt x="374542" y="1042261"/>
                  <a:pt x="286718" y="1208868"/>
                </a:cubicBezTo>
                <a:cubicBezTo>
                  <a:pt x="198894" y="1375475"/>
                  <a:pt x="0" y="1526583"/>
                  <a:pt x="0" y="1526583"/>
                </a:cubicBezTo>
                <a:lnTo>
                  <a:pt x="0" y="1526583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4421875" y="1676400"/>
            <a:ext cx="1371600" cy="106680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6000"/>
            </a:schemeClr>
          </a:solidFill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47" name="Freeform 46"/>
          <p:cNvSpPr/>
          <p:nvPr/>
        </p:nvSpPr>
        <p:spPr>
          <a:xfrm rot="4732630" flipH="1">
            <a:off x="5145209" y="2555344"/>
            <a:ext cx="1067932" cy="488967"/>
          </a:xfrm>
          <a:custGeom>
            <a:avLst/>
            <a:gdLst>
              <a:gd name="connsiteX0" fmla="*/ 0 w 1038386"/>
              <a:gd name="connsiteY0" fmla="*/ 38745 h 457309"/>
              <a:gd name="connsiteX1" fmla="*/ 61993 w 1038386"/>
              <a:gd name="connsiteY1" fmla="*/ 0 h 457309"/>
              <a:gd name="connsiteX2" fmla="*/ 100739 w 1038386"/>
              <a:gd name="connsiteY2" fmla="*/ 7749 h 457309"/>
              <a:gd name="connsiteX3" fmla="*/ 108488 w 1038386"/>
              <a:gd name="connsiteY3" fmla="*/ 30996 h 457309"/>
              <a:gd name="connsiteX4" fmla="*/ 123986 w 1038386"/>
              <a:gd name="connsiteY4" fmla="*/ 54244 h 457309"/>
              <a:gd name="connsiteX5" fmla="*/ 131735 w 1038386"/>
              <a:gd name="connsiteY5" fmla="*/ 85240 h 457309"/>
              <a:gd name="connsiteX6" fmla="*/ 162732 w 1038386"/>
              <a:gd name="connsiteY6" fmla="*/ 154983 h 457309"/>
              <a:gd name="connsiteX7" fmla="*/ 185979 w 1038386"/>
              <a:gd name="connsiteY7" fmla="*/ 170481 h 457309"/>
              <a:gd name="connsiteX8" fmla="*/ 209227 w 1038386"/>
              <a:gd name="connsiteY8" fmla="*/ 162732 h 457309"/>
              <a:gd name="connsiteX9" fmla="*/ 224725 w 1038386"/>
              <a:gd name="connsiteY9" fmla="*/ 116237 h 457309"/>
              <a:gd name="connsiteX10" fmla="*/ 240223 w 1038386"/>
              <a:gd name="connsiteY10" fmla="*/ 100738 h 457309"/>
              <a:gd name="connsiteX11" fmla="*/ 325464 w 1038386"/>
              <a:gd name="connsiteY11" fmla="*/ 108488 h 457309"/>
              <a:gd name="connsiteX12" fmla="*/ 356461 w 1038386"/>
              <a:gd name="connsiteY12" fmla="*/ 154983 h 457309"/>
              <a:gd name="connsiteX13" fmla="*/ 364210 w 1038386"/>
              <a:gd name="connsiteY13" fmla="*/ 193728 h 457309"/>
              <a:gd name="connsiteX14" fmla="*/ 379708 w 1038386"/>
              <a:gd name="connsiteY14" fmla="*/ 240223 h 457309"/>
              <a:gd name="connsiteX15" fmla="*/ 433952 w 1038386"/>
              <a:gd name="connsiteY15" fmla="*/ 232474 h 457309"/>
              <a:gd name="connsiteX16" fmla="*/ 464949 w 1038386"/>
              <a:gd name="connsiteY16" fmla="*/ 193728 h 457309"/>
              <a:gd name="connsiteX17" fmla="*/ 488196 w 1038386"/>
              <a:gd name="connsiteY17" fmla="*/ 185979 h 457309"/>
              <a:gd name="connsiteX18" fmla="*/ 534691 w 1038386"/>
              <a:gd name="connsiteY18" fmla="*/ 193728 h 457309"/>
              <a:gd name="connsiteX19" fmla="*/ 542440 w 1038386"/>
              <a:gd name="connsiteY19" fmla="*/ 216976 h 457309"/>
              <a:gd name="connsiteX20" fmla="*/ 557939 w 1038386"/>
              <a:gd name="connsiteY20" fmla="*/ 294467 h 457309"/>
              <a:gd name="connsiteX21" fmla="*/ 573437 w 1038386"/>
              <a:gd name="connsiteY21" fmla="*/ 309966 h 457309"/>
              <a:gd name="connsiteX22" fmla="*/ 619932 w 1038386"/>
              <a:gd name="connsiteY22" fmla="*/ 325464 h 457309"/>
              <a:gd name="connsiteX23" fmla="*/ 650929 w 1038386"/>
              <a:gd name="connsiteY23" fmla="*/ 286718 h 457309"/>
              <a:gd name="connsiteX24" fmla="*/ 697423 w 1038386"/>
              <a:gd name="connsiteY24" fmla="*/ 263471 h 457309"/>
              <a:gd name="connsiteX25" fmla="*/ 736169 w 1038386"/>
              <a:gd name="connsiteY25" fmla="*/ 271220 h 457309"/>
              <a:gd name="connsiteX26" fmla="*/ 759417 w 1038386"/>
              <a:gd name="connsiteY26" fmla="*/ 317715 h 457309"/>
              <a:gd name="connsiteX27" fmla="*/ 774915 w 1038386"/>
              <a:gd name="connsiteY27" fmla="*/ 387457 h 457309"/>
              <a:gd name="connsiteX28" fmla="*/ 821410 w 1038386"/>
              <a:gd name="connsiteY28" fmla="*/ 410705 h 457309"/>
              <a:gd name="connsiteX29" fmla="*/ 844657 w 1038386"/>
              <a:gd name="connsiteY29" fmla="*/ 426203 h 457309"/>
              <a:gd name="connsiteX30" fmla="*/ 914400 w 1038386"/>
              <a:gd name="connsiteY30" fmla="*/ 441701 h 457309"/>
              <a:gd name="connsiteX31" fmla="*/ 999640 w 1038386"/>
              <a:gd name="connsiteY31" fmla="*/ 449450 h 457309"/>
              <a:gd name="connsiteX32" fmla="*/ 1038386 w 1038386"/>
              <a:gd name="connsiteY32" fmla="*/ 457200 h 45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8386" h="457309">
                <a:moveTo>
                  <a:pt x="0" y="38745"/>
                </a:moveTo>
                <a:cubicBezTo>
                  <a:pt x="12272" y="28928"/>
                  <a:pt x="39280" y="0"/>
                  <a:pt x="61993" y="0"/>
                </a:cubicBezTo>
                <a:cubicBezTo>
                  <a:pt x="75164" y="0"/>
                  <a:pt x="87824" y="5166"/>
                  <a:pt x="100739" y="7749"/>
                </a:cubicBezTo>
                <a:cubicBezTo>
                  <a:pt x="103322" y="15498"/>
                  <a:pt x="104835" y="23690"/>
                  <a:pt x="108488" y="30996"/>
                </a:cubicBezTo>
                <a:cubicBezTo>
                  <a:pt x="112653" y="39326"/>
                  <a:pt x="120317" y="45684"/>
                  <a:pt x="123986" y="54244"/>
                </a:cubicBezTo>
                <a:cubicBezTo>
                  <a:pt x="128181" y="64033"/>
                  <a:pt x="128675" y="75039"/>
                  <a:pt x="131735" y="85240"/>
                </a:cubicBezTo>
                <a:cubicBezTo>
                  <a:pt x="138311" y="107160"/>
                  <a:pt x="144938" y="137189"/>
                  <a:pt x="162732" y="154983"/>
                </a:cubicBezTo>
                <a:cubicBezTo>
                  <a:pt x="169317" y="161568"/>
                  <a:pt x="178230" y="165315"/>
                  <a:pt x="185979" y="170481"/>
                </a:cubicBezTo>
                <a:cubicBezTo>
                  <a:pt x="193728" y="167898"/>
                  <a:pt x="204479" y="169379"/>
                  <a:pt x="209227" y="162732"/>
                </a:cubicBezTo>
                <a:cubicBezTo>
                  <a:pt x="218723" y="149438"/>
                  <a:pt x="213174" y="127789"/>
                  <a:pt x="224725" y="116237"/>
                </a:cubicBezTo>
                <a:lnTo>
                  <a:pt x="240223" y="100738"/>
                </a:lnTo>
                <a:cubicBezTo>
                  <a:pt x="268637" y="103321"/>
                  <a:pt x="299610" y="96423"/>
                  <a:pt x="325464" y="108488"/>
                </a:cubicBezTo>
                <a:cubicBezTo>
                  <a:pt x="342343" y="116365"/>
                  <a:pt x="356461" y="154983"/>
                  <a:pt x="356461" y="154983"/>
                </a:cubicBezTo>
                <a:cubicBezTo>
                  <a:pt x="359044" y="167898"/>
                  <a:pt x="360745" y="181021"/>
                  <a:pt x="364210" y="193728"/>
                </a:cubicBezTo>
                <a:cubicBezTo>
                  <a:pt x="368508" y="209489"/>
                  <a:pt x="379708" y="240223"/>
                  <a:pt x="379708" y="240223"/>
                </a:cubicBezTo>
                <a:cubicBezTo>
                  <a:pt x="397789" y="237640"/>
                  <a:pt x="416457" y="237722"/>
                  <a:pt x="433952" y="232474"/>
                </a:cubicBezTo>
                <a:cubicBezTo>
                  <a:pt x="483098" y="217731"/>
                  <a:pt x="437502" y="221176"/>
                  <a:pt x="464949" y="193728"/>
                </a:cubicBezTo>
                <a:cubicBezTo>
                  <a:pt x="470725" y="187952"/>
                  <a:pt x="480447" y="188562"/>
                  <a:pt x="488196" y="185979"/>
                </a:cubicBezTo>
                <a:cubicBezTo>
                  <a:pt x="503694" y="188562"/>
                  <a:pt x="521049" y="185933"/>
                  <a:pt x="534691" y="193728"/>
                </a:cubicBezTo>
                <a:cubicBezTo>
                  <a:pt x="541783" y="197781"/>
                  <a:pt x="540838" y="208966"/>
                  <a:pt x="542440" y="216976"/>
                </a:cubicBezTo>
                <a:cubicBezTo>
                  <a:pt x="544590" y="227723"/>
                  <a:pt x="547435" y="276960"/>
                  <a:pt x="557939" y="294467"/>
                </a:cubicBezTo>
                <a:cubicBezTo>
                  <a:pt x="561698" y="300732"/>
                  <a:pt x="566902" y="306699"/>
                  <a:pt x="573437" y="309966"/>
                </a:cubicBezTo>
                <a:cubicBezTo>
                  <a:pt x="588049" y="317272"/>
                  <a:pt x="619932" y="325464"/>
                  <a:pt x="619932" y="325464"/>
                </a:cubicBezTo>
                <a:cubicBezTo>
                  <a:pt x="686553" y="281050"/>
                  <a:pt x="608152" y="340189"/>
                  <a:pt x="650929" y="286718"/>
                </a:cubicBezTo>
                <a:cubicBezTo>
                  <a:pt x="661854" y="273062"/>
                  <a:pt x="682109" y="268576"/>
                  <a:pt x="697423" y="263471"/>
                </a:cubicBezTo>
                <a:cubicBezTo>
                  <a:pt x="710338" y="266054"/>
                  <a:pt x="724063" y="266032"/>
                  <a:pt x="736169" y="271220"/>
                </a:cubicBezTo>
                <a:cubicBezTo>
                  <a:pt x="754892" y="279244"/>
                  <a:pt x="756175" y="301503"/>
                  <a:pt x="759417" y="317715"/>
                </a:cubicBezTo>
                <a:cubicBezTo>
                  <a:pt x="759517" y="318217"/>
                  <a:pt x="766872" y="377403"/>
                  <a:pt x="774915" y="387457"/>
                </a:cubicBezTo>
                <a:cubicBezTo>
                  <a:pt x="789719" y="405962"/>
                  <a:pt x="802694" y="401347"/>
                  <a:pt x="821410" y="410705"/>
                </a:cubicBezTo>
                <a:cubicBezTo>
                  <a:pt x="829740" y="414870"/>
                  <a:pt x="836327" y="422038"/>
                  <a:pt x="844657" y="426203"/>
                </a:cubicBezTo>
                <a:cubicBezTo>
                  <a:pt x="862543" y="435146"/>
                  <a:pt x="898833" y="439870"/>
                  <a:pt x="914400" y="441701"/>
                </a:cubicBezTo>
                <a:cubicBezTo>
                  <a:pt x="942735" y="445034"/>
                  <a:pt x="971227" y="446867"/>
                  <a:pt x="999640" y="449450"/>
                </a:cubicBezTo>
                <a:cubicBezTo>
                  <a:pt x="1027789" y="458834"/>
                  <a:pt x="1014719" y="457200"/>
                  <a:pt x="1038386" y="45720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5488675" y="3048000"/>
            <a:ext cx="1371600" cy="106680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6000"/>
            </a:schemeClr>
          </a:solidFill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 rot="6291319">
            <a:off x="6634060" y="1851359"/>
            <a:ext cx="2404955" cy="106680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6000"/>
            </a:schemeClr>
          </a:solidFill>
          <a:ln w="38100" cmpd="sng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59" name="Freeform: Shape 21">
            <a:extLst>
              <a:ext uri="{FF2B5EF4-FFF2-40B4-BE49-F238E27FC236}">
                <a16:creationId xmlns:a16="http://schemas.microsoft.com/office/drawing/2014/main" xmlns="" id="{B6F96B4B-CCC1-467D-80F7-186CFBE8759A}"/>
              </a:ext>
            </a:extLst>
          </p:cNvPr>
          <p:cNvSpPr/>
          <p:nvPr/>
        </p:nvSpPr>
        <p:spPr>
          <a:xfrm rot="2764027" flipH="1">
            <a:off x="6742984" y="2110184"/>
            <a:ext cx="1644135" cy="1531300"/>
          </a:xfrm>
          <a:custGeom>
            <a:avLst/>
            <a:gdLst>
              <a:gd name="connsiteX0" fmla="*/ 0 w 1811945"/>
              <a:gd name="connsiteY0" fmla="*/ 1205154 h 1247292"/>
              <a:gd name="connsiteX1" fmla="*/ 50566 w 1811945"/>
              <a:gd name="connsiteY1" fmla="*/ 1158802 h 1247292"/>
              <a:gd name="connsiteX2" fmla="*/ 71635 w 1811945"/>
              <a:gd name="connsiteY2" fmla="*/ 1125091 h 1247292"/>
              <a:gd name="connsiteX3" fmla="*/ 80063 w 1811945"/>
              <a:gd name="connsiteY3" fmla="*/ 1112450 h 1247292"/>
              <a:gd name="connsiteX4" fmla="*/ 92704 w 1811945"/>
              <a:gd name="connsiteY4" fmla="*/ 1104022 h 1247292"/>
              <a:gd name="connsiteX5" fmla="*/ 105346 w 1811945"/>
              <a:gd name="connsiteY5" fmla="*/ 1112450 h 1247292"/>
              <a:gd name="connsiteX6" fmla="*/ 126415 w 1811945"/>
              <a:gd name="connsiteY6" fmla="*/ 1154588 h 1247292"/>
              <a:gd name="connsiteX7" fmla="*/ 143270 w 1811945"/>
              <a:gd name="connsiteY7" fmla="*/ 1163015 h 1247292"/>
              <a:gd name="connsiteX8" fmla="*/ 181195 w 1811945"/>
              <a:gd name="connsiteY8" fmla="*/ 1222009 h 1247292"/>
              <a:gd name="connsiteX9" fmla="*/ 214905 w 1811945"/>
              <a:gd name="connsiteY9" fmla="*/ 1247292 h 1247292"/>
              <a:gd name="connsiteX10" fmla="*/ 269685 w 1811945"/>
              <a:gd name="connsiteY10" fmla="*/ 1222009 h 1247292"/>
              <a:gd name="connsiteX11" fmla="*/ 282327 w 1811945"/>
              <a:gd name="connsiteY11" fmla="*/ 1192512 h 1247292"/>
              <a:gd name="connsiteX12" fmla="*/ 290754 w 1811945"/>
              <a:gd name="connsiteY12" fmla="*/ 1116663 h 1247292"/>
              <a:gd name="connsiteX13" fmla="*/ 307609 w 1811945"/>
              <a:gd name="connsiteY13" fmla="*/ 1095594 h 1247292"/>
              <a:gd name="connsiteX14" fmla="*/ 345534 w 1811945"/>
              <a:gd name="connsiteY14" fmla="*/ 1116663 h 1247292"/>
              <a:gd name="connsiteX15" fmla="*/ 387672 w 1811945"/>
              <a:gd name="connsiteY15" fmla="*/ 1188298 h 1247292"/>
              <a:gd name="connsiteX16" fmla="*/ 404527 w 1811945"/>
              <a:gd name="connsiteY16" fmla="*/ 1213581 h 1247292"/>
              <a:gd name="connsiteX17" fmla="*/ 425597 w 1811945"/>
              <a:gd name="connsiteY17" fmla="*/ 1222009 h 1247292"/>
              <a:gd name="connsiteX18" fmla="*/ 488804 w 1811945"/>
              <a:gd name="connsiteY18" fmla="*/ 1209367 h 1247292"/>
              <a:gd name="connsiteX19" fmla="*/ 505659 w 1811945"/>
              <a:gd name="connsiteY19" fmla="*/ 1184085 h 1247292"/>
              <a:gd name="connsiteX20" fmla="*/ 535156 w 1811945"/>
              <a:gd name="connsiteY20" fmla="*/ 1116663 h 1247292"/>
              <a:gd name="connsiteX21" fmla="*/ 539370 w 1811945"/>
              <a:gd name="connsiteY21" fmla="*/ 1074525 h 1247292"/>
              <a:gd name="connsiteX22" fmla="*/ 602577 w 1811945"/>
              <a:gd name="connsiteY22" fmla="*/ 1120877 h 1247292"/>
              <a:gd name="connsiteX23" fmla="*/ 611005 w 1811945"/>
              <a:gd name="connsiteY23" fmla="*/ 1137732 h 1247292"/>
              <a:gd name="connsiteX24" fmla="*/ 644715 w 1811945"/>
              <a:gd name="connsiteY24" fmla="*/ 1196726 h 1247292"/>
              <a:gd name="connsiteX25" fmla="*/ 669998 w 1811945"/>
              <a:gd name="connsiteY25" fmla="*/ 1205154 h 1247292"/>
              <a:gd name="connsiteX26" fmla="*/ 703709 w 1811945"/>
              <a:gd name="connsiteY26" fmla="*/ 1179871 h 1247292"/>
              <a:gd name="connsiteX27" fmla="*/ 737420 w 1811945"/>
              <a:gd name="connsiteY27" fmla="*/ 1129305 h 1247292"/>
              <a:gd name="connsiteX28" fmla="*/ 758489 w 1811945"/>
              <a:gd name="connsiteY28" fmla="*/ 1023959 h 1247292"/>
              <a:gd name="connsiteX29" fmla="*/ 779558 w 1811945"/>
              <a:gd name="connsiteY29" fmla="*/ 1028173 h 1247292"/>
              <a:gd name="connsiteX30" fmla="*/ 813268 w 1811945"/>
              <a:gd name="connsiteY30" fmla="*/ 1074525 h 1247292"/>
              <a:gd name="connsiteX31" fmla="*/ 817482 w 1811945"/>
              <a:gd name="connsiteY31" fmla="*/ 1108236 h 1247292"/>
              <a:gd name="connsiteX32" fmla="*/ 821696 w 1811945"/>
              <a:gd name="connsiteY32" fmla="*/ 1133519 h 1247292"/>
              <a:gd name="connsiteX33" fmla="*/ 834338 w 1811945"/>
              <a:gd name="connsiteY33" fmla="*/ 1141946 h 1247292"/>
              <a:gd name="connsiteX34" fmla="*/ 846979 w 1811945"/>
              <a:gd name="connsiteY34" fmla="*/ 1154588 h 1247292"/>
              <a:gd name="connsiteX35" fmla="*/ 943897 w 1811945"/>
              <a:gd name="connsiteY35" fmla="*/ 1116663 h 1247292"/>
              <a:gd name="connsiteX36" fmla="*/ 948111 w 1811945"/>
              <a:gd name="connsiteY36" fmla="*/ 1091380 h 1247292"/>
              <a:gd name="connsiteX37" fmla="*/ 960752 w 1811945"/>
              <a:gd name="connsiteY37" fmla="*/ 990249 h 1247292"/>
              <a:gd name="connsiteX38" fmla="*/ 969180 w 1811945"/>
              <a:gd name="connsiteY38" fmla="*/ 977607 h 1247292"/>
              <a:gd name="connsiteX39" fmla="*/ 981821 w 1811945"/>
              <a:gd name="connsiteY39" fmla="*/ 998676 h 1247292"/>
              <a:gd name="connsiteX40" fmla="*/ 1015532 w 1811945"/>
              <a:gd name="connsiteY40" fmla="*/ 1049242 h 1247292"/>
              <a:gd name="connsiteX41" fmla="*/ 1049243 w 1811945"/>
              <a:gd name="connsiteY41" fmla="*/ 1053456 h 1247292"/>
              <a:gd name="connsiteX42" fmla="*/ 1163016 w 1811945"/>
              <a:gd name="connsiteY42" fmla="*/ 981821 h 1247292"/>
              <a:gd name="connsiteX43" fmla="*/ 1158802 w 1811945"/>
              <a:gd name="connsiteY43" fmla="*/ 964966 h 1247292"/>
              <a:gd name="connsiteX44" fmla="*/ 1163016 w 1811945"/>
              <a:gd name="connsiteY44" fmla="*/ 931255 h 1247292"/>
              <a:gd name="connsiteX45" fmla="*/ 1230437 w 1811945"/>
              <a:gd name="connsiteY45" fmla="*/ 956538 h 1247292"/>
              <a:gd name="connsiteX46" fmla="*/ 1268362 w 1811945"/>
              <a:gd name="connsiteY46" fmla="*/ 981821 h 1247292"/>
              <a:gd name="connsiteX47" fmla="*/ 1365280 w 1811945"/>
              <a:gd name="connsiteY47" fmla="*/ 969179 h 1247292"/>
              <a:gd name="connsiteX48" fmla="*/ 1352638 w 1811945"/>
              <a:gd name="connsiteY48" fmla="*/ 914400 h 1247292"/>
              <a:gd name="connsiteX49" fmla="*/ 1327355 w 1811945"/>
              <a:gd name="connsiteY49" fmla="*/ 855406 h 1247292"/>
              <a:gd name="connsiteX50" fmla="*/ 1310500 w 1811945"/>
              <a:gd name="connsiteY50" fmla="*/ 813268 h 1247292"/>
              <a:gd name="connsiteX51" fmla="*/ 1318927 w 1811945"/>
              <a:gd name="connsiteY51" fmla="*/ 775344 h 1247292"/>
              <a:gd name="connsiteX52" fmla="*/ 1432701 w 1811945"/>
              <a:gd name="connsiteY52" fmla="*/ 787985 h 1247292"/>
              <a:gd name="connsiteX53" fmla="*/ 1453770 w 1811945"/>
              <a:gd name="connsiteY53" fmla="*/ 796413 h 1247292"/>
              <a:gd name="connsiteX54" fmla="*/ 1466411 w 1811945"/>
              <a:gd name="connsiteY54" fmla="*/ 804840 h 1247292"/>
              <a:gd name="connsiteX55" fmla="*/ 1441128 w 1811945"/>
              <a:gd name="connsiteY55" fmla="*/ 716350 h 1247292"/>
              <a:gd name="connsiteX56" fmla="*/ 1424273 w 1811945"/>
              <a:gd name="connsiteY56" fmla="*/ 678426 h 1247292"/>
              <a:gd name="connsiteX57" fmla="*/ 1436915 w 1811945"/>
              <a:gd name="connsiteY57" fmla="*/ 632073 h 1247292"/>
              <a:gd name="connsiteX58" fmla="*/ 1457984 w 1811945"/>
              <a:gd name="connsiteY58" fmla="*/ 627860 h 1247292"/>
              <a:gd name="connsiteX59" fmla="*/ 1491694 w 1811945"/>
              <a:gd name="connsiteY59" fmla="*/ 640501 h 1247292"/>
              <a:gd name="connsiteX60" fmla="*/ 1521191 w 1811945"/>
              <a:gd name="connsiteY60" fmla="*/ 644715 h 1247292"/>
              <a:gd name="connsiteX61" fmla="*/ 1559115 w 1811945"/>
              <a:gd name="connsiteY61" fmla="*/ 632073 h 1247292"/>
              <a:gd name="connsiteX62" fmla="*/ 1538046 w 1811945"/>
              <a:gd name="connsiteY62" fmla="*/ 547797 h 1247292"/>
              <a:gd name="connsiteX63" fmla="*/ 1529619 w 1811945"/>
              <a:gd name="connsiteY63" fmla="*/ 522514 h 1247292"/>
              <a:gd name="connsiteX64" fmla="*/ 1516977 w 1811945"/>
              <a:gd name="connsiteY64" fmla="*/ 509873 h 1247292"/>
              <a:gd name="connsiteX65" fmla="*/ 1508550 w 1811945"/>
              <a:gd name="connsiteY65" fmla="*/ 497231 h 1247292"/>
              <a:gd name="connsiteX66" fmla="*/ 1504336 w 1811945"/>
              <a:gd name="connsiteY66" fmla="*/ 480376 h 1247292"/>
              <a:gd name="connsiteX67" fmla="*/ 1626537 w 1811945"/>
              <a:gd name="connsiteY67" fmla="*/ 467734 h 1247292"/>
              <a:gd name="connsiteX68" fmla="*/ 1677103 w 1811945"/>
              <a:gd name="connsiteY68" fmla="*/ 463520 h 1247292"/>
              <a:gd name="connsiteX69" fmla="*/ 1660247 w 1811945"/>
              <a:gd name="connsiteY69" fmla="*/ 417168 h 1247292"/>
              <a:gd name="connsiteX70" fmla="*/ 1601254 w 1811945"/>
              <a:gd name="connsiteY70" fmla="*/ 358175 h 1247292"/>
              <a:gd name="connsiteX71" fmla="*/ 1584398 w 1811945"/>
              <a:gd name="connsiteY71" fmla="*/ 337106 h 1247292"/>
              <a:gd name="connsiteX72" fmla="*/ 1664461 w 1811945"/>
              <a:gd name="connsiteY72" fmla="*/ 337106 h 1247292"/>
              <a:gd name="connsiteX73" fmla="*/ 1811945 w 1811945"/>
              <a:gd name="connsiteY73" fmla="*/ 345533 h 1247292"/>
              <a:gd name="connsiteX74" fmla="*/ 1795090 w 1811945"/>
              <a:gd name="connsiteY74" fmla="*/ 324464 h 1247292"/>
              <a:gd name="connsiteX75" fmla="*/ 1774021 w 1811945"/>
              <a:gd name="connsiteY75" fmla="*/ 311823 h 1247292"/>
              <a:gd name="connsiteX76" fmla="*/ 1731882 w 1811945"/>
              <a:gd name="connsiteY76" fmla="*/ 294967 h 1247292"/>
              <a:gd name="connsiteX77" fmla="*/ 1715027 w 1811945"/>
              <a:gd name="connsiteY77" fmla="*/ 282326 h 1247292"/>
              <a:gd name="connsiteX78" fmla="*/ 1702385 w 1811945"/>
              <a:gd name="connsiteY78" fmla="*/ 273898 h 1247292"/>
              <a:gd name="connsiteX79" fmla="*/ 1689744 w 1811945"/>
              <a:gd name="connsiteY79" fmla="*/ 248615 h 1247292"/>
              <a:gd name="connsiteX80" fmla="*/ 1702385 w 1811945"/>
              <a:gd name="connsiteY80" fmla="*/ 160125 h 1247292"/>
              <a:gd name="connsiteX81" fmla="*/ 1706599 w 1811945"/>
              <a:gd name="connsiteY81" fmla="*/ 122201 h 1247292"/>
              <a:gd name="connsiteX82" fmla="*/ 1710813 w 1811945"/>
              <a:gd name="connsiteY82" fmla="*/ 71635 h 1247292"/>
              <a:gd name="connsiteX83" fmla="*/ 1715027 w 1811945"/>
              <a:gd name="connsiteY83" fmla="*/ 58993 h 1247292"/>
              <a:gd name="connsiteX84" fmla="*/ 1740310 w 1811945"/>
              <a:gd name="connsiteY84" fmla="*/ 0 h 124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811945" h="1247292">
                <a:moveTo>
                  <a:pt x="0" y="1205154"/>
                </a:moveTo>
                <a:cubicBezTo>
                  <a:pt x="38677" y="1166477"/>
                  <a:pt x="20998" y="1180978"/>
                  <a:pt x="50566" y="1158802"/>
                </a:cubicBezTo>
                <a:cubicBezTo>
                  <a:pt x="57589" y="1147565"/>
                  <a:pt x="64521" y="1136270"/>
                  <a:pt x="71635" y="1125091"/>
                </a:cubicBezTo>
                <a:cubicBezTo>
                  <a:pt x="74354" y="1120818"/>
                  <a:pt x="75849" y="1115259"/>
                  <a:pt x="80063" y="1112450"/>
                </a:cubicBezTo>
                <a:lnTo>
                  <a:pt x="92704" y="1104022"/>
                </a:lnTo>
                <a:cubicBezTo>
                  <a:pt x="96918" y="1106831"/>
                  <a:pt x="102537" y="1108236"/>
                  <a:pt x="105346" y="1112450"/>
                </a:cubicBezTo>
                <a:cubicBezTo>
                  <a:pt x="114057" y="1125516"/>
                  <a:pt x="112369" y="1147565"/>
                  <a:pt x="126415" y="1154588"/>
                </a:cubicBezTo>
                <a:lnTo>
                  <a:pt x="143270" y="1163015"/>
                </a:lnTo>
                <a:cubicBezTo>
                  <a:pt x="156459" y="1189392"/>
                  <a:pt x="159569" y="1202047"/>
                  <a:pt x="181195" y="1222009"/>
                </a:cubicBezTo>
                <a:cubicBezTo>
                  <a:pt x="191516" y="1231536"/>
                  <a:pt x="214905" y="1247292"/>
                  <a:pt x="214905" y="1247292"/>
                </a:cubicBezTo>
                <a:cubicBezTo>
                  <a:pt x="233903" y="1241864"/>
                  <a:pt x="255940" y="1238809"/>
                  <a:pt x="269685" y="1222009"/>
                </a:cubicBezTo>
                <a:cubicBezTo>
                  <a:pt x="276459" y="1213730"/>
                  <a:pt x="278113" y="1202344"/>
                  <a:pt x="282327" y="1192512"/>
                </a:cubicBezTo>
                <a:cubicBezTo>
                  <a:pt x="285136" y="1167229"/>
                  <a:pt x="284333" y="1141278"/>
                  <a:pt x="290754" y="1116663"/>
                </a:cubicBezTo>
                <a:cubicBezTo>
                  <a:pt x="293024" y="1107960"/>
                  <a:pt x="298615" y="1095594"/>
                  <a:pt x="307609" y="1095594"/>
                </a:cubicBezTo>
                <a:cubicBezTo>
                  <a:pt x="322070" y="1095594"/>
                  <a:pt x="332892" y="1109640"/>
                  <a:pt x="345534" y="1116663"/>
                </a:cubicBezTo>
                <a:cubicBezTo>
                  <a:pt x="386837" y="1199269"/>
                  <a:pt x="353319" y="1141062"/>
                  <a:pt x="387672" y="1188298"/>
                </a:cubicBezTo>
                <a:cubicBezTo>
                  <a:pt x="393629" y="1196490"/>
                  <a:pt x="396957" y="1206852"/>
                  <a:pt x="404527" y="1213581"/>
                </a:cubicBezTo>
                <a:cubicBezTo>
                  <a:pt x="410181" y="1218606"/>
                  <a:pt x="418574" y="1219200"/>
                  <a:pt x="425597" y="1222009"/>
                </a:cubicBezTo>
                <a:cubicBezTo>
                  <a:pt x="446666" y="1217795"/>
                  <a:pt x="469386" y="1218565"/>
                  <a:pt x="488804" y="1209367"/>
                </a:cubicBezTo>
                <a:cubicBezTo>
                  <a:pt x="497957" y="1205031"/>
                  <a:pt x="500448" y="1192770"/>
                  <a:pt x="505659" y="1184085"/>
                </a:cubicBezTo>
                <a:cubicBezTo>
                  <a:pt x="529800" y="1143850"/>
                  <a:pt x="524094" y="1155378"/>
                  <a:pt x="535156" y="1116663"/>
                </a:cubicBezTo>
                <a:cubicBezTo>
                  <a:pt x="536561" y="1102617"/>
                  <a:pt x="525751" y="1078239"/>
                  <a:pt x="539370" y="1074525"/>
                </a:cubicBezTo>
                <a:cubicBezTo>
                  <a:pt x="543984" y="1073267"/>
                  <a:pt x="591668" y="1112150"/>
                  <a:pt x="602577" y="1120877"/>
                </a:cubicBezTo>
                <a:cubicBezTo>
                  <a:pt x="605386" y="1126495"/>
                  <a:pt x="608406" y="1132013"/>
                  <a:pt x="611005" y="1137732"/>
                </a:cubicBezTo>
                <a:cubicBezTo>
                  <a:pt x="619914" y="1157332"/>
                  <a:pt x="627020" y="1182248"/>
                  <a:pt x="644715" y="1196726"/>
                </a:cubicBezTo>
                <a:cubicBezTo>
                  <a:pt x="651590" y="1202351"/>
                  <a:pt x="661570" y="1202345"/>
                  <a:pt x="669998" y="1205154"/>
                </a:cubicBezTo>
                <a:cubicBezTo>
                  <a:pt x="681235" y="1196726"/>
                  <a:pt x="693355" y="1189362"/>
                  <a:pt x="703709" y="1179871"/>
                </a:cubicBezTo>
                <a:cubicBezTo>
                  <a:pt x="718065" y="1166711"/>
                  <a:pt x="728155" y="1145518"/>
                  <a:pt x="737420" y="1129305"/>
                </a:cubicBezTo>
                <a:cubicBezTo>
                  <a:pt x="738372" y="1122164"/>
                  <a:pt x="746233" y="1037747"/>
                  <a:pt x="758489" y="1023959"/>
                </a:cubicBezTo>
                <a:cubicBezTo>
                  <a:pt x="763247" y="1018606"/>
                  <a:pt x="772535" y="1026768"/>
                  <a:pt x="779558" y="1028173"/>
                </a:cubicBezTo>
                <a:cubicBezTo>
                  <a:pt x="800301" y="1042003"/>
                  <a:pt x="800961" y="1039656"/>
                  <a:pt x="813268" y="1074525"/>
                </a:cubicBezTo>
                <a:cubicBezTo>
                  <a:pt x="817037" y="1085204"/>
                  <a:pt x="815880" y="1097025"/>
                  <a:pt x="817482" y="1108236"/>
                </a:cubicBezTo>
                <a:cubicBezTo>
                  <a:pt x="818690" y="1116694"/>
                  <a:pt x="817875" y="1125877"/>
                  <a:pt x="821696" y="1133519"/>
                </a:cubicBezTo>
                <a:cubicBezTo>
                  <a:pt x="823961" y="1138049"/>
                  <a:pt x="830447" y="1138704"/>
                  <a:pt x="834338" y="1141946"/>
                </a:cubicBezTo>
                <a:cubicBezTo>
                  <a:pt x="838916" y="1145761"/>
                  <a:pt x="842765" y="1150374"/>
                  <a:pt x="846979" y="1154588"/>
                </a:cubicBezTo>
                <a:cubicBezTo>
                  <a:pt x="890258" y="1146950"/>
                  <a:pt x="921176" y="1155614"/>
                  <a:pt x="943897" y="1116663"/>
                </a:cubicBezTo>
                <a:cubicBezTo>
                  <a:pt x="948202" y="1109283"/>
                  <a:pt x="946706" y="1099808"/>
                  <a:pt x="948111" y="1091380"/>
                </a:cubicBezTo>
                <a:cubicBezTo>
                  <a:pt x="950500" y="1053160"/>
                  <a:pt x="948174" y="1024838"/>
                  <a:pt x="960752" y="990249"/>
                </a:cubicBezTo>
                <a:cubicBezTo>
                  <a:pt x="962483" y="985489"/>
                  <a:pt x="966371" y="981821"/>
                  <a:pt x="969180" y="977607"/>
                </a:cubicBezTo>
                <a:cubicBezTo>
                  <a:pt x="973394" y="984630"/>
                  <a:pt x="978158" y="991351"/>
                  <a:pt x="981821" y="998676"/>
                </a:cubicBezTo>
                <a:cubicBezTo>
                  <a:pt x="990700" y="1016434"/>
                  <a:pt x="993149" y="1041781"/>
                  <a:pt x="1015532" y="1049242"/>
                </a:cubicBezTo>
                <a:cubicBezTo>
                  <a:pt x="1026275" y="1052823"/>
                  <a:pt x="1038006" y="1052051"/>
                  <a:pt x="1049243" y="1053456"/>
                </a:cubicBezTo>
                <a:cubicBezTo>
                  <a:pt x="1180956" y="1044048"/>
                  <a:pt x="1173782" y="1084089"/>
                  <a:pt x="1163016" y="981821"/>
                </a:cubicBezTo>
                <a:cubicBezTo>
                  <a:pt x="1162410" y="976062"/>
                  <a:pt x="1160207" y="970584"/>
                  <a:pt x="1158802" y="964966"/>
                </a:cubicBezTo>
                <a:cubicBezTo>
                  <a:pt x="1160207" y="953729"/>
                  <a:pt x="1152446" y="935320"/>
                  <a:pt x="1163016" y="931255"/>
                </a:cubicBezTo>
                <a:cubicBezTo>
                  <a:pt x="1190657" y="920624"/>
                  <a:pt x="1211703" y="943569"/>
                  <a:pt x="1230437" y="956538"/>
                </a:cubicBezTo>
                <a:cubicBezTo>
                  <a:pt x="1242929" y="965186"/>
                  <a:pt x="1268362" y="981821"/>
                  <a:pt x="1268362" y="981821"/>
                </a:cubicBezTo>
                <a:cubicBezTo>
                  <a:pt x="1300668" y="977607"/>
                  <a:pt x="1335621" y="982661"/>
                  <a:pt x="1365280" y="969179"/>
                </a:cubicBezTo>
                <a:cubicBezTo>
                  <a:pt x="1371255" y="966463"/>
                  <a:pt x="1353970" y="917285"/>
                  <a:pt x="1352638" y="914400"/>
                </a:cubicBezTo>
                <a:cubicBezTo>
                  <a:pt x="1304229" y="809513"/>
                  <a:pt x="1362806" y="955851"/>
                  <a:pt x="1327355" y="855406"/>
                </a:cubicBezTo>
                <a:cubicBezTo>
                  <a:pt x="1322320" y="841140"/>
                  <a:pt x="1310500" y="813268"/>
                  <a:pt x="1310500" y="813268"/>
                </a:cubicBezTo>
                <a:cubicBezTo>
                  <a:pt x="1313309" y="800627"/>
                  <a:pt x="1307210" y="780858"/>
                  <a:pt x="1318927" y="775344"/>
                </a:cubicBezTo>
                <a:cubicBezTo>
                  <a:pt x="1331524" y="769416"/>
                  <a:pt x="1416060" y="785211"/>
                  <a:pt x="1432701" y="787985"/>
                </a:cubicBezTo>
                <a:cubicBezTo>
                  <a:pt x="1439724" y="790794"/>
                  <a:pt x="1447005" y="793030"/>
                  <a:pt x="1453770" y="796413"/>
                </a:cubicBezTo>
                <a:cubicBezTo>
                  <a:pt x="1458300" y="798678"/>
                  <a:pt x="1466411" y="809904"/>
                  <a:pt x="1466411" y="804840"/>
                </a:cubicBezTo>
                <a:cubicBezTo>
                  <a:pt x="1466411" y="763768"/>
                  <a:pt x="1453776" y="749235"/>
                  <a:pt x="1441128" y="716350"/>
                </a:cubicBezTo>
                <a:cubicBezTo>
                  <a:pt x="1427452" y="680791"/>
                  <a:pt x="1439709" y="701578"/>
                  <a:pt x="1424273" y="678426"/>
                </a:cubicBezTo>
                <a:cubicBezTo>
                  <a:pt x="1419090" y="657692"/>
                  <a:pt x="1413711" y="652699"/>
                  <a:pt x="1436915" y="632073"/>
                </a:cubicBezTo>
                <a:cubicBezTo>
                  <a:pt x="1442268" y="627315"/>
                  <a:pt x="1450961" y="629264"/>
                  <a:pt x="1457984" y="627860"/>
                </a:cubicBezTo>
                <a:cubicBezTo>
                  <a:pt x="1460672" y="628935"/>
                  <a:pt x="1485093" y="639181"/>
                  <a:pt x="1491694" y="640501"/>
                </a:cubicBezTo>
                <a:cubicBezTo>
                  <a:pt x="1501433" y="642449"/>
                  <a:pt x="1511359" y="643310"/>
                  <a:pt x="1521191" y="644715"/>
                </a:cubicBezTo>
                <a:cubicBezTo>
                  <a:pt x="1533832" y="640501"/>
                  <a:pt x="1556832" y="645201"/>
                  <a:pt x="1559115" y="632073"/>
                </a:cubicBezTo>
                <a:cubicBezTo>
                  <a:pt x="1564076" y="603545"/>
                  <a:pt x="1545574" y="575758"/>
                  <a:pt x="1538046" y="547797"/>
                </a:cubicBezTo>
                <a:cubicBezTo>
                  <a:pt x="1535737" y="539219"/>
                  <a:pt x="1533933" y="530280"/>
                  <a:pt x="1529619" y="522514"/>
                </a:cubicBezTo>
                <a:cubicBezTo>
                  <a:pt x="1526725" y="517305"/>
                  <a:pt x="1520792" y="514451"/>
                  <a:pt x="1516977" y="509873"/>
                </a:cubicBezTo>
                <a:cubicBezTo>
                  <a:pt x="1513735" y="505982"/>
                  <a:pt x="1511359" y="501445"/>
                  <a:pt x="1508550" y="497231"/>
                </a:cubicBezTo>
                <a:cubicBezTo>
                  <a:pt x="1507145" y="491613"/>
                  <a:pt x="1504336" y="486167"/>
                  <a:pt x="1504336" y="480376"/>
                </a:cubicBezTo>
                <a:cubicBezTo>
                  <a:pt x="1504336" y="424850"/>
                  <a:pt x="1596253" y="466652"/>
                  <a:pt x="1626537" y="467734"/>
                </a:cubicBezTo>
                <a:cubicBezTo>
                  <a:pt x="1643392" y="466329"/>
                  <a:pt x="1667721" y="477593"/>
                  <a:pt x="1677103" y="463520"/>
                </a:cubicBezTo>
                <a:cubicBezTo>
                  <a:pt x="1686222" y="449841"/>
                  <a:pt x="1667939" y="431698"/>
                  <a:pt x="1660247" y="417168"/>
                </a:cubicBezTo>
                <a:cubicBezTo>
                  <a:pt x="1649330" y="396547"/>
                  <a:pt x="1615032" y="371953"/>
                  <a:pt x="1601254" y="358175"/>
                </a:cubicBezTo>
                <a:cubicBezTo>
                  <a:pt x="1594894" y="351815"/>
                  <a:pt x="1590017" y="344129"/>
                  <a:pt x="1584398" y="337106"/>
                </a:cubicBezTo>
                <a:cubicBezTo>
                  <a:pt x="1616897" y="315440"/>
                  <a:pt x="1587486" y="331069"/>
                  <a:pt x="1664461" y="337106"/>
                </a:cubicBezTo>
                <a:cubicBezTo>
                  <a:pt x="1713552" y="340956"/>
                  <a:pt x="1762784" y="342724"/>
                  <a:pt x="1811945" y="345533"/>
                </a:cubicBezTo>
                <a:cubicBezTo>
                  <a:pt x="1806327" y="338510"/>
                  <a:pt x="1801812" y="330439"/>
                  <a:pt x="1795090" y="324464"/>
                </a:cubicBezTo>
                <a:cubicBezTo>
                  <a:pt x="1788969" y="319023"/>
                  <a:pt x="1781346" y="315486"/>
                  <a:pt x="1774021" y="311823"/>
                </a:cubicBezTo>
                <a:cubicBezTo>
                  <a:pt x="1754830" y="302227"/>
                  <a:pt x="1748698" y="300572"/>
                  <a:pt x="1731882" y="294967"/>
                </a:cubicBezTo>
                <a:cubicBezTo>
                  <a:pt x="1726264" y="290753"/>
                  <a:pt x="1720742" y="286408"/>
                  <a:pt x="1715027" y="282326"/>
                </a:cubicBezTo>
                <a:cubicBezTo>
                  <a:pt x="1710906" y="279382"/>
                  <a:pt x="1705966" y="277479"/>
                  <a:pt x="1702385" y="273898"/>
                </a:cubicBezTo>
                <a:cubicBezTo>
                  <a:pt x="1694217" y="265730"/>
                  <a:pt x="1693171" y="258896"/>
                  <a:pt x="1689744" y="248615"/>
                </a:cubicBezTo>
                <a:cubicBezTo>
                  <a:pt x="1699760" y="158476"/>
                  <a:pt x="1686608" y="270571"/>
                  <a:pt x="1702385" y="160125"/>
                </a:cubicBezTo>
                <a:cubicBezTo>
                  <a:pt x="1704184" y="147534"/>
                  <a:pt x="1705393" y="134863"/>
                  <a:pt x="1706599" y="122201"/>
                </a:cubicBezTo>
                <a:cubicBezTo>
                  <a:pt x="1708203" y="105363"/>
                  <a:pt x="1708578" y="88400"/>
                  <a:pt x="1710813" y="71635"/>
                </a:cubicBezTo>
                <a:cubicBezTo>
                  <a:pt x="1711400" y="67232"/>
                  <a:pt x="1713336" y="63100"/>
                  <a:pt x="1715027" y="58993"/>
                </a:cubicBezTo>
                <a:cubicBezTo>
                  <a:pt x="1723173" y="39210"/>
                  <a:pt x="1740310" y="0"/>
                  <a:pt x="1740310" y="0"/>
                </a:cubicBezTo>
              </a:path>
            </a:pathLst>
          </a:custGeom>
          <a:noFill/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4650475" y="4267200"/>
            <a:ext cx="990600" cy="1752600"/>
          </a:xfrm>
          <a:custGeom>
            <a:avLst/>
            <a:gdLst>
              <a:gd name="connsiteX0" fmla="*/ 139881 w 2053922"/>
              <a:gd name="connsiteY0" fmla="*/ 0 h 2038028"/>
              <a:gd name="connsiteX1" fmla="*/ 8146 w 2053922"/>
              <a:gd name="connsiteY1" fmla="*/ 736170 h 2038028"/>
              <a:gd name="connsiteX2" fmla="*/ 349108 w 2053922"/>
              <a:gd name="connsiteY2" fmla="*/ 1394848 h 2038028"/>
              <a:gd name="connsiteX3" fmla="*/ 845054 w 2053922"/>
              <a:gd name="connsiteY3" fmla="*/ 1720312 h 2038028"/>
              <a:gd name="connsiteX4" fmla="*/ 1449488 w 2053922"/>
              <a:gd name="connsiteY4" fmla="*/ 1921790 h 2038028"/>
              <a:gd name="connsiteX5" fmla="*/ 2053922 w 2053922"/>
              <a:gd name="connsiteY5" fmla="*/ 2038028 h 2038028"/>
              <a:gd name="connsiteX6" fmla="*/ 2053922 w 2053922"/>
              <a:gd name="connsiteY6" fmla="*/ 2038028 h 203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3922" h="2038028">
                <a:moveTo>
                  <a:pt x="139881" y="0"/>
                </a:moveTo>
                <a:cubicBezTo>
                  <a:pt x="56578" y="251847"/>
                  <a:pt x="-26725" y="503695"/>
                  <a:pt x="8146" y="736170"/>
                </a:cubicBezTo>
                <a:cubicBezTo>
                  <a:pt x="43017" y="968645"/>
                  <a:pt x="209623" y="1230824"/>
                  <a:pt x="349108" y="1394848"/>
                </a:cubicBezTo>
                <a:cubicBezTo>
                  <a:pt x="488593" y="1558872"/>
                  <a:pt x="661658" y="1632488"/>
                  <a:pt x="845054" y="1720312"/>
                </a:cubicBezTo>
                <a:cubicBezTo>
                  <a:pt x="1028450" y="1808136"/>
                  <a:pt x="1248010" y="1868837"/>
                  <a:pt x="1449488" y="1921790"/>
                </a:cubicBezTo>
                <a:cubicBezTo>
                  <a:pt x="1650966" y="1974743"/>
                  <a:pt x="2053922" y="2038028"/>
                  <a:pt x="2053922" y="2038028"/>
                </a:cubicBezTo>
                <a:lnTo>
                  <a:pt x="2053922" y="2038028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dash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1602475" y="1371600"/>
            <a:ext cx="7078133" cy="5257800"/>
          </a:xfrm>
          <a:custGeom>
            <a:avLst/>
            <a:gdLst>
              <a:gd name="connsiteX0" fmla="*/ 0 w 7027333"/>
              <a:gd name="connsiteY0" fmla="*/ 16933 h 5029200"/>
              <a:gd name="connsiteX1" fmla="*/ 1981200 w 7027333"/>
              <a:gd name="connsiteY1" fmla="*/ 0 h 5029200"/>
              <a:gd name="connsiteX2" fmla="*/ 3725333 w 7027333"/>
              <a:gd name="connsiteY2" fmla="*/ 3098800 h 5029200"/>
              <a:gd name="connsiteX3" fmla="*/ 6333067 w 7027333"/>
              <a:gd name="connsiteY3" fmla="*/ 2269066 h 5029200"/>
              <a:gd name="connsiteX4" fmla="*/ 7027333 w 7027333"/>
              <a:gd name="connsiteY4" fmla="*/ 4250266 h 5029200"/>
              <a:gd name="connsiteX5" fmla="*/ 3064933 w 7027333"/>
              <a:gd name="connsiteY5" fmla="*/ 5029200 h 5029200"/>
              <a:gd name="connsiteX6" fmla="*/ 101600 w 7027333"/>
              <a:gd name="connsiteY6" fmla="*/ 33866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27333" h="5029200">
                <a:moveTo>
                  <a:pt x="0" y="16933"/>
                </a:moveTo>
                <a:lnTo>
                  <a:pt x="1981200" y="0"/>
                </a:lnTo>
                <a:lnTo>
                  <a:pt x="3725333" y="3098800"/>
                </a:lnTo>
                <a:lnTo>
                  <a:pt x="6333067" y="2269066"/>
                </a:lnTo>
                <a:lnTo>
                  <a:pt x="7027333" y="4250266"/>
                </a:lnTo>
                <a:lnTo>
                  <a:pt x="3064933" y="5029200"/>
                </a:lnTo>
                <a:lnTo>
                  <a:pt x="101600" y="33866"/>
                </a:lnTo>
              </a:path>
            </a:pathLst>
          </a:custGeom>
          <a:solidFill>
            <a:schemeClr val="accent3">
              <a:lumMod val="60000"/>
              <a:lumOff val="40000"/>
              <a:alpha val="45000"/>
            </a:schemeClr>
          </a:solidFill>
          <a:ln w="381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57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5240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Arial Narrow" pitchFamily="34" charset="0"/>
              </a:rPr>
              <a:t>Today We Saw </a:t>
            </a:r>
            <a:endParaRPr lang="en-US" sz="5400" dirty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073288"/>
            <a:ext cx="7162800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3600" u="sng" dirty="0" smtClean="0">
                <a:latin typeface="Arial Narrow" pitchFamily="34" charset="0"/>
              </a:rPr>
              <a:t>Two DFS based algorithms for very popular applications: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3600" u="sng" dirty="0" smtClean="0">
                <a:latin typeface="Arial Narrow" pitchFamily="34" charset="0"/>
              </a:rPr>
              <a:t> 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3600" dirty="0" smtClean="0">
                <a:latin typeface="Arial Narrow" pitchFamily="34" charset="0"/>
              </a:rPr>
              <a:t>1. topological sort 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3600" dirty="0" smtClean="0">
                <a:latin typeface="Arial Narrow" pitchFamily="34" charset="0"/>
              </a:rPr>
              <a:t>2. strongly connected components</a:t>
            </a:r>
          </a:p>
          <a:p>
            <a:pPr algn="l">
              <a:buClr>
                <a:srgbClr val="FF0000"/>
              </a:buClr>
              <a:buSzPct val="150000"/>
            </a:pPr>
            <a:endParaRPr lang="en-US" sz="3600" i="0" dirty="0">
              <a:latin typeface="Arial Narrow" pitchFamily="34" charset="0"/>
            </a:endParaRPr>
          </a:p>
          <a:p>
            <a:pPr algn="l">
              <a:buClr>
                <a:srgbClr val="FF0000"/>
              </a:buClr>
              <a:buSzPct val="150000"/>
            </a:pPr>
            <a:r>
              <a:rPr lang="en-US" sz="3600" dirty="0" smtClean="0">
                <a:latin typeface="Arial Narrow" pitchFamily="34" charset="0"/>
              </a:rPr>
              <a:t>Both in O(</a:t>
            </a:r>
            <a:r>
              <a:rPr lang="en-US" sz="3600" dirty="0" err="1" smtClean="0">
                <a:latin typeface="Arial Narrow" pitchFamily="34" charset="0"/>
              </a:rPr>
              <a:t>n+m</a:t>
            </a:r>
            <a:r>
              <a:rPr lang="en-US" sz="3600" dirty="0" smtClean="0">
                <a:latin typeface="Arial Narrow" pitchFamily="34" charset="0"/>
              </a:rPr>
              <a:t>)</a:t>
            </a:r>
          </a:p>
          <a:p>
            <a:pPr algn="l">
              <a:buClr>
                <a:srgbClr val="FF0000"/>
              </a:buClr>
              <a:buSzPct val="150000"/>
            </a:pPr>
            <a:endParaRPr lang="en-US" sz="3600" dirty="0" smtClean="0">
              <a:latin typeface="Arial Narrow" pitchFamily="34" charset="0"/>
            </a:endParaRPr>
          </a:p>
          <a:p>
            <a:pPr algn="l">
              <a:buClr>
                <a:srgbClr val="FF0000"/>
              </a:buClr>
              <a:buSzPct val="150000"/>
            </a:pPr>
            <a:r>
              <a:rPr lang="en-US" sz="3600" dirty="0" smtClean="0">
                <a:latin typeface="Arial Narrow" pitchFamily="34" charset="0"/>
              </a:rPr>
              <a:t>Curiosity: </a:t>
            </a:r>
            <a:r>
              <a:rPr lang="en-US" sz="3600" dirty="0" err="1" smtClean="0">
                <a:latin typeface="Arial Narrow" pitchFamily="34" charset="0"/>
              </a:rPr>
              <a:t>Tarjan’s</a:t>
            </a:r>
            <a:r>
              <a:rPr lang="en-US" sz="3600" dirty="0" smtClean="0">
                <a:latin typeface="Arial Narrow" pitchFamily="34" charset="0"/>
              </a:rPr>
              <a:t> SCC </a:t>
            </a:r>
            <a:r>
              <a:rPr lang="en-US" sz="3600" dirty="0" err="1" smtClean="0">
                <a:latin typeface="Arial Narrow" pitchFamily="34" charset="0"/>
              </a:rPr>
              <a:t>alg</a:t>
            </a:r>
            <a:r>
              <a:rPr lang="en-US" sz="3600" dirty="0" smtClean="0">
                <a:latin typeface="Arial Narrow" pitchFamily="34" charset="0"/>
              </a:rPr>
              <a:t> also solves</a:t>
            </a:r>
          </a:p>
          <a:p>
            <a:pPr algn="l">
              <a:buClr>
                <a:srgbClr val="FF0000"/>
              </a:buClr>
              <a:buSzPct val="150000"/>
            </a:pPr>
            <a:r>
              <a:rPr lang="en-US" sz="3600" dirty="0">
                <a:latin typeface="Arial Narrow" pitchFamily="34" charset="0"/>
              </a:rPr>
              <a:t>t</a:t>
            </a:r>
            <a:r>
              <a:rPr lang="en-US" sz="3600" i="0" dirty="0" smtClean="0">
                <a:latin typeface="Arial Narrow" pitchFamily="34" charset="0"/>
              </a:rPr>
              <a:t>opological sort as a by-product </a:t>
            </a:r>
            <a:r>
              <a:rPr lang="en-US" sz="3600" i="0" dirty="0" smtClean="0">
                <a:latin typeface="Arial Narrow" pitchFamily="34" charset="0"/>
                <a:sym typeface="Wingdings"/>
              </a:rPr>
              <a:t></a:t>
            </a:r>
            <a:endParaRPr lang="en-US" sz="3600" i="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405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  <a:prstDash val="dash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85750" indent="-285750" algn="l">
          <a:buClr>
            <a:srgbClr val="FF0000"/>
          </a:buClr>
          <a:buSzPct val="150000"/>
          <a:buFontTx/>
          <a:buChar char="♦"/>
          <a:defRPr i="0" dirty="0" smtClean="0">
            <a:latin typeface="Arial Narrow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14837</TotalTime>
  <Words>5523</Words>
  <Application>Microsoft Macintosh PowerPoint</Application>
  <PresentationFormat>On-screen Show (4:3)</PresentationFormat>
  <Paragraphs>1328</Paragraphs>
  <Slides>92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3" baseType="lpstr">
      <vt:lpstr>Office Theme</vt:lpstr>
      <vt:lpstr>6.006 Introduction to Algorithms Spring 2021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11 --- Searching I</dc:title>
  <dc:creator> </dc:creator>
  <cp:lastModifiedBy>Nir Shavit</cp:lastModifiedBy>
  <cp:revision>482</cp:revision>
  <cp:lastPrinted>2017-10-19T12:59:30Z</cp:lastPrinted>
  <dcterms:created xsi:type="dcterms:W3CDTF">2010-10-22T16:04:26Z</dcterms:created>
  <dcterms:modified xsi:type="dcterms:W3CDTF">2021-04-02T02:02:49Z</dcterms:modified>
</cp:coreProperties>
</file>