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8854" autoAdjust="0"/>
  </p:normalViewPr>
  <p:slideViewPr>
    <p:cSldViewPr snapToGrid="0">
      <p:cViewPr varScale="1">
        <p:scale>
          <a:sx n="73" d="100"/>
          <a:sy n="73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54E63-D378-4A29-8B48-DC320DB13E06}" type="datetimeFigureOut">
              <a:rPr lang="en-CA" smtClean="0"/>
              <a:t>2023-10-31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F81E4-C409-499D-ABC3-3E6839A8AB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311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Things to note here:</a:t>
            </a:r>
          </a:p>
          <a:p>
            <a:pPr marL="228600" indent="-228600">
              <a:buAutoNum type="arabicParenR"/>
            </a:pPr>
            <a:r>
              <a:rPr lang="en-CA" dirty="0"/>
              <a:t>The mean of the Gaussian for the random effects is 0 because the effects are added on top of the intercept. Another way to format this would be to have the mean of the </a:t>
            </a:r>
            <a:r>
              <a:rPr lang="en-CA" dirty="0" err="1"/>
              <a:t>u_i’s</a:t>
            </a:r>
            <a:r>
              <a:rPr lang="en-CA" dirty="0"/>
              <a:t> be b_0, and then remove b_0 from the model below</a:t>
            </a:r>
          </a:p>
          <a:p>
            <a:pPr marL="228600" indent="-228600">
              <a:buAutoNum type="arabicParenR"/>
            </a:pPr>
            <a:r>
              <a:rPr lang="en-CA" dirty="0"/>
              <a:t>We now have two different sigma^2 terms in the model! This is because there are now two *types* of variance or error that affect our results. There is error associated with our groups (</a:t>
            </a:r>
            <a:r>
              <a:rPr lang="en-CA" dirty="0" err="1"/>
              <a:t>sigma_r</a:t>
            </a:r>
            <a:r>
              <a:rPr lang="en-CA" dirty="0"/>
              <a:t>) and error associated with randomness (</a:t>
            </a:r>
            <a:r>
              <a:rPr lang="en-CA" dirty="0" err="1"/>
              <a:t>sigma_f</a:t>
            </a:r>
            <a:r>
              <a:rPr lang="en-CA" dirty="0"/>
              <a:t>)</a:t>
            </a:r>
          </a:p>
          <a:p>
            <a:r>
              <a:rPr lang="en-CA" dirty="0"/>
              <a:t>3) This model only has a random intercept. We can also add random slopes!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F81E4-C409-499D-ABC3-3E6839A8ABB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727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Confusing, but the random effects themselves *are* parameters. We don’t know what they are, and they go in the equation. But, we don’t want to estimate them the same way we want to estimate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F81E4-C409-499D-ABC3-3E6839A8ABB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0549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5F84B-EFCF-4844-CBF6-EC6CF233E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C9AB1-952C-5E29-4C15-BB88155F4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5B2E1-DB5C-FCC6-35B4-F65580AB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E510-5F73-46AA-8E94-3EC82BBAC998}" type="datetimeFigureOut">
              <a:rPr lang="en-CA" smtClean="0"/>
              <a:t>2023-10-31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E7F7A-44F3-8113-BA8A-DE1F38C1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3EB89-38C2-7341-BA90-25DE134C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8B1E-AC6D-490C-94E9-B7B012A2DE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204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0976-3947-C1DD-56CE-F5EBE318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316F3-B0F9-4AEF-8F2D-77DB9A6A7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B3E57-4EF3-2B09-DBC6-797E3A2FE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E510-5F73-46AA-8E94-3EC82BBAC998}" type="datetimeFigureOut">
              <a:rPr lang="en-CA" smtClean="0"/>
              <a:t>2023-10-31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6DD7F-742B-7FC5-AAE0-6578DFCC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DC269-4676-4B78-0336-906C9ED1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8B1E-AC6D-490C-94E9-B7B012A2DE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052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E5CB26-C114-109F-F5D1-5BCB0A9B9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A44C4-6E91-B69B-55F7-6632BB269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1EDD3-9864-FB24-12C5-70CE9907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E510-5F73-46AA-8E94-3EC82BBAC998}" type="datetimeFigureOut">
              <a:rPr lang="en-CA" smtClean="0"/>
              <a:t>2023-10-31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2C97D-5EF2-7428-32EF-4DF580F7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E700D-2672-6456-3C94-478149A0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8B1E-AC6D-490C-94E9-B7B012A2DE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737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5DCC-A552-6C8A-EA4F-2BBD69A2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E0BBF-C1CC-B8B7-CA88-965DC9D9D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4D5B6-6547-919D-FD4A-C2DFC96F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E510-5F73-46AA-8E94-3EC82BBAC998}" type="datetimeFigureOut">
              <a:rPr lang="en-CA" smtClean="0"/>
              <a:t>2023-10-31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36C00-6DE7-A715-402E-49F5AB09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C272F-6886-22C9-3CD0-C9337FC8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8B1E-AC6D-490C-94E9-B7B012A2DE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562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8B44-A8D6-8A6F-FCFC-65271628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CC2F2-A432-546E-54D7-9BFC39650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22B04-609F-9CE8-2593-9710E67F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E510-5F73-46AA-8E94-3EC82BBAC998}" type="datetimeFigureOut">
              <a:rPr lang="en-CA" smtClean="0"/>
              <a:t>2023-10-31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A331F-8109-3BEE-C440-355AFCFA2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D719A-65E6-F521-86AF-8ABB1693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8B1E-AC6D-490C-94E9-B7B012A2DE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229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5546-F4DA-3D86-2F94-1F800141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007EE-4748-B23B-2BC9-8A81D38E2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C9324-1F9F-6A10-D820-D72B4022F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5DBBF-8DB6-9851-D99E-A93E42B9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E510-5F73-46AA-8E94-3EC82BBAC998}" type="datetimeFigureOut">
              <a:rPr lang="en-CA" smtClean="0"/>
              <a:t>2023-10-31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1A5AB-65C3-BF64-6518-95CF4505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2412D-92BB-766D-C353-6BFABE7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8B1E-AC6D-490C-94E9-B7B012A2DE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099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8B22-BAD2-8484-3C77-BDCC7409A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A6B6F-865D-7AA0-E295-AB14415B6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1615A-AD9B-6C3D-7D1F-FF5FF3E53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6673E-DE28-A339-0032-C694C1CCE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7CE43-9BC0-0D7B-1B59-6EA6FC9BC8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6F972-3899-F8C0-7E7D-7394275B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E510-5F73-46AA-8E94-3EC82BBAC998}" type="datetimeFigureOut">
              <a:rPr lang="en-CA" smtClean="0"/>
              <a:t>2023-10-31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F80A5E-A888-480B-C932-51B3E6372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4AE0D-4965-D687-E7E3-25BC1E02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8B1E-AC6D-490C-94E9-B7B012A2DE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38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069A-7F4F-EF03-B087-CC215D390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C8B8F8-281E-DB57-0468-4CACA749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E510-5F73-46AA-8E94-3EC82BBAC998}" type="datetimeFigureOut">
              <a:rPr lang="en-CA" smtClean="0"/>
              <a:t>2023-10-31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94DBE-B20E-6F0C-2A15-6BEAE479E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8B377-93A7-EAAC-6F6E-307A8C723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8B1E-AC6D-490C-94E9-B7B012A2DE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383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304BB9-B956-B8ED-7135-6F162861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E510-5F73-46AA-8E94-3EC82BBAC998}" type="datetimeFigureOut">
              <a:rPr lang="en-CA" smtClean="0"/>
              <a:t>2023-10-31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BBE2E-57F4-80B9-7D82-CE310224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DD042-9CF1-E354-7EBD-A3F2ABD4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8B1E-AC6D-490C-94E9-B7B012A2DE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351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7B30-8E38-4CC4-6648-957BFCDB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9A26B-1D93-4009-0269-40A91C624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F132C-6A72-1687-B6DC-3A36A1352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F44BA-1881-78B8-DE47-65A9F1C5F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E510-5F73-46AA-8E94-3EC82BBAC998}" type="datetimeFigureOut">
              <a:rPr lang="en-CA" smtClean="0"/>
              <a:t>2023-10-31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A1068-9CFE-8759-D807-D193AC31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55ABD-FEB2-2919-DBAA-F7D60512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8B1E-AC6D-490C-94E9-B7B012A2DE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770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6EDD-AD0F-107D-4B96-A6251AF79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45A663-9774-FA6A-F43E-795046E38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0A9B8-119D-2CC1-1CD8-15B96B10F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472BE-5A10-F637-42C2-AAD2D3F0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E510-5F73-46AA-8E94-3EC82BBAC998}" type="datetimeFigureOut">
              <a:rPr lang="en-CA" smtClean="0"/>
              <a:t>2023-10-31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6C36A-DAF1-4F58-2A36-D7371D72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91AF4-608F-4501-B40A-8A573F8C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8B1E-AC6D-490C-94E9-B7B012A2DE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081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545156-1319-5EA6-3469-3E5B3D94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8019D-119A-6BFA-A7DD-6C33B5516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1D67F-F09C-54B0-B9DF-56F47866C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3E510-5F73-46AA-8E94-3EC82BBAC998}" type="datetimeFigureOut">
              <a:rPr lang="en-CA" smtClean="0"/>
              <a:t>2023-10-31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8883E-0627-DAE1-5F66-3C79CD1D3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2BDC2-43C0-F688-87CD-059F69052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68B1E-AC6D-490C-94E9-B7B012A2DE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341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6856-CE1B-90F0-8367-3642F8C60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Generalized Linear Models</a:t>
            </a:r>
            <a:br>
              <a:rPr lang="en-CA" dirty="0"/>
            </a:br>
            <a:r>
              <a:rPr lang="en-CA" sz="4800" dirty="0"/>
              <a:t>(GLMs)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D396D-9B44-A243-67DF-2467F4623C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Peter Thompson</a:t>
            </a:r>
          </a:p>
          <a:p>
            <a:r>
              <a:rPr lang="en-CA" dirty="0" err="1"/>
              <a:t>Ecostats</a:t>
            </a:r>
            <a:endParaRPr lang="en-CA" dirty="0"/>
          </a:p>
          <a:p>
            <a:r>
              <a:rPr lang="en-CA" dirty="0"/>
              <a:t>November 7</a:t>
            </a:r>
            <a:r>
              <a:rPr lang="en-CA" baseline="30000" dirty="0"/>
              <a:t>th</a:t>
            </a:r>
            <a:r>
              <a:rPr lang="en-CA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3031923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DE41-A601-8C3C-CE3B-C721E048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Fitting GLMMs to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2862D-547D-6608-1EA0-934C6CC01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This is rather difficult</a:t>
            </a:r>
            <a:r>
              <a:rPr lang="en-CA" dirty="0"/>
              <a:t>! We are not going to do this one by hand</a:t>
            </a:r>
          </a:p>
          <a:p>
            <a:r>
              <a:rPr lang="en-CA" dirty="0"/>
              <a:t>In short, instead of maximizing the likelihood of our model (which could be calculated based on the previous equations), we want to maximize the </a:t>
            </a:r>
            <a:r>
              <a:rPr lang="en-CA" b="1" dirty="0"/>
              <a:t>marginal likelihood </a:t>
            </a:r>
            <a:r>
              <a:rPr lang="en-CA" dirty="0"/>
              <a:t>with the random effects integrated out</a:t>
            </a:r>
          </a:p>
          <a:p>
            <a:r>
              <a:rPr lang="en-CA" dirty="0"/>
              <a:t>Fortunately, we have many tools for this in R!</a:t>
            </a:r>
          </a:p>
          <a:p>
            <a:pPr lvl="1"/>
            <a:r>
              <a:rPr lang="en-CA" dirty="0"/>
              <a:t>If you want to write and fit your own random effects model, you can do so with packages like </a:t>
            </a:r>
            <a:r>
              <a:rPr lang="en-CA" dirty="0">
                <a:latin typeface="Consolas" panose="020B0609020204030204" pitchFamily="49" charset="0"/>
              </a:rPr>
              <a:t>TMB</a:t>
            </a:r>
            <a:r>
              <a:rPr lang="en-CA" dirty="0"/>
              <a:t> or </a:t>
            </a:r>
            <a:r>
              <a:rPr lang="en-CA" dirty="0">
                <a:latin typeface="Consolas" panose="020B0609020204030204" pitchFamily="49" charset="0"/>
              </a:rPr>
              <a:t>nimble</a:t>
            </a:r>
            <a:r>
              <a:rPr lang="en-CA" dirty="0"/>
              <a:t>, which will do some of the hard stuff described above for you</a:t>
            </a:r>
          </a:p>
        </p:txBody>
      </p:sp>
    </p:spTree>
    <p:extLst>
      <p:ext uri="{BB962C8B-B14F-4D97-AF65-F5344CB8AC3E}">
        <p14:creationId xmlns:p14="http://schemas.microsoft.com/office/powerpoint/2010/main" val="340620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E586-28EA-C232-B65F-9F2ABF73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Advice for fitting mixed-effects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FD85E-A534-0A0D-5176-695B367BB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Think a lot about what random effects you want to include and where</a:t>
            </a:r>
          </a:p>
          <a:p>
            <a:r>
              <a:rPr lang="en-CA" dirty="0"/>
              <a:t>Use the different variance parameters in your model to learn more about the structure of error in your data</a:t>
            </a:r>
          </a:p>
          <a:p>
            <a:r>
              <a:rPr lang="en-CA" dirty="0"/>
              <a:t>Remember that there is no one right way to fit a mixed-effects model, and different datasets / ecological processes will mandate different modelling tools</a:t>
            </a:r>
          </a:p>
          <a:p>
            <a:r>
              <a:rPr lang="en-CA" dirty="0"/>
              <a:t>Be aware of the trade-off between model complexity (# of parameters) and model realism (# of different processes captured)</a:t>
            </a:r>
          </a:p>
          <a:p>
            <a:pPr lvl="1"/>
            <a:r>
              <a:rPr lang="en-CA" dirty="0"/>
              <a:t>If your model is really complicated, consider looking into Bayesian methods</a:t>
            </a:r>
          </a:p>
        </p:txBody>
      </p:sp>
    </p:spTree>
    <p:extLst>
      <p:ext uri="{BB962C8B-B14F-4D97-AF65-F5344CB8AC3E}">
        <p14:creationId xmlns:p14="http://schemas.microsoft.com/office/powerpoint/2010/main" val="264708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5A28-05E7-8A18-C064-E9013ADD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Last time we talked about likelihood…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FC0E28-EDC5-F2A3-6194-261A17F4179A}"/>
              </a:ext>
            </a:extLst>
          </p:cNvPr>
          <p:cNvGrpSpPr/>
          <p:nvPr/>
        </p:nvGrpSpPr>
        <p:grpSpPr>
          <a:xfrm>
            <a:off x="489284" y="1825625"/>
            <a:ext cx="11466995" cy="4801235"/>
            <a:chOff x="489284" y="1825625"/>
            <a:chExt cx="11466995" cy="480123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4E4F788-8533-C0A9-6BEB-D136EFD65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9284" y="1825625"/>
              <a:ext cx="6304273" cy="201889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4B6FB67-6CFB-7C70-17C6-9EEDBF92F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70470" y="3429000"/>
              <a:ext cx="7585809" cy="145954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842D773-1A7C-1655-A06D-B21C8D532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38200" y="3952296"/>
              <a:ext cx="4407569" cy="2674564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D1B7E1E-7605-0750-CCA2-7497AE92115C}"/>
              </a:ext>
            </a:extLst>
          </p:cNvPr>
          <p:cNvSpPr txBox="1"/>
          <p:nvPr/>
        </p:nvSpPr>
        <p:spPr>
          <a:xfrm>
            <a:off x="6096000" y="5351996"/>
            <a:ext cx="5311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b="1" dirty="0"/>
              <a:t>We’re going to talk more about it today!</a:t>
            </a:r>
          </a:p>
        </p:txBody>
      </p:sp>
    </p:spTree>
    <p:extLst>
      <p:ext uri="{BB962C8B-B14F-4D97-AF65-F5344CB8AC3E}">
        <p14:creationId xmlns:p14="http://schemas.microsoft.com/office/powerpoint/2010/main" val="210125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5A28-05E7-8A18-C064-E9013ADD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 also talked about distributions!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4B99AE-9D1D-A8B8-EDF8-FA633B6643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" t="3410" b="7507"/>
          <a:stretch/>
        </p:blipFill>
        <p:spPr>
          <a:xfrm>
            <a:off x="1095565" y="1690688"/>
            <a:ext cx="10000869" cy="7372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FD9839-09C5-F8F6-AC74-5AE58711F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8983" y="3242544"/>
            <a:ext cx="9400311" cy="3478553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C3149B46-3D02-2077-7FC8-D51015CF7A36}"/>
              </a:ext>
            </a:extLst>
          </p:cNvPr>
          <p:cNvSpPr/>
          <p:nvPr/>
        </p:nvSpPr>
        <p:spPr>
          <a:xfrm>
            <a:off x="6431665" y="2710109"/>
            <a:ext cx="883535" cy="1250066"/>
          </a:xfrm>
          <a:prstGeom prst="downArrow">
            <a:avLst>
              <a:gd name="adj1" fmla="val 50000"/>
              <a:gd name="adj2" fmla="val 657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2AF0F4-1934-7C33-B546-EE68BF8128F8}"/>
              </a:ext>
            </a:extLst>
          </p:cNvPr>
          <p:cNvSpPr txBox="1"/>
          <p:nvPr/>
        </p:nvSpPr>
        <p:spPr>
          <a:xfrm>
            <a:off x="7649966" y="3048215"/>
            <a:ext cx="370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These “data” are normally distributed</a:t>
            </a:r>
          </a:p>
        </p:txBody>
      </p:sp>
    </p:spTree>
    <p:extLst>
      <p:ext uri="{BB962C8B-B14F-4D97-AF65-F5344CB8AC3E}">
        <p14:creationId xmlns:p14="http://schemas.microsoft.com/office/powerpoint/2010/main" val="137852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84FF-D94E-3EFB-6E76-E666C66B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can we use this logic when one variable depends on another?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AAFE72-8F00-7153-B4E4-584BF85F9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62" y="2063436"/>
            <a:ext cx="4627061" cy="45751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783F3C-AE31-32BC-B71C-BE1DF44B89D7}"/>
                  </a:ext>
                </a:extLst>
              </p:cNvPr>
              <p:cNvSpPr txBox="1"/>
              <p:nvPr/>
            </p:nvSpPr>
            <p:spPr>
              <a:xfrm>
                <a:off x="5619589" y="2223626"/>
                <a:ext cx="5978243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dirty="0"/>
                  <a:t>Here, “y” appears to depend pretty heavily on “x”…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dirty="0"/>
                  <a:t>One might fit a linear model, in fact, that suggests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CA" sz="24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dirty="0"/>
                  <a:t>But what about the jitter around that line?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dirty="0"/>
                  <a:t>Another way we could say this is that “the average value of y is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sz="2400" b="0" dirty="0"/>
                  <a:t>, and then there is some variance / error that gets us to the actual values of y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783F3C-AE31-32BC-B71C-BE1DF44B8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589" y="2223626"/>
                <a:ext cx="5978243" cy="3416320"/>
              </a:xfrm>
              <a:prstGeom prst="rect">
                <a:avLst/>
              </a:prstGeom>
              <a:blipFill>
                <a:blip r:embed="rId3"/>
                <a:stretch>
                  <a:fillRect l="-1427" t="-1429" r="-1835" b="-32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75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84FF-D94E-3EFB-6E76-E666C66B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can we use this logic when one variable depends on another?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AAFE72-8F00-7153-B4E4-584BF85F9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62" y="2063436"/>
            <a:ext cx="4627061" cy="45751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783F3C-AE31-32BC-B71C-BE1DF44B89D7}"/>
                  </a:ext>
                </a:extLst>
              </p:cNvPr>
              <p:cNvSpPr txBox="1"/>
              <p:nvPr/>
            </p:nvSpPr>
            <p:spPr>
              <a:xfrm>
                <a:off x="5619589" y="2362522"/>
                <a:ext cx="5978243" cy="309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dirty="0"/>
                  <a:t>Let’s express this with a distribution!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CA" sz="2400" b="0" i="0" smtClean="0">
                          <a:latin typeface="Cambria Math" panose="02040503050406030204" pitchFamily="18" charset="0"/>
                        </a:rPr>
                        <m:t>Gaussian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/>
                  <a:t>This says that each value of y has a </a:t>
                </a:r>
                <a:r>
                  <a:rPr lang="en-CA" sz="2400" b="1" dirty="0"/>
                  <a:t>Gaussian (normal) distribution</a:t>
                </a:r>
                <a:r>
                  <a:rPr lang="en-CA" sz="2400" dirty="0"/>
                  <a:t>, but with a mean that varies depending on x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/>
                  <a:t>This version of the model assumes that the variance or error around that mean,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2400" dirty="0"/>
                  <a:t>, is constant and does not depend on x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783F3C-AE31-32BC-B71C-BE1DF44B8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589" y="2362522"/>
                <a:ext cx="5978243" cy="3094501"/>
              </a:xfrm>
              <a:prstGeom prst="rect">
                <a:avLst/>
              </a:prstGeom>
              <a:blipFill>
                <a:blip r:embed="rId3"/>
                <a:stretch>
                  <a:fillRect l="-1427" t="-1578" r="-204" b="-37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0E16A74B-5C6E-6EE7-13A9-39314D66DF31}"/>
              </a:ext>
            </a:extLst>
          </p:cNvPr>
          <p:cNvGrpSpPr/>
          <p:nvPr/>
        </p:nvGrpSpPr>
        <p:grpSpPr>
          <a:xfrm>
            <a:off x="310667" y="2362522"/>
            <a:ext cx="5429250" cy="3762375"/>
            <a:chOff x="310667" y="2362522"/>
            <a:chExt cx="5429250" cy="3762375"/>
          </a:xfrm>
        </p:grpSpPr>
        <p:pic>
          <p:nvPicPr>
            <p:cNvPr id="1028" name="Picture 4" descr="Generalized linear models. Introduction to advanced statistical… | by Yuho  Kida | Towards Data Science">
              <a:extLst>
                <a:ext uri="{FF2B5EF4-FFF2-40B4-BE49-F238E27FC236}">
                  <a16:creationId xmlns:a16="http://schemas.microsoft.com/office/drawing/2014/main" id="{5F3BC6AF-3CAE-B345-C287-690348953F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67" y="2362522"/>
              <a:ext cx="5429250" cy="3762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AC3F72A-9C43-D3CF-01FE-7EDB548A594F}"/>
                </a:ext>
              </a:extLst>
            </p:cNvPr>
            <p:cNvSpPr txBox="1"/>
            <p:nvPr/>
          </p:nvSpPr>
          <p:spPr>
            <a:xfrm flipH="1">
              <a:off x="430996" y="5717893"/>
              <a:ext cx="31373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towardsdatascience.com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929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452D-1281-A1A3-A0A0-C0124BB8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Fitting GLM’s to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024B8-AADD-EF44-4F1D-59EFC7F49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Now that we have expressed our model in the form of one of these simple distributions, it is very easy to generate a likelihood function and optimize it!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568939-AD25-7772-2D68-0E1BF1342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394" y="3249645"/>
            <a:ext cx="9799212" cy="30622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EA0532-52B1-18D2-B99D-D5B1BA3BB4F0}"/>
              </a:ext>
            </a:extLst>
          </p:cNvPr>
          <p:cNvSpPr txBox="1"/>
          <p:nvPr/>
        </p:nvSpPr>
        <p:spPr>
          <a:xfrm>
            <a:off x="1736376" y="6176963"/>
            <a:ext cx="1744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/>
              <a:t>Let’s do it!</a:t>
            </a:r>
          </a:p>
        </p:txBody>
      </p:sp>
    </p:spTree>
    <p:extLst>
      <p:ext uri="{BB962C8B-B14F-4D97-AF65-F5344CB8AC3E}">
        <p14:creationId xmlns:p14="http://schemas.microsoft.com/office/powerpoint/2010/main" val="79992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2E5C938-0BBD-A4CE-60E5-C66DB68A9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241" y="5272154"/>
            <a:ext cx="3957782" cy="14670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FAACDD-6DAD-CED2-98FC-2146C89A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“But my data don’t follow a normal distribution!”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7C77C2-475A-C702-8DAB-5AAAC3AD78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That’s alright! We can make GLM’s using basically any statistical distribution we want!</a:t>
                </a:r>
              </a:p>
              <a:p>
                <a:r>
                  <a:rPr lang="en-CA" dirty="0"/>
                  <a:t>A common one is the </a:t>
                </a:r>
                <a:r>
                  <a:rPr lang="en-CA" b="1" dirty="0"/>
                  <a:t>Bernoulli or binomial GLM</a:t>
                </a:r>
                <a:r>
                  <a:rPr lang="en-CA" dirty="0"/>
                  <a:t>, which is used when response data follow a binomial (i.e., they are always either 0 or 1) distribution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Binomial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invlogit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CA" dirty="0"/>
              </a:p>
              <a:p>
                <a:r>
                  <a:rPr lang="en-CA" dirty="0"/>
                  <a:t>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invlogit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CA" dirty="0"/>
                  <a:t> here is the function we use to transform our </a:t>
                </a:r>
                <a:r>
                  <a:rPr lang="en-CA" b="1" dirty="0"/>
                  <a:t>linear predictor </a:t>
                </a:r>
                <a:r>
                  <a:rPr lang="en-CA" dirty="0"/>
                  <a:t>into probabilities bounded between 0 and 1</a:t>
                </a:r>
              </a:p>
              <a:p>
                <a:pPr lvl="1"/>
                <a:r>
                  <a:rPr lang="en-CA" dirty="0"/>
                  <a:t>This is often called the </a:t>
                </a:r>
                <a:r>
                  <a:rPr lang="en-CA" b="1" dirty="0"/>
                  <a:t>inverse link </a:t>
                </a:r>
                <a:r>
                  <a:rPr lang="en-CA" dirty="0"/>
                  <a:t>or </a:t>
                </a:r>
                <a:r>
                  <a:rPr lang="en-CA" b="1" dirty="0"/>
                  <a:t>mean</a:t>
                </a:r>
                <a:r>
                  <a:rPr lang="en-CA" dirty="0"/>
                  <a:t> function</a:t>
                </a:r>
              </a:p>
              <a:p>
                <a:pPr lvl="1"/>
                <a:r>
                  <a:rPr lang="en-CA" dirty="0"/>
                  <a:t>It depends on the distribution you use!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7C77C2-475A-C702-8DAB-5AAAC3AD78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11DFB4B-7496-41EA-A30E-7A7D2E7D1448}"/>
              </a:ext>
            </a:extLst>
          </p:cNvPr>
          <p:cNvSpPr txBox="1"/>
          <p:nvPr/>
        </p:nvSpPr>
        <p:spPr>
          <a:xfrm>
            <a:off x="5586886" y="3478074"/>
            <a:ext cx="1018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?????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29C948-E06C-0BDE-8B40-AD744D30EDAA}"/>
              </a:ext>
            </a:extLst>
          </p:cNvPr>
          <p:cNvSpPr txBox="1"/>
          <p:nvPr/>
        </p:nvSpPr>
        <p:spPr>
          <a:xfrm>
            <a:off x="8461094" y="5382228"/>
            <a:ext cx="220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Inverse logit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2BC815-A51F-083E-1478-C20DBFA6B1E9}"/>
              </a:ext>
            </a:extLst>
          </p:cNvPr>
          <p:cNvSpPr txBox="1"/>
          <p:nvPr/>
        </p:nvSpPr>
        <p:spPr>
          <a:xfrm>
            <a:off x="2413259" y="6176963"/>
            <a:ext cx="3565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Let’s try this one too!!</a:t>
            </a:r>
          </a:p>
        </p:txBody>
      </p:sp>
    </p:spTree>
    <p:extLst>
      <p:ext uri="{BB962C8B-B14F-4D97-AF65-F5344CB8AC3E}">
        <p14:creationId xmlns:p14="http://schemas.microsoft.com/office/powerpoint/2010/main" val="15761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84B21-87A7-7EBA-FF3E-0FF11B24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about random effects?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E107E-B825-36B8-25C7-50F6DAE4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GLMM’s (generalized linear mixed models) follow the same logic as GLM’s but add </a:t>
            </a:r>
            <a:r>
              <a:rPr lang="en-CA" b="1" dirty="0"/>
              <a:t>random effects</a:t>
            </a:r>
          </a:p>
          <a:p>
            <a:pPr lvl="1"/>
            <a:r>
              <a:rPr lang="en-CA" dirty="0"/>
              <a:t>Random effects are latent quantities in our model that are important to the process being modeled, but that we are not typically interested in estimating explicitly</a:t>
            </a:r>
          </a:p>
          <a:p>
            <a:r>
              <a:rPr lang="en-CA" dirty="0"/>
              <a:t>We don’t care that much about the values of the individual random effects but we do care about the </a:t>
            </a:r>
            <a:r>
              <a:rPr lang="en-CA" b="1" dirty="0"/>
              <a:t>distribution</a:t>
            </a:r>
            <a:r>
              <a:rPr lang="en-CA" dirty="0"/>
              <a:t> that they come from</a:t>
            </a:r>
          </a:p>
          <a:p>
            <a:r>
              <a:rPr lang="en-CA" dirty="0"/>
              <a:t>Now we have random effects following a distribution, plus our data following a distribution that depends on the random effects… this is a </a:t>
            </a:r>
            <a:r>
              <a:rPr lang="en-CA" b="1" dirty="0"/>
              <a:t>hierarchical model</a:t>
            </a:r>
            <a:r>
              <a:rPr lang="en-CA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8938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99226-A96D-13D4-F8ED-EA693FAD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Under the hood of a Gaussian GL</a:t>
            </a:r>
            <a:r>
              <a:rPr lang="en-CA" b="1" dirty="0"/>
              <a:t>M</a:t>
            </a:r>
            <a:r>
              <a:rPr lang="en-CA" dirty="0"/>
              <a:t>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ECFF5E-5AE3-11E4-F229-555BA67916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𝐺𝑎𝑢𝑠𝑠𝑖𝑎𝑛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Sup>
                            <m:sSub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CA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𝐺𝑎𝑢𝑠𝑠𝑖𝑎𝑛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Sup>
                            <m:sSub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CA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Gaussian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ECFF5E-5AE3-11E4-F229-555BA67916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09E491-4C01-73DF-F34E-A39038C2B70B}"/>
                  </a:ext>
                </a:extLst>
              </p:cNvPr>
              <p:cNvSpPr txBox="1"/>
              <p:nvPr/>
            </p:nvSpPr>
            <p:spPr>
              <a:xfrm>
                <a:off x="2001078" y="2071868"/>
                <a:ext cx="23047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The random intercepts for each group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09E491-4C01-73DF-F34E-A39038C2B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078" y="2071868"/>
                <a:ext cx="2304704" cy="646331"/>
              </a:xfrm>
              <a:prstGeom prst="rect">
                <a:avLst/>
              </a:prstGeom>
              <a:blipFill>
                <a:blip r:embed="rId4"/>
                <a:stretch>
                  <a:fillRect l="-2116" t="-5660" r="-2381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01B3AC5-0985-B06B-3E36-6F522636A0A1}"/>
              </a:ext>
            </a:extLst>
          </p:cNvPr>
          <p:cNvSpPr txBox="1"/>
          <p:nvPr/>
        </p:nvSpPr>
        <p:spPr>
          <a:xfrm>
            <a:off x="8127356" y="1825625"/>
            <a:ext cx="2579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Represents the variability between groups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F20965-BF8D-740F-FCBB-BFAD67E03F38}"/>
              </a:ext>
            </a:extLst>
          </p:cNvPr>
          <p:cNvCxnSpPr>
            <a:cxnSpLocks/>
          </p:cNvCxnSpPr>
          <p:nvPr/>
        </p:nvCxnSpPr>
        <p:spPr>
          <a:xfrm flipV="1">
            <a:off x="4155311" y="2291787"/>
            <a:ext cx="300942" cy="219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A4B5EB8-1F3A-D894-EA2C-58E097A496EB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V="1">
            <a:off x="8395022" y="803677"/>
            <a:ext cx="12700" cy="204389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11DBEC-2C65-2661-5B00-D05F32494DB8}"/>
                  </a:ext>
                </a:extLst>
              </p:cNvPr>
              <p:cNvSpPr txBox="1"/>
              <p:nvPr/>
            </p:nvSpPr>
            <p:spPr>
              <a:xfrm>
                <a:off x="2210764" y="2876985"/>
                <a:ext cx="20950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The random </a:t>
                </a:r>
                <a:r>
                  <a:rPr lang="en-CA" b="1" dirty="0"/>
                  <a:t>slopes</a:t>
                </a:r>
                <a:r>
                  <a:rPr lang="en-CA" dirty="0"/>
                  <a:t> for each group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11DBEC-2C65-2661-5B00-D05F32494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764" y="2876985"/>
                <a:ext cx="2095018" cy="646331"/>
              </a:xfrm>
              <a:prstGeom prst="rect">
                <a:avLst/>
              </a:prstGeom>
              <a:blipFill>
                <a:blip r:embed="rId5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D0F9C8-70A3-2F94-C1AE-CAC677D6971A}"/>
              </a:ext>
            </a:extLst>
          </p:cNvPr>
          <p:cNvCxnSpPr>
            <a:cxnSpLocks/>
          </p:cNvCxnSpPr>
          <p:nvPr/>
        </p:nvCxnSpPr>
        <p:spPr>
          <a:xfrm flipV="1">
            <a:off x="4155311" y="3096904"/>
            <a:ext cx="300942" cy="219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4CD3E93-E791-0301-81A9-96510167FBEE}"/>
              </a:ext>
            </a:extLst>
          </p:cNvPr>
          <p:cNvSpPr txBox="1"/>
          <p:nvPr/>
        </p:nvSpPr>
        <p:spPr>
          <a:xfrm>
            <a:off x="8127356" y="2511706"/>
            <a:ext cx="337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between-group variance in slopes is probably different from that of the intercepts!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0B3D77A-065D-DAE8-5A6C-57381ED47DDD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7341704" y="2973371"/>
            <a:ext cx="785652" cy="110832"/>
          </a:xfrm>
          <a:prstGeom prst="bentConnector4">
            <a:avLst>
              <a:gd name="adj1" fmla="val 23012"/>
              <a:gd name="adj2" fmla="val 4673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7679A7-E8A8-245C-CB4C-CF3C2C17AB50}"/>
              </a:ext>
            </a:extLst>
          </p:cNvPr>
          <p:cNvGrpSpPr/>
          <p:nvPr/>
        </p:nvGrpSpPr>
        <p:grpSpPr>
          <a:xfrm>
            <a:off x="114048" y="4627330"/>
            <a:ext cx="12052782" cy="2109517"/>
            <a:chOff x="114300" y="4613795"/>
            <a:chExt cx="12052782" cy="2109517"/>
          </a:xfrm>
        </p:grpSpPr>
        <p:pic>
          <p:nvPicPr>
            <p:cNvPr id="2050" name="Picture 2" descr="Chapter 9 Random Effects | Data Analysis in R">
              <a:extLst>
                <a:ext uri="{FF2B5EF4-FFF2-40B4-BE49-F238E27FC236}">
                  <a16:creationId xmlns:a16="http://schemas.microsoft.com/office/drawing/2014/main" id="{16035CDB-A6FF-4D1E-54AF-2B1FCE07EF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7" t="51489" r="833" b="2037"/>
            <a:stretch/>
          </p:blipFill>
          <p:spPr bwMode="auto">
            <a:xfrm>
              <a:off x="6071081" y="4747411"/>
              <a:ext cx="6096001" cy="1975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Chapter 9 Random Effects | Data Analysis in R">
              <a:extLst>
                <a:ext uri="{FF2B5EF4-FFF2-40B4-BE49-F238E27FC236}">
                  <a16:creationId xmlns:a16="http://schemas.microsoft.com/office/drawing/2014/main" id="{A0E55509-9167-9A74-64AC-EC67724FE2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7" t="1805" r="2651" b="50464"/>
            <a:stretch/>
          </p:blipFill>
          <p:spPr bwMode="auto">
            <a:xfrm>
              <a:off x="114300" y="4613795"/>
              <a:ext cx="5981701" cy="2029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E83C2C7-10FC-0A5B-DE0D-70DF5BAEC829}"/>
              </a:ext>
            </a:extLst>
          </p:cNvPr>
          <p:cNvSpPr/>
          <p:nvPr/>
        </p:nvSpPr>
        <p:spPr>
          <a:xfrm>
            <a:off x="7398474" y="3542366"/>
            <a:ext cx="1332776" cy="732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92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0" grpId="0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882</Words>
  <Application>Microsoft Office PowerPoint</Application>
  <PresentationFormat>Widescreen</PresentationFormat>
  <Paragraphs>65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Consolas</vt:lpstr>
      <vt:lpstr>Office Theme</vt:lpstr>
      <vt:lpstr>Generalized Linear Models (GLMs)</vt:lpstr>
      <vt:lpstr>Last time we talked about likelihood…</vt:lpstr>
      <vt:lpstr>We also talked about distributions!</vt:lpstr>
      <vt:lpstr>How can we use this logic when one variable depends on another?</vt:lpstr>
      <vt:lpstr>How can we use this logic when one variable depends on another?</vt:lpstr>
      <vt:lpstr>Fitting GLM’s to data</vt:lpstr>
      <vt:lpstr>“But my data don’t follow a normal distribution!”</vt:lpstr>
      <vt:lpstr>What about random effects?</vt:lpstr>
      <vt:lpstr>Under the hood of a Gaussian GLMM</vt:lpstr>
      <vt:lpstr>Fitting GLMMs to data</vt:lpstr>
      <vt:lpstr>Advice for fitting mixed-effects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Linear Models</dc:title>
  <dc:creator>Peter Thompson</dc:creator>
  <cp:lastModifiedBy>Peter Thompson</cp:lastModifiedBy>
  <cp:revision>5</cp:revision>
  <dcterms:created xsi:type="dcterms:W3CDTF">2023-10-31T20:22:11Z</dcterms:created>
  <dcterms:modified xsi:type="dcterms:W3CDTF">2023-10-31T23:10:59Z</dcterms:modified>
</cp:coreProperties>
</file>