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7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AE3E4-2EE4-4D57-9005-1681787E4578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801D0-1395-4D1D-96BD-E92701D26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520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AE3E4-2EE4-4D57-9005-1681787E4578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801D0-1395-4D1D-96BD-E92701D26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578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AE3E4-2EE4-4D57-9005-1681787E4578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801D0-1395-4D1D-96BD-E92701D26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960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AE3E4-2EE4-4D57-9005-1681787E4578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801D0-1395-4D1D-96BD-E92701D26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785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AE3E4-2EE4-4D57-9005-1681787E4578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801D0-1395-4D1D-96BD-E92701D26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56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AE3E4-2EE4-4D57-9005-1681787E4578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801D0-1395-4D1D-96BD-E92701D26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017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AE3E4-2EE4-4D57-9005-1681787E4578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801D0-1395-4D1D-96BD-E92701D26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156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AE3E4-2EE4-4D57-9005-1681787E4578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801D0-1395-4D1D-96BD-E92701D26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58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AE3E4-2EE4-4D57-9005-1681787E4578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801D0-1395-4D1D-96BD-E92701D26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730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AE3E4-2EE4-4D57-9005-1681787E4578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801D0-1395-4D1D-96BD-E92701D26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040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AE3E4-2EE4-4D57-9005-1681787E4578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801D0-1395-4D1D-96BD-E92701D26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053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AE3E4-2EE4-4D57-9005-1681787E4578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801D0-1395-4D1D-96BD-E92701D26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496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Terminator 4"/>
          <p:cNvSpPr/>
          <p:nvPr/>
        </p:nvSpPr>
        <p:spPr>
          <a:xfrm>
            <a:off x="590550" y="381000"/>
            <a:ext cx="990600" cy="304800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Start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lowchart: Terminator 5"/>
          <p:cNvSpPr/>
          <p:nvPr/>
        </p:nvSpPr>
        <p:spPr>
          <a:xfrm>
            <a:off x="304800" y="6019800"/>
            <a:ext cx="990600" cy="304800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End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lowchart: Decision 6"/>
          <p:cNvSpPr/>
          <p:nvPr/>
        </p:nvSpPr>
        <p:spPr>
          <a:xfrm>
            <a:off x="533400" y="1431600"/>
            <a:ext cx="1104900" cy="6858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lowchart: Decision 7"/>
          <p:cNvSpPr/>
          <p:nvPr/>
        </p:nvSpPr>
        <p:spPr>
          <a:xfrm>
            <a:off x="1847850" y="1431600"/>
            <a:ext cx="1104900" cy="6858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lowchart: Decision 8"/>
          <p:cNvSpPr/>
          <p:nvPr/>
        </p:nvSpPr>
        <p:spPr>
          <a:xfrm>
            <a:off x="3581400" y="1431600"/>
            <a:ext cx="1104900" cy="6858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lowchart: Decision 9"/>
          <p:cNvSpPr/>
          <p:nvPr/>
        </p:nvSpPr>
        <p:spPr>
          <a:xfrm>
            <a:off x="6553200" y="1431600"/>
            <a:ext cx="1104900" cy="6858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lowchart: Decision 10"/>
          <p:cNvSpPr/>
          <p:nvPr/>
        </p:nvSpPr>
        <p:spPr>
          <a:xfrm>
            <a:off x="3581400" y="3093166"/>
            <a:ext cx="1104900" cy="6858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lowchart: Decision 11"/>
          <p:cNvSpPr/>
          <p:nvPr/>
        </p:nvSpPr>
        <p:spPr>
          <a:xfrm>
            <a:off x="1846950" y="3852731"/>
            <a:ext cx="1104900" cy="6858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Flowchart: Decision 12"/>
          <p:cNvSpPr/>
          <p:nvPr/>
        </p:nvSpPr>
        <p:spPr>
          <a:xfrm>
            <a:off x="5257800" y="3093165"/>
            <a:ext cx="1104900" cy="6858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Flowchart: Process 13"/>
          <p:cNvSpPr/>
          <p:nvPr/>
        </p:nvSpPr>
        <p:spPr>
          <a:xfrm>
            <a:off x="7696200" y="2230200"/>
            <a:ext cx="914400" cy="3048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Engage backup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" name="Flowchart: Process 14"/>
          <p:cNvSpPr/>
          <p:nvPr/>
        </p:nvSpPr>
        <p:spPr>
          <a:xfrm>
            <a:off x="7010400" y="4516765"/>
            <a:ext cx="914400" cy="3048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Engage</a:t>
            </a:r>
          </a:p>
        </p:txBody>
      </p:sp>
      <p:sp>
        <p:nvSpPr>
          <p:cNvPr id="16" name="Flowchart: Process 15"/>
          <p:cNvSpPr/>
          <p:nvPr/>
        </p:nvSpPr>
        <p:spPr>
          <a:xfrm>
            <a:off x="7010400" y="3855166"/>
            <a:ext cx="914400" cy="3048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Turn off All sources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" name="Flowchart: Process 16"/>
          <p:cNvSpPr/>
          <p:nvPr/>
        </p:nvSpPr>
        <p:spPr>
          <a:xfrm>
            <a:off x="5105400" y="1622100"/>
            <a:ext cx="914400" cy="3048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disengage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9" name="Flowchart: Process 18"/>
          <p:cNvSpPr/>
          <p:nvPr/>
        </p:nvSpPr>
        <p:spPr>
          <a:xfrm>
            <a:off x="628650" y="914400"/>
            <a:ext cx="914400" cy="3048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i</a:t>
            </a:r>
            <a:r>
              <a:rPr lang="en-US" sz="1200" dirty="0" smtClean="0">
                <a:solidFill>
                  <a:schemeClr val="tx1"/>
                </a:solidFill>
              </a:rPr>
              <a:t> = 0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3400" y="1574445"/>
            <a:ext cx="110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i</a:t>
            </a:r>
            <a:r>
              <a:rPr lang="en-US" sz="900" dirty="0" smtClean="0"/>
              <a:t> &lt; number of </a:t>
            </a:r>
            <a:r>
              <a:rPr lang="en-US" sz="900" dirty="0" err="1" smtClean="0">
                <a:cs typeface="Arial" panose="020B0604020202020204" pitchFamily="34" charset="0"/>
              </a:rPr>
              <a:t>HeatSources</a:t>
            </a:r>
            <a:endParaRPr lang="en-US" sz="900" dirty="0"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61250" y="1598145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Any Source is heating</a:t>
            </a:r>
            <a:endParaRPr lang="en-US" sz="900" dirty="0"/>
          </a:p>
        </p:txBody>
      </p:sp>
      <p:sp>
        <p:nvSpPr>
          <p:cNvPr id="4" name="TextBox 3"/>
          <p:cNvSpPr txBox="1"/>
          <p:nvPr/>
        </p:nvSpPr>
        <p:spPr>
          <a:xfrm>
            <a:off x="3714750" y="1505195"/>
            <a:ext cx="8382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Source </a:t>
            </a:r>
            <a:r>
              <a:rPr lang="en-US" sz="900" dirty="0" err="1" smtClean="0"/>
              <a:t>i</a:t>
            </a:r>
            <a:r>
              <a:rPr lang="en-US" sz="900" dirty="0" smtClean="0"/>
              <a:t> is engaged &amp;&amp; </a:t>
            </a:r>
            <a:r>
              <a:rPr lang="en-US" sz="900" dirty="0" err="1" smtClean="0"/>
              <a:t>shutsOff</a:t>
            </a:r>
            <a:endParaRPr lang="en-US" sz="900" dirty="0"/>
          </a:p>
        </p:txBody>
      </p:sp>
      <p:sp>
        <p:nvSpPr>
          <p:cNvPr id="20" name="TextBox 19"/>
          <p:cNvSpPr txBox="1"/>
          <p:nvPr/>
        </p:nvSpPr>
        <p:spPr>
          <a:xfrm>
            <a:off x="6686550" y="1572907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 smtClean="0"/>
              <a:t>hasBackup</a:t>
            </a:r>
            <a:r>
              <a:rPr lang="en-US" sz="800" dirty="0" smtClean="0"/>
              <a:t> &amp;&amp; backup not </a:t>
            </a:r>
            <a:r>
              <a:rPr lang="en-US" sz="800" dirty="0" err="1" smtClean="0"/>
              <a:t>shutsOff</a:t>
            </a:r>
            <a:endParaRPr lang="en-US" sz="800" dirty="0"/>
          </a:p>
        </p:txBody>
      </p:sp>
      <p:sp>
        <p:nvSpPr>
          <p:cNvPr id="22" name="TextBox 21"/>
          <p:cNvSpPr txBox="1"/>
          <p:nvPr/>
        </p:nvSpPr>
        <p:spPr>
          <a:xfrm>
            <a:off x="3790500" y="3251400"/>
            <a:ext cx="68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  <a:r>
              <a:rPr lang="en-US" dirty="0" smtClean="0"/>
              <a:t>s VIP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314950" y="3297565"/>
            <a:ext cx="99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Should Heat</a:t>
            </a:r>
            <a:endParaRPr 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1972650" y="3976965"/>
            <a:ext cx="857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Source </a:t>
            </a:r>
            <a:r>
              <a:rPr lang="en-US" sz="1000" dirty="0" err="1" smtClean="0"/>
              <a:t>i</a:t>
            </a:r>
            <a:r>
              <a:rPr lang="en-US" sz="1000" dirty="0" smtClean="0"/>
              <a:t> Should Heat</a:t>
            </a:r>
            <a:endParaRPr lang="en-US" sz="1000" dirty="0"/>
          </a:p>
        </p:txBody>
      </p:sp>
      <p:sp>
        <p:nvSpPr>
          <p:cNvPr id="27" name="Flowchart: Process 26"/>
          <p:cNvSpPr/>
          <p:nvPr/>
        </p:nvSpPr>
        <p:spPr>
          <a:xfrm>
            <a:off x="2952750" y="4516764"/>
            <a:ext cx="914400" cy="3048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Engage</a:t>
            </a:r>
          </a:p>
        </p:txBody>
      </p:sp>
      <p:cxnSp>
        <p:nvCxnSpPr>
          <p:cNvPr id="29" name="Straight Arrow Connector 28"/>
          <p:cNvCxnSpPr>
            <a:stCxn id="5" idx="2"/>
            <a:endCxn id="19" idx="0"/>
          </p:cNvCxnSpPr>
          <p:nvPr/>
        </p:nvCxnSpPr>
        <p:spPr>
          <a:xfrm>
            <a:off x="1085850" y="6858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9" idx="2"/>
            <a:endCxn id="7" idx="0"/>
          </p:cNvCxnSpPr>
          <p:nvPr/>
        </p:nvCxnSpPr>
        <p:spPr>
          <a:xfrm>
            <a:off x="1085850" y="1219200"/>
            <a:ext cx="0" cy="2124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7" idx="3"/>
            <a:endCxn id="8" idx="1"/>
          </p:cNvCxnSpPr>
          <p:nvPr/>
        </p:nvCxnSpPr>
        <p:spPr>
          <a:xfrm>
            <a:off x="1638300" y="1774500"/>
            <a:ext cx="20955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8" idx="3"/>
            <a:endCxn id="9" idx="1"/>
          </p:cNvCxnSpPr>
          <p:nvPr/>
        </p:nvCxnSpPr>
        <p:spPr>
          <a:xfrm>
            <a:off x="2952750" y="1774500"/>
            <a:ext cx="62865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9" idx="3"/>
            <a:endCxn id="17" idx="1"/>
          </p:cNvCxnSpPr>
          <p:nvPr/>
        </p:nvCxnSpPr>
        <p:spPr>
          <a:xfrm>
            <a:off x="4686300" y="1774500"/>
            <a:ext cx="41910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7" idx="3"/>
            <a:endCxn id="10" idx="1"/>
          </p:cNvCxnSpPr>
          <p:nvPr/>
        </p:nvCxnSpPr>
        <p:spPr>
          <a:xfrm>
            <a:off x="6019800" y="1774500"/>
            <a:ext cx="53340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8" idx="2"/>
            <a:endCxn id="12" idx="0"/>
          </p:cNvCxnSpPr>
          <p:nvPr/>
        </p:nvCxnSpPr>
        <p:spPr>
          <a:xfrm flipH="1">
            <a:off x="2399400" y="2117400"/>
            <a:ext cx="900" cy="1735331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10" idx="3"/>
            <a:endCxn id="14" idx="0"/>
          </p:cNvCxnSpPr>
          <p:nvPr/>
        </p:nvCxnSpPr>
        <p:spPr>
          <a:xfrm>
            <a:off x="7658100" y="1774500"/>
            <a:ext cx="495300" cy="455700"/>
          </a:xfrm>
          <a:prstGeom prst="bentConnector2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14" idx="2"/>
            <a:endCxn id="11" idx="0"/>
          </p:cNvCxnSpPr>
          <p:nvPr/>
        </p:nvCxnSpPr>
        <p:spPr>
          <a:xfrm rot="5400000">
            <a:off x="5864542" y="804308"/>
            <a:ext cx="558166" cy="4019550"/>
          </a:xfrm>
          <a:prstGeom prst="bentConnector3">
            <a:avLst>
              <a:gd name="adj1" fmla="val 65479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9" idx="2"/>
          </p:cNvCxnSpPr>
          <p:nvPr/>
        </p:nvCxnSpPr>
        <p:spPr>
          <a:xfrm>
            <a:off x="4133850" y="2117400"/>
            <a:ext cx="0" cy="772883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10" idx="2"/>
          </p:cNvCxnSpPr>
          <p:nvPr/>
        </p:nvCxnSpPr>
        <p:spPr>
          <a:xfrm>
            <a:off x="7105650" y="2117400"/>
            <a:ext cx="6300" cy="772883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11" idx="3"/>
            <a:endCxn id="23" idx="1"/>
          </p:cNvCxnSpPr>
          <p:nvPr/>
        </p:nvCxnSpPr>
        <p:spPr>
          <a:xfrm flipV="1">
            <a:off x="4686300" y="3436065"/>
            <a:ext cx="628650" cy="1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/>
          <p:cNvCxnSpPr>
            <a:stCxn id="13" idx="3"/>
            <a:endCxn id="16" idx="0"/>
          </p:cNvCxnSpPr>
          <p:nvPr/>
        </p:nvCxnSpPr>
        <p:spPr>
          <a:xfrm>
            <a:off x="6362700" y="3436065"/>
            <a:ext cx="1104900" cy="419101"/>
          </a:xfrm>
          <a:prstGeom prst="bentConnector2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16" idx="2"/>
            <a:endCxn id="15" idx="0"/>
          </p:cNvCxnSpPr>
          <p:nvPr/>
        </p:nvCxnSpPr>
        <p:spPr>
          <a:xfrm>
            <a:off x="7467600" y="4159966"/>
            <a:ext cx="0" cy="356799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Elbow Connector 115"/>
          <p:cNvCxnSpPr>
            <a:stCxn id="7" idx="1"/>
          </p:cNvCxnSpPr>
          <p:nvPr/>
        </p:nvCxnSpPr>
        <p:spPr>
          <a:xfrm rot="10800000" flipV="1">
            <a:off x="304800" y="1774500"/>
            <a:ext cx="228600" cy="4016702"/>
          </a:xfrm>
          <a:prstGeom prst="bentConnector2">
            <a:avLst/>
          </a:prstGeom>
          <a:ln w="222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Elbow Connector 119"/>
          <p:cNvCxnSpPr>
            <a:stCxn id="15" idx="2"/>
          </p:cNvCxnSpPr>
          <p:nvPr/>
        </p:nvCxnSpPr>
        <p:spPr>
          <a:xfrm rot="5400000">
            <a:off x="3649032" y="1972633"/>
            <a:ext cx="969637" cy="6667500"/>
          </a:xfrm>
          <a:prstGeom prst="bentConnector2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endCxn id="6" idx="0"/>
          </p:cNvCxnSpPr>
          <p:nvPr/>
        </p:nvCxnSpPr>
        <p:spPr>
          <a:xfrm>
            <a:off x="800100" y="5791202"/>
            <a:ext cx="0" cy="228598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>
            <a:off x="304800" y="5791202"/>
            <a:ext cx="49530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endCxn id="229" idx="2"/>
          </p:cNvCxnSpPr>
          <p:nvPr/>
        </p:nvCxnSpPr>
        <p:spPr>
          <a:xfrm flipV="1">
            <a:off x="1085850" y="3588464"/>
            <a:ext cx="0" cy="1791267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>
            <a:stCxn id="12" idx="2"/>
          </p:cNvCxnSpPr>
          <p:nvPr/>
        </p:nvCxnSpPr>
        <p:spPr>
          <a:xfrm>
            <a:off x="2399400" y="4538531"/>
            <a:ext cx="1875" cy="841199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Elbow Connector 168"/>
          <p:cNvCxnSpPr>
            <a:stCxn id="12" idx="3"/>
            <a:endCxn id="27" idx="0"/>
          </p:cNvCxnSpPr>
          <p:nvPr/>
        </p:nvCxnSpPr>
        <p:spPr>
          <a:xfrm>
            <a:off x="2951850" y="4195631"/>
            <a:ext cx="458100" cy="321133"/>
          </a:xfrm>
          <a:prstGeom prst="bentConnector2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>
            <a:stCxn id="11" idx="2"/>
          </p:cNvCxnSpPr>
          <p:nvPr/>
        </p:nvCxnSpPr>
        <p:spPr>
          <a:xfrm>
            <a:off x="4133850" y="3778966"/>
            <a:ext cx="1" cy="1600764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/>
          <p:nvPr/>
        </p:nvCxnSpPr>
        <p:spPr>
          <a:xfrm flipH="1">
            <a:off x="1085852" y="5379730"/>
            <a:ext cx="4724398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>
            <a:stCxn id="27" idx="2"/>
          </p:cNvCxnSpPr>
          <p:nvPr/>
        </p:nvCxnSpPr>
        <p:spPr>
          <a:xfrm>
            <a:off x="3409950" y="4821564"/>
            <a:ext cx="0" cy="558166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>
            <a:stCxn id="13" idx="2"/>
          </p:cNvCxnSpPr>
          <p:nvPr/>
        </p:nvCxnSpPr>
        <p:spPr>
          <a:xfrm>
            <a:off x="5810250" y="3778965"/>
            <a:ext cx="0" cy="1600765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TextBox 213"/>
          <p:cNvSpPr txBox="1"/>
          <p:nvPr/>
        </p:nvSpPr>
        <p:spPr>
          <a:xfrm>
            <a:off x="1518900" y="1471200"/>
            <a:ext cx="533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True</a:t>
            </a:r>
          </a:p>
        </p:txBody>
      </p:sp>
      <p:sp>
        <p:nvSpPr>
          <p:cNvPr id="215" name="TextBox 214"/>
          <p:cNvSpPr txBox="1"/>
          <p:nvPr/>
        </p:nvSpPr>
        <p:spPr>
          <a:xfrm>
            <a:off x="142875" y="1489309"/>
            <a:ext cx="552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False</a:t>
            </a:r>
          </a:p>
        </p:txBody>
      </p:sp>
      <p:sp>
        <p:nvSpPr>
          <p:cNvPr id="216" name="TextBox 215"/>
          <p:cNvSpPr txBox="1"/>
          <p:nvPr/>
        </p:nvSpPr>
        <p:spPr>
          <a:xfrm>
            <a:off x="2951850" y="1496310"/>
            <a:ext cx="533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True</a:t>
            </a:r>
          </a:p>
        </p:txBody>
      </p:sp>
      <p:sp>
        <p:nvSpPr>
          <p:cNvPr id="217" name="TextBox 216"/>
          <p:cNvSpPr txBox="1"/>
          <p:nvPr/>
        </p:nvSpPr>
        <p:spPr>
          <a:xfrm>
            <a:off x="4629150" y="1496109"/>
            <a:ext cx="533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True</a:t>
            </a:r>
          </a:p>
        </p:txBody>
      </p:sp>
      <p:sp>
        <p:nvSpPr>
          <p:cNvPr id="218" name="TextBox 217"/>
          <p:cNvSpPr txBox="1"/>
          <p:nvPr/>
        </p:nvSpPr>
        <p:spPr>
          <a:xfrm>
            <a:off x="7616400" y="1526740"/>
            <a:ext cx="533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True</a:t>
            </a:r>
          </a:p>
        </p:txBody>
      </p:sp>
      <p:sp>
        <p:nvSpPr>
          <p:cNvPr id="219" name="TextBox 218"/>
          <p:cNvSpPr txBox="1"/>
          <p:nvPr/>
        </p:nvSpPr>
        <p:spPr>
          <a:xfrm>
            <a:off x="4663350" y="3188043"/>
            <a:ext cx="533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True</a:t>
            </a:r>
          </a:p>
        </p:txBody>
      </p:sp>
      <p:sp>
        <p:nvSpPr>
          <p:cNvPr id="220" name="TextBox 219"/>
          <p:cNvSpPr txBox="1"/>
          <p:nvPr/>
        </p:nvSpPr>
        <p:spPr>
          <a:xfrm>
            <a:off x="6341100" y="3188042"/>
            <a:ext cx="533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True</a:t>
            </a:r>
          </a:p>
        </p:txBody>
      </p:sp>
      <p:sp>
        <p:nvSpPr>
          <p:cNvPr id="221" name="TextBox 220"/>
          <p:cNvSpPr txBox="1"/>
          <p:nvPr/>
        </p:nvSpPr>
        <p:spPr>
          <a:xfrm>
            <a:off x="2900551" y="3953396"/>
            <a:ext cx="533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True</a:t>
            </a:r>
          </a:p>
        </p:txBody>
      </p:sp>
      <p:sp>
        <p:nvSpPr>
          <p:cNvPr id="222" name="TextBox 221"/>
          <p:cNvSpPr txBox="1"/>
          <p:nvPr/>
        </p:nvSpPr>
        <p:spPr>
          <a:xfrm>
            <a:off x="1923750" y="2117400"/>
            <a:ext cx="552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False</a:t>
            </a:r>
          </a:p>
        </p:txBody>
      </p:sp>
      <p:sp>
        <p:nvSpPr>
          <p:cNvPr id="223" name="TextBox 222"/>
          <p:cNvSpPr txBox="1"/>
          <p:nvPr/>
        </p:nvSpPr>
        <p:spPr>
          <a:xfrm>
            <a:off x="3656550" y="2117400"/>
            <a:ext cx="552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False</a:t>
            </a:r>
          </a:p>
        </p:txBody>
      </p:sp>
      <p:sp>
        <p:nvSpPr>
          <p:cNvPr id="224" name="TextBox 223"/>
          <p:cNvSpPr txBox="1"/>
          <p:nvPr/>
        </p:nvSpPr>
        <p:spPr>
          <a:xfrm>
            <a:off x="6643199" y="2117400"/>
            <a:ext cx="552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False</a:t>
            </a:r>
          </a:p>
        </p:txBody>
      </p:sp>
      <p:sp>
        <p:nvSpPr>
          <p:cNvPr id="225" name="TextBox 224"/>
          <p:cNvSpPr txBox="1"/>
          <p:nvPr/>
        </p:nvSpPr>
        <p:spPr>
          <a:xfrm>
            <a:off x="3698849" y="3778965"/>
            <a:ext cx="552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False</a:t>
            </a:r>
          </a:p>
        </p:txBody>
      </p:sp>
      <p:sp>
        <p:nvSpPr>
          <p:cNvPr id="226" name="TextBox 225"/>
          <p:cNvSpPr txBox="1"/>
          <p:nvPr/>
        </p:nvSpPr>
        <p:spPr>
          <a:xfrm>
            <a:off x="5370000" y="3782851"/>
            <a:ext cx="552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False</a:t>
            </a:r>
          </a:p>
        </p:txBody>
      </p:sp>
      <p:sp>
        <p:nvSpPr>
          <p:cNvPr id="227" name="TextBox 226"/>
          <p:cNvSpPr txBox="1"/>
          <p:nvPr/>
        </p:nvSpPr>
        <p:spPr>
          <a:xfrm>
            <a:off x="1930800" y="4536397"/>
            <a:ext cx="552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False</a:t>
            </a:r>
          </a:p>
        </p:txBody>
      </p:sp>
      <p:sp>
        <p:nvSpPr>
          <p:cNvPr id="229" name="Flowchart: Process 228"/>
          <p:cNvSpPr/>
          <p:nvPr/>
        </p:nvSpPr>
        <p:spPr>
          <a:xfrm>
            <a:off x="628650" y="3283664"/>
            <a:ext cx="914400" cy="3048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i</a:t>
            </a:r>
            <a:r>
              <a:rPr lang="en-US" sz="1200" dirty="0" smtClean="0">
                <a:solidFill>
                  <a:schemeClr val="tx1"/>
                </a:solidFill>
              </a:rPr>
              <a:t> + 1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32" name="Straight Arrow Connector 231"/>
          <p:cNvCxnSpPr>
            <a:stCxn id="229" idx="0"/>
            <a:endCxn id="7" idx="2"/>
          </p:cNvCxnSpPr>
          <p:nvPr/>
        </p:nvCxnSpPr>
        <p:spPr>
          <a:xfrm flipV="1">
            <a:off x="1085850" y="2117400"/>
            <a:ext cx="0" cy="1166264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TextBox 235"/>
          <p:cNvSpPr txBox="1"/>
          <p:nvPr/>
        </p:nvSpPr>
        <p:spPr>
          <a:xfrm>
            <a:off x="2801625" y="348734"/>
            <a:ext cx="3655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Heat Source Choice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25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Terminator 3"/>
          <p:cNvSpPr/>
          <p:nvPr/>
        </p:nvSpPr>
        <p:spPr>
          <a:xfrm>
            <a:off x="1104901" y="1076400"/>
            <a:ext cx="990600" cy="304800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Start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lowchart: Terminator 4"/>
          <p:cNvSpPr/>
          <p:nvPr/>
        </p:nvSpPr>
        <p:spPr>
          <a:xfrm>
            <a:off x="1111501" y="6019800"/>
            <a:ext cx="990600" cy="304800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End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Elbow Connector 5"/>
          <p:cNvCxnSpPr>
            <a:stCxn id="17" idx="2"/>
          </p:cNvCxnSpPr>
          <p:nvPr/>
        </p:nvCxnSpPr>
        <p:spPr>
          <a:xfrm rot="5400000">
            <a:off x="2003624" y="4046623"/>
            <a:ext cx="647703" cy="1441050"/>
          </a:xfrm>
          <a:prstGeom prst="bentConnector2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1" idx="2"/>
            <a:endCxn id="16" idx="0"/>
          </p:cNvCxnSpPr>
          <p:nvPr/>
        </p:nvCxnSpPr>
        <p:spPr>
          <a:xfrm>
            <a:off x="1600201" y="3191936"/>
            <a:ext cx="6749" cy="673293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47800" y="3810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Should Heat</a:t>
            </a:r>
            <a:endParaRPr lang="en-US" dirty="0"/>
          </a:p>
        </p:txBody>
      </p:sp>
      <p:sp>
        <p:nvSpPr>
          <p:cNvPr id="11" name="Flowchart: Decision 10"/>
          <p:cNvSpPr/>
          <p:nvPr/>
        </p:nvSpPr>
        <p:spPr>
          <a:xfrm>
            <a:off x="914402" y="2340600"/>
            <a:ext cx="1371598" cy="851336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68800" y="2510737"/>
            <a:ext cx="87630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Switch on logic evaluates to </a:t>
            </a:r>
            <a:r>
              <a:rPr lang="en-US" sz="900" dirty="0" smtClean="0"/>
              <a:t>true</a:t>
            </a:r>
            <a:endParaRPr lang="en-US" sz="900" dirty="0"/>
          </a:p>
        </p:txBody>
      </p:sp>
      <p:sp>
        <p:nvSpPr>
          <p:cNvPr id="13" name="Flowchart: Process 12"/>
          <p:cNvSpPr/>
          <p:nvPr/>
        </p:nvSpPr>
        <p:spPr>
          <a:xfrm>
            <a:off x="2590800" y="2612252"/>
            <a:ext cx="914400" cy="3048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shouldEngage</a:t>
            </a:r>
            <a:r>
              <a:rPr lang="en-US" sz="1000" dirty="0" smtClean="0">
                <a:solidFill>
                  <a:schemeClr val="tx1"/>
                </a:solidFill>
              </a:rPr>
              <a:t> = true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58825" y="4018066"/>
            <a:ext cx="879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 smtClean="0"/>
              <a:t>shouldEngage</a:t>
            </a:r>
            <a:r>
              <a:rPr lang="en-US" sz="900" dirty="0" smtClean="0"/>
              <a:t> is true &amp;&amp; </a:t>
            </a:r>
            <a:r>
              <a:rPr lang="en-US" sz="900" dirty="0" err="1" smtClean="0"/>
              <a:t>shutsOff</a:t>
            </a:r>
            <a:r>
              <a:rPr lang="en-US" sz="900" dirty="0" smtClean="0"/>
              <a:t> is true</a:t>
            </a:r>
            <a:endParaRPr lang="en-US" sz="900" dirty="0"/>
          </a:p>
        </p:txBody>
      </p:sp>
      <p:sp>
        <p:nvSpPr>
          <p:cNvPr id="16" name="Flowchart: Decision 15"/>
          <p:cNvSpPr/>
          <p:nvPr/>
        </p:nvSpPr>
        <p:spPr>
          <a:xfrm>
            <a:off x="921151" y="3865229"/>
            <a:ext cx="1371598" cy="851336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Flowchart: Process 16"/>
          <p:cNvSpPr/>
          <p:nvPr/>
        </p:nvSpPr>
        <p:spPr>
          <a:xfrm>
            <a:off x="2590800" y="4138497"/>
            <a:ext cx="914400" cy="3048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shouldEngage</a:t>
            </a:r>
            <a:r>
              <a:rPr lang="en-US" sz="1000" dirty="0" smtClean="0">
                <a:solidFill>
                  <a:schemeClr val="tx1"/>
                </a:solidFill>
              </a:rPr>
              <a:t> = false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" name="Flowchart: Process 17"/>
          <p:cNvSpPr/>
          <p:nvPr/>
        </p:nvSpPr>
        <p:spPr>
          <a:xfrm>
            <a:off x="1149750" y="5410200"/>
            <a:ext cx="914400" cy="3048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Return </a:t>
            </a:r>
            <a:r>
              <a:rPr lang="en-US" sz="1000" dirty="0" err="1" smtClean="0">
                <a:solidFill>
                  <a:schemeClr val="tx1"/>
                </a:solidFill>
              </a:rPr>
              <a:t>shouldEngage</a:t>
            </a:r>
            <a:r>
              <a:rPr lang="en-US" sz="1000" dirty="0" smtClean="0">
                <a:solidFill>
                  <a:schemeClr val="tx1"/>
                </a:solidFill>
              </a:rPr>
              <a:t> 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16" idx="2"/>
            <a:endCxn id="18" idx="0"/>
          </p:cNvCxnSpPr>
          <p:nvPr/>
        </p:nvCxnSpPr>
        <p:spPr>
          <a:xfrm>
            <a:off x="1606950" y="4716565"/>
            <a:ext cx="0" cy="693635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1" idx="3"/>
            <a:endCxn id="13" idx="1"/>
          </p:cNvCxnSpPr>
          <p:nvPr/>
        </p:nvCxnSpPr>
        <p:spPr>
          <a:xfrm flipV="1">
            <a:off x="2286000" y="2764652"/>
            <a:ext cx="304800" cy="1616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13" idx="2"/>
          </p:cNvCxnSpPr>
          <p:nvPr/>
        </p:nvCxnSpPr>
        <p:spPr>
          <a:xfrm rot="5400000">
            <a:off x="2031280" y="2473448"/>
            <a:ext cx="573116" cy="1460325"/>
          </a:xfrm>
          <a:prstGeom prst="bentConnector2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46" idx="2"/>
            <a:endCxn id="11" idx="0"/>
          </p:cNvCxnSpPr>
          <p:nvPr/>
        </p:nvCxnSpPr>
        <p:spPr>
          <a:xfrm>
            <a:off x="1600201" y="1995600"/>
            <a:ext cx="0" cy="3450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8" idx="2"/>
            <a:endCxn id="5" idx="0"/>
          </p:cNvCxnSpPr>
          <p:nvPr/>
        </p:nvCxnSpPr>
        <p:spPr>
          <a:xfrm flipH="1">
            <a:off x="1606801" y="5715000"/>
            <a:ext cx="149" cy="3048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6" idx="3"/>
            <a:endCxn id="17" idx="1"/>
          </p:cNvCxnSpPr>
          <p:nvPr/>
        </p:nvCxnSpPr>
        <p:spPr>
          <a:xfrm>
            <a:off x="2292749" y="4290897"/>
            <a:ext cx="298051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095501" y="2387105"/>
            <a:ext cx="533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True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83227" y="3167070"/>
            <a:ext cx="552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False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111501" y="4664397"/>
            <a:ext cx="552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False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091075" y="3903461"/>
            <a:ext cx="533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True</a:t>
            </a:r>
          </a:p>
        </p:txBody>
      </p:sp>
      <p:sp>
        <p:nvSpPr>
          <p:cNvPr id="46" name="Flowchart: Process 45"/>
          <p:cNvSpPr/>
          <p:nvPr/>
        </p:nvSpPr>
        <p:spPr>
          <a:xfrm>
            <a:off x="1143001" y="1690800"/>
            <a:ext cx="914400" cy="3048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shouldEngage</a:t>
            </a:r>
            <a:r>
              <a:rPr lang="en-US" sz="1000" dirty="0" smtClean="0">
                <a:solidFill>
                  <a:schemeClr val="tx1"/>
                </a:solidFill>
              </a:rPr>
              <a:t> = false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0" name="Straight Arrow Connector 49"/>
          <p:cNvCxnSpPr>
            <a:stCxn id="4" idx="2"/>
            <a:endCxn id="46" idx="0"/>
          </p:cNvCxnSpPr>
          <p:nvPr/>
        </p:nvCxnSpPr>
        <p:spPr>
          <a:xfrm>
            <a:off x="1600201" y="1381200"/>
            <a:ext cx="0" cy="309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lowchart: Terminator 52"/>
          <p:cNvSpPr/>
          <p:nvPr/>
        </p:nvSpPr>
        <p:spPr>
          <a:xfrm>
            <a:off x="5143499" y="1076400"/>
            <a:ext cx="990600" cy="304800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Start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Flowchart: Terminator 53"/>
          <p:cNvSpPr/>
          <p:nvPr/>
        </p:nvSpPr>
        <p:spPr>
          <a:xfrm>
            <a:off x="5143499" y="6019800"/>
            <a:ext cx="990600" cy="304800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End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5" name="Elbow Connector 54"/>
          <p:cNvCxnSpPr>
            <a:stCxn id="63" idx="2"/>
          </p:cNvCxnSpPr>
          <p:nvPr/>
        </p:nvCxnSpPr>
        <p:spPr>
          <a:xfrm rot="5400000">
            <a:off x="6552726" y="3273283"/>
            <a:ext cx="758140" cy="2572495"/>
          </a:xfrm>
          <a:prstGeom prst="bentConnector2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8" idx="2"/>
            <a:endCxn id="54" idx="0"/>
          </p:cNvCxnSpPr>
          <p:nvPr/>
        </p:nvCxnSpPr>
        <p:spPr>
          <a:xfrm>
            <a:off x="5638799" y="3366744"/>
            <a:ext cx="0" cy="2653056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5486398" y="3810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Engage Heat Source</a:t>
            </a:r>
            <a:endParaRPr lang="en-US" dirty="0"/>
          </a:p>
        </p:txBody>
      </p:sp>
      <p:sp>
        <p:nvSpPr>
          <p:cNvPr id="58" name="Flowchart: Decision 57"/>
          <p:cNvSpPr/>
          <p:nvPr/>
        </p:nvSpPr>
        <p:spPr>
          <a:xfrm>
            <a:off x="4953000" y="2515408"/>
            <a:ext cx="1371598" cy="851336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207398" y="2685545"/>
            <a:ext cx="87630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Companion </a:t>
            </a:r>
            <a:r>
              <a:rPr lang="en-US" sz="900" dirty="0" err="1" smtClean="0"/>
              <a:t>HeatSource</a:t>
            </a:r>
            <a:r>
              <a:rPr lang="en-US" sz="900" dirty="0" smtClean="0"/>
              <a:t> exists</a:t>
            </a:r>
            <a:endParaRPr lang="en-US" sz="900" dirty="0"/>
          </a:p>
        </p:txBody>
      </p:sp>
      <p:sp>
        <p:nvSpPr>
          <p:cNvPr id="63" name="Flowchart: Process 62"/>
          <p:cNvSpPr/>
          <p:nvPr/>
        </p:nvSpPr>
        <p:spPr>
          <a:xfrm>
            <a:off x="7760843" y="3875660"/>
            <a:ext cx="914400" cy="3048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Engage companion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66" name="Straight Arrow Connector 65"/>
          <p:cNvCxnSpPr>
            <a:stCxn id="58" idx="3"/>
            <a:endCxn id="81" idx="1"/>
          </p:cNvCxnSpPr>
          <p:nvPr/>
        </p:nvCxnSpPr>
        <p:spPr>
          <a:xfrm flipV="1">
            <a:off x="6324598" y="2940268"/>
            <a:ext cx="338474" cy="808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>
            <a:stCxn id="81" idx="3"/>
            <a:endCxn id="63" idx="0"/>
          </p:cNvCxnSpPr>
          <p:nvPr/>
        </p:nvCxnSpPr>
        <p:spPr>
          <a:xfrm>
            <a:off x="8034670" y="2940268"/>
            <a:ext cx="183373" cy="935392"/>
          </a:xfrm>
          <a:prstGeom prst="bentConnector2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75" idx="2"/>
            <a:endCxn id="58" idx="0"/>
          </p:cNvCxnSpPr>
          <p:nvPr/>
        </p:nvCxnSpPr>
        <p:spPr>
          <a:xfrm>
            <a:off x="5638799" y="2079000"/>
            <a:ext cx="0" cy="436408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6134099" y="2561913"/>
            <a:ext cx="533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True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121825" y="3167070"/>
            <a:ext cx="552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False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6781798" y="3167930"/>
            <a:ext cx="552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False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7799321" y="2528174"/>
            <a:ext cx="533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True</a:t>
            </a:r>
          </a:p>
        </p:txBody>
      </p:sp>
      <p:sp>
        <p:nvSpPr>
          <p:cNvPr id="75" name="Flowchart: Process 74"/>
          <p:cNvSpPr/>
          <p:nvPr/>
        </p:nvSpPr>
        <p:spPr>
          <a:xfrm>
            <a:off x="5181599" y="1774200"/>
            <a:ext cx="914400" cy="3048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Engage heat source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6" name="Straight Arrow Connector 75"/>
          <p:cNvCxnSpPr>
            <a:stCxn id="53" idx="2"/>
            <a:endCxn id="75" idx="0"/>
          </p:cNvCxnSpPr>
          <p:nvPr/>
        </p:nvCxnSpPr>
        <p:spPr>
          <a:xfrm>
            <a:off x="5638799" y="1381200"/>
            <a:ext cx="0" cy="3930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6900746" y="2667437"/>
            <a:ext cx="87907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Companion </a:t>
            </a:r>
            <a:r>
              <a:rPr lang="en-US" sz="900" dirty="0" err="1" smtClean="0"/>
              <a:t>shutsOff</a:t>
            </a:r>
            <a:r>
              <a:rPr lang="en-US" sz="900" dirty="0" smtClean="0"/>
              <a:t> is false</a:t>
            </a:r>
            <a:endParaRPr lang="en-US" sz="900" dirty="0"/>
          </a:p>
        </p:txBody>
      </p:sp>
      <p:sp>
        <p:nvSpPr>
          <p:cNvPr id="81" name="Flowchart: Decision 80"/>
          <p:cNvSpPr/>
          <p:nvPr/>
        </p:nvSpPr>
        <p:spPr>
          <a:xfrm>
            <a:off x="6663072" y="2514600"/>
            <a:ext cx="1371598" cy="851336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7" name="Straight Arrow Connector 96"/>
          <p:cNvCxnSpPr>
            <a:stCxn id="81" idx="2"/>
          </p:cNvCxnSpPr>
          <p:nvPr/>
        </p:nvCxnSpPr>
        <p:spPr>
          <a:xfrm>
            <a:off x="7348871" y="3365936"/>
            <a:ext cx="0" cy="1572664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987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115</Words>
  <Application>Microsoft Office PowerPoint</Application>
  <PresentationFormat>On-screen Show (4:3)</PresentationFormat>
  <Paragraphs>55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nkvaltine</dc:creator>
  <cp:lastModifiedBy>nkvaltine</cp:lastModifiedBy>
  <cp:revision>12</cp:revision>
  <dcterms:created xsi:type="dcterms:W3CDTF">2016-03-08T02:13:14Z</dcterms:created>
  <dcterms:modified xsi:type="dcterms:W3CDTF">2016-03-09T20:39:39Z</dcterms:modified>
</cp:coreProperties>
</file>