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63" r:id="rId2"/>
    <p:sldId id="264" r:id="rId3"/>
    <p:sldId id="298" r:id="rId4"/>
    <p:sldId id="301" r:id="rId5"/>
    <p:sldId id="300" r:id="rId6"/>
    <p:sldId id="302" r:id="rId7"/>
    <p:sldId id="307" r:id="rId8"/>
    <p:sldId id="314" r:id="rId9"/>
    <p:sldId id="304" r:id="rId10"/>
    <p:sldId id="306" r:id="rId11"/>
    <p:sldId id="308" r:id="rId12"/>
    <p:sldId id="309" r:id="rId13"/>
    <p:sldId id="310" r:id="rId14"/>
    <p:sldId id="311" r:id="rId15"/>
    <p:sldId id="275" r:id="rId16"/>
    <p:sldId id="313"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00E6"/>
    <a:srgbClr val="0033CC"/>
    <a:srgbClr val="3300CC"/>
    <a:srgbClr val="4D00B3"/>
    <a:srgbClr val="800080"/>
    <a:srgbClr val="B3004D"/>
    <a:srgbClr val="E6001A"/>
    <a:srgbClr val="0000FF"/>
    <a:srgbClr val="FF0000"/>
    <a:srgbClr val="66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81" autoAdjust="0"/>
    <p:restoredTop sz="63508" autoAdjust="0"/>
  </p:normalViewPr>
  <p:slideViewPr>
    <p:cSldViewPr>
      <p:cViewPr>
        <p:scale>
          <a:sx n="100" d="100"/>
          <a:sy n="100" d="100"/>
        </p:scale>
        <p:origin x="18" y="1224"/>
      </p:cViewPr>
      <p:guideLst>
        <p:guide orient="horz" pos="2160"/>
        <p:guide pos="2880"/>
      </p:guideLst>
    </p:cSldViewPr>
  </p:slideViewPr>
  <p:outlineViewPr>
    <p:cViewPr>
      <p:scale>
        <a:sx n="33" d="100"/>
        <a:sy n="33" d="100"/>
      </p:scale>
      <p:origin x="0" y="560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E008AED-52C6-4F2C-87ED-4B000E647900}" type="datetimeFigureOut">
              <a:rPr lang="en-US" smtClean="0"/>
              <a:pPr/>
              <a:t>11/3/2013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FF63748-79B8-410D-A368-A3AC990DD466}" type="slidenum">
              <a:rPr lang="en-US" smtClean="0"/>
              <a:pPr/>
              <a:t>‹#›</a:t>
            </a:fld>
            <a:endParaRPr lang="en-US"/>
          </a:p>
        </p:txBody>
      </p:sp>
    </p:spTree>
    <p:extLst>
      <p:ext uri="{BB962C8B-B14F-4D97-AF65-F5344CB8AC3E}">
        <p14:creationId xmlns:p14="http://schemas.microsoft.com/office/powerpoint/2010/main" xmlns="" val="377848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780AC38-512F-4878-8ADB-DCEA0979BFF2}" type="datetimeFigureOut">
              <a:rPr lang="en-US" smtClean="0"/>
              <a:pPr/>
              <a:t>11/3/2013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24E176C-1315-4FB2-A15E-95A4CFF5B828}" type="slidenum">
              <a:rPr lang="en-US" smtClean="0"/>
              <a:pPr/>
              <a:t>‹#›</a:t>
            </a:fld>
            <a:endParaRPr lang="en-US"/>
          </a:p>
        </p:txBody>
      </p:sp>
    </p:spTree>
    <p:extLst>
      <p:ext uri="{BB962C8B-B14F-4D97-AF65-F5344CB8AC3E}">
        <p14:creationId xmlns:p14="http://schemas.microsoft.com/office/powerpoint/2010/main" xmlns="" val="520233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2B1003-8793-4C49-8047-C025D9DE8D65}"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distribution</a:t>
            </a:r>
            <a:r>
              <a:rPr lang="en-US" baseline="0" dirty="0" smtClean="0"/>
              <a:t> of</a:t>
            </a:r>
            <a:r>
              <a:rPr lang="en-US" dirty="0" smtClean="0"/>
              <a:t> heat</a:t>
            </a:r>
            <a:r>
              <a:rPr lang="en-US" baseline="0" dirty="0" smtClean="0"/>
              <a:t> added is the product of two functions describing the geometry of where the heat should go. </a:t>
            </a:r>
          </a:p>
          <a:p>
            <a:r>
              <a:rPr lang="en-US" baseline="0" dirty="0" smtClean="0"/>
              <a:t>The first part is a logistic function which contains the shrinkage parameter. A large value for s brings the top and bottom parts of the tank closer together so that heat is added at all tank heights more evenly. A small value for s adds heat only to the bottom nodes first. </a:t>
            </a:r>
          </a:p>
          <a:p>
            <a:r>
              <a:rPr lang="en-US" baseline="0" dirty="0" smtClean="0"/>
              <a:t>The second part is a power-law relationship which describes how the tank node temperatures approach the setpoint. It is loosely related to the mixing in the tank. A more stratified tank will have a larger exponent, p. Although, tanks that heat higher nodes with a taller condenser will also tend to have a larger value. </a:t>
            </a:r>
            <a:endParaRPr lang="en-US" dirty="0"/>
          </a:p>
        </p:txBody>
      </p:sp>
      <p:sp>
        <p:nvSpPr>
          <p:cNvPr id="4" name="Slide Number Placeholder 3"/>
          <p:cNvSpPr>
            <a:spLocks noGrp="1"/>
          </p:cNvSpPr>
          <p:nvPr>
            <p:ph type="sldNum" sz="quarter" idx="10"/>
          </p:nvPr>
        </p:nvSpPr>
        <p:spPr/>
        <p:txBody>
          <a:bodyPr/>
          <a:lstStyle/>
          <a:p>
            <a:fld id="{324E176C-1315-4FB2-A15E-95A4CFF5B82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Putting it</a:t>
            </a:r>
            <a:r>
              <a:rPr lang="en-US" baseline="0" dirty="0" smtClean="0"/>
              <a:t> all together. We use the input power and COP maps, heat loss rate, control strategy, and description of where to add heat to simulate the 24hr EF tests.  </a:t>
            </a:r>
          </a:p>
          <a:p>
            <a:r>
              <a:rPr lang="en-US" baseline="0" dirty="0" smtClean="0"/>
              <a:t>Black dashes are the values measured in the lab tests.  All other data is simulated. </a:t>
            </a:r>
          </a:p>
          <a:p>
            <a:endParaRPr lang="en-US" baseline="0" dirty="0" smtClean="0"/>
          </a:p>
          <a:p>
            <a:r>
              <a:rPr lang="en-US" baseline="0" dirty="0" smtClean="0"/>
              <a:t>The simulations show good results. </a:t>
            </a:r>
            <a:endParaRPr lang="en-US" dirty="0"/>
          </a:p>
        </p:txBody>
      </p:sp>
      <p:sp>
        <p:nvSpPr>
          <p:cNvPr id="4" name="Slide Number Placeholder 3"/>
          <p:cNvSpPr>
            <a:spLocks noGrp="1"/>
          </p:cNvSpPr>
          <p:nvPr>
            <p:ph type="sldNum" sz="quarter" idx="10"/>
          </p:nvPr>
        </p:nvSpPr>
        <p:spPr/>
        <p:txBody>
          <a:bodyPr/>
          <a:lstStyle/>
          <a:p>
            <a:fld id="{324E176C-1315-4FB2-A15E-95A4CFF5B82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4E176C-1315-4FB2-A15E-95A4CFF5B828}" type="slidenum">
              <a:rPr lang="en-US" smtClean="0"/>
              <a:pPr/>
              <a:t>12</a:t>
            </a:fld>
            <a:endParaRPr lang="en-US"/>
          </a:p>
        </p:txBody>
      </p:sp>
    </p:spTree>
    <p:extLst>
      <p:ext uri="{BB962C8B-B14F-4D97-AF65-F5344CB8AC3E}">
        <p14:creationId xmlns:p14="http://schemas.microsoft.com/office/powerpoint/2010/main" xmlns="" val="1958036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Matching EF tests is well and good, but what about real houses? How does the simulation do there? This slide shows two graphs which compare the measured HPWH energy use in houses to the simulation. The measurements come from real houses. Then, we fed those draw patterns, ambient air, and inlet water temperatures to the simulation. It produced the orange lines in the graphs. Top right shows an excellent match to the compressor only operation. Bottom left shows a poor match – the energy use is about right but the timing is off.</a:t>
            </a:r>
          </a:p>
        </p:txBody>
      </p:sp>
      <p:sp>
        <p:nvSpPr>
          <p:cNvPr id="4" name="Slide Number Placeholder 3"/>
          <p:cNvSpPr>
            <a:spLocks noGrp="1"/>
          </p:cNvSpPr>
          <p:nvPr>
            <p:ph type="sldNum" sz="quarter" idx="10"/>
          </p:nvPr>
        </p:nvSpPr>
        <p:spPr/>
        <p:txBody>
          <a:bodyPr/>
          <a:lstStyle/>
          <a:p>
            <a:fld id="{324E176C-1315-4FB2-A15E-95A4CFF5B82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The geometric description modeling approach works because the water is temperature stratified and heat exchange predictable</a:t>
            </a:r>
          </a:p>
          <a:p>
            <a:r>
              <a:rPr lang="en-US" sz="1400" dirty="0"/>
              <a:t>The simulation framework is extensible. To model a new HPWH, one needs:</a:t>
            </a:r>
          </a:p>
          <a:p>
            <a:r>
              <a:rPr lang="en-US" sz="1400" dirty="0"/>
              <a:t>  - The lab tests to determine the input power and COP different ambient conditions </a:t>
            </a:r>
          </a:p>
          <a:p>
            <a:r>
              <a:rPr lang="en-US" sz="1400" dirty="0"/>
              <a:t>     - COP mapping of HPWH at 50</a:t>
            </a:r>
            <a:r>
              <a:rPr lang="en-US" sz="1400" dirty="0">
                <a:sym typeface="Symbol"/>
              </a:rPr>
              <a:t></a:t>
            </a:r>
            <a:r>
              <a:rPr lang="en-US" sz="1400" dirty="0"/>
              <a:t>F and 67.5</a:t>
            </a:r>
            <a:r>
              <a:rPr lang="en-US" sz="1400" dirty="0">
                <a:sym typeface="Symbol"/>
              </a:rPr>
              <a:t></a:t>
            </a:r>
            <a:r>
              <a:rPr lang="en-US" sz="1400" dirty="0"/>
              <a:t>F</a:t>
            </a:r>
          </a:p>
          <a:p>
            <a:r>
              <a:rPr lang="en-US" sz="1400" dirty="0"/>
              <a:t>     - 24hr EF and 1hr rating tests</a:t>
            </a:r>
          </a:p>
          <a:p>
            <a:r>
              <a:rPr lang="en-US" sz="1400" dirty="0"/>
              <a:t>     - The EF and 1hr rating tests provide a good dataset </a:t>
            </a:r>
          </a:p>
          <a:p>
            <a:r>
              <a:rPr lang="en-US" sz="1400" dirty="0"/>
              <a:t>        from which to determine the tunable shape and shrinkage parameters</a:t>
            </a:r>
          </a:p>
          <a:p>
            <a:r>
              <a:rPr lang="en-US" sz="1400" dirty="0"/>
              <a:t>Initial comparison to field measurements is promising. More work and comparisons coming in 2014</a:t>
            </a:r>
          </a:p>
        </p:txBody>
      </p:sp>
      <p:sp>
        <p:nvSpPr>
          <p:cNvPr id="4" name="Slide Number Placeholder 3"/>
          <p:cNvSpPr>
            <a:spLocks noGrp="1"/>
          </p:cNvSpPr>
          <p:nvPr>
            <p:ph type="sldNum" sz="quarter" idx="10"/>
          </p:nvPr>
        </p:nvSpPr>
        <p:spPr/>
        <p:txBody>
          <a:bodyPr/>
          <a:lstStyle/>
          <a:p>
            <a:fld id="{324E176C-1315-4FB2-A15E-95A4CFF5B828}" type="slidenum">
              <a:rPr lang="en-US" smtClean="0"/>
              <a:pPr/>
              <a:t>14</a:t>
            </a:fld>
            <a:endParaRPr lang="en-US"/>
          </a:p>
        </p:txBody>
      </p:sp>
    </p:spTree>
    <p:extLst>
      <p:ext uri="{BB962C8B-B14F-4D97-AF65-F5344CB8AC3E}">
        <p14:creationId xmlns:p14="http://schemas.microsoft.com/office/powerpoint/2010/main" xmlns="" val="1131894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4E176C-1315-4FB2-A15E-95A4CFF5B828}"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The Motivation:</a:t>
            </a:r>
          </a:p>
          <a:p>
            <a:pPr lvl="1"/>
            <a:r>
              <a:rPr lang="en-US" dirty="0"/>
              <a:t>Can we create a fast, yet accurate simulation of HPWH performance on both a daily and annual basis suitable for integration with a whole-house energy use model?</a:t>
            </a:r>
          </a:p>
          <a:p>
            <a:pPr lvl="2"/>
            <a:r>
              <a:rPr lang="en-US" dirty="0"/>
              <a:t>How fast?</a:t>
            </a:r>
          </a:p>
          <a:p>
            <a:pPr lvl="3"/>
            <a:r>
              <a:rPr lang="en-US" dirty="0"/>
              <a:t>&lt;0.2 seconds for a full year, &lt;1ms for a single day </a:t>
            </a:r>
            <a:r>
              <a:rPr lang="en-US" dirty="0">
                <a:solidFill>
                  <a:schemeClr val="tx1">
                    <a:lumMod val="50000"/>
                    <a:lumOff val="50000"/>
                  </a:schemeClr>
                </a:solidFill>
              </a:rPr>
              <a:t>(runtime on a core i7, 3.5GHz)</a:t>
            </a:r>
          </a:p>
          <a:p>
            <a:pPr lvl="2"/>
            <a:r>
              <a:rPr lang="en-US" dirty="0"/>
              <a:t>Avoiding CFD</a:t>
            </a:r>
          </a:p>
          <a:p>
            <a:r>
              <a:rPr lang="en-US" dirty="0"/>
              <a:t>The Parameters:</a:t>
            </a:r>
          </a:p>
          <a:p>
            <a:pPr lvl="1"/>
            <a:r>
              <a:rPr lang="en-US" dirty="0"/>
              <a:t>The simulation takes a draw schedule, water, and ambient air conditions as inputs and interacts with the house when relevant</a:t>
            </a:r>
          </a:p>
          <a:p>
            <a:r>
              <a:rPr lang="en-US" dirty="0"/>
              <a:t>The Questions:</a:t>
            </a:r>
          </a:p>
          <a:p>
            <a:pPr lvl="1"/>
            <a:r>
              <a:rPr lang="en-US" dirty="0"/>
              <a:t>Will it work?</a:t>
            </a:r>
          </a:p>
          <a:p>
            <a:pPr lvl="1"/>
            <a:r>
              <a:rPr lang="en-US" dirty="0"/>
              <a:t>Is it extensible or modular enough?</a:t>
            </a:r>
          </a:p>
          <a:p>
            <a:pPr lvl="1"/>
            <a:r>
              <a:rPr lang="en-US" dirty="0"/>
              <a:t>How do we create new simulations adapted to new equipment?</a:t>
            </a:r>
          </a:p>
          <a:p>
            <a:pPr lvl="1"/>
            <a:endParaRPr lang="en-US" dirty="0"/>
          </a:p>
          <a:p>
            <a:r>
              <a:rPr lang="en-US" dirty="0"/>
              <a:t>Measured Data – Lab Tests</a:t>
            </a:r>
          </a:p>
          <a:p>
            <a:pPr lvl="1"/>
            <a:r>
              <a:rPr lang="en-US" dirty="0"/>
              <a:t>Information needed for the simulation</a:t>
            </a:r>
          </a:p>
          <a:p>
            <a:r>
              <a:rPr lang="en-US" dirty="0"/>
              <a:t>Simulation Guts – How it Runs</a:t>
            </a:r>
          </a:p>
          <a:p>
            <a:r>
              <a:rPr lang="en-US" dirty="0"/>
              <a:t>Simulation Results</a:t>
            </a:r>
          </a:p>
          <a:p>
            <a:pPr lvl="1"/>
            <a:r>
              <a:rPr lang="en-US" dirty="0"/>
              <a:t>Comparison to lab tests</a:t>
            </a:r>
          </a:p>
          <a:p>
            <a:pPr lvl="1"/>
            <a:r>
              <a:rPr lang="en-US" dirty="0"/>
              <a:t>Moving beyond the lab</a:t>
            </a:r>
          </a:p>
          <a:p>
            <a:r>
              <a:rPr lang="en-US" dirty="0"/>
              <a:t>Q&amp;A</a:t>
            </a:r>
          </a:p>
        </p:txBody>
      </p:sp>
      <p:sp>
        <p:nvSpPr>
          <p:cNvPr id="4" name="Slide Number Placeholder 3"/>
          <p:cNvSpPr>
            <a:spLocks noGrp="1"/>
          </p:cNvSpPr>
          <p:nvPr>
            <p:ph type="sldNum" sz="quarter" idx="10"/>
          </p:nvPr>
        </p:nvSpPr>
        <p:spPr/>
        <p:txBody>
          <a:bodyPr/>
          <a:lstStyle/>
          <a:p>
            <a:fld id="{324E176C-1315-4FB2-A15E-95A4CFF5B82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There are a few general design types for HPWHs. Two are shown here. </a:t>
            </a:r>
          </a:p>
          <a:p>
            <a:r>
              <a:rPr lang="en-US" sz="1400" dirty="0"/>
              <a:t>The best designs keep water stratified so hot water is always available at the top of the tank.  </a:t>
            </a:r>
          </a:p>
          <a:p>
            <a:r>
              <a:rPr lang="en-US" sz="1400" dirty="0"/>
              <a:t>The basic differences between these two designs are the heat exchanger which is either immersed in the tank or wrapped outside and how high up the tank the heat exchanger goes. </a:t>
            </a:r>
          </a:p>
          <a:p>
            <a:r>
              <a:rPr lang="en-US" sz="1400" dirty="0"/>
              <a:t>Another type of HPWH uses an external heat exchanger but that is not considered in this model. </a:t>
            </a:r>
          </a:p>
        </p:txBody>
      </p:sp>
      <p:sp>
        <p:nvSpPr>
          <p:cNvPr id="4" name="Slide Number Placeholder 3"/>
          <p:cNvSpPr>
            <a:spLocks noGrp="1"/>
          </p:cNvSpPr>
          <p:nvPr>
            <p:ph type="sldNum" sz="quarter" idx="10"/>
          </p:nvPr>
        </p:nvSpPr>
        <p:spPr/>
        <p:txBody>
          <a:bodyPr/>
          <a:lstStyle/>
          <a:p>
            <a:fld id="{324E176C-1315-4FB2-A15E-95A4CFF5B828}" type="slidenum">
              <a:rPr lang="en-US" smtClean="0"/>
              <a:pPr/>
              <a:t>3</a:t>
            </a:fld>
            <a:endParaRPr lang="en-US"/>
          </a:p>
        </p:txBody>
      </p:sp>
    </p:spTree>
    <p:extLst>
      <p:ext uri="{BB962C8B-B14F-4D97-AF65-F5344CB8AC3E}">
        <p14:creationId xmlns:p14="http://schemas.microsoft.com/office/powerpoint/2010/main" xmlns="" val="94597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We gather descriptive information about the HPWH equipment through lab tests</a:t>
            </a:r>
          </a:p>
          <a:p>
            <a:endParaRPr lang="en-US" sz="1400" dirty="0"/>
          </a:p>
          <a:p>
            <a:pPr marL="524123" indent="-524123"/>
            <a:r>
              <a:rPr lang="en-US" sz="1400" dirty="0"/>
              <a:t>Input Power – </a:t>
            </a:r>
            <a:r>
              <a:rPr lang="en-US" sz="1400" dirty="0">
                <a:ea typeface="Cambria Math" pitchFamily="18" charset="0"/>
              </a:rPr>
              <a:t>f(</a:t>
            </a:r>
            <a:r>
              <a:rPr lang="en-US" sz="1400" dirty="0" err="1">
                <a:ea typeface="Cambria Math" pitchFamily="18" charset="0"/>
              </a:rPr>
              <a:t>T</a:t>
            </a:r>
            <a:r>
              <a:rPr lang="en-US" sz="1400" baseline="-25000" dirty="0" err="1">
                <a:ea typeface="Cambria Math" pitchFamily="18" charset="0"/>
              </a:rPr>
              <a:t>ambient</a:t>
            </a:r>
            <a:r>
              <a:rPr lang="en-US" sz="1400" baseline="-25000" dirty="0">
                <a:ea typeface="Cambria Math" pitchFamily="18" charset="0"/>
              </a:rPr>
              <a:t> air</a:t>
            </a:r>
            <a:r>
              <a:rPr lang="en-US" sz="1400" dirty="0">
                <a:ea typeface="Cambria Math" pitchFamily="18" charset="0"/>
              </a:rPr>
              <a:t>, </a:t>
            </a:r>
            <a:r>
              <a:rPr lang="en-US" sz="1400" dirty="0" err="1">
                <a:ea typeface="Cambria Math" pitchFamily="18" charset="0"/>
              </a:rPr>
              <a:t>T</a:t>
            </a:r>
            <a:r>
              <a:rPr lang="en-US" sz="1400" baseline="-25000" dirty="0" err="1">
                <a:ea typeface="Cambria Math" pitchFamily="18" charset="0"/>
              </a:rPr>
              <a:t>tank</a:t>
            </a:r>
            <a:r>
              <a:rPr lang="en-US" sz="1400" baseline="-25000" dirty="0">
                <a:ea typeface="Cambria Math" pitchFamily="18" charset="0"/>
              </a:rPr>
              <a:t> water</a:t>
            </a:r>
            <a:r>
              <a:rPr lang="en-US" sz="1400" dirty="0">
                <a:ea typeface="Cambria Math" pitchFamily="18" charset="0"/>
              </a:rPr>
              <a:t>)</a:t>
            </a:r>
          </a:p>
          <a:p>
            <a:pPr marL="524123" indent="-524123"/>
            <a:r>
              <a:rPr lang="en-US" sz="1400" dirty="0"/>
              <a:t>COP – </a:t>
            </a:r>
            <a:r>
              <a:rPr lang="en-US" sz="1400" dirty="0">
                <a:ea typeface="Cambria Math" pitchFamily="18" charset="0"/>
              </a:rPr>
              <a:t>f(</a:t>
            </a:r>
            <a:r>
              <a:rPr lang="en-US" sz="1400" dirty="0" err="1">
                <a:ea typeface="Cambria Math" pitchFamily="18" charset="0"/>
              </a:rPr>
              <a:t>T</a:t>
            </a:r>
            <a:r>
              <a:rPr lang="en-US" sz="1400" baseline="-25000" dirty="0" err="1">
                <a:ea typeface="Cambria Math" pitchFamily="18" charset="0"/>
              </a:rPr>
              <a:t>ambient</a:t>
            </a:r>
            <a:r>
              <a:rPr lang="en-US" sz="1400" baseline="-25000" dirty="0">
                <a:ea typeface="Cambria Math" pitchFamily="18" charset="0"/>
              </a:rPr>
              <a:t> air</a:t>
            </a:r>
            <a:r>
              <a:rPr lang="en-US" sz="1400" dirty="0">
                <a:ea typeface="Cambria Math" pitchFamily="18" charset="0"/>
              </a:rPr>
              <a:t>, </a:t>
            </a:r>
            <a:r>
              <a:rPr lang="en-US" sz="1400" dirty="0" err="1">
                <a:ea typeface="Cambria Math" pitchFamily="18" charset="0"/>
              </a:rPr>
              <a:t>T</a:t>
            </a:r>
            <a:r>
              <a:rPr lang="en-US" sz="1400" baseline="-25000" dirty="0" err="1">
                <a:ea typeface="Cambria Math" pitchFamily="18" charset="0"/>
              </a:rPr>
              <a:t>tank</a:t>
            </a:r>
            <a:r>
              <a:rPr lang="en-US" sz="1400" baseline="-25000" dirty="0">
                <a:ea typeface="Cambria Math" pitchFamily="18" charset="0"/>
              </a:rPr>
              <a:t> water</a:t>
            </a:r>
            <a:r>
              <a:rPr lang="en-US" sz="1400" dirty="0">
                <a:ea typeface="Cambria Math" pitchFamily="18" charset="0"/>
              </a:rPr>
              <a:t>)</a:t>
            </a:r>
          </a:p>
          <a:p>
            <a:pPr marL="524123" indent="-524123"/>
            <a:r>
              <a:rPr lang="en-US" sz="1400" dirty="0"/>
              <a:t>Control logic</a:t>
            </a:r>
          </a:p>
          <a:p>
            <a:pPr marL="822290" lvl="1" indent="-524123"/>
            <a:r>
              <a:rPr lang="en-US" sz="1400" dirty="0"/>
              <a:t>At what temperatures do elements or compressor engage?</a:t>
            </a:r>
          </a:p>
          <a:p>
            <a:pPr marL="1092505" lvl="2" indent="-524123"/>
            <a:r>
              <a:rPr lang="en-US" sz="1400" dirty="0"/>
              <a:t>What is the dead band?</a:t>
            </a:r>
          </a:p>
          <a:p>
            <a:pPr marL="822290" lvl="1" indent="-524123"/>
            <a:r>
              <a:rPr lang="en-US" sz="1400" dirty="0"/>
              <a:t>At what tank heights are the temperature sensors?</a:t>
            </a:r>
          </a:p>
          <a:p>
            <a:pPr marL="524123" indent="-524123"/>
            <a:r>
              <a:rPr lang="en-US" sz="1400" dirty="0"/>
              <a:t>Tank heat loss rate (UA)</a:t>
            </a:r>
          </a:p>
          <a:p>
            <a:pPr marL="524123" indent="-524123"/>
            <a:r>
              <a:rPr lang="en-US" sz="1400" dirty="0"/>
              <a:t>Distribution of added heat</a:t>
            </a:r>
          </a:p>
          <a:p>
            <a:pPr marL="822290" lvl="1" indent="-524123"/>
            <a:r>
              <a:rPr lang="en-US" sz="1400" dirty="0"/>
              <a:t>Where in the tank are the elements and compressor?</a:t>
            </a:r>
          </a:p>
          <a:p>
            <a:pPr marL="822290" lvl="1" indent="-524123"/>
            <a:r>
              <a:rPr lang="en-US" sz="1400" dirty="0"/>
              <a:t>Where does the heat appear during a recovery cycle</a:t>
            </a:r>
          </a:p>
        </p:txBody>
      </p:sp>
      <p:sp>
        <p:nvSpPr>
          <p:cNvPr id="4" name="Slide Number Placeholder 3"/>
          <p:cNvSpPr>
            <a:spLocks noGrp="1"/>
          </p:cNvSpPr>
          <p:nvPr>
            <p:ph type="sldNum" sz="quarter" idx="10"/>
          </p:nvPr>
        </p:nvSpPr>
        <p:spPr/>
        <p:txBody>
          <a:bodyPr/>
          <a:lstStyle/>
          <a:p>
            <a:fld id="{324E176C-1315-4FB2-A15E-95A4CFF5B82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31774"/>
            <a:r>
              <a:rPr lang="en-US" sz="1400" dirty="0"/>
              <a:t>We start in the lab by mapping COP and input to tank temperature for two ambient air conditions: ~50°F &amp; 67°F.</a:t>
            </a:r>
          </a:p>
          <a:p>
            <a:pPr marL="0" lvl="1" defTabSz="931774"/>
            <a:r>
              <a:rPr lang="en-US" sz="1400" dirty="0"/>
              <a:t>A single COP mapping test takes a day of lab time. </a:t>
            </a:r>
          </a:p>
          <a:p>
            <a:pPr marL="0" lvl="1" defTabSz="931774"/>
            <a:endParaRPr lang="en-US" sz="1400" dirty="0"/>
          </a:p>
          <a:p>
            <a:r>
              <a:rPr lang="en-US" sz="1400" dirty="0"/>
              <a:t>We fit functions to the input power and COP curves for each lab test. </a:t>
            </a:r>
          </a:p>
          <a:p>
            <a:r>
              <a:rPr lang="en-US" sz="1400" dirty="0"/>
              <a:t>Then, we scale them linearly to whatever ambient temperature we need for the water heat simulation.  </a:t>
            </a:r>
          </a:p>
          <a:p>
            <a:pPr marL="0" lvl="2" defTabSz="931774"/>
            <a:r>
              <a:rPr lang="en-US" sz="1400" dirty="0"/>
              <a:t>Extensive testing shows linear extrapolation of COP works well for the 35°F to 85°F range</a:t>
            </a:r>
          </a:p>
          <a:p>
            <a:endParaRPr lang="en-US" sz="1400" dirty="0"/>
          </a:p>
          <a:p>
            <a:r>
              <a:rPr lang="en-US" sz="1400" dirty="0"/>
              <a:t>It is possible to define COP as a function of </a:t>
            </a:r>
            <a:r>
              <a:rPr lang="en-US" sz="1400" dirty="0" err="1"/>
              <a:t>Tair</a:t>
            </a:r>
            <a:r>
              <a:rPr lang="en-US" sz="1400" dirty="0"/>
              <a:t>, </a:t>
            </a:r>
            <a:r>
              <a:rPr lang="en-US" sz="1400" dirty="0" err="1"/>
              <a:t>RHair</a:t>
            </a:r>
            <a:r>
              <a:rPr lang="en-US" sz="1400" dirty="0"/>
              <a:t>, and </a:t>
            </a:r>
            <a:r>
              <a:rPr lang="en-US" sz="1400" dirty="0" err="1"/>
              <a:t>Twater</a:t>
            </a:r>
            <a:r>
              <a:rPr lang="en-US" sz="1400" dirty="0"/>
              <a:t>, but that proved too complicated for our purposes. There were too many functional parameters and not enough lab data to get good estimates for those parameters.  Simplicity and credibility are most important here – we don’t want a complicated model that gives crazy results, we want a simple model that gives reasonable results. </a:t>
            </a:r>
          </a:p>
        </p:txBody>
      </p:sp>
      <p:sp>
        <p:nvSpPr>
          <p:cNvPr id="4" name="Slide Number Placeholder 3"/>
          <p:cNvSpPr>
            <a:spLocks noGrp="1"/>
          </p:cNvSpPr>
          <p:nvPr>
            <p:ph type="sldNum" sz="quarter" idx="10"/>
          </p:nvPr>
        </p:nvSpPr>
        <p:spPr/>
        <p:txBody>
          <a:bodyPr/>
          <a:lstStyle/>
          <a:p>
            <a:fld id="{324E176C-1315-4FB2-A15E-95A4CFF5B82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Control logic can be difficult to obtain depending on what information is published. Having more printed information speeds simulation development. Tank heat loss is easily extracted from the standby period in the stand 24hr EF test.  The trickiest part of the simulation is figuring out how to add heat to the tank – specifically where. </a:t>
            </a:r>
          </a:p>
        </p:txBody>
      </p:sp>
      <p:sp>
        <p:nvSpPr>
          <p:cNvPr id="4" name="Slide Number Placeholder 3"/>
          <p:cNvSpPr>
            <a:spLocks noGrp="1"/>
          </p:cNvSpPr>
          <p:nvPr>
            <p:ph type="sldNum" sz="quarter" idx="10"/>
          </p:nvPr>
        </p:nvSpPr>
        <p:spPr/>
        <p:txBody>
          <a:bodyPr/>
          <a:lstStyle/>
          <a:p>
            <a:fld id="{324E176C-1315-4FB2-A15E-95A4CFF5B82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400" dirty="0"/>
              <a:t>It’s now worth describing the simulation design. We use a 12-node, 1-dimensional model for the tank.  The simulation runs on 1-minute time-steps. Each step:</a:t>
            </a:r>
          </a:p>
          <a:p>
            <a:pPr marL="524123" indent="-524123"/>
            <a:r>
              <a:rPr lang="en-US" sz="1400" dirty="0"/>
              <a:t> 1. Reduces temperature for standby losses</a:t>
            </a:r>
          </a:p>
          <a:p>
            <a:pPr marL="524123" indent="-524123"/>
            <a:r>
              <a:rPr lang="en-US" sz="1400" dirty="0"/>
              <a:t> 2. If a draw is present, shift the water column upward</a:t>
            </a:r>
          </a:p>
          <a:p>
            <a:pPr marL="524123" indent="-524123"/>
            <a:r>
              <a:rPr lang="en-US" sz="1400" dirty="0"/>
              <a:t>    - There is no heat transfer calculated between nodes. Instead, the temperature is shifted up the nodes (tank is stratified)</a:t>
            </a:r>
          </a:p>
          <a:p>
            <a:pPr marL="524123" indent="-524123"/>
            <a:r>
              <a:rPr lang="en-US" sz="1400" dirty="0"/>
              <a:t> 3. Checks control logic and activates or deactivates heating components</a:t>
            </a:r>
          </a:p>
          <a:p>
            <a:pPr marL="524123" indent="-524123"/>
            <a:r>
              <a:rPr lang="en-US" sz="1400" dirty="0"/>
              <a:t> 4. If a heating component is active, calculate COP and input power, and update temperature nodes. </a:t>
            </a:r>
          </a:p>
          <a:p>
            <a:pPr marL="524123" lvl="2" indent="-524123" defTabSz="931774"/>
            <a:r>
              <a:rPr lang="en-US" sz="1400" dirty="0"/>
              <a:t>    - Lower element heat appears at the highest node that is just below set point (tank is stratified)</a:t>
            </a:r>
          </a:p>
          <a:p>
            <a:pPr marL="524123" lvl="2" indent="-524123" defTabSz="931774"/>
            <a:r>
              <a:rPr lang="en-US" sz="1400" dirty="0"/>
              <a:t>    - Upper element acts similarly except it can only heat the top 1/3 of tank.</a:t>
            </a:r>
          </a:p>
          <a:p>
            <a:pPr marL="524123" lvl="2" indent="-524123" defTabSz="931774"/>
            <a:r>
              <a:rPr lang="en-US" sz="1400" dirty="0"/>
              <a:t>    - Heat pump provided heat through the condenser gets smeared out across nodes depending on the tank design</a:t>
            </a:r>
          </a:p>
          <a:p>
            <a:pPr marL="524123" lvl="2" indent="-524123" defTabSz="931774"/>
            <a:r>
              <a:rPr lang="en-US" sz="1400" dirty="0"/>
              <a:t>    - The condenser temperature is set to be the bottom 1/3 or ½ of the tank depending tank design</a:t>
            </a:r>
          </a:p>
          <a:p>
            <a:pPr marL="524123" lvl="2" indent="-524123" defTabSz="931774"/>
            <a:endParaRPr lang="en-US" sz="1400" dirty="0"/>
          </a:p>
          <a:p>
            <a:pPr marL="524123" indent="-524123"/>
            <a:r>
              <a:rPr lang="en-US" sz="1400" dirty="0"/>
              <a:t>There is no heat transfer between nodes. Each node has a mass and will absorb a certain amount of heat but can only lose heat via standby losses or by exiting the tank in a draw event. During a draw, the mass of water is shifted upwards and cold water at the inlet temperature enters the tank. </a:t>
            </a:r>
          </a:p>
          <a:p>
            <a:endParaRPr lang="en-US" dirty="0"/>
          </a:p>
        </p:txBody>
      </p:sp>
      <p:sp>
        <p:nvSpPr>
          <p:cNvPr id="4" name="Slide Number Placeholder 3"/>
          <p:cNvSpPr>
            <a:spLocks noGrp="1"/>
          </p:cNvSpPr>
          <p:nvPr>
            <p:ph type="sldNum" sz="quarter" idx="10"/>
          </p:nvPr>
        </p:nvSpPr>
        <p:spPr/>
        <p:txBody>
          <a:bodyPr/>
          <a:lstStyle/>
          <a:p>
            <a:fld id="{324E176C-1315-4FB2-A15E-95A4CFF5B82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thermocouples</a:t>
            </a:r>
            <a:r>
              <a:rPr lang="en-US" baseline="0" dirty="0" smtClean="0"/>
              <a:t> immersed inside the tank for the test show how heat is added to the tank.  Those temperatures are plotted in lavender. The left graph shows the tank adding heat over the bottom half of the tank. This appears as the concurrent increase in temperature for the bottom three thermocouples.  For the graph at right, the heat is added almost entirely at the bottom of the tank.  The heating occurs from the bottom up as opposed to the bottom and sides.</a:t>
            </a:r>
            <a:endParaRPr lang="en-US" dirty="0"/>
          </a:p>
        </p:txBody>
      </p:sp>
      <p:sp>
        <p:nvSpPr>
          <p:cNvPr id="4" name="Slide Number Placeholder 3"/>
          <p:cNvSpPr>
            <a:spLocks noGrp="1"/>
          </p:cNvSpPr>
          <p:nvPr>
            <p:ph type="sldNum" sz="quarter" idx="10"/>
          </p:nvPr>
        </p:nvSpPr>
        <p:spPr/>
        <p:txBody>
          <a:bodyPr/>
          <a:lstStyle/>
          <a:p>
            <a:fld id="{324E176C-1315-4FB2-A15E-95A4CFF5B828}" type="slidenum">
              <a:rPr lang="en-US" smtClean="0"/>
              <a:pPr/>
              <a:t>8</a:t>
            </a:fld>
            <a:endParaRPr lang="en-US"/>
          </a:p>
        </p:txBody>
      </p:sp>
    </p:spTree>
    <p:extLst>
      <p:ext uri="{BB962C8B-B14F-4D97-AF65-F5344CB8AC3E}">
        <p14:creationId xmlns:p14="http://schemas.microsoft.com/office/powerpoint/2010/main" xmlns="" val="45501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31774"/>
            <a:r>
              <a:rPr lang="en-US" sz="1400" dirty="0"/>
              <a:t>There are two things going on. First, different condensers see different temperature profiles leading to different heat transfer efficiencies.</a:t>
            </a:r>
          </a:p>
          <a:p>
            <a:endParaRPr lang="en-US" sz="1400" dirty="0"/>
          </a:p>
          <a:p>
            <a:r>
              <a:rPr lang="en-US" sz="1400" dirty="0"/>
              <a:t>A perfect simulation would integrate over heat exchanger area and stratified temperature to compute a temperature “seen” by the condenser.  This is computationally intensive and the </a:t>
            </a:r>
            <a:r>
              <a:rPr lang="en-US" sz="1400" dirty="0" err="1"/>
              <a:t>stochasticity</a:t>
            </a:r>
            <a:r>
              <a:rPr lang="en-US" sz="1400" dirty="0"/>
              <a:t> of water mixing means it might not produce a better result. Further, in the lab tests for COP mapping, we are only able to get the relationship between a uniform tank temperature and COP. Real world draws create the situation of having a varying temperature over the condenser. Only a large and complicated lab testing suite could map that relationship.  Therefore our approach is to calculate a water temperature over the bottom ½ or 1/3 of tank depending on design.</a:t>
            </a:r>
          </a:p>
          <a:p>
            <a:endParaRPr lang="en-US" sz="1400" dirty="0"/>
          </a:p>
          <a:p>
            <a:pPr marL="0" lvl="1" defTabSz="931774"/>
            <a:r>
              <a:rPr lang="en-US" sz="1400" dirty="0"/>
              <a:t>Second, when the condenser is hot, some tanks get heated higher up than others so the appears at different heights at different times. We’d like to know at which nodes the heat appears for given heating regime. Our approach is to use manually tuned equations to  distribute heat in such a way as to match simulation patterns to measured patterns.</a:t>
            </a:r>
          </a:p>
          <a:p>
            <a:pPr defTabSz="931774"/>
            <a:endParaRPr lang="en-US" sz="1400" dirty="0"/>
          </a:p>
          <a:p>
            <a:endParaRPr lang="en-US" dirty="0"/>
          </a:p>
        </p:txBody>
      </p:sp>
      <p:sp>
        <p:nvSpPr>
          <p:cNvPr id="4" name="Slide Number Placeholder 3"/>
          <p:cNvSpPr>
            <a:spLocks noGrp="1"/>
          </p:cNvSpPr>
          <p:nvPr>
            <p:ph type="sldNum" sz="quarter" idx="10"/>
          </p:nvPr>
        </p:nvSpPr>
        <p:spPr/>
        <p:txBody>
          <a:bodyPr/>
          <a:lstStyle/>
          <a:p>
            <a:fld id="{324E176C-1315-4FB2-A15E-95A4CFF5B82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87D9B01-04F7-421E-9873-9070F84615D5}" type="datetime1">
              <a:rPr lang="en-US" smtClean="0"/>
              <a:pPr/>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964AEB-DF32-41B6-AE53-70994DB3449B}" type="datetime1">
              <a:rPr lang="en-US" smtClean="0"/>
              <a:pPr/>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BC6521-D8F1-4E44-8584-0081D8B51345}" type="datetime1">
              <a:rPr lang="en-US" smtClean="0"/>
              <a:pPr/>
              <a:t>11/3/2013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E74004-6BD9-4C26-A562-A7DB55365CB6}" type="datetime1">
              <a:rPr lang="en-US" smtClean="0"/>
              <a:pPr/>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FB9E32-1306-4CA5-85AE-7C2F460E6A42}" type="datetime1">
              <a:rPr lang="en-US" smtClean="0"/>
              <a:pPr/>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44C650-5471-48E7-939A-0AA8A28839E8}" type="datetime1">
              <a:rPr lang="en-US" smtClean="0"/>
              <a:pPr/>
              <a:t>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1961E4F-1F35-457B-AF03-A46966C9F337}" type="datetime1">
              <a:rPr lang="en-US" smtClean="0"/>
              <a:pPr/>
              <a:t>11/3/2013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1C6894-9FE1-4415-833E-E238323744FE}" type="datetime1">
              <a:rPr lang="en-US" smtClean="0"/>
              <a:pPr/>
              <a:t>11/3/2013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85451-31B2-4E23-9195-BFA3332A946E}" type="datetime1">
              <a:rPr lang="en-US" smtClean="0"/>
              <a:pPr/>
              <a:t>11/3/2013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756E82-2209-4088-B503-078055616D9B}" type="datetime1">
              <a:rPr lang="en-US" smtClean="0"/>
              <a:pPr/>
              <a:t>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A54B33-F828-4002-B821-47CB10657851}" type="datetime1">
              <a:rPr lang="en-US" smtClean="0"/>
              <a:pPr/>
              <a:t>11/3/2013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3188A32-BF22-453E-AA76-168C649CE1D3}" type="datetime1">
              <a:rPr lang="en-US" smtClean="0"/>
              <a:pPr/>
              <a:t>11/3/2013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33393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603248"/>
            <a:ext cx="8077200" cy="3273552"/>
          </a:xfrm>
        </p:spPr>
        <p:txBody>
          <a:bodyPr>
            <a:normAutofit/>
          </a:bodyPr>
          <a:lstStyle/>
          <a:p>
            <a:r>
              <a:rPr lang="en-US" dirty="0" smtClean="0"/>
              <a:t>Heat Pump Water Heater – Quick Simulation Approach</a:t>
            </a:r>
            <a:br>
              <a:rPr lang="en-US" dirty="0" smtClean="0"/>
            </a:br>
            <a:r>
              <a:rPr lang="en-US" dirty="0"/>
              <a:t/>
            </a:r>
            <a:br>
              <a:rPr lang="en-US" dirty="0"/>
            </a:br>
            <a:r>
              <a:rPr lang="en-US" sz="2700" dirty="0" smtClean="0">
                <a:solidFill>
                  <a:schemeClr val="tx1"/>
                </a:solidFill>
              </a:rPr>
              <a:t>Ben Larson and Michael Logsdon</a:t>
            </a:r>
            <a:br>
              <a:rPr lang="en-US" sz="2700" dirty="0" smtClean="0">
                <a:solidFill>
                  <a:schemeClr val="tx1"/>
                </a:solidFill>
              </a:rPr>
            </a:br>
            <a:r>
              <a:rPr lang="en-US" sz="2700" dirty="0" smtClean="0">
                <a:solidFill>
                  <a:schemeClr val="tx1"/>
                </a:solidFill>
              </a:rPr>
              <a:t>4 November 2013</a:t>
            </a:r>
            <a:endParaRPr lang="en-US" dirty="0">
              <a:solidFill>
                <a:schemeClr val="tx1"/>
              </a:solidFill>
            </a:endParaRPr>
          </a:p>
        </p:txBody>
      </p:sp>
      <p:sp>
        <p:nvSpPr>
          <p:cNvPr id="8195" name="Subtitle 6"/>
          <p:cNvSpPr>
            <a:spLocks noGrp="1"/>
          </p:cNvSpPr>
          <p:nvPr>
            <p:ph type="subTitle" idx="1"/>
          </p:nvPr>
        </p:nvSpPr>
        <p:spPr>
          <a:xfrm>
            <a:off x="685800" y="76200"/>
            <a:ext cx="8077200" cy="1499616"/>
          </a:xfrm>
        </p:spPr>
        <p:txBody>
          <a:bodyPr/>
          <a:lstStyle/>
          <a:p>
            <a:r>
              <a:rPr lang="en-US" b="1" dirty="0" smtClean="0">
                <a:solidFill>
                  <a:schemeClr val="tx1"/>
                </a:solidFill>
              </a:rPr>
              <a:t>ACEEE Hot Water Forum 2013</a:t>
            </a:r>
            <a:endParaRPr lang="en-US" b="1" dirty="0" smtClean="0"/>
          </a:p>
        </p:txBody>
      </p:sp>
      <p:pic>
        <p:nvPicPr>
          <p:cNvPr id="8196" name="Picture 5" descr="colorlogoorage"/>
          <p:cNvPicPr>
            <a:picLocks noChangeAspect="1" noChangeArrowheads="1"/>
          </p:cNvPicPr>
          <p:nvPr/>
        </p:nvPicPr>
        <p:blipFill>
          <a:blip r:embed="rId3" cstate="screen"/>
          <a:srcRect/>
          <a:stretch>
            <a:fillRect/>
          </a:stretch>
        </p:blipFill>
        <p:spPr bwMode="auto">
          <a:xfrm>
            <a:off x="762000" y="5257800"/>
            <a:ext cx="2209800" cy="1489075"/>
          </a:xfrm>
          <a:prstGeom prst="rect">
            <a:avLst/>
          </a:prstGeom>
          <a:noFill/>
          <a:ln w="9525">
            <a:solidFill>
              <a:schemeClr val="bg1"/>
            </a:solidFill>
            <a:miter lim="800000"/>
            <a:headEnd/>
            <a:tailEnd/>
          </a:ln>
        </p:spPr>
      </p:pic>
      <p:sp>
        <p:nvSpPr>
          <p:cNvPr id="8197" name="Subtitle 6"/>
          <p:cNvSpPr txBox="1">
            <a:spLocks/>
          </p:cNvSpPr>
          <p:nvPr/>
        </p:nvSpPr>
        <p:spPr bwMode="auto">
          <a:xfrm>
            <a:off x="3124200" y="5334000"/>
            <a:ext cx="6019800" cy="1447800"/>
          </a:xfrm>
          <a:prstGeom prst="rect">
            <a:avLst/>
          </a:prstGeom>
          <a:noFill/>
          <a:ln w="9525">
            <a:noFill/>
            <a:miter lim="800000"/>
            <a:headEnd/>
            <a:tailEnd/>
          </a:ln>
        </p:spPr>
        <p:txBody>
          <a:bodyPr lIns="118872" tIns="0" rIns="45720" bIns="0" anchor="b"/>
          <a:lstStyle/>
          <a:p>
            <a:pPr>
              <a:buClr>
                <a:schemeClr val="accent1"/>
              </a:buClr>
              <a:buSzPct val="80000"/>
              <a:buFont typeface="Wingdings 2" pitchFamily="18" charset="2"/>
              <a:buNone/>
            </a:pPr>
            <a:r>
              <a:rPr lang="en-US" sz="2000" dirty="0" smtClean="0">
                <a:solidFill>
                  <a:srgbClr val="FFFFFF"/>
                </a:solidFill>
                <a:latin typeface="BankGothic Lt BT" pitchFamily="34" charset="0"/>
              </a:rPr>
              <a:t>ben@ecotope.com</a:t>
            </a:r>
            <a:endParaRPr lang="en-US" sz="2000" dirty="0">
              <a:solidFill>
                <a:srgbClr val="FFFFFF"/>
              </a:solidFill>
              <a:latin typeface="BankGothic Lt BT" pitchFamily="34" charset="0"/>
            </a:endParaRPr>
          </a:p>
          <a:p>
            <a:pPr>
              <a:buClr>
                <a:schemeClr val="accent1"/>
              </a:buClr>
              <a:buSzPct val="80000"/>
              <a:buFont typeface="Wingdings 2" pitchFamily="18" charset="2"/>
              <a:buNone/>
            </a:pPr>
            <a:r>
              <a:rPr lang="en-US" sz="2000" dirty="0">
                <a:solidFill>
                  <a:srgbClr val="FFFFFF"/>
                </a:solidFill>
                <a:latin typeface="BankGothic Lt BT" pitchFamily="34" charset="0"/>
              </a:rPr>
              <a:t>4056 9</a:t>
            </a:r>
            <a:r>
              <a:rPr lang="en-US" sz="2000" baseline="30000" dirty="0">
                <a:solidFill>
                  <a:srgbClr val="FFFFFF"/>
                </a:solidFill>
                <a:latin typeface="BankGothic Lt BT" pitchFamily="34" charset="0"/>
              </a:rPr>
              <a:t>th</a:t>
            </a:r>
            <a:r>
              <a:rPr lang="en-US" sz="2000" dirty="0">
                <a:solidFill>
                  <a:srgbClr val="FFFFFF"/>
                </a:solidFill>
                <a:latin typeface="BankGothic Lt BT" pitchFamily="34" charset="0"/>
              </a:rPr>
              <a:t> Avenue NE, Seattle, WA 98105</a:t>
            </a:r>
          </a:p>
          <a:p>
            <a:pPr>
              <a:buClr>
                <a:schemeClr val="accent1"/>
              </a:buClr>
              <a:buSzPct val="80000"/>
              <a:buFont typeface="Wingdings 2" pitchFamily="18" charset="2"/>
              <a:buNone/>
            </a:pPr>
            <a:r>
              <a:rPr lang="en-US" sz="2000" dirty="0">
                <a:solidFill>
                  <a:srgbClr val="FFFFFF"/>
                </a:solidFill>
                <a:latin typeface="BankGothic Lt BT" pitchFamily="34" charset="0"/>
              </a:rPr>
              <a:t>(206) 322-</a:t>
            </a:r>
            <a:r>
              <a:rPr lang="en-US" sz="2000" dirty="0" smtClean="0">
                <a:solidFill>
                  <a:srgbClr val="FFFFFF"/>
                </a:solidFill>
                <a:latin typeface="BankGothic Lt BT" pitchFamily="34" charset="0"/>
              </a:rPr>
              <a:t>3753</a:t>
            </a:r>
            <a:endParaRPr lang="en-US" sz="2000" dirty="0">
              <a:solidFill>
                <a:srgbClr val="FFFFFF"/>
              </a:solidFill>
              <a:latin typeface="BankGothic Lt B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Heat to Nodes</a:t>
            </a:r>
            <a:endParaRPr lang="en-US" dirty="0"/>
          </a:p>
        </p:txBody>
      </p:sp>
      <p:sp>
        <p:nvSpPr>
          <p:cNvPr id="3" name="Content Placeholder 2"/>
          <p:cNvSpPr>
            <a:spLocks noGrp="1"/>
          </p:cNvSpPr>
          <p:nvPr>
            <p:ph idx="1"/>
          </p:nvPr>
        </p:nvSpPr>
        <p:spPr/>
        <p:txBody>
          <a:bodyPr>
            <a:noAutofit/>
          </a:bodyPr>
          <a:lstStyle/>
          <a:p>
            <a:r>
              <a:rPr lang="en-US" sz="2400" dirty="0" smtClean="0"/>
              <a:t>Each time step, each node gets a fraction of the heat added:</a:t>
            </a:r>
          </a:p>
          <a:p>
            <a:endParaRPr lang="en-US" sz="2400" dirty="0" smtClean="0"/>
          </a:p>
          <a:p>
            <a:endParaRPr lang="en-US" sz="2400" dirty="0" smtClean="0"/>
          </a:p>
          <a:p>
            <a:pPr marL="457200" lvl="1" indent="0">
              <a:buNone/>
            </a:pPr>
            <a:endParaRPr lang="en-US" sz="1800" dirty="0" smtClean="0">
              <a:latin typeface="Cambria Math" pitchFamily="18" charset="0"/>
              <a:ea typeface="Cambria Math" pitchFamily="18" charset="0"/>
            </a:endParaRPr>
          </a:p>
          <a:p>
            <a:pPr marL="457200" lvl="1" indent="0">
              <a:buNone/>
            </a:pPr>
            <a:r>
              <a:rPr lang="en-US" sz="1800" dirty="0" smtClean="0">
                <a:latin typeface="Cambria Math" pitchFamily="18" charset="0"/>
                <a:ea typeface="Cambria Math" pitchFamily="18" charset="0"/>
              </a:rPr>
              <a:t>c(n) - the fraction of total heat added going in to node </a:t>
            </a:r>
            <a:r>
              <a:rPr lang="en-US" sz="1800" i="1" dirty="0" smtClean="0">
                <a:latin typeface="Cambria Math" pitchFamily="18" charset="0"/>
                <a:ea typeface="Cambria Math" pitchFamily="18" charset="0"/>
              </a:rPr>
              <a:t>n, where n=1-12</a:t>
            </a:r>
          </a:p>
          <a:p>
            <a:pPr marL="457200" lvl="1" indent="0">
              <a:buNone/>
            </a:pPr>
            <a:r>
              <a:rPr lang="en-US" sz="1800" dirty="0" err="1" smtClean="0">
                <a:latin typeface="Cambria Math" pitchFamily="18" charset="0"/>
                <a:ea typeface="Cambria Math" pitchFamily="18" charset="0"/>
              </a:rPr>
              <a:t>T</a:t>
            </a:r>
            <a:r>
              <a:rPr lang="en-US" sz="1800" baseline="-25000" dirty="0" err="1" smtClean="0">
                <a:latin typeface="Cambria Math" pitchFamily="18" charset="0"/>
                <a:ea typeface="Cambria Math" pitchFamily="18" charset="0"/>
              </a:rPr>
              <a:t>n</a:t>
            </a:r>
            <a:r>
              <a:rPr lang="en-US" sz="1800" dirty="0" smtClean="0">
                <a:latin typeface="Cambria Math" pitchFamily="18" charset="0"/>
                <a:ea typeface="Cambria Math" pitchFamily="18" charset="0"/>
              </a:rPr>
              <a:t> 	- temperature of a node (°F)</a:t>
            </a:r>
          </a:p>
          <a:p>
            <a:pPr marL="457200" lvl="1" indent="0">
              <a:buNone/>
            </a:pPr>
            <a:r>
              <a:rPr lang="en-US" sz="1800" dirty="0" smtClean="0">
                <a:latin typeface="Cambria Math" pitchFamily="18" charset="0"/>
                <a:ea typeface="Cambria Math" pitchFamily="18" charset="0"/>
              </a:rPr>
              <a:t>T</a:t>
            </a:r>
            <a:r>
              <a:rPr lang="en-US" sz="1800" baseline="-25000" dirty="0" smtClean="0">
                <a:latin typeface="Cambria Math" pitchFamily="18" charset="0"/>
                <a:ea typeface="Cambria Math" pitchFamily="18" charset="0"/>
              </a:rPr>
              <a:t>1</a:t>
            </a:r>
            <a:r>
              <a:rPr lang="en-US" sz="1800" dirty="0" smtClean="0">
                <a:latin typeface="Cambria Math" pitchFamily="18" charset="0"/>
                <a:ea typeface="Cambria Math" pitchFamily="18" charset="0"/>
              </a:rPr>
              <a:t> 	- bottom node temperature (°F)</a:t>
            </a:r>
          </a:p>
          <a:p>
            <a:pPr marL="457200" lvl="1" indent="0">
              <a:buNone/>
            </a:pPr>
            <a:r>
              <a:rPr lang="en-US" sz="1800" dirty="0" err="1" smtClean="0">
                <a:latin typeface="Cambria Math" pitchFamily="18" charset="0"/>
                <a:ea typeface="Cambria Math" pitchFamily="18" charset="0"/>
              </a:rPr>
              <a:t>T</a:t>
            </a:r>
            <a:r>
              <a:rPr lang="en-US" sz="1800" baseline="-25000" dirty="0" err="1" smtClean="0">
                <a:latin typeface="Cambria Math" pitchFamily="18" charset="0"/>
                <a:ea typeface="Cambria Math" pitchFamily="18" charset="0"/>
              </a:rPr>
              <a:t>set</a:t>
            </a:r>
            <a:r>
              <a:rPr lang="en-US" sz="1800" dirty="0" smtClean="0">
                <a:latin typeface="Cambria Math" pitchFamily="18" charset="0"/>
                <a:ea typeface="Cambria Math" pitchFamily="18" charset="0"/>
              </a:rPr>
              <a:t> 	- tank </a:t>
            </a:r>
            <a:r>
              <a:rPr lang="en-US" sz="1800" dirty="0" err="1" smtClean="0">
                <a:latin typeface="Cambria Math" pitchFamily="18" charset="0"/>
                <a:ea typeface="Cambria Math" pitchFamily="18" charset="0"/>
              </a:rPr>
              <a:t>setpoint</a:t>
            </a:r>
            <a:r>
              <a:rPr lang="en-US" sz="1800" dirty="0" smtClean="0">
                <a:latin typeface="Cambria Math" pitchFamily="18" charset="0"/>
                <a:ea typeface="Cambria Math" pitchFamily="18" charset="0"/>
              </a:rPr>
              <a:t> </a:t>
            </a:r>
            <a:r>
              <a:rPr lang="en-US" sz="1800" dirty="0">
                <a:latin typeface="Cambria Math" pitchFamily="18" charset="0"/>
                <a:ea typeface="Cambria Math" pitchFamily="18" charset="0"/>
              </a:rPr>
              <a:t>(</a:t>
            </a:r>
            <a:r>
              <a:rPr lang="en-US" sz="1800" dirty="0" smtClean="0">
                <a:latin typeface="Cambria Math" pitchFamily="18" charset="0"/>
                <a:ea typeface="Cambria Math" pitchFamily="18" charset="0"/>
              </a:rPr>
              <a:t>°F)</a:t>
            </a:r>
          </a:p>
          <a:p>
            <a:pPr marL="457200" lvl="1" indent="0">
              <a:buNone/>
            </a:pPr>
            <a:r>
              <a:rPr lang="en-US" sz="1800" dirty="0" err="1" smtClean="0">
                <a:latin typeface="Cambria Math" pitchFamily="18" charset="0"/>
                <a:ea typeface="Cambria Math" pitchFamily="18" charset="0"/>
              </a:rPr>
              <a:t>ofst</a:t>
            </a:r>
            <a:r>
              <a:rPr lang="en-US" sz="1800" dirty="0" smtClean="0">
                <a:latin typeface="Cambria Math" pitchFamily="18" charset="0"/>
                <a:ea typeface="Cambria Math" pitchFamily="18" charset="0"/>
              </a:rPr>
              <a:t> 	</a:t>
            </a:r>
            <a:r>
              <a:rPr lang="en-US" sz="1800" dirty="0">
                <a:latin typeface="Cambria Math" pitchFamily="18" charset="0"/>
                <a:ea typeface="Cambria Math" pitchFamily="18" charset="0"/>
              </a:rPr>
              <a:t>-</a:t>
            </a:r>
            <a:r>
              <a:rPr lang="en-US" sz="1800" dirty="0" smtClean="0">
                <a:latin typeface="Cambria Math" pitchFamily="18" charset="0"/>
                <a:ea typeface="Cambria Math" pitchFamily="18" charset="0"/>
              </a:rPr>
              <a:t> 5</a:t>
            </a:r>
          </a:p>
          <a:p>
            <a:pPr marL="457200" lvl="1" indent="0">
              <a:buNone/>
            </a:pPr>
            <a:r>
              <a:rPr lang="en-US" sz="1800" u="sng" dirty="0" smtClean="0">
                <a:latin typeface="Cambria Math" pitchFamily="18" charset="0"/>
                <a:ea typeface="Cambria Math" pitchFamily="18" charset="0"/>
              </a:rPr>
              <a:t>Tunable parameters (vary based on HPWH equipment):</a:t>
            </a:r>
          </a:p>
          <a:p>
            <a:pPr marL="457200" lvl="1" indent="0">
              <a:buNone/>
            </a:pPr>
            <a:r>
              <a:rPr lang="en-US" sz="1800" dirty="0">
                <a:latin typeface="Cambria Math" pitchFamily="18" charset="0"/>
                <a:ea typeface="Cambria Math" pitchFamily="18" charset="0"/>
              </a:rPr>
              <a:t>s</a:t>
            </a:r>
            <a:r>
              <a:rPr lang="en-US" sz="1800" dirty="0" smtClean="0">
                <a:latin typeface="Cambria Math" pitchFamily="18" charset="0"/>
                <a:ea typeface="Cambria Math" pitchFamily="18" charset="0"/>
              </a:rPr>
              <a:t> 	- “shrinkage” – perceived distance between lower and upper tank</a:t>
            </a:r>
          </a:p>
          <a:p>
            <a:pPr marL="457200" lvl="1" indent="0">
              <a:buNone/>
            </a:pPr>
            <a:r>
              <a:rPr lang="en-US" sz="1800" dirty="0">
                <a:latin typeface="Cambria Math" pitchFamily="18" charset="0"/>
                <a:ea typeface="Cambria Math" pitchFamily="18" charset="0"/>
              </a:rPr>
              <a:t>p</a:t>
            </a:r>
            <a:r>
              <a:rPr lang="en-US" sz="1800" dirty="0" smtClean="0">
                <a:latin typeface="Cambria Math" pitchFamily="18" charset="0"/>
                <a:ea typeface="Cambria Math" pitchFamily="18" charset="0"/>
              </a:rPr>
              <a:t> 	- shape – modifies concavity with which </a:t>
            </a:r>
            <a:r>
              <a:rPr lang="en-US" sz="1800" dirty="0" err="1" smtClean="0">
                <a:latin typeface="Cambria Math" pitchFamily="18" charset="0"/>
                <a:ea typeface="Cambria Math" pitchFamily="18" charset="0"/>
              </a:rPr>
              <a:t>T</a:t>
            </a:r>
            <a:r>
              <a:rPr lang="en-US" sz="1600" dirty="0" err="1" smtClean="0">
                <a:latin typeface="Cambria Math" pitchFamily="18" charset="0"/>
                <a:ea typeface="Cambria Math" pitchFamily="18" charset="0"/>
              </a:rPr>
              <a:t>n</a:t>
            </a:r>
            <a:r>
              <a:rPr lang="en-US" sz="1800" dirty="0" smtClean="0">
                <a:latin typeface="Cambria Math" pitchFamily="18" charset="0"/>
                <a:ea typeface="Cambria Math" pitchFamily="18" charset="0"/>
              </a:rPr>
              <a:t> approach </a:t>
            </a:r>
            <a:r>
              <a:rPr lang="en-US" sz="1800" dirty="0" err="1" smtClean="0">
                <a:latin typeface="Cambria Math" pitchFamily="18" charset="0"/>
                <a:ea typeface="Cambria Math" pitchFamily="18" charset="0"/>
              </a:rPr>
              <a:t>setpoint</a:t>
            </a:r>
            <a:endParaRPr lang="en-US" sz="1800" dirty="0" smtClean="0">
              <a:latin typeface="Cambria Math" pitchFamily="18" charset="0"/>
              <a:ea typeface="Cambria Math" pitchFamily="18" charset="0"/>
            </a:endParaRPr>
          </a:p>
          <a:p>
            <a:pPr marL="457200" lvl="1" indent="0">
              <a:buNone/>
            </a:pPr>
            <a:endParaRPr lang="en-US" sz="1800" dirty="0">
              <a:latin typeface="Cambria Math" pitchFamily="18" charset="0"/>
              <a:ea typeface="Cambria Math" pitchFamily="18" charset="0"/>
            </a:endParaRPr>
          </a:p>
          <a:p>
            <a:pPr marL="457200" lvl="1" indent="0">
              <a:buNone/>
            </a:pPr>
            <a:r>
              <a:rPr lang="en-US" sz="1400" u="sng" dirty="0">
                <a:latin typeface="Cambria Math" pitchFamily="18" charset="0"/>
                <a:ea typeface="Cambria Math" pitchFamily="18" charset="0"/>
              </a:rPr>
              <a:t>n</a:t>
            </a:r>
            <a:r>
              <a:rPr lang="en-US" sz="1400" u="sng" dirty="0" smtClean="0">
                <a:latin typeface="Cambria Math" pitchFamily="18" charset="0"/>
                <a:ea typeface="Cambria Math" pitchFamily="18" charset="0"/>
              </a:rPr>
              <a:t>ote</a:t>
            </a:r>
            <a:r>
              <a:rPr lang="en-US" sz="1400" dirty="0" smtClean="0">
                <a:latin typeface="Cambria Math" pitchFamily="18" charset="0"/>
                <a:ea typeface="Cambria Math" pitchFamily="18" charset="0"/>
              </a:rPr>
              <a:t>: </a:t>
            </a:r>
            <a:r>
              <a:rPr lang="en-US" sz="1400" dirty="0">
                <a:latin typeface="Cambria Math" pitchFamily="18" charset="0"/>
                <a:ea typeface="Cambria Math" pitchFamily="18" charset="0"/>
              </a:rPr>
              <a:t> </a:t>
            </a:r>
            <a:r>
              <a:rPr lang="en-US" sz="1400" dirty="0" smtClean="0">
                <a:latin typeface="Cambria Math" pitchFamily="18" charset="0"/>
                <a:ea typeface="Cambria Math" pitchFamily="18" charset="0"/>
              </a:rPr>
              <a:t>output of c(n) needs to be normalized so fractions sum to 1 across all nodes</a:t>
            </a:r>
            <a:endParaRPr lang="en-US" sz="1400"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mc:AlternateContent xmlns:mc="http://schemas.openxmlformats.org/markup-compatibility/2006">
        <mc:Choice xmlns:a14="http://schemas.microsoft.com/office/drawing/2010/main" xmlns="" Requires="a14">
          <p:sp>
            <p:nvSpPr>
              <p:cNvPr id="5" name="TextBox 4"/>
              <p:cNvSpPr txBox="1"/>
              <p:nvPr/>
            </p:nvSpPr>
            <p:spPr>
              <a:xfrm>
                <a:off x="914400" y="2367736"/>
                <a:ext cx="7315200" cy="832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𝑐</m:t>
                      </m:r>
                      <m:d>
                        <m:dPr>
                          <m:ctrlPr>
                            <a:rPr lang="en-US" sz="2000" b="0" i="1" smtClean="0">
                              <a:latin typeface="Cambria Math"/>
                            </a:rPr>
                          </m:ctrlPr>
                        </m:dPr>
                        <m:e>
                          <m:r>
                            <a:rPr lang="en-US" sz="2000" b="0" i="1" smtClean="0">
                              <a:latin typeface="Cambria Math"/>
                            </a:rPr>
                            <m:t>𝑛</m:t>
                          </m:r>
                        </m:e>
                      </m:d>
                      <m:r>
                        <a:rPr lang="en-US" sz="2000" b="0" i="1" smtClean="0">
                          <a:latin typeface="Cambria Math"/>
                        </a:rPr>
                        <m:t>=</m:t>
                      </m:r>
                      <m:f>
                        <m:fPr>
                          <m:ctrlPr>
                            <a:rPr lang="en-US" sz="2000" b="0" i="1" smtClean="0">
                              <a:latin typeface="Cambria Math"/>
                            </a:rPr>
                          </m:ctrlPr>
                        </m:fPr>
                        <m:num>
                          <m:r>
                            <a:rPr lang="en-US" sz="2000" b="0" i="1" smtClean="0">
                              <a:latin typeface="Cambria Math"/>
                            </a:rPr>
                            <m:t>1</m:t>
                          </m:r>
                        </m:num>
                        <m:den>
                          <m:r>
                            <a:rPr lang="en-US" sz="2000" b="0" i="1" smtClean="0">
                              <a:latin typeface="Cambria Math"/>
                            </a:rPr>
                            <m:t>1+</m:t>
                          </m:r>
                          <m:sSup>
                            <m:sSupPr>
                              <m:ctrlPr>
                                <a:rPr lang="en-US" sz="2000" b="0" i="1" smtClean="0">
                                  <a:latin typeface="Cambria Math"/>
                                </a:rPr>
                              </m:ctrlPr>
                            </m:sSupPr>
                            <m:e>
                              <m:r>
                                <a:rPr lang="en-US" sz="2000" b="0" i="1" smtClean="0">
                                  <a:latin typeface="Cambria Math"/>
                                </a:rPr>
                                <m:t>𝑒</m:t>
                              </m:r>
                            </m:e>
                            <m:sup>
                              <m:d>
                                <m:dPr>
                                  <m:ctrlPr>
                                    <a:rPr lang="en-US" sz="2000" b="0" i="1" smtClean="0">
                                      <a:latin typeface="Cambria Math"/>
                                    </a:rPr>
                                  </m:ctrlPr>
                                </m:dPr>
                                <m:e>
                                  <m:f>
                                    <m:fPr>
                                      <m:ctrlPr>
                                        <a:rPr lang="en-US" sz="2000" i="1">
                                          <a:latin typeface="Cambria Math"/>
                                        </a:rPr>
                                      </m:ctrlPr>
                                    </m:fPr>
                                    <m:num>
                                      <m:sSub>
                                        <m:sSubPr>
                                          <m:ctrlPr>
                                            <a:rPr lang="en-US" sz="2000" i="1" smtClean="0">
                                              <a:latin typeface="Cambria Math"/>
                                            </a:rPr>
                                          </m:ctrlPr>
                                        </m:sSubPr>
                                        <m:e>
                                          <m:r>
                                            <a:rPr lang="en-US" sz="2000" b="0" i="1" smtClean="0">
                                              <a:latin typeface="Cambria Math"/>
                                            </a:rPr>
                                            <m:t>𝑇</m:t>
                                          </m:r>
                                        </m:e>
                                        <m:sub>
                                          <m:r>
                                            <a:rPr lang="en-US" sz="2000" b="0" i="1" smtClean="0">
                                              <a:latin typeface="Cambria Math"/>
                                            </a:rPr>
                                            <m:t>𝑛</m:t>
                                          </m:r>
                                        </m:sub>
                                      </m:sSub>
                                      <m:r>
                                        <a:rPr lang="en-US" sz="2000" i="1">
                                          <a:latin typeface="Cambria Math"/>
                                        </a:rPr>
                                        <m:t>−</m:t>
                                      </m:r>
                                      <m:sSub>
                                        <m:sSubPr>
                                          <m:ctrlPr>
                                            <a:rPr lang="en-US" sz="2000" i="1" smtClean="0">
                                              <a:latin typeface="Cambria Math"/>
                                            </a:rPr>
                                          </m:ctrlPr>
                                        </m:sSubPr>
                                        <m:e>
                                          <m:r>
                                            <a:rPr lang="en-US" sz="2000" b="0" i="1" smtClean="0">
                                              <a:latin typeface="Cambria Math"/>
                                            </a:rPr>
                                            <m:t>𝑇</m:t>
                                          </m:r>
                                        </m:e>
                                        <m:sub>
                                          <m:r>
                                            <a:rPr lang="en-US" sz="2000" b="0" i="1" smtClean="0">
                                              <a:latin typeface="Cambria Math"/>
                                            </a:rPr>
                                            <m:t>1</m:t>
                                          </m:r>
                                        </m:sub>
                                      </m:sSub>
                                    </m:num>
                                    <m:den>
                                      <m:r>
                                        <a:rPr lang="en-US" sz="2000" i="1">
                                          <a:latin typeface="Cambria Math"/>
                                        </a:rPr>
                                        <m:t>𝑠</m:t>
                                      </m:r>
                                    </m:den>
                                  </m:f>
                                  <m:r>
                                    <a:rPr lang="en-US" sz="2000" i="1">
                                      <a:latin typeface="Cambria Math"/>
                                    </a:rPr>
                                    <m:t>−</m:t>
                                  </m:r>
                                  <m:r>
                                    <a:rPr lang="en-US" sz="2000" i="1">
                                      <a:latin typeface="Cambria Math"/>
                                    </a:rPr>
                                    <m:t>𝑜𝑓𝑠𝑡</m:t>
                                  </m:r>
                                </m:e>
                              </m:d>
                            </m:sup>
                          </m:sSup>
                        </m:den>
                      </m:f>
                      <m:r>
                        <a:rPr lang="en-US" sz="2000" b="0" i="1" smtClean="0">
                          <a:latin typeface="Cambria Math"/>
                          <a:ea typeface="Cambria Math"/>
                        </a:rPr>
                        <m:t>×</m:t>
                      </m:r>
                      <m:sSup>
                        <m:sSupPr>
                          <m:ctrlPr>
                            <a:rPr lang="en-US" sz="2000" b="0" i="1" smtClean="0">
                              <a:latin typeface="Cambria Math"/>
                              <a:ea typeface="Cambria Math"/>
                            </a:rPr>
                          </m:ctrlPr>
                        </m:sSupPr>
                        <m:e>
                          <m:d>
                            <m:dPr>
                              <m:ctrlPr>
                                <a:rPr lang="en-US" sz="2000" b="0" i="1" smtClean="0">
                                  <a:latin typeface="Cambria Math"/>
                                  <a:ea typeface="Cambria Math"/>
                                </a:rPr>
                              </m:ctrlPr>
                            </m:dPr>
                            <m:e>
                              <m:sSub>
                                <m:sSubPr>
                                  <m:ctrlPr>
                                    <a:rPr lang="en-US" sz="2000" b="0" i="1" smtClean="0">
                                      <a:latin typeface="Cambria Math"/>
                                      <a:ea typeface="Cambria Math"/>
                                    </a:rPr>
                                  </m:ctrlPr>
                                </m:sSubPr>
                                <m:e>
                                  <m:r>
                                    <a:rPr lang="en-US" sz="2000" b="0" i="1" smtClean="0">
                                      <a:latin typeface="Cambria Math"/>
                                      <a:ea typeface="Cambria Math"/>
                                    </a:rPr>
                                    <m:t>𝑇</m:t>
                                  </m:r>
                                </m:e>
                                <m:sub>
                                  <m:r>
                                    <a:rPr lang="en-US" sz="2000" b="0" i="1" smtClean="0">
                                      <a:latin typeface="Cambria Math"/>
                                      <a:ea typeface="Cambria Math"/>
                                    </a:rPr>
                                    <m:t>𝑠𝑒𝑡</m:t>
                                  </m:r>
                                </m:sub>
                              </m:sSub>
                              <m:r>
                                <a:rPr lang="en-US" sz="2000" b="0" i="1" smtClean="0">
                                  <a:latin typeface="Cambria Math"/>
                                  <a:ea typeface="Cambria Math"/>
                                </a:rPr>
                                <m:t>−</m:t>
                              </m:r>
                              <m:sSub>
                                <m:sSubPr>
                                  <m:ctrlPr>
                                    <a:rPr lang="en-US" sz="2000" b="0" i="1" smtClean="0">
                                      <a:latin typeface="Cambria Math"/>
                                      <a:ea typeface="Cambria Math"/>
                                    </a:rPr>
                                  </m:ctrlPr>
                                </m:sSubPr>
                                <m:e>
                                  <m:r>
                                    <a:rPr lang="en-US" sz="2000" b="0" i="1" smtClean="0">
                                      <a:latin typeface="Cambria Math"/>
                                      <a:ea typeface="Cambria Math"/>
                                    </a:rPr>
                                    <m:t>𝑇</m:t>
                                  </m:r>
                                </m:e>
                                <m:sub>
                                  <m:r>
                                    <a:rPr lang="en-US" sz="2000" b="0" i="1" smtClean="0">
                                      <a:latin typeface="Cambria Math"/>
                                      <a:ea typeface="Cambria Math"/>
                                    </a:rPr>
                                    <m:t>𝑛</m:t>
                                  </m:r>
                                </m:sub>
                              </m:sSub>
                            </m:e>
                          </m:d>
                        </m:e>
                        <m:sup>
                          <m:r>
                            <a:rPr lang="en-US" sz="2000" b="0" i="1" smtClean="0">
                              <a:latin typeface="Cambria Math"/>
                              <a:ea typeface="Cambria Math"/>
                            </a:rPr>
                            <m:t>𝑝</m:t>
                          </m:r>
                        </m:sup>
                      </m:sSup>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914400" y="2367736"/>
                <a:ext cx="7315200" cy="832664"/>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328223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0" y="1"/>
            <a:ext cx="5394959" cy="3924833"/>
          </a:xfrm>
          <a:prstGeom prst="rect">
            <a:avLst/>
          </a:prstGeom>
          <a:noFill/>
          <a:ln w="9525">
            <a:solidFill>
              <a:schemeClr val="tx2"/>
            </a:solidFill>
            <a:miter lim="800000"/>
            <a:headEnd/>
            <a:tailEnd/>
          </a:ln>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bwMode="auto">
          <a:xfrm>
            <a:off x="3749040" y="2933167"/>
            <a:ext cx="5394960" cy="3924833"/>
          </a:xfrm>
          <a:prstGeom prst="rect">
            <a:avLst/>
          </a:prstGeom>
          <a:noFill/>
          <a:ln w="9525">
            <a:solidFill>
              <a:schemeClr val="tx2"/>
            </a:solidFill>
            <a:miter lim="800000"/>
            <a:headEnd/>
            <a:tailEnd/>
          </a:ln>
        </p:spPr>
      </p:pic>
      <p:sp>
        <p:nvSpPr>
          <p:cNvPr id="2" name="Title 1"/>
          <p:cNvSpPr>
            <a:spLocks noGrp="1"/>
          </p:cNvSpPr>
          <p:nvPr>
            <p:ph type="title"/>
          </p:nvPr>
        </p:nvSpPr>
        <p:spPr>
          <a:xfrm>
            <a:off x="5394960" y="152400"/>
            <a:ext cx="3749040" cy="1251062"/>
          </a:xfrm>
        </p:spPr>
        <p:txBody>
          <a:bodyPr>
            <a:normAutofit/>
          </a:bodyPr>
          <a:lstStyle/>
          <a:p>
            <a:pPr algn="ctr"/>
            <a:r>
              <a:rPr lang="en-US" sz="4000" dirty="0" smtClean="0"/>
              <a:t>Does it work?</a:t>
            </a:r>
            <a:endParaRPr lang="en-US" sz="4000" dirty="0"/>
          </a:p>
        </p:txBody>
      </p:sp>
      <p:sp>
        <p:nvSpPr>
          <p:cNvPr id="3" name="Content Placeholder 2"/>
          <p:cNvSpPr>
            <a:spLocks noGrp="1"/>
          </p:cNvSpPr>
          <p:nvPr>
            <p:ph sz="half" idx="1"/>
          </p:nvPr>
        </p:nvSpPr>
        <p:spPr>
          <a:xfrm>
            <a:off x="457200" y="4038600"/>
            <a:ext cx="4038600" cy="2359152"/>
          </a:xfrm>
        </p:spPr>
        <p:txBody>
          <a:bodyPr>
            <a:noAutofit/>
          </a:bodyPr>
          <a:lstStyle/>
          <a:p>
            <a:r>
              <a:rPr lang="en-US" sz="2400" dirty="0" err="1" smtClean="0"/>
              <a:t>Voltex</a:t>
            </a:r>
            <a:r>
              <a:rPr lang="en-US" sz="2400" dirty="0" smtClean="0"/>
              <a:t> 60 on top. 	</a:t>
            </a:r>
            <a:r>
              <a:rPr lang="en-US" sz="1800" dirty="0" smtClean="0"/>
              <a:t>	</a:t>
            </a:r>
          </a:p>
          <a:p>
            <a:pPr lvl="1"/>
            <a:r>
              <a:rPr lang="en-US" sz="1800" dirty="0" smtClean="0"/>
              <a:t>s = 3.7, p = 1.0</a:t>
            </a:r>
          </a:p>
          <a:p>
            <a:endParaRPr lang="en-US" sz="2400" dirty="0" smtClean="0"/>
          </a:p>
          <a:p>
            <a:r>
              <a:rPr lang="en-US" sz="2400" dirty="0" smtClean="0"/>
              <a:t>ATI66 at right. 	</a:t>
            </a:r>
          </a:p>
          <a:p>
            <a:pPr lvl="1"/>
            <a:r>
              <a:rPr lang="en-US" sz="1800" dirty="0" smtClean="0"/>
              <a:t>s = 0.4, p = 1.4</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xmlns="" val="3592294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Sure, but how well?</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xmlns="" val="767154303"/>
              </p:ext>
            </p:extLst>
          </p:nvPr>
        </p:nvGraphicFramePr>
        <p:xfrm>
          <a:off x="4572000" y="2223135"/>
          <a:ext cx="4343400" cy="2272664"/>
        </p:xfrm>
        <a:graphic>
          <a:graphicData uri="http://schemas.openxmlformats.org/drawingml/2006/table">
            <a:tbl>
              <a:tblPr>
                <a:tableStyleId>{3C2FFA5D-87B4-456A-9821-1D502468CF0F}</a:tableStyleId>
              </a:tblPr>
              <a:tblGrid>
                <a:gridCol w="1159328"/>
                <a:gridCol w="783772"/>
                <a:gridCol w="1159328"/>
                <a:gridCol w="1240972"/>
              </a:tblGrid>
              <a:tr h="749864">
                <a:tc>
                  <a:txBody>
                    <a:bodyPr/>
                    <a:lstStyle/>
                    <a:p>
                      <a:pPr algn="ctr" fontAlgn="ctr"/>
                      <a:r>
                        <a:rPr lang="en-US" sz="2000" b="1" u="none" strike="noStrike" dirty="0">
                          <a:effectLst/>
                        </a:rPr>
                        <a:t>Unit</a:t>
                      </a:r>
                      <a:endParaRPr lang="en-US" sz="2000" b="1" i="0" u="none" strike="noStrike" dirty="0">
                        <a:solidFill>
                          <a:srgbClr val="000000"/>
                        </a:solidFill>
                        <a:effectLst/>
                        <a:latin typeface="Calibri"/>
                      </a:endParaRPr>
                    </a:p>
                  </a:txBody>
                  <a:tcPr marL="9151" marR="9151" marT="9525" marB="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2000" b="1" u="none" strike="noStrike" dirty="0">
                          <a:effectLst/>
                        </a:rPr>
                        <a:t>Test</a:t>
                      </a:r>
                      <a:endParaRPr lang="en-US" sz="2000" b="1" i="0" u="none" strike="noStrike" dirty="0">
                        <a:solidFill>
                          <a:srgbClr val="000000"/>
                        </a:solidFill>
                        <a:effectLst/>
                        <a:latin typeface="Calibri"/>
                      </a:endParaRPr>
                    </a:p>
                  </a:txBody>
                  <a:tcPr marL="9151" marR="9151" marT="9525" marB="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2000" b="1" u="none" strike="noStrike" dirty="0">
                          <a:effectLst/>
                        </a:rPr>
                        <a:t>Measured Results</a:t>
                      </a:r>
                      <a:endParaRPr lang="en-US" sz="2000" b="1" i="0" u="none" strike="noStrike" dirty="0">
                        <a:solidFill>
                          <a:srgbClr val="000000"/>
                        </a:solidFill>
                        <a:effectLst/>
                        <a:latin typeface="Calibri"/>
                      </a:endParaRPr>
                    </a:p>
                  </a:txBody>
                  <a:tcPr marL="9151" marR="9151" marT="9525" marB="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2000" b="1" u="none" strike="noStrike">
                          <a:effectLst/>
                        </a:rPr>
                        <a:t>Simulated Results</a:t>
                      </a:r>
                      <a:endParaRPr lang="en-US" sz="2000" b="1" i="0" u="none" strike="noStrike">
                        <a:solidFill>
                          <a:srgbClr val="000000"/>
                        </a:solidFill>
                        <a:effectLst/>
                        <a:latin typeface="Calibri"/>
                      </a:endParaRPr>
                    </a:p>
                  </a:txBody>
                  <a:tcPr marL="9151" marR="9151" marT="9525" marB="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r>
              <a:tr h="380700">
                <a:tc rowSpan="2">
                  <a:txBody>
                    <a:bodyPr/>
                    <a:lstStyle/>
                    <a:p>
                      <a:pPr algn="ctr" fontAlgn="ctr"/>
                      <a:r>
                        <a:rPr lang="en-US" sz="2000" b="1" u="none" strike="noStrike" dirty="0" err="1">
                          <a:effectLst/>
                        </a:rPr>
                        <a:t>Voltex</a:t>
                      </a:r>
                      <a:r>
                        <a:rPr lang="en-US" sz="2000" b="1" u="none" strike="noStrike" dirty="0">
                          <a:effectLst/>
                        </a:rPr>
                        <a:t> 60</a:t>
                      </a:r>
                      <a:endParaRPr lang="en-US" sz="2000" b="1" i="0" u="none" strike="noStrike" dirty="0">
                        <a:solidFill>
                          <a:srgbClr val="000000"/>
                        </a:solidFill>
                        <a:effectLst/>
                        <a:latin typeface="Calibri"/>
                      </a:endParaRPr>
                    </a:p>
                  </a:txBody>
                  <a:tcPr marL="9151" marR="9151" marT="9525" marB="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EF50</a:t>
                      </a:r>
                      <a:endParaRPr lang="en-US" sz="2000" b="1" i="0" u="none" strike="noStrike" dirty="0">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a:effectLst/>
                        </a:rPr>
                        <a:t>2.19</a:t>
                      </a:r>
                      <a:endParaRPr lang="en-US" sz="2000" b="1" i="0" u="none" strike="noStrike">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2.16</a:t>
                      </a:r>
                      <a:endParaRPr lang="en-US" sz="2000" b="1" i="0" u="none" strike="noStrike" dirty="0">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r>
              <a:tr h="380700">
                <a:tc vMerge="1">
                  <a:txBody>
                    <a:bodyPr/>
                    <a:lstStyle/>
                    <a:p>
                      <a:endParaRPr lang="en-US"/>
                    </a:p>
                  </a:txBody>
                  <a:tcPr/>
                </a:tc>
                <a:tc>
                  <a:txBody>
                    <a:bodyPr/>
                    <a:lstStyle/>
                    <a:p>
                      <a:pPr algn="ctr" fontAlgn="b"/>
                      <a:r>
                        <a:rPr lang="en-US" sz="2000" b="1" u="none" strike="noStrike">
                          <a:effectLst/>
                        </a:rPr>
                        <a:t>EF67</a:t>
                      </a:r>
                      <a:endParaRPr lang="en-US" sz="2000" b="1" i="0" u="none" strike="noStrike">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a:effectLst/>
                        </a:rPr>
                        <a:t>2.36</a:t>
                      </a:r>
                      <a:endParaRPr lang="en-US" sz="2000" b="1" i="0" u="none" strike="noStrike">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a:effectLst/>
                        </a:rPr>
                        <a:t>2.35</a:t>
                      </a:r>
                      <a:endParaRPr lang="en-US" sz="2000" b="1" i="0" u="none" strike="noStrike">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r>
              <a:tr h="380700">
                <a:tc rowSpan="2">
                  <a:txBody>
                    <a:bodyPr/>
                    <a:lstStyle/>
                    <a:p>
                      <a:pPr algn="ctr" fontAlgn="ctr"/>
                      <a:r>
                        <a:rPr lang="en-US" sz="2000" b="1" u="none" strike="noStrike" dirty="0">
                          <a:effectLst/>
                        </a:rPr>
                        <a:t>ATI 66</a:t>
                      </a:r>
                      <a:endParaRPr lang="en-US" sz="2000" b="1" i="0" u="none" strike="noStrike" dirty="0">
                        <a:solidFill>
                          <a:srgbClr val="000000"/>
                        </a:solidFill>
                        <a:effectLst/>
                        <a:latin typeface="Calibri"/>
                      </a:endParaRPr>
                    </a:p>
                  </a:txBody>
                  <a:tcPr marL="9151" marR="9151" marT="9525" marB="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EF50</a:t>
                      </a:r>
                      <a:endParaRPr lang="en-US" sz="2000" b="1" i="0" u="none" strike="noStrike" dirty="0">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a:effectLst/>
                        </a:rPr>
                        <a:t>1.94</a:t>
                      </a:r>
                      <a:endParaRPr lang="en-US" sz="2000" b="1" i="0" u="none" strike="noStrike">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a:effectLst/>
                        </a:rPr>
                        <a:t>2.01</a:t>
                      </a:r>
                      <a:endParaRPr lang="en-US" sz="2000" b="1" i="0" u="none" strike="noStrike">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r>
              <a:tr h="380700">
                <a:tc vMerge="1">
                  <a:txBody>
                    <a:bodyPr/>
                    <a:lstStyle/>
                    <a:p>
                      <a:endParaRPr lang="en-US"/>
                    </a:p>
                  </a:txBody>
                  <a:tcPr/>
                </a:tc>
                <a:tc>
                  <a:txBody>
                    <a:bodyPr/>
                    <a:lstStyle/>
                    <a:p>
                      <a:pPr algn="ctr" fontAlgn="b"/>
                      <a:r>
                        <a:rPr lang="en-US" sz="2000" b="1" u="none" strike="noStrike" dirty="0">
                          <a:effectLst/>
                        </a:rPr>
                        <a:t>EF67</a:t>
                      </a:r>
                      <a:endParaRPr lang="en-US" sz="2000" b="1" i="0" u="none" strike="noStrike" dirty="0">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2.18</a:t>
                      </a:r>
                      <a:endParaRPr lang="en-US" sz="2000" b="1" i="0" u="none" strike="noStrike" dirty="0">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2.21</a:t>
                      </a:r>
                      <a:endParaRPr lang="en-US" sz="2000" b="1" i="0" u="none" strike="noStrike" dirty="0">
                        <a:solidFill>
                          <a:srgbClr val="000000"/>
                        </a:solidFill>
                        <a:effectLst/>
                        <a:latin typeface="Calibri"/>
                      </a:endParaRPr>
                    </a:p>
                  </a:txBody>
                  <a:tcPr marL="9151" marR="9151" marT="9525" marB="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r>
            </a:tbl>
          </a:graphicData>
        </a:graphic>
      </p:graphicFrame>
      <p:sp>
        <p:nvSpPr>
          <p:cNvPr id="9" name="Content Placeholder 8"/>
          <p:cNvSpPr>
            <a:spLocks noGrp="1"/>
          </p:cNvSpPr>
          <p:nvPr>
            <p:ph sz="half" idx="2"/>
          </p:nvPr>
        </p:nvSpPr>
        <p:spPr>
          <a:xfrm>
            <a:off x="457200" y="1752600"/>
            <a:ext cx="3810000" cy="4623816"/>
          </a:xfrm>
        </p:spPr>
        <p:txBody>
          <a:bodyPr>
            <a:normAutofit/>
          </a:bodyPr>
          <a:lstStyle/>
          <a:p>
            <a:r>
              <a:rPr lang="en-US" sz="2400" dirty="0" smtClean="0"/>
              <a:t>Compare simulation to lab tests: </a:t>
            </a:r>
          </a:p>
          <a:p>
            <a:pPr lvl="1"/>
            <a:r>
              <a:rPr lang="en-US" sz="2000" dirty="0" smtClean="0"/>
              <a:t>EF67 is 24hr test under standard conditions</a:t>
            </a:r>
          </a:p>
          <a:p>
            <a:pPr lvl="1"/>
            <a:r>
              <a:rPr lang="en-US" sz="2000" dirty="0" smtClean="0"/>
              <a:t>EF50 is 24hr test with 50°F air and inlet water from the Northern Climate Test Spec </a:t>
            </a:r>
          </a:p>
          <a:p>
            <a:r>
              <a:rPr lang="en-US" sz="2400" dirty="0" smtClean="0"/>
              <a:t>Conclusion:</a:t>
            </a:r>
          </a:p>
          <a:p>
            <a:pPr lvl="1"/>
            <a:r>
              <a:rPr lang="en-US" sz="2000" dirty="0" smtClean="0"/>
              <a:t>Reasonable match to data</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xmlns="" val="1377147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114800" cy="1251062"/>
          </a:xfrm>
        </p:spPr>
        <p:txBody>
          <a:bodyPr>
            <a:normAutofit fontScale="90000"/>
          </a:bodyPr>
          <a:lstStyle/>
          <a:p>
            <a:r>
              <a:rPr lang="en-US" dirty="0" smtClean="0"/>
              <a:t>Field Data Comparison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descr="08mar2012"/>
          <p:cNvPicPr>
            <a:picLocks noChangeAspect="1"/>
          </p:cNvPicPr>
          <p:nvPr/>
        </p:nvPicPr>
        <p:blipFill>
          <a:blip r:embed="rId3" cstate="print"/>
          <a:stretch>
            <a:fillRect/>
          </a:stretch>
        </p:blipFill>
        <p:spPr bwMode="auto">
          <a:xfrm>
            <a:off x="3657600" y="0"/>
            <a:ext cx="5486400" cy="3991356"/>
          </a:xfrm>
          <a:prstGeom prst="rect">
            <a:avLst/>
          </a:prstGeom>
          <a:noFill/>
          <a:ln w="9525">
            <a:solidFill>
              <a:schemeClr val="tx2"/>
            </a:solidFill>
            <a:miter lim="800000"/>
            <a:headEnd/>
            <a:tailEnd/>
          </a:ln>
        </p:spPr>
      </p:pic>
      <p:pic>
        <p:nvPicPr>
          <p:cNvPr id="7" name="Picture 6" descr="09jan2012"/>
          <p:cNvPicPr>
            <a:picLocks noChangeAspect="1"/>
          </p:cNvPicPr>
          <p:nvPr/>
        </p:nvPicPr>
        <p:blipFill>
          <a:blip r:embed="rId4" cstate="print"/>
          <a:stretch>
            <a:fillRect/>
          </a:stretch>
        </p:blipFill>
        <p:spPr bwMode="auto">
          <a:xfrm>
            <a:off x="0" y="2866643"/>
            <a:ext cx="5486400" cy="3991357"/>
          </a:xfrm>
          <a:prstGeom prst="rect">
            <a:avLst/>
          </a:prstGeom>
          <a:noFill/>
          <a:ln w="9525">
            <a:solidFill>
              <a:schemeClr val="tx2"/>
            </a:solidFill>
            <a:miter lim="800000"/>
            <a:headEnd/>
            <a:tailEnd/>
          </a:ln>
        </p:spPr>
      </p:pic>
    </p:spTree>
    <p:extLst>
      <p:ext uri="{BB962C8B-B14F-4D97-AF65-F5344CB8AC3E}">
        <p14:creationId xmlns:p14="http://schemas.microsoft.com/office/powerpoint/2010/main" xmlns="" val="677433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6" name="Content Placeholder 5"/>
          <p:cNvSpPr>
            <a:spLocks noGrp="1"/>
          </p:cNvSpPr>
          <p:nvPr>
            <p:ph idx="1"/>
          </p:nvPr>
        </p:nvSpPr>
        <p:spPr/>
        <p:txBody>
          <a:bodyPr>
            <a:noAutofit/>
          </a:bodyPr>
          <a:lstStyle/>
          <a:p>
            <a:r>
              <a:rPr lang="en-US" sz="2800" dirty="0"/>
              <a:t>G</a:t>
            </a:r>
            <a:r>
              <a:rPr lang="en-US" sz="2800" dirty="0" smtClean="0"/>
              <a:t>eometric description approach works</a:t>
            </a:r>
          </a:p>
          <a:p>
            <a:r>
              <a:rPr lang="en-US" sz="2800" dirty="0"/>
              <a:t>S</a:t>
            </a:r>
            <a:r>
              <a:rPr lang="en-US" sz="2800" dirty="0" smtClean="0"/>
              <a:t>imulation framework is extensible </a:t>
            </a:r>
          </a:p>
          <a:p>
            <a:pPr lvl="1"/>
            <a:r>
              <a:rPr lang="en-US" sz="2400" dirty="0" smtClean="0"/>
              <a:t>Lab tests needed:</a:t>
            </a:r>
          </a:p>
          <a:p>
            <a:pPr lvl="2"/>
            <a:r>
              <a:rPr lang="en-US" sz="2000" dirty="0"/>
              <a:t>COP mapping of HPWH at 50</a:t>
            </a:r>
            <a:r>
              <a:rPr lang="en-US" sz="2000" dirty="0">
                <a:sym typeface="Symbol"/>
              </a:rPr>
              <a:t></a:t>
            </a:r>
            <a:r>
              <a:rPr lang="en-US" sz="2000" dirty="0"/>
              <a:t>F and 67.5</a:t>
            </a:r>
            <a:r>
              <a:rPr lang="en-US" sz="2000" dirty="0">
                <a:sym typeface="Symbol"/>
              </a:rPr>
              <a:t></a:t>
            </a:r>
            <a:r>
              <a:rPr lang="en-US" sz="2000" dirty="0"/>
              <a:t>F</a:t>
            </a:r>
          </a:p>
          <a:p>
            <a:pPr lvl="2"/>
            <a:r>
              <a:rPr lang="en-US" sz="2000" dirty="0"/>
              <a:t>24hr EF and 1hr rating </a:t>
            </a:r>
            <a:r>
              <a:rPr lang="en-US" sz="2000" dirty="0" smtClean="0"/>
              <a:t>tests</a:t>
            </a:r>
            <a:endParaRPr lang="en-US" dirty="0"/>
          </a:p>
          <a:p>
            <a:r>
              <a:rPr lang="en-US" sz="2800" dirty="0" smtClean="0"/>
              <a:t>Promising initial comparison to field measurements</a:t>
            </a:r>
          </a:p>
          <a:p>
            <a:r>
              <a:rPr lang="en-US" sz="2800" dirty="0" smtClean="0"/>
              <a:t> More work and comparisons coming in 2014</a:t>
            </a: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r>
              <a:rPr lang="en-US" sz="2800" dirty="0" smtClean="0"/>
              <a:t>Ben Larson</a:t>
            </a:r>
          </a:p>
          <a:p>
            <a:pPr lvl="1">
              <a:buNone/>
            </a:pPr>
            <a:r>
              <a:rPr lang="en-US" sz="2400" dirty="0" smtClean="0"/>
              <a:t>Ecotope, Inc</a:t>
            </a:r>
          </a:p>
          <a:p>
            <a:pPr lvl="1">
              <a:buNone/>
            </a:pPr>
            <a:r>
              <a:rPr lang="en-US" sz="2400" dirty="0" smtClean="0"/>
              <a:t>Seattle, WA</a:t>
            </a:r>
          </a:p>
          <a:p>
            <a:pPr lvl="1">
              <a:buNone/>
            </a:pPr>
            <a:r>
              <a:rPr lang="en-US" sz="2400" dirty="0" smtClean="0"/>
              <a:t>206.322.3753</a:t>
            </a:r>
          </a:p>
          <a:p>
            <a:pPr lvl="1">
              <a:buNone/>
            </a:pPr>
            <a:r>
              <a:rPr lang="en-US" sz="2400" dirty="0" smtClean="0"/>
              <a:t>ben@ecotope.com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08mar2012"/>
          <p:cNvPicPr>
            <a:picLocks noChangeAspect="1"/>
          </p:cNvPicPr>
          <p:nvPr/>
        </p:nvPicPr>
        <p:blipFill>
          <a:blip r:embed="rId2"/>
          <a:stretch>
            <a:fillRect/>
          </a:stretch>
        </p:blipFill>
        <p:spPr bwMode="auto">
          <a:xfrm>
            <a:off x="-2617" y="0"/>
            <a:ext cx="9146617" cy="665416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smtClean="0"/>
              <a:t>HPWH Designs</a:t>
            </a:r>
          </a:p>
          <a:p>
            <a:r>
              <a:rPr lang="en-US" dirty="0" smtClean="0"/>
              <a:t>Measured Data – Lab Tests</a:t>
            </a:r>
          </a:p>
          <a:p>
            <a:r>
              <a:rPr lang="en-US" dirty="0" smtClean="0"/>
              <a:t>Simulation Guts – How it Runs</a:t>
            </a:r>
          </a:p>
          <a:p>
            <a:r>
              <a:rPr lang="en-US" dirty="0" smtClean="0"/>
              <a:t>Simulation Results</a:t>
            </a:r>
          </a:p>
          <a:p>
            <a:r>
              <a:rPr lang="en-US" dirty="0" smtClean="0"/>
              <a:t>Q&amp;A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5867400" y="3048000"/>
            <a:ext cx="1600200" cy="28588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6" name="Rectangle 105"/>
          <p:cNvSpPr/>
          <p:nvPr/>
        </p:nvSpPr>
        <p:spPr>
          <a:xfrm>
            <a:off x="5943600" y="3124200"/>
            <a:ext cx="1447800" cy="2743200"/>
          </a:xfrm>
          <a:prstGeom prst="rect">
            <a:avLst/>
          </a:prstGeom>
          <a:gradFill>
            <a:gsLst>
              <a:gs pos="0">
                <a:srgbClr val="FF0000"/>
              </a:gs>
              <a:gs pos="66000">
                <a:srgbClr val="B3004D"/>
              </a:gs>
              <a:gs pos="100000">
                <a:srgbClr val="0000FF"/>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itle 144"/>
          <p:cNvSpPr>
            <a:spLocks noGrp="1"/>
          </p:cNvSpPr>
          <p:nvPr>
            <p:ph type="title"/>
          </p:nvPr>
        </p:nvSpPr>
        <p:spPr/>
        <p:txBody>
          <a:bodyPr/>
          <a:lstStyle/>
          <a:p>
            <a:r>
              <a:rPr lang="en-US" dirty="0" smtClean="0"/>
              <a:t>HPWH Designs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Rectangle 4"/>
          <p:cNvSpPr/>
          <p:nvPr/>
        </p:nvSpPr>
        <p:spPr>
          <a:xfrm>
            <a:off x="1676402" y="3048000"/>
            <a:ext cx="1600200" cy="28588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1752602" y="3124200"/>
            <a:ext cx="1447800" cy="2743200"/>
          </a:xfrm>
          <a:prstGeom prst="rect">
            <a:avLst/>
          </a:prstGeom>
          <a:gradFill>
            <a:gsLst>
              <a:gs pos="0">
                <a:srgbClr val="FF0000"/>
              </a:gs>
              <a:gs pos="66000">
                <a:srgbClr val="B3004D"/>
              </a:gs>
              <a:gs pos="100000">
                <a:srgbClr val="0000FF"/>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905002" y="3657600"/>
            <a:ext cx="1371600" cy="76200"/>
          </a:xfrm>
          <a:prstGeom prst="ellipse">
            <a:avLst/>
          </a:prstGeom>
          <a:noFill/>
          <a:ln w="28575"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905002" y="5715000"/>
            <a:ext cx="1371600" cy="76200"/>
          </a:xfrm>
          <a:prstGeom prst="ellipse">
            <a:avLst/>
          </a:prstGeom>
          <a:noFill/>
          <a:ln w="28575"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c 41"/>
          <p:cNvSpPr/>
          <p:nvPr/>
        </p:nvSpPr>
        <p:spPr>
          <a:xfrm rot="10800000">
            <a:off x="1676402" y="4572000"/>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Arc 41"/>
          <p:cNvSpPr/>
          <p:nvPr/>
        </p:nvSpPr>
        <p:spPr>
          <a:xfrm rot="10800000">
            <a:off x="1676403" y="4892039"/>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1"/>
          <p:cNvSpPr/>
          <p:nvPr/>
        </p:nvSpPr>
        <p:spPr>
          <a:xfrm rot="10800000">
            <a:off x="1676403" y="5105400"/>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1"/>
          <p:cNvSpPr/>
          <p:nvPr/>
        </p:nvSpPr>
        <p:spPr>
          <a:xfrm rot="10800000">
            <a:off x="1676403" y="5273040"/>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1"/>
          <p:cNvSpPr/>
          <p:nvPr/>
        </p:nvSpPr>
        <p:spPr>
          <a:xfrm rot="10800000">
            <a:off x="1676403" y="5349240"/>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1"/>
          <p:cNvSpPr/>
          <p:nvPr/>
        </p:nvSpPr>
        <p:spPr>
          <a:xfrm rot="10800000">
            <a:off x="1676403" y="5425440"/>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1"/>
          <p:cNvSpPr/>
          <p:nvPr/>
        </p:nvSpPr>
        <p:spPr>
          <a:xfrm rot="10800000">
            <a:off x="1676403" y="5501640"/>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48"/>
          <p:cNvSpPr/>
          <p:nvPr/>
        </p:nvSpPr>
        <p:spPr>
          <a:xfrm>
            <a:off x="1676400" y="2133600"/>
            <a:ext cx="160020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Oval 76"/>
          <p:cNvSpPr/>
          <p:nvPr/>
        </p:nvSpPr>
        <p:spPr>
          <a:xfrm>
            <a:off x="6096000" y="3657600"/>
            <a:ext cx="1371600" cy="76200"/>
          </a:xfrm>
          <a:prstGeom prst="ellipse">
            <a:avLst/>
          </a:prstGeom>
          <a:noFill/>
          <a:ln w="28575"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41"/>
          <p:cNvSpPr/>
          <p:nvPr/>
        </p:nvSpPr>
        <p:spPr>
          <a:xfrm rot="10800000">
            <a:off x="6095998" y="5672048"/>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Rectangle 85"/>
          <p:cNvSpPr/>
          <p:nvPr/>
        </p:nvSpPr>
        <p:spPr>
          <a:xfrm>
            <a:off x="5867398" y="2133600"/>
            <a:ext cx="160020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7" name="Arc 41"/>
          <p:cNvSpPr/>
          <p:nvPr/>
        </p:nvSpPr>
        <p:spPr>
          <a:xfrm rot="10800000">
            <a:off x="6095999" y="5595848"/>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41"/>
          <p:cNvSpPr/>
          <p:nvPr/>
        </p:nvSpPr>
        <p:spPr>
          <a:xfrm rot="10800000">
            <a:off x="6095999" y="5519648"/>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41"/>
          <p:cNvSpPr/>
          <p:nvPr/>
        </p:nvSpPr>
        <p:spPr>
          <a:xfrm rot="10800000">
            <a:off x="6095999" y="5443448"/>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Arc 41"/>
          <p:cNvSpPr/>
          <p:nvPr/>
        </p:nvSpPr>
        <p:spPr>
          <a:xfrm rot="10800000">
            <a:off x="6095999" y="5367248"/>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41"/>
          <p:cNvSpPr/>
          <p:nvPr/>
        </p:nvSpPr>
        <p:spPr>
          <a:xfrm rot="10800000">
            <a:off x="6095999" y="5291048"/>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chemeClr val="tx1">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p:cNvSpPr txBox="1"/>
          <p:nvPr/>
        </p:nvSpPr>
        <p:spPr>
          <a:xfrm>
            <a:off x="3810000" y="3510915"/>
            <a:ext cx="1752600" cy="338554"/>
          </a:xfrm>
          <a:prstGeom prst="rect">
            <a:avLst/>
          </a:prstGeom>
          <a:noFill/>
        </p:spPr>
        <p:txBody>
          <a:bodyPr wrap="square" lIns="45720" rIns="45720" rtlCol="0">
            <a:spAutoFit/>
          </a:bodyPr>
          <a:lstStyle/>
          <a:p>
            <a:r>
              <a:rPr lang="en-US" sz="1600" dirty="0" smtClean="0"/>
              <a:t>Resistance Element</a:t>
            </a:r>
            <a:endParaRPr lang="en-US" sz="1600" dirty="0"/>
          </a:p>
        </p:txBody>
      </p:sp>
      <p:cxnSp>
        <p:nvCxnSpPr>
          <p:cNvPr id="95" name="Straight Arrow Connector 94"/>
          <p:cNvCxnSpPr>
            <a:stCxn id="92" idx="1"/>
            <a:endCxn id="38" idx="6"/>
          </p:cNvCxnSpPr>
          <p:nvPr/>
        </p:nvCxnSpPr>
        <p:spPr>
          <a:xfrm rot="10800000" flipV="1">
            <a:off x="3276602" y="3680192"/>
            <a:ext cx="533398" cy="15508"/>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cxnSp>
        <p:nvCxnSpPr>
          <p:cNvPr id="96" name="Straight Arrow Connector 95"/>
          <p:cNvCxnSpPr>
            <a:stCxn id="92" idx="3"/>
            <a:endCxn id="77" idx="2"/>
          </p:cNvCxnSpPr>
          <p:nvPr/>
        </p:nvCxnSpPr>
        <p:spPr>
          <a:xfrm>
            <a:off x="5562600" y="3680192"/>
            <a:ext cx="533400" cy="15508"/>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sp>
        <p:nvSpPr>
          <p:cNvPr id="116" name="TextBox 115"/>
          <p:cNvSpPr txBox="1"/>
          <p:nvPr/>
        </p:nvSpPr>
        <p:spPr>
          <a:xfrm>
            <a:off x="304800" y="3458051"/>
            <a:ext cx="1371602" cy="830997"/>
          </a:xfrm>
          <a:prstGeom prst="rect">
            <a:avLst/>
          </a:prstGeom>
          <a:noFill/>
        </p:spPr>
        <p:txBody>
          <a:bodyPr wrap="square" lIns="45720" rIns="45720" rtlCol="0">
            <a:spAutoFit/>
          </a:bodyPr>
          <a:lstStyle/>
          <a:p>
            <a:r>
              <a:rPr lang="en-US" sz="1600" dirty="0" smtClean="0"/>
              <a:t>Condenser coils wrapped outside of tank</a:t>
            </a:r>
            <a:endParaRPr lang="en-US" sz="1600" dirty="0"/>
          </a:p>
        </p:txBody>
      </p:sp>
      <p:sp>
        <p:nvSpPr>
          <p:cNvPr id="118" name="TextBox 117"/>
          <p:cNvSpPr txBox="1"/>
          <p:nvPr/>
        </p:nvSpPr>
        <p:spPr>
          <a:xfrm>
            <a:off x="7772400" y="4001869"/>
            <a:ext cx="1066800" cy="1077218"/>
          </a:xfrm>
          <a:prstGeom prst="rect">
            <a:avLst/>
          </a:prstGeom>
          <a:noFill/>
        </p:spPr>
        <p:txBody>
          <a:bodyPr wrap="square" lIns="45720" rIns="45720" rtlCol="0">
            <a:spAutoFit/>
          </a:bodyPr>
          <a:lstStyle/>
          <a:p>
            <a:r>
              <a:rPr lang="en-US" sz="1600" dirty="0" smtClean="0"/>
              <a:t>Condenser coils immersed in tank</a:t>
            </a:r>
            <a:endParaRPr lang="en-US" sz="1600" dirty="0"/>
          </a:p>
        </p:txBody>
      </p:sp>
      <p:cxnSp>
        <p:nvCxnSpPr>
          <p:cNvPr id="119" name="Straight Arrow Connector 118"/>
          <p:cNvCxnSpPr>
            <a:stCxn id="116" idx="2"/>
          </p:cNvCxnSpPr>
          <p:nvPr/>
        </p:nvCxnSpPr>
        <p:spPr>
          <a:xfrm rot="16200000" flipH="1">
            <a:off x="1172975" y="4106673"/>
            <a:ext cx="321051" cy="685799"/>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cxnSp>
        <p:nvCxnSpPr>
          <p:cNvPr id="124" name="Straight Arrow Connector 123"/>
          <p:cNvCxnSpPr>
            <a:stCxn id="116" idx="2"/>
          </p:cNvCxnSpPr>
          <p:nvPr/>
        </p:nvCxnSpPr>
        <p:spPr>
          <a:xfrm rot="16200000" flipH="1">
            <a:off x="825789" y="4453859"/>
            <a:ext cx="939223" cy="609599"/>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cxnSp>
        <p:nvCxnSpPr>
          <p:cNvPr id="129" name="Straight Arrow Connector 128"/>
          <p:cNvCxnSpPr>
            <a:endCxn id="91" idx="0"/>
          </p:cNvCxnSpPr>
          <p:nvPr/>
        </p:nvCxnSpPr>
        <p:spPr>
          <a:xfrm flipH="1">
            <a:off x="7315198" y="5079087"/>
            <a:ext cx="762002" cy="331112"/>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cxnSp>
        <p:nvCxnSpPr>
          <p:cNvPr id="132" name="Straight Arrow Connector 131"/>
          <p:cNvCxnSpPr>
            <a:endCxn id="88" idx="0"/>
          </p:cNvCxnSpPr>
          <p:nvPr/>
        </p:nvCxnSpPr>
        <p:spPr>
          <a:xfrm flipH="1">
            <a:off x="7315198" y="5079087"/>
            <a:ext cx="762002" cy="559712"/>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sp>
        <p:nvSpPr>
          <p:cNvPr id="135" name="TextBox 134"/>
          <p:cNvSpPr txBox="1"/>
          <p:nvPr/>
        </p:nvSpPr>
        <p:spPr>
          <a:xfrm>
            <a:off x="3686176" y="5602069"/>
            <a:ext cx="1752600" cy="338554"/>
          </a:xfrm>
          <a:prstGeom prst="rect">
            <a:avLst/>
          </a:prstGeom>
          <a:noFill/>
        </p:spPr>
        <p:txBody>
          <a:bodyPr wrap="square" lIns="45720" rIns="45720" rtlCol="0">
            <a:spAutoFit/>
          </a:bodyPr>
          <a:lstStyle/>
          <a:p>
            <a:r>
              <a:rPr lang="en-US" sz="1600" dirty="0" smtClean="0"/>
              <a:t>Resistance Element</a:t>
            </a:r>
            <a:endParaRPr lang="en-US" sz="1600" dirty="0"/>
          </a:p>
        </p:txBody>
      </p:sp>
      <p:cxnSp>
        <p:nvCxnSpPr>
          <p:cNvPr id="136" name="Straight Arrow Connector 135"/>
          <p:cNvCxnSpPr>
            <a:stCxn id="135" idx="1"/>
            <a:endCxn id="40" idx="6"/>
          </p:cNvCxnSpPr>
          <p:nvPr/>
        </p:nvCxnSpPr>
        <p:spPr>
          <a:xfrm flipH="1" flipV="1">
            <a:off x="3276602" y="5753100"/>
            <a:ext cx="409574" cy="18246"/>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grpSp>
        <p:nvGrpSpPr>
          <p:cNvPr id="58" name="Group 57"/>
          <p:cNvGrpSpPr/>
          <p:nvPr/>
        </p:nvGrpSpPr>
        <p:grpSpPr>
          <a:xfrm>
            <a:off x="10439400" y="3124200"/>
            <a:ext cx="3810000" cy="1447800"/>
            <a:chOff x="2743200" y="3886200"/>
            <a:chExt cx="3810000" cy="1447800"/>
          </a:xfrm>
        </p:grpSpPr>
        <p:cxnSp>
          <p:nvCxnSpPr>
            <p:cNvPr id="59" name="Straight Arrow Connector 58"/>
            <p:cNvCxnSpPr/>
            <p:nvPr/>
          </p:nvCxnSpPr>
          <p:spPr>
            <a:xfrm flipV="1">
              <a:off x="5486400" y="3886200"/>
              <a:ext cx="1066800" cy="457200"/>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5410200" y="4572000"/>
              <a:ext cx="914400" cy="533400"/>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3962400" y="3886200"/>
              <a:ext cx="1752600" cy="830997"/>
            </a:xfrm>
            <a:prstGeom prst="rect">
              <a:avLst/>
            </a:prstGeom>
            <a:noFill/>
          </p:spPr>
          <p:txBody>
            <a:bodyPr wrap="square" lIns="45720" rIns="45720" rtlCol="0">
              <a:spAutoFit/>
            </a:bodyPr>
            <a:lstStyle/>
            <a:p>
              <a:r>
                <a:rPr lang="en-US" sz="1600" dirty="0" smtClean="0"/>
                <a:t>Stratified Tank:</a:t>
              </a:r>
            </a:p>
            <a:p>
              <a:r>
                <a:rPr lang="en-US" sz="1600" dirty="0" smtClean="0"/>
                <a:t>Hot water on top</a:t>
              </a:r>
            </a:p>
            <a:p>
              <a:r>
                <a:rPr lang="en-US" sz="1600" dirty="0" smtClean="0"/>
                <a:t>Cold on bottom</a:t>
              </a:r>
              <a:endParaRPr lang="en-US" sz="1600" dirty="0"/>
            </a:p>
          </p:txBody>
        </p:sp>
        <p:cxnSp>
          <p:nvCxnSpPr>
            <p:cNvPr id="62" name="Straight Arrow Connector 61"/>
            <p:cNvCxnSpPr>
              <a:stCxn id="61" idx="1"/>
            </p:cNvCxnSpPr>
            <p:nvPr/>
          </p:nvCxnSpPr>
          <p:spPr>
            <a:xfrm rot="10800000">
              <a:off x="2743200" y="3886201"/>
              <a:ext cx="1219200" cy="415499"/>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rot="10800000" flipV="1">
              <a:off x="2971800" y="4572000"/>
              <a:ext cx="990600" cy="762000"/>
            </a:xfrm>
            <a:prstGeom prst="straightConnector1">
              <a:avLst/>
            </a:prstGeom>
            <a:ln w="25400" cmpd="sng">
              <a:tailEnd type="arrow"/>
            </a:ln>
          </p:spPr>
          <p:style>
            <a:lnRef idx="2">
              <a:schemeClr val="dk1"/>
            </a:lnRef>
            <a:fillRef idx="0">
              <a:schemeClr val="dk1"/>
            </a:fillRef>
            <a:effectRef idx="1">
              <a:schemeClr val="dk1"/>
            </a:effectRef>
            <a:fontRef idx="minor">
              <a:schemeClr val="tx1"/>
            </a:fontRef>
          </p:style>
        </p:cxnSp>
      </p:grpSp>
      <p:grpSp>
        <p:nvGrpSpPr>
          <p:cNvPr id="64" name="Group 63"/>
          <p:cNvGrpSpPr/>
          <p:nvPr/>
        </p:nvGrpSpPr>
        <p:grpSpPr>
          <a:xfrm>
            <a:off x="1676400" y="4572000"/>
            <a:ext cx="1600201" cy="1066800"/>
            <a:chOff x="4495802" y="4761131"/>
            <a:chExt cx="1600201" cy="1066800"/>
          </a:xfrm>
        </p:grpSpPr>
        <p:sp>
          <p:nvSpPr>
            <p:cNvPr id="65" name="Arc 41"/>
            <p:cNvSpPr/>
            <p:nvPr/>
          </p:nvSpPr>
          <p:spPr>
            <a:xfrm rot="10800000">
              <a:off x="4495802" y="476113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41"/>
            <p:cNvSpPr/>
            <p:nvPr/>
          </p:nvSpPr>
          <p:spPr>
            <a:xfrm rot="10800000">
              <a:off x="4495803" y="5081170"/>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41"/>
            <p:cNvSpPr/>
            <p:nvPr/>
          </p:nvSpPr>
          <p:spPr>
            <a:xfrm rot="10800000">
              <a:off x="4495803" y="529453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Arc 41"/>
            <p:cNvSpPr/>
            <p:nvPr/>
          </p:nvSpPr>
          <p:spPr>
            <a:xfrm rot="10800000">
              <a:off x="4495803" y="54621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Arc 41"/>
            <p:cNvSpPr/>
            <p:nvPr/>
          </p:nvSpPr>
          <p:spPr>
            <a:xfrm rot="10800000">
              <a:off x="4495803" y="55383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41"/>
            <p:cNvSpPr/>
            <p:nvPr/>
          </p:nvSpPr>
          <p:spPr>
            <a:xfrm rot="10800000">
              <a:off x="4495803" y="56145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41"/>
            <p:cNvSpPr/>
            <p:nvPr/>
          </p:nvSpPr>
          <p:spPr>
            <a:xfrm rot="10800000">
              <a:off x="4495803" y="56907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2" name="Group 71"/>
          <p:cNvGrpSpPr/>
          <p:nvPr/>
        </p:nvGrpSpPr>
        <p:grpSpPr>
          <a:xfrm>
            <a:off x="6096000" y="5291049"/>
            <a:ext cx="1219200" cy="500151"/>
            <a:chOff x="7543798" y="5327779"/>
            <a:chExt cx="1219200" cy="500151"/>
          </a:xfrm>
        </p:grpSpPr>
        <p:sp>
          <p:nvSpPr>
            <p:cNvPr id="73" name="Arc 41"/>
            <p:cNvSpPr/>
            <p:nvPr/>
          </p:nvSpPr>
          <p:spPr>
            <a:xfrm rot="10800000">
              <a:off x="7543798" y="57087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28575"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41"/>
            <p:cNvSpPr/>
            <p:nvPr/>
          </p:nvSpPr>
          <p:spPr>
            <a:xfrm rot="10800000">
              <a:off x="7543799" y="56325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28575"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Arc 41"/>
            <p:cNvSpPr/>
            <p:nvPr/>
          </p:nvSpPr>
          <p:spPr>
            <a:xfrm rot="10800000">
              <a:off x="7543799" y="55563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28575"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41"/>
            <p:cNvSpPr/>
            <p:nvPr/>
          </p:nvSpPr>
          <p:spPr>
            <a:xfrm rot="10800000">
              <a:off x="7543799" y="54801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28575"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41"/>
            <p:cNvSpPr/>
            <p:nvPr/>
          </p:nvSpPr>
          <p:spPr>
            <a:xfrm rot="10800000">
              <a:off x="7543799" y="54039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28575"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Arc 41"/>
            <p:cNvSpPr/>
            <p:nvPr/>
          </p:nvSpPr>
          <p:spPr>
            <a:xfrm rot="10800000">
              <a:off x="7543799" y="53277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28575" cmpd="sng">
              <a:solidFill>
                <a:schemeClr val="bg1">
                  <a:alpha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xmlns="" val="1941344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 Lab Data</a:t>
            </a:r>
            <a:endParaRPr lang="en-US" dirty="0"/>
          </a:p>
        </p:txBody>
      </p:sp>
      <p:sp>
        <p:nvSpPr>
          <p:cNvPr id="3" name="Content Placeholder 2"/>
          <p:cNvSpPr>
            <a:spLocks noGrp="1"/>
          </p:cNvSpPr>
          <p:nvPr>
            <p:ph idx="1"/>
          </p:nvPr>
        </p:nvSpPr>
        <p:spPr>
          <a:xfrm>
            <a:off x="457200" y="1905000"/>
            <a:ext cx="8229600" cy="4724400"/>
          </a:xfrm>
        </p:spPr>
        <p:txBody>
          <a:bodyPr>
            <a:noAutofit/>
          </a:bodyPr>
          <a:lstStyle/>
          <a:p>
            <a:pPr>
              <a:buNone/>
            </a:pPr>
            <a:r>
              <a:rPr lang="en-US" sz="2400" dirty="0" smtClean="0"/>
              <a:t>What information do we need for a simulation?</a:t>
            </a:r>
          </a:p>
          <a:p>
            <a:pPr>
              <a:buNone/>
            </a:pPr>
            <a:endParaRPr lang="en-US" sz="2400" dirty="0" smtClean="0"/>
          </a:p>
          <a:p>
            <a:pPr marL="514350" indent="-514350"/>
            <a:r>
              <a:rPr lang="en-US" sz="2400" dirty="0" smtClean="0"/>
              <a:t>Input Power –  </a:t>
            </a:r>
            <a:r>
              <a:rPr lang="en-US" sz="2400" dirty="0" smtClean="0">
                <a:latin typeface="Cambria Math" pitchFamily="18" charset="0"/>
                <a:ea typeface="Cambria Math" pitchFamily="18" charset="0"/>
              </a:rPr>
              <a:t>f(</a:t>
            </a:r>
            <a:r>
              <a:rPr lang="en-US" sz="2400" dirty="0" err="1" smtClean="0">
                <a:latin typeface="Cambria Math" pitchFamily="18" charset="0"/>
                <a:ea typeface="Cambria Math" pitchFamily="18" charset="0"/>
              </a:rPr>
              <a:t>T</a:t>
            </a:r>
            <a:r>
              <a:rPr lang="en-US" sz="2400" baseline="-25000" dirty="0" err="1" smtClean="0">
                <a:latin typeface="Cambria Math" pitchFamily="18" charset="0"/>
                <a:ea typeface="Cambria Math" pitchFamily="18" charset="0"/>
              </a:rPr>
              <a:t>ambient</a:t>
            </a:r>
            <a:r>
              <a:rPr lang="en-US" sz="2400" baseline="-25000" dirty="0" smtClean="0">
                <a:latin typeface="Cambria Math" pitchFamily="18" charset="0"/>
                <a:ea typeface="Cambria Math" pitchFamily="18" charset="0"/>
              </a:rPr>
              <a:t> air</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T</a:t>
            </a:r>
            <a:r>
              <a:rPr lang="en-US" sz="2400" baseline="-25000" dirty="0" err="1" smtClean="0">
                <a:latin typeface="Cambria Math" pitchFamily="18" charset="0"/>
                <a:ea typeface="Cambria Math" pitchFamily="18" charset="0"/>
              </a:rPr>
              <a:t>tank</a:t>
            </a:r>
            <a:r>
              <a:rPr lang="en-US" sz="2400" baseline="-25000" dirty="0" smtClean="0">
                <a:latin typeface="Cambria Math" pitchFamily="18" charset="0"/>
                <a:ea typeface="Cambria Math" pitchFamily="18" charset="0"/>
              </a:rPr>
              <a:t> water</a:t>
            </a:r>
            <a:r>
              <a:rPr lang="en-US" sz="2400" dirty="0" smtClean="0">
                <a:latin typeface="Cambria Math" pitchFamily="18" charset="0"/>
                <a:ea typeface="Cambria Math" pitchFamily="18" charset="0"/>
              </a:rPr>
              <a:t>)</a:t>
            </a:r>
          </a:p>
          <a:p>
            <a:pPr marL="514350" indent="-514350"/>
            <a:r>
              <a:rPr lang="en-US" sz="2400" dirty="0" smtClean="0"/>
              <a:t>COP –  </a:t>
            </a:r>
            <a:r>
              <a:rPr lang="en-US" sz="2400" dirty="0" smtClean="0">
                <a:latin typeface="Cambria Math" pitchFamily="18" charset="0"/>
                <a:ea typeface="Cambria Math" pitchFamily="18" charset="0"/>
              </a:rPr>
              <a:t>f(</a:t>
            </a:r>
            <a:r>
              <a:rPr lang="en-US" sz="2400" dirty="0" err="1">
                <a:latin typeface="Cambria Math" pitchFamily="18" charset="0"/>
                <a:ea typeface="Cambria Math" pitchFamily="18" charset="0"/>
              </a:rPr>
              <a:t>T</a:t>
            </a:r>
            <a:r>
              <a:rPr lang="en-US" sz="2400" baseline="-25000" dirty="0" err="1" smtClean="0">
                <a:latin typeface="Cambria Math" pitchFamily="18" charset="0"/>
                <a:ea typeface="Cambria Math" pitchFamily="18" charset="0"/>
              </a:rPr>
              <a:t>ambient</a:t>
            </a:r>
            <a:r>
              <a:rPr lang="en-US" sz="2400" baseline="-25000" dirty="0" smtClean="0">
                <a:latin typeface="Cambria Math" pitchFamily="18" charset="0"/>
                <a:ea typeface="Cambria Math" pitchFamily="18" charset="0"/>
              </a:rPr>
              <a:t> </a:t>
            </a:r>
            <a:r>
              <a:rPr lang="en-US" sz="2400" baseline="-25000" dirty="0">
                <a:latin typeface="Cambria Math" pitchFamily="18" charset="0"/>
                <a:ea typeface="Cambria Math" pitchFamily="18" charset="0"/>
              </a:rPr>
              <a:t>air</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T</a:t>
            </a:r>
            <a:r>
              <a:rPr lang="en-US" sz="2400" baseline="-25000" dirty="0" err="1" smtClean="0">
                <a:latin typeface="Cambria Math" pitchFamily="18" charset="0"/>
                <a:ea typeface="Cambria Math" pitchFamily="18" charset="0"/>
              </a:rPr>
              <a:t>tank</a:t>
            </a:r>
            <a:r>
              <a:rPr lang="en-US" sz="2400" baseline="-25000" dirty="0" smtClean="0">
                <a:latin typeface="Cambria Math" pitchFamily="18" charset="0"/>
                <a:ea typeface="Cambria Math" pitchFamily="18" charset="0"/>
              </a:rPr>
              <a:t> </a:t>
            </a:r>
            <a:r>
              <a:rPr lang="en-US" sz="2400" baseline="-25000" dirty="0">
                <a:latin typeface="Cambria Math" pitchFamily="18" charset="0"/>
                <a:ea typeface="Cambria Math" pitchFamily="18" charset="0"/>
              </a:rPr>
              <a:t>water</a:t>
            </a:r>
            <a:r>
              <a:rPr lang="en-US" sz="2400" dirty="0">
                <a:latin typeface="Cambria Math" pitchFamily="18" charset="0"/>
                <a:ea typeface="Cambria Math" pitchFamily="18" charset="0"/>
              </a:rPr>
              <a:t>)</a:t>
            </a:r>
          </a:p>
          <a:p>
            <a:pPr marL="514350" indent="-514350"/>
            <a:r>
              <a:rPr lang="en-US" sz="2400" dirty="0" smtClean="0"/>
              <a:t>Control logic</a:t>
            </a:r>
          </a:p>
          <a:p>
            <a:pPr marL="514350" indent="-514350"/>
            <a:r>
              <a:rPr lang="en-US" sz="2400" dirty="0" smtClean="0"/>
              <a:t>Tank heat loss rate (UA)</a:t>
            </a:r>
          </a:p>
          <a:p>
            <a:pPr marL="514350" indent="-514350"/>
            <a:r>
              <a:rPr lang="en-US" sz="2400" dirty="0" smtClean="0"/>
              <a:t>Distribution of added heat	</a:t>
            </a:r>
          </a:p>
          <a:p>
            <a:pPr marL="806958" lvl="1" indent="-514350">
              <a:buFont typeface="+mj-lt"/>
              <a:buAutoNum type="arabicPeriod"/>
            </a:pPr>
            <a:endParaRPr lang="en-US" sz="2400" dirty="0"/>
          </a:p>
        </p:txBody>
      </p:sp>
    </p:spTree>
    <p:extLst>
      <p:ext uri="{BB962C8B-B14F-4D97-AF65-F5344CB8AC3E}">
        <p14:creationId xmlns:p14="http://schemas.microsoft.com/office/powerpoint/2010/main" xmlns="" val="54069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5448"/>
            <a:ext cx="4495800" cy="1252728"/>
          </a:xfrm>
        </p:spPr>
        <p:txBody>
          <a:bodyPr>
            <a:noAutofit/>
          </a:bodyPr>
          <a:lstStyle/>
          <a:p>
            <a:r>
              <a:rPr lang="en-US" sz="3600" dirty="0" smtClean="0"/>
              <a:t>Lab Measured Performance Curves</a:t>
            </a:r>
            <a:endParaRPr lang="en-US" sz="3600" dirty="0"/>
          </a:p>
        </p:txBody>
      </p:sp>
      <p:pic>
        <p:nvPicPr>
          <p:cNvPr id="5" name="Picture 4" descr="ATI_COP_Input.png"/>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297680" y="0"/>
            <a:ext cx="4846320" cy="3634740"/>
          </a:xfrm>
          <a:prstGeom prst="rect">
            <a:avLst/>
          </a:prstGeom>
          <a:ln>
            <a:solidFill>
              <a:schemeClr val="tx2"/>
            </a:solidFill>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descr="E:\NEEA\2010_Water_Heaters\Conferences_Meetings\ACEEE_Hot_Water_Forum_2013\Voltex80_COP-input.png"/>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0" y="3332303"/>
            <a:ext cx="4846320" cy="3525697"/>
          </a:xfrm>
          <a:prstGeom prst="rect">
            <a:avLst/>
          </a:prstGeom>
          <a:noFill/>
          <a:ln>
            <a:solidFill>
              <a:schemeClr val="tx2"/>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49716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 UA, Added Heat</a:t>
            </a:r>
            <a:endParaRPr lang="en-US" dirty="0"/>
          </a:p>
        </p:txBody>
      </p:sp>
      <p:sp>
        <p:nvSpPr>
          <p:cNvPr id="3" name="Content Placeholder 2"/>
          <p:cNvSpPr>
            <a:spLocks noGrp="1"/>
          </p:cNvSpPr>
          <p:nvPr>
            <p:ph idx="1"/>
          </p:nvPr>
        </p:nvSpPr>
        <p:spPr/>
        <p:txBody>
          <a:bodyPr/>
          <a:lstStyle/>
          <a:p>
            <a:r>
              <a:rPr lang="en-US" dirty="0" smtClean="0"/>
              <a:t>Control logic </a:t>
            </a:r>
          </a:p>
          <a:p>
            <a:pPr lvl="1"/>
            <a:r>
              <a:rPr lang="en-US" dirty="0" smtClean="0"/>
              <a:t>product spec sheets, 24hr, 1hr, and other lab tests </a:t>
            </a:r>
          </a:p>
          <a:p>
            <a:r>
              <a:rPr lang="en-US" dirty="0" smtClean="0"/>
              <a:t>Tank heat loss (UA) </a:t>
            </a:r>
          </a:p>
          <a:p>
            <a:pPr lvl="1"/>
            <a:r>
              <a:rPr lang="en-US" dirty="0" smtClean="0"/>
              <a:t>observed in 24hr EF test</a:t>
            </a:r>
          </a:p>
          <a:p>
            <a:endParaRPr lang="en-US" dirty="0" smtClean="0"/>
          </a:p>
          <a:p>
            <a:r>
              <a:rPr lang="en-US" dirty="0" smtClean="0"/>
              <a:t>Adding new heat </a:t>
            </a:r>
          </a:p>
          <a:p>
            <a:pPr lvl="1"/>
            <a:r>
              <a:rPr lang="en-US" dirty="0" smtClean="0"/>
              <a:t>Tank reheat/recovery periods in the 24hr &amp; 1hr tests provide insight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3058965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Design</a:t>
            </a:r>
            <a:endParaRPr lang="en-US" dirty="0"/>
          </a:p>
        </p:txBody>
      </p:sp>
      <p:sp>
        <p:nvSpPr>
          <p:cNvPr id="3" name="Content Placeholder 2"/>
          <p:cNvSpPr>
            <a:spLocks noGrp="1"/>
          </p:cNvSpPr>
          <p:nvPr>
            <p:ph idx="1"/>
          </p:nvPr>
        </p:nvSpPr>
        <p:spPr>
          <a:xfrm>
            <a:off x="457200" y="1775191"/>
            <a:ext cx="6248400" cy="4625609"/>
          </a:xfrm>
        </p:spPr>
        <p:txBody>
          <a:bodyPr>
            <a:noAutofit/>
          </a:bodyPr>
          <a:lstStyle/>
          <a:p>
            <a:r>
              <a:rPr lang="en-US" sz="2400" dirty="0" smtClean="0"/>
              <a:t>12-node, 1-dimensional model</a:t>
            </a:r>
          </a:p>
          <a:p>
            <a:r>
              <a:rPr lang="en-US" sz="2400" dirty="0" smtClean="0"/>
              <a:t>1 minute time steps</a:t>
            </a:r>
          </a:p>
          <a:p>
            <a:r>
              <a:rPr lang="en-US" sz="2400" dirty="0"/>
              <a:t>E</a:t>
            </a:r>
            <a:r>
              <a:rPr lang="en-US" sz="2400" dirty="0" smtClean="0"/>
              <a:t>ach step:</a:t>
            </a:r>
          </a:p>
          <a:p>
            <a:pPr marL="925830" lvl="1" indent="-514350">
              <a:buFont typeface="+mj-lt"/>
              <a:buAutoNum type="arabicPeriod"/>
            </a:pPr>
            <a:r>
              <a:rPr lang="en-US" sz="2000" dirty="0" smtClean="0"/>
              <a:t>Calculate standby losses</a:t>
            </a:r>
          </a:p>
          <a:p>
            <a:pPr marL="925830" lvl="1" indent="-514350">
              <a:buFont typeface="+mj-lt"/>
              <a:buAutoNum type="arabicPeriod"/>
            </a:pPr>
            <a:r>
              <a:rPr lang="en-US" sz="2000" dirty="0" smtClean="0"/>
              <a:t>If draw present, shift water column upward</a:t>
            </a:r>
          </a:p>
          <a:p>
            <a:pPr marL="1191006" lvl="2" indent="-514350"/>
            <a:r>
              <a:rPr lang="en-US" sz="1800" dirty="0"/>
              <a:t>N</a:t>
            </a:r>
            <a:r>
              <a:rPr lang="en-US" sz="1800" dirty="0" smtClean="0"/>
              <a:t>o heat transfer calculated between nodes</a:t>
            </a:r>
          </a:p>
          <a:p>
            <a:pPr marL="925830" lvl="1" indent="-514350">
              <a:buFont typeface="+mj-lt"/>
              <a:buAutoNum type="arabicPeriod"/>
            </a:pPr>
            <a:r>
              <a:rPr lang="en-US" sz="2000" dirty="0" smtClean="0"/>
              <a:t>Control logic activates or deactivates heating component</a:t>
            </a:r>
          </a:p>
          <a:p>
            <a:pPr marL="925830" lvl="1" indent="-514350">
              <a:buFont typeface="+mj-lt"/>
              <a:buAutoNum type="arabicPeriod"/>
            </a:pPr>
            <a:r>
              <a:rPr lang="en-US" sz="2000" dirty="0" smtClean="0"/>
              <a:t>If heating component active, calculate COP, input power, and update temperature nodes</a:t>
            </a:r>
          </a:p>
          <a:p>
            <a:pPr marL="1191006" lvl="2" indent="-514350"/>
            <a:r>
              <a:rPr lang="en-US" sz="1800" dirty="0" smtClean="0"/>
              <a:t>Lower element </a:t>
            </a:r>
          </a:p>
          <a:p>
            <a:pPr marL="1191006" lvl="2" indent="-514350"/>
            <a:r>
              <a:rPr lang="en-US" sz="1800" dirty="0" smtClean="0"/>
              <a:t>Upper element</a:t>
            </a:r>
          </a:p>
          <a:p>
            <a:pPr marL="1191006" lvl="2" indent="-514350"/>
            <a:r>
              <a:rPr lang="en-US" sz="1800" dirty="0" smtClean="0"/>
              <a:t>Heat pump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45" name="Group 44"/>
          <p:cNvGrpSpPr/>
          <p:nvPr/>
        </p:nvGrpSpPr>
        <p:grpSpPr>
          <a:xfrm>
            <a:off x="7010400" y="2046317"/>
            <a:ext cx="1447800" cy="2743200"/>
            <a:chOff x="6248400" y="3124200"/>
            <a:chExt cx="1447800" cy="2743200"/>
          </a:xfrm>
        </p:grpSpPr>
        <p:sp>
          <p:nvSpPr>
            <p:cNvPr id="19" name="Rectangle 18"/>
            <p:cNvSpPr/>
            <p:nvPr/>
          </p:nvSpPr>
          <p:spPr>
            <a:xfrm>
              <a:off x="6248400" y="3124200"/>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48400" y="3352800"/>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48400" y="3581400"/>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48400" y="3810000"/>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248400" y="4038600"/>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248400" y="4267200"/>
              <a:ext cx="1447800" cy="228600"/>
            </a:xfrm>
            <a:prstGeom prst="rect">
              <a:avLst/>
            </a:prstGeom>
            <a:solidFill>
              <a:srgbClr val="E6001A"/>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248400" y="4495800"/>
              <a:ext cx="1447800" cy="228600"/>
            </a:xfrm>
            <a:prstGeom prst="rect">
              <a:avLst/>
            </a:prstGeom>
            <a:solidFill>
              <a:srgbClr val="B300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248400" y="4724400"/>
              <a:ext cx="1447800" cy="228600"/>
            </a:xfrm>
            <a:prstGeom prst="rect">
              <a:avLst/>
            </a:prstGeom>
            <a:solidFill>
              <a:srgbClr val="80008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248400" y="4953000"/>
              <a:ext cx="1447800" cy="228600"/>
            </a:xfrm>
            <a:prstGeom prst="rect">
              <a:avLst/>
            </a:prstGeom>
            <a:solidFill>
              <a:srgbClr val="4D00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248400" y="5181600"/>
              <a:ext cx="1447800" cy="228600"/>
            </a:xfrm>
            <a:prstGeom prst="rect">
              <a:avLst/>
            </a:prstGeom>
            <a:solidFill>
              <a:srgbClr val="3300CC"/>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248400" y="5410200"/>
              <a:ext cx="1447800" cy="228600"/>
            </a:xfrm>
            <a:prstGeom prst="rect">
              <a:avLst/>
            </a:prstGeom>
            <a:solidFill>
              <a:srgbClr val="0033CC"/>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248400" y="5638800"/>
              <a:ext cx="1447800" cy="228600"/>
            </a:xfrm>
            <a:prstGeom prst="rect">
              <a:avLst/>
            </a:prstGeom>
            <a:solidFill>
              <a:srgbClr val="0033CC"/>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6949440" y="3169920"/>
              <a:ext cx="137160" cy="2682240"/>
              <a:chOff x="2457450" y="2331720"/>
              <a:chExt cx="137160" cy="2682240"/>
            </a:xfrm>
          </p:grpSpPr>
          <p:sp>
            <p:nvSpPr>
              <p:cNvPr id="32" name="Diamond 31"/>
              <p:cNvSpPr/>
              <p:nvPr/>
            </p:nvSpPr>
            <p:spPr>
              <a:xfrm>
                <a:off x="2457450" y="2331720"/>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iamond 32"/>
              <p:cNvSpPr/>
              <p:nvPr/>
            </p:nvSpPr>
            <p:spPr>
              <a:xfrm>
                <a:off x="2457450" y="2563091"/>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iamond 33"/>
              <p:cNvSpPr/>
              <p:nvPr/>
            </p:nvSpPr>
            <p:spPr>
              <a:xfrm>
                <a:off x="2457450" y="2794462"/>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iamond 34"/>
              <p:cNvSpPr/>
              <p:nvPr/>
            </p:nvSpPr>
            <p:spPr>
              <a:xfrm>
                <a:off x="2457450" y="3025833"/>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iamond 35"/>
              <p:cNvSpPr/>
              <p:nvPr/>
            </p:nvSpPr>
            <p:spPr>
              <a:xfrm>
                <a:off x="2457450" y="3257204"/>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p:cNvSpPr/>
              <p:nvPr/>
            </p:nvSpPr>
            <p:spPr>
              <a:xfrm>
                <a:off x="2457450" y="3488575"/>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iamond 37"/>
              <p:cNvSpPr/>
              <p:nvPr/>
            </p:nvSpPr>
            <p:spPr>
              <a:xfrm>
                <a:off x="2457450" y="3719946"/>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iamond 38"/>
              <p:cNvSpPr/>
              <p:nvPr/>
            </p:nvSpPr>
            <p:spPr>
              <a:xfrm>
                <a:off x="2457450" y="3951317"/>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p:cNvSpPr/>
              <p:nvPr/>
            </p:nvSpPr>
            <p:spPr>
              <a:xfrm>
                <a:off x="2457450" y="4182688"/>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p:cNvSpPr/>
              <p:nvPr/>
            </p:nvSpPr>
            <p:spPr>
              <a:xfrm>
                <a:off x="2457450" y="4414059"/>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2457450" y="4645430"/>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2457450" y="4876800"/>
                <a:ext cx="137160" cy="13716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32" idx="2"/>
                <a:endCxn id="43" idx="0"/>
              </p:cNvCxnSpPr>
              <p:nvPr/>
            </p:nvCxnSpPr>
            <p:spPr>
              <a:xfrm>
                <a:off x="2526030" y="2468880"/>
                <a:ext cx="0" cy="24079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sp>
        <p:nvSpPr>
          <p:cNvPr id="5" name="TextBox 4"/>
          <p:cNvSpPr txBox="1"/>
          <p:nvPr/>
        </p:nvSpPr>
        <p:spPr>
          <a:xfrm>
            <a:off x="7924800" y="1981200"/>
            <a:ext cx="533400" cy="2845266"/>
          </a:xfrm>
          <a:prstGeom prst="rect">
            <a:avLst/>
          </a:prstGeom>
          <a:noFill/>
        </p:spPr>
        <p:txBody>
          <a:bodyPr wrap="square" rtlCol="0">
            <a:spAutoFit/>
          </a:bodyPr>
          <a:lstStyle/>
          <a:p>
            <a:pPr>
              <a:lnSpc>
                <a:spcPts val="1750"/>
              </a:lnSpc>
            </a:pPr>
            <a:r>
              <a:rPr lang="en-US" sz="1200" b="1" dirty="0" smtClean="0">
                <a:solidFill>
                  <a:schemeClr val="bg1"/>
                </a:solidFill>
              </a:rPr>
              <a:t>T12</a:t>
            </a:r>
          </a:p>
          <a:p>
            <a:pPr>
              <a:lnSpc>
                <a:spcPts val="1750"/>
              </a:lnSpc>
            </a:pPr>
            <a:r>
              <a:rPr lang="en-US" sz="1200" b="1" dirty="0" smtClean="0">
                <a:solidFill>
                  <a:schemeClr val="bg1"/>
                </a:solidFill>
              </a:rPr>
              <a:t>T11</a:t>
            </a:r>
          </a:p>
          <a:p>
            <a:pPr>
              <a:lnSpc>
                <a:spcPts val="1750"/>
              </a:lnSpc>
            </a:pPr>
            <a:r>
              <a:rPr lang="en-US" sz="1200" b="1" dirty="0" smtClean="0">
                <a:solidFill>
                  <a:schemeClr val="bg1"/>
                </a:solidFill>
              </a:rPr>
              <a:t>T10</a:t>
            </a:r>
          </a:p>
          <a:p>
            <a:pPr>
              <a:lnSpc>
                <a:spcPts val="1750"/>
              </a:lnSpc>
            </a:pPr>
            <a:r>
              <a:rPr lang="en-US" sz="1200" b="1" dirty="0" smtClean="0">
                <a:solidFill>
                  <a:schemeClr val="bg1"/>
                </a:solidFill>
              </a:rPr>
              <a:t>T9</a:t>
            </a:r>
          </a:p>
          <a:p>
            <a:pPr>
              <a:lnSpc>
                <a:spcPts val="1750"/>
              </a:lnSpc>
            </a:pPr>
            <a:r>
              <a:rPr lang="en-US" sz="1200" b="1" dirty="0" smtClean="0">
                <a:solidFill>
                  <a:schemeClr val="bg1"/>
                </a:solidFill>
              </a:rPr>
              <a:t>T8</a:t>
            </a:r>
          </a:p>
          <a:p>
            <a:pPr>
              <a:lnSpc>
                <a:spcPts val="1750"/>
              </a:lnSpc>
            </a:pPr>
            <a:r>
              <a:rPr lang="en-US" sz="1200" b="1" dirty="0" smtClean="0">
                <a:solidFill>
                  <a:schemeClr val="bg1"/>
                </a:solidFill>
              </a:rPr>
              <a:t>T7</a:t>
            </a:r>
          </a:p>
          <a:p>
            <a:pPr>
              <a:lnSpc>
                <a:spcPts val="1750"/>
              </a:lnSpc>
            </a:pPr>
            <a:r>
              <a:rPr lang="en-US" sz="1200" b="1" dirty="0" smtClean="0">
                <a:solidFill>
                  <a:schemeClr val="bg1"/>
                </a:solidFill>
              </a:rPr>
              <a:t>T6</a:t>
            </a:r>
          </a:p>
          <a:p>
            <a:pPr>
              <a:lnSpc>
                <a:spcPts val="1750"/>
              </a:lnSpc>
            </a:pPr>
            <a:r>
              <a:rPr lang="en-US" sz="1200" b="1" dirty="0" smtClean="0">
                <a:solidFill>
                  <a:schemeClr val="bg1"/>
                </a:solidFill>
              </a:rPr>
              <a:t>T5</a:t>
            </a:r>
          </a:p>
          <a:p>
            <a:pPr>
              <a:lnSpc>
                <a:spcPts val="1750"/>
              </a:lnSpc>
            </a:pPr>
            <a:r>
              <a:rPr lang="en-US" sz="1200" b="1" dirty="0" smtClean="0">
                <a:solidFill>
                  <a:schemeClr val="bg1"/>
                </a:solidFill>
              </a:rPr>
              <a:t>T4</a:t>
            </a:r>
          </a:p>
          <a:p>
            <a:pPr>
              <a:lnSpc>
                <a:spcPts val="1750"/>
              </a:lnSpc>
            </a:pPr>
            <a:r>
              <a:rPr lang="en-US" sz="1200" b="1" dirty="0" smtClean="0">
                <a:solidFill>
                  <a:schemeClr val="bg1"/>
                </a:solidFill>
              </a:rPr>
              <a:t>T3</a:t>
            </a:r>
          </a:p>
          <a:p>
            <a:pPr>
              <a:lnSpc>
                <a:spcPts val="1750"/>
              </a:lnSpc>
            </a:pPr>
            <a:r>
              <a:rPr lang="en-US" sz="1200" b="1" dirty="0" smtClean="0">
                <a:solidFill>
                  <a:schemeClr val="bg1"/>
                </a:solidFill>
              </a:rPr>
              <a:t>T2</a:t>
            </a:r>
          </a:p>
          <a:p>
            <a:pPr>
              <a:lnSpc>
                <a:spcPts val="1750"/>
              </a:lnSpc>
            </a:pPr>
            <a:r>
              <a:rPr lang="en-US" sz="1200" b="1" dirty="0" smtClean="0">
                <a:solidFill>
                  <a:schemeClr val="bg1"/>
                </a:solidFill>
              </a:rPr>
              <a:t>T1</a:t>
            </a:r>
            <a:endParaRPr lang="en-US" sz="1200" b="1" dirty="0">
              <a:solidFill>
                <a:schemeClr val="bg1"/>
              </a:solidFill>
            </a:endParaRPr>
          </a:p>
        </p:txBody>
      </p:sp>
    </p:spTree>
    <p:extLst>
      <p:ext uri="{BB962C8B-B14F-4D97-AF65-F5344CB8AC3E}">
        <p14:creationId xmlns:p14="http://schemas.microsoft.com/office/powerpoint/2010/main" xmlns="" val="1680301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0" y="1"/>
            <a:ext cx="5394960" cy="3924833"/>
          </a:xfrm>
          <a:prstGeom prst="rect">
            <a:avLst/>
          </a:prstGeom>
          <a:noFill/>
          <a:ln w="9525">
            <a:solidFill>
              <a:schemeClr val="tx2"/>
            </a:solidFill>
            <a:miter lim="800000"/>
            <a:headEnd/>
            <a:tailEnd/>
          </a:ln>
        </p:spPr>
      </p:pic>
      <p:sp>
        <p:nvSpPr>
          <p:cNvPr id="2" name="Title 1"/>
          <p:cNvSpPr>
            <a:spLocks noGrp="1"/>
          </p:cNvSpPr>
          <p:nvPr>
            <p:ph type="title"/>
          </p:nvPr>
        </p:nvSpPr>
        <p:spPr>
          <a:xfrm>
            <a:off x="5410200" y="152400"/>
            <a:ext cx="3718560" cy="1251062"/>
          </a:xfrm>
        </p:spPr>
        <p:txBody>
          <a:bodyPr>
            <a:normAutofit fontScale="90000"/>
          </a:bodyPr>
          <a:lstStyle/>
          <a:p>
            <a:pPr algn="ctr"/>
            <a:r>
              <a:rPr lang="en-US" dirty="0" smtClean="0"/>
              <a:t>Lab Measured Reheat Cycle</a:t>
            </a:r>
            <a:endParaRPr lang="en-US" dirty="0"/>
          </a:p>
        </p:txBody>
      </p:sp>
      <p:sp>
        <p:nvSpPr>
          <p:cNvPr id="3" name="Content Placeholder 2"/>
          <p:cNvSpPr>
            <a:spLocks noGrp="1"/>
          </p:cNvSpPr>
          <p:nvPr>
            <p:ph sz="half" idx="1"/>
          </p:nvPr>
        </p:nvSpPr>
        <p:spPr>
          <a:xfrm>
            <a:off x="5105400" y="1524000"/>
            <a:ext cx="4038600" cy="1295400"/>
          </a:xfrm>
        </p:spPr>
        <p:txBody>
          <a:bodyPr>
            <a:normAutofit/>
          </a:bodyPr>
          <a:lstStyle/>
          <a:p>
            <a:pPr lvl="1">
              <a:buNone/>
            </a:pPr>
            <a:r>
              <a:rPr lang="en-US" sz="2000" dirty="0" smtClean="0">
                <a:sym typeface="Wingdings" pitchFamily="2" charset="2"/>
              </a:rPr>
              <a:t> Condenser h</a:t>
            </a:r>
            <a:r>
              <a:rPr lang="en-US" sz="2000" dirty="0" smtClean="0"/>
              <a:t>eat transferred over a larger tank height (bottom ½+)</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bwMode="auto">
          <a:xfrm>
            <a:off x="3749040" y="2933167"/>
            <a:ext cx="5394960" cy="3924833"/>
          </a:xfrm>
          <a:prstGeom prst="rect">
            <a:avLst/>
          </a:prstGeom>
          <a:noFill/>
          <a:ln w="9525">
            <a:solidFill>
              <a:schemeClr val="tx2"/>
            </a:solidFill>
            <a:miter lim="800000"/>
            <a:headEnd/>
            <a:tailEnd/>
          </a:ln>
        </p:spPr>
      </p:pic>
      <p:sp>
        <p:nvSpPr>
          <p:cNvPr id="9" name="TextBox 8"/>
          <p:cNvSpPr txBox="1"/>
          <p:nvPr/>
        </p:nvSpPr>
        <p:spPr>
          <a:xfrm>
            <a:off x="381000" y="4699337"/>
            <a:ext cx="2895600" cy="707886"/>
          </a:xfrm>
          <a:prstGeom prst="rect">
            <a:avLst/>
          </a:prstGeom>
          <a:noFill/>
        </p:spPr>
        <p:txBody>
          <a:bodyPr wrap="square" rtlCol="0">
            <a:spAutoFit/>
          </a:bodyPr>
          <a:lstStyle/>
          <a:p>
            <a:pPr algn="r"/>
            <a:r>
              <a:rPr lang="en-US" sz="2000" dirty="0" smtClean="0"/>
              <a:t>Condenser heat transferred at the bottom</a:t>
            </a:r>
            <a:endParaRPr lang="en-US" sz="2000" dirty="0"/>
          </a:p>
        </p:txBody>
      </p:sp>
      <p:sp>
        <p:nvSpPr>
          <p:cNvPr id="11" name="TextBox 10"/>
          <p:cNvSpPr txBox="1"/>
          <p:nvPr/>
        </p:nvSpPr>
        <p:spPr>
          <a:xfrm>
            <a:off x="3124200" y="4724400"/>
            <a:ext cx="609600" cy="381000"/>
          </a:xfrm>
          <a:prstGeom prst="rect">
            <a:avLst/>
          </a:prstGeom>
          <a:noFill/>
        </p:spPr>
        <p:txBody>
          <a:bodyPr wrap="square" rtlCol="0">
            <a:spAutoFit/>
          </a:bodyPr>
          <a:lstStyle/>
          <a:p>
            <a:r>
              <a:rPr lang="en-US" dirty="0" smtClean="0">
                <a:sym typeface="Wingdings" pitchFamily="2" charset="2"/>
              </a:rPr>
              <a:t></a:t>
            </a:r>
            <a:endParaRPr lang="en-US" dirty="0"/>
          </a:p>
        </p:txBody>
      </p:sp>
    </p:spTree>
    <p:extLst>
      <p:ext uri="{BB962C8B-B14F-4D97-AF65-F5344CB8AC3E}">
        <p14:creationId xmlns:p14="http://schemas.microsoft.com/office/powerpoint/2010/main" xmlns="" val="696067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Added Heat</a:t>
            </a:r>
          </a:p>
        </p:txBody>
      </p:sp>
      <p:sp>
        <p:nvSpPr>
          <p:cNvPr id="3" name="Content Placeholder 2"/>
          <p:cNvSpPr>
            <a:spLocks noGrp="1"/>
          </p:cNvSpPr>
          <p:nvPr>
            <p:ph idx="1"/>
          </p:nvPr>
        </p:nvSpPr>
        <p:spPr>
          <a:xfrm>
            <a:off x="304800" y="2170331"/>
            <a:ext cx="3657600" cy="3773269"/>
          </a:xfrm>
        </p:spPr>
        <p:txBody>
          <a:bodyPr>
            <a:noAutofit/>
          </a:bodyPr>
          <a:lstStyle/>
          <a:p>
            <a:r>
              <a:rPr lang="en-US" sz="2400" dirty="0" smtClean="0"/>
              <a:t>Different condensers “see”  different temperature profiles</a:t>
            </a:r>
          </a:p>
          <a:p>
            <a:pPr lvl="1"/>
            <a:endParaRPr lang="en-US" sz="2000" dirty="0" smtClean="0"/>
          </a:p>
          <a:p>
            <a:r>
              <a:rPr lang="en-US" sz="2400" dirty="0" smtClean="0"/>
              <a:t>Different designs add heat to the tank differently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Rectangle 4"/>
          <p:cNvSpPr/>
          <p:nvPr/>
        </p:nvSpPr>
        <p:spPr>
          <a:xfrm>
            <a:off x="4114802" y="3084731"/>
            <a:ext cx="1600200" cy="28588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4191002" y="31609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91002" y="33895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91002" y="36181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91002" y="38467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91002" y="40753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91002" y="4303931"/>
            <a:ext cx="1447800" cy="228600"/>
          </a:xfrm>
          <a:prstGeom prst="rect">
            <a:avLst/>
          </a:prstGeom>
          <a:solidFill>
            <a:srgbClr val="E6001A"/>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91002" y="4532531"/>
            <a:ext cx="1447800" cy="228600"/>
          </a:xfrm>
          <a:prstGeom prst="rect">
            <a:avLst/>
          </a:prstGeom>
          <a:solidFill>
            <a:srgbClr val="B300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91002" y="4761131"/>
            <a:ext cx="1447800" cy="228600"/>
          </a:xfrm>
          <a:prstGeom prst="rect">
            <a:avLst/>
          </a:prstGeom>
          <a:solidFill>
            <a:srgbClr val="B300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91002" y="4989731"/>
            <a:ext cx="1447800" cy="228600"/>
          </a:xfrm>
          <a:prstGeom prst="rect">
            <a:avLst/>
          </a:prstGeom>
          <a:solidFill>
            <a:srgbClr val="80008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91002" y="5218331"/>
            <a:ext cx="1447800" cy="228600"/>
          </a:xfrm>
          <a:prstGeom prst="rect">
            <a:avLst/>
          </a:prstGeom>
          <a:solidFill>
            <a:srgbClr val="80008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91002" y="5446931"/>
            <a:ext cx="1447800" cy="228600"/>
          </a:xfrm>
          <a:prstGeom prst="rect">
            <a:avLst/>
          </a:prstGeom>
          <a:solidFill>
            <a:srgbClr val="1A00E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191002" y="5675531"/>
            <a:ext cx="1447800" cy="228600"/>
          </a:xfrm>
          <a:prstGeom prst="rect">
            <a:avLst/>
          </a:prstGeom>
          <a:solidFill>
            <a:srgbClr val="3300CC"/>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114800" y="2170331"/>
            <a:ext cx="160020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Rectangle 41"/>
          <p:cNvSpPr/>
          <p:nvPr/>
        </p:nvSpPr>
        <p:spPr>
          <a:xfrm>
            <a:off x="7239000" y="3084731"/>
            <a:ext cx="1600200" cy="28588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Rectangle 42"/>
          <p:cNvSpPr/>
          <p:nvPr/>
        </p:nvSpPr>
        <p:spPr>
          <a:xfrm>
            <a:off x="7315200" y="31609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315200" y="33895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315200" y="36181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315200" y="38467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315200" y="40753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315200" y="4303931"/>
            <a:ext cx="1447800" cy="228600"/>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315200" y="4532531"/>
            <a:ext cx="1447800" cy="228600"/>
          </a:xfrm>
          <a:prstGeom prst="rect">
            <a:avLst/>
          </a:prstGeom>
          <a:solidFill>
            <a:srgbClr val="E6001A"/>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315200" y="4761131"/>
            <a:ext cx="1447800" cy="228600"/>
          </a:xfrm>
          <a:prstGeom prst="rect">
            <a:avLst/>
          </a:prstGeom>
          <a:solidFill>
            <a:srgbClr val="B300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315200" y="4989731"/>
            <a:ext cx="1447800" cy="228600"/>
          </a:xfrm>
          <a:prstGeom prst="rect">
            <a:avLst/>
          </a:prstGeom>
          <a:solidFill>
            <a:srgbClr val="80008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315200" y="5218331"/>
            <a:ext cx="1447800" cy="228600"/>
          </a:xfrm>
          <a:prstGeom prst="rect">
            <a:avLst/>
          </a:prstGeom>
          <a:solidFill>
            <a:srgbClr val="3300CC"/>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315200" y="5446931"/>
            <a:ext cx="1447800" cy="228600"/>
          </a:xfrm>
          <a:prstGeom prst="rect">
            <a:avLst/>
          </a:prstGeom>
          <a:solidFill>
            <a:srgbClr val="3300CC"/>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15200" y="5675531"/>
            <a:ext cx="1447800" cy="228600"/>
          </a:xfrm>
          <a:prstGeom prst="rect">
            <a:avLst/>
          </a:prstGeom>
          <a:solidFill>
            <a:srgbClr val="3300CC"/>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38998" y="2170331"/>
            <a:ext cx="1600201"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9" name="TextBox 88"/>
          <p:cNvSpPr txBox="1"/>
          <p:nvPr/>
        </p:nvSpPr>
        <p:spPr>
          <a:xfrm>
            <a:off x="5829300" y="5206425"/>
            <a:ext cx="1295400" cy="646331"/>
          </a:xfrm>
          <a:prstGeom prst="rect">
            <a:avLst/>
          </a:prstGeom>
          <a:noFill/>
        </p:spPr>
        <p:txBody>
          <a:bodyPr wrap="square" rtlCol="0">
            <a:spAutoFit/>
          </a:bodyPr>
          <a:lstStyle/>
          <a:p>
            <a:pPr algn="ctr"/>
            <a:r>
              <a:rPr lang="en-US" dirty="0" smtClean="0"/>
              <a:t>Condenser height</a:t>
            </a:r>
            <a:endParaRPr lang="en-US" dirty="0"/>
          </a:p>
        </p:txBody>
      </p:sp>
      <p:cxnSp>
        <p:nvCxnSpPr>
          <p:cNvPr id="91" name="Straight Connector 90"/>
          <p:cNvCxnSpPr/>
          <p:nvPr/>
        </p:nvCxnSpPr>
        <p:spPr>
          <a:xfrm>
            <a:off x="5829300" y="4602480"/>
            <a:ext cx="0" cy="1188720"/>
          </a:xfrm>
          <a:prstGeom prst="line">
            <a:avLst/>
          </a:prstGeom>
          <a:ln w="38100"/>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5791200" y="4570412"/>
            <a:ext cx="76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5791200" y="5791200"/>
            <a:ext cx="76200" cy="1588"/>
          </a:xfrm>
          <a:prstGeom prst="line">
            <a:avLst/>
          </a:prstGeom>
          <a:ln w="38100"/>
        </p:spPr>
        <p:style>
          <a:lnRef idx="1">
            <a:schemeClr val="dk1"/>
          </a:lnRef>
          <a:fillRef idx="0">
            <a:schemeClr val="dk1"/>
          </a:fillRef>
          <a:effectRef idx="0">
            <a:schemeClr val="dk1"/>
          </a:effectRef>
          <a:fontRef idx="minor">
            <a:schemeClr val="tx1"/>
          </a:fontRef>
        </p:style>
      </p:cxnSp>
      <p:grpSp>
        <p:nvGrpSpPr>
          <p:cNvPr id="63" name="Group 62"/>
          <p:cNvGrpSpPr/>
          <p:nvPr/>
        </p:nvGrpSpPr>
        <p:grpSpPr>
          <a:xfrm>
            <a:off x="7086600" y="5257800"/>
            <a:ext cx="76200" cy="609600"/>
            <a:chOff x="6172200" y="4648200"/>
            <a:chExt cx="76200" cy="1296988"/>
          </a:xfrm>
        </p:grpSpPr>
        <p:cxnSp>
          <p:nvCxnSpPr>
            <p:cNvPr id="60" name="Straight Connector 59"/>
            <p:cNvCxnSpPr/>
            <p:nvPr/>
          </p:nvCxnSpPr>
          <p:spPr>
            <a:xfrm>
              <a:off x="6210300" y="4684931"/>
              <a:ext cx="0" cy="1257300"/>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6172200" y="4648200"/>
              <a:ext cx="76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6172200" y="5943600"/>
              <a:ext cx="76200" cy="1588"/>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69" name="Group 68"/>
          <p:cNvGrpSpPr/>
          <p:nvPr/>
        </p:nvGrpSpPr>
        <p:grpSpPr>
          <a:xfrm>
            <a:off x="4114802" y="4648200"/>
            <a:ext cx="1600201" cy="1066800"/>
            <a:chOff x="4343402" y="4608731"/>
            <a:chExt cx="1600201" cy="1066800"/>
          </a:xfrm>
        </p:grpSpPr>
        <p:sp>
          <p:nvSpPr>
            <p:cNvPr id="34" name="Arc 41"/>
            <p:cNvSpPr/>
            <p:nvPr/>
          </p:nvSpPr>
          <p:spPr>
            <a:xfrm rot="10800000">
              <a:off x="4343402" y="460873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41"/>
            <p:cNvSpPr/>
            <p:nvPr/>
          </p:nvSpPr>
          <p:spPr>
            <a:xfrm rot="10800000">
              <a:off x="4343403" y="4928770"/>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c 41"/>
            <p:cNvSpPr/>
            <p:nvPr/>
          </p:nvSpPr>
          <p:spPr>
            <a:xfrm rot="10800000">
              <a:off x="4343403" y="514213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41"/>
            <p:cNvSpPr/>
            <p:nvPr/>
          </p:nvSpPr>
          <p:spPr>
            <a:xfrm rot="10800000">
              <a:off x="4343403" y="53097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41"/>
            <p:cNvSpPr/>
            <p:nvPr/>
          </p:nvSpPr>
          <p:spPr>
            <a:xfrm rot="10800000">
              <a:off x="4343403" y="53859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41"/>
            <p:cNvSpPr/>
            <p:nvPr/>
          </p:nvSpPr>
          <p:spPr>
            <a:xfrm rot="10800000">
              <a:off x="4343403" y="54621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41"/>
            <p:cNvSpPr/>
            <p:nvPr/>
          </p:nvSpPr>
          <p:spPr>
            <a:xfrm rot="10800000">
              <a:off x="4343403" y="55383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7" name="Group 76"/>
          <p:cNvGrpSpPr/>
          <p:nvPr/>
        </p:nvGrpSpPr>
        <p:grpSpPr>
          <a:xfrm>
            <a:off x="7467598" y="5327779"/>
            <a:ext cx="1219200" cy="500151"/>
            <a:chOff x="7543798" y="5327779"/>
            <a:chExt cx="1219200" cy="500151"/>
          </a:xfrm>
        </p:grpSpPr>
        <p:sp>
          <p:nvSpPr>
            <p:cNvPr id="70" name="Arc 41"/>
            <p:cNvSpPr/>
            <p:nvPr/>
          </p:nvSpPr>
          <p:spPr>
            <a:xfrm rot="10800000">
              <a:off x="7543798" y="57087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41"/>
            <p:cNvSpPr/>
            <p:nvPr/>
          </p:nvSpPr>
          <p:spPr>
            <a:xfrm rot="10800000">
              <a:off x="7543799" y="56325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41"/>
            <p:cNvSpPr/>
            <p:nvPr/>
          </p:nvSpPr>
          <p:spPr>
            <a:xfrm rot="10800000">
              <a:off x="7543799" y="55563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41"/>
            <p:cNvSpPr/>
            <p:nvPr/>
          </p:nvSpPr>
          <p:spPr>
            <a:xfrm rot="10800000">
              <a:off x="7543799" y="54801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Arc 41"/>
            <p:cNvSpPr/>
            <p:nvPr/>
          </p:nvSpPr>
          <p:spPr>
            <a:xfrm rot="10800000">
              <a:off x="7543799" y="54039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41"/>
            <p:cNvSpPr/>
            <p:nvPr/>
          </p:nvSpPr>
          <p:spPr>
            <a:xfrm rot="10800000">
              <a:off x="7543799" y="53277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57150" cmpd="sng">
              <a:solidFill>
                <a:srgbClr val="FF0000">
                  <a:alpha val="75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5" name="Group 84"/>
          <p:cNvGrpSpPr/>
          <p:nvPr/>
        </p:nvGrpSpPr>
        <p:grpSpPr>
          <a:xfrm>
            <a:off x="4114800" y="4648200"/>
            <a:ext cx="1600201" cy="1066800"/>
            <a:chOff x="4495802" y="4761131"/>
            <a:chExt cx="1600201" cy="1066800"/>
          </a:xfrm>
        </p:grpSpPr>
        <p:sp>
          <p:nvSpPr>
            <p:cNvPr id="86" name="Arc 41"/>
            <p:cNvSpPr/>
            <p:nvPr/>
          </p:nvSpPr>
          <p:spPr>
            <a:xfrm rot="10800000">
              <a:off x="4495802" y="476113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41"/>
            <p:cNvSpPr/>
            <p:nvPr/>
          </p:nvSpPr>
          <p:spPr>
            <a:xfrm rot="10800000">
              <a:off x="4495803" y="5081170"/>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41"/>
            <p:cNvSpPr/>
            <p:nvPr/>
          </p:nvSpPr>
          <p:spPr>
            <a:xfrm rot="10800000">
              <a:off x="4495803" y="529453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Arc 41"/>
            <p:cNvSpPr/>
            <p:nvPr/>
          </p:nvSpPr>
          <p:spPr>
            <a:xfrm rot="10800000">
              <a:off x="4495803" y="54621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41"/>
            <p:cNvSpPr/>
            <p:nvPr/>
          </p:nvSpPr>
          <p:spPr>
            <a:xfrm rot="10800000">
              <a:off x="4495803" y="55383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41"/>
            <p:cNvSpPr/>
            <p:nvPr/>
          </p:nvSpPr>
          <p:spPr>
            <a:xfrm rot="10800000">
              <a:off x="4495803" y="56145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41"/>
            <p:cNvSpPr/>
            <p:nvPr/>
          </p:nvSpPr>
          <p:spPr>
            <a:xfrm rot="10800000">
              <a:off x="4495803" y="5690771"/>
              <a:ext cx="1600200" cy="137160"/>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p:cNvGrpSpPr/>
          <p:nvPr/>
        </p:nvGrpSpPr>
        <p:grpSpPr>
          <a:xfrm>
            <a:off x="7467600" y="5334000"/>
            <a:ext cx="1219200" cy="500151"/>
            <a:chOff x="7543798" y="5327779"/>
            <a:chExt cx="1219200" cy="500151"/>
          </a:xfrm>
        </p:grpSpPr>
        <p:sp>
          <p:nvSpPr>
            <p:cNvPr id="79" name="Arc 41"/>
            <p:cNvSpPr/>
            <p:nvPr/>
          </p:nvSpPr>
          <p:spPr>
            <a:xfrm rot="10800000">
              <a:off x="7543798" y="57087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Arc 41"/>
            <p:cNvSpPr/>
            <p:nvPr/>
          </p:nvSpPr>
          <p:spPr>
            <a:xfrm rot="10800000">
              <a:off x="7543799" y="56325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Arc 41"/>
            <p:cNvSpPr/>
            <p:nvPr/>
          </p:nvSpPr>
          <p:spPr>
            <a:xfrm rot="10800000">
              <a:off x="7543799" y="55563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Arc 41"/>
            <p:cNvSpPr/>
            <p:nvPr/>
          </p:nvSpPr>
          <p:spPr>
            <a:xfrm rot="10800000">
              <a:off x="7543799" y="54801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Arc 41"/>
            <p:cNvSpPr/>
            <p:nvPr/>
          </p:nvSpPr>
          <p:spPr>
            <a:xfrm rot="10800000">
              <a:off x="7543799" y="54039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41"/>
            <p:cNvSpPr/>
            <p:nvPr/>
          </p:nvSpPr>
          <p:spPr>
            <a:xfrm rot="10800000">
              <a:off x="7543799" y="5327779"/>
              <a:ext cx="1219199" cy="119151"/>
            </a:xfrm>
            <a:custGeom>
              <a:avLst/>
              <a:gdLst>
                <a:gd name="connsiteX0" fmla="*/ 800100 w 1600200"/>
                <a:gd name="connsiteY0" fmla="*/ 0 h 190500"/>
                <a:gd name="connsiteX1" fmla="*/ 1600200 w 1600200"/>
                <a:gd name="connsiteY1" fmla="*/ 95250 h 190500"/>
                <a:gd name="connsiteX2" fmla="*/ 800100 w 1600200"/>
                <a:gd name="connsiteY2" fmla="*/ 95250 h 190500"/>
                <a:gd name="connsiteX3" fmla="*/ 800100 w 1600200"/>
                <a:gd name="connsiteY3" fmla="*/ 0 h 190500"/>
                <a:gd name="connsiteX0" fmla="*/ 800100 w 1600200"/>
                <a:gd name="connsiteY0" fmla="*/ 0 h 190500"/>
                <a:gd name="connsiteX1" fmla="*/ 1600200 w 1600200"/>
                <a:gd name="connsiteY1" fmla="*/ 95250 h 190500"/>
                <a:gd name="connsiteX0" fmla="*/ 695325 w 1495425"/>
                <a:gd name="connsiteY0" fmla="*/ 0 h 95250"/>
                <a:gd name="connsiteX1" fmla="*/ 1495425 w 1495425"/>
                <a:gd name="connsiteY1" fmla="*/ 95250 h 95250"/>
                <a:gd name="connsiteX2" fmla="*/ 695325 w 1495425"/>
                <a:gd name="connsiteY2" fmla="*/ 95250 h 95250"/>
                <a:gd name="connsiteX3" fmla="*/ 695325 w 1495425"/>
                <a:gd name="connsiteY3" fmla="*/ 0 h 95250"/>
                <a:gd name="connsiteX0" fmla="*/ 0 w 1495425"/>
                <a:gd name="connsiteY0" fmla="*/ 0 h 95250"/>
                <a:gd name="connsiteX1" fmla="*/ 1495425 w 1495425"/>
                <a:gd name="connsiteY1" fmla="*/ 95250 h 95250"/>
              </a:gdLst>
              <a:ahLst/>
              <a:cxnLst>
                <a:cxn ang="0">
                  <a:pos x="connsiteX0" y="connsiteY0"/>
                </a:cxn>
                <a:cxn ang="0">
                  <a:pos x="connsiteX1" y="connsiteY1"/>
                </a:cxn>
              </a:cxnLst>
              <a:rect l="l" t="t" r="r" b="b"/>
              <a:pathLst>
                <a:path w="1495425" h="95250" stroke="0" extrusionOk="0">
                  <a:moveTo>
                    <a:pt x="695325" y="0"/>
                  </a:moveTo>
                  <a:cubicBezTo>
                    <a:pt x="1137208" y="0"/>
                    <a:pt x="1495425" y="42645"/>
                    <a:pt x="1495425" y="95250"/>
                  </a:cubicBezTo>
                  <a:lnTo>
                    <a:pt x="695325" y="95250"/>
                  </a:lnTo>
                  <a:lnTo>
                    <a:pt x="695325" y="0"/>
                  </a:lnTo>
                  <a:close/>
                </a:path>
                <a:path w="1495425" h="95250" fill="none">
                  <a:moveTo>
                    <a:pt x="0" y="0"/>
                  </a:moveTo>
                  <a:cubicBezTo>
                    <a:pt x="441883" y="0"/>
                    <a:pt x="1495425" y="42645"/>
                    <a:pt x="1495425" y="95250"/>
                  </a:cubicBezTo>
                </a:path>
              </a:pathLst>
            </a:custGeom>
            <a:ln w="19050" cmpd="sng">
              <a:solidFill>
                <a:schemeClr val="bg1">
                  <a:alpha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xmlns="" val="908874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6329</TotalTime>
  <Words>1942</Words>
  <Application>Microsoft Office PowerPoint</Application>
  <PresentationFormat>On-screen Show (4:3)</PresentationFormat>
  <Paragraphs>238</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Heat Pump Water Heater – Quick Simulation Approach  Ben Larson and Michael Logsdon 4 November 2013</vt:lpstr>
      <vt:lpstr>Agenda</vt:lpstr>
      <vt:lpstr>HPWH Designs</vt:lpstr>
      <vt:lpstr>Gather Lab Data</vt:lpstr>
      <vt:lpstr>Lab Measured Performance Curves</vt:lpstr>
      <vt:lpstr>Controls, UA, Added Heat</vt:lpstr>
      <vt:lpstr>Simulation Design</vt:lpstr>
      <vt:lpstr>Lab Measured Reheat Cycle</vt:lpstr>
      <vt:lpstr>Distributing Added Heat</vt:lpstr>
      <vt:lpstr>Adding Heat to Nodes</vt:lpstr>
      <vt:lpstr>Does it work?</vt:lpstr>
      <vt:lpstr>Sure, but how well?</vt:lpstr>
      <vt:lpstr>Field Data Comparison</vt:lpstr>
      <vt:lpstr>Recap</vt:lpstr>
      <vt:lpstr>Thank You</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SEEM Updates Preview</dc:title>
  <dc:creator>ben</dc:creator>
  <cp:lastModifiedBy>BHL</cp:lastModifiedBy>
  <cp:revision>242</cp:revision>
  <cp:lastPrinted>2013-11-03T00:13:03Z</cp:lastPrinted>
  <dcterms:created xsi:type="dcterms:W3CDTF">2006-08-16T00:00:00Z</dcterms:created>
  <dcterms:modified xsi:type="dcterms:W3CDTF">2013-11-04T00:29:24Z</dcterms:modified>
</cp:coreProperties>
</file>