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7"/>
  </p:notesMasterIdLst>
  <p:sldIdLst>
    <p:sldId id="256" r:id="rId2"/>
    <p:sldId id="1237" r:id="rId3"/>
    <p:sldId id="1238" r:id="rId4"/>
    <p:sldId id="1154" r:id="rId5"/>
    <p:sldId id="1155" r:id="rId6"/>
    <p:sldId id="1157" r:id="rId7"/>
    <p:sldId id="311" r:id="rId8"/>
    <p:sldId id="573" r:id="rId9"/>
    <p:sldId id="1158" r:id="rId10"/>
    <p:sldId id="1156" r:id="rId11"/>
    <p:sldId id="1159" r:id="rId12"/>
    <p:sldId id="571" r:id="rId13"/>
    <p:sldId id="1160" r:id="rId14"/>
    <p:sldId id="1161" r:id="rId15"/>
    <p:sldId id="1162" r:id="rId16"/>
    <p:sldId id="617" r:id="rId17"/>
    <p:sldId id="1231" r:id="rId18"/>
    <p:sldId id="1232" r:id="rId19"/>
    <p:sldId id="1233" r:id="rId20"/>
    <p:sldId id="310" r:id="rId21"/>
    <p:sldId id="1163" r:id="rId22"/>
    <p:sldId id="1164" r:id="rId23"/>
    <p:sldId id="317" r:id="rId24"/>
    <p:sldId id="1197" r:id="rId25"/>
    <p:sldId id="1198" r:id="rId26"/>
    <p:sldId id="318" r:id="rId27"/>
    <p:sldId id="1165" r:id="rId28"/>
    <p:sldId id="574" r:id="rId29"/>
    <p:sldId id="1166" r:id="rId30"/>
    <p:sldId id="1167" r:id="rId31"/>
    <p:sldId id="1168" r:id="rId32"/>
    <p:sldId id="1169" r:id="rId33"/>
    <p:sldId id="1178" r:id="rId34"/>
    <p:sldId id="1171" r:id="rId35"/>
    <p:sldId id="1176" r:id="rId36"/>
    <p:sldId id="1179" r:id="rId37"/>
    <p:sldId id="1173" r:id="rId38"/>
    <p:sldId id="1174" r:id="rId39"/>
    <p:sldId id="1175" r:id="rId40"/>
    <p:sldId id="1177" r:id="rId41"/>
    <p:sldId id="1180" r:id="rId42"/>
    <p:sldId id="1218" r:id="rId43"/>
    <p:sldId id="1184" r:id="rId44"/>
    <p:sldId id="1196" r:id="rId45"/>
    <p:sldId id="1186" r:id="rId46"/>
    <p:sldId id="1235" r:id="rId47"/>
    <p:sldId id="1181" r:id="rId48"/>
    <p:sldId id="1189" r:id="rId49"/>
    <p:sldId id="1226" r:id="rId50"/>
    <p:sldId id="1227" r:id="rId51"/>
    <p:sldId id="1192" r:id="rId52"/>
    <p:sldId id="1193" r:id="rId53"/>
    <p:sldId id="1194" r:id="rId54"/>
    <p:sldId id="1195" r:id="rId55"/>
    <p:sldId id="1172" r:id="rId56"/>
    <p:sldId id="1228" r:id="rId57"/>
    <p:sldId id="1144" r:id="rId58"/>
    <p:sldId id="1145" r:id="rId59"/>
    <p:sldId id="1199" r:id="rId60"/>
    <p:sldId id="1230" r:id="rId61"/>
    <p:sldId id="1234" r:id="rId62"/>
    <p:sldId id="290" r:id="rId63"/>
    <p:sldId id="291" r:id="rId64"/>
    <p:sldId id="292" r:id="rId65"/>
    <p:sldId id="1236"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508" autoAdjust="0"/>
    <p:restoredTop sz="86264"/>
  </p:normalViewPr>
  <p:slideViewPr>
    <p:cSldViewPr snapToGrid="0">
      <p:cViewPr varScale="1">
        <p:scale>
          <a:sx n="64" d="100"/>
          <a:sy n="64" d="100"/>
        </p:scale>
        <p:origin x="844" y="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919F49-AD2E-499B-BD9A-40A2D763B4D2}" type="datetimeFigureOut">
              <a:rPr lang="en-CA" smtClean="0"/>
              <a:t>2022-09-18</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60408A-D75B-4EB5-A3FF-9921A5BC20E4}" type="slidenum">
              <a:rPr lang="en-CA" smtClean="0"/>
              <a:t>‹#›</a:t>
            </a:fld>
            <a:endParaRPr lang="en-CA"/>
          </a:p>
        </p:txBody>
      </p:sp>
    </p:spTree>
    <p:extLst>
      <p:ext uri="{BB962C8B-B14F-4D97-AF65-F5344CB8AC3E}">
        <p14:creationId xmlns:p14="http://schemas.microsoft.com/office/powerpoint/2010/main" val="813765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python.org/3/reference/compound_stmts.html#for" TargetMode="External"/><Relationship Id="rId7" Type="http://schemas.openxmlformats.org/officeDocument/2006/relationships/hyperlink" Target="https://docs.python.org/3/library/functions.html#-1,-1,NEXT"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s://docs.python.org/3/library/exceptions.html#StopIteration" TargetMode="External"/><Relationship Id="rId5" Type="http://schemas.openxmlformats.org/officeDocument/2006/relationships/hyperlink" Target="https://docs.python.org/3/library/stdtypes.html#iterator.__next__" TargetMode="External"/><Relationship Id="rId4" Type="http://schemas.openxmlformats.org/officeDocument/2006/relationships/hyperlink" Target="https://docs.python.org/3/library/functions.html#iter"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860408A-D75B-4EB5-A3FF-9921A5BC20E4}" type="slidenum">
              <a:rPr lang="en-CA" smtClean="0"/>
              <a:t>1</a:t>
            </a:fld>
            <a:endParaRPr lang="en-CA"/>
          </a:p>
        </p:txBody>
      </p:sp>
    </p:spTree>
    <p:extLst>
      <p:ext uri="{BB962C8B-B14F-4D97-AF65-F5344CB8AC3E}">
        <p14:creationId xmlns:p14="http://schemas.microsoft.com/office/powerpoint/2010/main" val="3607017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latin typeface="Courier New" panose="02070309020205020404" pitchFamily="49" charset="0"/>
              <a:cs typeface="Courier New" panose="02070309020205020404" pitchFamily="49" charset="0"/>
            </a:endParaRPr>
          </a:p>
          <a:p>
            <a:pPr marL="0" indent="0">
              <a:buNone/>
            </a:pPr>
            <a:endParaRPr lang="en-GB" dirty="0"/>
          </a:p>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15</a:t>
            </a:fld>
            <a:endParaRPr lang="en-GB"/>
          </a:p>
        </p:txBody>
      </p:sp>
    </p:spTree>
    <p:extLst>
      <p:ext uri="{BB962C8B-B14F-4D97-AF65-F5344CB8AC3E}">
        <p14:creationId xmlns:p14="http://schemas.microsoft.com/office/powerpoint/2010/main" val="1605488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C-style languages, there's a construction for this which is:</a:t>
            </a:r>
          </a:p>
          <a:p>
            <a:r>
              <a:rPr lang="en-GB" dirty="0"/>
              <a:t>b = (a &lt; 5) ? "less than 5": "more than five";</a:t>
            </a:r>
          </a:p>
        </p:txBody>
      </p:sp>
      <p:sp>
        <p:nvSpPr>
          <p:cNvPr id="4" name="Slide Number Placeholder 3"/>
          <p:cNvSpPr>
            <a:spLocks noGrp="1"/>
          </p:cNvSpPr>
          <p:nvPr>
            <p:ph type="sldNum" sz="quarter" idx="10"/>
          </p:nvPr>
        </p:nvSpPr>
        <p:spPr/>
        <p:txBody>
          <a:bodyPr/>
          <a:lstStyle/>
          <a:p>
            <a:fld id="{40AF8E6D-2F87-4F6A-97CA-AABE12BDBAA7}" type="slidenum">
              <a:rPr lang="en-GB" smtClean="0"/>
              <a:t>16</a:t>
            </a:fld>
            <a:endParaRPr lang="en-GB"/>
          </a:p>
        </p:txBody>
      </p:sp>
    </p:spTree>
    <p:extLst>
      <p:ext uri="{BB962C8B-B14F-4D97-AF65-F5344CB8AC3E}">
        <p14:creationId xmlns:p14="http://schemas.microsoft.com/office/powerpoint/2010/main" val="2326005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28</a:t>
            </a:fld>
            <a:endParaRPr lang="en-GB"/>
          </a:p>
        </p:txBody>
      </p:sp>
    </p:spTree>
    <p:extLst>
      <p:ext uri="{BB962C8B-B14F-4D97-AF65-F5344CB8AC3E}">
        <p14:creationId xmlns:p14="http://schemas.microsoft.com/office/powerpoint/2010/main" val="2569429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31</a:t>
            </a:fld>
            <a:endParaRPr lang="en-GB"/>
          </a:p>
        </p:txBody>
      </p:sp>
    </p:spTree>
    <p:extLst>
      <p:ext uri="{BB962C8B-B14F-4D97-AF65-F5344CB8AC3E}">
        <p14:creationId xmlns:p14="http://schemas.microsoft.com/office/powerpoint/2010/main" val="3735440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use of the term iterator can be a little informal in the documentation. For example, it the documentation for loops are described both as iterators and as using them.</a:t>
            </a:r>
          </a:p>
          <a:p>
            <a:endParaRPr lang="en-GB" dirty="0"/>
          </a:p>
          <a:p>
            <a:r>
              <a:rPr lang="en-GB" dirty="0"/>
              <a:t>"We say such an object is </a:t>
            </a:r>
            <a:r>
              <a:rPr lang="en-GB" dirty="0" err="1"/>
              <a:t>iterable</a:t>
            </a:r>
            <a:r>
              <a:rPr lang="en-GB" dirty="0"/>
              <a:t>, that is, suitable as a target for functions and constructs that expect something from which they can obtain successive items until the supply is exhausted. We have seen that the for statement is such an iterator."</a:t>
            </a:r>
          </a:p>
          <a:p>
            <a:endParaRPr lang="en-GB" dirty="0"/>
          </a:p>
          <a:p>
            <a:r>
              <a:rPr lang="en-GB" dirty="0"/>
              <a:t>"The use of iterators pervades and unifies Python. Behind the scenes, the </a:t>
            </a:r>
            <a:r>
              <a:rPr lang="en-GB" dirty="0">
                <a:hlinkClick r:id="rId3"/>
              </a:rPr>
              <a:t>for</a:t>
            </a:r>
            <a:r>
              <a:rPr lang="en-GB" dirty="0"/>
              <a:t> statement calls </a:t>
            </a:r>
            <a:r>
              <a:rPr lang="en-GB" dirty="0" err="1">
                <a:hlinkClick r:id="rId4" tooltip="iter"/>
              </a:rPr>
              <a:t>iter</a:t>
            </a:r>
            <a:r>
              <a:rPr lang="en-GB" dirty="0">
                <a:hlinkClick r:id="rId4" tooltip="iter"/>
              </a:rPr>
              <a:t>()</a:t>
            </a:r>
            <a:r>
              <a:rPr lang="en-GB" dirty="0"/>
              <a:t> on the container object. The function returns an iterator object that defines the method </a:t>
            </a:r>
            <a:r>
              <a:rPr lang="en-GB" dirty="0">
                <a:hlinkClick r:id="rId5" tooltip="iterator.__next__"/>
              </a:rPr>
              <a:t>__next__()</a:t>
            </a:r>
            <a:r>
              <a:rPr lang="en-GB" dirty="0"/>
              <a:t> which accesses elements in the container one at a time. When there are no more elements, </a:t>
            </a:r>
            <a:r>
              <a:rPr lang="en-GB" dirty="0">
                <a:hlinkClick r:id="rId5" tooltip="iterator.__next__"/>
              </a:rPr>
              <a:t>__next__()</a:t>
            </a:r>
            <a:r>
              <a:rPr lang="en-GB" dirty="0"/>
              <a:t> raises a </a:t>
            </a:r>
            <a:r>
              <a:rPr lang="en-GB" dirty="0" err="1">
                <a:hlinkClick r:id="rId6" tooltip="StopIteration"/>
              </a:rPr>
              <a:t>StopIteration</a:t>
            </a:r>
            <a:r>
              <a:rPr lang="en-GB" dirty="0"/>
              <a:t> exception which tells the </a:t>
            </a:r>
            <a:r>
              <a:rPr lang="en-GB" dirty="0">
                <a:hlinkClick r:id="rId3"/>
              </a:rPr>
              <a:t>for</a:t>
            </a:r>
            <a:r>
              <a:rPr lang="en-GB" dirty="0"/>
              <a:t> loop to terminate. You can call the </a:t>
            </a:r>
            <a:r>
              <a:rPr lang="en-GB" dirty="0">
                <a:hlinkClick r:id="rId5" tooltip="iterator.__next__"/>
              </a:rPr>
              <a:t>__next__()</a:t>
            </a:r>
            <a:r>
              <a:rPr lang="en-GB" dirty="0"/>
              <a:t> method using the </a:t>
            </a:r>
            <a:r>
              <a:rPr lang="en-GB" dirty="0">
                <a:hlinkClick r:id="rId7" tooltip="next"/>
              </a:rPr>
              <a:t>next()</a:t>
            </a:r>
            <a:r>
              <a:rPr lang="en-GB" dirty="0"/>
              <a:t> built-in function"</a:t>
            </a:r>
          </a:p>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33</a:t>
            </a:fld>
            <a:endParaRPr lang="en-GB"/>
          </a:p>
        </p:txBody>
      </p:sp>
    </p:spTree>
    <p:extLst>
      <p:ext uri="{BB962C8B-B14F-4D97-AF65-F5344CB8AC3E}">
        <p14:creationId xmlns:p14="http://schemas.microsoft.com/office/powerpoint/2010/main" val="3020449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35</a:t>
            </a:fld>
            <a:endParaRPr lang="en-GB"/>
          </a:p>
        </p:txBody>
      </p:sp>
    </p:spTree>
    <p:extLst>
      <p:ext uri="{BB962C8B-B14F-4D97-AF65-F5344CB8AC3E}">
        <p14:creationId xmlns:p14="http://schemas.microsoft.com/office/powerpoint/2010/main" val="3995464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36</a:t>
            </a:fld>
            <a:endParaRPr lang="en-GB"/>
          </a:p>
        </p:txBody>
      </p:sp>
    </p:spTree>
    <p:extLst>
      <p:ext uri="{BB962C8B-B14F-4D97-AF65-F5344CB8AC3E}">
        <p14:creationId xmlns:p14="http://schemas.microsoft.com/office/powerpoint/2010/main" val="545907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37</a:t>
            </a:fld>
            <a:endParaRPr lang="en-GB"/>
          </a:p>
        </p:txBody>
      </p:sp>
    </p:spTree>
    <p:extLst>
      <p:ext uri="{BB962C8B-B14F-4D97-AF65-F5344CB8AC3E}">
        <p14:creationId xmlns:p14="http://schemas.microsoft.com/office/powerpoint/2010/main" val="181070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0940BC5E-9D81-40D3-9B92-C20E4E995850}"/>
              </a:ext>
            </a:extLst>
          </p:cNvPr>
          <p:cNvSpPr>
            <a:spLocks noGrp="1" noRot="1" noChangeAspect="1" noTextEdit="1"/>
          </p:cNvSpPr>
          <p:nvPr>
            <p:ph type="sldImg"/>
          </p:nvPr>
        </p:nvSpPr>
        <p:spPr>
          <a:ln/>
        </p:spPr>
      </p:sp>
      <p:sp>
        <p:nvSpPr>
          <p:cNvPr id="56323" name="Notes Placeholder 2">
            <a:extLst>
              <a:ext uri="{FF2B5EF4-FFF2-40B4-BE49-F238E27FC236}">
                <a16:creationId xmlns:a16="http://schemas.microsoft.com/office/drawing/2014/main" id="{225084FF-280B-43B2-9495-1035C4F767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cs typeface="Arial" panose="020B0604020202020204" pitchFamily="34" charset="0"/>
            </a:endParaRPr>
          </a:p>
        </p:txBody>
      </p:sp>
      <p:sp>
        <p:nvSpPr>
          <p:cNvPr id="56324" name="Slide Number Placeholder 3">
            <a:extLst>
              <a:ext uri="{FF2B5EF4-FFF2-40B4-BE49-F238E27FC236}">
                <a16:creationId xmlns:a16="http://schemas.microsoft.com/office/drawing/2014/main" id="{8BD84152-4E1D-4009-809D-F09ED098F7C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20000"/>
              </a:spcBef>
            </a:pPr>
            <a:fld id="{8D6DE6EA-69F9-446E-9E35-C9AE6E1596C5}" type="slidenum">
              <a:rPr lang="en-US" altLang="en-US" smtClean="0">
                <a:latin typeface="Arial Narrow" panose="020B0606020202030204" pitchFamily="34" charset="0"/>
              </a:rPr>
              <a:pPr>
                <a:spcBef>
                  <a:spcPct val="20000"/>
                </a:spcBef>
              </a:pPr>
              <a:t>43</a:t>
            </a:fld>
            <a:endParaRPr lang="en-US" altLang="en-US">
              <a:latin typeface="Arial Narrow" panose="020B0606020202030204" pitchFamily="34" charset="0"/>
            </a:endParaRPr>
          </a:p>
        </p:txBody>
      </p:sp>
    </p:spTree>
    <p:extLst>
      <p:ext uri="{BB962C8B-B14F-4D97-AF65-F5344CB8AC3E}">
        <p14:creationId xmlns:p14="http://schemas.microsoft.com/office/powerpoint/2010/main" val="3662965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F718A9FE-54CE-4F1E-A7E1-E74491D658E2}"/>
              </a:ext>
            </a:extLst>
          </p:cNvPr>
          <p:cNvSpPr>
            <a:spLocks noGrp="1" noRot="1" noChangeAspect="1" noTextEdit="1"/>
          </p:cNvSpPr>
          <p:nvPr>
            <p:ph type="sldImg"/>
          </p:nvPr>
        </p:nvSpPr>
        <p:spPr>
          <a:ln/>
        </p:spPr>
      </p:sp>
      <p:sp>
        <p:nvSpPr>
          <p:cNvPr id="64515" name="Notes Placeholder 2">
            <a:extLst>
              <a:ext uri="{FF2B5EF4-FFF2-40B4-BE49-F238E27FC236}">
                <a16:creationId xmlns:a16="http://schemas.microsoft.com/office/drawing/2014/main" id="{0F7769A9-94FA-446D-B9EB-A289D9CD814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cs typeface="Arial" panose="020B0604020202020204" pitchFamily="34" charset="0"/>
            </a:endParaRPr>
          </a:p>
        </p:txBody>
      </p:sp>
      <p:sp>
        <p:nvSpPr>
          <p:cNvPr id="64516" name="Slide Number Placeholder 3">
            <a:extLst>
              <a:ext uri="{FF2B5EF4-FFF2-40B4-BE49-F238E27FC236}">
                <a16:creationId xmlns:a16="http://schemas.microsoft.com/office/drawing/2014/main" id="{402FAA0F-F551-444D-84F2-A243268D133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20000"/>
              </a:spcBef>
            </a:pPr>
            <a:fld id="{6552F1F3-92DF-4742-9EE6-C359738DD6D5}" type="slidenum">
              <a:rPr lang="en-US" altLang="en-US" smtClean="0">
                <a:latin typeface="Arial Narrow" panose="020B0606020202030204" pitchFamily="34" charset="0"/>
              </a:rPr>
              <a:pPr>
                <a:spcBef>
                  <a:spcPct val="20000"/>
                </a:spcBef>
              </a:pPr>
              <a:t>48</a:t>
            </a:fld>
            <a:endParaRPr lang="en-US" altLang="en-US">
              <a:latin typeface="Arial Narrow" panose="020B0606020202030204" pitchFamily="34" charset="0"/>
            </a:endParaRPr>
          </a:p>
        </p:txBody>
      </p:sp>
    </p:spTree>
    <p:extLst>
      <p:ext uri="{BB962C8B-B14F-4D97-AF65-F5344CB8AC3E}">
        <p14:creationId xmlns:p14="http://schemas.microsoft.com/office/powerpoint/2010/main" val="1134986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talk about the first two here. We'll talk about the others later.</a:t>
            </a:r>
          </a:p>
        </p:txBody>
      </p:sp>
      <p:sp>
        <p:nvSpPr>
          <p:cNvPr id="4" name="Slide Number Placeholder 3"/>
          <p:cNvSpPr>
            <a:spLocks noGrp="1"/>
          </p:cNvSpPr>
          <p:nvPr>
            <p:ph type="sldNum" sz="quarter" idx="10"/>
          </p:nvPr>
        </p:nvSpPr>
        <p:spPr/>
        <p:txBody>
          <a:bodyPr/>
          <a:lstStyle/>
          <a:p>
            <a:fld id="{40AF8E6D-2F87-4F6A-97CA-AABE12BDBAA7}" type="slidenum">
              <a:rPr lang="en-GB" smtClean="0"/>
              <a:t>4</a:t>
            </a:fld>
            <a:endParaRPr lang="en-GB"/>
          </a:p>
        </p:txBody>
      </p:sp>
    </p:spTree>
    <p:extLst>
      <p:ext uri="{BB962C8B-B14F-4D97-AF65-F5344CB8AC3E}">
        <p14:creationId xmlns:p14="http://schemas.microsoft.com/office/powerpoint/2010/main" val="3829667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4BAC4418-BE86-4D49-8F7D-F7CE3BCFF4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20000"/>
              </a:spcBef>
            </a:pPr>
            <a:fld id="{59E59FB0-4E24-43E9-A6E5-744E2B011BDF}" type="slidenum">
              <a:rPr lang="en-US" altLang="en-US" smtClean="0">
                <a:latin typeface="Arial Narrow" panose="020B0606020202030204" pitchFamily="34" charset="0"/>
              </a:rPr>
              <a:pPr>
                <a:spcBef>
                  <a:spcPct val="20000"/>
                </a:spcBef>
              </a:pPr>
              <a:t>51</a:t>
            </a:fld>
            <a:endParaRPr lang="en-US" altLang="en-US">
              <a:latin typeface="Arial Narrow" panose="020B0606020202030204" pitchFamily="34" charset="0"/>
            </a:endParaRPr>
          </a:p>
        </p:txBody>
      </p:sp>
      <p:sp>
        <p:nvSpPr>
          <p:cNvPr id="69635" name="Rectangle 2">
            <a:extLst>
              <a:ext uri="{FF2B5EF4-FFF2-40B4-BE49-F238E27FC236}">
                <a16:creationId xmlns:a16="http://schemas.microsoft.com/office/drawing/2014/main" id="{26D0EFB4-59E7-42F9-B6E6-0FE60112940B}"/>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601F1482-E8D5-4195-BB9A-287CDB2A8A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lnSpc>
                <a:spcPct val="80000"/>
              </a:lnSpc>
            </a:pPr>
            <a:r>
              <a:rPr lang="en-GB" altLang="en-US" sz="900" dirty="0">
                <a:cs typeface="Arial" panose="020B0604020202020204" pitchFamily="34" charset="0"/>
              </a:rPr>
              <a:t>The looping to dealing with 2D arrays is one of the most important structures you ever learn in any programming language. Here’s how it is done:</a:t>
            </a:r>
          </a:p>
          <a:p>
            <a:pPr marL="228600" indent="-228600" eaLnBrk="1" hangingPunct="1">
              <a:lnSpc>
                <a:spcPct val="80000"/>
              </a:lnSpc>
            </a:pPr>
            <a:endParaRPr lang="en-GB" altLang="en-US" sz="900" dirty="0">
              <a:cs typeface="Arial" panose="020B0604020202020204" pitchFamily="34" charset="0"/>
            </a:endParaRPr>
          </a:p>
          <a:p>
            <a:pPr marL="0" indent="0">
              <a:buNone/>
            </a:pPr>
            <a:r>
              <a:rPr lang="en-GB" sz="900" dirty="0">
                <a:latin typeface="Courier New" panose="02070309020205020404" pitchFamily="49" charset="0"/>
                <a:cs typeface="Courier New" panose="02070309020205020404" pitchFamily="49" charset="0"/>
              </a:rPr>
              <a:t>for </a:t>
            </a:r>
            <a:r>
              <a:rPr lang="en-GB" sz="900" dirty="0" err="1">
                <a:latin typeface="Courier New" panose="02070309020205020404" pitchFamily="49" charset="0"/>
                <a:cs typeface="Courier New" panose="02070309020205020404" pitchFamily="49" charset="0"/>
              </a:rPr>
              <a:t>i</a:t>
            </a:r>
            <a:r>
              <a:rPr lang="en-GB" sz="900" dirty="0">
                <a:latin typeface="Courier New" panose="02070309020205020404" pitchFamily="49" charset="0"/>
                <a:cs typeface="Courier New" panose="02070309020205020404" pitchFamily="49" charset="0"/>
              </a:rPr>
              <a:t> in range(</a:t>
            </a:r>
            <a:r>
              <a:rPr lang="en-GB" sz="900" dirty="0" err="1">
                <a:latin typeface="Courier New" panose="02070309020205020404" pitchFamily="49" charset="0"/>
                <a:cs typeface="Courier New" panose="02070309020205020404" pitchFamily="49" charset="0"/>
              </a:rPr>
              <a:t>len</a:t>
            </a:r>
            <a:r>
              <a:rPr lang="en-GB" sz="900" dirty="0">
                <a:latin typeface="Courier New" panose="02070309020205020404" pitchFamily="49" charset="0"/>
                <a:cs typeface="Courier New" panose="02070309020205020404" pitchFamily="49" charset="0"/>
              </a:rPr>
              <a:t>(data)):</a:t>
            </a:r>
          </a:p>
          <a:p>
            <a:pPr marL="0" indent="0">
              <a:buNone/>
            </a:pPr>
            <a:r>
              <a:rPr lang="en-GB" sz="900" dirty="0">
                <a:latin typeface="Courier New" panose="02070309020205020404" pitchFamily="49" charset="0"/>
                <a:cs typeface="Courier New" panose="02070309020205020404" pitchFamily="49" charset="0"/>
              </a:rPr>
              <a:t>    for j in range(</a:t>
            </a:r>
            <a:r>
              <a:rPr lang="en-GB" sz="900" dirty="0" err="1">
                <a:latin typeface="Courier New" panose="02070309020205020404" pitchFamily="49" charset="0"/>
                <a:cs typeface="Courier New" panose="02070309020205020404" pitchFamily="49" charset="0"/>
              </a:rPr>
              <a:t>len</a:t>
            </a:r>
            <a:r>
              <a:rPr lang="en-GB" sz="900" dirty="0">
                <a:latin typeface="Courier New" panose="02070309020205020404" pitchFamily="49" charset="0"/>
                <a:cs typeface="Courier New" panose="02070309020205020404" pitchFamily="49" charset="0"/>
              </a:rPr>
              <a:t>(data[j])):</a:t>
            </a:r>
          </a:p>
          <a:p>
            <a:pPr marL="0" indent="0">
              <a:buNone/>
            </a:pPr>
            <a:r>
              <a:rPr lang="en-GB" sz="900" dirty="0">
                <a:latin typeface="Courier New" panose="02070309020205020404" pitchFamily="49" charset="0"/>
                <a:cs typeface="Courier New" panose="02070309020205020404" pitchFamily="49" charset="0"/>
              </a:rPr>
              <a:t>	data[</a:t>
            </a:r>
            <a:r>
              <a:rPr lang="en-GB" sz="900" dirty="0" err="1">
                <a:latin typeface="Courier New" panose="02070309020205020404" pitchFamily="49" charset="0"/>
                <a:cs typeface="Courier New" panose="02070309020205020404" pitchFamily="49" charset="0"/>
              </a:rPr>
              <a:t>i</a:t>
            </a:r>
            <a:r>
              <a:rPr lang="en-GB" sz="900" dirty="0">
                <a:latin typeface="Courier New" panose="02070309020205020404" pitchFamily="49" charset="0"/>
                <a:cs typeface="Courier New" panose="02070309020205020404" pitchFamily="49" charset="0"/>
              </a:rPr>
              <a:t>][j] = 10</a:t>
            </a:r>
          </a:p>
          <a:p>
            <a:pPr marL="228600" indent="-228600" eaLnBrk="1" hangingPunct="1">
              <a:lnSpc>
                <a:spcPct val="80000"/>
              </a:lnSpc>
            </a:pPr>
            <a:endParaRPr lang="en-GB" altLang="en-US" sz="900" dirty="0">
              <a:cs typeface="Arial" panose="020B0604020202020204" pitchFamily="34" charset="0"/>
            </a:endParaRPr>
          </a:p>
          <a:p>
            <a:pPr marL="228600" indent="-228600" eaLnBrk="1" hangingPunct="1">
              <a:lnSpc>
                <a:spcPct val="80000"/>
              </a:lnSpc>
            </a:pPr>
            <a:r>
              <a:rPr lang="en-GB" altLang="en-US" sz="900" dirty="0">
                <a:cs typeface="Arial" panose="020B0604020202020204" pitchFamily="34" charset="0"/>
              </a:rPr>
              <a:t>Note that we use the collection (“data”) in the above as if it was a collection of collections. We can get the first dimension using </a:t>
            </a:r>
            <a:r>
              <a:rPr lang="en-GB" altLang="en-US" sz="900" dirty="0" err="1">
                <a:cs typeface="Arial" panose="020B0604020202020204" pitchFamily="34" charset="0"/>
              </a:rPr>
              <a:t>len</a:t>
            </a:r>
            <a:r>
              <a:rPr lang="en-GB" altLang="en-US" sz="900" dirty="0">
                <a:cs typeface="Arial" panose="020B0604020202020204" pitchFamily="34" charset="0"/>
              </a:rPr>
              <a:t>(data), and the length of the current collection in the second dimension using </a:t>
            </a:r>
            <a:r>
              <a:rPr lang="en-GB" altLang="en-US" sz="900" dirty="0" err="1">
                <a:cs typeface="Arial" panose="020B0604020202020204" pitchFamily="34" charset="0"/>
              </a:rPr>
              <a:t>len</a:t>
            </a:r>
            <a:r>
              <a:rPr lang="en-GB" altLang="en-US" sz="900" dirty="0">
                <a:cs typeface="Arial" panose="020B0604020202020204" pitchFamily="34" charset="0"/>
              </a:rPr>
              <a:t>(data[</a:t>
            </a:r>
            <a:r>
              <a:rPr lang="en-GB" altLang="en-US" sz="900" dirty="0" err="1">
                <a:cs typeface="Arial" panose="020B0604020202020204" pitchFamily="34" charset="0"/>
              </a:rPr>
              <a:t>i</a:t>
            </a:r>
            <a:r>
              <a:rPr lang="en-GB" altLang="en-US" sz="900" dirty="0">
                <a:cs typeface="Arial" panose="020B0604020202020204" pitchFamily="34" charset="0"/>
              </a:rPr>
              <a:t>]), where </a:t>
            </a:r>
            <a:r>
              <a:rPr lang="en-GB" altLang="en-US" sz="900" dirty="0" err="1">
                <a:cs typeface="Arial" panose="020B0604020202020204" pitchFamily="34" charset="0"/>
              </a:rPr>
              <a:t>i</a:t>
            </a:r>
            <a:r>
              <a:rPr lang="en-GB" altLang="en-US" sz="900" dirty="0">
                <a:cs typeface="Arial" panose="020B0604020202020204" pitchFamily="34" charset="0"/>
              </a:rPr>
              <a:t> will be some position in the first dimension. This is an extremely critical piece of code, so make sure you understand what it is doing. It might help to draw a 3 by 2 array at this stage and work through the loops to see what’s happening. Two additional comments might help:</a:t>
            </a:r>
          </a:p>
          <a:p>
            <a:pPr marL="228600" indent="-228600" eaLnBrk="1" hangingPunct="1">
              <a:lnSpc>
                <a:spcPct val="80000"/>
              </a:lnSpc>
            </a:pPr>
            <a:endParaRPr lang="en-GB" altLang="en-US" sz="900" dirty="0">
              <a:cs typeface="Arial" panose="020B0604020202020204" pitchFamily="34" charset="0"/>
            </a:endParaRPr>
          </a:p>
          <a:p>
            <a:pPr marL="685800" lvl="1" indent="-228600" eaLnBrk="1" hangingPunct="1">
              <a:lnSpc>
                <a:spcPct val="80000"/>
              </a:lnSpc>
            </a:pPr>
            <a:r>
              <a:rPr lang="en-GB" altLang="en-US" sz="900" dirty="0">
                <a:cs typeface="Arial" panose="020B0604020202020204" pitchFamily="34" charset="0"/>
              </a:rPr>
              <a:t>j will never reach the value </a:t>
            </a:r>
            <a:r>
              <a:rPr lang="en-GB" altLang="en-US" sz="900" dirty="0" err="1">
                <a:cs typeface="Arial" panose="020B0604020202020204" pitchFamily="34" charset="0"/>
              </a:rPr>
              <a:t>len</a:t>
            </a:r>
            <a:r>
              <a:rPr lang="en-GB" altLang="en-US" sz="900" dirty="0">
                <a:cs typeface="Arial" panose="020B0604020202020204" pitchFamily="34" charset="0"/>
              </a:rPr>
              <a:t>(data[</a:t>
            </a:r>
            <a:r>
              <a:rPr lang="en-GB" altLang="en-US" sz="900" dirty="0" err="1">
                <a:cs typeface="Arial" panose="020B0604020202020204" pitchFamily="34" charset="0"/>
              </a:rPr>
              <a:t>i</a:t>
            </a:r>
            <a:r>
              <a:rPr lang="en-GB" altLang="en-US" sz="900" dirty="0">
                <a:cs typeface="Arial" panose="020B0604020202020204" pitchFamily="34" charset="0"/>
              </a:rPr>
              <a:t>]). This makes sense when we realise that the </a:t>
            </a:r>
            <a:r>
              <a:rPr lang="en-GB" altLang="en-US" sz="900" dirty="0" err="1">
                <a:cs typeface="Arial" panose="020B0604020202020204" pitchFamily="34" charset="0"/>
              </a:rPr>
              <a:t>len</a:t>
            </a:r>
            <a:r>
              <a:rPr lang="en-GB" altLang="en-US" sz="900" dirty="0">
                <a:cs typeface="Arial" panose="020B0604020202020204" pitchFamily="34" charset="0"/>
              </a:rPr>
              <a:t>(data[</a:t>
            </a:r>
            <a:r>
              <a:rPr lang="en-GB" altLang="en-US" sz="900" dirty="0" err="1">
                <a:cs typeface="Arial" panose="020B0604020202020204" pitchFamily="34" charset="0"/>
              </a:rPr>
              <a:t>i</a:t>
            </a:r>
            <a:r>
              <a:rPr lang="en-GB" altLang="en-US" sz="900" dirty="0">
                <a:cs typeface="Arial" panose="020B0604020202020204" pitchFamily="34" charset="0"/>
              </a:rPr>
              <a:t>]) positions in the collection will be labelled from zero to </a:t>
            </a:r>
            <a:r>
              <a:rPr lang="en-GB" altLang="en-US" sz="900" dirty="0" err="1">
                <a:cs typeface="Arial" panose="020B0604020202020204" pitchFamily="34" charset="0"/>
              </a:rPr>
              <a:t>len</a:t>
            </a:r>
            <a:r>
              <a:rPr lang="en-GB" altLang="en-US" sz="900" dirty="0">
                <a:cs typeface="Arial" panose="020B0604020202020204" pitchFamily="34" charset="0"/>
              </a:rPr>
              <a:t>(data[</a:t>
            </a:r>
            <a:r>
              <a:rPr lang="en-GB" altLang="en-US" sz="900" dirty="0" err="1">
                <a:cs typeface="Arial" panose="020B0604020202020204" pitchFamily="34" charset="0"/>
              </a:rPr>
              <a:t>i</a:t>
            </a:r>
            <a:r>
              <a:rPr lang="en-GB" altLang="en-US" sz="900" dirty="0">
                <a:cs typeface="Arial" panose="020B0604020202020204" pitchFamily="34" charset="0"/>
              </a:rPr>
              <a:t>]) – 1. Remember that 10 positions would be numbered 0 to 9. </a:t>
            </a:r>
          </a:p>
          <a:p>
            <a:pPr marL="685800" lvl="1" indent="-228600" eaLnBrk="1" hangingPunct="1">
              <a:lnSpc>
                <a:spcPct val="80000"/>
              </a:lnSpc>
            </a:pPr>
            <a:r>
              <a:rPr lang="en-GB" altLang="en-US" sz="900" dirty="0">
                <a:cs typeface="Arial" panose="020B0604020202020204" pitchFamily="34" charset="0"/>
              </a:rPr>
              <a:t>It will help if you realise that the </a:t>
            </a:r>
            <a:r>
              <a:rPr lang="en-GB" altLang="en-US" sz="900" dirty="0" err="1">
                <a:cs typeface="Arial" panose="020B0604020202020204" pitchFamily="34" charset="0"/>
              </a:rPr>
              <a:t>i</a:t>
            </a:r>
            <a:r>
              <a:rPr lang="en-GB" altLang="en-US" sz="900" dirty="0">
                <a:cs typeface="Arial" panose="020B0604020202020204" pitchFamily="34" charset="0"/>
              </a:rPr>
              <a:t> variable will increase by one each complete run through of the j variable from zero to </a:t>
            </a:r>
            <a:r>
              <a:rPr lang="en-GB" altLang="en-US" sz="900" dirty="0" err="1">
                <a:cs typeface="Arial" panose="020B0604020202020204" pitchFamily="34" charset="0"/>
              </a:rPr>
              <a:t>len</a:t>
            </a:r>
            <a:r>
              <a:rPr lang="en-GB" altLang="en-US" sz="900" dirty="0">
                <a:cs typeface="Arial" panose="020B0604020202020204" pitchFamily="34" charset="0"/>
              </a:rPr>
              <a:t>(data[</a:t>
            </a:r>
            <a:r>
              <a:rPr lang="en-GB" altLang="en-US" sz="900" dirty="0" err="1">
                <a:cs typeface="Arial" panose="020B0604020202020204" pitchFamily="34" charset="0"/>
              </a:rPr>
              <a:t>i</a:t>
            </a:r>
            <a:r>
              <a:rPr lang="en-GB" altLang="en-US" sz="900" dirty="0">
                <a:cs typeface="Arial" panose="020B0604020202020204" pitchFamily="34" charset="0"/>
              </a:rPr>
              <a:t>]). Each time j reaches </a:t>
            </a:r>
            <a:r>
              <a:rPr lang="en-GB" altLang="en-US" sz="900" dirty="0" err="1">
                <a:cs typeface="Arial" panose="020B0604020202020204" pitchFamily="34" charset="0"/>
              </a:rPr>
              <a:t>len</a:t>
            </a:r>
            <a:r>
              <a:rPr lang="en-GB" altLang="en-US" sz="900" dirty="0">
                <a:cs typeface="Arial" panose="020B0604020202020204" pitchFamily="34" charset="0"/>
              </a:rPr>
              <a:t>(data[</a:t>
            </a:r>
            <a:r>
              <a:rPr lang="en-GB" altLang="en-US" sz="900" dirty="0" err="1">
                <a:cs typeface="Arial" panose="020B0604020202020204" pitchFamily="34" charset="0"/>
              </a:rPr>
              <a:t>i</a:t>
            </a:r>
            <a:r>
              <a:rPr lang="en-GB" altLang="en-US" sz="900" dirty="0">
                <a:cs typeface="Arial" panose="020B0604020202020204" pitchFamily="34" charset="0"/>
              </a:rPr>
              <a:t>]) – 1 it will be reset to zero and the </a:t>
            </a:r>
            <a:r>
              <a:rPr lang="en-GB" altLang="en-US" sz="900" dirty="0" err="1">
                <a:cs typeface="Arial" panose="020B0604020202020204" pitchFamily="34" charset="0"/>
              </a:rPr>
              <a:t>i</a:t>
            </a:r>
            <a:r>
              <a:rPr lang="en-GB" altLang="en-US" sz="900" dirty="0">
                <a:cs typeface="Arial" panose="020B0604020202020204" pitchFamily="34" charset="0"/>
              </a:rPr>
              <a:t> loop will start its next iteration. </a:t>
            </a:r>
          </a:p>
          <a:p>
            <a:pPr marL="228600" indent="-228600" eaLnBrk="1" hangingPunct="1">
              <a:lnSpc>
                <a:spcPct val="80000"/>
              </a:lnSpc>
            </a:pPr>
            <a:endParaRPr lang="en-GB" altLang="en-US" sz="900" dirty="0">
              <a:cs typeface="Arial" panose="020B0604020202020204" pitchFamily="34" charset="0"/>
            </a:endParaRPr>
          </a:p>
          <a:p>
            <a:pPr marL="228600" indent="-228600" eaLnBrk="1" hangingPunct="1">
              <a:lnSpc>
                <a:spcPct val="80000"/>
              </a:lnSpc>
            </a:pPr>
            <a:r>
              <a:rPr lang="en-GB" altLang="en-US" sz="900" dirty="0">
                <a:cs typeface="Arial" panose="020B0604020202020204" pitchFamily="34" charset="0"/>
              </a:rPr>
              <a:t>When you use this code, which you will, the most important thing is that you consistently use </a:t>
            </a:r>
            <a:r>
              <a:rPr lang="en-GB" altLang="en-US" sz="900" dirty="0" err="1">
                <a:cs typeface="Arial" panose="020B0604020202020204" pitchFamily="34" charset="0"/>
              </a:rPr>
              <a:t>i</a:t>
            </a:r>
            <a:r>
              <a:rPr lang="en-GB" altLang="en-US" sz="900" dirty="0">
                <a:cs typeface="Arial" panose="020B0604020202020204" pitchFamily="34" charset="0"/>
              </a:rPr>
              <a:t> and j to refer to the same dimensions throughout your code. It doesn’t matter whether you think of the first index as the rows and the second as the columns, or vice versa -- the computer doesn’t mind; however, you do have to be treat them the same way each time, or you end up transposing things.</a:t>
            </a:r>
          </a:p>
          <a:p>
            <a:pPr marL="228600" indent="-228600" eaLnBrk="1" hangingPunct="1">
              <a:lnSpc>
                <a:spcPct val="80000"/>
              </a:lnSpc>
            </a:pPr>
            <a:endParaRPr lang="en-GB" altLang="en-US" sz="900" dirty="0">
              <a:cs typeface="Arial" panose="020B0604020202020204" pitchFamily="34" charset="0"/>
            </a:endParaRPr>
          </a:p>
          <a:p>
            <a:pPr marL="228600" indent="-228600" eaLnBrk="1" hangingPunct="1">
              <a:lnSpc>
                <a:spcPct val="80000"/>
              </a:lnSpc>
            </a:pPr>
            <a:r>
              <a:rPr lang="en-GB" altLang="en-US" sz="900" dirty="0">
                <a:cs typeface="Arial" panose="020B0604020202020204" pitchFamily="34" charset="0"/>
              </a:rPr>
              <a:t>Don’t, for example, do this…</a:t>
            </a:r>
          </a:p>
          <a:p>
            <a:pPr marL="228600" indent="-228600" eaLnBrk="1" hangingPunct="1">
              <a:lnSpc>
                <a:spcPct val="80000"/>
              </a:lnSpc>
            </a:pPr>
            <a:endParaRPr lang="en-GB" altLang="en-US" sz="900" dirty="0">
              <a:cs typeface="Arial" panose="020B0604020202020204" pitchFamily="34" charset="0"/>
            </a:endParaRPr>
          </a:p>
          <a:p>
            <a:pPr marL="0" indent="0">
              <a:buNone/>
            </a:pPr>
            <a:r>
              <a:rPr lang="en-GB" sz="900" dirty="0">
                <a:latin typeface="Courier New" panose="02070309020205020404" pitchFamily="49" charset="0"/>
                <a:cs typeface="Courier New" panose="02070309020205020404" pitchFamily="49" charset="0"/>
              </a:rPr>
              <a:t>for </a:t>
            </a:r>
            <a:r>
              <a:rPr lang="en-GB" sz="900" dirty="0" err="1">
                <a:latin typeface="Courier New" panose="02070309020205020404" pitchFamily="49" charset="0"/>
                <a:cs typeface="Courier New" panose="02070309020205020404" pitchFamily="49" charset="0"/>
              </a:rPr>
              <a:t>i</a:t>
            </a:r>
            <a:r>
              <a:rPr lang="en-GB" sz="900" dirty="0">
                <a:latin typeface="Courier New" panose="02070309020205020404" pitchFamily="49" charset="0"/>
                <a:cs typeface="Courier New" panose="02070309020205020404" pitchFamily="49" charset="0"/>
              </a:rPr>
              <a:t> in range(</a:t>
            </a:r>
            <a:r>
              <a:rPr lang="en-GB" sz="900" dirty="0" err="1">
                <a:latin typeface="Courier New" panose="02070309020205020404" pitchFamily="49" charset="0"/>
                <a:cs typeface="Courier New" panose="02070309020205020404" pitchFamily="49" charset="0"/>
              </a:rPr>
              <a:t>len</a:t>
            </a:r>
            <a:r>
              <a:rPr lang="en-GB" sz="900" dirty="0">
                <a:latin typeface="Courier New" panose="02070309020205020404" pitchFamily="49" charset="0"/>
                <a:cs typeface="Courier New" panose="02070309020205020404" pitchFamily="49" charset="0"/>
              </a:rPr>
              <a:t>(data)):</a:t>
            </a:r>
          </a:p>
          <a:p>
            <a:pPr marL="0" indent="0">
              <a:buNone/>
            </a:pPr>
            <a:r>
              <a:rPr lang="en-GB" sz="900" dirty="0">
                <a:latin typeface="Courier New" panose="02070309020205020404" pitchFamily="49" charset="0"/>
                <a:cs typeface="Courier New" panose="02070309020205020404" pitchFamily="49" charset="0"/>
              </a:rPr>
              <a:t>    for j in range(</a:t>
            </a:r>
            <a:r>
              <a:rPr lang="en-GB" sz="900" dirty="0" err="1">
                <a:latin typeface="Courier New" panose="02070309020205020404" pitchFamily="49" charset="0"/>
                <a:cs typeface="Courier New" panose="02070309020205020404" pitchFamily="49" charset="0"/>
              </a:rPr>
              <a:t>len</a:t>
            </a:r>
            <a:r>
              <a:rPr lang="en-GB" sz="900" dirty="0">
                <a:latin typeface="Courier New" panose="02070309020205020404" pitchFamily="49" charset="0"/>
                <a:cs typeface="Courier New" panose="02070309020205020404" pitchFamily="49" charset="0"/>
              </a:rPr>
              <a:t>(data[</a:t>
            </a:r>
            <a:r>
              <a:rPr lang="en-GB" sz="900" dirty="0" err="1">
                <a:latin typeface="Courier New" panose="02070309020205020404" pitchFamily="49" charset="0"/>
                <a:cs typeface="Courier New" panose="02070309020205020404" pitchFamily="49" charset="0"/>
              </a:rPr>
              <a:t>i</a:t>
            </a:r>
            <a:r>
              <a:rPr lang="en-GB" sz="900" dirty="0">
                <a:latin typeface="Courier New" panose="02070309020205020404" pitchFamily="49" charset="0"/>
                <a:cs typeface="Courier New" panose="02070309020205020404" pitchFamily="49" charset="0"/>
              </a:rPr>
              <a:t>])):</a:t>
            </a:r>
          </a:p>
          <a:p>
            <a:pPr marL="0" indent="0">
              <a:buNone/>
            </a:pPr>
            <a:r>
              <a:rPr lang="en-GB" sz="900" dirty="0">
                <a:latin typeface="Courier New" panose="02070309020205020404" pitchFamily="49" charset="0"/>
                <a:cs typeface="Courier New" panose="02070309020205020404" pitchFamily="49" charset="0"/>
              </a:rPr>
              <a:t>	data</a:t>
            </a:r>
            <a:r>
              <a:rPr lang="en-GB" sz="900" b="1" dirty="0">
                <a:latin typeface="Courier New" panose="02070309020205020404" pitchFamily="49" charset="0"/>
                <a:cs typeface="Courier New" panose="02070309020205020404" pitchFamily="49" charset="0"/>
              </a:rPr>
              <a:t>[j][</a:t>
            </a:r>
            <a:r>
              <a:rPr lang="en-GB" sz="900" b="1" dirty="0" err="1">
                <a:latin typeface="Courier New" panose="02070309020205020404" pitchFamily="49" charset="0"/>
                <a:cs typeface="Courier New" panose="02070309020205020404" pitchFamily="49" charset="0"/>
              </a:rPr>
              <a:t>i</a:t>
            </a:r>
            <a:r>
              <a:rPr lang="en-GB" sz="900" b="1" dirty="0">
                <a:latin typeface="Courier New" panose="02070309020205020404" pitchFamily="49" charset="0"/>
                <a:cs typeface="Courier New" panose="02070309020205020404" pitchFamily="49" charset="0"/>
              </a:rPr>
              <a:t>] </a:t>
            </a:r>
            <a:r>
              <a:rPr lang="en-GB" sz="900" dirty="0">
                <a:latin typeface="Courier New" panose="02070309020205020404" pitchFamily="49" charset="0"/>
                <a:cs typeface="Courier New" panose="02070309020205020404" pitchFamily="49" charset="0"/>
              </a:rPr>
              <a:t>= 10</a:t>
            </a:r>
          </a:p>
          <a:p>
            <a:pPr marL="228600" indent="-228600" eaLnBrk="1" hangingPunct="1">
              <a:lnSpc>
                <a:spcPct val="80000"/>
              </a:lnSpc>
            </a:pPr>
            <a:r>
              <a:rPr lang="en-GB" altLang="en-US" sz="900" dirty="0">
                <a:cs typeface="Arial" panose="020B0604020202020204" pitchFamily="34" charset="0"/>
              </a:rPr>
              <a:t>		</a:t>
            </a:r>
            <a:endParaRPr lang="en-GB" altLang="en-US" sz="900" b="1" dirty="0">
              <a:cs typeface="Arial" panose="020B0604020202020204" pitchFamily="34" charset="0"/>
            </a:endParaRPr>
          </a:p>
          <a:p>
            <a:pPr marL="228600" indent="-228600" eaLnBrk="1" hangingPunct="1">
              <a:lnSpc>
                <a:spcPct val="80000"/>
              </a:lnSpc>
            </a:pPr>
            <a:r>
              <a:rPr lang="en-GB" altLang="en-US" sz="900" dirty="0">
                <a:cs typeface="Arial" panose="020B0604020202020204" pitchFamily="34" charset="0"/>
              </a:rPr>
              <a:t>If you make this mistake, and you’re lucky, your code will crash out and tell you that you’ve tried to fill a location in the array that doesn’t exist. If you’re unlucky it will just transpose all the values in your arrays so the rows become the columns and vice versa without telling you.</a:t>
            </a:r>
          </a:p>
          <a:p>
            <a:pPr marL="228600" indent="-228600" eaLnBrk="1" hangingPunct="1">
              <a:lnSpc>
                <a:spcPct val="80000"/>
              </a:lnSpc>
              <a:buFontTx/>
              <a:buChar char="•"/>
            </a:pPr>
            <a:endParaRPr lang="en-GB" altLang="en-US" sz="900" dirty="0">
              <a:cs typeface="Arial" panose="020B0604020202020204" pitchFamily="34" charset="0"/>
            </a:endParaRPr>
          </a:p>
        </p:txBody>
      </p:sp>
    </p:spTree>
    <p:extLst>
      <p:ext uri="{BB962C8B-B14F-4D97-AF65-F5344CB8AC3E}">
        <p14:creationId xmlns:p14="http://schemas.microsoft.com/office/powerpoint/2010/main" val="1572690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1B074C68-766F-45A3-8851-E64AB9F3BA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20000"/>
              </a:spcBef>
            </a:pPr>
            <a:fld id="{78FC1C0E-C789-47C3-A3B8-C3A00578F06D}" type="slidenum">
              <a:rPr lang="en-US" altLang="en-US" smtClean="0">
                <a:latin typeface="Arial Narrow" panose="020B0606020202030204" pitchFamily="34" charset="0"/>
              </a:rPr>
              <a:pPr>
                <a:spcBef>
                  <a:spcPct val="20000"/>
                </a:spcBef>
              </a:pPr>
              <a:t>52</a:t>
            </a:fld>
            <a:endParaRPr lang="en-US" altLang="en-US">
              <a:latin typeface="Arial Narrow" panose="020B0606020202030204" pitchFamily="34" charset="0"/>
            </a:endParaRPr>
          </a:p>
        </p:txBody>
      </p:sp>
      <p:sp>
        <p:nvSpPr>
          <p:cNvPr id="71683" name="Rectangle 2">
            <a:extLst>
              <a:ext uri="{FF2B5EF4-FFF2-40B4-BE49-F238E27FC236}">
                <a16:creationId xmlns:a16="http://schemas.microsoft.com/office/drawing/2014/main" id="{D8CF4953-7EFA-4657-B64B-A29EDA3560E2}"/>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0BC6C5E5-5A10-4D5B-898F-2EE3B78104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cs typeface="Arial" panose="020B0604020202020204" pitchFamily="34" charset="0"/>
              </a:rPr>
              <a:t>There are two important variations on the 2D collection loop that might be useful to know about. </a:t>
            </a:r>
          </a:p>
          <a:p>
            <a:pPr eaLnBrk="1" hangingPunct="1"/>
            <a:endParaRPr lang="en-GB" altLang="en-US" dirty="0">
              <a:cs typeface="Arial" panose="020B0604020202020204" pitchFamily="34" charset="0"/>
            </a:endParaRPr>
          </a:p>
          <a:p>
            <a:pPr eaLnBrk="1" hangingPunct="1"/>
            <a:r>
              <a:rPr lang="en-GB" altLang="en-US" dirty="0">
                <a:cs typeface="Arial" panose="020B0604020202020204" pitchFamily="34" charset="0"/>
              </a:rPr>
              <a:t>In the first version, if you have two collections the same size, you can use the </a:t>
            </a:r>
            <a:r>
              <a:rPr lang="en-GB" altLang="en-US" dirty="0" err="1">
                <a:cs typeface="Arial" panose="020B0604020202020204" pitchFamily="34" charset="0"/>
              </a:rPr>
              <a:t>i</a:t>
            </a:r>
            <a:r>
              <a:rPr lang="en-GB" altLang="en-US" dirty="0">
                <a:cs typeface="Arial" panose="020B0604020202020204" pitchFamily="34" charset="0"/>
              </a:rPr>
              <a:t> and j values to loop through the same positions in both, for example:</a:t>
            </a:r>
          </a:p>
          <a:p>
            <a:pPr eaLnBrk="1" hangingPunct="1"/>
            <a:endParaRPr lang="en-GB" altLang="en-US" dirty="0">
              <a:cs typeface="Arial" panose="020B0604020202020204" pitchFamily="34" charset="0"/>
            </a:endParaRPr>
          </a:p>
          <a:p>
            <a:pPr marL="0" indent="0">
              <a:buNone/>
            </a:pPr>
            <a:r>
              <a:rPr lang="en-GB" sz="1200" dirty="0">
                <a:latin typeface="Courier New" panose="02070309020205020404" pitchFamily="49" charset="0"/>
                <a:cs typeface="Courier New" panose="02070309020205020404" pitchFamily="49" charset="0"/>
              </a:rPr>
              <a:t>for </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in range(</a:t>
            </a:r>
            <a:r>
              <a:rPr lang="en-GB" sz="1200" dirty="0" err="1">
                <a:latin typeface="Courier New" panose="02070309020205020404" pitchFamily="49" charset="0"/>
                <a:cs typeface="Courier New" panose="02070309020205020404" pitchFamily="49" charset="0"/>
              </a:rPr>
              <a:t>len</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dataA</a:t>
            </a:r>
            <a:r>
              <a:rPr lang="en-GB" sz="1200" dirty="0">
                <a:latin typeface="Courier New" panose="02070309020205020404" pitchFamily="49" charset="0"/>
                <a:cs typeface="Courier New" panose="02070309020205020404" pitchFamily="49" charset="0"/>
              </a:rPr>
              <a:t>)):</a:t>
            </a:r>
          </a:p>
          <a:p>
            <a:pPr marL="0" indent="0">
              <a:buNone/>
            </a:pPr>
            <a:r>
              <a:rPr lang="en-GB" sz="1200" dirty="0">
                <a:latin typeface="Courier New" panose="02070309020205020404" pitchFamily="49" charset="0"/>
                <a:cs typeface="Courier New" panose="02070309020205020404" pitchFamily="49" charset="0"/>
              </a:rPr>
              <a:t>    for j in range(</a:t>
            </a:r>
            <a:r>
              <a:rPr lang="en-GB" sz="1200" dirty="0" err="1">
                <a:latin typeface="Courier New" panose="02070309020205020404" pitchFamily="49" charset="0"/>
                <a:cs typeface="Courier New" panose="02070309020205020404" pitchFamily="49" charset="0"/>
              </a:rPr>
              <a:t>len</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dataA</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a:t>
            </a:r>
          </a:p>
          <a:p>
            <a:pPr marL="0" indent="0">
              <a:buNone/>
            </a:pP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dataA</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][j] = </a:t>
            </a:r>
            <a:r>
              <a:rPr lang="en-GB" sz="1200" dirty="0" err="1">
                <a:latin typeface="Courier New" panose="02070309020205020404" pitchFamily="49" charset="0"/>
                <a:cs typeface="Courier New" panose="02070309020205020404" pitchFamily="49" charset="0"/>
              </a:rPr>
              <a:t>dataB</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][j]</a:t>
            </a:r>
          </a:p>
          <a:p>
            <a:pPr eaLnBrk="1" hangingPunct="1"/>
            <a:endParaRPr lang="en-GB" altLang="en-US" dirty="0">
              <a:cs typeface="Arial" panose="020B0604020202020204" pitchFamily="34" charset="0"/>
            </a:endParaRPr>
          </a:p>
          <a:p>
            <a:pPr eaLnBrk="1" hangingPunct="1"/>
            <a:endParaRPr lang="en-GB" altLang="en-US" dirty="0">
              <a:cs typeface="Arial" panose="020B0604020202020204" pitchFamily="34" charset="0"/>
            </a:endParaRPr>
          </a:p>
        </p:txBody>
      </p:sp>
    </p:spTree>
    <p:extLst>
      <p:ext uri="{BB962C8B-B14F-4D97-AF65-F5344CB8AC3E}">
        <p14:creationId xmlns:p14="http://schemas.microsoft.com/office/powerpoint/2010/main" val="717297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BE3EB37B-6D6A-48AF-B49D-34DA5A976B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20000"/>
              </a:spcBef>
            </a:pPr>
            <a:fld id="{A34C6F98-46EC-4DE3-A260-A197C157B9E5}" type="slidenum">
              <a:rPr lang="en-US" altLang="en-US" smtClean="0">
                <a:latin typeface="Arial Narrow" panose="020B0606020202030204" pitchFamily="34" charset="0"/>
              </a:rPr>
              <a:pPr>
                <a:spcBef>
                  <a:spcPct val="20000"/>
                </a:spcBef>
              </a:pPr>
              <a:t>53</a:t>
            </a:fld>
            <a:endParaRPr lang="en-US" altLang="en-US">
              <a:latin typeface="Arial Narrow" panose="020B0606020202030204" pitchFamily="34" charset="0"/>
            </a:endParaRPr>
          </a:p>
        </p:txBody>
      </p:sp>
      <p:sp>
        <p:nvSpPr>
          <p:cNvPr id="73731" name="Rectangle 2">
            <a:extLst>
              <a:ext uri="{FF2B5EF4-FFF2-40B4-BE49-F238E27FC236}">
                <a16:creationId xmlns:a16="http://schemas.microsoft.com/office/drawing/2014/main" id="{4DD00C21-3787-44B4-A408-ABC7D26778E5}"/>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879B060D-EB2E-4FCF-9A41-57C6E01E9D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cs typeface="Arial" panose="020B0604020202020204" pitchFamily="34" charset="0"/>
              </a:rPr>
              <a:t>If we imagine our collection as a table, this code sets the collection value at [</a:t>
            </a:r>
            <a:r>
              <a:rPr lang="en-GB" altLang="en-US" dirty="0" err="1">
                <a:cs typeface="Arial" panose="020B0604020202020204" pitchFamily="34" charset="0"/>
              </a:rPr>
              <a:t>i</a:t>
            </a:r>
            <a:r>
              <a:rPr lang="en-GB" altLang="en-US" dirty="0">
                <a:cs typeface="Arial" panose="020B0604020202020204" pitchFamily="34" charset="0"/>
              </a:rPr>
              <a:t>][j] to whatever the value is in the collection one cell up and left of it. As you can probably tell, this wouldn’t work if the cell was on the top or leftmost line, so we’ve put in a simple if statement to catch these </a:t>
            </a:r>
            <a:r>
              <a:rPr lang="en-GB" altLang="en-US" b="1" dirty="0">
                <a:cs typeface="Arial" panose="020B0604020202020204" pitchFamily="34" charset="0"/>
              </a:rPr>
              <a:t>boundary problems</a:t>
            </a:r>
            <a:r>
              <a:rPr lang="en-GB" altLang="en-US" dirty="0">
                <a:cs typeface="Arial" panose="020B0604020202020204" pitchFamily="34" charset="0"/>
              </a:rPr>
              <a:t>. </a:t>
            </a:r>
          </a:p>
          <a:p>
            <a:pPr eaLnBrk="1" hangingPunct="1"/>
            <a:r>
              <a:rPr lang="en-GB" altLang="en-US" dirty="0">
                <a:cs typeface="Arial" panose="020B0604020202020204" pitchFamily="34" charset="0"/>
              </a:rPr>
              <a:t>These are both very important variants on the 2D collection loop. The former is used for comparing different datasets at a single location in a 2D space, while the latter is very important when altering a location in 2D space to reflect its surroundings. </a:t>
            </a:r>
          </a:p>
          <a:p>
            <a:pPr eaLnBrk="1" hangingPunct="1"/>
            <a:endParaRPr lang="en-GB" altLang="en-US" dirty="0">
              <a:cs typeface="Arial" panose="020B0604020202020204" pitchFamily="34" charset="0"/>
            </a:endParaRPr>
          </a:p>
        </p:txBody>
      </p:sp>
    </p:spTree>
    <p:extLst>
      <p:ext uri="{BB962C8B-B14F-4D97-AF65-F5344CB8AC3E}">
        <p14:creationId xmlns:p14="http://schemas.microsoft.com/office/powerpoint/2010/main" val="3376162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D7B101CE-39B3-4CAB-9C80-FB1BA77973A2}"/>
              </a:ext>
            </a:extLst>
          </p:cNvPr>
          <p:cNvSpPr>
            <a:spLocks noGrp="1" noRot="1" noChangeAspect="1" noTextEdit="1"/>
          </p:cNvSpPr>
          <p:nvPr>
            <p:ph type="sldImg"/>
          </p:nvPr>
        </p:nvSpPr>
        <p:spPr>
          <a:ln/>
        </p:spPr>
      </p:sp>
      <p:sp>
        <p:nvSpPr>
          <p:cNvPr id="75779" name="Notes Placeholder 2">
            <a:extLst>
              <a:ext uri="{FF2B5EF4-FFF2-40B4-BE49-F238E27FC236}">
                <a16:creationId xmlns:a16="http://schemas.microsoft.com/office/drawing/2014/main" id="{F9609AC7-E0F4-416A-9BE8-EAB1C1A650C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a:cs typeface="Arial" panose="020B0604020202020204" pitchFamily="34" charset="0"/>
              </a:rPr>
              <a:t>With finite datasets (which is most geographical data), you will come across boundary problems: how do you do the processing when you run out of data?</a:t>
            </a:r>
          </a:p>
          <a:p>
            <a:r>
              <a:rPr lang="en-GB" altLang="en-US" dirty="0">
                <a:cs typeface="Arial" panose="020B0604020202020204" pitchFamily="34" charset="0"/>
              </a:rPr>
              <a:t>It depends strongly on the type of problem you are dealing with – is the data so abstract that you can just wrap around and start using data from the other side of the array? Will you algorithm and processing survive a bit of data loss at the corners/edges? Or could you put up with a smaller results array (by 2 cells in each direction) if you knew that the processing has been fully done?</a:t>
            </a:r>
          </a:p>
        </p:txBody>
      </p:sp>
      <p:sp>
        <p:nvSpPr>
          <p:cNvPr id="75780" name="Slide Number Placeholder 3">
            <a:extLst>
              <a:ext uri="{FF2B5EF4-FFF2-40B4-BE49-F238E27FC236}">
                <a16:creationId xmlns:a16="http://schemas.microsoft.com/office/drawing/2014/main" id="{4F3709CD-506E-4400-8980-9251695F41B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20000"/>
              </a:spcBef>
            </a:pPr>
            <a:fld id="{7585B78F-8131-4C8E-AB7A-1202B56B0FCB}" type="slidenum">
              <a:rPr lang="en-US" altLang="en-US" smtClean="0">
                <a:latin typeface="Arial Narrow" panose="020B0606020202030204" pitchFamily="34" charset="0"/>
              </a:rPr>
              <a:pPr>
                <a:spcBef>
                  <a:spcPct val="20000"/>
                </a:spcBef>
              </a:pPr>
              <a:t>54</a:t>
            </a:fld>
            <a:endParaRPr lang="en-US" altLang="en-US">
              <a:latin typeface="Arial Narrow" panose="020B0606020202030204" pitchFamily="34" charset="0"/>
            </a:endParaRPr>
          </a:p>
        </p:txBody>
      </p:sp>
    </p:spTree>
    <p:extLst>
      <p:ext uri="{BB962C8B-B14F-4D97-AF65-F5344CB8AC3E}">
        <p14:creationId xmlns:p14="http://schemas.microsoft.com/office/powerpoint/2010/main" val="443106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56</a:t>
            </a:fld>
            <a:endParaRPr lang="en-GB"/>
          </a:p>
        </p:txBody>
      </p:sp>
    </p:spTree>
    <p:extLst>
      <p:ext uri="{BB962C8B-B14F-4D97-AF65-F5344CB8AC3E}">
        <p14:creationId xmlns:p14="http://schemas.microsoft.com/office/powerpoint/2010/main" val="3592008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warning is a </a:t>
            </a:r>
            <a:r>
              <a:rPr lang="en-GB" dirty="0" err="1"/>
              <a:t>StopIteration</a:t>
            </a:r>
            <a:r>
              <a:rPr lang="en-GB" dirty="0"/>
              <a:t> exception.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If the default parameter is omitted and iterator is exhausted, it raises </a:t>
            </a:r>
            <a:r>
              <a:rPr lang="en-US" dirty="0" err="1"/>
              <a:t>StopIteration</a:t>
            </a:r>
            <a:endParaRPr lang="en-GB" dirty="0"/>
          </a:p>
          <a:p>
            <a:r>
              <a:rPr lang="en-GB" dirty="0"/>
              <a:t>We'll deal with exceptions later.</a:t>
            </a:r>
          </a:p>
        </p:txBody>
      </p:sp>
      <p:sp>
        <p:nvSpPr>
          <p:cNvPr id="4" name="Slide Number Placeholder 3"/>
          <p:cNvSpPr>
            <a:spLocks noGrp="1"/>
          </p:cNvSpPr>
          <p:nvPr>
            <p:ph type="sldNum" sz="quarter" idx="10"/>
          </p:nvPr>
        </p:nvSpPr>
        <p:spPr/>
        <p:txBody>
          <a:bodyPr/>
          <a:lstStyle/>
          <a:p>
            <a:fld id="{40AF8E6D-2F87-4F6A-97CA-AABE12BDBAA7}" type="slidenum">
              <a:rPr lang="en-GB" smtClean="0"/>
              <a:t>57</a:t>
            </a:fld>
            <a:endParaRPr lang="en-GB"/>
          </a:p>
        </p:txBody>
      </p:sp>
    </p:spTree>
    <p:extLst>
      <p:ext uri="{BB962C8B-B14F-4D97-AF65-F5344CB8AC3E}">
        <p14:creationId xmlns:p14="http://schemas.microsoft.com/office/powerpoint/2010/main" val="39539413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59</a:t>
            </a:fld>
            <a:endParaRPr lang="en-GB"/>
          </a:p>
        </p:txBody>
      </p:sp>
    </p:spTree>
    <p:extLst>
      <p:ext uri="{BB962C8B-B14F-4D97-AF65-F5344CB8AC3E}">
        <p14:creationId xmlns:p14="http://schemas.microsoft.com/office/powerpoint/2010/main" val="735250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some terminology (see above).</a:t>
            </a:r>
          </a:p>
          <a:p>
            <a:endParaRPr lang="en-GB" dirty="0"/>
          </a:p>
          <a:p>
            <a:r>
              <a:rPr lang="en-GB" dirty="0"/>
              <a:t>Although you can normally put several statements on a line separated by semicolons, so you would imagine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Courier New" panose="02070309020205020404" pitchFamily="49" charset="0"/>
                <a:cs typeface="Courier New" panose="02070309020205020404" pitchFamily="49" charset="0"/>
              </a:rPr>
              <a:t>if condition: do this; do this</a:t>
            </a:r>
          </a:p>
          <a:p>
            <a:r>
              <a:rPr lang="en-GB" dirty="0"/>
              <a:t>translated to:</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Courier New" panose="02070309020205020404" pitchFamily="49" charset="0"/>
                <a:cs typeface="Courier New" panose="02070309020205020404" pitchFamily="49" charset="0"/>
              </a:rPr>
              <a:t>if condition: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Courier New" panose="02070309020205020404" pitchFamily="49" charset="0"/>
                <a:cs typeface="Courier New" panose="02070309020205020404" pitchFamily="49" charset="0"/>
              </a:rPr>
              <a:t>	do this;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Courier New" panose="02070309020205020404" pitchFamily="49" charset="0"/>
                <a:cs typeface="Courier New" panose="02070309020205020404" pitchFamily="49" charset="0"/>
              </a:rPr>
              <a:t>do this</a:t>
            </a:r>
          </a:p>
          <a:p>
            <a:r>
              <a:rPr lang="en-GB" dirty="0"/>
              <a:t>The semi-colon "binds" the statements more tightly than the colon, so they act as a suite: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Courier New" panose="02070309020205020404" pitchFamily="49" charset="0"/>
                <a:cs typeface="Courier New" panose="02070309020205020404" pitchFamily="49" charset="0"/>
              </a:rPr>
              <a:t>if condition: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Courier New" panose="02070309020205020404" pitchFamily="49" charset="0"/>
                <a:cs typeface="Courier New" panose="02070309020205020404" pitchFamily="49" charset="0"/>
              </a:rPr>
              <a:t>	do this;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Courier New" panose="02070309020205020404" pitchFamily="49" charset="0"/>
                <a:cs typeface="Courier New" panose="02070309020205020404" pitchFamily="49" charset="0"/>
              </a:rPr>
              <a:t>	do this</a:t>
            </a:r>
          </a:p>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5</a:t>
            </a:fld>
            <a:endParaRPr lang="en-GB"/>
          </a:p>
        </p:txBody>
      </p:sp>
    </p:spTree>
    <p:extLst>
      <p:ext uri="{BB962C8B-B14F-4D97-AF65-F5344CB8AC3E}">
        <p14:creationId xmlns:p14="http://schemas.microsoft.com/office/powerpoint/2010/main" val="103698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If-else allows us to put in an either-or statement, rather than just one statement that may or may not occur depending on a transition.</a:t>
            </a:r>
          </a:p>
        </p:txBody>
      </p:sp>
      <p:sp>
        <p:nvSpPr>
          <p:cNvPr id="4" name="Slide Number Placeholder 3"/>
          <p:cNvSpPr>
            <a:spLocks noGrp="1"/>
          </p:cNvSpPr>
          <p:nvPr>
            <p:ph type="sldNum" sz="quarter" idx="10"/>
          </p:nvPr>
        </p:nvSpPr>
        <p:spPr/>
        <p:txBody>
          <a:bodyPr/>
          <a:lstStyle/>
          <a:p>
            <a:fld id="{40AF8E6D-2F87-4F6A-97CA-AABE12BDBAA7}" type="slidenum">
              <a:rPr lang="en-GB" smtClean="0"/>
              <a:t>8</a:t>
            </a:fld>
            <a:endParaRPr lang="en-GB"/>
          </a:p>
        </p:txBody>
      </p:sp>
    </p:spTree>
    <p:extLst>
      <p:ext uri="{BB962C8B-B14F-4D97-AF65-F5344CB8AC3E}">
        <p14:creationId xmlns:p14="http://schemas.microsoft.com/office/powerpoint/2010/main" val="3007323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if-</a:t>
            </a:r>
            <a:r>
              <a:rPr lang="en-GB" dirty="0" err="1"/>
              <a:t>elif</a:t>
            </a:r>
            <a:r>
              <a:rPr lang="en-GB" dirty="0"/>
              <a:t> ladder is a way of picking from several different options. </a:t>
            </a:r>
          </a:p>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10</a:t>
            </a:fld>
            <a:endParaRPr lang="en-GB"/>
          </a:p>
        </p:txBody>
      </p:sp>
    </p:spTree>
    <p:extLst>
      <p:ext uri="{BB962C8B-B14F-4D97-AF65-F5344CB8AC3E}">
        <p14:creationId xmlns:p14="http://schemas.microsoft.com/office/powerpoint/2010/main" val="3262907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ok, but imagine we had an </a:t>
            </a:r>
            <a:r>
              <a:rPr lang="en-GB" dirty="0" err="1"/>
              <a:t>elif</a:t>
            </a:r>
            <a:r>
              <a:rPr lang="en-GB" dirty="0"/>
              <a:t> for every day. The probability, all other things being equal, is equal for every day. For some days, therefore, you would have to traverse a lot of the list, making multiple decisions on the way, which is inefficient. This structure is best used when there is a higher probability of a condition you can put near the top.</a:t>
            </a:r>
          </a:p>
          <a:p>
            <a:endParaRPr lang="en-GB" dirty="0"/>
          </a:p>
          <a:p>
            <a:r>
              <a:rPr lang="en-GB" dirty="0"/>
              <a:t>Other languages have a switch/case statement, which is less efficient than a single if-else, but more efficient that a ladder. Python doesn't have this:</a:t>
            </a:r>
          </a:p>
          <a:p>
            <a:r>
              <a:rPr lang="en-GB" dirty="0"/>
              <a:t>https://www.pydanny.com/why-doesnt-python-have-switch-case.html</a:t>
            </a:r>
          </a:p>
          <a:p>
            <a:r>
              <a:rPr lang="en-GB" dirty="0"/>
              <a:t>https://docs.python.org/3/faq/design.html#why-isn-t-there-a-switch-or-case-statement-in-python</a:t>
            </a:r>
          </a:p>
          <a:p>
            <a:r>
              <a:rPr lang="en-GB" dirty="0"/>
              <a:t>Though you can build similar if you have a massive number of choices: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https://stackoverflow.com/questions/60208/replacements-for-switch-statement-in-python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Of these </a:t>
            </a:r>
            <a:r>
              <a:rPr lang="en-GB" dirty="0" err="1"/>
              <a:t>stackoverflow</a:t>
            </a:r>
            <a:r>
              <a:rPr lang="en-GB" dirty="0"/>
              <a:t> solutions, this seems a nice one: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def f(x): return { 'a': 1, 'b': 2 }.get(x, 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11</a:t>
            </a:fld>
            <a:endParaRPr lang="en-GB"/>
          </a:p>
        </p:txBody>
      </p:sp>
    </p:spTree>
    <p:extLst>
      <p:ext uri="{BB962C8B-B14F-4D97-AF65-F5344CB8AC3E}">
        <p14:creationId xmlns:p14="http://schemas.microsoft.com/office/powerpoint/2010/main" val="3993040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12</a:t>
            </a:fld>
            <a:endParaRPr lang="en-GB"/>
          </a:p>
        </p:txBody>
      </p:sp>
    </p:spTree>
    <p:extLst>
      <p:ext uri="{BB962C8B-B14F-4D97-AF65-F5344CB8AC3E}">
        <p14:creationId xmlns:p14="http://schemas.microsoft.com/office/powerpoint/2010/main" val="51813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we've been talking about conditions, and you've seen some examples,  but they can be much more complicated.</a:t>
            </a:r>
          </a:p>
        </p:txBody>
      </p:sp>
      <p:sp>
        <p:nvSpPr>
          <p:cNvPr id="4" name="Slide Number Placeholder 3"/>
          <p:cNvSpPr>
            <a:spLocks noGrp="1"/>
          </p:cNvSpPr>
          <p:nvPr>
            <p:ph type="sldNum" sz="quarter" idx="10"/>
          </p:nvPr>
        </p:nvSpPr>
        <p:spPr/>
        <p:txBody>
          <a:bodyPr/>
          <a:lstStyle/>
          <a:p>
            <a:fld id="{40AF8E6D-2F87-4F6A-97CA-AABE12BDBAA7}" type="slidenum">
              <a:rPr lang="en-GB" smtClean="0"/>
              <a:t>13</a:t>
            </a:fld>
            <a:endParaRPr lang="en-GB"/>
          </a:p>
        </p:txBody>
      </p:sp>
    </p:spTree>
    <p:extLst>
      <p:ext uri="{BB962C8B-B14F-4D97-AF65-F5344CB8AC3E}">
        <p14:creationId xmlns:p14="http://schemas.microsoft.com/office/powerpoint/2010/main" val="3238574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14</a:t>
            </a:fld>
            <a:endParaRPr lang="en-GB"/>
          </a:p>
        </p:txBody>
      </p:sp>
    </p:spTree>
    <p:extLst>
      <p:ext uri="{BB962C8B-B14F-4D97-AF65-F5344CB8AC3E}">
        <p14:creationId xmlns:p14="http://schemas.microsoft.com/office/powerpoint/2010/main" val="2181325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0000"/>
                    <a:lumOff val="10000"/>
                  </a:schemeClr>
                </a:solidFill>
              </a:defRPr>
            </a:lvl1pPr>
            <a:lvl2pPr marL="457189" indent="0" algn="ctr">
              <a:buNone/>
              <a:defRPr sz="1600"/>
            </a:lvl2pPr>
            <a:lvl3pPr marL="914377" indent="0" algn="ctr">
              <a:buNone/>
              <a:defRPr sz="16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AFD24C9-49B2-4E9F-9578-132B06112853}" type="datetimeFigureOut">
              <a:rPr lang="en-CA" smtClean="0"/>
              <a:t>2022-09-18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105D916-D30A-4108-AB06-E8DB4388557B}" type="slidenum">
              <a:rPr lang="en-CA" smtClean="0"/>
              <a:t>‹#›</a:t>
            </a:fld>
            <a:endParaRPr lang="en-CA"/>
          </a:p>
        </p:txBody>
      </p:sp>
      <p:cxnSp>
        <p:nvCxnSpPr>
          <p:cNvPr id="8" name="Straight Connector 7"/>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967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FD24C9-49B2-4E9F-9578-132B06112853}" type="datetimeFigureOut">
              <a:rPr lang="en-CA" smtClean="0"/>
              <a:t>2022-09-18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105D916-D30A-4108-AB06-E8DB4388557B}" type="slidenum">
              <a:rPr lang="en-CA" smtClean="0"/>
              <a:t>‹#›</a:t>
            </a:fld>
            <a:endParaRPr lang="en-CA"/>
          </a:p>
        </p:txBody>
      </p:sp>
    </p:spTree>
    <p:extLst>
      <p:ext uri="{BB962C8B-B14F-4D97-AF65-F5344CB8AC3E}">
        <p14:creationId xmlns:p14="http://schemas.microsoft.com/office/powerpoint/2010/main" val="13135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FD24C9-49B2-4E9F-9578-132B06112853}" type="datetimeFigureOut">
              <a:rPr lang="en-CA" smtClean="0"/>
              <a:t>2022-09-18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105D916-D30A-4108-AB06-E8DB4388557B}" type="slidenum">
              <a:rPr lang="en-CA" smtClean="0"/>
              <a:t>‹#›</a:t>
            </a:fld>
            <a:endParaRPr lang="en-CA"/>
          </a:p>
        </p:txBody>
      </p:sp>
      <p:cxnSp>
        <p:nvCxnSpPr>
          <p:cNvPr id="7" name="Straight Connector 6"/>
          <p:cNvCxnSpPr/>
          <p:nvPr/>
        </p:nvCxnSpPr>
        <p:spPr>
          <a:xfrm rot="5400000" flipV="1">
            <a:off x="7543800" y="17356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78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FD24C9-49B2-4E9F-9578-132B06112853}" type="datetimeFigureOut">
              <a:rPr lang="en-CA" smtClean="0"/>
              <a:t>2022-09-18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105D916-D30A-4108-AB06-E8DB4388557B}" type="slidenum">
              <a:rPr lang="en-CA" smtClean="0"/>
              <a:t>‹#›</a:t>
            </a:fld>
            <a:endParaRPr lang="en-CA"/>
          </a:p>
        </p:txBody>
      </p:sp>
    </p:spTree>
    <p:extLst>
      <p:ext uri="{BB962C8B-B14F-4D97-AF65-F5344CB8AC3E}">
        <p14:creationId xmlns:p14="http://schemas.microsoft.com/office/powerpoint/2010/main" val="3965889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9144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0000"/>
                    <a:lumOff val="10000"/>
                  </a:schemeClr>
                </a:solidFill>
              </a:defRPr>
            </a:lvl1pPr>
            <a:lvl2pPr marL="457189" indent="0">
              <a:buNone/>
              <a:defRPr sz="16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FD24C9-49B2-4E9F-9578-132B06112853}" type="datetimeFigureOut">
              <a:rPr lang="en-CA" smtClean="0"/>
              <a:t>2022-09-18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105D916-D30A-4108-AB06-E8DB4388557B}" type="slidenum">
              <a:rPr lang="en-CA" smtClean="0"/>
              <a:t>‹#›</a:t>
            </a:fld>
            <a:endParaRPr lang="en-CA"/>
          </a:p>
        </p:txBody>
      </p:sp>
      <p:cxnSp>
        <p:nvCxnSpPr>
          <p:cNvPr id="8" name="Straight Connector 7"/>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95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FD24C9-49B2-4E9F-9578-132B06112853}" type="datetimeFigureOut">
              <a:rPr lang="en-CA" smtClean="0"/>
              <a:t>2022-09-18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105D916-D30A-4108-AB06-E8DB4388557B}" type="slidenum">
              <a:rPr lang="en-CA" smtClean="0"/>
              <a:t>‹#›</a:t>
            </a:fld>
            <a:endParaRPr lang="en-CA"/>
          </a:p>
        </p:txBody>
      </p:sp>
    </p:spTree>
    <p:extLst>
      <p:ext uri="{BB962C8B-B14F-4D97-AF65-F5344CB8AC3E}">
        <p14:creationId xmlns:p14="http://schemas.microsoft.com/office/powerpoint/2010/main" val="234870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2">
                    <a:lumMod val="75000"/>
                  </a:schemeClr>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2">
                    <a:lumMod val="75000"/>
                  </a:schemeClr>
                </a:solidFill>
                <a:latin typeface="+mn-lt"/>
                <a:ea typeface="+mn-ea"/>
                <a:cs typeface="+mn-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lvl="0" indent="0" algn="l" defTabSz="914377"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FD24C9-49B2-4E9F-9578-132B06112853}" type="datetimeFigureOut">
              <a:rPr lang="en-CA" smtClean="0"/>
              <a:t>2022-09-18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105D916-D30A-4108-AB06-E8DB4388557B}" type="slidenum">
              <a:rPr lang="en-CA" smtClean="0"/>
              <a:t>‹#›</a:t>
            </a:fld>
            <a:endParaRPr lang="en-CA"/>
          </a:p>
        </p:txBody>
      </p:sp>
    </p:spTree>
    <p:extLst>
      <p:ext uri="{BB962C8B-B14F-4D97-AF65-F5344CB8AC3E}">
        <p14:creationId xmlns:p14="http://schemas.microsoft.com/office/powerpoint/2010/main" val="426051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FD24C9-49B2-4E9F-9578-132B06112853}" type="datetimeFigureOut">
              <a:rPr lang="en-CA" smtClean="0"/>
              <a:t>2022-09-18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105D916-D30A-4108-AB06-E8DB4388557B}" type="slidenum">
              <a:rPr lang="en-CA" smtClean="0"/>
              <a:t>‹#›</a:t>
            </a:fld>
            <a:endParaRPr lang="en-CA"/>
          </a:p>
        </p:txBody>
      </p:sp>
    </p:spTree>
    <p:extLst>
      <p:ext uri="{BB962C8B-B14F-4D97-AF65-F5344CB8AC3E}">
        <p14:creationId xmlns:p14="http://schemas.microsoft.com/office/powerpoint/2010/main" val="48753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FD24C9-49B2-4E9F-9578-132B06112853}" type="datetimeFigureOut">
              <a:rPr lang="en-CA" smtClean="0"/>
              <a:t>2022-09-18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105D916-D30A-4108-AB06-E8DB4388557B}" type="slidenum">
              <a:rPr lang="en-CA" smtClean="0"/>
              <a:t>‹#›</a:t>
            </a:fld>
            <a:endParaRPr lang="en-CA"/>
          </a:p>
        </p:txBody>
      </p:sp>
    </p:spTree>
    <p:extLst>
      <p:ext uri="{BB962C8B-B14F-4D97-AF65-F5344CB8AC3E}">
        <p14:creationId xmlns:p14="http://schemas.microsoft.com/office/powerpoint/2010/main" val="352314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FD24C9-49B2-4E9F-9578-132B06112853}" type="datetimeFigureOut">
              <a:rPr lang="en-CA" smtClean="0"/>
              <a:t>2022-09-18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105D916-D30A-4108-AB06-E8DB4388557B}" type="slidenum">
              <a:rPr lang="en-CA" smtClean="0"/>
              <a:t>‹#›</a:t>
            </a:fld>
            <a:endParaRPr lang="en-CA"/>
          </a:p>
        </p:txBody>
      </p:sp>
    </p:spTree>
    <p:extLst>
      <p:ext uri="{BB962C8B-B14F-4D97-AF65-F5344CB8AC3E}">
        <p14:creationId xmlns:p14="http://schemas.microsoft.com/office/powerpoint/2010/main" val="2193008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2">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0000"/>
                    <a:lumOff val="10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AFD24C9-49B2-4E9F-9578-132B06112853}" type="datetimeFigureOut">
              <a:rPr lang="en-CA" smtClean="0"/>
              <a:t>2022-09-18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105D916-D30A-4108-AB06-E8DB4388557B}" type="slidenum">
              <a:rPr lang="en-CA" smtClean="0"/>
              <a:t>‹#›</a:t>
            </a:fld>
            <a:endParaRPr lang="en-CA"/>
          </a:p>
        </p:txBody>
      </p:sp>
      <p:cxnSp>
        <p:nvCxnSpPr>
          <p:cNvPr id="9" name="Straight Connector 8"/>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0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AFD24C9-49B2-4E9F-9578-132B06112853}" type="datetimeFigureOut">
              <a:rPr lang="en-CA" smtClean="0"/>
              <a:t>2022-09-18</a:t>
            </a:fld>
            <a:endParaRPr lang="en-CA"/>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CA"/>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105D916-D30A-4108-AB06-E8DB4388557B}" type="slidenum">
              <a:rPr lang="en-CA" smtClean="0"/>
              <a:t>‹#›</a:t>
            </a:fld>
            <a:endParaRPr lang="en-CA"/>
          </a:p>
        </p:txBody>
      </p:sp>
      <p:cxnSp>
        <p:nvCxnSpPr>
          <p:cNvPr id="7" name="Straight Connector 6"/>
          <p:cNvCxnSpPr/>
          <p:nvPr/>
        </p:nvCxnSpPr>
        <p:spPr>
          <a:xfrm flipV="1">
            <a:off x="5715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7" descr="MD-flag-background-ppt.png"/>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9" name="Picture 8" descr="UMBC-primary-logo-CMYK-on-black.png"/>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sp>
        <p:nvSpPr>
          <p:cNvPr id="10" name="TextBox 9">
            <a:extLst>
              <a:ext uri="{FF2B5EF4-FFF2-40B4-BE49-F238E27FC236}">
                <a16:creationId xmlns:a16="http://schemas.microsoft.com/office/drawing/2014/main" id="{5791367C-99DD-064C-A171-1AD24DF79F7B}"/>
              </a:ext>
            </a:extLst>
          </p:cNvPr>
          <p:cNvSpPr txBox="1"/>
          <p:nvPr userDrawn="1"/>
        </p:nvSpPr>
        <p:spPr>
          <a:xfrm>
            <a:off x="8058150" y="307825"/>
            <a:ext cx="1062791" cy="246221"/>
          </a:xfrm>
          <a:prstGeom prst="rect">
            <a:avLst/>
          </a:prstGeom>
          <a:noFill/>
        </p:spPr>
        <p:txBody>
          <a:bodyPr wrap="none" lIns="0" tIns="0" rIns="0" bIns="0" rtlCol="0">
            <a:spAutoFit/>
          </a:bodyPr>
          <a:lstStyle/>
          <a:p>
            <a:r>
              <a:rPr lang="en-US" sz="1600" dirty="0">
                <a:solidFill>
                  <a:srgbClr val="FEB414"/>
                </a:solidFill>
              </a:rPr>
              <a:t>Data Science</a:t>
            </a:r>
          </a:p>
        </p:txBody>
      </p:sp>
    </p:spTree>
    <p:extLst>
      <p:ext uri="{BB962C8B-B14F-4D97-AF65-F5344CB8AC3E}">
        <p14:creationId xmlns:p14="http://schemas.microsoft.com/office/powerpoint/2010/main" val="275102750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377" rtl="0" eaLnBrk="1" latinLnBrk="0" hangingPunct="1">
        <a:lnSpc>
          <a:spcPct val="80000"/>
        </a:lnSpc>
        <a:spcBef>
          <a:spcPct val="0"/>
        </a:spcBef>
        <a:buNone/>
        <a:defRPr sz="4000" kern="1200" cap="all" spc="100" baseline="0">
          <a:solidFill>
            <a:schemeClr val="tx1">
              <a:lumMod val="90000"/>
              <a:lumOff val="10000"/>
            </a:schemeClr>
          </a:solidFill>
          <a:latin typeface="+mj-lt"/>
          <a:ea typeface="+mj-ea"/>
          <a:cs typeface="+mj-cs"/>
        </a:defRPr>
      </a:lvl1pPr>
    </p:titleStyle>
    <p:body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docs.python.org/3/howto/sorting.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Control Flow</a:t>
            </a:r>
          </a:p>
        </p:txBody>
      </p:sp>
      <p:sp>
        <p:nvSpPr>
          <p:cNvPr id="7" name="Subtitle 2">
            <a:extLst>
              <a:ext uri="{FF2B5EF4-FFF2-40B4-BE49-F238E27FC236}">
                <a16:creationId xmlns:a16="http://schemas.microsoft.com/office/drawing/2014/main" id="{BC1261BF-580A-A64D-87F0-3D41A9677441}"/>
              </a:ext>
            </a:extLst>
          </p:cNvPr>
          <p:cNvSpPr>
            <a:spLocks noGrp="1"/>
          </p:cNvSpPr>
          <p:nvPr>
            <p:ph type="subTitle" idx="1"/>
          </p:nvPr>
        </p:nvSpPr>
        <p:spPr>
          <a:xfrm>
            <a:off x="6457950" y="4960137"/>
            <a:ext cx="2400300" cy="1463040"/>
          </a:xfrm>
        </p:spPr>
        <p:txBody>
          <a:bodyPr>
            <a:normAutofit/>
          </a:bodyPr>
          <a:lstStyle/>
          <a:p>
            <a:r>
              <a:rPr lang="en-CA" b="1" dirty="0"/>
              <a:t>Python Basics</a:t>
            </a:r>
            <a:endParaRPr lang="en-CA" dirty="0"/>
          </a:p>
        </p:txBody>
      </p:sp>
    </p:spTree>
    <p:extLst>
      <p:ext uri="{BB962C8B-B14F-4D97-AF65-F5344CB8AC3E}">
        <p14:creationId xmlns:p14="http://schemas.microsoft.com/office/powerpoint/2010/main" val="179977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780E0-904A-46EB-BB0B-EB43343D7F09}"/>
              </a:ext>
            </a:extLst>
          </p:cNvPr>
          <p:cNvSpPr>
            <a:spLocks noGrp="1"/>
          </p:cNvSpPr>
          <p:nvPr>
            <p:ph type="title"/>
          </p:nvPr>
        </p:nvSpPr>
        <p:spPr/>
        <p:txBody>
          <a:bodyPr/>
          <a:lstStyle/>
          <a:p>
            <a:r>
              <a:rPr lang="en-GB" dirty="0"/>
              <a:t>The if-else-if ladder</a:t>
            </a:r>
          </a:p>
        </p:txBody>
      </p:sp>
      <p:sp>
        <p:nvSpPr>
          <p:cNvPr id="3" name="Content Placeholder 2">
            <a:extLst>
              <a:ext uri="{FF2B5EF4-FFF2-40B4-BE49-F238E27FC236}">
                <a16:creationId xmlns:a16="http://schemas.microsoft.com/office/drawing/2014/main" id="{FADD53E0-3238-4E8E-BB84-3D87446234C9}"/>
              </a:ext>
            </a:extLst>
          </p:cNvPr>
          <p:cNvSpPr>
            <a:spLocks noGrp="1"/>
          </p:cNvSpPr>
          <p:nvPr>
            <p:ph idx="1"/>
          </p:nvPr>
        </p:nvSpPr>
        <p:spPr>
          <a:xfrm>
            <a:off x="768096" y="2084832"/>
            <a:ext cx="7290055" cy="4143375"/>
          </a:xfrm>
          <a:solidFill>
            <a:schemeClr val="accent5">
              <a:lumMod val="20000"/>
              <a:lumOff val="80000"/>
            </a:schemeClr>
          </a:solidFill>
        </p:spPr>
        <p:txBody>
          <a:bodyPr>
            <a:normAutofit fontScale="62500" lnSpcReduction="20000"/>
          </a:bodyPr>
          <a:lstStyle/>
          <a:p>
            <a:pPr marL="0" indent="0">
              <a:buNone/>
            </a:pPr>
            <a:r>
              <a:rPr lang="en-GB" dirty="0">
                <a:latin typeface="Courier New" panose="02070309020205020404" pitchFamily="49" charset="0"/>
                <a:cs typeface="Courier New" panose="02070309020205020404" pitchFamily="49" charset="0"/>
              </a:rPr>
              <a:t>if condition-1:</a:t>
            </a:r>
          </a:p>
          <a:p>
            <a:pPr marL="0" indent="0">
              <a:buNone/>
            </a:pPr>
            <a:r>
              <a:rPr lang="en-GB" dirty="0">
                <a:latin typeface="Courier New" panose="02070309020205020404" pitchFamily="49" charset="0"/>
                <a:cs typeface="Courier New" panose="02070309020205020404" pitchFamily="49" charset="0"/>
              </a:rPr>
              <a:t>	# do this</a:t>
            </a:r>
          </a:p>
          <a:p>
            <a:pPr marL="0" indent="0">
              <a:buNone/>
            </a:pPr>
            <a:r>
              <a:rPr lang="en-GB" dirty="0">
                <a:latin typeface="Courier New" panose="02070309020205020404" pitchFamily="49" charset="0"/>
                <a:cs typeface="Courier New" panose="02070309020205020404" pitchFamily="49" charset="0"/>
              </a:rPr>
              <a:t>	# do this</a:t>
            </a:r>
          </a:p>
          <a:p>
            <a:pPr marL="0" indent="0">
              <a:buNone/>
            </a:pPr>
            <a:r>
              <a:rPr lang="en-GB" dirty="0" err="1">
                <a:latin typeface="Courier New" panose="02070309020205020404" pitchFamily="49" charset="0"/>
                <a:cs typeface="Courier New" panose="02070309020205020404" pitchFamily="49" charset="0"/>
              </a:rPr>
              <a:t>elif</a:t>
            </a:r>
            <a:r>
              <a:rPr lang="en-GB" dirty="0">
                <a:latin typeface="Courier New" panose="02070309020205020404" pitchFamily="49" charset="0"/>
                <a:cs typeface="Courier New" panose="02070309020205020404" pitchFamily="49" charset="0"/>
              </a:rPr>
              <a:t> condition-2:</a:t>
            </a:r>
          </a:p>
          <a:p>
            <a:pPr marL="0" indent="0">
              <a:buNone/>
            </a:pPr>
            <a:r>
              <a:rPr lang="en-GB" dirty="0">
                <a:latin typeface="Courier New" panose="02070309020205020404" pitchFamily="49" charset="0"/>
                <a:cs typeface="Courier New" panose="02070309020205020404" pitchFamily="49" charset="0"/>
              </a:rPr>
              <a:t>	# do this</a:t>
            </a:r>
          </a:p>
          <a:p>
            <a:pPr marL="0" indent="0">
              <a:buNone/>
            </a:pPr>
            <a:r>
              <a:rPr lang="en-GB" dirty="0">
                <a:latin typeface="Courier New" panose="02070309020205020404" pitchFamily="49" charset="0"/>
                <a:cs typeface="Courier New" panose="02070309020205020404" pitchFamily="49" charset="0"/>
              </a:rPr>
              <a:t>	# do this</a:t>
            </a:r>
          </a:p>
          <a:p>
            <a:pPr marL="0" indent="0">
              <a:buNone/>
            </a:pPr>
            <a:r>
              <a:rPr lang="en-GB" dirty="0" err="1">
                <a:latin typeface="Courier New" panose="02070309020205020404" pitchFamily="49" charset="0"/>
                <a:cs typeface="Courier New" panose="02070309020205020404" pitchFamily="49" charset="0"/>
              </a:rPr>
              <a:t>elif</a:t>
            </a:r>
            <a:r>
              <a:rPr lang="en-GB" dirty="0">
                <a:latin typeface="Courier New" panose="02070309020205020404" pitchFamily="49" charset="0"/>
                <a:cs typeface="Courier New" panose="02070309020205020404" pitchFamily="49" charset="0"/>
              </a:rPr>
              <a:t> condition-3:</a:t>
            </a:r>
          </a:p>
          <a:p>
            <a:pPr marL="0" indent="0">
              <a:buNone/>
            </a:pPr>
            <a:r>
              <a:rPr lang="en-GB" dirty="0">
                <a:latin typeface="Courier New" panose="02070309020205020404" pitchFamily="49" charset="0"/>
                <a:cs typeface="Courier New" panose="02070309020205020404" pitchFamily="49" charset="0"/>
              </a:rPr>
              <a:t>	# do this</a:t>
            </a:r>
          </a:p>
          <a:p>
            <a:pPr marL="0" indent="0">
              <a:buNone/>
            </a:pPr>
            <a:r>
              <a:rPr lang="en-GB" dirty="0">
                <a:latin typeface="Courier New" panose="02070309020205020404" pitchFamily="49" charset="0"/>
                <a:cs typeface="Courier New" panose="02070309020205020404" pitchFamily="49" charset="0"/>
              </a:rPr>
              <a:t>	# do this</a:t>
            </a:r>
          </a:p>
          <a:p>
            <a:pPr marL="0" indent="0">
              <a:buNone/>
            </a:pPr>
            <a:r>
              <a:rPr lang="en-GB" dirty="0">
                <a:latin typeface="Courier New" panose="02070309020205020404" pitchFamily="49" charset="0"/>
                <a:cs typeface="Courier New" panose="02070309020205020404" pitchFamily="49" charset="0"/>
              </a:rPr>
              <a:t>else:</a:t>
            </a:r>
          </a:p>
          <a:p>
            <a:pPr marL="0" indent="0">
              <a:buNone/>
            </a:pPr>
            <a:r>
              <a:rPr lang="en-GB" dirty="0">
                <a:latin typeface="Courier New" panose="02070309020205020404" pitchFamily="49" charset="0"/>
                <a:cs typeface="Courier New" panose="02070309020205020404" pitchFamily="49" charset="0"/>
              </a:rPr>
              <a:t>	# do this</a:t>
            </a:r>
          </a:p>
          <a:p>
            <a:pPr marL="0" indent="0">
              <a:buNone/>
            </a:pPr>
            <a:r>
              <a:rPr lang="en-GB" dirty="0">
                <a:latin typeface="Courier New" panose="02070309020205020404" pitchFamily="49" charset="0"/>
                <a:cs typeface="Courier New" panose="02070309020205020404" pitchFamily="49" charset="0"/>
              </a:rPr>
              <a:t>	# do this</a:t>
            </a:r>
          </a:p>
          <a:p>
            <a:pPr marL="0" indent="0">
              <a:buNone/>
            </a:pPr>
            <a:r>
              <a:rPr lang="en-GB" dirty="0">
                <a:latin typeface="Courier New" panose="02070309020205020404" pitchFamily="49" charset="0"/>
                <a:cs typeface="Courier New" panose="02070309020205020404" pitchFamily="49" charset="0"/>
              </a:rPr>
              <a:t>This line always done</a:t>
            </a:r>
          </a:p>
        </p:txBody>
      </p:sp>
    </p:spTree>
    <p:extLst>
      <p:ext uri="{BB962C8B-B14F-4D97-AF65-F5344CB8AC3E}">
        <p14:creationId xmlns:p14="http://schemas.microsoft.com/office/powerpoint/2010/main" val="393864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54975-0419-450D-BFC8-996EA338E8F2}"/>
              </a:ext>
            </a:extLst>
          </p:cNvPr>
          <p:cNvSpPr>
            <a:spLocks noGrp="1"/>
          </p:cNvSpPr>
          <p:nvPr>
            <p:ph type="title"/>
          </p:nvPr>
        </p:nvSpPr>
        <p:spPr/>
        <p:txBody>
          <a:bodyPr/>
          <a:lstStyle/>
          <a:p>
            <a:r>
              <a:rPr lang="en-GB" dirty="0"/>
              <a:t>if-else-if Example</a:t>
            </a:r>
          </a:p>
        </p:txBody>
      </p:sp>
      <p:sp>
        <p:nvSpPr>
          <p:cNvPr id="3" name="Content Placeholder 2">
            <a:extLst>
              <a:ext uri="{FF2B5EF4-FFF2-40B4-BE49-F238E27FC236}">
                <a16:creationId xmlns:a16="http://schemas.microsoft.com/office/drawing/2014/main" id="{3AB339E1-74EA-443D-A794-4ABEF7660B3D}"/>
              </a:ext>
            </a:extLst>
          </p:cNvPr>
          <p:cNvSpPr>
            <a:spLocks noGrp="1"/>
          </p:cNvSpPr>
          <p:nvPr>
            <p:ph idx="1"/>
          </p:nvPr>
        </p:nvSpPr>
        <p:spPr>
          <a:xfrm>
            <a:off x="768096" y="2152650"/>
            <a:ext cx="7290055" cy="2447925"/>
          </a:xfrm>
          <a:solidFill>
            <a:schemeClr val="accent5">
              <a:lumMod val="20000"/>
              <a:lumOff val="80000"/>
            </a:schemeClr>
          </a:solidFill>
        </p:spPr>
        <p:txBody>
          <a:bodyPr>
            <a:normAutofit/>
          </a:bodyPr>
          <a:lstStyle/>
          <a:p>
            <a:pPr marL="0" indent="0">
              <a:buNone/>
            </a:pPr>
            <a:r>
              <a:rPr lang="en-GB" sz="1600" dirty="0">
                <a:latin typeface="Courier New" panose="02070309020205020404" pitchFamily="49" charset="0"/>
                <a:cs typeface="Courier New" panose="02070309020205020404" pitchFamily="49" charset="0"/>
              </a:rPr>
              <a:t>if day &lt;= 5:</a:t>
            </a:r>
          </a:p>
          <a:p>
            <a:pPr marL="0" indent="0">
              <a:buNone/>
            </a:pPr>
            <a:r>
              <a:rPr lang="en-GB" sz="1600" dirty="0">
                <a:latin typeface="Courier New" panose="02070309020205020404" pitchFamily="49" charset="0"/>
                <a:cs typeface="Courier New" panose="02070309020205020404" pitchFamily="49" charset="0"/>
              </a:rPr>
              <a:t>	print("Weekday")</a:t>
            </a:r>
          </a:p>
          <a:p>
            <a:pPr marL="0" indent="0">
              <a:buNone/>
            </a:pPr>
            <a:r>
              <a:rPr lang="en-GB" sz="1600" dirty="0" err="1">
                <a:latin typeface="Courier New" panose="02070309020205020404" pitchFamily="49" charset="0"/>
                <a:cs typeface="Courier New" panose="02070309020205020404" pitchFamily="49" charset="0"/>
              </a:rPr>
              <a:t>elif</a:t>
            </a:r>
            <a:r>
              <a:rPr lang="en-GB" sz="1600" dirty="0">
                <a:latin typeface="Courier New" panose="02070309020205020404" pitchFamily="49" charset="0"/>
                <a:cs typeface="Courier New" panose="02070309020205020404" pitchFamily="49" charset="0"/>
              </a:rPr>
              <a:t> day == 6:</a:t>
            </a:r>
          </a:p>
          <a:p>
            <a:pPr marL="0" indent="0">
              <a:buNone/>
            </a:pPr>
            <a:r>
              <a:rPr lang="en-GB" sz="1600" dirty="0">
                <a:latin typeface="Courier New" panose="02070309020205020404" pitchFamily="49" charset="0"/>
                <a:cs typeface="Courier New" panose="02070309020205020404" pitchFamily="49" charset="0"/>
              </a:rPr>
              <a:t>	print("Saturday")</a:t>
            </a:r>
          </a:p>
          <a:p>
            <a:pPr marL="0" indent="0">
              <a:buNone/>
            </a:pPr>
            <a:r>
              <a:rPr lang="en-GB" sz="1600" dirty="0">
                <a:latin typeface="Courier New" panose="02070309020205020404" pitchFamily="49" charset="0"/>
                <a:cs typeface="Courier New" panose="02070309020205020404" pitchFamily="49" charset="0"/>
              </a:rPr>
              <a:t>else:</a:t>
            </a:r>
          </a:p>
          <a:p>
            <a:pPr marL="0" indent="0">
              <a:buNone/>
            </a:pPr>
            <a:r>
              <a:rPr lang="en-GB" sz="1600" dirty="0">
                <a:latin typeface="Courier New" panose="02070309020205020404" pitchFamily="49" charset="0"/>
                <a:cs typeface="Courier New" panose="02070309020205020404" pitchFamily="49" charset="0"/>
              </a:rPr>
              <a:t>	print("Sunday")</a:t>
            </a:r>
          </a:p>
        </p:txBody>
      </p:sp>
      <p:sp>
        <p:nvSpPr>
          <p:cNvPr id="4" name="Rectangle 3">
            <a:extLst>
              <a:ext uri="{FF2B5EF4-FFF2-40B4-BE49-F238E27FC236}">
                <a16:creationId xmlns:a16="http://schemas.microsoft.com/office/drawing/2014/main" id="{47E7D415-E4E9-DD45-8F68-5AB8C483E8D0}"/>
              </a:ext>
            </a:extLst>
          </p:cNvPr>
          <p:cNvSpPr/>
          <p:nvPr/>
        </p:nvSpPr>
        <p:spPr>
          <a:xfrm>
            <a:off x="2902035" y="5558909"/>
            <a:ext cx="3797130" cy="369332"/>
          </a:xfrm>
          <a:prstGeom prst="rect">
            <a:avLst/>
          </a:prstGeom>
        </p:spPr>
        <p:txBody>
          <a:bodyPr wrap="none">
            <a:spAutoFit/>
          </a:bodyPr>
          <a:lstStyle/>
          <a:p>
            <a:r>
              <a:rPr lang="en-GB" dirty="0"/>
              <a:t>But you have to watch for inefficiencies.</a:t>
            </a:r>
          </a:p>
        </p:txBody>
      </p:sp>
    </p:spTree>
    <p:extLst>
      <p:ext uri="{BB962C8B-B14F-4D97-AF65-F5344CB8AC3E}">
        <p14:creationId xmlns:p14="http://schemas.microsoft.com/office/powerpoint/2010/main" val="2365400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6697-B761-4FED-9FAA-EB3D64765DBE}"/>
              </a:ext>
            </a:extLst>
          </p:cNvPr>
          <p:cNvSpPr>
            <a:spLocks noGrp="1"/>
          </p:cNvSpPr>
          <p:nvPr>
            <p:ph type="title"/>
          </p:nvPr>
        </p:nvSpPr>
        <p:spPr/>
        <p:txBody>
          <a:bodyPr/>
          <a:lstStyle/>
          <a:p>
            <a:r>
              <a:rPr lang="en-GB" b="1" dirty="0"/>
              <a:t>Nested compound statements</a:t>
            </a:r>
            <a:endParaRPr lang="en-GB" dirty="0"/>
          </a:p>
        </p:txBody>
      </p:sp>
      <p:sp>
        <p:nvSpPr>
          <p:cNvPr id="3" name="Content Placeholder 2">
            <a:extLst>
              <a:ext uri="{FF2B5EF4-FFF2-40B4-BE49-F238E27FC236}">
                <a16:creationId xmlns:a16="http://schemas.microsoft.com/office/drawing/2014/main" id="{759058A0-FDEC-4ADA-BBB0-D71C88B42D02}"/>
              </a:ext>
            </a:extLst>
          </p:cNvPr>
          <p:cNvSpPr>
            <a:spLocks noGrp="1"/>
          </p:cNvSpPr>
          <p:nvPr>
            <p:ph idx="1"/>
          </p:nvPr>
        </p:nvSpPr>
        <p:spPr>
          <a:xfrm>
            <a:off x="768096" y="2286000"/>
            <a:ext cx="7290055" cy="2476500"/>
          </a:xfrm>
          <a:solidFill>
            <a:schemeClr val="accent5">
              <a:lumMod val="20000"/>
              <a:lumOff val="80000"/>
            </a:schemeClr>
          </a:solidFill>
        </p:spPr>
        <p:txBody>
          <a:bodyPr>
            <a:normAutofit/>
          </a:bodyPr>
          <a:lstStyle/>
          <a:p>
            <a:pPr marL="0" indent="0">
              <a:buNone/>
            </a:pPr>
            <a:r>
              <a:rPr lang="en-GB" sz="1600" dirty="0">
                <a:latin typeface="Courier New" panose="02070309020205020404" pitchFamily="49" charset="0"/>
                <a:cs typeface="Courier New" panose="02070309020205020404" pitchFamily="49" charset="0"/>
              </a:rPr>
              <a:t>if a &lt; 10:</a:t>
            </a:r>
          </a:p>
          <a:p>
            <a:pPr marL="0" indent="0">
              <a:buNone/>
            </a:pPr>
            <a:r>
              <a:rPr lang="en-GB" sz="1600" dirty="0">
                <a:latin typeface="Courier New" panose="02070309020205020404" pitchFamily="49" charset="0"/>
                <a:cs typeface="Courier New" panose="02070309020205020404" pitchFamily="49" charset="0"/>
              </a:rPr>
              <a:t>	if b &lt; 10:</a:t>
            </a:r>
          </a:p>
          <a:p>
            <a:pPr marL="0" indent="0">
              <a:buNone/>
            </a:pPr>
            <a:r>
              <a:rPr lang="en-GB" sz="1600" dirty="0">
                <a:latin typeface="Courier New" panose="02070309020205020404" pitchFamily="49" charset="0"/>
                <a:cs typeface="Courier New" panose="02070309020205020404" pitchFamily="49" charset="0"/>
              </a:rPr>
              <a:t>		print("a and b less than 10")</a:t>
            </a:r>
          </a:p>
          <a:p>
            <a:pPr marL="0" indent="0">
              <a:buNone/>
            </a:pPr>
            <a:r>
              <a:rPr lang="en-GB" sz="1600" dirty="0">
                <a:latin typeface="Courier New" panose="02070309020205020404" pitchFamily="49" charset="0"/>
                <a:cs typeface="Courier New" panose="02070309020205020404" pitchFamily="49" charset="0"/>
              </a:rPr>
              <a:t>	else:</a:t>
            </a:r>
          </a:p>
          <a:p>
            <a:pPr marL="0" indent="0">
              <a:buNone/>
            </a:pPr>
            <a:r>
              <a:rPr lang="en-GB" sz="1600" dirty="0">
                <a:latin typeface="Courier New" panose="02070309020205020404" pitchFamily="49" charset="0"/>
                <a:cs typeface="Courier New" panose="02070309020205020404" pitchFamily="49" charset="0"/>
              </a:rPr>
              <a:t>		print("b greater than 10, a less")</a:t>
            </a:r>
          </a:p>
          <a:p>
            <a:pPr marL="0" indent="0">
              <a:buNone/>
            </a:pPr>
            <a:r>
              <a:rPr lang="en-GB" sz="1600" dirty="0">
                <a:latin typeface="Courier New" panose="02070309020205020404" pitchFamily="49" charset="0"/>
                <a:cs typeface="Courier New" panose="02070309020205020404" pitchFamily="49" charset="0"/>
              </a:rPr>
              <a:t>print ("a and b assessed")</a:t>
            </a:r>
          </a:p>
        </p:txBody>
      </p:sp>
      <p:sp>
        <p:nvSpPr>
          <p:cNvPr id="4" name="Rectangle 3">
            <a:extLst>
              <a:ext uri="{FF2B5EF4-FFF2-40B4-BE49-F238E27FC236}">
                <a16:creationId xmlns:a16="http://schemas.microsoft.com/office/drawing/2014/main" id="{1FA0DC19-0254-9A46-99F9-799D4119BE4A}"/>
              </a:ext>
            </a:extLst>
          </p:cNvPr>
          <p:cNvSpPr/>
          <p:nvPr/>
        </p:nvSpPr>
        <p:spPr>
          <a:xfrm>
            <a:off x="2514600" y="5455335"/>
            <a:ext cx="4572000" cy="646331"/>
          </a:xfrm>
          <a:prstGeom prst="rect">
            <a:avLst/>
          </a:prstGeom>
        </p:spPr>
        <p:txBody>
          <a:bodyPr>
            <a:spAutoFit/>
          </a:bodyPr>
          <a:lstStyle/>
          <a:p>
            <a:r>
              <a:rPr lang="en-GB" dirty="0">
                <a:cs typeface="Courier New" panose="02070309020205020404" pitchFamily="49" charset="0"/>
              </a:rPr>
              <a:t>Note that to avoid ambiguity as to what the </a:t>
            </a:r>
            <a:r>
              <a:rPr lang="en-GB" dirty="0">
                <a:latin typeface="Courier New" panose="02070309020205020404" pitchFamily="49" charset="0"/>
                <a:cs typeface="Courier New" panose="02070309020205020404" pitchFamily="49" charset="0"/>
              </a:rPr>
              <a:t>else</a:t>
            </a:r>
            <a:r>
              <a:rPr lang="en-GB" dirty="0">
                <a:cs typeface="Courier New" panose="02070309020205020404" pitchFamily="49" charset="0"/>
              </a:rPr>
              <a:t> links to, you can't do this all on one line.</a:t>
            </a:r>
          </a:p>
        </p:txBody>
      </p:sp>
    </p:spTree>
    <p:extLst>
      <p:ext uri="{BB962C8B-B14F-4D97-AF65-F5344CB8AC3E}">
        <p14:creationId xmlns:p14="http://schemas.microsoft.com/office/powerpoint/2010/main" val="1126386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92A1F-6C7E-43E5-9B10-4759A72CD949}"/>
              </a:ext>
            </a:extLst>
          </p:cNvPr>
          <p:cNvSpPr>
            <a:spLocks noGrp="1"/>
          </p:cNvSpPr>
          <p:nvPr>
            <p:ph type="title"/>
          </p:nvPr>
        </p:nvSpPr>
        <p:spPr/>
        <p:txBody>
          <a:bodyPr/>
          <a:lstStyle/>
          <a:p>
            <a:r>
              <a:rPr lang="en-GB" dirty="0"/>
              <a:t>Conditions</a:t>
            </a:r>
          </a:p>
        </p:txBody>
      </p:sp>
      <p:sp>
        <p:nvSpPr>
          <p:cNvPr id="3" name="Content Placeholder 2">
            <a:extLst>
              <a:ext uri="{FF2B5EF4-FFF2-40B4-BE49-F238E27FC236}">
                <a16:creationId xmlns:a16="http://schemas.microsoft.com/office/drawing/2014/main" id="{5303C924-8770-47C9-9DEA-CA4FF2C0A820}"/>
              </a:ext>
            </a:extLst>
          </p:cNvPr>
          <p:cNvSpPr>
            <a:spLocks noGrp="1"/>
          </p:cNvSpPr>
          <p:nvPr>
            <p:ph idx="1"/>
          </p:nvPr>
        </p:nvSpPr>
        <p:spPr>
          <a:xfrm>
            <a:off x="1039888" y="2489200"/>
            <a:ext cx="6746469" cy="4183117"/>
          </a:xfrm>
          <a:solidFill>
            <a:schemeClr val="accent5">
              <a:lumMod val="20000"/>
              <a:lumOff val="80000"/>
            </a:schemeClr>
          </a:solidFill>
        </p:spPr>
        <p:txBody>
          <a:bodyPr>
            <a:normAutofit fontScale="77500" lnSpcReduction="20000"/>
          </a:bodyPr>
          <a:lstStyle/>
          <a:p>
            <a:pPr marL="0" indent="0">
              <a:buNone/>
            </a:pPr>
            <a:r>
              <a:rPr lang="en-GB" dirty="0">
                <a:latin typeface="Courier New" panose="02070309020205020404" pitchFamily="49" charset="0"/>
                <a:cs typeface="Courier New" panose="02070309020205020404" pitchFamily="49" charset="0"/>
              </a:rPr>
              <a:t>a = 2</a:t>
            </a:r>
          </a:p>
          <a:p>
            <a:pPr marL="0" indent="0">
              <a:buNone/>
            </a:pPr>
            <a:r>
              <a:rPr lang="en-GB" dirty="0">
                <a:latin typeface="Courier New" panose="02070309020205020404" pitchFamily="49" charset="0"/>
                <a:cs typeface="Courier New" panose="02070309020205020404" pitchFamily="49" charset="0"/>
              </a:rPr>
              <a:t>if (a == 2):			# True</a:t>
            </a:r>
          </a:p>
          <a:p>
            <a:pPr marL="0" indent="0">
              <a:buNone/>
            </a:pPr>
            <a:r>
              <a:rPr lang="en-GB" dirty="0">
                <a:latin typeface="Courier New" panose="02070309020205020404" pitchFamily="49" charset="0"/>
                <a:cs typeface="Courier New" panose="02070309020205020404" pitchFamily="49" charset="0"/>
              </a:rPr>
              <a:t>if (a != 2):			# False</a:t>
            </a:r>
          </a:p>
          <a:p>
            <a:pPr marL="0" indent="0">
              <a:buNone/>
            </a:pPr>
            <a:r>
              <a:rPr lang="en-GB" dirty="0">
                <a:latin typeface="Courier New" panose="02070309020205020404" pitchFamily="49" charset="0"/>
                <a:cs typeface="Courier New" panose="02070309020205020404" pitchFamily="49" charset="0"/>
              </a:rPr>
              <a:t>if (a != 3): 			# True</a:t>
            </a:r>
          </a:p>
          <a:p>
            <a:pPr marL="0" indent="0">
              <a:buNone/>
            </a:pPr>
            <a:r>
              <a:rPr lang="en-GB" dirty="0">
                <a:latin typeface="Courier New" panose="02070309020205020404" pitchFamily="49" charset="0"/>
                <a:cs typeface="Courier New" panose="02070309020205020404" pitchFamily="49" charset="0"/>
              </a:rPr>
              <a:t>if not (a == 2):		# False</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a  = True</a:t>
            </a:r>
          </a:p>
          <a:p>
            <a:pPr marL="0" indent="0">
              <a:buNone/>
            </a:pPr>
            <a:r>
              <a:rPr lang="en-GB" dirty="0">
                <a:latin typeface="Courier New" panose="02070309020205020404" pitchFamily="49" charset="0"/>
                <a:cs typeface="Courier New" panose="02070309020205020404" pitchFamily="49" charset="0"/>
              </a:rPr>
              <a:t>if (a):				# True</a:t>
            </a:r>
          </a:p>
          <a:p>
            <a:pPr marL="0" indent="0">
              <a:buNone/>
            </a:pPr>
            <a:r>
              <a:rPr lang="en-GB" dirty="0">
                <a:latin typeface="Courier New" panose="02070309020205020404" pitchFamily="49" charset="0"/>
                <a:cs typeface="Courier New" panose="02070309020205020404" pitchFamily="49" charset="0"/>
              </a:rPr>
              <a:t>if not (a):			# False</a:t>
            </a:r>
          </a:p>
          <a:p>
            <a:pPr marL="0" indent="0">
              <a:buNone/>
            </a:pPr>
            <a:r>
              <a:rPr lang="en-GB" dirty="0">
                <a:latin typeface="Courier New" panose="02070309020205020404" pitchFamily="49" charset="0"/>
                <a:cs typeface="Courier New" panose="02070309020205020404" pitchFamily="49" charset="0"/>
              </a:rPr>
              <a:t>a = False				</a:t>
            </a:r>
          </a:p>
          <a:p>
            <a:pPr marL="0" indent="0">
              <a:buNone/>
            </a:pPr>
            <a:r>
              <a:rPr lang="en-GB" dirty="0">
                <a:latin typeface="Courier New" panose="02070309020205020404" pitchFamily="49" charset="0"/>
                <a:cs typeface="Courier New" panose="02070309020205020404" pitchFamily="49" charset="0"/>
              </a:rPr>
              <a:t>if (a):				# False</a:t>
            </a:r>
          </a:p>
          <a:p>
            <a:pPr marL="0" indent="0">
              <a:buNone/>
            </a:pPr>
            <a:r>
              <a:rPr lang="en-GB" dirty="0">
                <a:latin typeface="Courier New" panose="02070309020205020404" pitchFamily="49" charset="0"/>
                <a:cs typeface="Courier New" panose="02070309020205020404" pitchFamily="49" charset="0"/>
              </a:rPr>
              <a:t>if not (a): 			# True</a:t>
            </a:r>
          </a:p>
          <a:p>
            <a:pPr marL="0" indent="0">
              <a:buNone/>
            </a:pPr>
            <a:endParaRPr lang="en-GB" dirty="0">
              <a:latin typeface="Courier New" panose="02070309020205020404" pitchFamily="49" charset="0"/>
              <a:cs typeface="Courier New" panose="02070309020205020404" pitchFamily="49" charset="0"/>
            </a:endParaRPr>
          </a:p>
        </p:txBody>
      </p:sp>
      <p:sp>
        <p:nvSpPr>
          <p:cNvPr id="4" name="Rectangle 3">
            <a:extLst>
              <a:ext uri="{FF2B5EF4-FFF2-40B4-BE49-F238E27FC236}">
                <a16:creationId xmlns:a16="http://schemas.microsoft.com/office/drawing/2014/main" id="{DAFF7E4C-A04F-B549-9166-AFA08935E83F}"/>
              </a:ext>
            </a:extLst>
          </p:cNvPr>
          <p:cNvSpPr/>
          <p:nvPr/>
        </p:nvSpPr>
        <p:spPr>
          <a:xfrm>
            <a:off x="768096" y="1938451"/>
            <a:ext cx="7118604" cy="369332"/>
          </a:xfrm>
          <a:prstGeom prst="rect">
            <a:avLst/>
          </a:prstGeom>
        </p:spPr>
        <p:txBody>
          <a:bodyPr wrap="square">
            <a:spAutoFit/>
          </a:bodyPr>
          <a:lstStyle/>
          <a:p>
            <a:r>
              <a:rPr lang="en-GB" dirty="0"/>
              <a:t>Best to think of these as having to evaluate to either True or False.</a:t>
            </a:r>
          </a:p>
        </p:txBody>
      </p:sp>
    </p:spTree>
    <p:extLst>
      <p:ext uri="{BB962C8B-B14F-4D97-AF65-F5344CB8AC3E}">
        <p14:creationId xmlns:p14="http://schemas.microsoft.com/office/powerpoint/2010/main" val="3417068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A79DB-FFB8-45C8-80EF-698AF130D6C7}"/>
              </a:ext>
            </a:extLst>
          </p:cNvPr>
          <p:cNvSpPr>
            <a:spLocks noGrp="1"/>
          </p:cNvSpPr>
          <p:nvPr>
            <p:ph type="title"/>
          </p:nvPr>
        </p:nvSpPr>
        <p:spPr>
          <a:xfrm>
            <a:off x="688437" y="760824"/>
            <a:ext cx="7886700" cy="994172"/>
          </a:xfrm>
        </p:spPr>
        <p:txBody>
          <a:bodyPr/>
          <a:lstStyle/>
          <a:p>
            <a:r>
              <a:rPr lang="en-GB" dirty="0"/>
              <a:t>Boolean operators</a:t>
            </a:r>
          </a:p>
        </p:txBody>
      </p:sp>
      <p:sp>
        <p:nvSpPr>
          <p:cNvPr id="3" name="Content Placeholder 2">
            <a:extLst>
              <a:ext uri="{FF2B5EF4-FFF2-40B4-BE49-F238E27FC236}">
                <a16:creationId xmlns:a16="http://schemas.microsoft.com/office/drawing/2014/main" id="{3D62CB70-D49D-4F34-A730-764251F8EBED}"/>
              </a:ext>
            </a:extLst>
          </p:cNvPr>
          <p:cNvSpPr>
            <a:spLocks noGrp="1"/>
          </p:cNvSpPr>
          <p:nvPr>
            <p:ph idx="1"/>
          </p:nvPr>
        </p:nvSpPr>
        <p:spPr>
          <a:xfrm>
            <a:off x="327072" y="1996732"/>
            <a:ext cx="8459575" cy="4645805"/>
          </a:xfrm>
        </p:spPr>
        <p:txBody>
          <a:bodyPr>
            <a:normAutofit fontScale="77500" lnSpcReduction="20000"/>
          </a:bodyPr>
          <a:lstStyle/>
          <a:p>
            <a:pPr marL="0" indent="0">
              <a:buNone/>
            </a:pPr>
            <a:r>
              <a:rPr lang="en-GB" dirty="0">
                <a:latin typeface="Courier New" panose="02070309020205020404" pitchFamily="49" charset="0"/>
                <a:cs typeface="Courier New" panose="02070309020205020404" pitchFamily="49" charset="0"/>
              </a:rPr>
              <a:t>if (a == 2) or (b == 3):		# If a == 2 OR b == 3</a:t>
            </a:r>
          </a:p>
          <a:p>
            <a:pPr marL="0" indent="0">
              <a:buNone/>
            </a:pPr>
            <a:r>
              <a:rPr lang="en-GB" dirty="0">
                <a:latin typeface="Courier New" panose="02070309020205020404" pitchFamily="49" charset="0"/>
                <a:cs typeface="Courier New" panose="02070309020205020404" pitchFamily="49" charset="0"/>
              </a:rPr>
              <a:t>if (a == 2) and (b == 3):		# If a == 2 AND b == 3</a:t>
            </a:r>
          </a:p>
          <a:p>
            <a:pPr marL="0" indent="0">
              <a:buNone/>
            </a:pPr>
            <a:endParaRPr lang="en-GB" dirty="0"/>
          </a:p>
          <a:p>
            <a:pPr marL="0" indent="0">
              <a:buNone/>
            </a:pPr>
            <a:r>
              <a:rPr lang="en-GB" dirty="0"/>
              <a:t>OR and </a:t>
            </a:r>
            <a:r>
              <a:rPr lang="en-GB" dirty="0" err="1"/>
              <a:t>AND</a:t>
            </a:r>
            <a:r>
              <a:rPr lang="en-GB" dirty="0"/>
              <a:t> can therefore shortcut if the first condition is respectively true (for OR) or false (for AND). </a:t>
            </a:r>
          </a:p>
          <a:p>
            <a:pPr marL="0" indent="0">
              <a:buNone/>
            </a:pPr>
            <a:endParaRPr lang="en-GB" dirty="0"/>
          </a:p>
          <a:p>
            <a:pPr marL="0" indent="0">
              <a:buNone/>
            </a:pPr>
            <a:r>
              <a:rPr lang="en-GB" dirty="0"/>
              <a:t>Although this is possible:</a:t>
            </a:r>
          </a:p>
          <a:p>
            <a:pPr marL="0" indent="0">
              <a:buNone/>
            </a:pPr>
            <a:r>
              <a:rPr lang="en-GB" dirty="0">
                <a:latin typeface="Courier New" panose="02070309020205020404" pitchFamily="49" charset="0"/>
                <a:cs typeface="Courier New" panose="02070309020205020404" pitchFamily="49" charset="0"/>
              </a:rPr>
              <a:t>if not a is None:</a:t>
            </a:r>
          </a:p>
          <a:p>
            <a:pPr marL="0" indent="0">
              <a:buNone/>
            </a:pPr>
            <a:r>
              <a:rPr lang="en-GB" dirty="0"/>
              <a:t>do instead:</a:t>
            </a:r>
          </a:p>
          <a:p>
            <a:pPr marL="0" indent="0">
              <a:buNone/>
            </a:pPr>
            <a:r>
              <a:rPr lang="en-GB" dirty="0">
                <a:latin typeface="Courier New" panose="02070309020205020404" pitchFamily="49" charset="0"/>
                <a:cs typeface="Courier New" panose="02070309020205020404" pitchFamily="49" charset="0"/>
              </a:rPr>
              <a:t>if a is not None:</a:t>
            </a:r>
          </a:p>
          <a:p>
            <a:pPr marL="0" indent="0">
              <a:buNone/>
            </a:pPr>
            <a:endParaRPr lang="en-GB" dirty="0"/>
          </a:p>
          <a:p>
            <a:pPr marL="0" indent="0">
              <a:buNone/>
            </a:pPr>
            <a:r>
              <a:rPr lang="en-GB" dirty="0"/>
              <a:t>Note that empty sequences are false, so this is recommended by the docs:</a:t>
            </a:r>
          </a:p>
          <a:p>
            <a:pPr marL="0" indent="0">
              <a:buNone/>
            </a:pPr>
            <a:r>
              <a:rPr lang="en-GB" dirty="0">
                <a:latin typeface="Courier New" panose="02070309020205020404" pitchFamily="49" charset="0"/>
                <a:cs typeface="Courier New" panose="02070309020205020404" pitchFamily="49" charset="0"/>
              </a:rPr>
              <a:t>if not </a:t>
            </a:r>
            <a:r>
              <a:rPr lang="en-GB" dirty="0" err="1">
                <a:latin typeface="Courier New" panose="02070309020205020404" pitchFamily="49" charset="0"/>
                <a:cs typeface="Courier New" panose="02070309020205020404" pitchFamily="49" charset="0"/>
              </a:rPr>
              <a:t>seq</a:t>
            </a: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if </a:t>
            </a:r>
            <a:r>
              <a:rPr lang="en-GB" dirty="0" err="1">
                <a:latin typeface="Courier New" panose="02070309020205020404" pitchFamily="49" charset="0"/>
                <a:cs typeface="Courier New" panose="02070309020205020404" pitchFamily="49" charset="0"/>
              </a:rPr>
              <a:t>seq</a:t>
            </a:r>
            <a:r>
              <a:rPr lang="en-GB" dirty="0">
                <a:latin typeface="Courier New" panose="02070309020205020404" pitchFamily="49" charset="0"/>
                <a:cs typeface="Courier New" panose="02070309020205020404" pitchFamily="49" charset="0"/>
              </a:rPr>
              <a:t>:</a:t>
            </a:r>
          </a:p>
          <a:p>
            <a:pPr marL="0" indent="0">
              <a:buNone/>
            </a:pPr>
            <a:endParaRPr lang="en-GB" dirty="0"/>
          </a:p>
        </p:txBody>
      </p:sp>
    </p:spTree>
    <p:extLst>
      <p:ext uri="{BB962C8B-B14F-4D97-AF65-F5344CB8AC3E}">
        <p14:creationId xmlns:p14="http://schemas.microsoft.com/office/powerpoint/2010/main" val="4167250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D3639-5ABB-4632-8FDD-FCB2855B7A86}"/>
              </a:ext>
            </a:extLst>
          </p:cNvPr>
          <p:cNvSpPr>
            <a:spLocks noGrp="1"/>
          </p:cNvSpPr>
          <p:nvPr>
            <p:ph type="title"/>
          </p:nvPr>
        </p:nvSpPr>
        <p:spPr/>
        <p:txBody>
          <a:bodyPr/>
          <a:lstStyle/>
          <a:p>
            <a:r>
              <a:rPr lang="en-GB" dirty="0"/>
              <a:t>Conditional quirks</a:t>
            </a:r>
          </a:p>
        </p:txBody>
      </p:sp>
      <p:sp>
        <p:nvSpPr>
          <p:cNvPr id="3" name="Content Placeholder 2">
            <a:extLst>
              <a:ext uri="{FF2B5EF4-FFF2-40B4-BE49-F238E27FC236}">
                <a16:creationId xmlns:a16="http://schemas.microsoft.com/office/drawing/2014/main" id="{03659C6A-4586-49DE-BEB3-A45ED75A96DB}"/>
              </a:ext>
            </a:extLst>
          </p:cNvPr>
          <p:cNvSpPr>
            <a:spLocks noGrp="1"/>
          </p:cNvSpPr>
          <p:nvPr>
            <p:ph idx="1"/>
          </p:nvPr>
        </p:nvSpPr>
        <p:spPr>
          <a:xfrm>
            <a:off x="628650" y="3332093"/>
            <a:ext cx="8515350" cy="2420714"/>
          </a:xfrm>
        </p:spPr>
        <p:txBody>
          <a:bodyPr>
            <a:normAutofit/>
          </a:bodyPr>
          <a:lstStyle/>
          <a:p>
            <a:pPr marL="0" indent="0">
              <a:buNone/>
            </a:pPr>
            <a:r>
              <a:rPr lang="en-GB" sz="1800" dirty="0">
                <a:latin typeface="Courier New" panose="02070309020205020404" pitchFamily="49" charset="0"/>
                <a:cs typeface="Courier New" panose="02070309020205020404" pitchFamily="49" charset="0"/>
              </a:rPr>
              <a:t>x &lt; y &lt; z 		# Is (x &lt; y) and (y &lt; z).</a:t>
            </a:r>
          </a:p>
          <a:p>
            <a:pPr marL="0" indent="0">
              <a:buNone/>
            </a:pPr>
            <a:r>
              <a:rPr lang="en-GB" sz="1800" dirty="0">
                <a:latin typeface="Courier New" panose="02070309020205020404" pitchFamily="49" charset="0"/>
                <a:cs typeface="Courier New" panose="02070309020205020404" pitchFamily="49" charset="0"/>
              </a:rPr>
              <a:t>x &lt; y &gt; z 		# Is fine.</a:t>
            </a:r>
          </a:p>
          <a:p>
            <a:pPr marL="0" indent="0">
              <a:buNone/>
            </a:pPr>
            <a:endParaRPr lang="en-GB" sz="1800" dirty="0"/>
          </a:p>
          <a:p>
            <a:pPr marL="0" indent="0">
              <a:buNone/>
            </a:pPr>
            <a:r>
              <a:rPr lang="en-GB" sz="1800" dirty="0">
                <a:latin typeface="Courier New" panose="02070309020205020404" pitchFamily="49" charset="0"/>
                <a:cs typeface="Courier New" panose="02070309020205020404" pitchFamily="49" charset="0"/>
              </a:rPr>
              <a:t>	</a:t>
            </a:r>
            <a:r>
              <a:rPr lang="en-GB" sz="1800" dirty="0"/>
              <a:t>	</a:t>
            </a:r>
          </a:p>
        </p:txBody>
      </p:sp>
    </p:spTree>
    <p:extLst>
      <p:ext uri="{BB962C8B-B14F-4D97-AF65-F5344CB8AC3E}">
        <p14:creationId xmlns:p14="http://schemas.microsoft.com/office/powerpoint/2010/main" val="1072299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C6674-EB3B-4A78-8FAC-408215269E1D}"/>
              </a:ext>
            </a:extLst>
          </p:cNvPr>
          <p:cNvSpPr>
            <a:spLocks noGrp="1"/>
          </p:cNvSpPr>
          <p:nvPr>
            <p:ph type="title"/>
          </p:nvPr>
        </p:nvSpPr>
        <p:spPr/>
        <p:txBody>
          <a:bodyPr/>
          <a:lstStyle/>
          <a:p>
            <a:r>
              <a:rPr lang="en-GB" dirty="0"/>
              <a:t>Ternary operator</a:t>
            </a:r>
          </a:p>
        </p:txBody>
      </p:sp>
      <p:sp>
        <p:nvSpPr>
          <p:cNvPr id="3" name="Content Placeholder 2">
            <a:extLst>
              <a:ext uri="{FF2B5EF4-FFF2-40B4-BE49-F238E27FC236}">
                <a16:creationId xmlns:a16="http://schemas.microsoft.com/office/drawing/2014/main" id="{55DED88D-9363-48E2-A5D3-63F020800828}"/>
              </a:ext>
            </a:extLst>
          </p:cNvPr>
          <p:cNvSpPr>
            <a:spLocks noGrp="1"/>
          </p:cNvSpPr>
          <p:nvPr>
            <p:ph idx="1"/>
          </p:nvPr>
        </p:nvSpPr>
        <p:spPr>
          <a:xfrm>
            <a:off x="628650" y="2226468"/>
            <a:ext cx="7338191" cy="4111269"/>
          </a:xfrm>
        </p:spPr>
        <p:txBody>
          <a:bodyPr>
            <a:normAutofit fontScale="85000" lnSpcReduction="20000"/>
          </a:bodyPr>
          <a:lstStyle/>
          <a:p>
            <a:pPr marL="0" indent="0">
              <a:buNone/>
            </a:pPr>
            <a:r>
              <a:rPr lang="en-GB" dirty="0">
                <a:latin typeface="Courier New" panose="02070309020205020404" pitchFamily="49" charset="0"/>
                <a:cs typeface="Courier New" panose="02070309020205020404" pitchFamily="49" charset="0"/>
              </a:rPr>
              <a:t>x if condition else y</a:t>
            </a:r>
          </a:p>
          <a:p>
            <a:pPr marL="0" indent="0">
              <a:buNone/>
            </a:pPr>
            <a:r>
              <a:rPr lang="en-GB" dirty="0"/>
              <a:t>Which means: x if condition; y if not condition.</a:t>
            </a:r>
          </a:p>
          <a:p>
            <a:pPr marL="0" indent="0">
              <a:buNone/>
            </a:pPr>
            <a:endParaRPr lang="en-GB" dirty="0"/>
          </a:p>
          <a:p>
            <a:pPr marL="0" indent="0">
              <a:buNone/>
            </a:pPr>
            <a:r>
              <a:rPr lang="en-GB" dirty="0"/>
              <a:t>For example:</a:t>
            </a:r>
          </a:p>
          <a:p>
            <a:pPr marL="0" indent="0">
              <a:buNone/>
            </a:pPr>
            <a:r>
              <a:rPr lang="en-GB" dirty="0">
                <a:latin typeface="Courier New" panose="02070309020205020404" pitchFamily="49" charset="0"/>
                <a:cs typeface="Courier New" panose="02070309020205020404" pitchFamily="49" charset="0"/>
              </a:rPr>
              <a:t>a = 10</a:t>
            </a:r>
          </a:p>
          <a:p>
            <a:pPr marL="0" indent="0">
              <a:buNone/>
            </a:pPr>
            <a:r>
              <a:rPr lang="en-GB" dirty="0">
                <a:latin typeface="Courier New" panose="02070309020205020404" pitchFamily="49" charset="0"/>
                <a:cs typeface="Courier New" panose="02070309020205020404" pitchFamily="49" charset="0"/>
              </a:rPr>
              <a:t>b = "less than 5" if a &lt; 5 else "more than five"</a:t>
            </a:r>
          </a:p>
          <a:p>
            <a:pPr marL="0" indent="0">
              <a:buNone/>
            </a:pPr>
            <a:r>
              <a:rPr lang="en-GB" dirty="0">
                <a:latin typeface="Courier New" panose="02070309020205020404" pitchFamily="49" charset="0"/>
                <a:cs typeface="Courier New" panose="02070309020205020404" pitchFamily="49" charset="0"/>
              </a:rPr>
              <a:t>print(b)</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t>The Python FAQ gives this nice example:</a:t>
            </a:r>
          </a:p>
          <a:p>
            <a:pPr marL="0" indent="0">
              <a:buNone/>
            </a:pPr>
            <a:r>
              <a:rPr lang="en-GB" dirty="0">
                <a:latin typeface="Courier New" panose="02070309020205020404" pitchFamily="49" charset="0"/>
                <a:cs typeface="Courier New" panose="02070309020205020404" pitchFamily="49" charset="0"/>
              </a:rPr>
              <a:t>x, y = 50, 25</a:t>
            </a:r>
          </a:p>
          <a:p>
            <a:pPr marL="0" indent="0">
              <a:buNone/>
            </a:pPr>
            <a:r>
              <a:rPr lang="en-GB" dirty="0">
                <a:latin typeface="Courier New" panose="02070309020205020404" pitchFamily="49" charset="0"/>
                <a:cs typeface="Courier New" panose="02070309020205020404" pitchFamily="49" charset="0"/>
              </a:rPr>
              <a:t>small = x if x &lt; y else y</a:t>
            </a:r>
          </a:p>
          <a:p>
            <a:pPr marL="0" indent="0">
              <a:buNone/>
            </a:pP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57340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8B8FE-5FC7-B54A-9450-9ACCAA99D294}"/>
              </a:ext>
            </a:extLst>
          </p:cNvPr>
          <p:cNvSpPr>
            <a:spLocks noGrp="1"/>
          </p:cNvSpPr>
          <p:nvPr>
            <p:ph type="title"/>
          </p:nvPr>
        </p:nvSpPr>
        <p:spPr/>
        <p:txBody>
          <a:bodyPr/>
          <a:lstStyle/>
          <a:p>
            <a:r>
              <a:rPr lang="en-US" dirty="0"/>
              <a:t>Exercise: Quadratic Equation</a:t>
            </a:r>
          </a:p>
        </p:txBody>
      </p:sp>
      <p:sp>
        <p:nvSpPr>
          <p:cNvPr id="3" name="Content Placeholder 2">
            <a:extLst>
              <a:ext uri="{FF2B5EF4-FFF2-40B4-BE49-F238E27FC236}">
                <a16:creationId xmlns:a16="http://schemas.microsoft.com/office/drawing/2014/main" id="{18D88F23-A5B7-3247-8CFA-756B312FAC63}"/>
              </a:ext>
            </a:extLst>
          </p:cNvPr>
          <p:cNvSpPr>
            <a:spLocks noGrp="1"/>
          </p:cNvSpPr>
          <p:nvPr>
            <p:ph idx="1"/>
          </p:nvPr>
        </p:nvSpPr>
        <p:spPr>
          <a:xfrm>
            <a:off x="768096" y="2286000"/>
            <a:ext cx="7880604" cy="4023360"/>
          </a:xfrm>
        </p:spPr>
        <p:txBody>
          <a:bodyPr/>
          <a:lstStyle/>
          <a:p>
            <a:r>
              <a:rPr lang="en-US" dirty="0"/>
              <a:t>Suppose we want to know if the solutions to the quadratic equation </a:t>
            </a:r>
          </a:p>
          <a:p>
            <a:r>
              <a:rPr lang="en-US" dirty="0"/>
              <a:t> 			ax</a:t>
            </a:r>
            <a:r>
              <a:rPr lang="en-US" baseline="30000" dirty="0"/>
              <a:t>2</a:t>
            </a:r>
            <a:r>
              <a:rPr lang="en-US" dirty="0"/>
              <a:t>+bx+c=0</a:t>
            </a:r>
          </a:p>
          <a:p>
            <a:r>
              <a:rPr lang="en-US" dirty="0"/>
              <a:t>are real, imaginary, or complex for a given set of coefficients a, b, and c. </a:t>
            </a:r>
          </a:p>
          <a:p>
            <a:endParaRPr lang="en-US" dirty="0"/>
          </a:p>
          <a:p>
            <a:r>
              <a:rPr lang="en-US" dirty="0"/>
              <a:t>Ask user to enter values (one at a time) for a, b, and, c.</a:t>
            </a:r>
          </a:p>
          <a:p>
            <a:endParaRPr lang="en-US" dirty="0"/>
          </a:p>
          <a:p>
            <a:endParaRPr lang="en-US" dirty="0"/>
          </a:p>
          <a:p>
            <a:endParaRPr lang="en-US" dirty="0"/>
          </a:p>
        </p:txBody>
      </p:sp>
    </p:spTree>
    <p:extLst>
      <p:ext uri="{BB962C8B-B14F-4D97-AF65-F5344CB8AC3E}">
        <p14:creationId xmlns:p14="http://schemas.microsoft.com/office/powerpoint/2010/main" val="127434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DD09A-EF2F-7844-9FFA-0F1FEFEE1913}"/>
              </a:ext>
            </a:extLst>
          </p:cNvPr>
          <p:cNvSpPr>
            <a:spLocks noGrp="1"/>
          </p:cNvSpPr>
          <p:nvPr>
            <p:ph type="title"/>
          </p:nvPr>
        </p:nvSpPr>
        <p:spPr/>
        <p:txBody>
          <a:bodyPr/>
          <a:lstStyle/>
          <a:p>
            <a:r>
              <a:rPr lang="en-US" dirty="0"/>
              <a:t>SOLUTION: Quadratic Equation</a:t>
            </a:r>
          </a:p>
        </p:txBody>
      </p:sp>
      <p:sp>
        <p:nvSpPr>
          <p:cNvPr id="4" name="TextBox 3">
            <a:extLst>
              <a:ext uri="{FF2B5EF4-FFF2-40B4-BE49-F238E27FC236}">
                <a16:creationId xmlns:a16="http://schemas.microsoft.com/office/drawing/2014/main" id="{A200C9AE-3F67-1F47-9593-6083DDBE2365}"/>
              </a:ext>
            </a:extLst>
          </p:cNvPr>
          <p:cNvSpPr txBox="1"/>
          <p:nvPr/>
        </p:nvSpPr>
        <p:spPr>
          <a:xfrm>
            <a:off x="1060322" y="2084832"/>
            <a:ext cx="7639178" cy="3046988"/>
          </a:xfrm>
          <a:prstGeom prst="rect">
            <a:avLst/>
          </a:prstGeo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sz="1400" dirty="0">
                <a:solidFill>
                  <a:schemeClr val="tx1"/>
                </a:solidFill>
                <a:latin typeface="Courier New" panose="02070309020205020404" pitchFamily="49" charset="0"/>
                <a:cs typeface="Courier New" panose="02070309020205020404" pitchFamily="49" charset="0"/>
              </a:rPr>
              <a:t>a = </a:t>
            </a:r>
            <a:r>
              <a:rPr lang="en-US" sz="1600" dirty="0">
                <a:solidFill>
                  <a:schemeClr val="tx1"/>
                </a:solidFill>
                <a:latin typeface="Courier New" panose="02070309020205020404" pitchFamily="49" charset="0"/>
                <a:cs typeface="Courier New" panose="02070309020205020404" pitchFamily="49" charset="0"/>
              </a:rPr>
              <a:t>float</a:t>
            </a:r>
            <a:r>
              <a:rPr lang="en-US" sz="1600" u="sng"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Courier New" panose="02070309020205020404" pitchFamily="49" charset="0"/>
                <a:cs typeface="Courier New" panose="02070309020205020404" pitchFamily="49" charset="0"/>
              </a:rPr>
              <a:t>input</a:t>
            </a:r>
            <a:r>
              <a:rPr lang="en-US" sz="14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Courier New" panose="02070309020205020404" pitchFamily="49" charset="0"/>
                <a:cs typeface="Courier New" panose="02070309020205020404" pitchFamily="49" charset="0"/>
              </a:rPr>
              <a:t>"What is the coefficient a?"</a:t>
            </a:r>
            <a:r>
              <a:rPr lang="en-US" sz="1400" dirty="0">
                <a:solidFill>
                  <a:schemeClr val="tx1"/>
                </a:solidFill>
                <a:latin typeface="Courier New" panose="02070309020205020404" pitchFamily="49" charset="0"/>
                <a:cs typeface="Courier New" panose="02070309020205020404" pitchFamily="49" charset="0"/>
              </a:rPr>
              <a:t>)</a:t>
            </a:r>
            <a:r>
              <a:rPr lang="en-US" sz="1600" u="sng" dirty="0">
                <a:solidFill>
                  <a:schemeClr val="tx1"/>
                </a:solidFill>
                <a:latin typeface="Courier New" panose="02070309020205020404" pitchFamily="49" charset="0"/>
                <a:cs typeface="Courier New" panose="02070309020205020404" pitchFamily="49" charset="0"/>
              </a:rPr>
              <a:t>)</a:t>
            </a:r>
          </a:p>
          <a:p>
            <a:r>
              <a:rPr lang="en-US" sz="1600" dirty="0">
                <a:solidFill>
                  <a:schemeClr val="tx1"/>
                </a:solidFill>
                <a:latin typeface="Courier New" panose="02070309020205020404" pitchFamily="49" charset="0"/>
                <a:cs typeface="Courier New" panose="02070309020205020404" pitchFamily="49" charset="0"/>
              </a:rPr>
              <a:t>b = float(input("What is the coefficient b?"))</a:t>
            </a:r>
          </a:p>
          <a:p>
            <a:r>
              <a:rPr lang="en-US" sz="1600" dirty="0">
                <a:solidFill>
                  <a:schemeClr val="tx1"/>
                </a:solidFill>
                <a:latin typeface="Courier New" panose="02070309020205020404" pitchFamily="49" charset="0"/>
                <a:cs typeface="Courier New" panose="02070309020205020404" pitchFamily="49" charset="0"/>
              </a:rPr>
              <a:t>c = float(input("What is the coefficient c?"))</a:t>
            </a:r>
          </a:p>
          <a:p>
            <a:endParaRPr lang="en-US" sz="1600" dirty="0">
              <a:solidFill>
                <a:schemeClr val="tx1"/>
              </a:solidFill>
              <a:latin typeface="Courier New" panose="02070309020205020404" pitchFamily="49" charset="0"/>
              <a:cs typeface="Courier New" panose="02070309020205020404" pitchFamily="49" charset="0"/>
            </a:endParaRPr>
          </a:p>
          <a:p>
            <a:r>
              <a:rPr lang="en-US" sz="1600" dirty="0">
                <a:solidFill>
                  <a:schemeClr val="tx1"/>
                </a:solidFill>
                <a:latin typeface="Courier New" panose="02070309020205020404" pitchFamily="49" charset="0"/>
                <a:cs typeface="Courier New" panose="02070309020205020404" pitchFamily="49" charset="0"/>
              </a:rPr>
              <a:t>d = b*b - 4.*a*c</a:t>
            </a:r>
          </a:p>
          <a:p>
            <a:r>
              <a:rPr lang="en-US" sz="1600" dirty="0">
                <a:solidFill>
                  <a:schemeClr val="tx1"/>
                </a:solidFill>
                <a:latin typeface="Courier New" panose="02070309020205020404" pitchFamily="49" charset="0"/>
                <a:cs typeface="Courier New" panose="02070309020205020404" pitchFamily="49" charset="0"/>
              </a:rPr>
              <a:t>if d &gt;= 0.0:</a:t>
            </a:r>
          </a:p>
          <a:p>
            <a:r>
              <a:rPr lang="en-US" sz="1600" dirty="0">
                <a:solidFill>
                  <a:schemeClr val="tx1"/>
                </a:solidFill>
                <a:latin typeface="Courier New" panose="02070309020205020404" pitchFamily="49" charset="0"/>
                <a:cs typeface="Courier New" panose="02070309020205020404" pitchFamily="49" charset="0"/>
              </a:rPr>
              <a:t>    print("Solutions are real") </a:t>
            </a:r>
          </a:p>
          <a:p>
            <a:r>
              <a:rPr lang="en-US" sz="1600" dirty="0" err="1">
                <a:solidFill>
                  <a:schemeClr val="tx1"/>
                </a:solidFill>
                <a:latin typeface="Courier New" panose="02070309020205020404" pitchFamily="49" charset="0"/>
                <a:cs typeface="Courier New" panose="02070309020205020404" pitchFamily="49" charset="0"/>
              </a:rPr>
              <a:t>elif</a:t>
            </a:r>
            <a:r>
              <a:rPr lang="en-US" sz="1600" dirty="0">
                <a:solidFill>
                  <a:schemeClr val="tx1"/>
                </a:solidFill>
                <a:latin typeface="Courier New" panose="02070309020205020404" pitchFamily="49" charset="0"/>
                <a:cs typeface="Courier New" panose="02070309020205020404" pitchFamily="49" charset="0"/>
              </a:rPr>
              <a:t> b == 0.0:</a:t>
            </a:r>
          </a:p>
          <a:p>
            <a:r>
              <a:rPr lang="en-US" sz="1600" dirty="0">
                <a:solidFill>
                  <a:schemeClr val="tx1"/>
                </a:solidFill>
                <a:latin typeface="Courier New" panose="02070309020205020404" pitchFamily="49" charset="0"/>
                <a:cs typeface="Courier New" panose="02070309020205020404" pitchFamily="49" charset="0"/>
              </a:rPr>
              <a:t>    print("Solutions are imaginary")</a:t>
            </a:r>
          </a:p>
          <a:p>
            <a:r>
              <a:rPr lang="en-US" sz="1600" dirty="0">
                <a:solidFill>
                  <a:schemeClr val="tx1"/>
                </a:solidFill>
                <a:latin typeface="Courier New" panose="02070309020205020404" pitchFamily="49" charset="0"/>
                <a:cs typeface="Courier New" panose="02070309020205020404" pitchFamily="49" charset="0"/>
              </a:rPr>
              <a:t>else:</a:t>
            </a:r>
          </a:p>
          <a:p>
            <a:r>
              <a:rPr lang="en-US" sz="1600" dirty="0">
                <a:solidFill>
                  <a:schemeClr val="tx1"/>
                </a:solidFill>
                <a:latin typeface="Courier New" panose="02070309020205020404" pitchFamily="49" charset="0"/>
                <a:cs typeface="Courier New" panose="02070309020205020404" pitchFamily="49" charset="0"/>
              </a:rPr>
              <a:t>    print("Solutions are complex")</a:t>
            </a:r>
          </a:p>
          <a:p>
            <a:r>
              <a:rPr lang="en-US" sz="1600" dirty="0">
                <a:solidFill>
                  <a:schemeClr val="tx1"/>
                </a:solidFill>
                <a:latin typeface="Courier New" panose="02070309020205020404" pitchFamily="49" charset="0"/>
                <a:cs typeface="Courier New" panose="02070309020205020404" pitchFamily="49" charset="0"/>
              </a:rPr>
              <a:t>print("Finished!")</a:t>
            </a:r>
          </a:p>
        </p:txBody>
      </p:sp>
    </p:spTree>
    <p:extLst>
      <p:ext uri="{BB962C8B-B14F-4D97-AF65-F5344CB8AC3E}">
        <p14:creationId xmlns:p14="http://schemas.microsoft.com/office/powerpoint/2010/main" val="1440793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813D6-F7AB-B843-9CA6-42A58919079E}"/>
              </a:ext>
            </a:extLst>
          </p:cNvPr>
          <p:cNvSpPr>
            <a:spLocks noGrp="1"/>
          </p:cNvSpPr>
          <p:nvPr>
            <p:ph type="title"/>
          </p:nvPr>
        </p:nvSpPr>
        <p:spPr/>
        <p:txBody>
          <a:bodyPr/>
          <a:lstStyle/>
          <a:p>
            <a:r>
              <a:rPr lang="en-US" dirty="0"/>
              <a:t>Random integer generation</a:t>
            </a:r>
          </a:p>
        </p:txBody>
      </p:sp>
      <p:sp>
        <p:nvSpPr>
          <p:cNvPr id="3" name="Content Placeholder 2">
            <a:extLst>
              <a:ext uri="{FF2B5EF4-FFF2-40B4-BE49-F238E27FC236}">
                <a16:creationId xmlns:a16="http://schemas.microsoft.com/office/drawing/2014/main" id="{D1222275-51F2-C446-A52C-248E704F727F}"/>
              </a:ext>
            </a:extLst>
          </p:cNvPr>
          <p:cNvSpPr>
            <a:spLocks noGrp="1"/>
          </p:cNvSpPr>
          <p:nvPr>
            <p:ph idx="1"/>
          </p:nvPr>
        </p:nvSpPr>
        <p:spPr>
          <a:xfrm>
            <a:off x="768095" y="4341742"/>
            <a:ext cx="7290055" cy="835660"/>
          </a:xfrm>
        </p:spPr>
        <p:txBody>
          <a:bodyPr/>
          <a:lstStyle/>
          <a:p>
            <a:r>
              <a:rPr lang="en-US" dirty="0"/>
              <a:t>The output will be something similar to (Remember each time we run this code, we are likely to get different 6 numbers</a:t>
            </a:r>
          </a:p>
        </p:txBody>
      </p:sp>
      <p:sp>
        <p:nvSpPr>
          <p:cNvPr id="4" name="Content Placeholder 2">
            <a:extLst>
              <a:ext uri="{FF2B5EF4-FFF2-40B4-BE49-F238E27FC236}">
                <a16:creationId xmlns:a16="http://schemas.microsoft.com/office/drawing/2014/main" id="{F1627FE5-508F-2347-8CE9-98547964C29D}"/>
              </a:ext>
            </a:extLst>
          </p:cNvPr>
          <p:cNvSpPr txBox="1">
            <a:spLocks/>
          </p:cNvSpPr>
          <p:nvPr/>
        </p:nvSpPr>
        <p:spPr>
          <a:xfrm>
            <a:off x="768095" y="2539104"/>
            <a:ext cx="7290055" cy="1766196"/>
          </a:xfrm>
          <a:prstGeom prst="rect">
            <a:avLst/>
          </a:prstGeo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vert="horz" lIns="45720" tIns="45720" rIns="45720" bIns="45720" rtlCol="0">
            <a:normAutofit/>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lt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lt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lt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lt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lt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lt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lt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lt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lt1"/>
                </a:solidFill>
                <a:latin typeface="+mn-lt"/>
                <a:ea typeface="+mn-ea"/>
                <a:cs typeface="+mn-cs"/>
              </a:defRPr>
            </a:lvl9pPr>
          </a:lstStyle>
          <a:p>
            <a:pPr marL="4762" indent="0">
              <a:buFont typeface="Tw Cen MT" panose="020B0602020104020603" pitchFamily="34" charset="0"/>
              <a:buNone/>
            </a:pPr>
            <a:r>
              <a:rPr lang="en-US" sz="1800" dirty="0">
                <a:solidFill>
                  <a:schemeClr val="tx1"/>
                </a:solidFill>
                <a:latin typeface="Courier New" panose="02070309020205020404" pitchFamily="49" charset="0"/>
                <a:cs typeface="Courier New" panose="02070309020205020404" pitchFamily="49" charset="0"/>
              </a:rPr>
              <a:t>from random import </a:t>
            </a:r>
            <a:r>
              <a:rPr lang="en-US" sz="1800" dirty="0" err="1">
                <a:solidFill>
                  <a:schemeClr val="tx1"/>
                </a:solidFill>
                <a:latin typeface="Courier New" panose="02070309020205020404" pitchFamily="49" charset="0"/>
                <a:cs typeface="Courier New" panose="02070309020205020404" pitchFamily="49" charset="0"/>
              </a:rPr>
              <a:t>randint</a:t>
            </a:r>
            <a:endParaRPr lang="en-US" sz="1800" dirty="0">
              <a:solidFill>
                <a:schemeClr val="tx1"/>
              </a:solidFill>
              <a:latin typeface="Courier New" panose="02070309020205020404" pitchFamily="49" charset="0"/>
              <a:cs typeface="Courier New" panose="02070309020205020404" pitchFamily="49" charset="0"/>
            </a:endParaRPr>
          </a:p>
          <a:p>
            <a:pPr marL="4762" indent="0">
              <a:buFont typeface="Tw Cen MT" panose="020B0602020104020603" pitchFamily="34" charset="0"/>
              <a:buNone/>
            </a:pPr>
            <a:r>
              <a:rPr lang="en-US" sz="1800" dirty="0">
                <a:solidFill>
                  <a:schemeClr val="tx1"/>
                </a:solidFill>
                <a:latin typeface="Courier New" panose="02070309020205020404" pitchFamily="49" charset="0"/>
                <a:cs typeface="Courier New" panose="02070309020205020404" pitchFamily="49" charset="0"/>
              </a:rPr>
              <a:t># let's generate a number between 0 and 100.</a:t>
            </a:r>
          </a:p>
          <a:p>
            <a:pPr marL="4762" indent="0">
              <a:buFont typeface="Tw Cen MT" panose="020B0602020104020603" pitchFamily="34" charset="0"/>
              <a:buNone/>
            </a:pPr>
            <a:r>
              <a:rPr lang="en-US" sz="1800" dirty="0">
                <a:solidFill>
                  <a:schemeClr val="tx1"/>
                </a:solidFill>
                <a:latin typeface="Courier New" panose="02070309020205020404" pitchFamily="49" charset="0"/>
                <a:cs typeface="Courier New" panose="02070309020205020404" pitchFamily="49" charset="0"/>
              </a:rPr>
              <a:t>for x in range(6):</a:t>
            </a:r>
          </a:p>
          <a:p>
            <a:pPr marL="4762" indent="0">
              <a:buFont typeface="Tw Cen MT" panose="020B0602020104020603" pitchFamily="34" charset="0"/>
              <a:buNone/>
            </a:pPr>
            <a:r>
              <a:rPr lang="en-US" sz="1800" dirty="0">
                <a:solidFill>
                  <a:schemeClr val="tx1"/>
                </a:solidFill>
                <a:latin typeface="Courier New" panose="02070309020205020404" pitchFamily="49" charset="0"/>
                <a:cs typeface="Courier New" panose="02070309020205020404" pitchFamily="49" charset="0"/>
              </a:rPr>
              <a:t>  print(</a:t>
            </a:r>
            <a:r>
              <a:rPr lang="en-US" sz="1800" dirty="0" err="1">
                <a:solidFill>
                  <a:schemeClr val="tx1"/>
                </a:solidFill>
                <a:latin typeface="Courier New" panose="02070309020205020404" pitchFamily="49" charset="0"/>
                <a:cs typeface="Courier New" panose="02070309020205020404" pitchFamily="49" charset="0"/>
              </a:rPr>
              <a:t>randint</a:t>
            </a:r>
            <a:r>
              <a:rPr lang="en-US" sz="1800" dirty="0">
                <a:solidFill>
                  <a:schemeClr val="tx1"/>
                </a:solidFill>
                <a:latin typeface="Courier New" panose="02070309020205020404" pitchFamily="49" charset="0"/>
                <a:cs typeface="Courier New" panose="02070309020205020404" pitchFamily="49" charset="0"/>
              </a:rPr>
              <a:t>(0,101))</a:t>
            </a:r>
          </a:p>
        </p:txBody>
      </p:sp>
      <p:sp>
        <p:nvSpPr>
          <p:cNvPr id="5" name="Content Placeholder 2">
            <a:extLst>
              <a:ext uri="{FF2B5EF4-FFF2-40B4-BE49-F238E27FC236}">
                <a16:creationId xmlns:a16="http://schemas.microsoft.com/office/drawing/2014/main" id="{DEB42442-2B73-8343-9A2C-786324888A30}"/>
              </a:ext>
            </a:extLst>
          </p:cNvPr>
          <p:cNvSpPr txBox="1">
            <a:spLocks/>
          </p:cNvSpPr>
          <p:nvPr/>
        </p:nvSpPr>
        <p:spPr>
          <a:xfrm>
            <a:off x="653795" y="1894138"/>
            <a:ext cx="7290055" cy="480762"/>
          </a:xfrm>
          <a:prstGeom prst="rect">
            <a:avLst/>
          </a:prstGeom>
        </p:spPr>
        <p:txBody>
          <a:bodyPr vert="horz" lIns="45720" tIns="45720" rIns="45720" bIns="45720" rtlCol="0">
            <a:normAutofit/>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r>
              <a:rPr lang="en-US" dirty="0"/>
              <a:t>For next example, we’ll need to generate some integers.</a:t>
            </a:r>
          </a:p>
        </p:txBody>
      </p:sp>
    </p:spTree>
    <p:extLst>
      <p:ext uri="{BB962C8B-B14F-4D97-AF65-F5344CB8AC3E}">
        <p14:creationId xmlns:p14="http://schemas.microsoft.com/office/powerpoint/2010/main" val="793463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E5F7-2038-FE42-BF4E-40E19D414027}"/>
              </a:ext>
            </a:extLst>
          </p:cNvPr>
          <p:cNvSpPr>
            <a:spLocks noGrp="1"/>
          </p:cNvSpPr>
          <p:nvPr>
            <p:ph type="title"/>
          </p:nvPr>
        </p:nvSpPr>
        <p:spPr/>
        <p:txBody>
          <a:bodyPr/>
          <a:lstStyle/>
          <a:p>
            <a:r>
              <a:rPr lang="en-US" dirty="0"/>
              <a:t>Multi-Line Statements</a:t>
            </a:r>
          </a:p>
        </p:txBody>
      </p:sp>
      <p:sp>
        <p:nvSpPr>
          <p:cNvPr id="3" name="Content Placeholder 2">
            <a:extLst>
              <a:ext uri="{FF2B5EF4-FFF2-40B4-BE49-F238E27FC236}">
                <a16:creationId xmlns:a16="http://schemas.microsoft.com/office/drawing/2014/main" id="{F723EB76-8911-BD48-9AD9-8596217EA4C3}"/>
              </a:ext>
            </a:extLst>
          </p:cNvPr>
          <p:cNvSpPr>
            <a:spLocks noGrp="1"/>
          </p:cNvSpPr>
          <p:nvPr>
            <p:ph idx="1"/>
          </p:nvPr>
        </p:nvSpPr>
        <p:spPr>
          <a:xfrm>
            <a:off x="768095" y="1858489"/>
            <a:ext cx="7290055" cy="4023360"/>
          </a:xfrm>
        </p:spPr>
        <p:txBody>
          <a:bodyPr/>
          <a:lstStyle/>
          <a:p>
            <a:r>
              <a:rPr lang="en-US" dirty="0"/>
              <a:t>Again, we have multiple ways of writing multi-line statements</a:t>
            </a:r>
          </a:p>
          <a:p>
            <a:r>
              <a:rPr lang="en-US" u="sng" dirty="0"/>
              <a:t>Method I</a:t>
            </a:r>
            <a:r>
              <a:rPr lang="en-US" dirty="0"/>
              <a:t>: Using the line continuation character (\) back-slash</a:t>
            </a:r>
          </a:p>
          <a:p>
            <a:endParaRPr lang="en-US" u="sng" dirty="0"/>
          </a:p>
          <a:p>
            <a:endParaRPr lang="en-US" u="sng" dirty="0"/>
          </a:p>
          <a:p>
            <a:endParaRPr lang="en-US" u="sng" dirty="0"/>
          </a:p>
          <a:p>
            <a:r>
              <a:rPr lang="en-US" u="sng" dirty="0"/>
              <a:t>Method II</a:t>
            </a:r>
            <a:r>
              <a:rPr lang="en-US" dirty="0"/>
              <a:t>: Using parentheses ( ), brackets [ ] and braces { }. </a:t>
            </a:r>
            <a:endParaRPr lang="en-US" u="sng" dirty="0"/>
          </a:p>
          <a:p>
            <a:endParaRPr lang="en-US" u="sng" dirty="0"/>
          </a:p>
        </p:txBody>
      </p:sp>
      <p:sp>
        <p:nvSpPr>
          <p:cNvPr id="4" name="Rectangle 3">
            <a:extLst>
              <a:ext uri="{FF2B5EF4-FFF2-40B4-BE49-F238E27FC236}">
                <a16:creationId xmlns:a16="http://schemas.microsoft.com/office/drawing/2014/main" id="{D93CDC92-9A7A-7F4C-BEE2-79A785E45B74}"/>
              </a:ext>
            </a:extLst>
          </p:cNvPr>
          <p:cNvSpPr/>
          <p:nvPr/>
        </p:nvSpPr>
        <p:spPr>
          <a:xfrm>
            <a:off x="1490352" y="2804335"/>
            <a:ext cx="4572000" cy="923330"/>
          </a:xfrm>
          <a:prstGeom prst="rect">
            <a:avLst/>
          </a:prstGeom>
          <a:solidFill>
            <a:schemeClr val="accent5">
              <a:lumMod val="40000"/>
              <a:lumOff val="60000"/>
            </a:schemeClr>
          </a:solidFill>
        </p:spPr>
        <p:txBody>
          <a:bodyPr>
            <a:spAutoFit/>
          </a:bodyPr>
          <a:lstStyle/>
          <a:p>
            <a:pPr fontAlgn="base"/>
            <a:r>
              <a:rPr lang="en-US" dirty="0">
                <a:solidFill>
                  <a:srgbClr val="000000"/>
                </a:solidFill>
                <a:latin typeface="Consolas" panose="020B0609020204030204" pitchFamily="49" charset="0"/>
              </a:rPr>
              <a:t>a = </a:t>
            </a:r>
            <a:r>
              <a:rPr lang="en-US" dirty="0">
                <a:solidFill>
                  <a:srgbClr val="800000"/>
                </a:solidFill>
                <a:latin typeface="Consolas" panose="020B0609020204030204" pitchFamily="49" charset="0"/>
              </a:rPr>
              <a:t>1</a:t>
            </a:r>
            <a:r>
              <a:rPr lang="en-US" dirty="0">
                <a:solidFill>
                  <a:srgbClr val="000000"/>
                </a:solidFill>
                <a:latin typeface="Consolas" panose="020B0609020204030204" pitchFamily="49" charset="0"/>
              </a:rPr>
              <a:t> + </a:t>
            </a:r>
            <a:r>
              <a:rPr lang="en-US" dirty="0">
                <a:solidFill>
                  <a:srgbClr val="800000"/>
                </a:solidFill>
                <a:latin typeface="Consolas" panose="020B0609020204030204" pitchFamily="49" charset="0"/>
              </a:rPr>
              <a:t>2</a:t>
            </a:r>
            <a:r>
              <a:rPr lang="en-US" dirty="0">
                <a:solidFill>
                  <a:srgbClr val="000000"/>
                </a:solidFill>
                <a:latin typeface="Consolas" panose="020B0609020204030204" pitchFamily="49" charset="0"/>
              </a:rPr>
              <a:t> + </a:t>
            </a:r>
            <a:r>
              <a:rPr lang="en-US" dirty="0">
                <a:solidFill>
                  <a:srgbClr val="800000"/>
                </a:solidFill>
                <a:latin typeface="Consolas" panose="020B0609020204030204" pitchFamily="49" charset="0"/>
              </a:rPr>
              <a:t>3</a:t>
            </a:r>
            <a:r>
              <a:rPr lang="en-US" dirty="0">
                <a:solidFill>
                  <a:srgbClr val="000000"/>
                </a:solidFill>
                <a:latin typeface="Consolas" panose="020B0609020204030204" pitchFamily="49" charset="0"/>
              </a:rPr>
              <a:t> + \</a:t>
            </a:r>
            <a:endParaRPr lang="en-US" dirty="0">
              <a:solidFill>
                <a:srgbClr val="888888"/>
              </a:solidFill>
              <a:latin typeface="Consolas" panose="020B0609020204030204" pitchFamily="49" charset="0"/>
            </a:endParaRPr>
          </a:p>
          <a:p>
            <a:pPr fontAlgn="base"/>
            <a:r>
              <a:rPr lang="en-US" dirty="0">
                <a:solidFill>
                  <a:srgbClr val="800000"/>
                </a:solidFill>
                <a:latin typeface="Consolas" panose="020B0609020204030204" pitchFamily="49" charset="0"/>
              </a:rPr>
              <a:t>    4</a:t>
            </a:r>
            <a:r>
              <a:rPr lang="en-US" dirty="0">
                <a:solidFill>
                  <a:srgbClr val="000000"/>
                </a:solidFill>
                <a:latin typeface="Consolas" panose="020B0609020204030204" pitchFamily="49" charset="0"/>
              </a:rPr>
              <a:t> + </a:t>
            </a:r>
            <a:r>
              <a:rPr lang="en-US" dirty="0">
                <a:solidFill>
                  <a:srgbClr val="800000"/>
                </a:solidFill>
                <a:latin typeface="Consolas" panose="020B0609020204030204" pitchFamily="49" charset="0"/>
              </a:rPr>
              <a:t>5</a:t>
            </a:r>
            <a:r>
              <a:rPr lang="en-US" dirty="0">
                <a:solidFill>
                  <a:srgbClr val="000000"/>
                </a:solidFill>
                <a:latin typeface="Consolas" panose="020B0609020204030204" pitchFamily="49" charset="0"/>
              </a:rPr>
              <a:t> + </a:t>
            </a:r>
            <a:r>
              <a:rPr lang="en-US" dirty="0">
                <a:solidFill>
                  <a:srgbClr val="800000"/>
                </a:solidFill>
                <a:latin typeface="Consolas" panose="020B0609020204030204" pitchFamily="49" charset="0"/>
              </a:rPr>
              <a:t>6</a:t>
            </a:r>
            <a:r>
              <a:rPr lang="en-US" dirty="0">
                <a:solidFill>
                  <a:srgbClr val="000000"/>
                </a:solidFill>
                <a:latin typeface="Consolas" panose="020B0609020204030204" pitchFamily="49" charset="0"/>
              </a:rPr>
              <a:t> + \</a:t>
            </a:r>
            <a:endParaRPr lang="en-US" dirty="0">
              <a:solidFill>
                <a:srgbClr val="888888"/>
              </a:solidFill>
              <a:latin typeface="Consolas" panose="020B0609020204030204" pitchFamily="49" charset="0"/>
            </a:endParaRPr>
          </a:p>
          <a:p>
            <a:pPr fontAlgn="base"/>
            <a:r>
              <a:rPr lang="en-US" dirty="0">
                <a:solidFill>
                  <a:srgbClr val="800000"/>
                </a:solidFill>
                <a:latin typeface="Consolas" panose="020B0609020204030204" pitchFamily="49" charset="0"/>
              </a:rPr>
              <a:t>    7</a:t>
            </a:r>
            <a:r>
              <a:rPr lang="en-US" dirty="0">
                <a:solidFill>
                  <a:srgbClr val="000000"/>
                </a:solidFill>
                <a:latin typeface="Consolas" panose="020B0609020204030204" pitchFamily="49" charset="0"/>
              </a:rPr>
              <a:t> + </a:t>
            </a:r>
            <a:r>
              <a:rPr lang="en-US" dirty="0">
                <a:solidFill>
                  <a:srgbClr val="800000"/>
                </a:solidFill>
                <a:latin typeface="Consolas" panose="020B0609020204030204" pitchFamily="49" charset="0"/>
              </a:rPr>
              <a:t>8</a:t>
            </a:r>
            <a:r>
              <a:rPr lang="en-US" dirty="0">
                <a:solidFill>
                  <a:srgbClr val="000000"/>
                </a:solidFill>
                <a:latin typeface="Consolas" panose="020B0609020204030204" pitchFamily="49" charset="0"/>
              </a:rPr>
              <a:t> + </a:t>
            </a:r>
            <a:r>
              <a:rPr lang="en-US" dirty="0">
                <a:solidFill>
                  <a:srgbClr val="800000"/>
                </a:solidFill>
                <a:latin typeface="Consolas" panose="020B0609020204030204" pitchFamily="49" charset="0"/>
              </a:rPr>
              <a:t>9</a:t>
            </a:r>
            <a:endParaRPr lang="en-US" b="0" i="0" dirty="0">
              <a:solidFill>
                <a:srgbClr val="888888"/>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54830073-C31B-274B-A7AE-100235A8FF91}"/>
              </a:ext>
            </a:extLst>
          </p:cNvPr>
          <p:cNvSpPr/>
          <p:nvPr/>
        </p:nvSpPr>
        <p:spPr>
          <a:xfrm>
            <a:off x="1490352" y="4673511"/>
            <a:ext cx="4572000" cy="923330"/>
          </a:xfrm>
          <a:prstGeom prst="rect">
            <a:avLst/>
          </a:prstGeom>
          <a:solidFill>
            <a:schemeClr val="accent5">
              <a:lumMod val="40000"/>
              <a:lumOff val="60000"/>
            </a:schemeClr>
          </a:solidFill>
        </p:spPr>
        <p:txBody>
          <a:bodyPr>
            <a:spAutoFit/>
          </a:bodyPr>
          <a:lstStyle/>
          <a:p>
            <a:pPr fontAlgn="base"/>
            <a:r>
              <a:rPr lang="en-US" dirty="0">
                <a:solidFill>
                  <a:srgbClr val="000000"/>
                </a:solidFill>
                <a:latin typeface="Consolas" panose="020B0609020204030204" pitchFamily="49" charset="0"/>
              </a:rPr>
              <a:t>a = (</a:t>
            </a:r>
            <a:r>
              <a:rPr lang="en-US" dirty="0">
                <a:solidFill>
                  <a:srgbClr val="800000"/>
                </a:solidFill>
                <a:latin typeface="Consolas" panose="020B0609020204030204" pitchFamily="49" charset="0"/>
              </a:rPr>
              <a:t>1</a:t>
            </a:r>
            <a:r>
              <a:rPr lang="en-US" dirty="0">
                <a:solidFill>
                  <a:srgbClr val="000000"/>
                </a:solidFill>
                <a:latin typeface="Consolas" panose="020B0609020204030204" pitchFamily="49" charset="0"/>
              </a:rPr>
              <a:t> + </a:t>
            </a:r>
            <a:r>
              <a:rPr lang="en-US" dirty="0">
                <a:solidFill>
                  <a:srgbClr val="800000"/>
                </a:solidFill>
                <a:latin typeface="Consolas" panose="020B0609020204030204" pitchFamily="49" charset="0"/>
              </a:rPr>
              <a:t>2</a:t>
            </a:r>
            <a:r>
              <a:rPr lang="en-US" dirty="0">
                <a:solidFill>
                  <a:srgbClr val="000000"/>
                </a:solidFill>
                <a:latin typeface="Consolas" panose="020B0609020204030204" pitchFamily="49" charset="0"/>
              </a:rPr>
              <a:t> + </a:t>
            </a:r>
            <a:r>
              <a:rPr lang="en-US" dirty="0">
                <a:solidFill>
                  <a:srgbClr val="800000"/>
                </a:solidFill>
                <a:latin typeface="Consolas" panose="020B0609020204030204" pitchFamily="49" charset="0"/>
              </a:rPr>
              <a:t>3</a:t>
            </a:r>
            <a:r>
              <a:rPr lang="en-US" dirty="0">
                <a:solidFill>
                  <a:srgbClr val="000000"/>
                </a:solidFill>
                <a:latin typeface="Consolas" panose="020B0609020204030204" pitchFamily="49" charset="0"/>
              </a:rPr>
              <a:t> +</a:t>
            </a:r>
            <a:endParaRPr lang="en-US" dirty="0">
              <a:solidFill>
                <a:srgbClr val="888888"/>
              </a:solidFill>
              <a:latin typeface="Consolas" panose="020B0609020204030204" pitchFamily="49" charset="0"/>
            </a:endParaRPr>
          </a:p>
          <a:p>
            <a:pPr fontAlgn="base"/>
            <a:r>
              <a:rPr lang="en-US" dirty="0">
                <a:solidFill>
                  <a:srgbClr val="800000"/>
                </a:solidFill>
                <a:latin typeface="Consolas" panose="020B0609020204030204" pitchFamily="49" charset="0"/>
              </a:rPr>
              <a:t>    4</a:t>
            </a:r>
            <a:r>
              <a:rPr lang="en-US" dirty="0">
                <a:solidFill>
                  <a:srgbClr val="000000"/>
                </a:solidFill>
                <a:latin typeface="Consolas" panose="020B0609020204030204" pitchFamily="49" charset="0"/>
              </a:rPr>
              <a:t> + </a:t>
            </a:r>
            <a:r>
              <a:rPr lang="en-US" dirty="0">
                <a:solidFill>
                  <a:srgbClr val="800000"/>
                </a:solidFill>
                <a:latin typeface="Consolas" panose="020B0609020204030204" pitchFamily="49" charset="0"/>
              </a:rPr>
              <a:t>5</a:t>
            </a:r>
            <a:r>
              <a:rPr lang="en-US" dirty="0">
                <a:solidFill>
                  <a:srgbClr val="000000"/>
                </a:solidFill>
                <a:latin typeface="Consolas" panose="020B0609020204030204" pitchFamily="49" charset="0"/>
              </a:rPr>
              <a:t> + </a:t>
            </a:r>
            <a:r>
              <a:rPr lang="en-US" dirty="0">
                <a:solidFill>
                  <a:srgbClr val="800000"/>
                </a:solidFill>
                <a:latin typeface="Consolas" panose="020B0609020204030204" pitchFamily="49" charset="0"/>
              </a:rPr>
              <a:t>6</a:t>
            </a:r>
            <a:r>
              <a:rPr lang="en-US" dirty="0">
                <a:solidFill>
                  <a:srgbClr val="000000"/>
                </a:solidFill>
                <a:latin typeface="Consolas" panose="020B0609020204030204" pitchFamily="49" charset="0"/>
              </a:rPr>
              <a:t> + </a:t>
            </a:r>
            <a:endParaRPr lang="en-US" dirty="0">
              <a:solidFill>
                <a:srgbClr val="888888"/>
              </a:solidFill>
              <a:latin typeface="Consolas" panose="020B0609020204030204" pitchFamily="49" charset="0"/>
            </a:endParaRPr>
          </a:p>
          <a:p>
            <a:pPr fontAlgn="base"/>
            <a:r>
              <a:rPr lang="en-US" dirty="0">
                <a:solidFill>
                  <a:srgbClr val="800000"/>
                </a:solidFill>
                <a:latin typeface="Consolas" panose="020B0609020204030204" pitchFamily="49" charset="0"/>
              </a:rPr>
              <a:t>    7</a:t>
            </a:r>
            <a:r>
              <a:rPr lang="en-US" dirty="0">
                <a:solidFill>
                  <a:srgbClr val="000000"/>
                </a:solidFill>
                <a:latin typeface="Consolas" panose="020B0609020204030204" pitchFamily="49" charset="0"/>
              </a:rPr>
              <a:t> + </a:t>
            </a:r>
            <a:r>
              <a:rPr lang="en-US" dirty="0">
                <a:solidFill>
                  <a:srgbClr val="800000"/>
                </a:solidFill>
                <a:latin typeface="Consolas" panose="020B0609020204030204" pitchFamily="49" charset="0"/>
              </a:rPr>
              <a:t>8</a:t>
            </a:r>
            <a:r>
              <a:rPr lang="en-US" dirty="0">
                <a:solidFill>
                  <a:srgbClr val="000000"/>
                </a:solidFill>
                <a:latin typeface="Consolas" panose="020B0609020204030204" pitchFamily="49" charset="0"/>
              </a:rPr>
              <a:t> + </a:t>
            </a:r>
            <a:r>
              <a:rPr lang="en-US" dirty="0">
                <a:solidFill>
                  <a:srgbClr val="800000"/>
                </a:solidFill>
                <a:latin typeface="Consolas" panose="020B0609020204030204" pitchFamily="49" charset="0"/>
              </a:rPr>
              <a:t>9</a:t>
            </a:r>
            <a:r>
              <a:rPr lang="en-US" dirty="0">
                <a:ln>
                  <a:solidFill>
                    <a:sysClr val="windowText" lastClr="000000"/>
                  </a:solidFill>
                </a:ln>
                <a:solidFill>
                  <a:srgbClr val="800000"/>
                </a:solidFill>
                <a:latin typeface="Consolas" panose="020B0609020204030204" pitchFamily="49" charset="0"/>
              </a:rPr>
              <a:t>)</a:t>
            </a:r>
            <a:endParaRPr lang="en-US" b="0" i="0" dirty="0">
              <a:ln>
                <a:solidFill>
                  <a:sysClr val="windowText" lastClr="000000"/>
                </a:solidFill>
              </a:ln>
              <a:solidFill>
                <a:srgbClr val="888888"/>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3EB75160-3A64-C843-85F7-A9574E6ECD37}"/>
              </a:ext>
            </a:extLst>
          </p:cNvPr>
          <p:cNvSpPr/>
          <p:nvPr/>
        </p:nvSpPr>
        <p:spPr>
          <a:xfrm>
            <a:off x="1490352" y="5775731"/>
            <a:ext cx="4572000" cy="923330"/>
          </a:xfrm>
          <a:prstGeom prst="rect">
            <a:avLst/>
          </a:prstGeom>
          <a:solidFill>
            <a:schemeClr val="accent5">
              <a:lumMod val="40000"/>
              <a:lumOff val="60000"/>
            </a:schemeClr>
          </a:solidFill>
        </p:spPr>
        <p:txBody>
          <a:bodyPr>
            <a:spAutoFit/>
          </a:bodyPr>
          <a:lstStyle/>
          <a:p>
            <a:pPr fontAlgn="base"/>
            <a:r>
              <a:rPr lang="en-US" dirty="0">
                <a:solidFill>
                  <a:srgbClr val="000000"/>
                </a:solidFill>
                <a:latin typeface="Consolas" panose="020B0609020204030204" pitchFamily="49" charset="0"/>
              </a:rPr>
              <a:t>colors = ['red',</a:t>
            </a:r>
          </a:p>
          <a:p>
            <a:pPr fontAlgn="base"/>
            <a:r>
              <a:rPr lang="en-US" dirty="0">
                <a:solidFill>
                  <a:srgbClr val="000000"/>
                </a:solidFill>
                <a:latin typeface="Consolas" panose="020B0609020204030204" pitchFamily="49" charset="0"/>
              </a:rPr>
              <a:t>          'blue',</a:t>
            </a:r>
          </a:p>
          <a:p>
            <a:pPr fontAlgn="base"/>
            <a:r>
              <a:rPr lang="en-US" dirty="0">
                <a:solidFill>
                  <a:srgbClr val="000000"/>
                </a:solidFill>
                <a:latin typeface="Consolas" panose="020B0609020204030204" pitchFamily="49" charset="0"/>
              </a:rPr>
              <a:t>          'green'</a:t>
            </a:r>
            <a:r>
              <a:rPr lang="en-US" dirty="0">
                <a:ln>
                  <a:solidFill>
                    <a:sysClr val="windowText" lastClr="000000"/>
                  </a:solidFill>
                </a:ln>
                <a:solidFill>
                  <a:srgbClr val="800000"/>
                </a:solidFill>
                <a:latin typeface="Consolas" panose="020B0609020204030204" pitchFamily="49" charset="0"/>
              </a:rPr>
              <a:t>]</a:t>
            </a:r>
            <a:endParaRPr lang="en-US" b="0" i="0" dirty="0">
              <a:ln>
                <a:solidFill>
                  <a:sysClr val="windowText" lastClr="000000"/>
                </a:solidFill>
              </a:ln>
              <a:solidFill>
                <a:srgbClr val="888888"/>
              </a:solidFill>
              <a:effectLst/>
              <a:latin typeface="Consolas" panose="020B0609020204030204" pitchFamily="49" charset="0"/>
            </a:endParaRPr>
          </a:p>
        </p:txBody>
      </p:sp>
    </p:spTree>
    <p:extLst>
      <p:ext uri="{BB962C8B-B14F-4D97-AF65-F5344CB8AC3E}">
        <p14:creationId xmlns:p14="http://schemas.microsoft.com/office/powerpoint/2010/main" val="4258962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BB4AF-9278-BE44-8646-5B53AB037568}"/>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84362F77-CDAE-E74E-9467-82F3771F55CC}"/>
              </a:ext>
            </a:extLst>
          </p:cNvPr>
          <p:cNvSpPr>
            <a:spLocks noGrp="1"/>
          </p:cNvSpPr>
          <p:nvPr>
            <p:ph idx="1"/>
          </p:nvPr>
        </p:nvSpPr>
        <p:spPr>
          <a:xfrm>
            <a:off x="1016182" y="1928104"/>
            <a:ext cx="7290055" cy="4403558"/>
          </a:xfrm>
        </p:spPr>
        <p:txBody>
          <a:bodyPr/>
          <a:lstStyle/>
          <a:p>
            <a:r>
              <a:rPr lang="en-US" dirty="0"/>
              <a:t>Write a code which randomly generates an integer from 0 and 100 and assigns a grade using the following formula</a:t>
            </a:r>
          </a:p>
          <a:p>
            <a:pPr lvl="1"/>
            <a:r>
              <a:rPr lang="en-US" dirty="0"/>
              <a:t>If score &gt; 80, grade = A</a:t>
            </a:r>
          </a:p>
          <a:p>
            <a:pPr lvl="1"/>
            <a:r>
              <a:rPr lang="en-US" dirty="0"/>
              <a:t>If 60&lt; score &lt;= 80, grade = B</a:t>
            </a:r>
          </a:p>
          <a:p>
            <a:pPr lvl="1"/>
            <a:r>
              <a:rPr lang="en-US" dirty="0"/>
              <a:t>If 50&lt; score &lt;= 60, grade = C</a:t>
            </a:r>
          </a:p>
          <a:p>
            <a:pPr lvl="1"/>
            <a:r>
              <a:rPr lang="en-US" dirty="0"/>
              <a:t>If 40&lt;= score &lt;= 50, grade = D</a:t>
            </a:r>
          </a:p>
          <a:p>
            <a:pPr lvl="1"/>
            <a:r>
              <a:rPr lang="en-US" dirty="0"/>
              <a:t>If score &lt; 40, grade = F</a:t>
            </a:r>
          </a:p>
          <a:p>
            <a:endParaRPr lang="en-US" dirty="0"/>
          </a:p>
          <a:p>
            <a:endParaRPr lang="en-US" dirty="0"/>
          </a:p>
        </p:txBody>
      </p:sp>
      <p:sp>
        <p:nvSpPr>
          <p:cNvPr id="4" name="Rectangle 3">
            <a:extLst>
              <a:ext uri="{FF2B5EF4-FFF2-40B4-BE49-F238E27FC236}">
                <a16:creationId xmlns:a16="http://schemas.microsoft.com/office/drawing/2014/main" id="{28D88F5F-627C-F749-9873-6C491F88EE6B}"/>
              </a:ext>
            </a:extLst>
          </p:cNvPr>
          <p:cNvSpPr/>
          <p:nvPr/>
        </p:nvSpPr>
        <p:spPr>
          <a:xfrm>
            <a:off x="1295400" y="4129883"/>
            <a:ext cx="7636727" cy="2462213"/>
          </a:xfrm>
          <a:prstGeom prst="rect">
            <a:avLst/>
          </a:prstGeo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wrap="square">
            <a:spAutoFit/>
          </a:bodyPr>
          <a:lstStyle/>
          <a:p>
            <a:r>
              <a:rPr lang="en-US" sz="1400" dirty="0">
                <a:solidFill>
                  <a:schemeClr val="tx1"/>
                </a:solidFill>
                <a:latin typeface="Courier New" panose="02070309020205020404" pitchFamily="49" charset="0"/>
                <a:cs typeface="Courier New" panose="02070309020205020404" pitchFamily="49" charset="0"/>
              </a:rPr>
              <a:t>x = </a:t>
            </a:r>
            <a:r>
              <a:rPr lang="en-US" sz="1400" dirty="0" err="1">
                <a:solidFill>
                  <a:schemeClr val="tx1"/>
                </a:solidFill>
                <a:latin typeface="Courier New" panose="02070309020205020404" pitchFamily="49" charset="0"/>
                <a:cs typeface="Courier New" panose="02070309020205020404" pitchFamily="49" charset="0"/>
              </a:rPr>
              <a:t>randint</a:t>
            </a:r>
            <a:r>
              <a:rPr lang="en-US" sz="1400" dirty="0">
                <a:solidFill>
                  <a:schemeClr val="tx1"/>
                </a:solidFill>
                <a:latin typeface="Courier New" panose="02070309020205020404" pitchFamily="49" charset="0"/>
                <a:cs typeface="Courier New" panose="02070309020205020404" pitchFamily="49" charset="0"/>
              </a:rPr>
              <a:t>(0,101)</a:t>
            </a:r>
          </a:p>
          <a:p>
            <a:r>
              <a:rPr lang="en-US" sz="1400" dirty="0">
                <a:solidFill>
                  <a:schemeClr val="tx1"/>
                </a:solidFill>
                <a:latin typeface="Courier New" panose="02070309020205020404" pitchFamily="49" charset="0"/>
                <a:cs typeface="Courier New" panose="02070309020205020404" pitchFamily="49" charset="0"/>
              </a:rPr>
              <a:t>if x&gt;80:</a:t>
            </a:r>
          </a:p>
          <a:p>
            <a:r>
              <a:rPr lang="en-US" sz="1400" dirty="0">
                <a:solidFill>
                  <a:schemeClr val="tx1"/>
                </a:solidFill>
                <a:latin typeface="Courier New" panose="02070309020205020404" pitchFamily="49" charset="0"/>
                <a:cs typeface="Courier New" panose="02070309020205020404" pitchFamily="49" charset="0"/>
              </a:rPr>
              <a:t>  print('Exam Score:', x, 'and assigned grade is A')</a:t>
            </a:r>
          </a:p>
          <a:p>
            <a:r>
              <a:rPr lang="en-US" sz="1400" dirty="0" err="1">
                <a:solidFill>
                  <a:schemeClr val="tx1"/>
                </a:solidFill>
                <a:latin typeface="Courier New" panose="02070309020205020404" pitchFamily="49" charset="0"/>
                <a:cs typeface="Courier New" panose="02070309020205020404" pitchFamily="49" charset="0"/>
              </a:rPr>
              <a:t>elif</a:t>
            </a:r>
            <a:r>
              <a:rPr lang="en-US" sz="1400" dirty="0">
                <a:solidFill>
                  <a:schemeClr val="tx1"/>
                </a:solidFill>
                <a:latin typeface="Courier New" panose="02070309020205020404" pitchFamily="49" charset="0"/>
                <a:cs typeface="Courier New" panose="02070309020205020404" pitchFamily="49" charset="0"/>
              </a:rPr>
              <a:t> x&gt;60:</a:t>
            </a:r>
          </a:p>
          <a:p>
            <a:r>
              <a:rPr lang="en-US" sz="1400" dirty="0">
                <a:solidFill>
                  <a:schemeClr val="tx1"/>
                </a:solidFill>
                <a:latin typeface="Courier New" panose="02070309020205020404" pitchFamily="49" charset="0"/>
                <a:cs typeface="Courier New" panose="02070309020205020404" pitchFamily="49" charset="0"/>
              </a:rPr>
              <a:t>  print('Exam Score:', x, 'and assigned grade is B')</a:t>
            </a:r>
          </a:p>
          <a:p>
            <a:r>
              <a:rPr lang="en-US" sz="1400" dirty="0" err="1">
                <a:solidFill>
                  <a:schemeClr val="tx1"/>
                </a:solidFill>
                <a:latin typeface="Courier New" panose="02070309020205020404" pitchFamily="49" charset="0"/>
                <a:cs typeface="Courier New" panose="02070309020205020404" pitchFamily="49" charset="0"/>
              </a:rPr>
              <a:t>elif</a:t>
            </a:r>
            <a:r>
              <a:rPr lang="en-US" sz="1400" dirty="0">
                <a:solidFill>
                  <a:schemeClr val="tx1"/>
                </a:solidFill>
                <a:latin typeface="Courier New" panose="02070309020205020404" pitchFamily="49" charset="0"/>
                <a:cs typeface="Courier New" panose="02070309020205020404" pitchFamily="49" charset="0"/>
              </a:rPr>
              <a:t> x&gt;50:</a:t>
            </a:r>
          </a:p>
          <a:p>
            <a:r>
              <a:rPr lang="en-US" sz="1400" dirty="0">
                <a:solidFill>
                  <a:schemeClr val="tx1"/>
                </a:solidFill>
                <a:latin typeface="Courier New" panose="02070309020205020404" pitchFamily="49" charset="0"/>
                <a:cs typeface="Courier New" panose="02070309020205020404" pitchFamily="49" charset="0"/>
              </a:rPr>
              <a:t>  print('Exam Score:', x, 'and assigned grade is C')</a:t>
            </a:r>
          </a:p>
          <a:p>
            <a:r>
              <a:rPr lang="en-US" sz="1400" dirty="0" err="1">
                <a:solidFill>
                  <a:schemeClr val="tx1"/>
                </a:solidFill>
                <a:latin typeface="Courier New" panose="02070309020205020404" pitchFamily="49" charset="0"/>
                <a:cs typeface="Courier New" panose="02070309020205020404" pitchFamily="49" charset="0"/>
              </a:rPr>
              <a:t>elif</a:t>
            </a:r>
            <a:r>
              <a:rPr lang="en-US" sz="1400" dirty="0">
                <a:solidFill>
                  <a:schemeClr val="tx1"/>
                </a:solidFill>
                <a:latin typeface="Courier New" panose="02070309020205020404" pitchFamily="49" charset="0"/>
                <a:cs typeface="Courier New" panose="02070309020205020404" pitchFamily="49" charset="0"/>
              </a:rPr>
              <a:t> x&gt;=40:</a:t>
            </a:r>
          </a:p>
          <a:p>
            <a:r>
              <a:rPr lang="en-US" sz="1400" dirty="0">
                <a:solidFill>
                  <a:schemeClr val="tx1"/>
                </a:solidFill>
                <a:latin typeface="Courier New" panose="02070309020205020404" pitchFamily="49" charset="0"/>
                <a:cs typeface="Courier New" panose="02070309020205020404" pitchFamily="49" charset="0"/>
              </a:rPr>
              <a:t>  print('Exam Score:', x, 'and assigned grade is D')</a:t>
            </a:r>
          </a:p>
          <a:p>
            <a:r>
              <a:rPr lang="en-US" sz="1400" dirty="0">
                <a:solidFill>
                  <a:schemeClr val="tx1"/>
                </a:solidFill>
                <a:latin typeface="Courier New" panose="02070309020205020404" pitchFamily="49" charset="0"/>
                <a:cs typeface="Courier New" panose="02070309020205020404" pitchFamily="49" charset="0"/>
              </a:rPr>
              <a:t>else:</a:t>
            </a:r>
          </a:p>
          <a:p>
            <a:r>
              <a:rPr lang="en-US" sz="1400" dirty="0">
                <a:solidFill>
                  <a:schemeClr val="tx1"/>
                </a:solidFill>
                <a:latin typeface="Courier New" panose="02070309020205020404" pitchFamily="49" charset="0"/>
                <a:cs typeface="Courier New" panose="02070309020205020404" pitchFamily="49" charset="0"/>
              </a:rPr>
              <a:t>  print('Exam Score:', x, 'and assigned grade is F')</a:t>
            </a:r>
          </a:p>
        </p:txBody>
      </p:sp>
    </p:spTree>
    <p:extLst>
      <p:ext uri="{BB962C8B-B14F-4D97-AF65-F5344CB8AC3E}">
        <p14:creationId xmlns:p14="http://schemas.microsoft.com/office/powerpoint/2010/main" val="247950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7CDA2-111E-4383-A616-A5AFB68FC28A}"/>
              </a:ext>
            </a:extLst>
          </p:cNvPr>
          <p:cNvSpPr>
            <a:spLocks noGrp="1"/>
          </p:cNvSpPr>
          <p:nvPr>
            <p:ph type="title"/>
          </p:nvPr>
        </p:nvSpPr>
        <p:spPr/>
        <p:txBody>
          <a:bodyPr/>
          <a:lstStyle/>
          <a:p>
            <a:r>
              <a:rPr lang="en-GB" dirty="0"/>
              <a:t>Repeating code: WHY WE NEED LOOPS</a:t>
            </a:r>
          </a:p>
        </p:txBody>
      </p:sp>
      <p:sp>
        <p:nvSpPr>
          <p:cNvPr id="3" name="Content Placeholder 2">
            <a:extLst>
              <a:ext uri="{FF2B5EF4-FFF2-40B4-BE49-F238E27FC236}">
                <a16:creationId xmlns:a16="http://schemas.microsoft.com/office/drawing/2014/main" id="{CFC3F7AF-0F06-499F-9829-B672FA8342E0}"/>
              </a:ext>
            </a:extLst>
          </p:cNvPr>
          <p:cNvSpPr>
            <a:spLocks noGrp="1"/>
          </p:cNvSpPr>
          <p:nvPr>
            <p:ph idx="1"/>
          </p:nvPr>
        </p:nvSpPr>
        <p:spPr>
          <a:xfrm>
            <a:off x="1123696" y="2694601"/>
            <a:ext cx="7290055" cy="2705100"/>
          </a:xfrm>
          <a:solidFill>
            <a:schemeClr val="accent5">
              <a:lumMod val="20000"/>
              <a:lumOff val="80000"/>
            </a:schemeClr>
          </a:solidFill>
        </p:spPr>
        <p:txBody>
          <a:bodyPr>
            <a:normAutofit/>
          </a:bodyPr>
          <a:lstStyle/>
          <a:p>
            <a:pPr marL="0" indent="0">
              <a:buNone/>
            </a:pP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 1</a:t>
            </a:r>
          </a:p>
          <a:p>
            <a:pPr marL="0" indent="0">
              <a:buNone/>
            </a:pPr>
            <a:r>
              <a:rPr lang="en-GB" sz="1600" dirty="0">
                <a:latin typeface="Courier New" panose="02070309020205020404" pitchFamily="49" charset="0"/>
                <a:cs typeface="Courier New" panose="02070309020205020404" pitchFamily="49" charset="0"/>
              </a:rPr>
              <a:t>print (</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a:t>
            </a:r>
          </a:p>
          <a:p>
            <a:pPr marL="0" indent="0">
              <a:buNone/>
            </a:pP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 1</a:t>
            </a:r>
          </a:p>
          <a:p>
            <a:pPr marL="0" indent="0">
              <a:buNone/>
            </a:pPr>
            <a:r>
              <a:rPr lang="en-GB" sz="1600" dirty="0">
                <a:latin typeface="Courier New" panose="02070309020205020404" pitchFamily="49" charset="0"/>
                <a:cs typeface="Courier New" panose="02070309020205020404" pitchFamily="49" charset="0"/>
              </a:rPr>
              <a:t>print (</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a:t>
            </a:r>
          </a:p>
          <a:p>
            <a:pPr marL="0" indent="0">
              <a:buNone/>
            </a:pPr>
            <a:r>
              <a:rPr lang="en-GB" sz="1600" dirty="0">
                <a:latin typeface="Courier New" panose="02070309020205020404" pitchFamily="49" charset="0"/>
                <a:cs typeface="Courier New" panose="02070309020205020404" pitchFamily="49" charset="0"/>
              </a:rPr>
              <a:t>i += 1</a:t>
            </a:r>
          </a:p>
          <a:p>
            <a:pPr marL="0" indent="0">
              <a:buNone/>
            </a:pPr>
            <a:r>
              <a:rPr lang="en-GB" sz="1600" dirty="0">
                <a:latin typeface="Courier New" panose="02070309020205020404" pitchFamily="49" charset="0"/>
                <a:cs typeface="Courier New" panose="02070309020205020404" pitchFamily="49" charset="0"/>
              </a:rPr>
              <a:t>print (</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 stop when </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 9</a:t>
            </a:r>
          </a:p>
        </p:txBody>
      </p:sp>
      <p:sp>
        <p:nvSpPr>
          <p:cNvPr id="4" name="Rectangle 3">
            <a:extLst>
              <a:ext uri="{FF2B5EF4-FFF2-40B4-BE49-F238E27FC236}">
                <a16:creationId xmlns:a16="http://schemas.microsoft.com/office/drawing/2014/main" id="{FE9AF93E-F71D-1948-A8C7-A1400EEF5DC9}"/>
              </a:ext>
            </a:extLst>
          </p:cNvPr>
          <p:cNvSpPr/>
          <p:nvPr/>
        </p:nvSpPr>
        <p:spPr>
          <a:xfrm>
            <a:off x="768096" y="2101334"/>
            <a:ext cx="6286500" cy="369332"/>
          </a:xfrm>
          <a:prstGeom prst="rect">
            <a:avLst/>
          </a:prstGeom>
        </p:spPr>
        <p:txBody>
          <a:bodyPr wrap="square">
            <a:spAutoFit/>
          </a:bodyPr>
          <a:lstStyle/>
          <a:p>
            <a:r>
              <a:rPr lang="en-GB" dirty="0"/>
              <a:t>We could repeat code we need more than once:</a:t>
            </a:r>
          </a:p>
        </p:txBody>
      </p:sp>
      <p:sp>
        <p:nvSpPr>
          <p:cNvPr id="5" name="Rectangle 4">
            <a:extLst>
              <a:ext uri="{FF2B5EF4-FFF2-40B4-BE49-F238E27FC236}">
                <a16:creationId xmlns:a16="http://schemas.microsoft.com/office/drawing/2014/main" id="{63F81C95-B20F-8846-987F-87485D167C15}"/>
              </a:ext>
            </a:extLst>
          </p:cNvPr>
          <p:cNvSpPr/>
          <p:nvPr/>
        </p:nvSpPr>
        <p:spPr>
          <a:xfrm>
            <a:off x="672846" y="5785535"/>
            <a:ext cx="6477000" cy="369332"/>
          </a:xfrm>
          <a:prstGeom prst="rect">
            <a:avLst/>
          </a:prstGeom>
        </p:spPr>
        <p:txBody>
          <a:bodyPr wrap="square">
            <a:spAutoFit/>
          </a:bodyPr>
          <a:lstStyle/>
          <a:p>
            <a:r>
              <a:rPr lang="en-GB" dirty="0"/>
              <a:t>But each line means an extra line we might make an error on.</a:t>
            </a:r>
          </a:p>
        </p:txBody>
      </p:sp>
    </p:spTree>
    <p:extLst>
      <p:ext uri="{BB962C8B-B14F-4D97-AF65-F5344CB8AC3E}">
        <p14:creationId xmlns:p14="http://schemas.microsoft.com/office/powerpoint/2010/main" val="2895245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07A7C-1FC3-42BC-9309-38927C38E4D0}"/>
              </a:ext>
            </a:extLst>
          </p:cNvPr>
          <p:cNvSpPr>
            <a:spLocks noGrp="1"/>
          </p:cNvSpPr>
          <p:nvPr>
            <p:ph type="title"/>
          </p:nvPr>
        </p:nvSpPr>
        <p:spPr/>
        <p:txBody>
          <a:bodyPr/>
          <a:lstStyle/>
          <a:p>
            <a:r>
              <a:rPr lang="en-GB" dirty="0"/>
              <a:t>while loops</a:t>
            </a:r>
          </a:p>
        </p:txBody>
      </p:sp>
      <p:sp>
        <p:nvSpPr>
          <p:cNvPr id="3" name="Content Placeholder 2">
            <a:extLst>
              <a:ext uri="{FF2B5EF4-FFF2-40B4-BE49-F238E27FC236}">
                <a16:creationId xmlns:a16="http://schemas.microsoft.com/office/drawing/2014/main" id="{ABFF931D-9B27-481A-B56F-E4E20733E317}"/>
              </a:ext>
            </a:extLst>
          </p:cNvPr>
          <p:cNvSpPr>
            <a:spLocks noGrp="1"/>
          </p:cNvSpPr>
          <p:nvPr>
            <p:ph idx="1"/>
          </p:nvPr>
        </p:nvSpPr>
        <p:spPr>
          <a:xfrm>
            <a:off x="768096" y="2806994"/>
            <a:ext cx="7290055" cy="1520457"/>
          </a:xfrm>
          <a:solidFill>
            <a:schemeClr val="accent5">
              <a:lumMod val="20000"/>
              <a:lumOff val="80000"/>
            </a:schemeClr>
          </a:solidFill>
        </p:spPr>
        <p:txBody>
          <a:bodyPr>
            <a:normAutofit/>
          </a:bodyPr>
          <a:lstStyle/>
          <a:p>
            <a:pPr marL="0" indent="0">
              <a:buNone/>
            </a:pP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 1</a:t>
            </a:r>
          </a:p>
          <a:p>
            <a:pPr marL="0" indent="0">
              <a:buNone/>
            </a:pPr>
            <a:r>
              <a:rPr lang="en-GB" sz="1600" dirty="0">
                <a:latin typeface="Courier New" panose="02070309020205020404" pitchFamily="49" charset="0"/>
                <a:cs typeface="Courier New" panose="02070309020205020404" pitchFamily="49" charset="0"/>
              </a:rPr>
              <a:t>while (</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&lt; 10): </a:t>
            </a:r>
          </a:p>
          <a:p>
            <a:pPr marL="0" indent="0">
              <a:buNone/>
            </a:pPr>
            <a:r>
              <a:rPr lang="en-GB" sz="1600" dirty="0">
                <a:latin typeface="Courier New" panose="02070309020205020404" pitchFamily="49" charset="0"/>
                <a:cs typeface="Courier New" panose="02070309020205020404" pitchFamily="49" charset="0"/>
              </a:rPr>
              <a:t>	print (</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a:t>
            </a:r>
          </a:p>
          <a:p>
            <a:pPr marL="0" indent="0">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 1</a:t>
            </a:r>
          </a:p>
        </p:txBody>
      </p:sp>
      <p:sp>
        <p:nvSpPr>
          <p:cNvPr id="4" name="Rectangle 3">
            <a:extLst>
              <a:ext uri="{FF2B5EF4-FFF2-40B4-BE49-F238E27FC236}">
                <a16:creationId xmlns:a16="http://schemas.microsoft.com/office/drawing/2014/main" id="{E776EB5E-F90F-394B-AE0F-D9AB2C509FFF}"/>
              </a:ext>
            </a:extLst>
          </p:cNvPr>
          <p:cNvSpPr/>
          <p:nvPr/>
        </p:nvSpPr>
        <p:spPr>
          <a:xfrm>
            <a:off x="680483" y="2101334"/>
            <a:ext cx="6145619" cy="369332"/>
          </a:xfrm>
          <a:prstGeom prst="rect">
            <a:avLst/>
          </a:prstGeom>
        </p:spPr>
        <p:txBody>
          <a:bodyPr wrap="square">
            <a:spAutoFit/>
          </a:bodyPr>
          <a:lstStyle/>
          <a:p>
            <a:r>
              <a:rPr lang="en-GB" dirty="0"/>
              <a:t>Instead, we can loop through the same code multiple times:</a:t>
            </a:r>
          </a:p>
        </p:txBody>
      </p:sp>
      <p:sp>
        <p:nvSpPr>
          <p:cNvPr id="5" name="Rectangle 4">
            <a:extLst>
              <a:ext uri="{FF2B5EF4-FFF2-40B4-BE49-F238E27FC236}">
                <a16:creationId xmlns:a16="http://schemas.microsoft.com/office/drawing/2014/main" id="{85CE03DE-88AF-D845-9C84-399BBFDD4EBD}"/>
              </a:ext>
            </a:extLst>
          </p:cNvPr>
          <p:cNvSpPr/>
          <p:nvPr/>
        </p:nvSpPr>
        <p:spPr>
          <a:xfrm>
            <a:off x="768096" y="5279615"/>
            <a:ext cx="6198781" cy="646331"/>
          </a:xfrm>
          <a:prstGeom prst="rect">
            <a:avLst/>
          </a:prstGeom>
        </p:spPr>
        <p:txBody>
          <a:bodyPr wrap="square">
            <a:spAutoFit/>
          </a:bodyPr>
          <a:lstStyle/>
          <a:p>
            <a:r>
              <a:rPr lang="en-GB" dirty="0"/>
              <a:t>This is far less error prone. </a:t>
            </a:r>
          </a:p>
          <a:p>
            <a:r>
              <a:rPr lang="en-GB" dirty="0"/>
              <a:t>Note, same syntax of clause header, condition, suite of statements.</a:t>
            </a:r>
          </a:p>
        </p:txBody>
      </p:sp>
    </p:spTree>
    <p:extLst>
      <p:ext uri="{BB962C8B-B14F-4D97-AF65-F5344CB8AC3E}">
        <p14:creationId xmlns:p14="http://schemas.microsoft.com/office/powerpoint/2010/main" val="510585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21332-EB42-DC4F-B20D-F48674DCCFB2}"/>
              </a:ext>
            </a:extLst>
          </p:cNvPr>
          <p:cNvSpPr>
            <a:spLocks noGrp="1"/>
          </p:cNvSpPr>
          <p:nvPr>
            <p:ph type="title"/>
          </p:nvPr>
        </p:nvSpPr>
        <p:spPr/>
        <p:txBody>
          <a:bodyPr/>
          <a:lstStyle/>
          <a:p>
            <a:r>
              <a:rPr lang="en-US" dirty="0"/>
              <a:t>WHILE EXAMPLE: Password</a:t>
            </a:r>
          </a:p>
        </p:txBody>
      </p:sp>
      <p:sp>
        <p:nvSpPr>
          <p:cNvPr id="4" name="TextBox 3">
            <a:extLst>
              <a:ext uri="{FF2B5EF4-FFF2-40B4-BE49-F238E27FC236}">
                <a16:creationId xmlns:a16="http://schemas.microsoft.com/office/drawing/2014/main" id="{0CE72A46-6627-CA40-8909-3694FE57C10C}"/>
              </a:ext>
            </a:extLst>
          </p:cNvPr>
          <p:cNvSpPr txBox="1"/>
          <p:nvPr/>
        </p:nvSpPr>
        <p:spPr>
          <a:xfrm>
            <a:off x="639481" y="2338385"/>
            <a:ext cx="8084264" cy="2554545"/>
          </a:xfrm>
          <a:prstGeom prst="rect">
            <a:avLst/>
          </a:prstGeo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en-US" sz="1600" dirty="0">
                <a:solidFill>
                  <a:schemeClr val="tx1"/>
                </a:solidFill>
                <a:latin typeface="Courier New" panose="02070309020205020404" pitchFamily="49" charset="0"/>
                <a:cs typeface="Courier New" panose="02070309020205020404" pitchFamily="49" charset="0"/>
              </a:rPr>
              <a:t>password = ''</a:t>
            </a:r>
          </a:p>
          <a:p>
            <a:r>
              <a:rPr lang="en-US" sz="1600" dirty="0" err="1">
                <a:solidFill>
                  <a:schemeClr val="tx1"/>
                </a:solidFill>
                <a:latin typeface="Courier New" panose="02070309020205020404" pitchFamily="49" charset="0"/>
                <a:cs typeface="Courier New" panose="02070309020205020404" pitchFamily="49" charset="0"/>
              </a:rPr>
              <a:t>trial_number</a:t>
            </a:r>
            <a:r>
              <a:rPr lang="en-US" sz="1600" dirty="0">
                <a:solidFill>
                  <a:schemeClr val="tx1"/>
                </a:solidFill>
                <a:latin typeface="Courier New" panose="02070309020205020404" pitchFamily="49" charset="0"/>
                <a:cs typeface="Courier New" panose="02070309020205020404" pitchFamily="49" charset="0"/>
              </a:rPr>
              <a:t> = 0</a:t>
            </a:r>
          </a:p>
          <a:p>
            <a:r>
              <a:rPr lang="en-US" sz="1600" dirty="0">
                <a:solidFill>
                  <a:schemeClr val="tx1"/>
                </a:solidFill>
                <a:latin typeface="Courier New" panose="02070309020205020404" pitchFamily="49" charset="0"/>
                <a:cs typeface="Courier New" panose="02070309020205020404" pitchFamily="49" charset="0"/>
              </a:rPr>
              <a:t>while password != 'abc123' and </a:t>
            </a:r>
            <a:r>
              <a:rPr lang="en-US" sz="1600" dirty="0" err="1">
                <a:solidFill>
                  <a:schemeClr val="tx1"/>
                </a:solidFill>
                <a:latin typeface="Courier New" panose="02070309020205020404" pitchFamily="49" charset="0"/>
                <a:cs typeface="Courier New" panose="02070309020205020404" pitchFamily="49" charset="0"/>
              </a:rPr>
              <a:t>trial_number</a:t>
            </a:r>
            <a:r>
              <a:rPr lang="en-US" sz="1600" dirty="0">
                <a:solidFill>
                  <a:schemeClr val="tx1"/>
                </a:solidFill>
                <a:latin typeface="Courier New" panose="02070309020205020404" pitchFamily="49" charset="0"/>
                <a:cs typeface="Courier New" panose="02070309020205020404" pitchFamily="49" charset="0"/>
              </a:rPr>
              <a:t>&lt;3: </a:t>
            </a:r>
          </a:p>
          <a:p>
            <a:r>
              <a:rPr lang="en-US" sz="1600" dirty="0">
                <a:solidFill>
                  <a:schemeClr val="tx1"/>
                </a:solidFill>
                <a:latin typeface="Courier New" panose="02070309020205020404" pitchFamily="49" charset="0"/>
                <a:cs typeface="Courier New" panose="02070309020205020404" pitchFamily="49" charset="0"/>
              </a:rPr>
              <a:t>    print('What is the password?')</a:t>
            </a:r>
          </a:p>
          <a:p>
            <a:r>
              <a:rPr lang="en-US" sz="1600" dirty="0">
                <a:solidFill>
                  <a:schemeClr val="tx1"/>
                </a:solidFill>
                <a:latin typeface="Courier New" panose="02070309020205020404" pitchFamily="49" charset="0"/>
                <a:cs typeface="Courier New" panose="02070309020205020404" pitchFamily="49" charset="0"/>
              </a:rPr>
              <a:t>    password = input()</a:t>
            </a:r>
          </a:p>
          <a:p>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trial_number</a:t>
            </a:r>
            <a:r>
              <a:rPr lang="en-US" sz="1600" dirty="0">
                <a:solidFill>
                  <a:schemeClr val="tx1"/>
                </a:solidFill>
                <a:latin typeface="Courier New" panose="02070309020205020404" pitchFamily="49" charset="0"/>
                <a:cs typeface="Courier New" panose="02070309020205020404" pitchFamily="49" charset="0"/>
              </a:rPr>
              <a:t> = trial_number+1</a:t>
            </a:r>
          </a:p>
          <a:p>
            <a:r>
              <a:rPr lang="en-US" sz="1600" dirty="0">
                <a:solidFill>
                  <a:schemeClr val="tx1"/>
                </a:solidFill>
                <a:latin typeface="Courier New" panose="02070309020205020404" pitchFamily="49" charset="0"/>
                <a:cs typeface="Courier New" panose="02070309020205020404" pitchFamily="49" charset="0"/>
              </a:rPr>
              <a:t>if </a:t>
            </a:r>
            <a:r>
              <a:rPr lang="en-US" sz="1600" dirty="0" err="1">
                <a:solidFill>
                  <a:schemeClr val="tx1"/>
                </a:solidFill>
                <a:latin typeface="Courier New" panose="02070309020205020404" pitchFamily="49" charset="0"/>
                <a:cs typeface="Courier New" panose="02070309020205020404" pitchFamily="49" charset="0"/>
              </a:rPr>
              <a:t>trial_number</a:t>
            </a:r>
            <a:r>
              <a:rPr lang="en-US" sz="1600" dirty="0">
                <a:solidFill>
                  <a:schemeClr val="tx1"/>
                </a:solidFill>
                <a:latin typeface="Courier New" panose="02070309020205020404" pitchFamily="49" charset="0"/>
                <a:cs typeface="Courier New" panose="02070309020205020404" pitchFamily="49" charset="0"/>
              </a:rPr>
              <a:t>==3:</a:t>
            </a:r>
          </a:p>
          <a:p>
            <a:r>
              <a:rPr lang="en-US" sz="1600" dirty="0">
                <a:solidFill>
                  <a:schemeClr val="tx1"/>
                </a:solidFill>
                <a:latin typeface="Courier New" panose="02070309020205020404" pitchFamily="49" charset="0"/>
                <a:cs typeface="Courier New" panose="02070309020205020404" pitchFamily="49" charset="0"/>
              </a:rPr>
              <a:t>  print("You have entered wrong password for 3 times")</a:t>
            </a:r>
          </a:p>
          <a:p>
            <a:r>
              <a:rPr lang="en-US" sz="1600" dirty="0">
                <a:solidFill>
                  <a:schemeClr val="tx1"/>
                </a:solidFill>
                <a:latin typeface="Courier New" panose="02070309020205020404" pitchFamily="49" charset="0"/>
                <a:cs typeface="Courier New" panose="02070309020205020404" pitchFamily="49" charset="0"/>
              </a:rPr>
              <a:t>else:</a:t>
            </a:r>
          </a:p>
          <a:p>
            <a:r>
              <a:rPr lang="en-US" sz="1600" dirty="0">
                <a:solidFill>
                  <a:schemeClr val="tx1"/>
                </a:solidFill>
                <a:latin typeface="Courier New" panose="02070309020205020404" pitchFamily="49" charset="0"/>
                <a:cs typeface="Courier New" panose="02070309020205020404" pitchFamily="49" charset="0"/>
              </a:rPr>
              <a:t>  print('You have entered the correct password. You may enter.')</a:t>
            </a:r>
          </a:p>
        </p:txBody>
      </p:sp>
    </p:spTree>
    <p:extLst>
      <p:ext uri="{BB962C8B-B14F-4D97-AF65-F5344CB8AC3E}">
        <p14:creationId xmlns:p14="http://schemas.microsoft.com/office/powerpoint/2010/main" val="2899402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6C9C1-A4AD-431B-A4CA-1A306C2B56E8}"/>
              </a:ext>
            </a:extLst>
          </p:cNvPr>
          <p:cNvSpPr>
            <a:spLocks noGrp="1"/>
          </p:cNvSpPr>
          <p:nvPr>
            <p:ph type="title"/>
          </p:nvPr>
        </p:nvSpPr>
        <p:spPr/>
        <p:txBody>
          <a:bodyPr/>
          <a:lstStyle/>
          <a:p>
            <a:r>
              <a:rPr lang="en-GB" dirty="0"/>
              <a:t>Infinite loops</a:t>
            </a:r>
          </a:p>
        </p:txBody>
      </p:sp>
      <p:sp>
        <p:nvSpPr>
          <p:cNvPr id="3" name="Content Placeholder 2">
            <a:extLst>
              <a:ext uri="{FF2B5EF4-FFF2-40B4-BE49-F238E27FC236}">
                <a16:creationId xmlns:a16="http://schemas.microsoft.com/office/drawing/2014/main" id="{83C70A47-1482-415A-8A55-70B2113ADA12}"/>
              </a:ext>
            </a:extLst>
          </p:cNvPr>
          <p:cNvSpPr>
            <a:spLocks noGrp="1"/>
          </p:cNvSpPr>
          <p:nvPr>
            <p:ph idx="1"/>
          </p:nvPr>
        </p:nvSpPr>
        <p:spPr>
          <a:xfrm>
            <a:off x="1183238" y="2286001"/>
            <a:ext cx="6971934" cy="1472798"/>
          </a:xfrm>
          <a:solidFill>
            <a:schemeClr val="accent5">
              <a:lumMod val="20000"/>
              <a:lumOff val="80000"/>
            </a:schemeClr>
          </a:solidFill>
        </p:spPr>
        <p:txBody>
          <a:bodyPr>
            <a:normAutofit lnSpcReduction="10000"/>
          </a:bodyPr>
          <a:lstStyle/>
          <a:p>
            <a:pPr marL="0" indent="0">
              <a:buNone/>
            </a:pP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 1</a:t>
            </a:r>
          </a:p>
          <a:p>
            <a:pPr marL="0" indent="0">
              <a:buNone/>
            </a:pPr>
            <a:r>
              <a:rPr lang="en-GB" sz="1600" dirty="0">
                <a:latin typeface="Courier New" panose="02070309020205020404" pitchFamily="49" charset="0"/>
                <a:cs typeface="Courier New" panose="02070309020205020404" pitchFamily="49" charset="0"/>
              </a:rPr>
              <a:t>while (i &lt; 10):</a:t>
            </a:r>
          </a:p>
          <a:p>
            <a:pPr marL="0" indent="0">
              <a:buNone/>
            </a:pPr>
            <a:r>
              <a:rPr lang="en-GB" sz="1600" dirty="0">
                <a:latin typeface="Courier New" panose="02070309020205020404" pitchFamily="49" charset="0"/>
                <a:cs typeface="Courier New" panose="02070309020205020404" pitchFamily="49" charset="0"/>
              </a:rPr>
              <a:t>	print(i)</a:t>
            </a:r>
          </a:p>
          <a:p>
            <a:pPr marL="0" indent="0">
              <a:buNone/>
            </a:pPr>
            <a:r>
              <a:rPr lang="en-GB" sz="1600" dirty="0">
                <a:latin typeface="Courier New" panose="02070309020205020404" pitchFamily="49" charset="0"/>
                <a:cs typeface="Courier New" panose="02070309020205020404" pitchFamily="49" charset="0"/>
              </a:rPr>
              <a:t>i += 1</a:t>
            </a:r>
          </a:p>
        </p:txBody>
      </p:sp>
      <p:sp>
        <p:nvSpPr>
          <p:cNvPr id="4" name="Rectangle 3">
            <a:extLst>
              <a:ext uri="{FF2B5EF4-FFF2-40B4-BE49-F238E27FC236}">
                <a16:creationId xmlns:a16="http://schemas.microsoft.com/office/drawing/2014/main" id="{16D89BAF-C6F5-5E40-A598-5491983F70C6}"/>
              </a:ext>
            </a:extLst>
          </p:cNvPr>
          <p:cNvSpPr/>
          <p:nvPr/>
        </p:nvSpPr>
        <p:spPr>
          <a:xfrm>
            <a:off x="768096" y="1916668"/>
            <a:ext cx="2402324" cy="369332"/>
          </a:xfrm>
          <a:prstGeom prst="rect">
            <a:avLst/>
          </a:prstGeom>
        </p:spPr>
        <p:txBody>
          <a:bodyPr wrap="none">
            <a:spAutoFit/>
          </a:bodyPr>
          <a:lstStyle/>
          <a:p>
            <a:r>
              <a:rPr lang="en-GB" dirty="0"/>
              <a:t>Watch you don't do this:</a:t>
            </a:r>
          </a:p>
        </p:txBody>
      </p:sp>
      <p:sp>
        <p:nvSpPr>
          <p:cNvPr id="5" name="Rectangle 4">
            <a:extLst>
              <a:ext uri="{FF2B5EF4-FFF2-40B4-BE49-F238E27FC236}">
                <a16:creationId xmlns:a16="http://schemas.microsoft.com/office/drawing/2014/main" id="{281A5498-C86B-3D44-AF60-42B0AE75D002}"/>
              </a:ext>
            </a:extLst>
          </p:cNvPr>
          <p:cNvSpPr/>
          <p:nvPr/>
        </p:nvSpPr>
        <p:spPr>
          <a:xfrm>
            <a:off x="768096" y="4132785"/>
            <a:ext cx="4413324" cy="369332"/>
          </a:xfrm>
          <a:prstGeom prst="rect">
            <a:avLst/>
          </a:prstGeom>
        </p:spPr>
        <p:txBody>
          <a:bodyPr wrap="none">
            <a:spAutoFit/>
          </a:bodyPr>
          <a:lstStyle/>
          <a:p>
            <a:r>
              <a:rPr lang="en-GB" dirty="0"/>
              <a:t>Note that sometimes you want an infinite loop:</a:t>
            </a:r>
          </a:p>
        </p:txBody>
      </p:sp>
      <p:sp>
        <p:nvSpPr>
          <p:cNvPr id="6" name="Rectangle 5">
            <a:extLst>
              <a:ext uri="{FF2B5EF4-FFF2-40B4-BE49-F238E27FC236}">
                <a16:creationId xmlns:a16="http://schemas.microsoft.com/office/drawing/2014/main" id="{A6D7FC9E-41B3-1B49-9052-456E3B49784B}"/>
              </a:ext>
            </a:extLst>
          </p:cNvPr>
          <p:cNvSpPr/>
          <p:nvPr/>
        </p:nvSpPr>
        <p:spPr>
          <a:xfrm>
            <a:off x="768096" y="5970260"/>
            <a:ext cx="6315740" cy="369332"/>
          </a:xfrm>
          <a:prstGeom prst="rect">
            <a:avLst/>
          </a:prstGeom>
        </p:spPr>
        <p:txBody>
          <a:bodyPr wrap="square">
            <a:spAutoFit/>
          </a:bodyPr>
          <a:lstStyle/>
          <a:p>
            <a:r>
              <a:rPr lang="en-GB" dirty="0"/>
              <a:t>To break out of an infinite loop, use </a:t>
            </a:r>
            <a:r>
              <a:rPr lang="en-GB" dirty="0">
                <a:latin typeface="Courier New" panose="02070309020205020404" pitchFamily="49" charset="0"/>
                <a:cs typeface="Courier New" panose="02070309020205020404" pitchFamily="49" charset="0"/>
              </a:rPr>
              <a:t>CTRL-C </a:t>
            </a:r>
            <a:r>
              <a:rPr lang="en-GB" dirty="0"/>
              <a:t>or equivalent.</a:t>
            </a:r>
          </a:p>
        </p:txBody>
      </p:sp>
      <p:sp>
        <p:nvSpPr>
          <p:cNvPr id="7" name="Content Placeholder 2">
            <a:extLst>
              <a:ext uri="{FF2B5EF4-FFF2-40B4-BE49-F238E27FC236}">
                <a16:creationId xmlns:a16="http://schemas.microsoft.com/office/drawing/2014/main" id="{AB286CBB-BE39-DC4F-BA9F-25AC4BB8AD63}"/>
              </a:ext>
            </a:extLst>
          </p:cNvPr>
          <p:cNvSpPr txBox="1">
            <a:spLocks/>
          </p:cNvSpPr>
          <p:nvPr/>
        </p:nvSpPr>
        <p:spPr>
          <a:xfrm>
            <a:off x="1183238" y="4638438"/>
            <a:ext cx="6971934" cy="745928"/>
          </a:xfrm>
          <a:prstGeom prst="rect">
            <a:avLst/>
          </a:prstGeom>
          <a:solidFill>
            <a:schemeClr val="accent5">
              <a:lumMod val="20000"/>
              <a:lumOff val="80000"/>
            </a:schemeClr>
          </a:solidFill>
        </p:spPr>
        <p:txBody>
          <a:bodyPr vert="horz" lIns="45720" tIns="45720" rIns="45720" bIns="45720" rtlCol="0">
            <a:normAutofit/>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pPr marL="0" indent="0">
              <a:buFont typeface="Tw Cen MT" panose="020B0602020104020603" pitchFamily="34" charset="0"/>
              <a:buNone/>
            </a:pPr>
            <a:r>
              <a:rPr lang="en-GB" sz="1600" dirty="0">
                <a:latin typeface="Courier New" panose="02070309020205020404" pitchFamily="49" charset="0"/>
                <a:cs typeface="Courier New" panose="02070309020205020404" pitchFamily="49" charset="0"/>
              </a:rPr>
              <a:t>while (True):</a:t>
            </a:r>
          </a:p>
          <a:p>
            <a:pPr marL="0" indent="0">
              <a:buFont typeface="Tw Cen MT" panose="020B0602020104020603" pitchFamily="34" charset="0"/>
              <a:buNone/>
            </a:pPr>
            <a:r>
              <a:rPr lang="en-GB" sz="1600" dirty="0">
                <a:latin typeface="Courier New" panose="02070309020205020404" pitchFamily="49" charset="0"/>
                <a:cs typeface="Courier New" panose="02070309020205020404" pitchFamily="49" charset="0"/>
              </a:rPr>
              <a:t>	# Check for user interaction.</a:t>
            </a:r>
          </a:p>
        </p:txBody>
      </p:sp>
    </p:spTree>
    <p:extLst>
      <p:ext uri="{BB962C8B-B14F-4D97-AF65-F5344CB8AC3E}">
        <p14:creationId xmlns:p14="http://schemas.microsoft.com/office/powerpoint/2010/main" val="138816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64AB-91BC-4E0F-8BD8-E0036F972153}"/>
              </a:ext>
            </a:extLst>
          </p:cNvPr>
          <p:cNvSpPr>
            <a:spLocks noGrp="1"/>
          </p:cNvSpPr>
          <p:nvPr>
            <p:ph type="title"/>
          </p:nvPr>
        </p:nvSpPr>
        <p:spPr/>
        <p:txBody>
          <a:bodyPr/>
          <a:lstStyle/>
          <a:p>
            <a:r>
              <a:rPr lang="en-GB" dirty="0"/>
              <a:t>Break</a:t>
            </a:r>
          </a:p>
        </p:txBody>
      </p:sp>
      <p:sp>
        <p:nvSpPr>
          <p:cNvPr id="3" name="Content Placeholder 2">
            <a:extLst>
              <a:ext uri="{FF2B5EF4-FFF2-40B4-BE49-F238E27FC236}">
                <a16:creationId xmlns:a16="http://schemas.microsoft.com/office/drawing/2014/main" id="{87059C35-A6C3-4B15-BF3B-F4DE77D9BE54}"/>
              </a:ext>
            </a:extLst>
          </p:cNvPr>
          <p:cNvSpPr>
            <a:spLocks noGrp="1"/>
          </p:cNvSpPr>
          <p:nvPr>
            <p:ph idx="1"/>
          </p:nvPr>
        </p:nvSpPr>
        <p:spPr>
          <a:xfrm>
            <a:off x="768096" y="2732567"/>
            <a:ext cx="7886700" cy="2753833"/>
          </a:xfrm>
          <a:solidFill>
            <a:schemeClr val="accent5">
              <a:lumMod val="20000"/>
              <a:lumOff val="80000"/>
            </a:schemeClr>
          </a:solidFill>
        </p:spPr>
        <p:txBody>
          <a:bodyPr>
            <a:normAutofit/>
          </a:bodyPr>
          <a:lstStyle/>
          <a:p>
            <a:pPr marL="0" indent="0">
              <a:buNone/>
            </a:pPr>
            <a:r>
              <a:rPr lang="en-GB" sz="1600" dirty="0">
                <a:latin typeface="Courier New" panose="02070309020205020404" pitchFamily="49" charset="0"/>
                <a:cs typeface="Courier New" panose="02070309020205020404" pitchFamily="49" charset="0"/>
              </a:rPr>
              <a:t># Fine largest number in 1 million divisible by 17</a:t>
            </a:r>
          </a:p>
          <a:p>
            <a:pPr marL="0" indent="0">
              <a:buNone/>
            </a:pPr>
            <a:r>
              <a:rPr lang="en-GB" sz="1600" dirty="0">
                <a:latin typeface="Courier New" panose="02070309020205020404" pitchFamily="49" charset="0"/>
                <a:cs typeface="Courier New" panose="02070309020205020404" pitchFamily="49" charset="0"/>
              </a:rPr>
              <a:t>i = 1000000</a:t>
            </a:r>
          </a:p>
          <a:p>
            <a:pPr marL="0" indent="0">
              <a:buNone/>
            </a:pPr>
            <a:r>
              <a:rPr lang="en-GB" sz="1600" dirty="0">
                <a:latin typeface="Courier New" panose="02070309020205020404" pitchFamily="49" charset="0"/>
                <a:cs typeface="Courier New" panose="02070309020205020404" pitchFamily="49" charset="0"/>
              </a:rPr>
              <a:t>while (</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 0):</a:t>
            </a:r>
          </a:p>
          <a:p>
            <a:pPr marL="0" indent="0">
              <a:buNone/>
            </a:pPr>
            <a:r>
              <a:rPr lang="en-GB" sz="1600" dirty="0">
                <a:latin typeface="Courier New" panose="02070309020205020404" pitchFamily="49" charset="0"/>
                <a:cs typeface="Courier New" panose="02070309020205020404" pitchFamily="49" charset="0"/>
              </a:rPr>
              <a:t>	if (</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 17 == 0):</a:t>
            </a:r>
          </a:p>
          <a:p>
            <a:pPr marL="0" indent="0">
              <a:buNone/>
            </a:pPr>
            <a:r>
              <a:rPr lang="en-GB" sz="1600" dirty="0">
                <a:latin typeface="Courier New" panose="02070309020205020404" pitchFamily="49" charset="0"/>
                <a:cs typeface="Courier New" panose="02070309020205020404" pitchFamily="49" charset="0"/>
              </a:rPr>
              <a:t>		break</a:t>
            </a:r>
          </a:p>
          <a:p>
            <a:pPr marL="0" indent="0">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 1</a:t>
            </a:r>
          </a:p>
          <a:p>
            <a:pPr marL="0" indent="0">
              <a:buNone/>
            </a:pPr>
            <a:r>
              <a:rPr lang="en-GB" sz="1600" dirty="0">
                <a:latin typeface="Courier New" panose="02070309020205020404" pitchFamily="49" charset="0"/>
                <a:cs typeface="Courier New" panose="02070309020205020404" pitchFamily="49" charset="0"/>
              </a:rPr>
              <a:t>print (</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a:t>
            </a:r>
          </a:p>
        </p:txBody>
      </p:sp>
      <p:sp>
        <p:nvSpPr>
          <p:cNvPr id="4" name="Rectangle 3">
            <a:extLst>
              <a:ext uri="{FF2B5EF4-FFF2-40B4-BE49-F238E27FC236}">
                <a16:creationId xmlns:a16="http://schemas.microsoft.com/office/drawing/2014/main" id="{E825A6CA-0C0E-8645-B20D-30AA7DA3DDFC}"/>
              </a:ext>
            </a:extLst>
          </p:cNvPr>
          <p:cNvSpPr/>
          <p:nvPr/>
        </p:nvSpPr>
        <p:spPr>
          <a:xfrm>
            <a:off x="628650" y="1925621"/>
            <a:ext cx="4572000" cy="646331"/>
          </a:xfrm>
          <a:prstGeom prst="rect">
            <a:avLst/>
          </a:prstGeom>
        </p:spPr>
        <p:txBody>
          <a:bodyPr>
            <a:spAutoFit/>
          </a:bodyPr>
          <a:lstStyle/>
          <a:p>
            <a:r>
              <a:rPr lang="en-GB" dirty="0"/>
              <a:t>A bit like the evil </a:t>
            </a:r>
            <a:r>
              <a:rPr lang="en-GB" dirty="0" err="1"/>
              <a:t>goto</a:t>
            </a:r>
            <a:r>
              <a:rPr lang="en-GB" dirty="0"/>
              <a:t>, but cleaner.</a:t>
            </a:r>
          </a:p>
          <a:p>
            <a:r>
              <a:rPr lang="en-GB" dirty="0"/>
              <a:t>Break ends looping entirely:</a:t>
            </a:r>
          </a:p>
        </p:txBody>
      </p:sp>
      <p:sp>
        <p:nvSpPr>
          <p:cNvPr id="5" name="Rectangle 4">
            <a:extLst>
              <a:ext uri="{FF2B5EF4-FFF2-40B4-BE49-F238E27FC236}">
                <a16:creationId xmlns:a16="http://schemas.microsoft.com/office/drawing/2014/main" id="{21430DD2-1D19-6E43-8427-724A58856FA8}"/>
              </a:ext>
            </a:extLst>
          </p:cNvPr>
          <p:cNvSpPr/>
          <p:nvPr/>
        </p:nvSpPr>
        <p:spPr>
          <a:xfrm>
            <a:off x="871869" y="5647015"/>
            <a:ext cx="7527851" cy="646331"/>
          </a:xfrm>
          <a:prstGeom prst="rect">
            <a:avLst/>
          </a:prstGeom>
        </p:spPr>
        <p:txBody>
          <a:bodyPr wrap="square">
            <a:spAutoFit/>
          </a:bodyPr>
          <a:lstStyle/>
          <a:p>
            <a:r>
              <a:rPr lang="en-GB" dirty="0"/>
              <a:t>Firstly we don't want to keep counting down, and secondly we don't want to do "a -= 1" before printing.</a:t>
            </a:r>
          </a:p>
        </p:txBody>
      </p:sp>
    </p:spTree>
    <p:extLst>
      <p:ext uri="{BB962C8B-B14F-4D97-AF65-F5344CB8AC3E}">
        <p14:creationId xmlns:p14="http://schemas.microsoft.com/office/powerpoint/2010/main" val="2868063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A570-5BF6-0B4B-9B72-B0968511C84B}"/>
              </a:ext>
            </a:extLst>
          </p:cNvPr>
          <p:cNvSpPr>
            <a:spLocks noGrp="1"/>
          </p:cNvSpPr>
          <p:nvPr>
            <p:ph type="title"/>
          </p:nvPr>
        </p:nvSpPr>
        <p:spPr/>
        <p:txBody>
          <a:bodyPr/>
          <a:lstStyle/>
          <a:p>
            <a:r>
              <a:rPr lang="en-US" dirty="0"/>
              <a:t>WHILE/BREAK EXERCISE: GUESSING GAME</a:t>
            </a:r>
          </a:p>
        </p:txBody>
      </p:sp>
      <p:sp>
        <p:nvSpPr>
          <p:cNvPr id="3" name="Content Placeholder 2">
            <a:extLst>
              <a:ext uri="{FF2B5EF4-FFF2-40B4-BE49-F238E27FC236}">
                <a16:creationId xmlns:a16="http://schemas.microsoft.com/office/drawing/2014/main" id="{7017BB0E-D812-BC45-BB72-D6EC28698F5B}"/>
              </a:ext>
            </a:extLst>
          </p:cNvPr>
          <p:cNvSpPr>
            <a:spLocks noGrp="1"/>
          </p:cNvSpPr>
          <p:nvPr>
            <p:ph idx="1"/>
          </p:nvPr>
        </p:nvSpPr>
        <p:spPr>
          <a:xfrm>
            <a:off x="768096" y="1884537"/>
            <a:ext cx="7290055" cy="1039417"/>
          </a:xfrm>
        </p:spPr>
        <p:txBody>
          <a:bodyPr/>
          <a:lstStyle/>
          <a:p>
            <a:r>
              <a:rPr lang="en-US" dirty="0"/>
              <a:t>Let's generate a random integer from 1 to 6. then ask the user to make a guess. If it is the right guess, let user know. Otherwise let's ask them for another try. But the user can make 5 guesses at most</a:t>
            </a:r>
          </a:p>
        </p:txBody>
      </p:sp>
      <p:sp>
        <p:nvSpPr>
          <p:cNvPr id="4" name="TextBox 3">
            <a:extLst>
              <a:ext uri="{FF2B5EF4-FFF2-40B4-BE49-F238E27FC236}">
                <a16:creationId xmlns:a16="http://schemas.microsoft.com/office/drawing/2014/main" id="{EE729018-6173-B643-BCC9-FD24CFA4E1BC}"/>
              </a:ext>
            </a:extLst>
          </p:cNvPr>
          <p:cNvSpPr txBox="1"/>
          <p:nvPr/>
        </p:nvSpPr>
        <p:spPr>
          <a:xfrm>
            <a:off x="636176" y="3117433"/>
            <a:ext cx="7702750" cy="2893100"/>
          </a:xfrm>
          <a:prstGeom prst="rect">
            <a:avLst/>
          </a:prstGeo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en-US" sz="1400" dirty="0">
                <a:solidFill>
                  <a:schemeClr val="tx1"/>
                </a:solidFill>
                <a:latin typeface="Courier New" panose="02070309020205020404" pitchFamily="49" charset="0"/>
                <a:cs typeface="Courier New" panose="02070309020205020404" pitchFamily="49" charset="0"/>
              </a:rPr>
              <a:t>print("The computer chosen an integer from 1 to 6 randomly.</a:t>
            </a:r>
            <a:r>
              <a:rPr lang="en-US" sz="1400" dirty="0">
                <a:solidFill>
                  <a:schemeClr val="tx1"/>
                </a:solidFill>
                <a:latin typeface="Courier New" panose="02070309020205020404" pitchFamily="49" charset="0"/>
                <a:cs typeface="Courier New" panose="02070309020205020404" pitchFamily="49" charset="0"/>
                <a:sym typeface="Wingdings" pitchFamily="2" charset="2"/>
              </a:rPr>
              <a:t>”)</a:t>
            </a:r>
            <a:r>
              <a:rPr lang="en-US" sz="1400" dirty="0">
                <a:solidFill>
                  <a:schemeClr val="tx1"/>
                </a:solidFill>
                <a:latin typeface="Courier New" panose="02070309020205020404" pitchFamily="49" charset="0"/>
                <a:cs typeface="Courier New" panose="02070309020205020404" pitchFamily="49" charset="0"/>
              </a:rPr>
              <a:t> </a:t>
            </a:r>
          </a:p>
          <a:p>
            <a:r>
              <a:rPr lang="en-US" sz="1400" dirty="0">
                <a:solidFill>
                  <a:schemeClr val="tx1"/>
                </a:solidFill>
                <a:latin typeface="Courier New" panose="02070309020205020404" pitchFamily="49" charset="0"/>
                <a:cs typeface="Courier New" panose="02070309020205020404" pitchFamily="49" charset="0"/>
              </a:rPr>
              <a:t>print(Try to guess it. You have 5 chances.")</a:t>
            </a:r>
          </a:p>
          <a:p>
            <a:r>
              <a:rPr lang="en-US" sz="1400" dirty="0">
                <a:solidFill>
                  <a:schemeClr val="tx1"/>
                </a:solidFill>
                <a:latin typeface="Courier New" panose="02070309020205020404" pitchFamily="49" charset="0"/>
                <a:cs typeface="Courier New" panose="02070309020205020404" pitchFamily="49" charset="0"/>
              </a:rPr>
              <a:t>x = </a:t>
            </a:r>
            <a:r>
              <a:rPr lang="en-US" sz="1400" dirty="0" err="1">
                <a:solidFill>
                  <a:schemeClr val="tx1"/>
                </a:solidFill>
                <a:latin typeface="Courier New" panose="02070309020205020404" pitchFamily="49" charset="0"/>
                <a:cs typeface="Courier New" panose="02070309020205020404" pitchFamily="49" charset="0"/>
              </a:rPr>
              <a:t>randint</a:t>
            </a:r>
            <a:r>
              <a:rPr lang="en-US" sz="1400" dirty="0">
                <a:solidFill>
                  <a:schemeClr val="tx1"/>
                </a:solidFill>
                <a:latin typeface="Courier New" panose="02070309020205020404" pitchFamily="49" charset="0"/>
                <a:cs typeface="Courier New" panose="02070309020205020404" pitchFamily="49" charset="0"/>
              </a:rPr>
              <a:t>(1,6)</a:t>
            </a:r>
          </a:p>
          <a:p>
            <a:r>
              <a:rPr lang="en-US" sz="1400" dirty="0" err="1">
                <a:solidFill>
                  <a:schemeClr val="tx1"/>
                </a:solidFill>
                <a:latin typeface="Courier New" panose="02070309020205020404" pitchFamily="49" charset="0"/>
                <a:cs typeface="Courier New" panose="02070309020205020404" pitchFamily="49" charset="0"/>
              </a:rPr>
              <a:t>trial_number</a:t>
            </a:r>
            <a:r>
              <a:rPr lang="en-US" sz="1400" dirty="0">
                <a:solidFill>
                  <a:schemeClr val="tx1"/>
                </a:solidFill>
                <a:latin typeface="Courier New" panose="02070309020205020404" pitchFamily="49" charset="0"/>
                <a:cs typeface="Courier New" panose="02070309020205020404" pitchFamily="49" charset="0"/>
              </a:rPr>
              <a:t> = 1</a:t>
            </a:r>
          </a:p>
          <a:p>
            <a:r>
              <a:rPr lang="en-US" sz="1400" dirty="0">
                <a:solidFill>
                  <a:schemeClr val="tx1"/>
                </a:solidFill>
                <a:latin typeface="Courier New" panose="02070309020205020404" pitchFamily="49" charset="0"/>
                <a:cs typeface="Courier New" panose="02070309020205020404" pitchFamily="49" charset="0"/>
              </a:rPr>
              <a:t>while </a:t>
            </a:r>
            <a:r>
              <a:rPr lang="en-US" sz="1400" dirty="0" err="1">
                <a:solidFill>
                  <a:schemeClr val="tx1"/>
                </a:solidFill>
                <a:latin typeface="Courier New" panose="02070309020205020404" pitchFamily="49" charset="0"/>
                <a:cs typeface="Courier New" panose="02070309020205020404" pitchFamily="49" charset="0"/>
              </a:rPr>
              <a:t>trial_number</a:t>
            </a:r>
            <a:r>
              <a:rPr lang="en-US" sz="1400" dirty="0">
                <a:solidFill>
                  <a:schemeClr val="tx1"/>
                </a:solidFill>
                <a:latin typeface="Courier New" panose="02070309020205020404" pitchFamily="49" charset="0"/>
                <a:cs typeface="Courier New" panose="02070309020205020404" pitchFamily="49" charset="0"/>
              </a:rPr>
              <a:t> &lt; 6:</a:t>
            </a:r>
          </a:p>
          <a:p>
            <a:r>
              <a:rPr lang="en-US" sz="1400" dirty="0">
                <a:solidFill>
                  <a:schemeClr val="tx1"/>
                </a:solidFill>
                <a:latin typeface="Courier New" panose="02070309020205020404" pitchFamily="49" charset="0"/>
                <a:cs typeface="Courier New" panose="02070309020205020404" pitchFamily="49" charset="0"/>
              </a:rPr>
              <a:t>  a = </a:t>
            </a:r>
            <a:r>
              <a:rPr lang="en-US" sz="1400" dirty="0" err="1">
                <a:solidFill>
                  <a:schemeClr val="tx1"/>
                </a:solidFill>
                <a:latin typeface="Courier New" panose="02070309020205020404" pitchFamily="49" charset="0"/>
                <a:cs typeface="Courier New" panose="02070309020205020404" pitchFamily="49" charset="0"/>
              </a:rPr>
              <a:t>int</a:t>
            </a:r>
            <a:r>
              <a:rPr lang="en-US" sz="1400" dirty="0">
                <a:solidFill>
                  <a:schemeClr val="tx1"/>
                </a:solidFill>
                <a:latin typeface="Courier New" panose="02070309020205020404" pitchFamily="49" charset="0"/>
                <a:cs typeface="Courier New" panose="02070309020205020404" pitchFamily="49" charset="0"/>
              </a:rPr>
              <a:t>(input("Please enter an integer from 1 to 6: "))</a:t>
            </a:r>
          </a:p>
          <a:p>
            <a:r>
              <a:rPr lang="en-US" sz="1400" dirty="0">
                <a:solidFill>
                  <a:schemeClr val="tx1"/>
                </a:solidFill>
                <a:latin typeface="Courier New" panose="02070309020205020404" pitchFamily="49" charset="0"/>
                <a:cs typeface="Courier New" panose="02070309020205020404" pitchFamily="49" charset="0"/>
              </a:rPr>
              <a:t>  if a==x:    </a:t>
            </a:r>
          </a:p>
          <a:p>
            <a:r>
              <a:rPr lang="en-US" sz="1400" dirty="0">
                <a:solidFill>
                  <a:schemeClr val="tx1"/>
                </a:solidFill>
                <a:latin typeface="Courier New" panose="02070309020205020404" pitchFamily="49" charset="0"/>
                <a:cs typeface="Courier New" panose="02070309020205020404" pitchFamily="49" charset="0"/>
              </a:rPr>
              <a:t>    print("You guessed it correctly. Randomly chosen </a:t>
            </a:r>
            <a:r>
              <a:rPr lang="en-US" sz="1400" dirty="0" err="1">
                <a:solidFill>
                  <a:schemeClr val="tx1"/>
                </a:solidFill>
                <a:latin typeface="Courier New" panose="02070309020205020404" pitchFamily="49" charset="0"/>
                <a:cs typeface="Courier New" panose="02070309020205020404" pitchFamily="49" charset="0"/>
              </a:rPr>
              <a:t>interger</a:t>
            </a:r>
            <a:r>
              <a:rPr lang="en-US" sz="1400" dirty="0">
                <a:solidFill>
                  <a:schemeClr val="tx1"/>
                </a:solidFill>
                <a:latin typeface="Courier New" panose="02070309020205020404" pitchFamily="49" charset="0"/>
                <a:cs typeface="Courier New" panose="02070309020205020404" pitchFamily="49" charset="0"/>
              </a:rPr>
              <a:t> was", x)</a:t>
            </a:r>
          </a:p>
          <a:p>
            <a:r>
              <a:rPr lang="en-US" sz="1400" dirty="0">
                <a:solidFill>
                  <a:schemeClr val="tx1"/>
                </a:solidFill>
                <a:latin typeface="Courier New" panose="02070309020205020404" pitchFamily="49" charset="0"/>
                <a:cs typeface="Courier New" panose="02070309020205020404" pitchFamily="49" charset="0"/>
              </a:rPr>
              <a:t>    break</a:t>
            </a:r>
          </a:p>
          <a:p>
            <a:r>
              <a:rPr lang="en-US" sz="1400" dirty="0">
                <a:solidFill>
                  <a:schemeClr val="tx1"/>
                </a:solidFill>
                <a:latin typeface="Courier New" panose="02070309020205020404" pitchFamily="49" charset="0"/>
                <a:cs typeface="Courier New" panose="02070309020205020404" pitchFamily="49" charset="0"/>
              </a:rPr>
              <a:t>  else:</a:t>
            </a:r>
          </a:p>
          <a:p>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trial_number</a:t>
            </a:r>
            <a:r>
              <a:rPr lang="en-US" sz="1400" dirty="0">
                <a:solidFill>
                  <a:schemeClr val="tx1"/>
                </a:solidFill>
                <a:latin typeface="Courier New" panose="02070309020205020404" pitchFamily="49" charset="0"/>
                <a:cs typeface="Courier New" panose="02070309020205020404" pitchFamily="49" charset="0"/>
              </a:rPr>
              <a:t> = trial_number+1</a:t>
            </a:r>
          </a:p>
          <a:p>
            <a:r>
              <a:rPr lang="en-US" sz="1400" dirty="0">
                <a:solidFill>
                  <a:schemeClr val="tx1"/>
                </a:solidFill>
                <a:latin typeface="Courier New" panose="02070309020205020404" pitchFamily="49" charset="0"/>
                <a:cs typeface="Courier New" panose="02070309020205020404" pitchFamily="49" charset="0"/>
              </a:rPr>
              <a:t>if </a:t>
            </a:r>
            <a:r>
              <a:rPr lang="en-US" sz="1400" dirty="0" err="1">
                <a:solidFill>
                  <a:schemeClr val="tx1"/>
                </a:solidFill>
                <a:latin typeface="Courier New" panose="02070309020205020404" pitchFamily="49" charset="0"/>
                <a:cs typeface="Courier New" panose="02070309020205020404" pitchFamily="49" charset="0"/>
              </a:rPr>
              <a:t>trial_number</a:t>
            </a:r>
            <a:r>
              <a:rPr lang="en-US" sz="1400" dirty="0">
                <a:solidFill>
                  <a:schemeClr val="tx1"/>
                </a:solidFill>
                <a:latin typeface="Courier New" panose="02070309020205020404" pitchFamily="49" charset="0"/>
                <a:cs typeface="Courier New" panose="02070309020205020404" pitchFamily="49" charset="0"/>
              </a:rPr>
              <a:t> == 6:</a:t>
            </a:r>
          </a:p>
          <a:p>
            <a:r>
              <a:rPr lang="en-US" sz="1400" dirty="0">
                <a:solidFill>
                  <a:schemeClr val="tx1"/>
                </a:solidFill>
                <a:latin typeface="Courier New" panose="02070309020205020404" pitchFamily="49" charset="0"/>
                <a:cs typeface="Courier New" panose="02070309020205020404" pitchFamily="49" charset="0"/>
              </a:rPr>
              <a:t>  print("The chosen number was ", x)</a:t>
            </a:r>
          </a:p>
        </p:txBody>
      </p:sp>
    </p:spTree>
    <p:extLst>
      <p:ext uri="{BB962C8B-B14F-4D97-AF65-F5344CB8AC3E}">
        <p14:creationId xmlns:p14="http://schemas.microsoft.com/office/powerpoint/2010/main" val="245864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64AB-91BC-4E0F-8BD8-E0036F972153}"/>
              </a:ext>
            </a:extLst>
          </p:cNvPr>
          <p:cNvSpPr>
            <a:spLocks noGrp="1"/>
          </p:cNvSpPr>
          <p:nvPr>
            <p:ph type="title"/>
          </p:nvPr>
        </p:nvSpPr>
        <p:spPr/>
        <p:txBody>
          <a:bodyPr/>
          <a:lstStyle/>
          <a:p>
            <a:r>
              <a:rPr lang="en-GB" dirty="0"/>
              <a:t>Continue</a:t>
            </a:r>
          </a:p>
        </p:txBody>
      </p:sp>
      <p:sp>
        <p:nvSpPr>
          <p:cNvPr id="3" name="Content Placeholder 2">
            <a:extLst>
              <a:ext uri="{FF2B5EF4-FFF2-40B4-BE49-F238E27FC236}">
                <a16:creationId xmlns:a16="http://schemas.microsoft.com/office/drawing/2014/main" id="{87059C35-A6C3-4B15-BF3B-F4DE77D9BE54}"/>
              </a:ext>
            </a:extLst>
          </p:cNvPr>
          <p:cNvSpPr>
            <a:spLocks noGrp="1"/>
          </p:cNvSpPr>
          <p:nvPr>
            <p:ph idx="1"/>
          </p:nvPr>
        </p:nvSpPr>
        <p:spPr>
          <a:xfrm>
            <a:off x="628650" y="2456122"/>
            <a:ext cx="7886700" cy="3078680"/>
          </a:xfrm>
          <a:solidFill>
            <a:schemeClr val="accent5">
              <a:lumMod val="20000"/>
              <a:lumOff val="80000"/>
            </a:schemeClr>
          </a:solidFill>
        </p:spPr>
        <p:txBody>
          <a:bodyPr>
            <a:normAutofit lnSpcReduction="10000"/>
          </a:bodyPr>
          <a:lstStyle/>
          <a:p>
            <a:pPr marL="0" indent="0">
              <a:lnSpc>
                <a:spcPct val="120000"/>
              </a:lnSpc>
              <a:spcBef>
                <a:spcPts val="300"/>
              </a:spcBef>
              <a:buNone/>
            </a:pPr>
            <a:r>
              <a:rPr lang="en-GB" sz="1600" dirty="0">
                <a:latin typeface="Courier New" panose="02070309020205020404" pitchFamily="49" charset="0"/>
                <a:cs typeface="Courier New" panose="02070309020205020404" pitchFamily="49" charset="0"/>
              </a:rPr>
              <a:t># Sum all even numbers in 1 million</a:t>
            </a:r>
          </a:p>
          <a:p>
            <a:pPr marL="0" indent="0">
              <a:lnSpc>
                <a:spcPct val="120000"/>
              </a:lnSpc>
              <a:spcBef>
                <a:spcPts val="300"/>
              </a:spcBef>
              <a:buNone/>
            </a:pPr>
            <a:r>
              <a:rPr lang="en-GB" sz="1600" dirty="0">
                <a:latin typeface="Courier New" panose="02070309020205020404" pitchFamily="49" charset="0"/>
                <a:cs typeface="Courier New" panose="02070309020205020404" pitchFamily="49" charset="0"/>
              </a:rPr>
              <a:t>i = 1000001</a:t>
            </a:r>
          </a:p>
          <a:p>
            <a:pPr marL="0" indent="0">
              <a:lnSpc>
                <a:spcPct val="120000"/>
              </a:lnSpc>
              <a:spcBef>
                <a:spcPts val="300"/>
              </a:spcBef>
              <a:buNone/>
            </a:pPr>
            <a:r>
              <a:rPr lang="en-GB" sz="1600" dirty="0">
                <a:latin typeface="Courier New" panose="02070309020205020404" pitchFamily="49" charset="0"/>
                <a:cs typeface="Courier New" panose="02070309020205020404" pitchFamily="49" charset="0"/>
              </a:rPr>
              <a:t>sum = 0</a:t>
            </a:r>
          </a:p>
          <a:p>
            <a:pPr marL="0" indent="0">
              <a:lnSpc>
                <a:spcPct val="120000"/>
              </a:lnSpc>
              <a:spcBef>
                <a:spcPts val="300"/>
              </a:spcBef>
              <a:buNone/>
            </a:pPr>
            <a:r>
              <a:rPr lang="en-GB" sz="1600" dirty="0">
                <a:latin typeface="Courier New" panose="02070309020205020404" pitchFamily="49" charset="0"/>
                <a:cs typeface="Courier New" panose="02070309020205020404" pitchFamily="49" charset="0"/>
              </a:rPr>
              <a:t>while (</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 0):</a:t>
            </a:r>
          </a:p>
          <a:p>
            <a:pPr marL="0" indent="0">
              <a:lnSpc>
                <a:spcPct val="120000"/>
              </a:lnSpc>
              <a:spcBef>
                <a:spcPts val="300"/>
              </a:spcBef>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 1</a:t>
            </a:r>
          </a:p>
          <a:p>
            <a:pPr marL="0" indent="0">
              <a:lnSpc>
                <a:spcPct val="120000"/>
              </a:lnSpc>
              <a:spcBef>
                <a:spcPts val="300"/>
              </a:spcBef>
              <a:buNone/>
            </a:pPr>
            <a:r>
              <a:rPr lang="en-GB" sz="1600" dirty="0">
                <a:latin typeface="Courier New" panose="02070309020205020404" pitchFamily="49" charset="0"/>
                <a:cs typeface="Courier New" panose="02070309020205020404" pitchFamily="49" charset="0"/>
              </a:rPr>
              <a:t>	if (</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 2 == 1):</a:t>
            </a:r>
          </a:p>
          <a:p>
            <a:pPr marL="0" indent="0">
              <a:lnSpc>
                <a:spcPct val="120000"/>
              </a:lnSpc>
              <a:spcBef>
                <a:spcPts val="300"/>
              </a:spcBef>
              <a:buNone/>
            </a:pPr>
            <a:r>
              <a:rPr lang="en-GB" sz="1600" dirty="0">
                <a:latin typeface="Courier New" panose="02070309020205020404" pitchFamily="49" charset="0"/>
                <a:cs typeface="Courier New" panose="02070309020205020404" pitchFamily="49" charset="0"/>
              </a:rPr>
              <a:t>		continue</a:t>
            </a:r>
          </a:p>
          <a:p>
            <a:pPr marL="0" indent="0">
              <a:lnSpc>
                <a:spcPct val="120000"/>
              </a:lnSpc>
              <a:spcBef>
                <a:spcPts val="300"/>
              </a:spcBef>
              <a:buNone/>
            </a:pPr>
            <a:r>
              <a:rPr lang="en-GB" sz="1600" dirty="0">
                <a:latin typeface="Courier New" panose="02070309020205020404" pitchFamily="49" charset="0"/>
                <a:cs typeface="Courier New" panose="02070309020205020404" pitchFamily="49" charset="0"/>
              </a:rPr>
              <a:t>	sum += i</a:t>
            </a:r>
          </a:p>
          <a:p>
            <a:pPr marL="0" indent="0">
              <a:lnSpc>
                <a:spcPct val="120000"/>
              </a:lnSpc>
              <a:spcBef>
                <a:spcPts val="300"/>
              </a:spcBef>
              <a:buNone/>
            </a:pPr>
            <a:r>
              <a:rPr lang="en-GB" sz="1600" dirty="0">
                <a:latin typeface="Courier New" panose="02070309020205020404" pitchFamily="49" charset="0"/>
                <a:cs typeface="Courier New" panose="02070309020205020404" pitchFamily="49" charset="0"/>
              </a:rPr>
              <a:t>print (sum)</a:t>
            </a:r>
          </a:p>
        </p:txBody>
      </p:sp>
      <p:sp>
        <p:nvSpPr>
          <p:cNvPr id="4" name="Rectangle 3">
            <a:extLst>
              <a:ext uri="{FF2B5EF4-FFF2-40B4-BE49-F238E27FC236}">
                <a16:creationId xmlns:a16="http://schemas.microsoft.com/office/drawing/2014/main" id="{4B1F778B-7B4B-3A43-AFC8-B9D81BE99E1E}"/>
              </a:ext>
            </a:extLst>
          </p:cNvPr>
          <p:cNvSpPr/>
          <p:nvPr/>
        </p:nvSpPr>
        <p:spPr>
          <a:xfrm>
            <a:off x="628650" y="1900166"/>
            <a:ext cx="4087337" cy="369332"/>
          </a:xfrm>
          <a:prstGeom prst="rect">
            <a:avLst/>
          </a:prstGeom>
        </p:spPr>
        <p:txBody>
          <a:bodyPr wrap="none">
            <a:spAutoFit/>
          </a:bodyPr>
          <a:lstStyle/>
          <a:p>
            <a:r>
              <a:rPr lang="en-GB" dirty="0"/>
              <a:t>Continue ends current loop and starts next:</a:t>
            </a:r>
          </a:p>
        </p:txBody>
      </p:sp>
      <p:sp>
        <p:nvSpPr>
          <p:cNvPr id="5" name="Rectangle 4">
            <a:extLst>
              <a:ext uri="{FF2B5EF4-FFF2-40B4-BE49-F238E27FC236}">
                <a16:creationId xmlns:a16="http://schemas.microsoft.com/office/drawing/2014/main" id="{B710ACC8-4338-FD4E-82F2-6C16B9E95FFD}"/>
              </a:ext>
            </a:extLst>
          </p:cNvPr>
          <p:cNvSpPr/>
          <p:nvPr/>
        </p:nvSpPr>
        <p:spPr>
          <a:xfrm>
            <a:off x="628649" y="5719468"/>
            <a:ext cx="7611583" cy="646331"/>
          </a:xfrm>
          <a:prstGeom prst="rect">
            <a:avLst/>
          </a:prstGeom>
        </p:spPr>
        <p:txBody>
          <a:bodyPr wrap="square">
            <a:spAutoFit/>
          </a:bodyPr>
          <a:lstStyle/>
          <a:p>
            <a:r>
              <a:rPr lang="en-GB" dirty="0"/>
              <a:t>This often goes some way to making the code easier to read when the alternative is complicated nested if statements</a:t>
            </a:r>
          </a:p>
        </p:txBody>
      </p:sp>
    </p:spTree>
    <p:extLst>
      <p:ext uri="{BB962C8B-B14F-4D97-AF65-F5344CB8AC3E}">
        <p14:creationId xmlns:p14="http://schemas.microsoft.com/office/powerpoint/2010/main" val="3664186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98EF5-7789-4E48-8793-C4BD3A6E7CC6}"/>
              </a:ext>
            </a:extLst>
          </p:cNvPr>
          <p:cNvSpPr>
            <a:spLocks noGrp="1"/>
          </p:cNvSpPr>
          <p:nvPr>
            <p:ph type="title"/>
          </p:nvPr>
        </p:nvSpPr>
        <p:spPr/>
        <p:txBody>
          <a:bodyPr/>
          <a:lstStyle/>
          <a:p>
            <a:r>
              <a:rPr lang="en-GB" dirty="0"/>
              <a:t>while-else</a:t>
            </a:r>
          </a:p>
        </p:txBody>
      </p:sp>
      <p:sp>
        <p:nvSpPr>
          <p:cNvPr id="3" name="Content Placeholder 2">
            <a:extLst>
              <a:ext uri="{FF2B5EF4-FFF2-40B4-BE49-F238E27FC236}">
                <a16:creationId xmlns:a16="http://schemas.microsoft.com/office/drawing/2014/main" id="{91925AD0-E711-4D9D-AC5B-562A5E9A226C}"/>
              </a:ext>
            </a:extLst>
          </p:cNvPr>
          <p:cNvSpPr>
            <a:spLocks noGrp="1"/>
          </p:cNvSpPr>
          <p:nvPr>
            <p:ph idx="1"/>
          </p:nvPr>
        </p:nvSpPr>
        <p:spPr>
          <a:xfrm>
            <a:off x="996118" y="3009014"/>
            <a:ext cx="7699424" cy="2807097"/>
          </a:xfrm>
          <a:solidFill>
            <a:schemeClr val="accent5">
              <a:lumMod val="20000"/>
              <a:lumOff val="80000"/>
            </a:schemeClr>
          </a:solidFill>
        </p:spPr>
        <p:txBody>
          <a:bodyPr>
            <a:normAutofit/>
          </a:bodyPr>
          <a:lstStyle/>
          <a:p>
            <a:pPr marL="0" indent="0">
              <a:buNone/>
            </a:pPr>
            <a:r>
              <a:rPr lang="en-GB" sz="1600" dirty="0">
                <a:latin typeface="Courier New" panose="02070309020205020404" pitchFamily="49" charset="0"/>
                <a:cs typeface="Courier New" panose="02070309020205020404" pitchFamily="49" charset="0"/>
              </a:rPr>
              <a:t>while (</a:t>
            </a:r>
            <a:r>
              <a:rPr lang="en-GB" sz="1600" dirty="0" err="1">
                <a:latin typeface="Courier New" panose="02070309020205020404" pitchFamily="49" charset="0"/>
                <a:cs typeface="Courier New" panose="02070309020205020404" pitchFamily="49" charset="0"/>
              </a:rPr>
              <a:t>current_count</a:t>
            </a:r>
            <a:r>
              <a:rPr lang="en-GB" sz="1600" dirty="0">
                <a:latin typeface="Courier New" panose="02070309020205020404" pitchFamily="49" charset="0"/>
                <a:cs typeface="Courier New" panose="02070309020205020404" pitchFamily="49" charset="0"/>
              </a:rPr>
              <a:t> &lt; </a:t>
            </a:r>
            <a:r>
              <a:rPr lang="en-GB" sz="1600" dirty="0" err="1">
                <a:latin typeface="Courier New" panose="02070309020205020404" pitchFamily="49" charset="0"/>
                <a:cs typeface="Courier New" panose="02070309020205020404" pitchFamily="49" charset="0"/>
              </a:rPr>
              <a:t>estimate_file_count</a:t>
            </a:r>
            <a:r>
              <a:rPr lang="en-GB" sz="1600" dirty="0">
                <a:latin typeface="Courier New" panose="02070309020205020404" pitchFamily="49" charset="0"/>
                <a:cs typeface="Courier New" panose="02070309020205020404" pitchFamily="49" charset="0"/>
              </a:rPr>
              <a:t>): </a:t>
            </a:r>
          </a:p>
          <a:p>
            <a:pPr marL="0" indent="0">
              <a:buNone/>
            </a:pPr>
            <a:r>
              <a:rPr lang="en-GB" sz="1600" dirty="0">
                <a:latin typeface="Courier New" panose="02070309020205020404" pitchFamily="49" charset="0"/>
                <a:cs typeface="Courier New" panose="02070309020205020404" pitchFamily="49" charset="0"/>
              </a:rPr>
              <a:t>	if </a:t>
            </a:r>
            <a:r>
              <a:rPr lang="en-GB" sz="1600" dirty="0" err="1">
                <a:latin typeface="Courier New" panose="02070309020205020404" pitchFamily="49" charset="0"/>
                <a:cs typeface="Courier New" panose="02070309020205020404" pitchFamily="49" charset="0"/>
              </a:rPr>
              <a:t>file_not_found</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current_count</a:t>
            </a:r>
            <a:r>
              <a:rPr lang="en-GB" sz="1600" dirty="0">
                <a:latin typeface="Courier New" panose="02070309020205020404" pitchFamily="49" charset="0"/>
                <a:cs typeface="Courier New" panose="02070309020205020404" pitchFamily="49" charset="0"/>
              </a:rPr>
              <a:t> + ".txt"):</a:t>
            </a:r>
          </a:p>
          <a:p>
            <a:pPr marL="0" indent="0">
              <a:buNone/>
            </a:pPr>
            <a:r>
              <a:rPr lang="en-GB" sz="1600" dirty="0">
                <a:latin typeface="Courier New" panose="02070309020205020404" pitchFamily="49" charset="0"/>
                <a:cs typeface="Courier New" panose="02070309020205020404" pitchFamily="49" charset="0"/>
              </a:rPr>
              <a:t>		print ("less files than expected")</a:t>
            </a:r>
          </a:p>
          <a:p>
            <a:pPr marL="0" indent="0">
              <a:buNone/>
            </a:pPr>
            <a:r>
              <a:rPr lang="en-GB" sz="1600" dirty="0">
                <a:latin typeface="Courier New" panose="02070309020205020404" pitchFamily="49" charset="0"/>
                <a:cs typeface="Courier New" panose="02070309020205020404" pitchFamily="49" charset="0"/>
              </a:rPr>
              <a:t>		break</a:t>
            </a:r>
          </a:p>
          <a:p>
            <a:pPr marL="0" indent="0">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current_count</a:t>
            </a:r>
            <a:r>
              <a:rPr lang="en-GB" sz="1600" dirty="0">
                <a:latin typeface="Courier New" panose="02070309020205020404" pitchFamily="49" charset="0"/>
                <a:cs typeface="Courier New" panose="02070309020205020404" pitchFamily="49" charset="0"/>
              </a:rPr>
              <a:t> += 1</a:t>
            </a:r>
          </a:p>
          <a:p>
            <a:pPr marL="0" indent="0">
              <a:buNone/>
            </a:pPr>
            <a:r>
              <a:rPr lang="en-GB" sz="1600" dirty="0">
                <a:latin typeface="Courier New" panose="02070309020205020404" pitchFamily="49" charset="0"/>
                <a:cs typeface="Courier New" panose="02070309020205020404" pitchFamily="49" charset="0"/>
              </a:rPr>
              <a:t>else:</a:t>
            </a:r>
          </a:p>
          <a:p>
            <a:pPr marL="0" indent="0">
              <a:buNone/>
            </a:pPr>
            <a:r>
              <a:rPr lang="en-GB" sz="1600" dirty="0">
                <a:latin typeface="Courier New" panose="02070309020205020404" pitchFamily="49" charset="0"/>
                <a:cs typeface="Courier New" panose="02070309020205020404" pitchFamily="49" charset="0"/>
              </a:rPr>
              <a:t>	print (</a:t>
            </a:r>
            <a:r>
              <a:rPr lang="en-GB" sz="1600" dirty="0" err="1">
                <a:latin typeface="Courier New" panose="02070309020205020404" pitchFamily="49" charset="0"/>
                <a:cs typeface="Courier New" panose="02070309020205020404" pitchFamily="49" charset="0"/>
              </a:rPr>
              <a:t>estimate_file_count</a:t>
            </a:r>
            <a:r>
              <a:rPr lang="en-GB" sz="1600" dirty="0">
                <a:latin typeface="Courier New" panose="02070309020205020404" pitchFamily="49" charset="0"/>
                <a:cs typeface="Courier New" panose="02070309020205020404" pitchFamily="49" charset="0"/>
              </a:rPr>
              <a:t> + "files read")</a:t>
            </a:r>
          </a:p>
        </p:txBody>
      </p:sp>
      <p:sp>
        <p:nvSpPr>
          <p:cNvPr id="4" name="Rectangle 3">
            <a:extLst>
              <a:ext uri="{FF2B5EF4-FFF2-40B4-BE49-F238E27FC236}">
                <a16:creationId xmlns:a16="http://schemas.microsoft.com/office/drawing/2014/main" id="{AEA3BBC3-C937-1C47-B738-834CDBE9CE0E}"/>
              </a:ext>
            </a:extLst>
          </p:cNvPr>
          <p:cNvSpPr/>
          <p:nvPr/>
        </p:nvSpPr>
        <p:spPr>
          <a:xfrm>
            <a:off x="680485" y="1850088"/>
            <a:ext cx="8330690" cy="923330"/>
          </a:xfrm>
          <a:prstGeom prst="rect">
            <a:avLst/>
          </a:prstGeom>
        </p:spPr>
        <p:txBody>
          <a:bodyPr wrap="square">
            <a:spAutoFit/>
          </a:bodyPr>
          <a:lstStyle/>
          <a:p>
            <a:r>
              <a:rPr lang="en-GB" dirty="0">
                <a:cs typeface="Courier New" panose="02070309020205020404" pitchFamily="49" charset="0"/>
              </a:rPr>
              <a:t>It isn't commonly used, but you can put an "else" statement after while. This happens when the loop ends (which may be the first time), but not when the loop is broken out of. </a:t>
            </a:r>
          </a:p>
          <a:p>
            <a:pPr>
              <a:spcAft>
                <a:spcPts val="900"/>
              </a:spcAft>
            </a:pPr>
            <a:r>
              <a:rPr lang="en-GB" dirty="0">
                <a:cs typeface="Courier New" panose="02070309020205020404" pitchFamily="49" charset="0"/>
              </a:rPr>
              <a:t>Essentially, it mashes up a loop and an if statement.</a:t>
            </a:r>
          </a:p>
        </p:txBody>
      </p:sp>
    </p:spTree>
    <p:extLst>
      <p:ext uri="{BB962C8B-B14F-4D97-AF65-F5344CB8AC3E}">
        <p14:creationId xmlns:p14="http://schemas.microsoft.com/office/powerpoint/2010/main" val="1325534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818B0-AF1B-43A4-BF50-6CF347B74E3D}"/>
              </a:ext>
            </a:extLst>
          </p:cNvPr>
          <p:cNvSpPr>
            <a:spLocks noGrp="1"/>
          </p:cNvSpPr>
          <p:nvPr>
            <p:ph type="title"/>
          </p:nvPr>
        </p:nvSpPr>
        <p:spPr/>
        <p:txBody>
          <a:bodyPr/>
          <a:lstStyle/>
          <a:p>
            <a:r>
              <a:rPr lang="en-GB" dirty="0"/>
              <a:t>Counting loops</a:t>
            </a:r>
          </a:p>
        </p:txBody>
      </p:sp>
      <p:sp>
        <p:nvSpPr>
          <p:cNvPr id="3" name="Content Placeholder 2">
            <a:extLst>
              <a:ext uri="{FF2B5EF4-FFF2-40B4-BE49-F238E27FC236}">
                <a16:creationId xmlns:a16="http://schemas.microsoft.com/office/drawing/2014/main" id="{D6132CCA-9C7A-43C5-AA97-58890504A1FC}"/>
              </a:ext>
            </a:extLst>
          </p:cNvPr>
          <p:cNvSpPr>
            <a:spLocks noGrp="1"/>
          </p:cNvSpPr>
          <p:nvPr>
            <p:ph idx="1"/>
          </p:nvPr>
        </p:nvSpPr>
        <p:spPr>
          <a:xfrm>
            <a:off x="1065807" y="2402927"/>
            <a:ext cx="7290055" cy="1541752"/>
          </a:xfrm>
          <a:solidFill>
            <a:schemeClr val="accent5">
              <a:lumMod val="20000"/>
              <a:lumOff val="80000"/>
            </a:schemeClr>
          </a:solidFill>
        </p:spPr>
        <p:txBody>
          <a:bodyPr>
            <a:normAutofit/>
          </a:bodyPr>
          <a:lstStyle/>
          <a:p>
            <a:pPr marL="0" indent="0">
              <a:buNone/>
            </a:pP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 0</a:t>
            </a:r>
          </a:p>
          <a:p>
            <a:pPr marL="0" indent="0">
              <a:buNone/>
            </a:pPr>
            <a:r>
              <a:rPr lang="en-GB" sz="1600" dirty="0">
                <a:latin typeface="Courier New" panose="02070309020205020404" pitchFamily="49" charset="0"/>
                <a:cs typeface="Courier New" panose="02070309020205020404" pitchFamily="49" charset="0"/>
              </a:rPr>
              <a:t>while (</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&lt; 10):</a:t>
            </a:r>
          </a:p>
          <a:p>
            <a:pPr marL="0" indent="0">
              <a:buNone/>
            </a:pPr>
            <a:r>
              <a:rPr lang="en-GB" sz="1600" dirty="0">
                <a:latin typeface="Courier New" panose="02070309020205020404" pitchFamily="49" charset="0"/>
                <a:cs typeface="Courier New" panose="02070309020205020404" pitchFamily="49" charset="0"/>
              </a:rPr>
              <a:t>	print(</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a:t>
            </a:r>
          </a:p>
          <a:p>
            <a:pPr marL="0" indent="0">
              <a:buNone/>
            </a:pPr>
            <a:r>
              <a:rPr lang="en-GB" sz="1600" dirty="0">
                <a:latin typeface="Courier New" panose="02070309020205020404" pitchFamily="49" charset="0"/>
                <a:cs typeface="Courier New" panose="02070309020205020404" pitchFamily="49" charset="0"/>
              </a:rPr>
              <a:t>	i += 1</a:t>
            </a:r>
            <a:endParaRPr lang="en-GB" sz="1600" dirty="0"/>
          </a:p>
        </p:txBody>
      </p:sp>
      <p:sp>
        <p:nvSpPr>
          <p:cNvPr id="4" name="Rectangle 3">
            <a:extLst>
              <a:ext uri="{FF2B5EF4-FFF2-40B4-BE49-F238E27FC236}">
                <a16:creationId xmlns:a16="http://schemas.microsoft.com/office/drawing/2014/main" id="{34F168AF-BEFD-5B40-809E-1C654CA35CFB}"/>
              </a:ext>
            </a:extLst>
          </p:cNvPr>
          <p:cNvSpPr/>
          <p:nvPr/>
        </p:nvSpPr>
        <p:spPr>
          <a:xfrm>
            <a:off x="669852" y="1862251"/>
            <a:ext cx="5986130" cy="646331"/>
          </a:xfrm>
          <a:prstGeom prst="rect">
            <a:avLst/>
          </a:prstGeom>
        </p:spPr>
        <p:txBody>
          <a:bodyPr wrap="square">
            <a:spAutoFit/>
          </a:bodyPr>
          <a:lstStyle/>
          <a:p>
            <a:r>
              <a:rPr lang="en-GB" dirty="0"/>
              <a:t>What if we want to count? We could do this:</a:t>
            </a:r>
          </a:p>
          <a:p>
            <a:endParaRPr lang="en-GB" dirty="0"/>
          </a:p>
        </p:txBody>
      </p:sp>
      <p:sp>
        <p:nvSpPr>
          <p:cNvPr id="5" name="Rectangle 4">
            <a:extLst>
              <a:ext uri="{FF2B5EF4-FFF2-40B4-BE49-F238E27FC236}">
                <a16:creationId xmlns:a16="http://schemas.microsoft.com/office/drawing/2014/main" id="{13106833-97B1-D643-8B6F-F996613801DB}"/>
              </a:ext>
            </a:extLst>
          </p:cNvPr>
          <p:cNvSpPr/>
          <p:nvPr/>
        </p:nvSpPr>
        <p:spPr>
          <a:xfrm>
            <a:off x="1065807" y="4984206"/>
            <a:ext cx="7388298" cy="1077218"/>
          </a:xfrm>
          <a:prstGeom prst="rect">
            <a:avLst/>
          </a:prstGeom>
          <a:solidFill>
            <a:schemeClr val="accent5">
              <a:lumMod val="20000"/>
              <a:lumOff val="80000"/>
            </a:schemeClr>
          </a:solidFill>
        </p:spPr>
        <p:txBody>
          <a:bodyPr wrap="square">
            <a:spAutoFit/>
          </a:bodyPr>
          <a:lstStyle/>
          <a:p>
            <a:r>
              <a:rPr lang="en-GB" sz="1600" b="1" dirty="0">
                <a:solidFill>
                  <a:srgbClr val="FF0000"/>
                </a:solidFill>
                <a:latin typeface="Courier New" panose="02070309020205020404" pitchFamily="49" charset="0"/>
                <a:cs typeface="Courier New" panose="02070309020205020404" pitchFamily="49" charset="0"/>
              </a:rPr>
              <a:t>ii </a:t>
            </a:r>
            <a:r>
              <a:rPr lang="en-GB" sz="1600" dirty="0">
                <a:latin typeface="Courier New" panose="02070309020205020404" pitchFamily="49" charset="0"/>
                <a:cs typeface="Courier New" panose="02070309020205020404" pitchFamily="49" charset="0"/>
              </a:rPr>
              <a:t>= 0</a:t>
            </a:r>
          </a:p>
          <a:p>
            <a:r>
              <a:rPr lang="en-GB" sz="1600" dirty="0">
                <a:latin typeface="Courier New" panose="02070309020205020404" pitchFamily="49" charset="0"/>
                <a:cs typeface="Courier New" panose="02070309020205020404" pitchFamily="49" charset="0"/>
              </a:rPr>
              <a:t>while (</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&lt;</a:t>
            </a:r>
            <a:r>
              <a:rPr lang="en-GB" sz="1600" b="1" dirty="0">
                <a:solidFill>
                  <a:srgbClr val="FF0000"/>
                </a:solidFill>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 10):</a:t>
            </a:r>
          </a:p>
          <a:p>
            <a:r>
              <a:rPr lang="en-GB" sz="1600" dirty="0">
                <a:latin typeface="Courier New" panose="02070309020205020404" pitchFamily="49" charset="0"/>
                <a:cs typeface="Courier New" panose="02070309020205020404" pitchFamily="49" charset="0"/>
              </a:rPr>
              <a:t>	print(a)</a:t>
            </a:r>
          </a:p>
          <a:p>
            <a:r>
              <a:rPr lang="en-GB" sz="1600" dirty="0">
                <a:latin typeface="Courier New" panose="02070309020205020404" pitchFamily="49" charset="0"/>
                <a:cs typeface="Courier New" panose="02070309020205020404" pitchFamily="49" charset="0"/>
              </a:rPr>
              <a:t>	</a:t>
            </a:r>
            <a:r>
              <a:rPr lang="en-GB" sz="1600" b="1" dirty="0">
                <a:solidFill>
                  <a:srgbClr val="FF0000"/>
                </a:solidFill>
                <a:latin typeface="Courier New" panose="02070309020205020404" pitchFamily="49" charset="0"/>
                <a:cs typeface="Courier New" panose="02070309020205020404" pitchFamily="49" charset="0"/>
              </a:rPr>
              <a:t>j</a:t>
            </a:r>
            <a:r>
              <a:rPr lang="en-GB" sz="1600" dirty="0">
                <a:latin typeface="Courier New" panose="02070309020205020404" pitchFamily="49" charset="0"/>
                <a:cs typeface="Courier New" panose="02070309020205020404" pitchFamily="49" charset="0"/>
              </a:rPr>
              <a:t> += 1</a:t>
            </a:r>
          </a:p>
        </p:txBody>
      </p:sp>
      <p:sp>
        <p:nvSpPr>
          <p:cNvPr id="6" name="Rectangle 5">
            <a:extLst>
              <a:ext uri="{FF2B5EF4-FFF2-40B4-BE49-F238E27FC236}">
                <a16:creationId xmlns:a16="http://schemas.microsoft.com/office/drawing/2014/main" id="{B7975069-2D93-0A40-835C-ABC5971C19A2}"/>
              </a:ext>
            </a:extLst>
          </p:cNvPr>
          <p:cNvSpPr/>
          <p:nvPr/>
        </p:nvSpPr>
        <p:spPr>
          <a:xfrm>
            <a:off x="669852" y="4464763"/>
            <a:ext cx="6273209" cy="369332"/>
          </a:xfrm>
          <a:prstGeom prst="rect">
            <a:avLst/>
          </a:prstGeom>
        </p:spPr>
        <p:txBody>
          <a:bodyPr wrap="square">
            <a:spAutoFit/>
          </a:bodyPr>
          <a:lstStyle/>
          <a:p>
            <a:r>
              <a:rPr lang="en-GB" dirty="0"/>
              <a:t>However, there are lots of mistakes we could make here.</a:t>
            </a:r>
          </a:p>
        </p:txBody>
      </p:sp>
    </p:spTree>
    <p:extLst>
      <p:ext uri="{BB962C8B-B14F-4D97-AF65-F5344CB8AC3E}">
        <p14:creationId xmlns:p14="http://schemas.microsoft.com/office/powerpoint/2010/main" val="568583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5BA1-171C-BC4F-A68F-481E16EFC147}"/>
              </a:ext>
            </a:extLst>
          </p:cNvPr>
          <p:cNvSpPr>
            <a:spLocks noGrp="1"/>
          </p:cNvSpPr>
          <p:nvPr>
            <p:ph type="title"/>
          </p:nvPr>
        </p:nvSpPr>
        <p:spPr/>
        <p:txBody>
          <a:bodyPr/>
          <a:lstStyle/>
          <a:p>
            <a:r>
              <a:rPr lang="en-US" dirty="0"/>
              <a:t>INDENTATION</a:t>
            </a:r>
          </a:p>
        </p:txBody>
      </p:sp>
      <p:sp>
        <p:nvSpPr>
          <p:cNvPr id="3" name="Content Placeholder 2">
            <a:extLst>
              <a:ext uri="{FF2B5EF4-FFF2-40B4-BE49-F238E27FC236}">
                <a16:creationId xmlns:a16="http://schemas.microsoft.com/office/drawing/2014/main" id="{22197A1C-1F5E-9F4F-9313-5493B33BA63B}"/>
              </a:ext>
            </a:extLst>
          </p:cNvPr>
          <p:cNvSpPr>
            <a:spLocks noGrp="1"/>
          </p:cNvSpPr>
          <p:nvPr>
            <p:ph idx="1"/>
          </p:nvPr>
        </p:nvSpPr>
        <p:spPr/>
        <p:txBody>
          <a:bodyPr/>
          <a:lstStyle/>
          <a:p>
            <a:pPr marL="0" indent="0">
              <a:lnSpc>
                <a:spcPct val="100000"/>
              </a:lnSpc>
              <a:buNone/>
            </a:pPr>
            <a:r>
              <a:rPr lang="en-US" dirty="0">
                <a:latin typeface="Arial" panose="020B0604020202020204" pitchFamily="34" charset="0"/>
                <a:cs typeface="Arial" panose="020B0604020202020204" pitchFamily="34" charset="0"/>
              </a:rPr>
              <a:t>Most of the programming languages like C, C++, Java use braces { } to define a block of code. Python uses indentation.</a:t>
            </a:r>
          </a:p>
          <a:p>
            <a:pPr marL="0" indent="0">
              <a:lnSpc>
                <a:spcPct val="100000"/>
              </a:lnSpc>
              <a:buNone/>
            </a:pPr>
            <a:r>
              <a:rPr lang="en-US" dirty="0">
                <a:latin typeface="Arial" panose="020B0604020202020204" pitchFamily="34" charset="0"/>
                <a:cs typeface="Arial" panose="020B0604020202020204" pitchFamily="34" charset="0"/>
              </a:rPr>
              <a:t>A code block (body of a function, loop etc.) starts with </a:t>
            </a:r>
            <a:r>
              <a:rPr lang="en-US" b="1" dirty="0">
                <a:latin typeface="Arial" panose="020B0604020202020204" pitchFamily="34" charset="0"/>
                <a:cs typeface="Arial" panose="020B0604020202020204" pitchFamily="34" charset="0"/>
              </a:rPr>
              <a:t>indentation </a:t>
            </a:r>
            <a:r>
              <a:rPr lang="en-US" dirty="0">
                <a:latin typeface="Arial" panose="020B0604020202020204" pitchFamily="34" charset="0"/>
                <a:cs typeface="Arial" panose="020B0604020202020204" pitchFamily="34" charset="0"/>
              </a:rPr>
              <a:t>and ends with the first </a:t>
            </a:r>
            <a:r>
              <a:rPr lang="en-US" b="1" dirty="0">
                <a:latin typeface="Arial" panose="020B0604020202020204" pitchFamily="34" charset="0"/>
                <a:cs typeface="Arial" panose="020B0604020202020204" pitchFamily="34" charset="0"/>
              </a:rPr>
              <a:t>un-indented</a:t>
            </a:r>
            <a:r>
              <a:rPr lang="en-US" dirty="0">
                <a:latin typeface="Arial" panose="020B0604020202020204" pitchFamily="34" charset="0"/>
                <a:cs typeface="Arial" panose="020B0604020202020204" pitchFamily="34" charset="0"/>
              </a:rPr>
              <a:t> line. </a:t>
            </a:r>
          </a:p>
          <a:p>
            <a:pPr marL="0" indent="0">
              <a:lnSpc>
                <a:spcPct val="100000"/>
              </a:lnSpc>
              <a:buNone/>
            </a:pPr>
            <a:r>
              <a:rPr lang="en-US" dirty="0">
                <a:latin typeface="Arial" panose="020B0604020202020204" pitchFamily="34" charset="0"/>
                <a:cs typeface="Arial" panose="020B0604020202020204" pitchFamily="34" charset="0"/>
              </a:rPr>
              <a:t>The amount of indentation is up to you, but it must be consistent throughout that block.</a:t>
            </a:r>
          </a:p>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r>
              <a:rPr lang="en-US" dirty="0">
                <a:latin typeface="Arial" panose="020B0604020202020204" pitchFamily="34" charset="0"/>
                <a:cs typeface="Arial" panose="020B0604020202020204" pitchFamily="34" charset="0"/>
              </a:rPr>
              <a:t>We’ll see examples on indentation in the following slides</a:t>
            </a:r>
          </a:p>
        </p:txBody>
      </p:sp>
    </p:spTree>
    <p:extLst>
      <p:ext uri="{BB962C8B-B14F-4D97-AF65-F5344CB8AC3E}">
        <p14:creationId xmlns:p14="http://schemas.microsoft.com/office/powerpoint/2010/main" val="2297700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8BA6-1739-4A81-9A51-D67C8AF281C1}"/>
              </a:ext>
            </a:extLst>
          </p:cNvPr>
          <p:cNvSpPr>
            <a:spLocks noGrp="1"/>
          </p:cNvSpPr>
          <p:nvPr>
            <p:ph type="title"/>
          </p:nvPr>
        </p:nvSpPr>
        <p:spPr/>
        <p:txBody>
          <a:bodyPr/>
          <a:lstStyle/>
          <a:p>
            <a:r>
              <a:rPr lang="en-GB" dirty="0"/>
              <a:t>OTHER “for loops”</a:t>
            </a:r>
          </a:p>
        </p:txBody>
      </p:sp>
      <p:sp>
        <p:nvSpPr>
          <p:cNvPr id="3" name="Content Placeholder 2">
            <a:extLst>
              <a:ext uri="{FF2B5EF4-FFF2-40B4-BE49-F238E27FC236}">
                <a16:creationId xmlns:a16="http://schemas.microsoft.com/office/drawing/2014/main" id="{21FB3212-6F1C-4D6D-BF7B-79D096823ED7}"/>
              </a:ext>
            </a:extLst>
          </p:cNvPr>
          <p:cNvSpPr>
            <a:spLocks noGrp="1"/>
          </p:cNvSpPr>
          <p:nvPr>
            <p:ph idx="1"/>
          </p:nvPr>
        </p:nvSpPr>
        <p:spPr>
          <a:xfrm>
            <a:off x="628650" y="2226469"/>
            <a:ext cx="8402809" cy="3263504"/>
          </a:xfrm>
        </p:spPr>
        <p:txBody>
          <a:bodyPr/>
          <a:lstStyle/>
          <a:p>
            <a:pPr marL="0" indent="0">
              <a:buNone/>
            </a:pPr>
            <a:r>
              <a:rPr lang="en-GB" dirty="0"/>
              <a:t>Because of this, lots of languages have a 'for loop' construction, which places all these elements in one area, where they are clearly related and can't be lost.</a:t>
            </a:r>
          </a:p>
          <a:p>
            <a:pPr marL="0" indent="0">
              <a:buNone/>
            </a:pPr>
            <a:endParaRPr lang="en-GB" dirty="0"/>
          </a:p>
          <a:p>
            <a:pPr marL="0" indent="0">
              <a:buNone/>
            </a:pPr>
            <a:r>
              <a:rPr lang="en-GB" dirty="0">
                <a:latin typeface="Courier New" panose="02070309020205020404" pitchFamily="49" charset="0"/>
                <a:cs typeface="Courier New" panose="02070309020205020404" pitchFamily="49" charset="0"/>
              </a:rPr>
              <a:t>for (</a:t>
            </a:r>
            <a:r>
              <a:rPr lang="en-GB" dirty="0" err="1">
                <a:latin typeface="Courier New" panose="02070309020205020404" pitchFamily="49" charset="0"/>
                <a:cs typeface="Courier New" panose="02070309020205020404" pitchFamily="49" charset="0"/>
              </a:rPr>
              <a:t>int</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 = 0; </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 &lt; 10; </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a:t>
            </a:r>
          </a:p>
          <a:p>
            <a:pPr marL="0" indent="0">
              <a:buNone/>
            </a:pPr>
            <a:endParaRPr lang="en-GB" dirty="0"/>
          </a:p>
        </p:txBody>
      </p:sp>
      <p:sp>
        <p:nvSpPr>
          <p:cNvPr id="4" name="Rectangle 3">
            <a:extLst>
              <a:ext uri="{FF2B5EF4-FFF2-40B4-BE49-F238E27FC236}">
                <a16:creationId xmlns:a16="http://schemas.microsoft.com/office/drawing/2014/main" id="{37B829BE-EF7C-5F48-B2D5-709AF9D5B61E}"/>
              </a:ext>
            </a:extLst>
          </p:cNvPr>
          <p:cNvSpPr/>
          <p:nvPr/>
        </p:nvSpPr>
        <p:spPr>
          <a:xfrm>
            <a:off x="6799754" y="3673555"/>
            <a:ext cx="1838965"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GB" dirty="0">
                <a:latin typeface="Courier New" panose="02070309020205020404" pitchFamily="49" charset="0"/>
                <a:cs typeface="Courier New" panose="02070309020205020404" pitchFamily="49" charset="0"/>
              </a:rPr>
              <a:t>Java example</a:t>
            </a:r>
            <a:endParaRPr lang="en-US" dirty="0"/>
          </a:p>
        </p:txBody>
      </p:sp>
    </p:spTree>
    <p:extLst>
      <p:ext uri="{BB962C8B-B14F-4D97-AF65-F5344CB8AC3E}">
        <p14:creationId xmlns:p14="http://schemas.microsoft.com/office/powerpoint/2010/main" val="2661271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9F437-DFAA-4256-A825-A89C6CD2380D}"/>
              </a:ext>
            </a:extLst>
          </p:cNvPr>
          <p:cNvSpPr>
            <a:spLocks noGrp="1"/>
          </p:cNvSpPr>
          <p:nvPr>
            <p:ph type="title"/>
          </p:nvPr>
        </p:nvSpPr>
        <p:spPr/>
        <p:txBody>
          <a:bodyPr/>
          <a:lstStyle/>
          <a:p>
            <a:r>
              <a:rPr lang="en-GB" dirty="0" err="1"/>
              <a:t>Pyhton</a:t>
            </a:r>
            <a:r>
              <a:rPr lang="en-GB" dirty="0"/>
              <a:t> for-loops</a:t>
            </a:r>
          </a:p>
        </p:txBody>
      </p:sp>
      <p:sp>
        <p:nvSpPr>
          <p:cNvPr id="3" name="Content Placeholder 2">
            <a:extLst>
              <a:ext uri="{FF2B5EF4-FFF2-40B4-BE49-F238E27FC236}">
                <a16:creationId xmlns:a16="http://schemas.microsoft.com/office/drawing/2014/main" id="{5847B92B-02ED-4EEC-952D-C77F0DDA069E}"/>
              </a:ext>
            </a:extLst>
          </p:cNvPr>
          <p:cNvSpPr>
            <a:spLocks noGrp="1"/>
          </p:cNvSpPr>
          <p:nvPr>
            <p:ph idx="1"/>
          </p:nvPr>
        </p:nvSpPr>
        <p:spPr>
          <a:xfrm>
            <a:off x="768095" y="3104707"/>
            <a:ext cx="7290055" cy="776177"/>
          </a:xfrm>
          <a:solidFill>
            <a:schemeClr val="accent5">
              <a:lumMod val="20000"/>
              <a:lumOff val="80000"/>
            </a:schemeClr>
          </a:solidFill>
        </p:spPr>
        <p:txBody>
          <a:bodyPr>
            <a:normAutofit/>
          </a:bodyPr>
          <a:lstStyle/>
          <a:p>
            <a:pPr marL="0" indent="0">
              <a:buNone/>
            </a:pPr>
            <a:r>
              <a:rPr lang="en-GB" sz="1600" dirty="0">
                <a:latin typeface="Courier New" panose="02070309020205020404" pitchFamily="49" charset="0"/>
                <a:cs typeface="Courier New" panose="02070309020205020404" pitchFamily="49" charset="0"/>
              </a:rPr>
              <a:t>for </a:t>
            </a:r>
            <a:r>
              <a:rPr lang="en-GB" sz="1600" dirty="0" err="1">
                <a:latin typeface="Courier New" panose="02070309020205020404" pitchFamily="49" charset="0"/>
                <a:cs typeface="Courier New" panose="02070309020205020404" pitchFamily="49" charset="0"/>
              </a:rPr>
              <a:t>loop_control_target_variable</a:t>
            </a:r>
            <a:r>
              <a:rPr lang="en-GB" sz="1600" dirty="0">
                <a:latin typeface="Courier New" panose="02070309020205020404" pitchFamily="49" charset="0"/>
                <a:cs typeface="Courier New" panose="02070309020205020404" pitchFamily="49" charset="0"/>
              </a:rPr>
              <a:t> in sequence:</a:t>
            </a:r>
          </a:p>
          <a:p>
            <a:pPr marL="0" indent="0">
              <a:buNone/>
            </a:pPr>
            <a:r>
              <a:rPr lang="en-GB" sz="1600" dirty="0">
                <a:latin typeface="Courier New" panose="02070309020205020404" pitchFamily="49" charset="0"/>
                <a:cs typeface="Courier New" panose="02070309020205020404" pitchFamily="49" charset="0"/>
              </a:rPr>
              <a:t>	# do this</a:t>
            </a:r>
          </a:p>
        </p:txBody>
      </p:sp>
      <p:sp>
        <p:nvSpPr>
          <p:cNvPr id="4" name="Rectangle 3">
            <a:extLst>
              <a:ext uri="{FF2B5EF4-FFF2-40B4-BE49-F238E27FC236}">
                <a16:creationId xmlns:a16="http://schemas.microsoft.com/office/drawing/2014/main" id="{FE392E75-6494-1F42-822E-8E208C31381D}"/>
              </a:ext>
            </a:extLst>
          </p:cNvPr>
          <p:cNvSpPr/>
          <p:nvPr/>
        </p:nvSpPr>
        <p:spPr>
          <a:xfrm>
            <a:off x="768096" y="2084832"/>
            <a:ext cx="7801746" cy="646331"/>
          </a:xfrm>
          <a:prstGeom prst="rect">
            <a:avLst/>
          </a:prstGeom>
        </p:spPr>
        <p:txBody>
          <a:bodyPr wrap="square">
            <a:spAutoFit/>
          </a:bodyPr>
          <a:lstStyle/>
          <a:p>
            <a:r>
              <a:rPr lang="en-GB" dirty="0"/>
              <a:t>Python takes a different approach. Python works with sequences, that is, you give it an object containing the numbers, and it works through them one at a time.</a:t>
            </a:r>
          </a:p>
        </p:txBody>
      </p:sp>
      <p:sp>
        <p:nvSpPr>
          <p:cNvPr id="5" name="Content Placeholder 2">
            <a:extLst>
              <a:ext uri="{FF2B5EF4-FFF2-40B4-BE49-F238E27FC236}">
                <a16:creationId xmlns:a16="http://schemas.microsoft.com/office/drawing/2014/main" id="{847927F7-7B89-2B40-AFBF-B4C3B0FB9998}"/>
              </a:ext>
            </a:extLst>
          </p:cNvPr>
          <p:cNvSpPr txBox="1">
            <a:spLocks/>
          </p:cNvSpPr>
          <p:nvPr/>
        </p:nvSpPr>
        <p:spPr>
          <a:xfrm>
            <a:off x="768095" y="4900759"/>
            <a:ext cx="7290055" cy="847060"/>
          </a:xfrm>
          <a:prstGeom prst="rect">
            <a:avLst/>
          </a:prstGeom>
          <a:solidFill>
            <a:schemeClr val="accent5">
              <a:lumMod val="20000"/>
              <a:lumOff val="80000"/>
            </a:schemeClr>
          </a:solidFill>
        </p:spPr>
        <p:txBody>
          <a:bodyPr vert="horz" lIns="45720" tIns="45720" rIns="45720" bIns="45720" rtlCol="0">
            <a:normAutofit/>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pPr marL="0" indent="0">
              <a:buFont typeface="Tw Cen MT" panose="020B0602020104020603" pitchFamily="34" charset="0"/>
              <a:buNone/>
            </a:pPr>
            <a:r>
              <a:rPr lang="en-GB" sz="1600" dirty="0">
                <a:latin typeface="Courier New" panose="02070309020205020404" pitchFamily="49" charset="0"/>
                <a:cs typeface="Courier New" panose="02070309020205020404" pitchFamily="49" charset="0"/>
              </a:rPr>
              <a:t>for </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in (1,2,3,4,5,6,7,8,9):</a:t>
            </a:r>
          </a:p>
          <a:p>
            <a:pPr marL="0" indent="0">
              <a:buFont typeface="Tw Cen MT" panose="020B0602020104020603" pitchFamily="34" charset="0"/>
              <a:buNone/>
            </a:pPr>
            <a:r>
              <a:rPr lang="en-GB" sz="1600" dirty="0">
                <a:latin typeface="Courier New" panose="02070309020205020404" pitchFamily="49" charset="0"/>
                <a:cs typeface="Courier New" panose="02070309020205020404" pitchFamily="49" charset="0"/>
              </a:rPr>
              <a:t>	print(</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57377D46-0F71-EC4C-83A1-CED1D7DB20AB}"/>
              </a:ext>
            </a:extLst>
          </p:cNvPr>
          <p:cNvSpPr txBox="1"/>
          <p:nvPr/>
        </p:nvSpPr>
        <p:spPr>
          <a:xfrm>
            <a:off x="669851" y="4455041"/>
            <a:ext cx="1026243" cy="369332"/>
          </a:xfrm>
          <a:prstGeom prst="rect">
            <a:avLst/>
          </a:prstGeom>
          <a:noFill/>
        </p:spPr>
        <p:txBody>
          <a:bodyPr wrap="none" rtlCol="0">
            <a:spAutoFit/>
          </a:bodyPr>
          <a:lstStyle/>
          <a:p>
            <a:r>
              <a:rPr lang="en-US" dirty="0"/>
              <a:t>Example:</a:t>
            </a:r>
          </a:p>
        </p:txBody>
      </p:sp>
    </p:spTree>
    <p:extLst>
      <p:ext uri="{BB962C8B-B14F-4D97-AF65-F5344CB8AC3E}">
        <p14:creationId xmlns:p14="http://schemas.microsoft.com/office/powerpoint/2010/main" val="2436471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7824-ED7E-42F8-B937-9CA5A0FEF3BD}"/>
              </a:ext>
            </a:extLst>
          </p:cNvPr>
          <p:cNvSpPr>
            <a:spLocks noGrp="1"/>
          </p:cNvSpPr>
          <p:nvPr>
            <p:ph type="title"/>
          </p:nvPr>
        </p:nvSpPr>
        <p:spPr/>
        <p:txBody>
          <a:bodyPr/>
          <a:lstStyle/>
          <a:p>
            <a:r>
              <a:rPr lang="en-GB" dirty="0"/>
              <a:t>PYTHON for loops</a:t>
            </a:r>
          </a:p>
        </p:txBody>
      </p:sp>
      <p:sp>
        <p:nvSpPr>
          <p:cNvPr id="3" name="Content Placeholder 2">
            <a:extLst>
              <a:ext uri="{FF2B5EF4-FFF2-40B4-BE49-F238E27FC236}">
                <a16:creationId xmlns:a16="http://schemas.microsoft.com/office/drawing/2014/main" id="{09D18144-5628-433C-80EF-3ABD10FE6966}"/>
              </a:ext>
            </a:extLst>
          </p:cNvPr>
          <p:cNvSpPr>
            <a:spLocks noGrp="1"/>
          </p:cNvSpPr>
          <p:nvPr>
            <p:ph idx="1"/>
          </p:nvPr>
        </p:nvSpPr>
        <p:spPr>
          <a:xfrm>
            <a:off x="923500" y="2407340"/>
            <a:ext cx="7970799" cy="839972"/>
          </a:xfrm>
          <a:solidFill>
            <a:schemeClr val="accent5">
              <a:lumMod val="20000"/>
              <a:lumOff val="80000"/>
            </a:schemeClr>
          </a:solidFill>
        </p:spPr>
        <p:txBody>
          <a:bodyPr>
            <a:normAutofit/>
          </a:bodyPr>
          <a:lstStyle/>
          <a:p>
            <a:pPr marL="0" indent="0">
              <a:buNone/>
            </a:pPr>
            <a:r>
              <a:rPr lang="en-GB" sz="1600" dirty="0">
                <a:latin typeface="Courier New" panose="02070309020205020404" pitchFamily="49" charset="0"/>
                <a:cs typeface="Courier New" panose="02070309020205020404" pitchFamily="49" charset="0"/>
              </a:rPr>
              <a:t>for name in ("Dale", "Albert", "Gordon", "Tamara"):</a:t>
            </a:r>
          </a:p>
          <a:p>
            <a:pPr marL="0" indent="0">
              <a:buNone/>
            </a:pPr>
            <a:r>
              <a:rPr lang="en-GB" sz="1600" dirty="0">
                <a:latin typeface="Courier New" panose="02070309020205020404" pitchFamily="49" charset="0"/>
                <a:cs typeface="Courier New" panose="02070309020205020404" pitchFamily="49" charset="0"/>
              </a:rPr>
              <a:t>	print(name)</a:t>
            </a:r>
          </a:p>
        </p:txBody>
      </p:sp>
      <p:sp>
        <p:nvSpPr>
          <p:cNvPr id="4" name="Rectangle 3">
            <a:extLst>
              <a:ext uri="{FF2B5EF4-FFF2-40B4-BE49-F238E27FC236}">
                <a16:creationId xmlns:a16="http://schemas.microsoft.com/office/drawing/2014/main" id="{4548C9A2-AE14-9941-A187-8BE02B1931CA}"/>
              </a:ext>
            </a:extLst>
          </p:cNvPr>
          <p:cNvSpPr/>
          <p:nvPr/>
        </p:nvSpPr>
        <p:spPr>
          <a:xfrm>
            <a:off x="702972" y="1843240"/>
            <a:ext cx="8191327" cy="369332"/>
          </a:xfrm>
          <a:prstGeom prst="rect">
            <a:avLst/>
          </a:prstGeom>
        </p:spPr>
        <p:txBody>
          <a:bodyPr wrap="square">
            <a:spAutoFit/>
          </a:bodyPr>
          <a:lstStyle/>
          <a:p>
            <a:r>
              <a:rPr lang="en-GB" dirty="0"/>
              <a:t>This may seem strangely verbose, but it is very powerful. It means you can do this:</a:t>
            </a:r>
          </a:p>
        </p:txBody>
      </p:sp>
      <p:sp>
        <p:nvSpPr>
          <p:cNvPr id="5" name="Rectangle 4">
            <a:extLst>
              <a:ext uri="{FF2B5EF4-FFF2-40B4-BE49-F238E27FC236}">
                <a16:creationId xmlns:a16="http://schemas.microsoft.com/office/drawing/2014/main" id="{518D2773-D315-A04D-ABFD-17B189AF3E46}"/>
              </a:ext>
            </a:extLst>
          </p:cNvPr>
          <p:cNvSpPr/>
          <p:nvPr/>
        </p:nvSpPr>
        <p:spPr>
          <a:xfrm>
            <a:off x="702972" y="3470596"/>
            <a:ext cx="7985051" cy="2031325"/>
          </a:xfrm>
          <a:prstGeom prst="rect">
            <a:avLst/>
          </a:prstGeom>
        </p:spPr>
        <p:txBody>
          <a:bodyPr wrap="square">
            <a:spAutoFit/>
          </a:bodyPr>
          <a:lstStyle/>
          <a:p>
            <a:r>
              <a:rPr lang="en-GB" dirty="0"/>
              <a:t>Moreover, the syntax will take a sequence object:</a:t>
            </a:r>
          </a:p>
          <a:p>
            <a:endParaRPr lang="en-GB" dirty="0"/>
          </a:p>
          <a:p>
            <a:endParaRPr lang="en-GB" dirty="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a:p>
            <a:r>
              <a:rPr lang="en-GB" dirty="0"/>
              <a:t>You can imagine, for example, reading the names in from a file.</a:t>
            </a:r>
            <a:endParaRPr lang="en-US" dirty="0"/>
          </a:p>
        </p:txBody>
      </p:sp>
      <p:sp>
        <p:nvSpPr>
          <p:cNvPr id="6" name="Rectangle 5">
            <a:extLst>
              <a:ext uri="{FF2B5EF4-FFF2-40B4-BE49-F238E27FC236}">
                <a16:creationId xmlns:a16="http://schemas.microsoft.com/office/drawing/2014/main" id="{FFFD5308-EF45-EE4C-8FAE-6C5119F85EB8}"/>
              </a:ext>
            </a:extLst>
          </p:cNvPr>
          <p:cNvSpPr/>
          <p:nvPr/>
        </p:nvSpPr>
        <p:spPr>
          <a:xfrm>
            <a:off x="923499" y="4024593"/>
            <a:ext cx="7970799" cy="861774"/>
          </a:xfrm>
          <a:prstGeom prst="rect">
            <a:avLst/>
          </a:prstGeom>
          <a:solidFill>
            <a:schemeClr val="accent5">
              <a:lumMod val="20000"/>
              <a:lumOff val="80000"/>
            </a:schemeClr>
          </a:solidFill>
        </p:spPr>
        <p:txBody>
          <a:bodyPr wrap="square">
            <a:spAutoFit/>
          </a:bodyPr>
          <a:lstStyle/>
          <a:p>
            <a:r>
              <a:rPr lang="en-GB" sz="1600" dirty="0">
                <a:latin typeface="Courier New" panose="02070309020205020404" pitchFamily="49" charset="0"/>
                <a:cs typeface="Courier New" panose="02070309020205020404" pitchFamily="49" charset="0"/>
              </a:rPr>
              <a:t>names = ("Dale", "Albert", "Gordon", "Tamara")</a:t>
            </a:r>
          </a:p>
          <a:p>
            <a:r>
              <a:rPr lang="en-GB" sz="1600" dirty="0">
                <a:latin typeface="Courier New" panose="02070309020205020404" pitchFamily="49" charset="0"/>
                <a:cs typeface="Courier New" panose="02070309020205020404" pitchFamily="49" charset="0"/>
              </a:rPr>
              <a:t>for name in names:</a:t>
            </a:r>
          </a:p>
          <a:p>
            <a:r>
              <a:rPr lang="en-GB" sz="1600" dirty="0">
                <a:latin typeface="Courier New" panose="02070309020205020404" pitchFamily="49" charset="0"/>
                <a:cs typeface="Courier New" panose="02070309020205020404" pitchFamily="49" charset="0"/>
              </a:rPr>
              <a:t>	print(name)</a:t>
            </a:r>
          </a:p>
        </p:txBody>
      </p:sp>
    </p:spTree>
    <p:extLst>
      <p:ext uri="{BB962C8B-B14F-4D97-AF65-F5344CB8AC3E}">
        <p14:creationId xmlns:p14="http://schemas.microsoft.com/office/powerpoint/2010/main" val="3204100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89A0-3A04-4CAB-9243-6032AEE1B792}"/>
              </a:ext>
            </a:extLst>
          </p:cNvPr>
          <p:cNvSpPr>
            <a:spLocks noGrp="1"/>
          </p:cNvSpPr>
          <p:nvPr>
            <p:ph type="title"/>
          </p:nvPr>
        </p:nvSpPr>
        <p:spPr/>
        <p:txBody>
          <a:bodyPr/>
          <a:lstStyle/>
          <a:p>
            <a:r>
              <a:rPr lang="en-GB" dirty="0"/>
              <a:t>iterators</a:t>
            </a:r>
          </a:p>
        </p:txBody>
      </p:sp>
      <p:sp>
        <p:nvSpPr>
          <p:cNvPr id="3" name="Content Placeholder 2">
            <a:extLst>
              <a:ext uri="{FF2B5EF4-FFF2-40B4-BE49-F238E27FC236}">
                <a16:creationId xmlns:a16="http://schemas.microsoft.com/office/drawing/2014/main" id="{650E6AD0-A456-4ADE-A459-31625DB1844F}"/>
              </a:ext>
            </a:extLst>
          </p:cNvPr>
          <p:cNvSpPr>
            <a:spLocks noGrp="1"/>
          </p:cNvSpPr>
          <p:nvPr>
            <p:ph idx="1"/>
          </p:nvPr>
        </p:nvSpPr>
        <p:spPr>
          <a:xfrm>
            <a:off x="768096" y="2286000"/>
            <a:ext cx="7599727" cy="4023360"/>
          </a:xfrm>
        </p:spPr>
        <p:txBody>
          <a:bodyPr>
            <a:normAutofit/>
          </a:bodyPr>
          <a:lstStyle/>
          <a:p>
            <a:pPr marL="231775" indent="-222250">
              <a:buFont typeface="Courier New" panose="02070309020205020404" pitchFamily="49" charset="0"/>
              <a:buChar char="o"/>
            </a:pPr>
            <a:r>
              <a:rPr lang="en-GB" dirty="0"/>
              <a:t>In fact, what is happening is that for loops work with a type of construct called an </a:t>
            </a:r>
            <a:r>
              <a:rPr lang="en-GB" dirty="0">
                <a:solidFill>
                  <a:schemeClr val="accent1"/>
                </a:solidFill>
              </a:rPr>
              <a:t>iterator</a:t>
            </a:r>
            <a:r>
              <a:rPr lang="en-GB" dirty="0"/>
              <a:t>.</a:t>
            </a:r>
          </a:p>
          <a:p>
            <a:pPr marL="231775" indent="-222250">
              <a:buFont typeface="Courier New" panose="02070309020205020404" pitchFamily="49" charset="0"/>
              <a:buChar char="o"/>
            </a:pPr>
            <a:r>
              <a:rPr lang="en-GB" dirty="0"/>
              <a:t>Pretty much all sequences are </a:t>
            </a:r>
            <a:r>
              <a:rPr lang="en-GB" dirty="0" err="1">
                <a:solidFill>
                  <a:schemeClr val="accent1"/>
                </a:solidFill>
              </a:rPr>
              <a:t>iterable</a:t>
            </a:r>
            <a:r>
              <a:rPr lang="en-GB" dirty="0"/>
              <a:t> (that is, there's a "next" object) and have a function to get an iterator object representing themselves.</a:t>
            </a:r>
          </a:p>
          <a:p>
            <a:pPr marL="231775" indent="-222250">
              <a:buFont typeface="Courier New" panose="02070309020205020404" pitchFamily="49" charset="0"/>
              <a:buChar char="o"/>
            </a:pPr>
            <a:r>
              <a:rPr lang="en-GB" dirty="0"/>
              <a:t>The iterator has a function that gives the for loop the next object in the sequence when asked.</a:t>
            </a:r>
          </a:p>
          <a:p>
            <a:pPr marL="231775" indent="-222250">
              <a:buFont typeface="Courier New" panose="02070309020205020404" pitchFamily="49" charset="0"/>
              <a:buChar char="o"/>
            </a:pPr>
            <a:r>
              <a:rPr lang="en-GB" dirty="0"/>
              <a:t>This doesn't especially matter here, but the terminology is used a lot in the documentation and examples.</a:t>
            </a:r>
          </a:p>
          <a:p>
            <a:pPr marL="231775" indent="-222250">
              <a:buFont typeface="Courier New" panose="02070309020205020404" pitchFamily="49" charset="0"/>
              <a:buChar char="o"/>
            </a:pPr>
            <a:r>
              <a:rPr lang="en-GB" dirty="0"/>
              <a:t>You can generate an iterator from a sequence yourself with:</a:t>
            </a:r>
          </a:p>
          <a:p>
            <a:pPr marL="0" indent="0">
              <a:buNone/>
            </a:pPr>
            <a:r>
              <a:rPr lang="en-GB" dirty="0">
                <a:latin typeface="Courier New" panose="02070309020205020404" pitchFamily="49" charset="0"/>
                <a:cs typeface="Courier New" panose="02070309020205020404" pitchFamily="49" charset="0"/>
              </a:rPr>
              <a:t> 		a = </a:t>
            </a:r>
            <a:r>
              <a:rPr lang="en-GB" dirty="0" err="1">
                <a:latin typeface="Courier New" panose="02070309020205020404" pitchFamily="49" charset="0"/>
                <a:cs typeface="Courier New" panose="02070309020205020404" pitchFamily="49" charset="0"/>
              </a:rPr>
              <a:t>iter</a:t>
            </a:r>
            <a:r>
              <a:rPr lang="en-GB" dirty="0">
                <a:latin typeface="Courier New" panose="02070309020205020404" pitchFamily="49" charset="0"/>
                <a:cs typeface="Courier New" panose="02070309020205020404" pitchFamily="49" charset="0"/>
              </a:rPr>
              <a:t>(sequence)</a:t>
            </a:r>
          </a:p>
        </p:txBody>
      </p:sp>
    </p:spTree>
    <p:extLst>
      <p:ext uri="{BB962C8B-B14F-4D97-AF65-F5344CB8AC3E}">
        <p14:creationId xmlns:p14="http://schemas.microsoft.com/office/powerpoint/2010/main" val="515921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0A574-D4DD-42AE-B097-1FCF10431D18}"/>
              </a:ext>
            </a:extLst>
          </p:cNvPr>
          <p:cNvSpPr>
            <a:spLocks noGrp="1"/>
          </p:cNvSpPr>
          <p:nvPr>
            <p:ph type="title"/>
          </p:nvPr>
        </p:nvSpPr>
        <p:spPr/>
        <p:txBody>
          <a:bodyPr/>
          <a:lstStyle/>
          <a:p>
            <a:r>
              <a:rPr lang="en-GB" dirty="0"/>
              <a:t>Range and slices</a:t>
            </a:r>
          </a:p>
        </p:txBody>
      </p:sp>
      <p:sp>
        <p:nvSpPr>
          <p:cNvPr id="3" name="Content Placeholder 2">
            <a:extLst>
              <a:ext uri="{FF2B5EF4-FFF2-40B4-BE49-F238E27FC236}">
                <a16:creationId xmlns:a16="http://schemas.microsoft.com/office/drawing/2014/main" id="{F8C17702-9E86-4F0C-91F2-EEC9D10BC7C9}"/>
              </a:ext>
            </a:extLst>
          </p:cNvPr>
          <p:cNvSpPr>
            <a:spLocks noGrp="1"/>
          </p:cNvSpPr>
          <p:nvPr>
            <p:ph idx="1"/>
          </p:nvPr>
        </p:nvSpPr>
        <p:spPr>
          <a:xfrm>
            <a:off x="578474" y="2668771"/>
            <a:ext cx="8439402" cy="2519917"/>
          </a:xfrm>
          <a:solidFill>
            <a:schemeClr val="accent5">
              <a:lumMod val="20000"/>
              <a:lumOff val="80000"/>
            </a:schemeClr>
          </a:solidFill>
        </p:spPr>
        <p:txBody>
          <a:bodyPr>
            <a:normAutofit/>
          </a:bodyPr>
          <a:lstStyle/>
          <a:p>
            <a:pPr marL="0" indent="0">
              <a:buNone/>
            </a:pPr>
            <a:r>
              <a:rPr lang="en-GB" sz="1400" dirty="0">
                <a:latin typeface="Courier New" panose="02070309020205020404" pitchFamily="49" charset="0"/>
                <a:cs typeface="Courier New" panose="02070309020205020404" pitchFamily="49" charset="0"/>
              </a:rPr>
              <a:t>for </a:t>
            </a:r>
            <a:r>
              <a:rPr lang="en-GB" sz="1400" dirty="0" err="1">
                <a:latin typeface="Courier New" panose="02070309020205020404" pitchFamily="49" charset="0"/>
                <a:cs typeface="Courier New" panose="02070309020205020404" pitchFamily="49" charset="0"/>
              </a:rPr>
              <a:t>i</a:t>
            </a:r>
            <a:r>
              <a:rPr lang="en-GB" sz="1400" dirty="0">
                <a:latin typeface="Courier New" panose="02070309020205020404" pitchFamily="49" charset="0"/>
                <a:cs typeface="Courier New" panose="02070309020205020404" pitchFamily="49" charset="0"/>
              </a:rPr>
              <a:t> in range(10):		# </a:t>
            </a:r>
            <a:r>
              <a:rPr lang="en-GB" sz="1400" dirty="0" err="1">
                <a:latin typeface="Courier New" panose="02070309020205020404" pitchFamily="49" charset="0"/>
                <a:cs typeface="Courier New" panose="02070309020205020404" pitchFamily="49" charset="0"/>
              </a:rPr>
              <a:t>i</a:t>
            </a:r>
            <a:r>
              <a:rPr lang="en-GB" sz="1400" dirty="0">
                <a:latin typeface="Courier New" panose="02070309020205020404" pitchFamily="49" charset="0"/>
                <a:cs typeface="Courier New" panose="02070309020205020404" pitchFamily="49" charset="0"/>
              </a:rPr>
              <a:t> = 0,1,2,3,4,5,6,7,8,9</a:t>
            </a:r>
          </a:p>
          <a:p>
            <a:pPr marL="0" indent="0">
              <a:buNone/>
            </a:pPr>
            <a:r>
              <a:rPr lang="en-GB" sz="1400" dirty="0">
                <a:latin typeface="Courier New" panose="02070309020205020404" pitchFamily="49" charset="0"/>
                <a:cs typeface="Courier New" panose="02070309020205020404" pitchFamily="49" charset="0"/>
              </a:rPr>
              <a:t>for </a:t>
            </a:r>
            <a:r>
              <a:rPr lang="en-GB" sz="1400" dirty="0" err="1">
                <a:latin typeface="Courier New" panose="02070309020205020404" pitchFamily="49" charset="0"/>
                <a:cs typeface="Courier New" panose="02070309020205020404" pitchFamily="49" charset="0"/>
              </a:rPr>
              <a:t>i</a:t>
            </a:r>
            <a:r>
              <a:rPr lang="en-GB" sz="1400" dirty="0">
                <a:latin typeface="Courier New" panose="02070309020205020404" pitchFamily="49" charset="0"/>
                <a:cs typeface="Courier New" panose="02070309020205020404" pitchFamily="49" charset="0"/>
              </a:rPr>
              <a:t> in range(5,10):		# </a:t>
            </a:r>
            <a:r>
              <a:rPr lang="en-GB" sz="1400" dirty="0" err="1">
                <a:latin typeface="Courier New" panose="02070309020205020404" pitchFamily="49" charset="0"/>
                <a:cs typeface="Courier New" panose="02070309020205020404" pitchFamily="49" charset="0"/>
              </a:rPr>
              <a:t>i</a:t>
            </a:r>
            <a:r>
              <a:rPr lang="en-GB" sz="1400" dirty="0">
                <a:latin typeface="Courier New" panose="02070309020205020404" pitchFamily="49" charset="0"/>
                <a:cs typeface="Courier New" panose="02070309020205020404" pitchFamily="49" charset="0"/>
              </a:rPr>
              <a:t> = 5,6,7,8,9</a:t>
            </a:r>
          </a:p>
          <a:p>
            <a:pPr marL="0" indent="0">
              <a:buNone/>
            </a:pPr>
            <a:r>
              <a:rPr lang="en-GB" sz="1400" dirty="0">
                <a:latin typeface="Courier New" panose="02070309020205020404" pitchFamily="49" charset="0"/>
                <a:cs typeface="Courier New" panose="02070309020205020404" pitchFamily="49" charset="0"/>
              </a:rPr>
              <a:t>for </a:t>
            </a:r>
            <a:r>
              <a:rPr lang="en-GB" sz="1400" dirty="0" err="1">
                <a:latin typeface="Courier New" panose="02070309020205020404" pitchFamily="49" charset="0"/>
                <a:cs typeface="Courier New" panose="02070309020205020404" pitchFamily="49" charset="0"/>
              </a:rPr>
              <a:t>i</a:t>
            </a:r>
            <a:r>
              <a:rPr lang="en-GB" sz="1400" dirty="0">
                <a:latin typeface="Courier New" panose="02070309020205020404" pitchFamily="49" charset="0"/>
                <a:cs typeface="Courier New" panose="02070309020205020404" pitchFamily="49" charset="0"/>
              </a:rPr>
              <a:t> in range(5,10,2):		# </a:t>
            </a:r>
            <a:r>
              <a:rPr lang="en-GB" sz="1400" dirty="0" err="1">
                <a:latin typeface="Courier New" panose="02070309020205020404" pitchFamily="49" charset="0"/>
                <a:cs typeface="Courier New" panose="02070309020205020404" pitchFamily="49" charset="0"/>
              </a:rPr>
              <a:t>i</a:t>
            </a:r>
            <a:r>
              <a:rPr lang="en-GB" sz="1400" dirty="0">
                <a:latin typeface="Courier New" panose="02070309020205020404" pitchFamily="49" charset="0"/>
                <a:cs typeface="Courier New" panose="02070309020205020404" pitchFamily="49" charset="0"/>
              </a:rPr>
              <a:t> = 5,7,9</a:t>
            </a:r>
          </a:p>
          <a:p>
            <a:pPr marL="0" indent="0">
              <a:buNone/>
            </a:pPr>
            <a:endParaRPr lang="en-GB" sz="1400" dirty="0">
              <a:latin typeface="Courier New" panose="02070309020205020404" pitchFamily="49" charset="0"/>
              <a:cs typeface="Courier New" panose="02070309020205020404" pitchFamily="49" charset="0"/>
            </a:endParaRPr>
          </a:p>
          <a:p>
            <a:pPr marL="0" indent="0">
              <a:spcAft>
                <a:spcPts val="900"/>
              </a:spcAft>
              <a:buNone/>
            </a:pPr>
            <a:r>
              <a:rPr lang="en-GB" sz="1400" dirty="0">
                <a:latin typeface="Courier New" panose="02070309020205020404" pitchFamily="49" charset="0"/>
                <a:cs typeface="Courier New" panose="02070309020205020404" pitchFamily="49" charset="0"/>
              </a:rPr>
              <a:t>names = ("</a:t>
            </a:r>
            <a:r>
              <a:rPr lang="en-GB" sz="1400" dirty="0" err="1">
                <a:latin typeface="Courier New" panose="02070309020205020404" pitchFamily="49" charset="0"/>
                <a:cs typeface="Courier New" panose="02070309020205020404" pitchFamily="49" charset="0"/>
              </a:rPr>
              <a:t>Dale","Albert","Gordon","Tamara","Philip","Chester","Windom</a:t>
            </a:r>
            <a:r>
              <a:rPr lang="en-GB" sz="1400" dirty="0">
                <a:latin typeface="Courier New" panose="02070309020205020404" pitchFamily="49" charset="0"/>
                <a:cs typeface="Courier New" panose="02070309020205020404" pitchFamily="49" charset="0"/>
              </a:rPr>
              <a:t>")</a:t>
            </a:r>
          </a:p>
          <a:p>
            <a:pPr marL="0" indent="0">
              <a:buNone/>
            </a:pPr>
            <a:r>
              <a:rPr lang="en-GB" sz="1400" dirty="0">
                <a:latin typeface="Courier New" panose="02070309020205020404" pitchFamily="49" charset="0"/>
                <a:cs typeface="Courier New" panose="02070309020205020404" pitchFamily="49" charset="0"/>
              </a:rPr>
              <a:t>for name in names[1:5:2]:		# name = "Albert", "Tamara"</a:t>
            </a:r>
          </a:p>
        </p:txBody>
      </p:sp>
      <p:sp>
        <p:nvSpPr>
          <p:cNvPr id="4" name="Rectangle 3">
            <a:extLst>
              <a:ext uri="{FF2B5EF4-FFF2-40B4-BE49-F238E27FC236}">
                <a16:creationId xmlns:a16="http://schemas.microsoft.com/office/drawing/2014/main" id="{69D5D5FB-786E-0A45-B422-1A13D06C8257}"/>
              </a:ext>
            </a:extLst>
          </p:cNvPr>
          <p:cNvSpPr/>
          <p:nvPr/>
        </p:nvSpPr>
        <p:spPr>
          <a:xfrm>
            <a:off x="578473" y="2022440"/>
            <a:ext cx="7980735" cy="369332"/>
          </a:xfrm>
          <a:prstGeom prst="rect">
            <a:avLst/>
          </a:prstGeom>
        </p:spPr>
        <p:txBody>
          <a:bodyPr wrap="square">
            <a:spAutoFit/>
          </a:bodyPr>
          <a:lstStyle/>
          <a:p>
            <a:r>
              <a:rPr lang="en-GB" dirty="0"/>
              <a:t>As both ranges and slices can be treated as sequences, we can do this:</a:t>
            </a:r>
          </a:p>
        </p:txBody>
      </p:sp>
    </p:spTree>
    <p:extLst>
      <p:ext uri="{BB962C8B-B14F-4D97-AF65-F5344CB8AC3E}">
        <p14:creationId xmlns:p14="http://schemas.microsoft.com/office/powerpoint/2010/main" val="329538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1841-4C6E-40B3-A019-A9B648B92579}"/>
              </a:ext>
            </a:extLst>
          </p:cNvPr>
          <p:cNvSpPr>
            <a:spLocks noGrp="1"/>
          </p:cNvSpPr>
          <p:nvPr>
            <p:ph type="title"/>
          </p:nvPr>
        </p:nvSpPr>
        <p:spPr>
          <a:xfrm>
            <a:off x="768096" y="648586"/>
            <a:ext cx="7290054" cy="1264694"/>
          </a:xfrm>
        </p:spPr>
        <p:txBody>
          <a:bodyPr/>
          <a:lstStyle/>
          <a:p>
            <a:r>
              <a:rPr lang="en-GB" dirty="0"/>
              <a:t>Indices</a:t>
            </a:r>
          </a:p>
        </p:txBody>
      </p:sp>
      <p:sp>
        <p:nvSpPr>
          <p:cNvPr id="3" name="Content Placeholder 2">
            <a:extLst>
              <a:ext uri="{FF2B5EF4-FFF2-40B4-BE49-F238E27FC236}">
                <a16:creationId xmlns:a16="http://schemas.microsoft.com/office/drawing/2014/main" id="{8F1B7EA0-EF95-49DD-B6F0-9579BDD04611}"/>
              </a:ext>
            </a:extLst>
          </p:cNvPr>
          <p:cNvSpPr>
            <a:spLocks noGrp="1"/>
          </p:cNvSpPr>
          <p:nvPr>
            <p:ph idx="1"/>
          </p:nvPr>
        </p:nvSpPr>
        <p:spPr>
          <a:xfrm>
            <a:off x="477539" y="3777786"/>
            <a:ext cx="8229195" cy="423750"/>
          </a:xfrm>
        </p:spPr>
        <p:txBody>
          <a:bodyPr>
            <a:normAutofit/>
          </a:bodyPr>
          <a:lstStyle/>
          <a:p>
            <a:pPr marL="0" indent="0">
              <a:buNone/>
            </a:pPr>
            <a:r>
              <a:rPr lang="en-GB" sz="1800" dirty="0"/>
              <a:t>However, you cannot change </a:t>
            </a:r>
            <a:r>
              <a:rPr lang="en-GB" sz="1800" dirty="0" err="1"/>
              <a:t>i</a:t>
            </a:r>
            <a:r>
              <a:rPr lang="en-GB" sz="1800" dirty="0"/>
              <a:t> during this to skip objects:</a:t>
            </a:r>
          </a:p>
        </p:txBody>
      </p:sp>
      <p:sp>
        <p:nvSpPr>
          <p:cNvPr id="4" name="Rectangle 3">
            <a:extLst>
              <a:ext uri="{FF2B5EF4-FFF2-40B4-BE49-F238E27FC236}">
                <a16:creationId xmlns:a16="http://schemas.microsoft.com/office/drawing/2014/main" id="{B94ECA22-E8C4-3740-B28C-FE476C76250D}"/>
              </a:ext>
            </a:extLst>
          </p:cNvPr>
          <p:cNvSpPr/>
          <p:nvPr/>
        </p:nvSpPr>
        <p:spPr>
          <a:xfrm>
            <a:off x="477540" y="2286973"/>
            <a:ext cx="7995683" cy="369332"/>
          </a:xfrm>
          <a:prstGeom prst="rect">
            <a:avLst/>
          </a:prstGeom>
        </p:spPr>
        <p:txBody>
          <a:bodyPr wrap="square">
            <a:spAutoFit/>
          </a:bodyPr>
          <a:lstStyle/>
          <a:p>
            <a:r>
              <a:rPr lang="en-GB" dirty="0"/>
              <a:t>To combine having a number and an object it indexes, we can do this:</a:t>
            </a:r>
          </a:p>
        </p:txBody>
      </p:sp>
      <p:sp>
        <p:nvSpPr>
          <p:cNvPr id="5" name="Rectangle 4">
            <a:extLst>
              <a:ext uri="{FF2B5EF4-FFF2-40B4-BE49-F238E27FC236}">
                <a16:creationId xmlns:a16="http://schemas.microsoft.com/office/drawing/2014/main" id="{7E402A5E-ECAF-5249-9A0E-9EBBD1AB801C}"/>
              </a:ext>
            </a:extLst>
          </p:cNvPr>
          <p:cNvSpPr/>
          <p:nvPr/>
        </p:nvSpPr>
        <p:spPr>
          <a:xfrm>
            <a:off x="477539" y="5260609"/>
            <a:ext cx="8229195" cy="646331"/>
          </a:xfrm>
          <a:prstGeom prst="rect">
            <a:avLst/>
          </a:prstGeom>
        </p:spPr>
        <p:txBody>
          <a:bodyPr wrap="square">
            <a:spAutoFit/>
          </a:bodyPr>
          <a:lstStyle/>
          <a:p>
            <a:r>
              <a:rPr lang="en-GB" dirty="0"/>
              <a:t>Assignment creates a new temporary variable, and the target variable resets to its next value at the top of the loop - it is coming from the iterator. This creates some issues…</a:t>
            </a:r>
          </a:p>
        </p:txBody>
      </p:sp>
      <p:sp>
        <p:nvSpPr>
          <p:cNvPr id="6" name="Rectangle 5">
            <a:extLst>
              <a:ext uri="{FF2B5EF4-FFF2-40B4-BE49-F238E27FC236}">
                <a16:creationId xmlns:a16="http://schemas.microsoft.com/office/drawing/2014/main" id="{4E0B2F92-7F08-7A4A-85A8-4777FB7DC226}"/>
              </a:ext>
            </a:extLst>
          </p:cNvPr>
          <p:cNvSpPr/>
          <p:nvPr/>
        </p:nvSpPr>
        <p:spPr>
          <a:xfrm>
            <a:off x="768094" y="2682449"/>
            <a:ext cx="8120723" cy="738664"/>
          </a:xfrm>
          <a:prstGeom prst="rect">
            <a:avLst/>
          </a:prstGeom>
          <a:solidFill>
            <a:schemeClr val="accent5">
              <a:lumMod val="20000"/>
              <a:lumOff val="80000"/>
            </a:schemeClr>
          </a:solidFill>
        </p:spPr>
        <p:txBody>
          <a:bodyPr wrap="square">
            <a:spAutoFit/>
          </a:bodyPr>
          <a:lstStyle/>
          <a:p>
            <a:r>
              <a:rPr lang="en-GB" sz="1400" dirty="0">
                <a:latin typeface="Courier New" panose="02070309020205020404" pitchFamily="49" charset="0"/>
                <a:cs typeface="Courier New" panose="02070309020205020404" pitchFamily="49" charset="0"/>
              </a:rPr>
              <a:t>names = ("</a:t>
            </a:r>
            <a:r>
              <a:rPr lang="en-GB" sz="1400" dirty="0" err="1">
                <a:latin typeface="Courier New" panose="02070309020205020404" pitchFamily="49" charset="0"/>
                <a:cs typeface="Courier New" panose="02070309020205020404" pitchFamily="49" charset="0"/>
              </a:rPr>
              <a:t>Dale","Albert","Gordon","Tamara","Philip","Chester","Windom</a:t>
            </a:r>
            <a:r>
              <a:rPr lang="en-GB" sz="1400" dirty="0">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for </a:t>
            </a:r>
            <a:r>
              <a:rPr lang="en-GB" sz="1400" dirty="0" err="1">
                <a:latin typeface="Courier New" panose="02070309020205020404" pitchFamily="49" charset="0"/>
                <a:cs typeface="Courier New" panose="02070309020205020404" pitchFamily="49" charset="0"/>
              </a:rPr>
              <a:t>i</a:t>
            </a:r>
            <a:r>
              <a:rPr lang="en-GB" sz="1400" dirty="0">
                <a:latin typeface="Courier New" panose="02070309020205020404" pitchFamily="49" charset="0"/>
                <a:cs typeface="Courier New" panose="02070309020205020404" pitchFamily="49" charset="0"/>
              </a:rPr>
              <a:t> in range(</a:t>
            </a:r>
            <a:r>
              <a:rPr lang="en-GB" sz="1400" dirty="0" err="1">
                <a:latin typeface="Courier New" panose="02070309020205020404" pitchFamily="49" charset="0"/>
                <a:cs typeface="Courier New" panose="02070309020205020404" pitchFamily="49" charset="0"/>
              </a:rPr>
              <a:t>len</a:t>
            </a:r>
            <a:r>
              <a:rPr lang="en-GB" sz="1400" dirty="0">
                <a:latin typeface="Courier New" panose="02070309020205020404" pitchFamily="49" charset="0"/>
                <a:cs typeface="Courier New" panose="02070309020205020404" pitchFamily="49" charset="0"/>
              </a:rPr>
              <a:t>(names)):</a:t>
            </a:r>
          </a:p>
          <a:p>
            <a:r>
              <a:rPr lang="en-GB" sz="1400" dirty="0">
                <a:latin typeface="Courier New" panose="02070309020205020404" pitchFamily="49" charset="0"/>
                <a:cs typeface="Courier New" panose="02070309020205020404" pitchFamily="49" charset="0"/>
              </a:rPr>
              <a:t>	print(</a:t>
            </a:r>
            <a:r>
              <a:rPr lang="en-GB" sz="1400" dirty="0" err="1">
                <a:latin typeface="Courier New" panose="02070309020205020404" pitchFamily="49" charset="0"/>
                <a:cs typeface="Courier New" panose="02070309020205020404" pitchFamily="49" charset="0"/>
              </a:rPr>
              <a:t>i</a:t>
            </a:r>
            <a:r>
              <a:rPr lang="en-GB" sz="1400" dirty="0">
                <a:latin typeface="Courier New" panose="02070309020205020404" pitchFamily="49" charset="0"/>
                <a:cs typeface="Courier New" panose="02070309020205020404" pitchFamily="49" charset="0"/>
              </a:rPr>
              <a:t>, names[</a:t>
            </a:r>
            <a:r>
              <a:rPr lang="en-GB" sz="1400" dirty="0" err="1">
                <a:latin typeface="Courier New" panose="02070309020205020404" pitchFamily="49" charset="0"/>
                <a:cs typeface="Courier New" panose="02070309020205020404" pitchFamily="49" charset="0"/>
              </a:rPr>
              <a:t>i</a:t>
            </a:r>
            <a:r>
              <a:rPr lang="en-GB" sz="1400" dirty="0">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CDC5745F-DCB9-3043-89B1-FE9425BAFC33}"/>
              </a:ext>
            </a:extLst>
          </p:cNvPr>
          <p:cNvSpPr/>
          <p:nvPr/>
        </p:nvSpPr>
        <p:spPr>
          <a:xfrm>
            <a:off x="768095" y="4148252"/>
            <a:ext cx="8120723" cy="738664"/>
          </a:xfrm>
          <a:prstGeom prst="rect">
            <a:avLst/>
          </a:prstGeom>
          <a:solidFill>
            <a:schemeClr val="accent5">
              <a:lumMod val="20000"/>
              <a:lumOff val="80000"/>
            </a:schemeClr>
          </a:solidFill>
        </p:spPr>
        <p:txBody>
          <a:bodyPr wrap="square">
            <a:spAutoFit/>
          </a:bodyPr>
          <a:lstStyle/>
          <a:p>
            <a:r>
              <a:rPr lang="en-GB" sz="1400" dirty="0">
                <a:latin typeface="Courier New" panose="02070309020205020404" pitchFamily="49" charset="0"/>
                <a:cs typeface="Courier New" panose="02070309020205020404" pitchFamily="49" charset="0"/>
              </a:rPr>
              <a:t>for </a:t>
            </a:r>
            <a:r>
              <a:rPr lang="en-GB" sz="1400" dirty="0" err="1">
                <a:latin typeface="Courier New" panose="02070309020205020404" pitchFamily="49" charset="0"/>
                <a:cs typeface="Courier New" panose="02070309020205020404" pitchFamily="49" charset="0"/>
              </a:rPr>
              <a:t>i</a:t>
            </a:r>
            <a:r>
              <a:rPr lang="en-GB" sz="1400" dirty="0">
                <a:latin typeface="Courier New" panose="02070309020205020404" pitchFamily="49" charset="0"/>
                <a:cs typeface="Courier New" panose="02070309020205020404" pitchFamily="49" charset="0"/>
              </a:rPr>
              <a:t> in range(</a:t>
            </a:r>
            <a:r>
              <a:rPr lang="en-GB" sz="1400" dirty="0" err="1">
                <a:latin typeface="Courier New" panose="02070309020205020404" pitchFamily="49" charset="0"/>
                <a:cs typeface="Courier New" panose="02070309020205020404" pitchFamily="49" charset="0"/>
              </a:rPr>
              <a:t>len</a:t>
            </a:r>
            <a:r>
              <a:rPr lang="en-GB" sz="1400" dirty="0">
                <a:latin typeface="Courier New" panose="02070309020205020404" pitchFamily="49" charset="0"/>
                <a:cs typeface="Courier New" panose="02070309020205020404" pitchFamily="49" charset="0"/>
              </a:rPr>
              <a:t>(names)):</a:t>
            </a:r>
          </a:p>
          <a:p>
            <a:r>
              <a:rPr lang="en-GB" sz="1400" dirty="0">
                <a:latin typeface="Courier New" panose="02070309020205020404" pitchFamily="49" charset="0"/>
                <a:cs typeface="Courier New" panose="02070309020205020404" pitchFamily="49" charset="0"/>
              </a:rPr>
              <a:t>	print(</a:t>
            </a:r>
            <a:r>
              <a:rPr lang="en-GB" sz="1400" dirty="0" err="1">
                <a:latin typeface="Courier New" panose="02070309020205020404" pitchFamily="49" charset="0"/>
                <a:cs typeface="Courier New" panose="02070309020205020404" pitchFamily="49" charset="0"/>
              </a:rPr>
              <a:t>i</a:t>
            </a:r>
            <a:r>
              <a:rPr lang="en-GB" sz="1400" dirty="0">
                <a:latin typeface="Courier New" panose="02070309020205020404" pitchFamily="49" charset="0"/>
                <a:cs typeface="Courier New" panose="02070309020205020404" pitchFamily="49" charset="0"/>
              </a:rPr>
              <a:t>, names[</a:t>
            </a:r>
            <a:r>
              <a:rPr lang="en-GB" sz="1400" dirty="0" err="1">
                <a:latin typeface="Courier New" panose="02070309020205020404" pitchFamily="49" charset="0"/>
                <a:cs typeface="Courier New" panose="02070309020205020404" pitchFamily="49" charset="0"/>
              </a:rPr>
              <a:t>i</a:t>
            </a:r>
            <a:r>
              <a:rPr lang="en-GB" sz="1400" dirty="0">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i</a:t>
            </a:r>
            <a:r>
              <a:rPr lang="en-GB" sz="1400" dirty="0">
                <a:latin typeface="Courier New" panose="02070309020205020404" pitchFamily="49" charset="0"/>
                <a:cs typeface="Courier New" panose="02070309020205020404" pitchFamily="49" charset="0"/>
              </a:rPr>
              <a:t> += 1</a:t>
            </a:r>
          </a:p>
        </p:txBody>
      </p:sp>
    </p:spTree>
    <p:extLst>
      <p:ext uri="{BB962C8B-B14F-4D97-AF65-F5344CB8AC3E}">
        <p14:creationId xmlns:p14="http://schemas.microsoft.com/office/powerpoint/2010/main" val="2308222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F2FC-8F89-4789-9CC1-66E9AE4C9F53}"/>
              </a:ext>
            </a:extLst>
          </p:cNvPr>
          <p:cNvSpPr>
            <a:spLocks noGrp="1"/>
          </p:cNvSpPr>
          <p:nvPr>
            <p:ph type="title"/>
          </p:nvPr>
        </p:nvSpPr>
        <p:spPr/>
        <p:txBody>
          <a:bodyPr/>
          <a:lstStyle/>
          <a:p>
            <a:r>
              <a:rPr lang="en-GB" dirty="0"/>
              <a:t>Efficiency</a:t>
            </a:r>
          </a:p>
        </p:txBody>
      </p:sp>
      <p:sp>
        <p:nvSpPr>
          <p:cNvPr id="3" name="Content Placeholder 2">
            <a:extLst>
              <a:ext uri="{FF2B5EF4-FFF2-40B4-BE49-F238E27FC236}">
                <a16:creationId xmlns:a16="http://schemas.microsoft.com/office/drawing/2014/main" id="{1B61DD9E-30A1-481D-B32B-AF04F28E057B}"/>
              </a:ext>
            </a:extLst>
          </p:cNvPr>
          <p:cNvSpPr>
            <a:spLocks noGrp="1"/>
          </p:cNvSpPr>
          <p:nvPr>
            <p:ph idx="1"/>
          </p:nvPr>
        </p:nvSpPr>
        <p:spPr>
          <a:xfrm>
            <a:off x="637953" y="2899377"/>
            <a:ext cx="8297636" cy="1105786"/>
          </a:xfrm>
          <a:solidFill>
            <a:schemeClr val="accent5">
              <a:lumMod val="20000"/>
              <a:lumOff val="80000"/>
            </a:schemeClr>
          </a:solidFill>
        </p:spPr>
        <p:txBody>
          <a:bodyPr>
            <a:normAutofit/>
          </a:bodyPr>
          <a:lstStyle/>
          <a:p>
            <a:pPr marL="0" indent="0">
              <a:buNone/>
            </a:pPr>
            <a:r>
              <a:rPr lang="en-GB" sz="1500" dirty="0">
                <a:latin typeface="Courier New" panose="02070309020205020404" pitchFamily="49" charset="0"/>
                <a:cs typeface="Courier New" panose="02070309020205020404" pitchFamily="49" charset="0"/>
              </a:rPr>
              <a:t>names = ("</a:t>
            </a:r>
            <a:r>
              <a:rPr lang="en-GB" sz="1500" dirty="0" err="1">
                <a:latin typeface="Courier New" panose="02070309020205020404" pitchFamily="49" charset="0"/>
                <a:cs typeface="Courier New" panose="02070309020205020404" pitchFamily="49" charset="0"/>
              </a:rPr>
              <a:t>Dale</a:t>
            </a:r>
            <a:r>
              <a:rPr lang="en-GB" sz="1400" dirty="0" err="1">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Albert","Gordon","Tamara","Philip","Chester","Windom</a:t>
            </a:r>
            <a:r>
              <a:rPr lang="en-GB" sz="1500" dirty="0">
                <a:latin typeface="Courier New" panose="02070309020205020404" pitchFamily="49" charset="0"/>
                <a:cs typeface="Courier New" panose="02070309020205020404" pitchFamily="49" charset="0"/>
              </a:rPr>
              <a:t>")</a:t>
            </a:r>
            <a:endParaRPr lang="en-GB" sz="1500" dirty="0"/>
          </a:p>
          <a:p>
            <a:pPr marL="0" indent="0">
              <a:buNone/>
            </a:pPr>
            <a:r>
              <a:rPr lang="en-GB" sz="1500" dirty="0">
                <a:latin typeface="Courier New" panose="02070309020205020404" pitchFamily="49" charset="0"/>
                <a:cs typeface="Courier New" panose="02070309020205020404" pitchFamily="49" charset="0"/>
              </a:rPr>
              <a:t>for </a:t>
            </a:r>
            <a:r>
              <a:rPr lang="en-GB" sz="1500" dirty="0" err="1">
                <a:latin typeface="Courier New" panose="02070309020205020404" pitchFamily="49" charset="0"/>
                <a:cs typeface="Courier New" panose="02070309020205020404" pitchFamily="49" charset="0"/>
              </a:rPr>
              <a:t>i</a:t>
            </a:r>
            <a:r>
              <a:rPr lang="en-GB" sz="1500" dirty="0">
                <a:latin typeface="Courier New" panose="02070309020205020404" pitchFamily="49" charset="0"/>
                <a:cs typeface="Courier New" panose="02070309020205020404" pitchFamily="49" charset="0"/>
              </a:rPr>
              <a:t> in range(2,len(names),2):</a:t>
            </a:r>
          </a:p>
          <a:p>
            <a:pPr marL="0" indent="0">
              <a:buNone/>
            </a:pPr>
            <a:r>
              <a:rPr lang="en-GB" sz="1500" dirty="0">
                <a:latin typeface="Courier New" panose="02070309020205020404" pitchFamily="49" charset="0"/>
                <a:cs typeface="Courier New" panose="02070309020205020404" pitchFamily="49" charset="0"/>
              </a:rPr>
              <a:t>	print(names[</a:t>
            </a:r>
            <a:r>
              <a:rPr lang="en-GB" sz="1500" dirty="0" err="1">
                <a:latin typeface="Courier New" panose="02070309020205020404" pitchFamily="49" charset="0"/>
                <a:cs typeface="Courier New" panose="02070309020205020404" pitchFamily="49" charset="0"/>
              </a:rPr>
              <a:t>i</a:t>
            </a:r>
            <a:r>
              <a:rPr lang="en-GB" sz="1500" dirty="0">
                <a:latin typeface="Courier New" panose="02070309020205020404" pitchFamily="49" charset="0"/>
                <a:cs typeface="Courier New" panose="02070309020205020404" pitchFamily="49" charset="0"/>
              </a:rPr>
              <a:t>])</a:t>
            </a:r>
          </a:p>
        </p:txBody>
      </p:sp>
      <p:sp>
        <p:nvSpPr>
          <p:cNvPr id="4" name="Rectangle 3">
            <a:extLst>
              <a:ext uri="{FF2B5EF4-FFF2-40B4-BE49-F238E27FC236}">
                <a16:creationId xmlns:a16="http://schemas.microsoft.com/office/drawing/2014/main" id="{A7F83B62-BEC9-004A-95F5-5B4344FC7C0E}"/>
              </a:ext>
            </a:extLst>
          </p:cNvPr>
          <p:cNvSpPr/>
          <p:nvPr/>
        </p:nvSpPr>
        <p:spPr>
          <a:xfrm>
            <a:off x="637953" y="2231159"/>
            <a:ext cx="8297636" cy="646331"/>
          </a:xfrm>
          <a:prstGeom prst="rect">
            <a:avLst/>
          </a:prstGeom>
        </p:spPr>
        <p:txBody>
          <a:bodyPr wrap="square">
            <a:spAutoFit/>
          </a:bodyPr>
          <a:lstStyle/>
          <a:p>
            <a:r>
              <a:rPr lang="en-GB" dirty="0"/>
              <a:t>Slices copy containers, while ranges are iterators that actually generate the values one at a time. It is better, therefore, with long sequences to do:</a:t>
            </a:r>
          </a:p>
        </p:txBody>
      </p:sp>
      <p:sp>
        <p:nvSpPr>
          <p:cNvPr id="5" name="Rectangle 4">
            <a:extLst>
              <a:ext uri="{FF2B5EF4-FFF2-40B4-BE49-F238E27FC236}">
                <a16:creationId xmlns:a16="http://schemas.microsoft.com/office/drawing/2014/main" id="{77B3D106-F553-E143-BA37-CE332FF67258}"/>
              </a:ext>
            </a:extLst>
          </p:cNvPr>
          <p:cNvSpPr/>
          <p:nvPr/>
        </p:nvSpPr>
        <p:spPr>
          <a:xfrm>
            <a:off x="637953" y="4428489"/>
            <a:ext cx="614271" cy="369332"/>
          </a:xfrm>
          <a:prstGeom prst="rect">
            <a:avLst/>
          </a:prstGeom>
        </p:spPr>
        <p:txBody>
          <a:bodyPr wrap="none">
            <a:spAutoFit/>
          </a:bodyPr>
          <a:lstStyle/>
          <a:p>
            <a:r>
              <a:rPr lang="en-GB" dirty="0"/>
              <a:t>Than</a:t>
            </a:r>
          </a:p>
        </p:txBody>
      </p:sp>
      <p:sp>
        <p:nvSpPr>
          <p:cNvPr id="6" name="Rectangle 5">
            <a:extLst>
              <a:ext uri="{FF2B5EF4-FFF2-40B4-BE49-F238E27FC236}">
                <a16:creationId xmlns:a16="http://schemas.microsoft.com/office/drawing/2014/main" id="{B2151043-CC00-804A-9D9F-15839A2FA0CE}"/>
              </a:ext>
            </a:extLst>
          </p:cNvPr>
          <p:cNvSpPr/>
          <p:nvPr/>
        </p:nvSpPr>
        <p:spPr>
          <a:xfrm>
            <a:off x="637953" y="4797821"/>
            <a:ext cx="8297636" cy="523220"/>
          </a:xfrm>
          <a:prstGeom prst="rect">
            <a:avLst/>
          </a:prstGeom>
          <a:solidFill>
            <a:schemeClr val="accent5">
              <a:lumMod val="20000"/>
              <a:lumOff val="80000"/>
            </a:schemeClr>
          </a:solidFill>
        </p:spPr>
        <p:txBody>
          <a:bodyPr wrap="square">
            <a:spAutoFit/>
          </a:bodyPr>
          <a:lstStyle/>
          <a:p>
            <a:r>
              <a:rPr lang="nn-NO" sz="1400" dirty="0">
                <a:latin typeface="Courier New" panose="02070309020205020404" pitchFamily="49" charset="0"/>
                <a:cs typeface="Courier New" panose="02070309020205020404" pitchFamily="49" charset="0"/>
              </a:rPr>
              <a:t>for </a:t>
            </a:r>
            <a:r>
              <a:rPr lang="nn-NO" sz="1400" dirty="0" err="1">
                <a:latin typeface="Courier New" panose="02070309020205020404" pitchFamily="49" charset="0"/>
                <a:cs typeface="Courier New" panose="02070309020205020404" pitchFamily="49" charset="0"/>
              </a:rPr>
              <a:t>name</a:t>
            </a:r>
            <a:r>
              <a:rPr lang="nn-NO" sz="1400" dirty="0">
                <a:latin typeface="Courier New" panose="02070309020205020404" pitchFamily="49" charset="0"/>
                <a:cs typeface="Courier New" panose="02070309020205020404" pitchFamily="49" charset="0"/>
              </a:rPr>
              <a:t> in </a:t>
            </a:r>
            <a:r>
              <a:rPr lang="nn-NO" sz="1400" dirty="0" err="1">
                <a:latin typeface="Courier New" panose="02070309020205020404" pitchFamily="49" charset="0"/>
                <a:cs typeface="Courier New" panose="02070309020205020404" pitchFamily="49" charset="0"/>
              </a:rPr>
              <a:t>names</a:t>
            </a:r>
            <a:r>
              <a:rPr lang="nn-NO" sz="1400" dirty="0">
                <a:latin typeface="Courier New" panose="02070309020205020404" pitchFamily="49" charset="0"/>
                <a:cs typeface="Courier New" panose="02070309020205020404" pitchFamily="49" charset="0"/>
              </a:rPr>
              <a:t>[2::2]:</a:t>
            </a:r>
          </a:p>
          <a:p>
            <a:r>
              <a:rPr lang="nn-NO" sz="1400" dirty="0">
                <a:latin typeface="Courier New" panose="02070309020205020404" pitchFamily="49" charset="0"/>
                <a:cs typeface="Courier New" panose="02070309020205020404" pitchFamily="49" charset="0"/>
              </a:rPr>
              <a:t>	</a:t>
            </a:r>
            <a:r>
              <a:rPr lang="nn-NO" sz="1400" dirty="0" err="1">
                <a:latin typeface="Courier New" panose="02070309020205020404" pitchFamily="49" charset="0"/>
                <a:cs typeface="Courier New" panose="02070309020205020404" pitchFamily="49" charset="0"/>
              </a:rPr>
              <a:t>print</a:t>
            </a:r>
            <a:r>
              <a:rPr lang="nn-NO" sz="1400" dirty="0">
                <a:latin typeface="Courier New" panose="02070309020205020404" pitchFamily="49" charset="0"/>
                <a:cs typeface="Courier New" panose="02070309020205020404" pitchFamily="49" charset="0"/>
              </a:rPr>
              <a:t>(</a:t>
            </a:r>
            <a:r>
              <a:rPr lang="nn-NO" sz="1400" dirty="0" err="1">
                <a:latin typeface="Courier New" panose="02070309020205020404" pitchFamily="49" charset="0"/>
                <a:cs typeface="Courier New" panose="02070309020205020404" pitchFamily="49" charset="0"/>
              </a:rPr>
              <a:t>name</a:t>
            </a:r>
            <a:r>
              <a:rPr lang="nn-NO" sz="1400" dirty="0">
                <a:latin typeface="Courier New" panose="02070309020205020404" pitchFamily="49" charset="0"/>
                <a:cs typeface="Courier New" panose="02070309020205020404" pitchFamily="49" charset="0"/>
              </a:rPr>
              <a:t>)</a:t>
            </a:r>
            <a:endParaRPr lang="en-GB" sz="1400" dirty="0"/>
          </a:p>
        </p:txBody>
      </p:sp>
    </p:spTree>
    <p:extLst>
      <p:ext uri="{BB962C8B-B14F-4D97-AF65-F5344CB8AC3E}">
        <p14:creationId xmlns:p14="http://schemas.microsoft.com/office/powerpoint/2010/main" val="1209197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9B52F-3C80-4419-93E5-E78BE6C4CAFF}"/>
              </a:ext>
            </a:extLst>
          </p:cNvPr>
          <p:cNvSpPr>
            <a:spLocks noGrp="1"/>
          </p:cNvSpPr>
          <p:nvPr>
            <p:ph type="title"/>
          </p:nvPr>
        </p:nvSpPr>
        <p:spPr/>
        <p:txBody>
          <a:bodyPr/>
          <a:lstStyle/>
          <a:p>
            <a:r>
              <a:rPr lang="en-GB" dirty="0"/>
              <a:t>Modifying loop sequences</a:t>
            </a:r>
          </a:p>
        </p:txBody>
      </p:sp>
      <p:sp>
        <p:nvSpPr>
          <p:cNvPr id="3" name="Content Placeholder 2">
            <a:extLst>
              <a:ext uri="{FF2B5EF4-FFF2-40B4-BE49-F238E27FC236}">
                <a16:creationId xmlns:a16="http://schemas.microsoft.com/office/drawing/2014/main" id="{CF81D06E-BFEF-4293-8F0F-9224B476400E}"/>
              </a:ext>
            </a:extLst>
          </p:cNvPr>
          <p:cNvSpPr>
            <a:spLocks noGrp="1"/>
          </p:cNvSpPr>
          <p:nvPr>
            <p:ph idx="1"/>
          </p:nvPr>
        </p:nvSpPr>
        <p:spPr>
          <a:xfrm>
            <a:off x="768096" y="2226469"/>
            <a:ext cx="7892428" cy="3263504"/>
          </a:xfrm>
        </p:spPr>
        <p:txBody>
          <a:bodyPr/>
          <a:lstStyle/>
          <a:p>
            <a:pPr marL="0" indent="0">
              <a:buNone/>
            </a:pPr>
            <a:r>
              <a:rPr lang="en-GB" dirty="0"/>
              <a:t>The one disadvantage of not having an index counter is that it makes it hard to remove items from a list.</a:t>
            </a:r>
          </a:p>
          <a:p>
            <a:pPr marL="0" indent="0">
              <a:buNone/>
            </a:pPr>
            <a:r>
              <a:rPr lang="en-GB" dirty="0"/>
              <a:t>Usually, if you add or remove something, you'd increase or decrease the loop counter to accommodate the change.</a:t>
            </a:r>
          </a:p>
          <a:p>
            <a:pPr marL="0" indent="0">
              <a:buNone/>
            </a:pPr>
            <a:r>
              <a:rPr lang="en-GB" dirty="0"/>
              <a:t>As you can't adjust the loop control target variable, you can't do this.</a:t>
            </a:r>
          </a:p>
          <a:p>
            <a:pPr marL="0" indent="0">
              <a:buNone/>
            </a:pPr>
            <a:endParaRPr lang="en-GB" dirty="0"/>
          </a:p>
        </p:txBody>
      </p:sp>
    </p:spTree>
    <p:extLst>
      <p:ext uri="{BB962C8B-B14F-4D97-AF65-F5344CB8AC3E}">
        <p14:creationId xmlns:p14="http://schemas.microsoft.com/office/powerpoint/2010/main" val="2373119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919C8-2C88-4CA7-B83F-56BD652F0EED}"/>
              </a:ext>
            </a:extLst>
          </p:cNvPr>
          <p:cNvSpPr>
            <a:spLocks noGrp="1"/>
          </p:cNvSpPr>
          <p:nvPr>
            <p:ph type="title"/>
          </p:nvPr>
        </p:nvSpPr>
        <p:spPr>
          <a:xfrm>
            <a:off x="677887" y="699848"/>
            <a:ext cx="7886700" cy="994172"/>
          </a:xfrm>
        </p:spPr>
        <p:txBody>
          <a:bodyPr/>
          <a:lstStyle/>
          <a:p>
            <a:r>
              <a:rPr lang="en-GB" dirty="0"/>
              <a:t>Example</a:t>
            </a:r>
          </a:p>
        </p:txBody>
      </p:sp>
      <p:sp>
        <p:nvSpPr>
          <p:cNvPr id="3" name="Content Placeholder 2">
            <a:extLst>
              <a:ext uri="{FF2B5EF4-FFF2-40B4-BE49-F238E27FC236}">
                <a16:creationId xmlns:a16="http://schemas.microsoft.com/office/drawing/2014/main" id="{7231AA12-4EFB-476C-A880-DC83DA5C2C11}"/>
              </a:ext>
            </a:extLst>
          </p:cNvPr>
          <p:cNvSpPr>
            <a:spLocks noGrp="1"/>
          </p:cNvSpPr>
          <p:nvPr>
            <p:ph idx="1"/>
          </p:nvPr>
        </p:nvSpPr>
        <p:spPr>
          <a:xfrm>
            <a:off x="223284" y="2080130"/>
            <a:ext cx="8920716" cy="2024038"/>
          </a:xfrm>
          <a:solidFill>
            <a:schemeClr val="accent5">
              <a:lumMod val="20000"/>
              <a:lumOff val="80000"/>
            </a:schemeClr>
          </a:solidFill>
        </p:spPr>
        <p:txBody>
          <a:bodyPr>
            <a:normAutofit/>
          </a:bodyPr>
          <a:lstStyle/>
          <a:p>
            <a:pPr marL="0" indent="0">
              <a:buNone/>
            </a:pPr>
            <a:r>
              <a:rPr lang="en-GB" sz="1400" dirty="0">
                <a:latin typeface="Courier New" panose="02070309020205020404" pitchFamily="49" charset="0"/>
                <a:cs typeface="Courier New" panose="02070309020205020404" pitchFamily="49" charset="0"/>
              </a:rPr>
              <a:t># Mutable list</a:t>
            </a:r>
          </a:p>
          <a:p>
            <a:pPr marL="0" indent="0">
              <a:buNone/>
            </a:pPr>
            <a:r>
              <a:rPr lang="en-GB" sz="1400" dirty="0" err="1">
                <a:latin typeface="Courier New" panose="02070309020205020404" pitchFamily="49" charset="0"/>
                <a:cs typeface="Courier New" panose="02070309020205020404" pitchFamily="49" charset="0"/>
              </a:rPr>
              <a:t>names_tuple</a:t>
            </a:r>
            <a:r>
              <a:rPr lang="en-GB" sz="1400" dirty="0">
                <a:latin typeface="Courier New" panose="02070309020205020404" pitchFamily="49" charset="0"/>
                <a:cs typeface="Courier New" panose="02070309020205020404" pitchFamily="49" charset="0"/>
              </a:rPr>
              <a:t> =['Dale', 'Albert', 'Gordon', 'Tamara', 'Philip', 'Chester', 'Windom']</a:t>
            </a:r>
          </a:p>
          <a:p>
            <a:pPr marL="0" indent="0">
              <a:buNone/>
            </a:pPr>
            <a:r>
              <a:rPr lang="en-GB" sz="1400" dirty="0">
                <a:latin typeface="Courier New" panose="02070309020205020404" pitchFamily="49" charset="0"/>
                <a:cs typeface="Courier New" panose="02070309020205020404" pitchFamily="49" charset="0"/>
              </a:rPr>
              <a:t>for name in </a:t>
            </a:r>
            <a:r>
              <a:rPr lang="en-GB" sz="1400" dirty="0" err="1">
                <a:latin typeface="Courier New" panose="02070309020205020404" pitchFamily="49" charset="0"/>
                <a:cs typeface="Courier New" panose="02070309020205020404" pitchFamily="49" charset="0"/>
              </a:rPr>
              <a:t>names_tuple</a:t>
            </a:r>
            <a:r>
              <a:rPr lang="en-GB" sz="1400" dirty="0">
                <a:latin typeface="Courier New" panose="02070309020205020404" pitchFamily="49" charset="0"/>
                <a:cs typeface="Courier New" panose="02070309020205020404" pitchFamily="49" charset="0"/>
              </a:rPr>
              <a:t>:</a:t>
            </a:r>
          </a:p>
          <a:p>
            <a:pPr marL="0"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names_tuple.remove</a:t>
            </a:r>
            <a:r>
              <a:rPr lang="en-GB" sz="1400" dirty="0">
                <a:latin typeface="Courier New" panose="02070309020205020404" pitchFamily="49" charset="0"/>
                <a:cs typeface="Courier New" panose="02070309020205020404" pitchFamily="49" charset="0"/>
              </a:rPr>
              <a:t>(name)</a:t>
            </a:r>
          </a:p>
          <a:p>
            <a:pPr marL="0" indent="0">
              <a:buNone/>
            </a:pPr>
            <a:r>
              <a:rPr lang="en-GB" sz="1400" dirty="0">
                <a:latin typeface="Courier New" panose="02070309020205020404" pitchFamily="49" charset="0"/>
                <a:cs typeface="Courier New" panose="02070309020205020404" pitchFamily="49" charset="0"/>
              </a:rPr>
              <a:t>print(names)</a:t>
            </a:r>
          </a:p>
        </p:txBody>
      </p:sp>
      <p:sp>
        <p:nvSpPr>
          <p:cNvPr id="4" name="Rectangle 3">
            <a:extLst>
              <a:ext uri="{FF2B5EF4-FFF2-40B4-BE49-F238E27FC236}">
                <a16:creationId xmlns:a16="http://schemas.microsoft.com/office/drawing/2014/main" id="{3B89CB7D-4BC3-2246-A2CA-8D0C6ED5CACC}"/>
              </a:ext>
            </a:extLst>
          </p:cNvPr>
          <p:cNvSpPr/>
          <p:nvPr/>
        </p:nvSpPr>
        <p:spPr>
          <a:xfrm>
            <a:off x="407964" y="4348187"/>
            <a:ext cx="8525830" cy="1477328"/>
          </a:xfrm>
          <a:prstGeom prst="rect">
            <a:avLst/>
          </a:prstGeom>
        </p:spPr>
        <p:txBody>
          <a:bodyPr wrap="square">
            <a:spAutoFit/>
          </a:bodyPr>
          <a:lstStyle/>
          <a:p>
            <a:r>
              <a:rPr lang="en-GB" dirty="0"/>
              <a:t>May</a:t>
            </a:r>
            <a:r>
              <a:rPr lang="en-GB" dirty="0">
                <a:latin typeface="Courier New" panose="02070309020205020404" pitchFamily="49" charset="0"/>
                <a:cs typeface="Courier New" panose="02070309020205020404" pitchFamily="49" charset="0"/>
              </a:rPr>
              <a:t> </a:t>
            </a:r>
            <a:r>
              <a:rPr lang="en-GB" dirty="0"/>
              <a:t>think this removes all names, but in fact, this happens:</a:t>
            </a:r>
          </a:p>
          <a:p>
            <a:r>
              <a:rPr lang="en-GB" dirty="0" err="1"/>
              <a:t>i</a:t>
            </a:r>
            <a:r>
              <a:rPr lang="en-GB" dirty="0"/>
              <a:t>) internal index 0, Dale removed; Albert goes to position 0, Gordon to position 1, etc.</a:t>
            </a:r>
          </a:p>
          <a:p>
            <a:r>
              <a:rPr lang="en-GB" dirty="0"/>
              <a:t>ii) internal index goes to 1, now references Gordon, Gordon removed not Albert, Tamara moves to position 1…</a:t>
            </a:r>
          </a:p>
          <a:p>
            <a:r>
              <a:rPr lang="en-GB" dirty="0"/>
              <a:t>Output is: Albert, Tamara, Chester, not nothing</a:t>
            </a:r>
            <a:endParaRPr lang="en-US" dirty="0"/>
          </a:p>
        </p:txBody>
      </p:sp>
    </p:spTree>
    <p:extLst>
      <p:ext uri="{BB962C8B-B14F-4D97-AF65-F5344CB8AC3E}">
        <p14:creationId xmlns:p14="http://schemas.microsoft.com/office/powerpoint/2010/main" val="6356907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64451-A2D6-47D4-B94B-A78E9CBA8FC2}"/>
              </a:ext>
            </a:extLst>
          </p:cNvPr>
          <p:cNvSpPr>
            <a:spLocks noGrp="1"/>
          </p:cNvSpPr>
          <p:nvPr>
            <p:ph type="title"/>
          </p:nvPr>
        </p:nvSpPr>
        <p:spPr/>
        <p:txBody>
          <a:bodyPr/>
          <a:lstStyle/>
          <a:p>
            <a:r>
              <a:rPr lang="en-GB" dirty="0"/>
              <a:t>Solution</a:t>
            </a:r>
          </a:p>
        </p:txBody>
      </p:sp>
      <p:sp>
        <p:nvSpPr>
          <p:cNvPr id="3" name="Content Placeholder 2">
            <a:extLst>
              <a:ext uri="{FF2B5EF4-FFF2-40B4-BE49-F238E27FC236}">
                <a16:creationId xmlns:a16="http://schemas.microsoft.com/office/drawing/2014/main" id="{99C19D7A-B297-40D3-B81C-5BFF1B370818}"/>
              </a:ext>
            </a:extLst>
          </p:cNvPr>
          <p:cNvSpPr>
            <a:spLocks noGrp="1"/>
          </p:cNvSpPr>
          <p:nvPr>
            <p:ph idx="1"/>
          </p:nvPr>
        </p:nvSpPr>
        <p:spPr>
          <a:xfrm>
            <a:off x="669852" y="3072671"/>
            <a:ext cx="8082706" cy="1929716"/>
          </a:xfrm>
          <a:solidFill>
            <a:schemeClr val="accent5">
              <a:lumMod val="20000"/>
              <a:lumOff val="80000"/>
            </a:schemeClr>
          </a:solidFill>
        </p:spPr>
        <p:txBody>
          <a:bodyPr>
            <a:normAutofit/>
          </a:bodyPr>
          <a:lstStyle/>
          <a:p>
            <a:pPr marL="0" indent="0">
              <a:buNone/>
            </a:pPr>
            <a:r>
              <a:rPr lang="en-GB" sz="1400" dirty="0">
                <a:latin typeface="Courier New" panose="02070309020205020404" pitchFamily="49" charset="0"/>
                <a:cs typeface="Courier New" panose="02070309020205020404" pitchFamily="49" charset="0"/>
              </a:rPr>
              <a:t>names = ["</a:t>
            </a:r>
            <a:r>
              <a:rPr lang="en-GB" sz="1400" dirty="0" err="1">
                <a:latin typeface="Courier New" panose="02070309020205020404" pitchFamily="49" charset="0"/>
                <a:cs typeface="Courier New" panose="02070309020205020404" pitchFamily="49" charset="0"/>
              </a:rPr>
              <a:t>Dale","Albert","Gordon","Tamara","Philip</a:t>
            </a:r>
            <a:r>
              <a:rPr lang="en-GB" sz="1400" dirty="0">
                <a:latin typeface="Courier New" panose="02070309020205020404" pitchFamily="49" charset="0"/>
                <a:cs typeface="Courier New" panose="02070309020205020404" pitchFamily="49" charset="0"/>
              </a:rPr>
              <a:t>",</a:t>
            </a:r>
          </a:p>
          <a:p>
            <a:pPr marL="0"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Chester","Windom</a:t>
            </a:r>
            <a:r>
              <a:rPr lang="en-GB" sz="1400" dirty="0">
                <a:latin typeface="Courier New" panose="02070309020205020404" pitchFamily="49" charset="0"/>
                <a:cs typeface="Courier New" panose="02070309020205020404" pitchFamily="49" charset="0"/>
              </a:rPr>
              <a:t>"] </a:t>
            </a:r>
          </a:p>
          <a:p>
            <a:pPr marL="0" indent="0">
              <a:buNone/>
            </a:pPr>
            <a:r>
              <a:rPr lang="en-GB" sz="1400" dirty="0">
                <a:latin typeface="Courier New" panose="02070309020205020404" pitchFamily="49" charset="0"/>
                <a:cs typeface="Courier New" panose="02070309020205020404" pitchFamily="49" charset="0"/>
              </a:rPr>
              <a:t>for name in names</a:t>
            </a:r>
            <a:r>
              <a:rPr lang="en-GB" sz="1400" b="1" dirty="0">
                <a:latin typeface="Courier New" panose="02070309020205020404" pitchFamily="49" charset="0"/>
                <a:cs typeface="Courier New" panose="02070309020205020404" pitchFamily="49" charset="0"/>
              </a:rPr>
              <a:t>[:]</a:t>
            </a:r>
            <a:r>
              <a:rPr lang="en-GB" sz="1400" dirty="0">
                <a:latin typeface="Courier New" panose="02070309020205020404" pitchFamily="49" charset="0"/>
                <a:cs typeface="Courier New" panose="02070309020205020404" pitchFamily="49" charset="0"/>
              </a:rPr>
              <a:t>:		# Note full slice</a:t>
            </a:r>
          </a:p>
          <a:p>
            <a:pPr marL="0"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names.remove</a:t>
            </a:r>
            <a:r>
              <a:rPr lang="en-GB" sz="1400" dirty="0">
                <a:latin typeface="Courier New" panose="02070309020205020404" pitchFamily="49" charset="0"/>
                <a:cs typeface="Courier New" panose="02070309020205020404" pitchFamily="49" charset="0"/>
              </a:rPr>
              <a:t>(name)</a:t>
            </a:r>
          </a:p>
          <a:p>
            <a:pPr marL="0" indent="0">
              <a:buNone/>
            </a:pPr>
            <a:r>
              <a:rPr lang="en-GB" sz="1400" dirty="0">
                <a:latin typeface="Courier New" panose="02070309020205020404" pitchFamily="49" charset="0"/>
                <a:cs typeface="Courier New" panose="02070309020205020404" pitchFamily="49" charset="0"/>
              </a:rPr>
              <a:t>print(names)</a:t>
            </a:r>
          </a:p>
        </p:txBody>
      </p:sp>
      <p:sp>
        <p:nvSpPr>
          <p:cNvPr id="4" name="Rectangle 3">
            <a:extLst>
              <a:ext uri="{FF2B5EF4-FFF2-40B4-BE49-F238E27FC236}">
                <a16:creationId xmlns:a16="http://schemas.microsoft.com/office/drawing/2014/main" id="{26D35A1A-E401-A64B-98C5-49DF6542E6C6}"/>
              </a:ext>
            </a:extLst>
          </p:cNvPr>
          <p:cNvSpPr/>
          <p:nvPr/>
        </p:nvSpPr>
        <p:spPr>
          <a:xfrm>
            <a:off x="669852" y="2084832"/>
            <a:ext cx="8298302" cy="646331"/>
          </a:xfrm>
          <a:prstGeom prst="rect">
            <a:avLst/>
          </a:prstGeom>
        </p:spPr>
        <p:txBody>
          <a:bodyPr wrap="square">
            <a:spAutoFit/>
          </a:bodyPr>
          <a:lstStyle/>
          <a:p>
            <a:r>
              <a:rPr lang="en-GB" dirty="0"/>
              <a:t>For Python, it is recommended you loop through a copy of the list; you can copy a list with a complete slice.</a:t>
            </a:r>
          </a:p>
        </p:txBody>
      </p:sp>
      <p:sp>
        <p:nvSpPr>
          <p:cNvPr id="5" name="Rectangle 4">
            <a:extLst>
              <a:ext uri="{FF2B5EF4-FFF2-40B4-BE49-F238E27FC236}">
                <a16:creationId xmlns:a16="http://schemas.microsoft.com/office/drawing/2014/main" id="{34B542B6-11B9-6D41-8A46-63F814D33758}"/>
              </a:ext>
            </a:extLst>
          </p:cNvPr>
          <p:cNvSpPr/>
          <p:nvPr/>
        </p:nvSpPr>
        <p:spPr>
          <a:xfrm>
            <a:off x="669852" y="5343896"/>
            <a:ext cx="8298302" cy="646331"/>
          </a:xfrm>
          <a:prstGeom prst="rect">
            <a:avLst/>
          </a:prstGeom>
        </p:spPr>
        <p:txBody>
          <a:bodyPr wrap="square">
            <a:spAutoFit/>
          </a:bodyPr>
          <a:lstStyle/>
          <a:p>
            <a:r>
              <a:rPr lang="en-GB" dirty="0"/>
              <a:t>This way you traverse every object in the copy, without missing any, because you're removing from a different list.</a:t>
            </a:r>
          </a:p>
        </p:txBody>
      </p:sp>
    </p:spTree>
    <p:extLst>
      <p:ext uri="{BB962C8B-B14F-4D97-AF65-F5344CB8AC3E}">
        <p14:creationId xmlns:p14="http://schemas.microsoft.com/office/powerpoint/2010/main" val="2106203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E601-F368-42D7-93AB-7C03B76862A8}"/>
              </a:ext>
            </a:extLst>
          </p:cNvPr>
          <p:cNvSpPr>
            <a:spLocks noGrp="1"/>
          </p:cNvSpPr>
          <p:nvPr>
            <p:ph type="title"/>
          </p:nvPr>
        </p:nvSpPr>
        <p:spPr/>
        <p:txBody>
          <a:bodyPr/>
          <a:lstStyle/>
          <a:p>
            <a:r>
              <a:rPr lang="en-GB" dirty="0"/>
              <a:t>Control Flow statements</a:t>
            </a:r>
          </a:p>
        </p:txBody>
      </p:sp>
      <p:sp>
        <p:nvSpPr>
          <p:cNvPr id="3" name="Content Placeholder 2">
            <a:extLst>
              <a:ext uri="{FF2B5EF4-FFF2-40B4-BE49-F238E27FC236}">
                <a16:creationId xmlns:a16="http://schemas.microsoft.com/office/drawing/2014/main" id="{BA8C14F5-E290-4B7F-B089-2972C8349256}"/>
              </a:ext>
            </a:extLst>
          </p:cNvPr>
          <p:cNvSpPr>
            <a:spLocks noGrp="1"/>
          </p:cNvSpPr>
          <p:nvPr>
            <p:ph idx="1"/>
          </p:nvPr>
        </p:nvSpPr>
        <p:spPr>
          <a:xfrm>
            <a:off x="628650" y="2450416"/>
            <a:ext cx="8160141" cy="3334043"/>
          </a:xfrm>
        </p:spPr>
        <p:txBody>
          <a:bodyPr>
            <a:normAutofit lnSpcReduction="10000"/>
          </a:bodyPr>
          <a:lstStyle/>
          <a:p>
            <a:pPr marL="0" indent="0">
              <a:spcAft>
                <a:spcPts val="900"/>
              </a:spcAft>
              <a:buNone/>
            </a:pPr>
            <a:r>
              <a:rPr lang="en-GB" dirty="0"/>
              <a:t>Branching: 		If-this-do-this.</a:t>
            </a:r>
          </a:p>
          <a:p>
            <a:pPr marL="0" indent="0">
              <a:spcAft>
                <a:spcPts val="900"/>
              </a:spcAft>
              <a:buNone/>
            </a:pPr>
            <a:r>
              <a:rPr lang="en-GB" dirty="0"/>
              <a:t>Looping:			Do this many times with slight differences.</a:t>
            </a:r>
          </a:p>
          <a:p>
            <a:pPr marL="0" indent="0">
              <a:buNone/>
            </a:pPr>
            <a:r>
              <a:rPr lang="en-GB" dirty="0"/>
              <a:t>Procedure calls: 		Do this with some new information, </a:t>
            </a:r>
          </a:p>
          <a:p>
            <a:pPr marL="0" indent="0">
              <a:spcAft>
                <a:spcPts val="900"/>
              </a:spcAft>
              <a:buNone/>
            </a:pPr>
            <a:r>
              <a:rPr lang="en-GB" dirty="0"/>
              <a:t>				and return an answer.</a:t>
            </a:r>
          </a:p>
          <a:p>
            <a:pPr marL="0" indent="0">
              <a:spcAft>
                <a:spcPts val="900"/>
              </a:spcAft>
              <a:buNone/>
            </a:pPr>
            <a:r>
              <a:rPr lang="en-GB" dirty="0"/>
              <a:t>Sockets:			Read/write code from/to somewhere else.</a:t>
            </a:r>
          </a:p>
          <a:p>
            <a:pPr marL="0" indent="0">
              <a:spcAft>
                <a:spcPts val="900"/>
              </a:spcAft>
              <a:buNone/>
            </a:pPr>
            <a:r>
              <a:rPr lang="en-GB" dirty="0"/>
              <a:t>Objects:			Make a toolkit to do a specific job.</a:t>
            </a:r>
          </a:p>
          <a:p>
            <a:pPr marL="0" indent="0">
              <a:buNone/>
            </a:pPr>
            <a:r>
              <a:rPr lang="en-GB" dirty="0"/>
              <a:t>Libraries:		Group toolkits for easy use.</a:t>
            </a:r>
          </a:p>
        </p:txBody>
      </p:sp>
    </p:spTree>
    <p:extLst>
      <p:ext uri="{BB962C8B-B14F-4D97-AF65-F5344CB8AC3E}">
        <p14:creationId xmlns:p14="http://schemas.microsoft.com/office/powerpoint/2010/main" val="33018341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C6571-9954-4DB5-B3DD-2C203BB01CFC}"/>
              </a:ext>
            </a:extLst>
          </p:cNvPr>
          <p:cNvSpPr>
            <a:spLocks noGrp="1"/>
          </p:cNvSpPr>
          <p:nvPr>
            <p:ph type="title"/>
          </p:nvPr>
        </p:nvSpPr>
        <p:spPr/>
        <p:txBody>
          <a:bodyPr/>
          <a:lstStyle/>
          <a:p>
            <a:r>
              <a:rPr lang="en-GB" dirty="0"/>
              <a:t>Break</a:t>
            </a:r>
          </a:p>
        </p:txBody>
      </p:sp>
      <p:sp>
        <p:nvSpPr>
          <p:cNvPr id="3" name="Content Placeholder 2">
            <a:extLst>
              <a:ext uri="{FF2B5EF4-FFF2-40B4-BE49-F238E27FC236}">
                <a16:creationId xmlns:a16="http://schemas.microsoft.com/office/drawing/2014/main" id="{CE8140B2-CD4F-4BD6-81BA-C0E796565646}"/>
              </a:ext>
            </a:extLst>
          </p:cNvPr>
          <p:cNvSpPr>
            <a:spLocks noGrp="1"/>
          </p:cNvSpPr>
          <p:nvPr>
            <p:ph idx="1"/>
          </p:nvPr>
        </p:nvSpPr>
        <p:spPr/>
        <p:txBody>
          <a:bodyPr/>
          <a:lstStyle/>
          <a:p>
            <a:pPr marL="0" indent="0">
              <a:buNone/>
            </a:pPr>
            <a:r>
              <a:rPr lang="en-GB" dirty="0"/>
              <a:t>If a for loop is terminated by break, the loop control target keeps its current value.</a:t>
            </a:r>
          </a:p>
          <a:p>
            <a:pPr marL="0" indent="0">
              <a:buNone/>
            </a:pPr>
            <a:endParaRPr lang="en-GB" dirty="0"/>
          </a:p>
          <a:p>
            <a:pPr marL="0" indent="0">
              <a:buNone/>
            </a:pPr>
            <a:r>
              <a:rPr lang="en-GB" dirty="0"/>
              <a:t>Again, you can add an extra else clause not visited when break acts.</a:t>
            </a:r>
          </a:p>
          <a:p>
            <a:pPr marL="0" indent="0">
              <a:buNone/>
            </a:pPr>
            <a:endParaRPr lang="en-GB" dirty="0"/>
          </a:p>
          <a:p>
            <a:pPr marL="0" indent="0">
              <a:buNone/>
            </a:pPr>
            <a:endParaRPr lang="en-GB" dirty="0"/>
          </a:p>
          <a:p>
            <a:endParaRPr lang="en-GB" dirty="0"/>
          </a:p>
        </p:txBody>
      </p:sp>
      <p:sp>
        <p:nvSpPr>
          <p:cNvPr id="4" name="Rectangle 3">
            <a:extLst>
              <a:ext uri="{FF2B5EF4-FFF2-40B4-BE49-F238E27FC236}">
                <a16:creationId xmlns:a16="http://schemas.microsoft.com/office/drawing/2014/main" id="{2AB7006A-AA05-E442-9435-759C480F8443}"/>
              </a:ext>
            </a:extLst>
          </p:cNvPr>
          <p:cNvSpPr/>
          <p:nvPr/>
        </p:nvSpPr>
        <p:spPr>
          <a:xfrm>
            <a:off x="1467293" y="4179446"/>
            <a:ext cx="4572000" cy="923330"/>
          </a:xfrm>
          <a:prstGeom prst="rect">
            <a:avLst/>
          </a:prstGeom>
          <a:solidFill>
            <a:schemeClr val="accent5">
              <a:lumMod val="20000"/>
              <a:lumOff val="80000"/>
            </a:schemeClr>
          </a:solidFill>
        </p:spPr>
        <p:txBody>
          <a:bodyPr>
            <a:spAutoFit/>
          </a:bodyPr>
          <a:lstStyle/>
          <a:p>
            <a:r>
              <a:rPr lang="en-GB" dirty="0">
                <a:latin typeface="Courier New" panose="02070309020205020404" pitchFamily="49" charset="0"/>
                <a:cs typeface="Courier New" panose="02070309020205020404" pitchFamily="49" charset="0"/>
              </a:rPr>
              <a:t>for target in sequence:</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else:</a:t>
            </a:r>
          </a:p>
        </p:txBody>
      </p:sp>
    </p:spTree>
    <p:extLst>
      <p:ext uri="{BB962C8B-B14F-4D97-AF65-F5344CB8AC3E}">
        <p14:creationId xmlns:p14="http://schemas.microsoft.com/office/powerpoint/2010/main" val="5742185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4C58-E573-4391-A9B8-B4BEA502067D}"/>
              </a:ext>
            </a:extLst>
          </p:cNvPr>
          <p:cNvSpPr>
            <a:spLocks noGrp="1"/>
          </p:cNvSpPr>
          <p:nvPr>
            <p:ph type="title"/>
          </p:nvPr>
        </p:nvSpPr>
        <p:spPr/>
        <p:txBody>
          <a:bodyPr/>
          <a:lstStyle/>
          <a:p>
            <a:r>
              <a:rPr lang="en-GB" dirty="0"/>
              <a:t>2D loops</a:t>
            </a:r>
          </a:p>
        </p:txBody>
      </p:sp>
      <p:sp>
        <p:nvSpPr>
          <p:cNvPr id="3" name="Content Placeholder 2">
            <a:extLst>
              <a:ext uri="{FF2B5EF4-FFF2-40B4-BE49-F238E27FC236}">
                <a16:creationId xmlns:a16="http://schemas.microsoft.com/office/drawing/2014/main" id="{ECE331E2-67C6-4E71-8094-E39B220077CA}"/>
              </a:ext>
            </a:extLst>
          </p:cNvPr>
          <p:cNvSpPr>
            <a:spLocks noGrp="1"/>
          </p:cNvSpPr>
          <p:nvPr>
            <p:ph idx="1"/>
          </p:nvPr>
        </p:nvSpPr>
        <p:spPr>
          <a:xfrm>
            <a:off x="1108586" y="2711302"/>
            <a:ext cx="6609073" cy="2998146"/>
          </a:xfrm>
          <a:solidFill>
            <a:schemeClr val="accent5">
              <a:lumMod val="20000"/>
              <a:lumOff val="80000"/>
            </a:schemeClr>
          </a:solidFill>
        </p:spPr>
        <p:txBody>
          <a:bodyPr>
            <a:normAutofit lnSpcReduction="10000"/>
          </a:bodyPr>
          <a:lstStyle/>
          <a:p>
            <a:pPr marL="0" indent="0">
              <a:buNone/>
            </a:pPr>
            <a:r>
              <a:rPr lang="en-GB" sz="1600" dirty="0">
                <a:latin typeface="Courier New" panose="02070309020205020404" pitchFamily="49" charset="0"/>
                <a:cs typeface="Courier New" panose="02070309020205020404" pitchFamily="49" charset="0"/>
              </a:rPr>
              <a:t>data = [</a:t>
            </a:r>
          </a:p>
          <a:p>
            <a:pPr marL="0" indent="0">
              <a:buNone/>
            </a:pPr>
            <a:r>
              <a:rPr lang="en-GB" sz="1600" dirty="0">
                <a:latin typeface="Courier New" panose="02070309020205020404" pitchFamily="49" charset="0"/>
                <a:cs typeface="Courier New" panose="02070309020205020404" pitchFamily="49" charset="0"/>
              </a:rPr>
              <a:t>[0,1,2],</a:t>
            </a:r>
          </a:p>
          <a:p>
            <a:pPr marL="0" indent="0">
              <a:buNone/>
            </a:pPr>
            <a:r>
              <a:rPr lang="en-GB" sz="1600" dirty="0">
                <a:latin typeface="Courier New" panose="02070309020205020404" pitchFamily="49" charset="0"/>
                <a:cs typeface="Courier New" panose="02070309020205020404" pitchFamily="49" charset="0"/>
              </a:rPr>
              <a:t>[3,4,5]</a:t>
            </a:r>
          </a:p>
          <a:p>
            <a:pPr marL="0" indent="0">
              <a:buNone/>
            </a:pPr>
            <a:r>
              <a:rPr lang="en-GB" sz="1600" dirty="0">
                <a:latin typeface="Courier New" panose="02070309020205020404" pitchFamily="49" charset="0"/>
                <a:cs typeface="Courier New" panose="02070309020205020404" pitchFamily="49" charset="0"/>
              </a:rPr>
              <a:t>]</a:t>
            </a:r>
          </a:p>
          <a:p>
            <a:pPr marL="0" indent="0">
              <a:buNone/>
            </a:pPr>
            <a:endParaRPr lang="en-GB" sz="1600" dirty="0">
              <a:latin typeface="Courier New" panose="02070309020205020404" pitchFamily="49" charset="0"/>
              <a:cs typeface="Courier New" panose="02070309020205020404" pitchFamily="49" charset="0"/>
            </a:endParaRPr>
          </a:p>
          <a:p>
            <a:pPr marL="0" indent="0">
              <a:buNone/>
            </a:pPr>
            <a:r>
              <a:rPr lang="en-GB" sz="1600" dirty="0">
                <a:latin typeface="Courier New" panose="02070309020205020404" pitchFamily="49" charset="0"/>
                <a:cs typeface="Courier New" panose="02070309020205020404" pitchFamily="49" charset="0"/>
              </a:rPr>
              <a:t>for row in data:</a:t>
            </a:r>
          </a:p>
          <a:p>
            <a:pPr marL="0" indent="0">
              <a:buNone/>
            </a:pPr>
            <a:r>
              <a:rPr lang="en-GB" sz="1600" dirty="0">
                <a:latin typeface="Courier New" panose="02070309020205020404" pitchFamily="49" charset="0"/>
                <a:cs typeface="Courier New" panose="02070309020205020404" pitchFamily="49" charset="0"/>
              </a:rPr>
              <a:t>    for item in row:</a:t>
            </a:r>
          </a:p>
          <a:p>
            <a:pPr marL="0" indent="0">
              <a:buNone/>
            </a:pPr>
            <a:r>
              <a:rPr lang="en-GB" sz="1600" dirty="0">
                <a:latin typeface="Courier New" panose="02070309020205020404" pitchFamily="49" charset="0"/>
                <a:cs typeface="Courier New" panose="02070309020205020404" pitchFamily="49" charset="0"/>
              </a:rPr>
              <a:t>        print (item)</a:t>
            </a:r>
          </a:p>
        </p:txBody>
      </p:sp>
      <p:sp>
        <p:nvSpPr>
          <p:cNvPr id="4" name="Rectangle 3">
            <a:extLst>
              <a:ext uri="{FF2B5EF4-FFF2-40B4-BE49-F238E27FC236}">
                <a16:creationId xmlns:a16="http://schemas.microsoft.com/office/drawing/2014/main" id="{B057C8B4-57FC-584D-A808-7FEA7836C578}"/>
              </a:ext>
            </a:extLst>
          </p:cNvPr>
          <p:cNvSpPr/>
          <p:nvPr/>
        </p:nvSpPr>
        <p:spPr>
          <a:xfrm>
            <a:off x="768096" y="2050000"/>
            <a:ext cx="4092531" cy="369332"/>
          </a:xfrm>
          <a:prstGeom prst="rect">
            <a:avLst/>
          </a:prstGeom>
        </p:spPr>
        <p:txBody>
          <a:bodyPr wrap="none">
            <a:spAutoFit/>
          </a:bodyPr>
          <a:lstStyle/>
          <a:p>
            <a:r>
              <a:rPr lang="en-GB" dirty="0"/>
              <a:t>To loop through two dimensions, nest loops:</a:t>
            </a:r>
          </a:p>
        </p:txBody>
      </p:sp>
    </p:spTree>
    <p:extLst>
      <p:ext uri="{BB962C8B-B14F-4D97-AF65-F5344CB8AC3E}">
        <p14:creationId xmlns:p14="http://schemas.microsoft.com/office/powerpoint/2010/main" val="36695602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4C58-E573-4391-A9B8-B4BEA502067D}"/>
              </a:ext>
            </a:extLst>
          </p:cNvPr>
          <p:cNvSpPr>
            <a:spLocks noGrp="1"/>
          </p:cNvSpPr>
          <p:nvPr>
            <p:ph type="title"/>
          </p:nvPr>
        </p:nvSpPr>
        <p:spPr/>
        <p:txBody>
          <a:bodyPr/>
          <a:lstStyle/>
          <a:p>
            <a:r>
              <a:rPr lang="en-GB" dirty="0"/>
              <a:t>2D loops</a:t>
            </a:r>
          </a:p>
        </p:txBody>
      </p:sp>
      <p:sp>
        <p:nvSpPr>
          <p:cNvPr id="3" name="Content Placeholder 2">
            <a:extLst>
              <a:ext uri="{FF2B5EF4-FFF2-40B4-BE49-F238E27FC236}">
                <a16:creationId xmlns:a16="http://schemas.microsoft.com/office/drawing/2014/main" id="{ECE331E2-67C6-4E71-8094-E39B220077CA}"/>
              </a:ext>
            </a:extLst>
          </p:cNvPr>
          <p:cNvSpPr>
            <a:spLocks noGrp="1"/>
          </p:cNvSpPr>
          <p:nvPr>
            <p:ph idx="1"/>
          </p:nvPr>
        </p:nvSpPr>
        <p:spPr>
          <a:xfrm>
            <a:off x="1099533" y="2770796"/>
            <a:ext cx="6811092" cy="3140906"/>
          </a:xfrm>
          <a:solidFill>
            <a:schemeClr val="accent5">
              <a:lumMod val="20000"/>
              <a:lumOff val="80000"/>
            </a:schemeClr>
          </a:solidFill>
        </p:spPr>
        <p:txBody>
          <a:bodyPr>
            <a:normAutofit/>
          </a:bodyPr>
          <a:lstStyle/>
          <a:p>
            <a:pPr marL="0" indent="0">
              <a:buNone/>
            </a:pPr>
            <a:r>
              <a:rPr lang="en-GB" sz="1600" dirty="0">
                <a:latin typeface="Courier New" panose="02070309020205020404" pitchFamily="49" charset="0"/>
                <a:cs typeface="Courier New" panose="02070309020205020404" pitchFamily="49" charset="0"/>
              </a:rPr>
              <a:t>data = [</a:t>
            </a:r>
          </a:p>
          <a:p>
            <a:pPr marL="0" indent="0">
              <a:buNone/>
            </a:pPr>
            <a:r>
              <a:rPr lang="en-GB" sz="1600" dirty="0">
                <a:latin typeface="Courier New" panose="02070309020205020404" pitchFamily="49" charset="0"/>
                <a:cs typeface="Courier New" panose="02070309020205020404" pitchFamily="49" charset="0"/>
              </a:rPr>
              <a:t>[0,1,2],</a:t>
            </a:r>
          </a:p>
          <a:p>
            <a:pPr marL="0" indent="0">
              <a:buNone/>
            </a:pPr>
            <a:r>
              <a:rPr lang="en-GB" sz="1600" dirty="0">
                <a:latin typeface="Courier New" panose="02070309020205020404" pitchFamily="49" charset="0"/>
                <a:cs typeface="Courier New" panose="02070309020205020404" pitchFamily="49" charset="0"/>
              </a:rPr>
              <a:t>[3,4,5]</a:t>
            </a:r>
          </a:p>
          <a:p>
            <a:pPr marL="0" indent="0">
              <a:buNone/>
            </a:pPr>
            <a:r>
              <a:rPr lang="en-GB" sz="1600" dirty="0">
                <a:latin typeface="Courier New" panose="02070309020205020404" pitchFamily="49" charset="0"/>
                <a:cs typeface="Courier New" panose="02070309020205020404" pitchFamily="49" charset="0"/>
              </a:rPr>
              <a:t>]</a:t>
            </a:r>
          </a:p>
          <a:p>
            <a:pPr marL="0" indent="0">
              <a:buNone/>
            </a:pPr>
            <a:endParaRPr lang="en-GB" sz="1600" dirty="0">
              <a:latin typeface="Courier New" panose="02070309020205020404" pitchFamily="49" charset="0"/>
              <a:cs typeface="Courier New" panose="02070309020205020404" pitchFamily="49" charset="0"/>
            </a:endParaRPr>
          </a:p>
          <a:p>
            <a:pPr marL="0" indent="0">
              <a:buNone/>
            </a:pPr>
            <a:r>
              <a:rPr lang="en-GB" sz="1600" dirty="0">
                <a:latin typeface="Courier New" panose="02070309020205020404" pitchFamily="49" charset="0"/>
                <a:cs typeface="Courier New" panose="02070309020205020404" pitchFamily="49" charset="0"/>
              </a:rPr>
              <a:t>for </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in range(</a:t>
            </a:r>
            <a:r>
              <a:rPr lang="en-GB" sz="1600" dirty="0" err="1">
                <a:latin typeface="Courier New" panose="02070309020205020404" pitchFamily="49" charset="0"/>
                <a:cs typeface="Courier New" panose="02070309020205020404" pitchFamily="49" charset="0"/>
              </a:rPr>
              <a:t>len</a:t>
            </a:r>
            <a:r>
              <a:rPr lang="en-GB" sz="1600" dirty="0">
                <a:latin typeface="Courier New" panose="02070309020205020404" pitchFamily="49" charset="0"/>
                <a:cs typeface="Courier New" panose="02070309020205020404" pitchFamily="49" charset="0"/>
              </a:rPr>
              <a:t>(data)):</a:t>
            </a:r>
          </a:p>
          <a:p>
            <a:pPr marL="0" indent="0">
              <a:buNone/>
            </a:pPr>
            <a:r>
              <a:rPr lang="en-GB" sz="1600" dirty="0">
                <a:latin typeface="Courier New" panose="02070309020205020404" pitchFamily="49" charset="0"/>
                <a:cs typeface="Courier New" panose="02070309020205020404" pitchFamily="49" charset="0"/>
              </a:rPr>
              <a:t>    for j in range(</a:t>
            </a:r>
            <a:r>
              <a:rPr lang="en-GB" sz="1600" dirty="0" err="1">
                <a:latin typeface="Courier New" panose="02070309020205020404" pitchFamily="49" charset="0"/>
                <a:cs typeface="Courier New" panose="02070309020205020404" pitchFamily="49" charset="0"/>
              </a:rPr>
              <a:t>len</a:t>
            </a:r>
            <a:r>
              <a:rPr lang="en-GB" sz="1600" dirty="0">
                <a:latin typeface="Courier New" panose="02070309020205020404" pitchFamily="49" charset="0"/>
                <a:cs typeface="Courier New" panose="02070309020205020404" pitchFamily="49" charset="0"/>
              </a:rPr>
              <a:t>(data[</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a:t>
            </a:r>
          </a:p>
          <a:p>
            <a:pPr marL="0" indent="0">
              <a:buNone/>
            </a:pPr>
            <a:r>
              <a:rPr lang="en-GB" sz="1600" dirty="0">
                <a:latin typeface="Courier New" panose="02070309020205020404" pitchFamily="49" charset="0"/>
                <a:cs typeface="Courier New" panose="02070309020205020404" pitchFamily="49" charset="0"/>
              </a:rPr>
              <a:t>        print (data[</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][j])</a:t>
            </a:r>
          </a:p>
        </p:txBody>
      </p:sp>
      <p:sp>
        <p:nvSpPr>
          <p:cNvPr id="4" name="Rectangle 3">
            <a:extLst>
              <a:ext uri="{FF2B5EF4-FFF2-40B4-BE49-F238E27FC236}">
                <a16:creationId xmlns:a16="http://schemas.microsoft.com/office/drawing/2014/main" id="{90E81D47-423A-1A4C-A524-88F6A70F7047}"/>
              </a:ext>
            </a:extLst>
          </p:cNvPr>
          <p:cNvSpPr/>
          <p:nvPr/>
        </p:nvSpPr>
        <p:spPr>
          <a:xfrm>
            <a:off x="768096" y="1904079"/>
            <a:ext cx="7290054" cy="646331"/>
          </a:xfrm>
          <a:prstGeom prst="rect">
            <a:avLst/>
          </a:prstGeom>
        </p:spPr>
        <p:txBody>
          <a:bodyPr wrap="square">
            <a:spAutoFit/>
          </a:bodyPr>
          <a:lstStyle/>
          <a:p>
            <a:r>
              <a:rPr lang="en-GB" dirty="0"/>
              <a:t>However, it is often necessary to know the coordinates in collection space of the item you're referencing.</a:t>
            </a:r>
          </a:p>
        </p:txBody>
      </p:sp>
    </p:spTree>
    <p:extLst>
      <p:ext uri="{BB962C8B-B14F-4D97-AF65-F5344CB8AC3E}">
        <p14:creationId xmlns:p14="http://schemas.microsoft.com/office/powerpoint/2010/main" val="20076949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12B40622-4580-40AE-A05E-8BEF46257017}"/>
              </a:ext>
            </a:extLst>
          </p:cNvPr>
          <p:cNvSpPr>
            <a:spLocks noGrp="1"/>
          </p:cNvSpPr>
          <p:nvPr>
            <p:ph type="title"/>
          </p:nvPr>
        </p:nvSpPr>
        <p:spPr/>
        <p:txBody>
          <a:bodyPr/>
          <a:lstStyle/>
          <a:p>
            <a:r>
              <a:rPr lang="en-GB" altLang="en-US" sz="3000" dirty="0"/>
              <a:t>Nesting loops</a:t>
            </a:r>
          </a:p>
        </p:txBody>
      </p:sp>
      <p:sp>
        <p:nvSpPr>
          <p:cNvPr id="3" name="Content Placeholder 2">
            <a:extLst>
              <a:ext uri="{FF2B5EF4-FFF2-40B4-BE49-F238E27FC236}">
                <a16:creationId xmlns:a16="http://schemas.microsoft.com/office/drawing/2014/main" id="{ED25D271-337E-4C06-A58B-5D6D5CD553A2}"/>
              </a:ext>
            </a:extLst>
          </p:cNvPr>
          <p:cNvSpPr>
            <a:spLocks noGrp="1"/>
          </p:cNvSpPr>
          <p:nvPr>
            <p:ph idx="1"/>
          </p:nvPr>
        </p:nvSpPr>
        <p:spPr>
          <a:xfrm>
            <a:off x="768096" y="3742660"/>
            <a:ext cx="7290055" cy="2566700"/>
          </a:xfrm>
        </p:spPr>
        <p:txBody>
          <a:bodyPr>
            <a:normAutofit/>
          </a:bodyPr>
          <a:lstStyle/>
          <a:p>
            <a:pPr marL="0" indent="0">
              <a:buNone/>
              <a:defRPr/>
            </a:pPr>
            <a:r>
              <a:rPr lang="en-GB" sz="1800" dirty="0"/>
              <a:t>Variables re-made if a loop runs more than once. </a:t>
            </a:r>
          </a:p>
          <a:p>
            <a:pPr marL="342900" indent="-342900">
              <a:buFont typeface="Arial" charset="0"/>
              <a:buAutoNum type="arabicParenR"/>
              <a:defRPr/>
            </a:pPr>
            <a:r>
              <a:rPr lang="en-GB" sz="1800" dirty="0"/>
              <a:t>The outer loop starts, then the inner loop starts.</a:t>
            </a:r>
          </a:p>
          <a:p>
            <a:pPr marL="342900" indent="-342900">
              <a:buFont typeface="Arial" charset="0"/>
              <a:buAutoNum type="arabicParenR"/>
              <a:defRPr/>
            </a:pPr>
            <a:r>
              <a:rPr lang="en-GB" sz="1800" dirty="0"/>
              <a:t>When the inner loop has run once, it returns to the start of the inner loop, not the outer loop.</a:t>
            </a:r>
          </a:p>
          <a:p>
            <a:pPr marL="342900" indent="-342900">
              <a:buFont typeface="Arial" charset="0"/>
              <a:buAutoNum type="arabicParenR"/>
              <a:defRPr/>
            </a:pPr>
            <a:r>
              <a:rPr lang="en-GB" sz="1800" dirty="0"/>
              <a:t>It keeps doing this until run to completion (j == </a:t>
            </a:r>
            <a:r>
              <a:rPr lang="en-GB" sz="1800" dirty="0" err="1"/>
              <a:t>len</a:t>
            </a:r>
            <a:r>
              <a:rPr lang="en-GB" sz="1800" dirty="0"/>
              <a:t>(data[</a:t>
            </a:r>
            <a:r>
              <a:rPr lang="en-GB" sz="1800" dirty="0" err="1"/>
              <a:t>i</a:t>
            </a:r>
            <a:r>
              <a:rPr lang="en-GB" sz="1800" dirty="0"/>
              <a:t>]); </a:t>
            </a:r>
            <a:r>
              <a:rPr lang="en-GB" sz="1800" dirty="0" err="1"/>
              <a:t>i</a:t>
            </a:r>
            <a:r>
              <a:rPr lang="en-GB" sz="1800" dirty="0"/>
              <a:t> still zero).</a:t>
            </a:r>
          </a:p>
          <a:p>
            <a:pPr marL="0" indent="0">
              <a:buNone/>
              <a:defRPr/>
            </a:pPr>
            <a:r>
              <a:rPr lang="en-GB" sz="1800" dirty="0"/>
              <a:t>What do you think happens to j then, and where does the code go next?</a:t>
            </a:r>
          </a:p>
        </p:txBody>
      </p:sp>
      <p:sp>
        <p:nvSpPr>
          <p:cNvPr id="2" name="Rectangle 1">
            <a:extLst>
              <a:ext uri="{FF2B5EF4-FFF2-40B4-BE49-F238E27FC236}">
                <a16:creationId xmlns:a16="http://schemas.microsoft.com/office/drawing/2014/main" id="{9DA9A10D-F22F-8348-B5A1-AD10FD332649}"/>
              </a:ext>
            </a:extLst>
          </p:cNvPr>
          <p:cNvSpPr/>
          <p:nvPr/>
        </p:nvSpPr>
        <p:spPr>
          <a:xfrm>
            <a:off x="968838" y="2201515"/>
            <a:ext cx="6888569" cy="738664"/>
          </a:xfrm>
          <a:prstGeom prst="rect">
            <a:avLst/>
          </a:prstGeom>
          <a:solidFill>
            <a:schemeClr val="accent5">
              <a:lumMod val="20000"/>
              <a:lumOff val="80000"/>
            </a:schemeClr>
          </a:solidFill>
        </p:spPr>
        <p:txBody>
          <a:bodyPr wrap="square">
            <a:spAutoFit/>
          </a:bodyPr>
          <a:lstStyle/>
          <a:p>
            <a:r>
              <a:rPr lang="en-GB" sz="1400" dirty="0">
                <a:latin typeface="Courier New" panose="02070309020205020404" pitchFamily="49" charset="0"/>
                <a:cs typeface="Courier New" panose="02070309020205020404" pitchFamily="49" charset="0"/>
              </a:rPr>
              <a:t>for </a:t>
            </a:r>
            <a:r>
              <a:rPr lang="en-GB" sz="1400" dirty="0" err="1">
                <a:latin typeface="Courier New" panose="02070309020205020404" pitchFamily="49" charset="0"/>
                <a:cs typeface="Courier New" panose="02070309020205020404" pitchFamily="49" charset="0"/>
              </a:rPr>
              <a:t>i</a:t>
            </a:r>
            <a:r>
              <a:rPr lang="en-GB" sz="1400" dirty="0">
                <a:latin typeface="Courier New" panose="02070309020205020404" pitchFamily="49" charset="0"/>
                <a:cs typeface="Courier New" panose="02070309020205020404" pitchFamily="49" charset="0"/>
              </a:rPr>
              <a:t> in range(</a:t>
            </a:r>
            <a:r>
              <a:rPr lang="en-GB" sz="1400" dirty="0" err="1">
                <a:latin typeface="Courier New" panose="02070309020205020404" pitchFamily="49" charset="0"/>
                <a:cs typeface="Courier New" panose="02070309020205020404" pitchFamily="49" charset="0"/>
              </a:rPr>
              <a:t>len</a:t>
            </a:r>
            <a:r>
              <a:rPr lang="en-GB" sz="1400" dirty="0">
                <a:latin typeface="Courier New" panose="02070309020205020404" pitchFamily="49" charset="0"/>
                <a:cs typeface="Courier New" panose="02070309020205020404" pitchFamily="49" charset="0"/>
              </a:rPr>
              <a:t>(data)):</a:t>
            </a:r>
          </a:p>
          <a:p>
            <a:r>
              <a:rPr lang="en-GB" sz="1400" dirty="0">
                <a:latin typeface="Courier New" panose="02070309020205020404" pitchFamily="49" charset="0"/>
                <a:cs typeface="Courier New" panose="02070309020205020404" pitchFamily="49" charset="0"/>
              </a:rPr>
              <a:t>    for j in range(</a:t>
            </a:r>
            <a:r>
              <a:rPr lang="en-GB" sz="1400" dirty="0" err="1">
                <a:latin typeface="Courier New" panose="02070309020205020404" pitchFamily="49" charset="0"/>
                <a:cs typeface="Courier New" panose="02070309020205020404" pitchFamily="49" charset="0"/>
              </a:rPr>
              <a:t>len</a:t>
            </a:r>
            <a:r>
              <a:rPr lang="en-GB" sz="1400" dirty="0">
                <a:latin typeface="Courier New" panose="02070309020205020404" pitchFamily="49" charset="0"/>
                <a:cs typeface="Courier New" panose="02070309020205020404" pitchFamily="49" charset="0"/>
              </a:rPr>
              <a:t>(data[</a:t>
            </a:r>
            <a:r>
              <a:rPr lang="en-GB" sz="1400" dirty="0" err="1">
                <a:latin typeface="Courier New" panose="02070309020205020404" pitchFamily="49" charset="0"/>
                <a:cs typeface="Courier New" panose="02070309020205020404" pitchFamily="49" charset="0"/>
              </a:rPr>
              <a:t>i</a:t>
            </a:r>
            <a:r>
              <a:rPr lang="en-GB" sz="1400" dirty="0">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        print (data[</a:t>
            </a:r>
            <a:r>
              <a:rPr lang="en-GB" sz="1400" dirty="0" err="1">
                <a:latin typeface="Courier New" panose="02070309020205020404" pitchFamily="49" charset="0"/>
                <a:cs typeface="Courier New" panose="02070309020205020404" pitchFamily="49" charset="0"/>
              </a:rPr>
              <a:t>i</a:t>
            </a:r>
            <a:r>
              <a:rPr lang="en-GB" sz="1400" dirty="0">
                <a:latin typeface="Courier New" panose="02070309020205020404" pitchFamily="49" charset="0"/>
                <a:cs typeface="Courier New" panose="02070309020205020404" pitchFamily="49" charset="0"/>
              </a:rPr>
              <a:t>][j])</a:t>
            </a:r>
          </a:p>
        </p:txBody>
      </p:sp>
    </p:spTree>
    <p:extLst>
      <p:ext uri="{BB962C8B-B14F-4D97-AF65-F5344CB8AC3E}">
        <p14:creationId xmlns:p14="http://schemas.microsoft.com/office/powerpoint/2010/main" val="193711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BE2F1637-0416-4468-BB21-5368A26536F6}"/>
              </a:ext>
            </a:extLst>
          </p:cNvPr>
          <p:cNvSpPr>
            <a:spLocks noGrp="1"/>
          </p:cNvSpPr>
          <p:nvPr>
            <p:ph type="title"/>
          </p:nvPr>
        </p:nvSpPr>
        <p:spPr/>
        <p:txBody>
          <a:bodyPr>
            <a:normAutofit/>
          </a:bodyPr>
          <a:lstStyle/>
          <a:p>
            <a:r>
              <a:rPr lang="en-GB" altLang="en-US" dirty="0"/>
              <a:t>Nesting loops</a:t>
            </a:r>
          </a:p>
        </p:txBody>
      </p:sp>
      <p:sp>
        <p:nvSpPr>
          <p:cNvPr id="57347" name="Content Placeholder 2">
            <a:extLst>
              <a:ext uri="{FF2B5EF4-FFF2-40B4-BE49-F238E27FC236}">
                <a16:creationId xmlns:a16="http://schemas.microsoft.com/office/drawing/2014/main" id="{35EEBE67-4C1D-4187-BC1C-5978F9817D84}"/>
              </a:ext>
            </a:extLst>
          </p:cNvPr>
          <p:cNvSpPr>
            <a:spLocks noGrp="1"/>
          </p:cNvSpPr>
          <p:nvPr>
            <p:ph idx="1"/>
          </p:nvPr>
        </p:nvSpPr>
        <p:spPr>
          <a:xfrm>
            <a:off x="768096" y="3763926"/>
            <a:ext cx="7290055" cy="2545434"/>
          </a:xfrm>
        </p:spPr>
        <p:txBody>
          <a:bodyPr>
            <a:normAutofit/>
          </a:bodyPr>
          <a:lstStyle/>
          <a:p>
            <a:pPr marL="0" indent="0">
              <a:buNone/>
            </a:pPr>
            <a:r>
              <a:rPr lang="en-GB" altLang="en-US" sz="1800" dirty="0"/>
              <a:t>4) j is destroyed, and the outer loop increments to </a:t>
            </a:r>
            <a:r>
              <a:rPr lang="en-GB" altLang="en-US" sz="1800" dirty="0" err="1"/>
              <a:t>i</a:t>
            </a:r>
            <a:r>
              <a:rPr lang="en-GB" altLang="en-US" sz="1800" dirty="0"/>
              <a:t> = 1.</a:t>
            </a:r>
          </a:p>
          <a:p>
            <a:pPr marL="0" indent="0">
              <a:buNone/>
            </a:pPr>
            <a:r>
              <a:rPr lang="en-GB" altLang="en-US" sz="1800" dirty="0"/>
              <a:t>5) The inner loop runs again, j recreated as j = 0.</a:t>
            </a:r>
          </a:p>
          <a:p>
            <a:pPr marL="0" indent="0">
              <a:buNone/>
            </a:pPr>
            <a:r>
              <a:rPr lang="en-GB" altLang="en-US" sz="1800" dirty="0"/>
              <a:t>6) The inner loop runs to completion.</a:t>
            </a:r>
          </a:p>
          <a:p>
            <a:pPr marL="0" indent="0">
              <a:buNone/>
            </a:pPr>
            <a:r>
              <a:rPr lang="en-GB" altLang="en-US" sz="1800" dirty="0"/>
              <a:t>Thus, each time the outer loop runs once, the inner loop runs to completion.</a:t>
            </a:r>
          </a:p>
          <a:p>
            <a:pPr marL="0" indent="0">
              <a:buNone/>
            </a:pPr>
            <a:r>
              <a:rPr lang="en-GB" altLang="en-US" sz="1800" dirty="0"/>
              <a:t>7) This is repeated until the outer loop completes.</a:t>
            </a:r>
          </a:p>
          <a:p>
            <a:pPr marL="0" indent="0">
              <a:buNone/>
            </a:pPr>
            <a:r>
              <a:rPr lang="en-GB" altLang="en-US" sz="1800" dirty="0"/>
              <a:t>8) The code then moves on.</a:t>
            </a:r>
          </a:p>
        </p:txBody>
      </p:sp>
      <p:sp>
        <p:nvSpPr>
          <p:cNvPr id="4" name="Rectangle 3">
            <a:extLst>
              <a:ext uri="{FF2B5EF4-FFF2-40B4-BE49-F238E27FC236}">
                <a16:creationId xmlns:a16="http://schemas.microsoft.com/office/drawing/2014/main" id="{98A4319C-2B5D-8843-A10F-B056338883B0}"/>
              </a:ext>
            </a:extLst>
          </p:cNvPr>
          <p:cNvSpPr/>
          <p:nvPr/>
        </p:nvSpPr>
        <p:spPr>
          <a:xfrm>
            <a:off x="968838" y="2201515"/>
            <a:ext cx="6888569" cy="738664"/>
          </a:xfrm>
          <a:prstGeom prst="rect">
            <a:avLst/>
          </a:prstGeom>
          <a:solidFill>
            <a:schemeClr val="accent5">
              <a:lumMod val="20000"/>
              <a:lumOff val="80000"/>
            </a:schemeClr>
          </a:solidFill>
        </p:spPr>
        <p:txBody>
          <a:bodyPr wrap="square">
            <a:spAutoFit/>
          </a:bodyPr>
          <a:lstStyle/>
          <a:p>
            <a:r>
              <a:rPr lang="en-GB" sz="1400" dirty="0">
                <a:latin typeface="Courier New" panose="02070309020205020404" pitchFamily="49" charset="0"/>
                <a:cs typeface="Courier New" panose="02070309020205020404" pitchFamily="49" charset="0"/>
              </a:rPr>
              <a:t>for </a:t>
            </a:r>
            <a:r>
              <a:rPr lang="en-GB" sz="1400" dirty="0" err="1">
                <a:latin typeface="Courier New" panose="02070309020205020404" pitchFamily="49" charset="0"/>
                <a:cs typeface="Courier New" panose="02070309020205020404" pitchFamily="49" charset="0"/>
              </a:rPr>
              <a:t>i</a:t>
            </a:r>
            <a:r>
              <a:rPr lang="en-GB" sz="1400" dirty="0">
                <a:latin typeface="Courier New" panose="02070309020205020404" pitchFamily="49" charset="0"/>
                <a:cs typeface="Courier New" panose="02070309020205020404" pitchFamily="49" charset="0"/>
              </a:rPr>
              <a:t> in range(</a:t>
            </a:r>
            <a:r>
              <a:rPr lang="en-GB" sz="1400" dirty="0" err="1">
                <a:latin typeface="Courier New" panose="02070309020205020404" pitchFamily="49" charset="0"/>
                <a:cs typeface="Courier New" panose="02070309020205020404" pitchFamily="49" charset="0"/>
              </a:rPr>
              <a:t>len</a:t>
            </a:r>
            <a:r>
              <a:rPr lang="en-GB" sz="1400" dirty="0">
                <a:latin typeface="Courier New" panose="02070309020205020404" pitchFamily="49" charset="0"/>
                <a:cs typeface="Courier New" panose="02070309020205020404" pitchFamily="49" charset="0"/>
              </a:rPr>
              <a:t>(data)):</a:t>
            </a:r>
          </a:p>
          <a:p>
            <a:r>
              <a:rPr lang="en-GB" sz="1400" dirty="0">
                <a:latin typeface="Courier New" panose="02070309020205020404" pitchFamily="49" charset="0"/>
                <a:cs typeface="Courier New" panose="02070309020205020404" pitchFamily="49" charset="0"/>
              </a:rPr>
              <a:t>    for j in range(</a:t>
            </a:r>
            <a:r>
              <a:rPr lang="en-GB" sz="1400" dirty="0" err="1">
                <a:latin typeface="Courier New" panose="02070309020205020404" pitchFamily="49" charset="0"/>
                <a:cs typeface="Courier New" panose="02070309020205020404" pitchFamily="49" charset="0"/>
              </a:rPr>
              <a:t>len</a:t>
            </a:r>
            <a:r>
              <a:rPr lang="en-GB" sz="1400" dirty="0">
                <a:latin typeface="Courier New" panose="02070309020205020404" pitchFamily="49" charset="0"/>
                <a:cs typeface="Courier New" panose="02070309020205020404" pitchFamily="49" charset="0"/>
              </a:rPr>
              <a:t>(data[</a:t>
            </a:r>
            <a:r>
              <a:rPr lang="en-GB" sz="1400" dirty="0" err="1">
                <a:latin typeface="Courier New" panose="02070309020205020404" pitchFamily="49" charset="0"/>
                <a:cs typeface="Courier New" panose="02070309020205020404" pitchFamily="49" charset="0"/>
              </a:rPr>
              <a:t>i</a:t>
            </a:r>
            <a:r>
              <a:rPr lang="en-GB" sz="1400" dirty="0">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        print (data[</a:t>
            </a:r>
            <a:r>
              <a:rPr lang="en-GB" sz="1400" dirty="0" err="1">
                <a:latin typeface="Courier New" panose="02070309020205020404" pitchFamily="49" charset="0"/>
                <a:cs typeface="Courier New" panose="02070309020205020404" pitchFamily="49" charset="0"/>
              </a:rPr>
              <a:t>i</a:t>
            </a:r>
            <a:r>
              <a:rPr lang="en-GB" sz="1400" dirty="0">
                <a:latin typeface="Courier New" panose="02070309020205020404" pitchFamily="49" charset="0"/>
                <a:cs typeface="Courier New" panose="02070309020205020404" pitchFamily="49" charset="0"/>
              </a:rPr>
              <a:t>][j])</a:t>
            </a:r>
          </a:p>
        </p:txBody>
      </p:sp>
    </p:spTree>
    <p:extLst>
      <p:ext uri="{BB962C8B-B14F-4D97-AF65-F5344CB8AC3E}">
        <p14:creationId xmlns:p14="http://schemas.microsoft.com/office/powerpoint/2010/main" val="10759200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F18B2B39-B31F-41F6-A054-D53246ABB14D}"/>
              </a:ext>
            </a:extLst>
          </p:cNvPr>
          <p:cNvSpPr>
            <a:spLocks noGrp="1"/>
          </p:cNvSpPr>
          <p:nvPr>
            <p:ph type="title"/>
          </p:nvPr>
        </p:nvSpPr>
        <p:spPr/>
        <p:txBody>
          <a:bodyPr/>
          <a:lstStyle/>
          <a:p>
            <a:r>
              <a:rPr lang="en-GB" altLang="en-US" sz="3000" dirty="0"/>
              <a:t>Nested loops</a:t>
            </a:r>
          </a:p>
        </p:txBody>
      </p:sp>
      <p:sp>
        <p:nvSpPr>
          <p:cNvPr id="58371" name="Content Placeholder 2">
            <a:extLst>
              <a:ext uri="{FF2B5EF4-FFF2-40B4-BE49-F238E27FC236}">
                <a16:creationId xmlns:a16="http://schemas.microsoft.com/office/drawing/2014/main" id="{E2A6A710-9C07-4470-A805-67CE13861674}"/>
              </a:ext>
            </a:extLst>
          </p:cNvPr>
          <p:cNvSpPr>
            <a:spLocks noGrp="1"/>
          </p:cNvSpPr>
          <p:nvPr>
            <p:ph idx="1"/>
          </p:nvPr>
        </p:nvSpPr>
        <p:spPr>
          <a:xfrm>
            <a:off x="862767" y="2276911"/>
            <a:ext cx="6481763" cy="4392543"/>
          </a:xfrm>
        </p:spPr>
        <p:txBody>
          <a:bodyPr>
            <a:normAutofit lnSpcReduction="10000"/>
          </a:bodyPr>
          <a:lstStyle/>
          <a:p>
            <a:pPr marL="0" indent="0">
              <a:buNone/>
            </a:pPr>
            <a:r>
              <a:rPr lang="en-GB" altLang="en-US" sz="1800" dirty="0"/>
              <a:t>Let’s look at i and j:</a:t>
            </a:r>
          </a:p>
          <a:p>
            <a:pPr marL="0" indent="0">
              <a:buNone/>
            </a:pPr>
            <a:r>
              <a:rPr lang="en-GB" altLang="en-US" sz="1800" b="1" dirty="0"/>
              <a:t>i 	j</a:t>
            </a:r>
          </a:p>
          <a:p>
            <a:pPr marL="0" indent="0">
              <a:buNone/>
            </a:pPr>
            <a:r>
              <a:rPr lang="en-GB" altLang="en-US" sz="1800" dirty="0"/>
              <a:t>0	0</a:t>
            </a:r>
          </a:p>
          <a:p>
            <a:pPr marL="0" indent="0">
              <a:buNone/>
            </a:pPr>
            <a:r>
              <a:rPr lang="en-GB" altLang="en-US" sz="1800" dirty="0"/>
              <a:t>0	1</a:t>
            </a:r>
          </a:p>
          <a:p>
            <a:pPr marL="0" indent="0">
              <a:buNone/>
            </a:pPr>
            <a:r>
              <a:rPr lang="en-GB" altLang="en-US" sz="1800" dirty="0"/>
              <a:t>0	2</a:t>
            </a:r>
          </a:p>
          <a:p>
            <a:pPr marL="0" indent="0">
              <a:buNone/>
            </a:pPr>
            <a:r>
              <a:rPr lang="en-GB" altLang="en-US" sz="1800" dirty="0"/>
              <a:t>1	0</a:t>
            </a:r>
          </a:p>
          <a:p>
            <a:pPr marL="0" indent="0">
              <a:buNone/>
            </a:pPr>
            <a:r>
              <a:rPr lang="en-GB" altLang="en-US" sz="1800" dirty="0"/>
              <a:t>1	1</a:t>
            </a:r>
          </a:p>
          <a:p>
            <a:pPr marL="0" indent="0">
              <a:buNone/>
            </a:pPr>
            <a:r>
              <a:rPr lang="en-GB" altLang="en-US" sz="1800" dirty="0"/>
              <a:t>1	2</a:t>
            </a:r>
          </a:p>
          <a:p>
            <a:pPr marL="0" indent="0">
              <a:buNone/>
            </a:pPr>
            <a:endParaRPr lang="en-GB" altLang="en-US" sz="1800" dirty="0"/>
          </a:p>
          <a:p>
            <a:pPr marL="0" indent="0">
              <a:buNone/>
            </a:pPr>
            <a:r>
              <a:rPr lang="en-GB" altLang="en-US" sz="1800" dirty="0"/>
              <a:t>This is exactly what we need for moving down a row at a time in our array (i) and then running across each row a space at a time (j).</a:t>
            </a:r>
          </a:p>
        </p:txBody>
      </p:sp>
      <p:sp>
        <p:nvSpPr>
          <p:cNvPr id="4" name="Content Placeholder 2">
            <a:extLst>
              <a:ext uri="{FF2B5EF4-FFF2-40B4-BE49-F238E27FC236}">
                <a16:creationId xmlns:a16="http://schemas.microsoft.com/office/drawing/2014/main" id="{25872D6F-EF3D-C848-A60C-BEDE0F2DAEDD}"/>
              </a:ext>
            </a:extLst>
          </p:cNvPr>
          <p:cNvSpPr txBox="1">
            <a:spLocks/>
          </p:cNvSpPr>
          <p:nvPr/>
        </p:nvSpPr>
        <p:spPr>
          <a:xfrm>
            <a:off x="4413123" y="1058954"/>
            <a:ext cx="4323072" cy="3140906"/>
          </a:xfrm>
          <a:prstGeom prst="rect">
            <a:avLst/>
          </a:prstGeom>
          <a:solidFill>
            <a:schemeClr val="accent5">
              <a:lumMod val="20000"/>
              <a:lumOff val="80000"/>
            </a:schemeClr>
          </a:solidFill>
        </p:spPr>
        <p:txBody>
          <a:bodyPr vert="horz" lIns="45720" tIns="45720" rIns="45720" bIns="45720" rtlCol="0">
            <a:normAutofit/>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pPr marL="0" indent="0">
              <a:buFont typeface="Tw Cen MT" panose="020B0602020104020603" pitchFamily="34" charset="0"/>
              <a:buNone/>
            </a:pPr>
            <a:r>
              <a:rPr lang="en-GB" sz="1600" dirty="0">
                <a:latin typeface="Courier New" panose="02070309020205020404" pitchFamily="49" charset="0"/>
                <a:cs typeface="Courier New" panose="02070309020205020404" pitchFamily="49" charset="0"/>
              </a:rPr>
              <a:t>data = [</a:t>
            </a:r>
          </a:p>
          <a:p>
            <a:pPr marL="0" indent="0">
              <a:buFont typeface="Tw Cen MT" panose="020B0602020104020603" pitchFamily="34" charset="0"/>
              <a:buNone/>
            </a:pPr>
            <a:r>
              <a:rPr lang="en-GB" sz="1600" dirty="0">
                <a:latin typeface="Courier New" panose="02070309020205020404" pitchFamily="49" charset="0"/>
                <a:cs typeface="Courier New" panose="02070309020205020404" pitchFamily="49" charset="0"/>
              </a:rPr>
              <a:t>[0,1,2],</a:t>
            </a:r>
          </a:p>
          <a:p>
            <a:pPr marL="0" indent="0">
              <a:buFont typeface="Tw Cen MT" panose="020B0602020104020603" pitchFamily="34" charset="0"/>
              <a:buNone/>
            </a:pPr>
            <a:r>
              <a:rPr lang="en-GB" sz="1600" dirty="0">
                <a:latin typeface="Courier New" panose="02070309020205020404" pitchFamily="49" charset="0"/>
                <a:cs typeface="Courier New" panose="02070309020205020404" pitchFamily="49" charset="0"/>
              </a:rPr>
              <a:t>[3,4,5]</a:t>
            </a:r>
          </a:p>
          <a:p>
            <a:pPr marL="0" indent="0">
              <a:buFont typeface="Tw Cen MT" panose="020B0602020104020603" pitchFamily="34" charset="0"/>
              <a:buNone/>
            </a:pPr>
            <a:r>
              <a:rPr lang="en-GB" sz="1600" dirty="0">
                <a:latin typeface="Courier New" panose="02070309020205020404" pitchFamily="49" charset="0"/>
                <a:cs typeface="Courier New" panose="02070309020205020404" pitchFamily="49" charset="0"/>
              </a:rPr>
              <a:t>]</a:t>
            </a:r>
          </a:p>
          <a:p>
            <a:pPr marL="0" indent="0">
              <a:buFont typeface="Tw Cen MT" panose="020B0602020104020603" pitchFamily="34" charset="0"/>
              <a:buNone/>
            </a:pPr>
            <a:endParaRPr lang="en-GB" sz="1600" dirty="0">
              <a:latin typeface="Courier New" panose="02070309020205020404" pitchFamily="49" charset="0"/>
              <a:cs typeface="Courier New" panose="02070309020205020404" pitchFamily="49" charset="0"/>
            </a:endParaRPr>
          </a:p>
          <a:p>
            <a:pPr marL="0" indent="0">
              <a:buFont typeface="Tw Cen MT" panose="020B0602020104020603" pitchFamily="34" charset="0"/>
              <a:buNone/>
            </a:pPr>
            <a:r>
              <a:rPr lang="en-GB" sz="1600" dirty="0">
                <a:latin typeface="Courier New" panose="02070309020205020404" pitchFamily="49" charset="0"/>
                <a:cs typeface="Courier New" panose="02070309020205020404" pitchFamily="49" charset="0"/>
              </a:rPr>
              <a:t>for </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in range(</a:t>
            </a:r>
            <a:r>
              <a:rPr lang="en-GB" sz="1600" dirty="0" err="1">
                <a:latin typeface="Courier New" panose="02070309020205020404" pitchFamily="49" charset="0"/>
                <a:cs typeface="Courier New" panose="02070309020205020404" pitchFamily="49" charset="0"/>
              </a:rPr>
              <a:t>len</a:t>
            </a:r>
            <a:r>
              <a:rPr lang="en-GB" sz="1600" dirty="0">
                <a:latin typeface="Courier New" panose="02070309020205020404" pitchFamily="49" charset="0"/>
                <a:cs typeface="Courier New" panose="02070309020205020404" pitchFamily="49" charset="0"/>
              </a:rPr>
              <a:t>(data)):</a:t>
            </a:r>
          </a:p>
          <a:p>
            <a:pPr marL="0" indent="0">
              <a:buFont typeface="Tw Cen MT" panose="020B0602020104020603" pitchFamily="34" charset="0"/>
              <a:buNone/>
            </a:pPr>
            <a:r>
              <a:rPr lang="en-GB" sz="1600" dirty="0">
                <a:latin typeface="Courier New" panose="02070309020205020404" pitchFamily="49" charset="0"/>
                <a:cs typeface="Courier New" panose="02070309020205020404" pitchFamily="49" charset="0"/>
              </a:rPr>
              <a:t>    for j in range(</a:t>
            </a:r>
            <a:r>
              <a:rPr lang="en-GB" sz="1600" dirty="0" err="1">
                <a:latin typeface="Courier New" panose="02070309020205020404" pitchFamily="49" charset="0"/>
                <a:cs typeface="Courier New" panose="02070309020205020404" pitchFamily="49" charset="0"/>
              </a:rPr>
              <a:t>len</a:t>
            </a:r>
            <a:r>
              <a:rPr lang="en-GB" sz="1600" dirty="0">
                <a:latin typeface="Courier New" panose="02070309020205020404" pitchFamily="49" charset="0"/>
                <a:cs typeface="Courier New" panose="02070309020205020404" pitchFamily="49" charset="0"/>
              </a:rPr>
              <a:t>(data[</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a:t>
            </a:r>
          </a:p>
          <a:p>
            <a:pPr marL="0" indent="0">
              <a:buFont typeface="Tw Cen MT" panose="020B0602020104020603" pitchFamily="34" charset="0"/>
              <a:buNone/>
            </a:pPr>
            <a:r>
              <a:rPr lang="en-GB" sz="1600" dirty="0">
                <a:latin typeface="Courier New" panose="02070309020205020404" pitchFamily="49" charset="0"/>
                <a:cs typeface="Courier New" panose="02070309020205020404" pitchFamily="49" charset="0"/>
              </a:rPr>
              <a:t>        print (data[</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][j])</a:t>
            </a:r>
          </a:p>
        </p:txBody>
      </p:sp>
    </p:spTree>
    <p:extLst>
      <p:ext uri="{BB962C8B-B14F-4D97-AF65-F5344CB8AC3E}">
        <p14:creationId xmlns:p14="http://schemas.microsoft.com/office/powerpoint/2010/main" val="2088394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EED25-1FF1-CF43-A4BD-98527167B810}"/>
              </a:ext>
            </a:extLst>
          </p:cNvPr>
          <p:cNvSpPr>
            <a:spLocks noGrp="1"/>
          </p:cNvSpPr>
          <p:nvPr>
            <p:ph type="title"/>
          </p:nvPr>
        </p:nvSpPr>
        <p:spPr/>
        <p:txBody>
          <a:bodyPr/>
          <a:lstStyle/>
          <a:p>
            <a:r>
              <a:rPr lang="en-US" dirty="0"/>
              <a:t>EXAMPLE</a:t>
            </a:r>
          </a:p>
        </p:txBody>
      </p:sp>
      <p:sp>
        <p:nvSpPr>
          <p:cNvPr id="4" name="TextBox 3">
            <a:extLst>
              <a:ext uri="{FF2B5EF4-FFF2-40B4-BE49-F238E27FC236}">
                <a16:creationId xmlns:a16="http://schemas.microsoft.com/office/drawing/2014/main" id="{9F3FCBE3-EDF4-4748-AD0D-A15AFBAEAB83}"/>
              </a:ext>
            </a:extLst>
          </p:cNvPr>
          <p:cNvSpPr txBox="1"/>
          <p:nvPr/>
        </p:nvSpPr>
        <p:spPr>
          <a:xfrm>
            <a:off x="114953" y="2589709"/>
            <a:ext cx="7510389" cy="738664"/>
          </a:xfrm>
          <a:prstGeom prst="rect">
            <a:avLst/>
          </a:prstGeo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sz="1400" dirty="0" err="1">
                <a:solidFill>
                  <a:schemeClr val="tx1"/>
                </a:solidFill>
                <a:latin typeface="Courier" pitchFamily="2" charset="0"/>
                <a:cs typeface="Arial" panose="020B0604020202020204" pitchFamily="34" charset="0"/>
              </a:rPr>
              <a:t>tv_shows</a:t>
            </a:r>
            <a:r>
              <a:rPr lang="en-US" sz="1400" dirty="0">
                <a:solidFill>
                  <a:schemeClr val="tx1"/>
                </a:solidFill>
                <a:latin typeface="Courier" pitchFamily="2" charset="0"/>
                <a:cs typeface="Arial" panose="020B0604020202020204" pitchFamily="34" charset="0"/>
              </a:rPr>
              <a:t> = [['How I Met Your Mother', 'Friends', 'Silicon Valley'],</a:t>
            </a:r>
          </a:p>
          <a:p>
            <a:r>
              <a:rPr lang="en-US" sz="1400" dirty="0">
                <a:solidFill>
                  <a:schemeClr val="tx1"/>
                </a:solidFill>
                <a:latin typeface="Courier" pitchFamily="2" charset="0"/>
                <a:cs typeface="Arial" panose="020B0604020202020204" pitchFamily="34" charset="0"/>
              </a:rPr>
              <a:t>    ['Family Guy', 'South Park', 'Rick and Morty'],</a:t>
            </a:r>
          </a:p>
          <a:p>
            <a:r>
              <a:rPr lang="en-US" sz="1400" dirty="0">
                <a:solidFill>
                  <a:schemeClr val="tx1"/>
                </a:solidFill>
                <a:latin typeface="Courier" pitchFamily="2" charset="0"/>
                <a:cs typeface="Arial" panose="020B0604020202020204" pitchFamily="34" charset="0"/>
              </a:rPr>
              <a:t>    ['Breaking Bad', 'Game of Thrones', 'The Wire']]</a:t>
            </a:r>
          </a:p>
        </p:txBody>
      </p:sp>
      <p:sp>
        <p:nvSpPr>
          <p:cNvPr id="5" name="TextBox 4">
            <a:extLst>
              <a:ext uri="{FF2B5EF4-FFF2-40B4-BE49-F238E27FC236}">
                <a16:creationId xmlns:a16="http://schemas.microsoft.com/office/drawing/2014/main" id="{926F0FD9-894A-4D4D-B761-1084F66BE509}"/>
              </a:ext>
            </a:extLst>
          </p:cNvPr>
          <p:cNvSpPr txBox="1"/>
          <p:nvPr/>
        </p:nvSpPr>
        <p:spPr>
          <a:xfrm>
            <a:off x="114953" y="3337100"/>
            <a:ext cx="8180445" cy="830997"/>
          </a:xfrm>
          <a:prstGeom prst="rect">
            <a:avLst/>
          </a:prstGeo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en-US" sz="1200" dirty="0">
                <a:solidFill>
                  <a:schemeClr val="tx1"/>
                </a:solidFill>
                <a:latin typeface="Courier" pitchFamily="2" charset="0"/>
                <a:cs typeface="Arial" panose="020B0604020202020204" pitchFamily="34" charset="0"/>
              </a:rPr>
              <a:t>for </a:t>
            </a:r>
            <a:r>
              <a:rPr lang="en-US" sz="1200" dirty="0" err="1">
                <a:solidFill>
                  <a:schemeClr val="tx1"/>
                </a:solidFill>
                <a:latin typeface="Courier" pitchFamily="2" charset="0"/>
                <a:cs typeface="Arial" panose="020B0604020202020204" pitchFamily="34" charset="0"/>
              </a:rPr>
              <a:t>sublist</a:t>
            </a:r>
            <a:r>
              <a:rPr lang="en-US" sz="1200" dirty="0">
                <a:solidFill>
                  <a:schemeClr val="tx1"/>
                </a:solidFill>
                <a:latin typeface="Courier" pitchFamily="2" charset="0"/>
                <a:cs typeface="Arial" panose="020B0604020202020204" pitchFamily="34" charset="0"/>
              </a:rPr>
              <a:t> in </a:t>
            </a:r>
            <a:r>
              <a:rPr lang="en-US" sz="1200" dirty="0" err="1">
                <a:solidFill>
                  <a:schemeClr val="tx1"/>
                </a:solidFill>
                <a:latin typeface="Courier" pitchFamily="2" charset="0"/>
                <a:cs typeface="Arial" panose="020B0604020202020204" pitchFamily="34" charset="0"/>
              </a:rPr>
              <a:t>tv_shows</a:t>
            </a:r>
            <a:r>
              <a:rPr lang="en-US" sz="1200" dirty="0">
                <a:solidFill>
                  <a:schemeClr val="tx1"/>
                </a:solidFill>
                <a:latin typeface="Courier" pitchFamily="2" charset="0"/>
                <a:cs typeface="Arial" panose="020B0604020202020204" pitchFamily="34" charset="0"/>
              </a:rPr>
              <a:t>:</a:t>
            </a:r>
          </a:p>
          <a:p>
            <a:r>
              <a:rPr lang="en-US" sz="1200" dirty="0">
                <a:solidFill>
                  <a:schemeClr val="tx1"/>
                </a:solidFill>
                <a:latin typeface="Courier" pitchFamily="2" charset="0"/>
                <a:cs typeface="Arial" panose="020B0604020202020204" pitchFamily="34" charset="0"/>
              </a:rPr>
              <a:t>    for </a:t>
            </a:r>
            <a:r>
              <a:rPr lang="en-US" sz="1200" dirty="0" err="1">
                <a:solidFill>
                  <a:schemeClr val="tx1"/>
                </a:solidFill>
                <a:latin typeface="Courier" pitchFamily="2" charset="0"/>
                <a:cs typeface="Arial" panose="020B0604020202020204" pitchFamily="34" charset="0"/>
              </a:rPr>
              <a:t>show_name</a:t>
            </a:r>
            <a:r>
              <a:rPr lang="en-US" sz="1200" dirty="0">
                <a:solidFill>
                  <a:schemeClr val="tx1"/>
                </a:solidFill>
                <a:latin typeface="Courier" pitchFamily="2" charset="0"/>
                <a:cs typeface="Arial" panose="020B0604020202020204" pitchFamily="34" charset="0"/>
              </a:rPr>
              <a:t> in </a:t>
            </a:r>
            <a:r>
              <a:rPr lang="en-US" sz="1200" dirty="0" err="1">
                <a:solidFill>
                  <a:schemeClr val="tx1"/>
                </a:solidFill>
                <a:latin typeface="Courier" pitchFamily="2" charset="0"/>
                <a:cs typeface="Arial" panose="020B0604020202020204" pitchFamily="34" charset="0"/>
              </a:rPr>
              <a:t>sublist</a:t>
            </a:r>
            <a:r>
              <a:rPr lang="en-US" sz="1200" dirty="0">
                <a:solidFill>
                  <a:schemeClr val="tx1"/>
                </a:solidFill>
                <a:latin typeface="Courier" pitchFamily="2" charset="0"/>
                <a:cs typeface="Arial" panose="020B0604020202020204" pitchFamily="34" charset="0"/>
              </a:rPr>
              <a:t>:</a:t>
            </a:r>
          </a:p>
          <a:p>
            <a:r>
              <a:rPr lang="en-US" sz="1200" dirty="0">
                <a:solidFill>
                  <a:schemeClr val="tx1"/>
                </a:solidFill>
                <a:latin typeface="Courier" pitchFamily="2" charset="0"/>
                <a:cs typeface="Arial" panose="020B0604020202020204" pitchFamily="34" charset="0"/>
              </a:rPr>
              <a:t>        </a:t>
            </a:r>
            <a:r>
              <a:rPr lang="en-US" sz="1200" dirty="0" err="1">
                <a:solidFill>
                  <a:schemeClr val="tx1"/>
                </a:solidFill>
                <a:latin typeface="Courier" pitchFamily="2" charset="0"/>
                <a:cs typeface="Arial" panose="020B0604020202020204" pitchFamily="34" charset="0"/>
              </a:rPr>
              <a:t>char_num</a:t>
            </a:r>
            <a:r>
              <a:rPr lang="en-US" sz="1200" dirty="0">
                <a:solidFill>
                  <a:schemeClr val="tx1"/>
                </a:solidFill>
                <a:latin typeface="Courier" pitchFamily="2" charset="0"/>
                <a:cs typeface="Arial" panose="020B0604020202020204" pitchFamily="34" charset="0"/>
              </a:rPr>
              <a:t> = </a:t>
            </a:r>
            <a:r>
              <a:rPr lang="en-US" sz="1200" dirty="0" err="1">
                <a:solidFill>
                  <a:schemeClr val="tx1"/>
                </a:solidFill>
                <a:latin typeface="Courier" pitchFamily="2" charset="0"/>
                <a:cs typeface="Arial" panose="020B0604020202020204" pitchFamily="34" charset="0"/>
              </a:rPr>
              <a:t>len</a:t>
            </a:r>
            <a:r>
              <a:rPr lang="en-US" sz="1200" dirty="0">
                <a:solidFill>
                  <a:schemeClr val="tx1"/>
                </a:solidFill>
                <a:latin typeface="Courier" pitchFamily="2" charset="0"/>
                <a:cs typeface="Arial" panose="020B0604020202020204" pitchFamily="34" charset="0"/>
              </a:rPr>
              <a:t>(</a:t>
            </a:r>
            <a:r>
              <a:rPr lang="en-US" sz="1200" dirty="0" err="1">
                <a:solidFill>
                  <a:schemeClr val="tx1"/>
                </a:solidFill>
                <a:latin typeface="Courier" pitchFamily="2" charset="0"/>
                <a:cs typeface="Arial" panose="020B0604020202020204" pitchFamily="34" charset="0"/>
              </a:rPr>
              <a:t>show_name</a:t>
            </a:r>
            <a:r>
              <a:rPr lang="en-US" sz="1200" dirty="0">
                <a:solidFill>
                  <a:schemeClr val="tx1"/>
                </a:solidFill>
                <a:latin typeface="Courier" pitchFamily="2" charset="0"/>
                <a:cs typeface="Arial" panose="020B0604020202020204" pitchFamily="34" charset="0"/>
              </a:rPr>
              <a:t>)</a:t>
            </a:r>
          </a:p>
          <a:p>
            <a:r>
              <a:rPr lang="en-US" sz="1200" dirty="0">
                <a:solidFill>
                  <a:schemeClr val="tx1"/>
                </a:solidFill>
                <a:latin typeface="Courier" pitchFamily="2" charset="0"/>
                <a:cs typeface="Arial" panose="020B0604020202020204" pitchFamily="34" charset="0"/>
              </a:rPr>
              <a:t>        print("The title " + </a:t>
            </a:r>
            <a:r>
              <a:rPr lang="en-US" sz="1200" dirty="0" err="1">
                <a:solidFill>
                  <a:schemeClr val="tx1"/>
                </a:solidFill>
                <a:latin typeface="Courier" pitchFamily="2" charset="0"/>
                <a:cs typeface="Arial" panose="020B0604020202020204" pitchFamily="34" charset="0"/>
              </a:rPr>
              <a:t>show_name</a:t>
            </a:r>
            <a:r>
              <a:rPr lang="en-US" sz="1200" dirty="0">
                <a:solidFill>
                  <a:schemeClr val="tx1"/>
                </a:solidFill>
                <a:latin typeface="Courier" pitchFamily="2" charset="0"/>
                <a:cs typeface="Arial" panose="020B0604020202020204" pitchFamily="34" charset="0"/>
              </a:rPr>
              <a:t> + " is " + </a:t>
            </a:r>
            <a:r>
              <a:rPr lang="en-US" sz="1200" dirty="0" err="1">
                <a:solidFill>
                  <a:schemeClr val="tx1"/>
                </a:solidFill>
                <a:latin typeface="Courier" pitchFamily="2" charset="0"/>
                <a:cs typeface="Arial" panose="020B0604020202020204" pitchFamily="34" charset="0"/>
              </a:rPr>
              <a:t>str</a:t>
            </a:r>
            <a:r>
              <a:rPr lang="en-US" sz="1200" dirty="0">
                <a:solidFill>
                  <a:schemeClr val="tx1"/>
                </a:solidFill>
                <a:latin typeface="Courier" pitchFamily="2" charset="0"/>
                <a:cs typeface="Arial" panose="020B0604020202020204" pitchFamily="34" charset="0"/>
              </a:rPr>
              <a:t>(</a:t>
            </a:r>
            <a:r>
              <a:rPr lang="en-US" sz="1200" dirty="0" err="1">
                <a:solidFill>
                  <a:schemeClr val="tx1"/>
                </a:solidFill>
                <a:latin typeface="Courier" pitchFamily="2" charset="0"/>
                <a:cs typeface="Arial" panose="020B0604020202020204" pitchFamily="34" charset="0"/>
              </a:rPr>
              <a:t>char_num</a:t>
            </a:r>
            <a:r>
              <a:rPr lang="en-US" sz="1200" dirty="0">
                <a:solidFill>
                  <a:schemeClr val="tx1"/>
                </a:solidFill>
                <a:latin typeface="Courier" pitchFamily="2" charset="0"/>
                <a:cs typeface="Arial" panose="020B0604020202020204" pitchFamily="34" charset="0"/>
              </a:rPr>
              <a:t>) + " characters long.")</a:t>
            </a:r>
          </a:p>
        </p:txBody>
      </p:sp>
      <p:sp>
        <p:nvSpPr>
          <p:cNvPr id="6" name="Rectangle 5">
            <a:extLst>
              <a:ext uri="{FF2B5EF4-FFF2-40B4-BE49-F238E27FC236}">
                <a16:creationId xmlns:a16="http://schemas.microsoft.com/office/drawing/2014/main" id="{5BBCED21-48C8-7A4F-A4D6-D5F5666300AF}"/>
              </a:ext>
            </a:extLst>
          </p:cNvPr>
          <p:cNvSpPr/>
          <p:nvPr/>
        </p:nvSpPr>
        <p:spPr>
          <a:xfrm>
            <a:off x="1661532" y="4459573"/>
            <a:ext cx="6166624" cy="2031325"/>
          </a:xfrm>
          <a:prstGeom prst="rect">
            <a:avLst/>
          </a:prstGeom>
        </p:spPr>
        <p:txBody>
          <a:bodyPr wrap="square">
            <a:spAutoFit/>
          </a:bodyPr>
          <a:lstStyle/>
          <a:p>
            <a:r>
              <a:rPr lang="en-US" sz="1400" dirty="0">
                <a:solidFill>
                  <a:srgbClr val="212121"/>
                </a:solidFill>
                <a:latin typeface="Courier New" panose="02070309020205020404" pitchFamily="49" charset="0"/>
              </a:rPr>
              <a:t>The title How I Met Your Mother is 21 characters long. </a:t>
            </a:r>
          </a:p>
          <a:p>
            <a:r>
              <a:rPr lang="en-US" sz="1400" dirty="0">
                <a:solidFill>
                  <a:srgbClr val="212121"/>
                </a:solidFill>
                <a:latin typeface="Courier New" panose="02070309020205020404" pitchFamily="49" charset="0"/>
              </a:rPr>
              <a:t>The title Friends is 7 characters long. </a:t>
            </a:r>
          </a:p>
          <a:p>
            <a:r>
              <a:rPr lang="en-US" sz="1400" dirty="0">
                <a:solidFill>
                  <a:srgbClr val="212121"/>
                </a:solidFill>
                <a:latin typeface="Courier New" panose="02070309020205020404" pitchFamily="49" charset="0"/>
              </a:rPr>
              <a:t>The title Silicon Valley is 14 characters long. </a:t>
            </a:r>
          </a:p>
          <a:p>
            <a:r>
              <a:rPr lang="en-US" sz="1400" dirty="0">
                <a:solidFill>
                  <a:srgbClr val="212121"/>
                </a:solidFill>
                <a:latin typeface="Courier New" panose="02070309020205020404" pitchFamily="49" charset="0"/>
              </a:rPr>
              <a:t>The title Family Guy is 10 characters long. </a:t>
            </a:r>
          </a:p>
          <a:p>
            <a:r>
              <a:rPr lang="en-US" sz="1400" dirty="0">
                <a:solidFill>
                  <a:srgbClr val="212121"/>
                </a:solidFill>
                <a:latin typeface="Courier New" panose="02070309020205020404" pitchFamily="49" charset="0"/>
              </a:rPr>
              <a:t>The title South Park is 10 characters long. </a:t>
            </a:r>
          </a:p>
          <a:p>
            <a:r>
              <a:rPr lang="en-US" sz="1400" dirty="0">
                <a:solidFill>
                  <a:srgbClr val="212121"/>
                </a:solidFill>
                <a:latin typeface="Courier New" panose="02070309020205020404" pitchFamily="49" charset="0"/>
              </a:rPr>
              <a:t>The title Rick and Morty is 14 characters long. </a:t>
            </a:r>
          </a:p>
          <a:p>
            <a:r>
              <a:rPr lang="en-US" sz="1400" dirty="0">
                <a:solidFill>
                  <a:srgbClr val="212121"/>
                </a:solidFill>
                <a:latin typeface="Courier New" panose="02070309020205020404" pitchFamily="49" charset="0"/>
              </a:rPr>
              <a:t>The title Breaking Bad is 12 characters long. </a:t>
            </a:r>
          </a:p>
          <a:p>
            <a:r>
              <a:rPr lang="en-US" sz="1400" dirty="0">
                <a:solidFill>
                  <a:srgbClr val="212121"/>
                </a:solidFill>
                <a:latin typeface="Courier New" panose="02070309020205020404" pitchFamily="49" charset="0"/>
              </a:rPr>
              <a:t>The title Game of Thrones is 15 characters long. </a:t>
            </a:r>
          </a:p>
          <a:p>
            <a:r>
              <a:rPr lang="en-US" sz="1400" dirty="0">
                <a:solidFill>
                  <a:srgbClr val="212121"/>
                </a:solidFill>
                <a:latin typeface="Courier New" panose="02070309020205020404" pitchFamily="49" charset="0"/>
              </a:rPr>
              <a:t>The title The Wire is 8 characters long.</a:t>
            </a:r>
            <a:endParaRPr lang="en-US" sz="1400" dirty="0"/>
          </a:p>
        </p:txBody>
      </p:sp>
      <p:sp>
        <p:nvSpPr>
          <p:cNvPr id="7" name="TextBox 6">
            <a:extLst>
              <a:ext uri="{FF2B5EF4-FFF2-40B4-BE49-F238E27FC236}">
                <a16:creationId xmlns:a16="http://schemas.microsoft.com/office/drawing/2014/main" id="{61A312CA-E78B-FE47-8BF9-2BDB9A12F273}"/>
              </a:ext>
            </a:extLst>
          </p:cNvPr>
          <p:cNvSpPr txBox="1"/>
          <p:nvPr/>
        </p:nvSpPr>
        <p:spPr>
          <a:xfrm>
            <a:off x="768096" y="1728373"/>
            <a:ext cx="6868868" cy="646331"/>
          </a:xfrm>
          <a:prstGeom prst="rect">
            <a:avLst/>
          </a:prstGeom>
          <a:noFill/>
        </p:spPr>
        <p:txBody>
          <a:bodyPr wrap="none" rtlCol="0">
            <a:spAutoFit/>
          </a:bodyPr>
          <a:lstStyle/>
          <a:p>
            <a:r>
              <a:rPr lang="en-US" dirty="0"/>
              <a:t>We want to print how many characters are in the following </a:t>
            </a:r>
            <a:r>
              <a:rPr lang="en-US" dirty="0" err="1"/>
              <a:t>tv_shows</a:t>
            </a:r>
            <a:r>
              <a:rPr lang="en-US" dirty="0"/>
              <a:t>, </a:t>
            </a:r>
            <a:r>
              <a:rPr lang="en-US" dirty="0" err="1"/>
              <a:t>i</a:t>
            </a:r>
            <a:r>
              <a:rPr lang="en-US" dirty="0"/>
              <a:t>. e.</a:t>
            </a:r>
          </a:p>
          <a:p>
            <a:r>
              <a:rPr lang="en-US" dirty="0">
                <a:solidFill>
                  <a:srgbClr val="212121"/>
                </a:solidFill>
                <a:latin typeface="Courier New" panose="02070309020205020404" pitchFamily="49" charset="0"/>
              </a:rPr>
              <a:t>The title ABC is 3 characters long. </a:t>
            </a:r>
          </a:p>
        </p:txBody>
      </p:sp>
    </p:spTree>
    <p:extLst>
      <p:ext uri="{BB962C8B-B14F-4D97-AF65-F5344CB8AC3E}">
        <p14:creationId xmlns:p14="http://schemas.microsoft.com/office/powerpoint/2010/main" val="12941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97F8-1CE8-4A4A-BF87-2E3A5B9DD143}"/>
              </a:ext>
            </a:extLst>
          </p:cNvPr>
          <p:cNvSpPr>
            <a:spLocks noGrp="1"/>
          </p:cNvSpPr>
          <p:nvPr>
            <p:ph type="title"/>
          </p:nvPr>
        </p:nvSpPr>
        <p:spPr/>
        <p:txBody>
          <a:bodyPr/>
          <a:lstStyle/>
          <a:p>
            <a:r>
              <a:rPr lang="en-GB" dirty="0"/>
              <a:t>Issues</a:t>
            </a:r>
          </a:p>
        </p:txBody>
      </p:sp>
      <p:sp>
        <p:nvSpPr>
          <p:cNvPr id="3" name="Content Placeholder 2">
            <a:extLst>
              <a:ext uri="{FF2B5EF4-FFF2-40B4-BE49-F238E27FC236}">
                <a16:creationId xmlns:a16="http://schemas.microsoft.com/office/drawing/2014/main" id="{468155D2-F2A7-4216-BE3E-52653E93A089}"/>
              </a:ext>
            </a:extLst>
          </p:cNvPr>
          <p:cNvSpPr>
            <a:spLocks noGrp="1"/>
          </p:cNvSpPr>
          <p:nvPr>
            <p:ph idx="1"/>
          </p:nvPr>
        </p:nvSpPr>
        <p:spPr>
          <a:xfrm>
            <a:off x="768096" y="2286000"/>
            <a:ext cx="7290055" cy="1648047"/>
          </a:xfrm>
        </p:spPr>
        <p:txBody>
          <a:bodyPr/>
          <a:lstStyle/>
          <a:p>
            <a:pPr marL="0" indent="0">
              <a:buNone/>
            </a:pPr>
            <a:r>
              <a:rPr lang="en-GB" altLang="en-US" dirty="0"/>
              <a:t>This is surely one of the neatest algorithms ever!</a:t>
            </a:r>
          </a:p>
          <a:p>
            <a:pPr marL="0" indent="0">
              <a:buNone/>
            </a:pPr>
            <a:r>
              <a:rPr lang="en-GB" altLang="en-US" dirty="0"/>
              <a:t>However, it is easy to make mistakes which are avoided by directly using the target variable to access items. </a:t>
            </a:r>
          </a:p>
          <a:p>
            <a:pPr marL="0" indent="0">
              <a:buNone/>
            </a:pPr>
            <a:r>
              <a:rPr lang="en-GB" altLang="en-US" dirty="0"/>
              <a:t>There are three problems with the below. Can you spot them?</a:t>
            </a:r>
          </a:p>
        </p:txBody>
      </p:sp>
      <p:sp>
        <p:nvSpPr>
          <p:cNvPr id="4" name="Rectangle 3">
            <a:extLst>
              <a:ext uri="{FF2B5EF4-FFF2-40B4-BE49-F238E27FC236}">
                <a16:creationId xmlns:a16="http://schemas.microsoft.com/office/drawing/2014/main" id="{7021F9D7-ED2F-AB46-B75C-6EA605ED7FC8}"/>
              </a:ext>
            </a:extLst>
          </p:cNvPr>
          <p:cNvSpPr/>
          <p:nvPr/>
        </p:nvSpPr>
        <p:spPr>
          <a:xfrm>
            <a:off x="946298" y="4135215"/>
            <a:ext cx="7666074" cy="923330"/>
          </a:xfrm>
          <a:prstGeom prst="rect">
            <a:avLst/>
          </a:prstGeom>
          <a:solidFill>
            <a:schemeClr val="accent5">
              <a:lumMod val="20000"/>
              <a:lumOff val="80000"/>
            </a:schemeClr>
          </a:solidFill>
        </p:spPr>
        <p:txBody>
          <a:bodyPr wrap="square">
            <a:spAutoFit/>
          </a:bodyPr>
          <a:lstStyle/>
          <a:p>
            <a:r>
              <a:rPr lang="en-GB" dirty="0">
                <a:latin typeface="Courier New" panose="02070309020205020404" pitchFamily="49" charset="0"/>
                <a:cs typeface="Courier New" panose="02070309020205020404" pitchFamily="49" charset="0"/>
              </a:rPr>
              <a:t>for </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 in range(</a:t>
            </a:r>
            <a:r>
              <a:rPr lang="en-GB" dirty="0" err="1">
                <a:latin typeface="Courier New" panose="02070309020205020404" pitchFamily="49" charset="0"/>
                <a:cs typeface="Courier New" panose="02070309020205020404" pitchFamily="49" charset="0"/>
              </a:rPr>
              <a:t>len</a:t>
            </a:r>
            <a:r>
              <a:rPr lang="en-GB" dirty="0">
                <a:latin typeface="Courier New" panose="02070309020205020404" pitchFamily="49" charset="0"/>
                <a:cs typeface="Courier New" panose="02070309020205020404" pitchFamily="49" charset="0"/>
              </a:rPr>
              <a:t>(data)):</a:t>
            </a:r>
          </a:p>
          <a:p>
            <a:r>
              <a:rPr lang="en-GB" dirty="0">
                <a:latin typeface="Courier New" panose="02070309020205020404" pitchFamily="49" charset="0"/>
                <a:cs typeface="Courier New" panose="02070309020205020404" pitchFamily="49" charset="0"/>
              </a:rPr>
              <a:t>    for </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 in range(</a:t>
            </a:r>
            <a:r>
              <a:rPr lang="en-GB" dirty="0" err="1">
                <a:latin typeface="Courier New" panose="02070309020205020404" pitchFamily="49" charset="0"/>
                <a:cs typeface="Courier New" panose="02070309020205020404" pitchFamily="49" charset="0"/>
              </a:rPr>
              <a:t>len</a:t>
            </a:r>
            <a:r>
              <a:rPr lang="en-GB" dirty="0">
                <a:latin typeface="Courier New" panose="02070309020205020404" pitchFamily="49" charset="0"/>
                <a:cs typeface="Courier New" panose="02070309020205020404" pitchFamily="49" charset="0"/>
              </a:rPr>
              <a:t>(data[j])):</a:t>
            </a:r>
          </a:p>
          <a:p>
            <a:r>
              <a:rPr lang="en-GB" dirty="0">
                <a:latin typeface="Courier New" panose="02070309020205020404" pitchFamily="49" charset="0"/>
                <a:cs typeface="Courier New" panose="02070309020205020404" pitchFamily="49" charset="0"/>
              </a:rPr>
              <a:t>		data[j][</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 = 10</a:t>
            </a:r>
          </a:p>
        </p:txBody>
      </p:sp>
    </p:spTree>
    <p:extLst>
      <p:ext uri="{BB962C8B-B14F-4D97-AF65-F5344CB8AC3E}">
        <p14:creationId xmlns:p14="http://schemas.microsoft.com/office/powerpoint/2010/main" val="23943205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721BB60A-9451-431C-8D8D-8AAD34D94041}"/>
              </a:ext>
            </a:extLst>
          </p:cNvPr>
          <p:cNvSpPr>
            <a:spLocks noGrp="1"/>
          </p:cNvSpPr>
          <p:nvPr>
            <p:ph type="title"/>
          </p:nvPr>
        </p:nvSpPr>
        <p:spPr/>
        <p:txBody>
          <a:bodyPr>
            <a:normAutofit/>
          </a:bodyPr>
          <a:lstStyle/>
          <a:p>
            <a:r>
              <a:rPr lang="en-GB" altLang="en-US" sz="3000" dirty="0"/>
              <a:t>2D issues</a:t>
            </a:r>
          </a:p>
        </p:txBody>
      </p:sp>
      <p:sp>
        <p:nvSpPr>
          <p:cNvPr id="3" name="Content Placeholder 2">
            <a:extLst>
              <a:ext uri="{FF2B5EF4-FFF2-40B4-BE49-F238E27FC236}">
                <a16:creationId xmlns:a16="http://schemas.microsoft.com/office/drawing/2014/main" id="{F52E86DB-FD14-4A73-B04B-56FE5F6DCA6F}"/>
              </a:ext>
            </a:extLst>
          </p:cNvPr>
          <p:cNvSpPr>
            <a:spLocks noGrp="1"/>
          </p:cNvSpPr>
          <p:nvPr>
            <p:ph idx="1"/>
          </p:nvPr>
        </p:nvSpPr>
        <p:spPr>
          <a:xfrm>
            <a:off x="937602" y="2210678"/>
            <a:ext cx="7290055" cy="1137685"/>
          </a:xfrm>
          <a:solidFill>
            <a:schemeClr val="accent5">
              <a:lumMod val="20000"/>
              <a:lumOff val="80000"/>
            </a:schemeClr>
          </a:solidFill>
        </p:spPr>
        <p:txBody>
          <a:bodyPr>
            <a:normAutofit/>
          </a:bodyPr>
          <a:lstStyle/>
          <a:p>
            <a:pPr marL="0" indent="0">
              <a:buNone/>
            </a:pPr>
            <a:r>
              <a:rPr lang="en-GB" sz="1600" dirty="0">
                <a:latin typeface="Courier New" panose="02070309020205020404" pitchFamily="49" charset="0"/>
                <a:cs typeface="Courier New" panose="02070309020205020404" pitchFamily="49" charset="0"/>
              </a:rPr>
              <a:t>for </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in range(</a:t>
            </a:r>
            <a:r>
              <a:rPr lang="en-GB" sz="1600" dirty="0" err="1">
                <a:latin typeface="Courier New" panose="02070309020205020404" pitchFamily="49" charset="0"/>
                <a:cs typeface="Courier New" panose="02070309020205020404" pitchFamily="49" charset="0"/>
              </a:rPr>
              <a:t>len</a:t>
            </a:r>
            <a:r>
              <a:rPr lang="en-GB" sz="1600" dirty="0">
                <a:latin typeface="Courier New" panose="02070309020205020404" pitchFamily="49" charset="0"/>
                <a:cs typeface="Courier New" panose="02070309020205020404" pitchFamily="49" charset="0"/>
              </a:rPr>
              <a:t>(data)):</a:t>
            </a:r>
          </a:p>
          <a:p>
            <a:pPr marL="0" indent="0">
              <a:buNone/>
            </a:pPr>
            <a:r>
              <a:rPr lang="en-GB" sz="1600" dirty="0">
                <a:latin typeface="Courier New" panose="02070309020205020404" pitchFamily="49" charset="0"/>
                <a:cs typeface="Courier New" panose="02070309020205020404" pitchFamily="49" charset="0"/>
              </a:rPr>
              <a:t>    for </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in range(</a:t>
            </a:r>
            <a:r>
              <a:rPr lang="en-GB" sz="1600" dirty="0" err="1">
                <a:latin typeface="Courier New" panose="02070309020205020404" pitchFamily="49" charset="0"/>
                <a:cs typeface="Courier New" panose="02070309020205020404" pitchFamily="49" charset="0"/>
              </a:rPr>
              <a:t>len</a:t>
            </a:r>
            <a:r>
              <a:rPr lang="en-GB" sz="1600" dirty="0">
                <a:latin typeface="Courier New" panose="02070309020205020404" pitchFamily="49" charset="0"/>
                <a:cs typeface="Courier New" panose="02070309020205020404" pitchFamily="49" charset="0"/>
              </a:rPr>
              <a:t>(data[j])):</a:t>
            </a:r>
          </a:p>
          <a:p>
            <a:pPr marL="0" indent="0">
              <a:buNone/>
            </a:pPr>
            <a:r>
              <a:rPr lang="en-GB" sz="1600" dirty="0">
                <a:latin typeface="Courier New" panose="02070309020205020404" pitchFamily="49" charset="0"/>
                <a:cs typeface="Courier New" panose="02070309020205020404" pitchFamily="49" charset="0"/>
              </a:rPr>
              <a:t>		data[j][</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 10</a:t>
            </a:r>
            <a:endParaRPr lang="en-GB" sz="1600" dirty="0"/>
          </a:p>
        </p:txBody>
      </p:sp>
      <p:sp>
        <p:nvSpPr>
          <p:cNvPr id="2" name="Rectangle 1">
            <a:extLst>
              <a:ext uri="{FF2B5EF4-FFF2-40B4-BE49-F238E27FC236}">
                <a16:creationId xmlns:a16="http://schemas.microsoft.com/office/drawing/2014/main" id="{E6817051-B14A-C646-B6CA-E8EF97782FC1}"/>
              </a:ext>
            </a:extLst>
          </p:cNvPr>
          <p:cNvSpPr/>
          <p:nvPr/>
        </p:nvSpPr>
        <p:spPr>
          <a:xfrm>
            <a:off x="680482" y="1841346"/>
            <a:ext cx="7804297" cy="369332"/>
          </a:xfrm>
          <a:prstGeom prst="rect">
            <a:avLst/>
          </a:prstGeom>
        </p:spPr>
        <p:txBody>
          <a:bodyPr wrap="square">
            <a:spAutoFit/>
          </a:bodyPr>
          <a:lstStyle/>
          <a:p>
            <a:pPr>
              <a:defRPr/>
            </a:pPr>
            <a:r>
              <a:rPr lang="en-GB" dirty="0"/>
              <a:t>The three mistakes are classics that everyone makes, even experienced coders:</a:t>
            </a:r>
          </a:p>
        </p:txBody>
      </p:sp>
      <p:sp>
        <p:nvSpPr>
          <p:cNvPr id="4" name="TextBox 3">
            <a:extLst>
              <a:ext uri="{FF2B5EF4-FFF2-40B4-BE49-F238E27FC236}">
                <a16:creationId xmlns:a16="http://schemas.microsoft.com/office/drawing/2014/main" id="{C531C124-CB13-684F-80CB-DC81AF704C4B}"/>
              </a:ext>
            </a:extLst>
          </p:cNvPr>
          <p:cNvSpPr txBox="1"/>
          <p:nvPr/>
        </p:nvSpPr>
        <p:spPr>
          <a:xfrm>
            <a:off x="465300" y="3474209"/>
            <a:ext cx="8019479" cy="923330"/>
          </a:xfrm>
          <a:prstGeom prst="rect">
            <a:avLst/>
          </a:prstGeom>
          <a:noFill/>
        </p:spPr>
        <p:txBody>
          <a:bodyPr wrap="square" rtlCol="0">
            <a:spAutoFit/>
          </a:bodyPr>
          <a:lstStyle/>
          <a:p>
            <a:r>
              <a:rPr lang="en-GB" dirty="0" err="1">
                <a:latin typeface="Courier New" panose="02070309020205020404" pitchFamily="49" charset="0"/>
                <a:cs typeface="Courier New" panose="02070309020205020404" pitchFamily="49" charset="0"/>
              </a:rPr>
              <a:t>len</a:t>
            </a:r>
            <a:r>
              <a:rPr lang="en-GB" dirty="0">
                <a:latin typeface="Courier New" panose="02070309020205020404" pitchFamily="49" charset="0"/>
                <a:cs typeface="Courier New" panose="02070309020205020404" pitchFamily="49" charset="0"/>
              </a:rPr>
              <a:t>(data[j]))=&gt; </a:t>
            </a:r>
            <a:r>
              <a:rPr lang="en-GB" dirty="0"/>
              <a:t>Looping through to the wrong dimension length. </a:t>
            </a:r>
          </a:p>
          <a:p>
            <a:r>
              <a:rPr lang="en-GB" dirty="0"/>
              <a:t>This is very common if the lengths are hard-wired in, so avoid that.</a:t>
            </a:r>
          </a:p>
          <a:p>
            <a:endParaRPr lang="en-US" dirty="0"/>
          </a:p>
        </p:txBody>
      </p:sp>
      <p:sp>
        <p:nvSpPr>
          <p:cNvPr id="5" name="Rectangle 4">
            <a:extLst>
              <a:ext uri="{FF2B5EF4-FFF2-40B4-BE49-F238E27FC236}">
                <a16:creationId xmlns:a16="http://schemas.microsoft.com/office/drawing/2014/main" id="{6519F564-CD30-6647-B985-2CA87F1AE0E6}"/>
              </a:ext>
            </a:extLst>
          </p:cNvPr>
          <p:cNvSpPr/>
          <p:nvPr/>
        </p:nvSpPr>
        <p:spPr>
          <a:xfrm>
            <a:off x="465299" y="4397539"/>
            <a:ext cx="8019480" cy="646331"/>
          </a:xfrm>
          <a:prstGeom prst="rect">
            <a:avLst/>
          </a:prstGeom>
        </p:spPr>
        <p:txBody>
          <a:bodyPr wrap="square">
            <a:spAutoFit/>
          </a:bodyPr>
          <a:lstStyle/>
          <a:p>
            <a:pPr>
              <a:defRPr/>
            </a:pPr>
            <a:r>
              <a:rPr lang="en-GB" dirty="0">
                <a:latin typeface="Courier New" pitchFamily="49" charset="0"/>
                <a:cs typeface="Courier New" pitchFamily="49" charset="0"/>
              </a:rPr>
              <a:t>for </a:t>
            </a:r>
            <a:r>
              <a:rPr lang="en-GB" dirty="0" err="1">
                <a:latin typeface="Courier New" pitchFamily="49" charset="0"/>
                <a:cs typeface="Courier New" pitchFamily="49" charset="0"/>
              </a:rPr>
              <a:t>i</a:t>
            </a:r>
            <a:r>
              <a:rPr lang="en-GB" dirty="0">
                <a:latin typeface="Courier New" pitchFamily="49" charset="0"/>
                <a:cs typeface="Courier New" pitchFamily="49" charset="0"/>
              </a:rPr>
              <a:t> </a:t>
            </a:r>
            <a:r>
              <a:rPr lang="en-GB" dirty="0"/>
              <a:t>Cutting and pasting your outer loop to make your inner loop, and forgetting to change part of the variable use; here, the inner increment should be to j.</a:t>
            </a:r>
          </a:p>
        </p:txBody>
      </p:sp>
      <p:sp>
        <p:nvSpPr>
          <p:cNvPr id="7" name="Rectangle 6">
            <a:extLst>
              <a:ext uri="{FF2B5EF4-FFF2-40B4-BE49-F238E27FC236}">
                <a16:creationId xmlns:a16="http://schemas.microsoft.com/office/drawing/2014/main" id="{160BD27B-24BD-7C43-80A4-27E27692A1CD}"/>
              </a:ext>
            </a:extLst>
          </p:cNvPr>
          <p:cNvSpPr/>
          <p:nvPr/>
        </p:nvSpPr>
        <p:spPr>
          <a:xfrm>
            <a:off x="465299" y="5320869"/>
            <a:ext cx="8019480" cy="1200329"/>
          </a:xfrm>
          <a:prstGeom prst="rect">
            <a:avLst/>
          </a:prstGeom>
        </p:spPr>
        <p:txBody>
          <a:bodyPr wrap="square">
            <a:spAutoFit/>
          </a:bodyPr>
          <a:lstStyle/>
          <a:p>
            <a:r>
              <a:rPr lang="en-GB" dirty="0">
                <a:latin typeface="Courier New" panose="02070309020205020404" pitchFamily="49" charset="0"/>
                <a:cs typeface="Courier New" panose="02070309020205020404" pitchFamily="49" charset="0"/>
              </a:rPr>
              <a:t>data[j][</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 </a:t>
            </a:r>
            <a:r>
              <a:rPr lang="en-GB" dirty="0"/>
              <a:t>Switching the indices the wrong way round. This should be </a:t>
            </a:r>
            <a:r>
              <a:rPr lang="en-GB" dirty="0">
                <a:latin typeface="Courier New" panose="02070309020205020404" pitchFamily="49" charset="0"/>
                <a:cs typeface="Courier New" panose="02070309020205020404" pitchFamily="49" charset="0"/>
              </a:rPr>
              <a:t>data[</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][j]</a:t>
            </a:r>
            <a:r>
              <a:rPr lang="en-GB" dirty="0"/>
              <a:t>. With an non-square array, this will result in trying to read off one side of the array and the program will break. Worse, with a square array, your data will silently be transposed.</a:t>
            </a:r>
            <a:endParaRPr lang="en-US" dirty="0"/>
          </a:p>
        </p:txBody>
      </p:sp>
    </p:spTree>
    <p:extLst>
      <p:ext uri="{BB962C8B-B14F-4D97-AF65-F5344CB8AC3E}">
        <p14:creationId xmlns:p14="http://schemas.microsoft.com/office/powerpoint/2010/main" val="29070402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094E-9A3B-44A4-B455-5C69A448BA26}"/>
              </a:ext>
            </a:extLst>
          </p:cNvPr>
          <p:cNvSpPr>
            <a:spLocks noGrp="1"/>
          </p:cNvSpPr>
          <p:nvPr>
            <p:ph type="title"/>
          </p:nvPr>
        </p:nvSpPr>
        <p:spPr/>
        <p:txBody>
          <a:bodyPr/>
          <a:lstStyle/>
          <a:p>
            <a:r>
              <a:rPr lang="en-GB" dirty="0"/>
              <a:t>Print</a:t>
            </a:r>
          </a:p>
        </p:txBody>
      </p:sp>
      <p:sp>
        <p:nvSpPr>
          <p:cNvPr id="3" name="Content Placeholder 2">
            <a:extLst>
              <a:ext uri="{FF2B5EF4-FFF2-40B4-BE49-F238E27FC236}">
                <a16:creationId xmlns:a16="http://schemas.microsoft.com/office/drawing/2014/main" id="{BFFF25A7-1B49-4561-9B8D-2FB28AFF5812}"/>
              </a:ext>
            </a:extLst>
          </p:cNvPr>
          <p:cNvSpPr>
            <a:spLocks noGrp="1"/>
          </p:cNvSpPr>
          <p:nvPr>
            <p:ph idx="1"/>
          </p:nvPr>
        </p:nvSpPr>
        <p:spPr/>
        <p:txBody>
          <a:bodyPr>
            <a:normAutofit lnSpcReduction="10000"/>
          </a:bodyPr>
          <a:lstStyle/>
          <a:p>
            <a:pPr marL="0" indent="0">
              <a:buNone/>
            </a:pPr>
            <a:r>
              <a:rPr lang="en-GB" dirty="0"/>
              <a:t>Print inserts spaces when comma separated.</a:t>
            </a:r>
          </a:p>
          <a:p>
            <a:pPr marL="0" indent="0">
              <a:buNone/>
            </a:pPr>
            <a:endParaRPr lang="en-GB" dirty="0"/>
          </a:p>
          <a:p>
            <a:pPr marL="0" indent="0">
              <a:buNone/>
            </a:pPr>
            <a:r>
              <a:rPr lang="en-GB" dirty="0"/>
              <a:t>By default ends with a newline. But this can be overridden (best in scripts):</a:t>
            </a:r>
          </a:p>
          <a:p>
            <a:pPr marL="0" indent="0">
              <a:buNone/>
            </a:pPr>
            <a:endParaRPr lang="en-GB" dirty="0"/>
          </a:p>
          <a:p>
            <a:pPr marL="0" indent="0">
              <a:buNone/>
            </a:pPr>
            <a:r>
              <a:rPr lang="en-GB" dirty="0">
                <a:latin typeface="Courier New" panose="02070309020205020404" pitchFamily="49" charset="0"/>
                <a:cs typeface="Courier New" panose="02070309020205020404" pitchFamily="49" charset="0"/>
              </a:rPr>
              <a:t>print ("a", end=",")</a:t>
            </a:r>
          </a:p>
          <a:p>
            <a:pPr marL="0" indent="0">
              <a:buNone/>
            </a:pPr>
            <a:r>
              <a:rPr lang="en-GB" dirty="0">
                <a:latin typeface="Courier New" panose="02070309020205020404" pitchFamily="49" charset="0"/>
                <a:cs typeface="Courier New" panose="02070309020205020404" pitchFamily="49" charset="0"/>
              </a:rPr>
              <a:t>print ("b", end=",")</a:t>
            </a:r>
          </a:p>
          <a:p>
            <a:pPr marL="0" indent="0">
              <a:buNone/>
            </a:pPr>
            <a:r>
              <a:rPr lang="en-GB" dirty="0">
                <a:latin typeface="Courier New" panose="02070309020205020404" pitchFamily="49" charset="0"/>
                <a:cs typeface="Courier New" panose="02070309020205020404" pitchFamily="49" charset="0"/>
              </a:rPr>
              <a:t>print ("c")</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err="1">
                <a:latin typeface="Courier New" panose="02070309020205020404" pitchFamily="49" charset="0"/>
                <a:cs typeface="Courier New" panose="02070309020205020404" pitchFamily="49" charset="0"/>
              </a:rPr>
              <a:t>a,b,c</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7441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AD8B617-9669-4D41-803A-434E37A9B09A}"/>
              </a:ext>
            </a:extLst>
          </p:cNvPr>
          <p:cNvSpPr/>
          <p:nvPr/>
        </p:nvSpPr>
        <p:spPr>
          <a:xfrm>
            <a:off x="504825" y="5652135"/>
            <a:ext cx="8324850" cy="65722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5C25B8A-D6D7-CC45-BAC8-9E95E65E4861}"/>
              </a:ext>
            </a:extLst>
          </p:cNvPr>
          <p:cNvSpPr/>
          <p:nvPr/>
        </p:nvSpPr>
        <p:spPr>
          <a:xfrm>
            <a:off x="504825" y="3143250"/>
            <a:ext cx="8324850" cy="13716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C53F7D-65CB-4A48-8D27-D29B5EC0C0A7}"/>
              </a:ext>
            </a:extLst>
          </p:cNvPr>
          <p:cNvSpPr>
            <a:spLocks noGrp="1"/>
          </p:cNvSpPr>
          <p:nvPr>
            <p:ph type="title"/>
          </p:nvPr>
        </p:nvSpPr>
        <p:spPr/>
        <p:txBody>
          <a:bodyPr/>
          <a:lstStyle/>
          <a:p>
            <a:r>
              <a:rPr lang="en-GB" dirty="0"/>
              <a:t>if compound statement</a:t>
            </a:r>
          </a:p>
        </p:txBody>
      </p:sp>
      <p:sp>
        <p:nvSpPr>
          <p:cNvPr id="3" name="Content Placeholder 2">
            <a:extLst>
              <a:ext uri="{FF2B5EF4-FFF2-40B4-BE49-F238E27FC236}">
                <a16:creationId xmlns:a16="http://schemas.microsoft.com/office/drawing/2014/main" id="{27520B22-C128-492F-9528-7BF3A3D9FC23}"/>
              </a:ext>
            </a:extLst>
          </p:cNvPr>
          <p:cNvSpPr>
            <a:spLocks noGrp="1"/>
          </p:cNvSpPr>
          <p:nvPr>
            <p:ph idx="1"/>
          </p:nvPr>
        </p:nvSpPr>
        <p:spPr/>
        <p:txBody>
          <a:bodyPr>
            <a:normAutofit fontScale="85000" lnSpcReduction="20000"/>
          </a:bodyPr>
          <a:lstStyle/>
          <a:p>
            <a:pPr marL="0" indent="0">
              <a:buNone/>
            </a:pPr>
            <a:r>
              <a:rPr lang="en-GB" dirty="0">
                <a:solidFill>
                  <a:schemeClr val="accent1"/>
                </a:solidFill>
              </a:rPr>
              <a:t>Compound statements</a:t>
            </a:r>
            <a:r>
              <a:rPr lang="en-GB" dirty="0"/>
              <a:t> are one or more </a:t>
            </a:r>
            <a:r>
              <a:rPr lang="en-GB" dirty="0">
                <a:solidFill>
                  <a:schemeClr val="accent1"/>
                </a:solidFill>
              </a:rPr>
              <a:t>clauses</a:t>
            </a:r>
            <a:r>
              <a:rPr lang="en-GB" dirty="0"/>
              <a:t>, the inside of which </a:t>
            </a:r>
            <a:r>
              <a:rPr lang="en-GB" i="1" dirty="0"/>
              <a:t>must</a:t>
            </a:r>
            <a:r>
              <a:rPr lang="en-GB" dirty="0"/>
              <a:t> be indented if not all on one line.</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if condition:	</a:t>
            </a:r>
            <a:r>
              <a:rPr lang="en-GB" dirty="0"/>
              <a:t>		# </a:t>
            </a:r>
            <a:r>
              <a:rPr lang="en-GB" dirty="0">
                <a:solidFill>
                  <a:schemeClr val="accent1"/>
                </a:solidFill>
              </a:rPr>
              <a:t>Clause header</a:t>
            </a:r>
            <a:r>
              <a:rPr lang="en-GB" dirty="0"/>
              <a:t>.</a:t>
            </a:r>
          </a:p>
          <a:p>
            <a:pPr marL="0" indent="0">
              <a:buNone/>
            </a:pPr>
            <a:r>
              <a:rPr lang="en-GB" dirty="0"/>
              <a:t>	</a:t>
            </a:r>
            <a:r>
              <a:rPr lang="en-GB" dirty="0">
                <a:latin typeface="Courier New" panose="02070309020205020404" pitchFamily="49" charset="0"/>
                <a:cs typeface="Courier New" panose="02070309020205020404" pitchFamily="49" charset="0"/>
              </a:rPr>
              <a:t># do this</a:t>
            </a:r>
            <a:r>
              <a:rPr lang="en-GB" dirty="0"/>
              <a:t>		# </a:t>
            </a:r>
            <a:r>
              <a:rPr lang="en-GB" dirty="0">
                <a:solidFill>
                  <a:schemeClr val="accent1"/>
                </a:solidFill>
              </a:rPr>
              <a:t>Suite</a:t>
            </a:r>
            <a:r>
              <a:rPr lang="en-GB" dirty="0"/>
              <a:t> of statements.</a:t>
            </a:r>
          </a:p>
          <a:p>
            <a:pPr marL="0" indent="0">
              <a:buNone/>
            </a:pPr>
            <a:r>
              <a:rPr lang="en-GB" dirty="0">
                <a:latin typeface="Courier New" panose="02070309020205020404" pitchFamily="49" charset="0"/>
                <a:cs typeface="Courier New" panose="02070309020205020404" pitchFamily="49" charset="0"/>
              </a:rPr>
              <a:t>	# do this</a:t>
            </a:r>
          </a:p>
          <a:p>
            <a:pPr marL="0" indent="0">
              <a:buNone/>
            </a:pPr>
            <a:r>
              <a:rPr lang="en-GB" sz="1800" dirty="0">
                <a:latin typeface="Courier New" panose="02070309020205020404" pitchFamily="49" charset="0"/>
                <a:cs typeface="Courier New" panose="02070309020205020404" pitchFamily="49" charset="0"/>
              </a:rPr>
              <a:t>This line always done</a:t>
            </a:r>
          </a:p>
          <a:p>
            <a:pPr marL="0" indent="0">
              <a:buNone/>
            </a:pPr>
            <a:endParaRPr lang="en-GB" dirty="0"/>
          </a:p>
          <a:p>
            <a:pPr marL="0" indent="0">
              <a:buNone/>
            </a:pPr>
            <a:r>
              <a:rPr lang="en-GB" dirty="0"/>
              <a:t>or (rarer):</a:t>
            </a:r>
          </a:p>
          <a:p>
            <a:pPr marL="0" indent="0">
              <a:buNone/>
            </a:pPr>
            <a:endParaRPr lang="en-GB" dirty="0"/>
          </a:p>
          <a:p>
            <a:pPr marL="0" indent="0">
              <a:buNone/>
            </a:pPr>
            <a:r>
              <a:rPr lang="en-GB" sz="1800" dirty="0">
                <a:latin typeface="Courier New" panose="02070309020205020404" pitchFamily="49" charset="0"/>
                <a:cs typeface="Courier New" panose="02070309020205020404" pitchFamily="49" charset="0"/>
              </a:rPr>
              <a:t>if condition: do this; do this</a:t>
            </a:r>
          </a:p>
          <a:p>
            <a:pPr marL="0" indent="0">
              <a:buNone/>
            </a:pPr>
            <a:r>
              <a:rPr lang="en-GB" sz="1800" dirty="0">
                <a:latin typeface="Courier New" panose="02070309020205020404" pitchFamily="49" charset="0"/>
                <a:cs typeface="Courier New" panose="02070309020205020404" pitchFamily="49" charset="0"/>
              </a:rPr>
              <a:t>This line always done</a:t>
            </a:r>
          </a:p>
        </p:txBody>
      </p:sp>
    </p:spTree>
    <p:extLst>
      <p:ext uri="{BB962C8B-B14F-4D97-AF65-F5344CB8AC3E}">
        <p14:creationId xmlns:p14="http://schemas.microsoft.com/office/powerpoint/2010/main" val="30087370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D5655-5D56-4EB3-8AB4-5D5FEAD53B68}"/>
              </a:ext>
            </a:extLst>
          </p:cNvPr>
          <p:cNvSpPr>
            <a:spLocks noGrp="1"/>
          </p:cNvSpPr>
          <p:nvPr>
            <p:ph type="title"/>
          </p:nvPr>
        </p:nvSpPr>
        <p:spPr/>
        <p:txBody>
          <a:bodyPr/>
          <a:lstStyle/>
          <a:p>
            <a:r>
              <a:rPr lang="en-GB" dirty="0"/>
              <a:t>When to act</a:t>
            </a:r>
          </a:p>
        </p:txBody>
      </p:sp>
      <p:sp>
        <p:nvSpPr>
          <p:cNvPr id="3" name="Content Placeholder 2">
            <a:extLst>
              <a:ext uri="{FF2B5EF4-FFF2-40B4-BE49-F238E27FC236}">
                <a16:creationId xmlns:a16="http://schemas.microsoft.com/office/drawing/2014/main" id="{0414D99A-C98C-4436-811B-5C9FA99A5C1F}"/>
              </a:ext>
            </a:extLst>
          </p:cNvPr>
          <p:cNvSpPr>
            <a:spLocks noGrp="1"/>
          </p:cNvSpPr>
          <p:nvPr>
            <p:ph idx="1"/>
          </p:nvPr>
        </p:nvSpPr>
        <p:spPr>
          <a:xfrm>
            <a:off x="1038638" y="1939815"/>
            <a:ext cx="7019512" cy="2440800"/>
          </a:xfrm>
          <a:solidFill>
            <a:schemeClr val="accent5">
              <a:lumMod val="20000"/>
              <a:lumOff val="80000"/>
            </a:schemeClr>
          </a:solidFill>
        </p:spPr>
        <p:txBody>
          <a:bodyPr>
            <a:normAutofit/>
          </a:bodyPr>
          <a:lstStyle/>
          <a:p>
            <a:pPr marL="0" indent="0">
              <a:buNone/>
            </a:pPr>
            <a:r>
              <a:rPr lang="en-GB" sz="1600" dirty="0">
                <a:latin typeface="Courier New" panose="02070309020205020404" pitchFamily="49" charset="0"/>
                <a:cs typeface="Courier New" panose="02070309020205020404" pitchFamily="49" charset="0"/>
              </a:rPr>
              <a:t>for i in range(</a:t>
            </a:r>
            <a:r>
              <a:rPr lang="en-GB" sz="1600" dirty="0" err="1">
                <a:latin typeface="Courier New" panose="02070309020205020404" pitchFamily="49" charset="0"/>
                <a:cs typeface="Courier New" panose="02070309020205020404" pitchFamily="49" charset="0"/>
              </a:rPr>
              <a:t>len</a:t>
            </a:r>
            <a:r>
              <a:rPr lang="en-GB" sz="1600" dirty="0">
                <a:latin typeface="Courier New" panose="02070309020205020404" pitchFamily="49" charset="0"/>
                <a:cs typeface="Courier New" panose="02070309020205020404" pitchFamily="49" charset="0"/>
              </a:rPr>
              <a:t>(data)):</a:t>
            </a:r>
          </a:p>
          <a:p>
            <a:pPr marL="0" indent="0">
              <a:buNone/>
            </a:pPr>
            <a:r>
              <a:rPr lang="en-GB" sz="1600" dirty="0">
                <a:latin typeface="Courier New" panose="02070309020205020404" pitchFamily="49" charset="0"/>
                <a:cs typeface="Courier New" panose="02070309020205020404" pitchFamily="49" charset="0"/>
              </a:rPr>
              <a:t>	# Line here done every outer loop</a:t>
            </a:r>
          </a:p>
          <a:p>
            <a:pPr marL="0" indent="0">
              <a:buNone/>
            </a:pPr>
            <a:r>
              <a:rPr lang="en-GB" sz="1600" dirty="0">
                <a:latin typeface="Courier New" panose="02070309020205020404" pitchFamily="49" charset="0"/>
                <a:cs typeface="Courier New" panose="02070309020205020404" pitchFamily="49" charset="0"/>
              </a:rPr>
              <a:t>    for j in range(</a:t>
            </a:r>
            <a:r>
              <a:rPr lang="en-GB" sz="1600" dirty="0" err="1">
                <a:latin typeface="Courier New" panose="02070309020205020404" pitchFamily="49" charset="0"/>
                <a:cs typeface="Courier New" panose="02070309020205020404" pitchFamily="49" charset="0"/>
              </a:rPr>
              <a:t>len</a:t>
            </a:r>
            <a:r>
              <a:rPr lang="en-GB" sz="1600" dirty="0">
                <a:latin typeface="Courier New" panose="02070309020205020404" pitchFamily="49" charset="0"/>
                <a:cs typeface="Courier New" panose="02070309020205020404" pitchFamily="49" charset="0"/>
              </a:rPr>
              <a:t>(data[i])):</a:t>
            </a:r>
          </a:p>
          <a:p>
            <a:pPr marL="0" indent="0">
              <a:buNone/>
            </a:pPr>
            <a:r>
              <a:rPr lang="en-GB" sz="1600" dirty="0">
                <a:latin typeface="Courier New" panose="02070309020205020404" pitchFamily="49" charset="0"/>
                <a:cs typeface="Courier New" panose="02070309020205020404" pitchFamily="49" charset="0"/>
              </a:rPr>
              <a:t>	 	# Line here done every inner loop</a:t>
            </a:r>
          </a:p>
          <a:p>
            <a:pPr marL="0" indent="0">
              <a:buNone/>
            </a:pPr>
            <a:r>
              <a:rPr lang="en-GB" sz="1600" dirty="0">
                <a:latin typeface="Courier New" panose="02070309020205020404" pitchFamily="49" charset="0"/>
                <a:cs typeface="Courier New" panose="02070309020205020404" pitchFamily="49" charset="0"/>
              </a:rPr>
              <a:t>		data[i][j] = 10</a:t>
            </a:r>
          </a:p>
          <a:p>
            <a:pPr marL="0" indent="0">
              <a:buNone/>
            </a:pPr>
            <a:r>
              <a:rPr lang="en-GB" sz="1600" dirty="0">
                <a:latin typeface="Courier New" panose="02070309020205020404" pitchFamily="49" charset="0"/>
                <a:cs typeface="Courier New" panose="02070309020205020404" pitchFamily="49" charset="0"/>
              </a:rPr>
              <a:t>	# Line here done every outer loop</a:t>
            </a:r>
          </a:p>
        </p:txBody>
      </p:sp>
      <p:sp>
        <p:nvSpPr>
          <p:cNvPr id="4" name="Content Placeholder 2">
            <a:extLst>
              <a:ext uri="{FF2B5EF4-FFF2-40B4-BE49-F238E27FC236}">
                <a16:creationId xmlns:a16="http://schemas.microsoft.com/office/drawing/2014/main" id="{E67985F0-952A-834E-9233-049DE248B0BF}"/>
              </a:ext>
            </a:extLst>
          </p:cNvPr>
          <p:cNvSpPr txBox="1">
            <a:spLocks/>
          </p:cNvSpPr>
          <p:nvPr/>
        </p:nvSpPr>
        <p:spPr>
          <a:xfrm>
            <a:off x="1038638" y="4767097"/>
            <a:ext cx="7019512" cy="1580542"/>
          </a:xfrm>
          <a:prstGeom prst="rect">
            <a:avLst/>
          </a:prstGeom>
          <a:solidFill>
            <a:schemeClr val="accent5">
              <a:lumMod val="20000"/>
              <a:lumOff val="80000"/>
            </a:schemeClr>
          </a:solidFill>
        </p:spPr>
        <p:txBody>
          <a:bodyPr vert="horz" lIns="45720" tIns="45720" rIns="45720" bIns="45720" rtlCol="0">
            <a:normAutofit/>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pPr marL="0" indent="0">
              <a:buFont typeface="Tw Cen MT" panose="020B0602020104020603" pitchFamily="34" charset="0"/>
              <a:buNone/>
            </a:pPr>
            <a:r>
              <a:rPr lang="en-GB" sz="1600">
                <a:latin typeface="Courier New" panose="02070309020205020404" pitchFamily="49" charset="0"/>
                <a:cs typeface="Courier New" panose="02070309020205020404" pitchFamily="49" charset="0"/>
              </a:rPr>
              <a:t>for i in range(len(data)):</a:t>
            </a:r>
          </a:p>
          <a:p>
            <a:pPr marL="0" indent="0">
              <a:buFont typeface="Tw Cen MT" panose="020B0602020104020603" pitchFamily="34" charset="0"/>
              <a:buNone/>
            </a:pPr>
            <a:r>
              <a:rPr lang="en-GB" sz="1600">
                <a:latin typeface="Courier New" panose="02070309020205020404" pitchFamily="49" charset="0"/>
                <a:cs typeface="Courier New" panose="02070309020205020404" pitchFamily="49" charset="0"/>
              </a:rPr>
              <a:t>	for j in range(len(data[i])):</a:t>
            </a:r>
          </a:p>
          <a:p>
            <a:pPr marL="0" indent="0">
              <a:buFont typeface="Tw Cen MT" panose="020B0602020104020603" pitchFamily="34" charset="0"/>
              <a:buNone/>
            </a:pPr>
            <a:r>
              <a:rPr lang="en-GB" sz="1600">
                <a:latin typeface="Courier New" panose="02070309020205020404" pitchFamily="49" charset="0"/>
                <a:cs typeface="Courier New" panose="02070309020205020404" pitchFamily="49" charset="0"/>
              </a:rPr>
              <a:t>	 	print (data[i][j], end=",")</a:t>
            </a:r>
          </a:p>
          <a:p>
            <a:pPr marL="0" indent="0">
              <a:buFont typeface="Tw Cen MT" panose="020B0602020104020603" pitchFamily="34" charset="0"/>
              <a:buNone/>
            </a:pPr>
            <a:r>
              <a:rPr lang="en-GB" sz="1600">
                <a:latin typeface="Courier New" panose="02070309020205020404" pitchFamily="49" charset="0"/>
                <a:cs typeface="Courier New" panose="02070309020205020404" pitchFamily="49" charset="0"/>
              </a:rPr>
              <a:t>	print ("")</a:t>
            </a:r>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7125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AADC85A-12EA-4B1A-B33B-E632672210F0}"/>
              </a:ext>
            </a:extLst>
          </p:cNvPr>
          <p:cNvSpPr>
            <a:spLocks noGrp="1" noChangeArrowheads="1"/>
          </p:cNvSpPr>
          <p:nvPr>
            <p:ph type="title"/>
          </p:nvPr>
        </p:nvSpPr>
        <p:spPr>
          <a:xfrm>
            <a:off x="739343" y="982268"/>
            <a:ext cx="7124770" cy="583406"/>
          </a:xfrm>
        </p:spPr>
        <p:txBody>
          <a:bodyPr/>
          <a:lstStyle/>
          <a:p>
            <a:r>
              <a:rPr lang="en-GB" sz="3000" dirty="0"/>
              <a:t>Moving window algorithms</a:t>
            </a:r>
            <a:endParaRPr lang="en-GB" altLang="en-US" sz="3000" dirty="0"/>
          </a:p>
        </p:txBody>
      </p:sp>
      <p:sp>
        <p:nvSpPr>
          <p:cNvPr id="19459" name="Rectangle 3">
            <a:extLst>
              <a:ext uri="{FF2B5EF4-FFF2-40B4-BE49-F238E27FC236}">
                <a16:creationId xmlns:a16="http://schemas.microsoft.com/office/drawing/2014/main" id="{2FE6B270-018D-4D9A-94D5-BF07B75136B1}"/>
              </a:ext>
            </a:extLst>
          </p:cNvPr>
          <p:cNvSpPr>
            <a:spLocks noGrp="1" noChangeArrowheads="1"/>
          </p:cNvSpPr>
          <p:nvPr>
            <p:ph type="body" idx="1"/>
          </p:nvPr>
        </p:nvSpPr>
        <p:spPr>
          <a:xfrm>
            <a:off x="761743" y="3097290"/>
            <a:ext cx="8054788" cy="1179188"/>
          </a:xfrm>
          <a:solidFill>
            <a:schemeClr val="accent5">
              <a:lumMod val="20000"/>
              <a:lumOff val="80000"/>
            </a:schemeClr>
          </a:solidFill>
        </p:spPr>
        <p:txBody>
          <a:bodyPr/>
          <a:lstStyle/>
          <a:p>
            <a:pPr marL="0" indent="0">
              <a:buNone/>
            </a:pPr>
            <a:r>
              <a:rPr lang="en-GB" sz="1500" dirty="0">
                <a:latin typeface="Courier New" panose="02070309020205020404" pitchFamily="49" charset="0"/>
                <a:cs typeface="Courier New" panose="02070309020205020404" pitchFamily="49" charset="0"/>
              </a:rPr>
              <a:t>for </a:t>
            </a:r>
            <a:r>
              <a:rPr lang="en-GB" sz="1500" dirty="0" err="1">
                <a:latin typeface="Courier New" panose="02070309020205020404" pitchFamily="49" charset="0"/>
                <a:cs typeface="Courier New" panose="02070309020205020404" pitchFamily="49" charset="0"/>
              </a:rPr>
              <a:t>i</a:t>
            </a:r>
            <a:r>
              <a:rPr lang="en-GB" sz="1500" dirty="0">
                <a:latin typeface="Courier New" panose="02070309020205020404" pitchFamily="49" charset="0"/>
                <a:cs typeface="Courier New" panose="02070309020205020404" pitchFamily="49" charset="0"/>
              </a:rPr>
              <a:t> in range(</a:t>
            </a:r>
            <a:r>
              <a:rPr lang="en-GB" sz="1500" dirty="0" err="1">
                <a:latin typeface="Courier New" panose="02070309020205020404" pitchFamily="49" charset="0"/>
                <a:cs typeface="Courier New" panose="02070309020205020404" pitchFamily="49" charset="0"/>
              </a:rPr>
              <a:t>len</a:t>
            </a:r>
            <a:r>
              <a:rPr lang="en-GB" sz="1500" dirty="0">
                <a:latin typeface="Courier New" panose="02070309020205020404" pitchFamily="49" charset="0"/>
                <a:cs typeface="Courier New" panose="02070309020205020404" pitchFamily="49" charset="0"/>
              </a:rPr>
              <a:t>(data)):</a:t>
            </a:r>
          </a:p>
          <a:p>
            <a:pPr marL="0" indent="0">
              <a:buNone/>
            </a:pPr>
            <a:r>
              <a:rPr lang="en-GB" sz="1500" dirty="0">
                <a:latin typeface="Courier New" panose="02070309020205020404" pitchFamily="49" charset="0"/>
                <a:cs typeface="Courier New" panose="02070309020205020404" pitchFamily="49" charset="0"/>
              </a:rPr>
              <a:t>    for j in range(</a:t>
            </a:r>
            <a:r>
              <a:rPr lang="en-GB" sz="1500" dirty="0" err="1">
                <a:latin typeface="Courier New" panose="02070309020205020404" pitchFamily="49" charset="0"/>
                <a:cs typeface="Courier New" panose="02070309020205020404" pitchFamily="49" charset="0"/>
              </a:rPr>
              <a:t>len</a:t>
            </a:r>
            <a:r>
              <a:rPr lang="en-GB" sz="1500" dirty="0">
                <a:latin typeface="Courier New" panose="02070309020205020404" pitchFamily="49" charset="0"/>
                <a:cs typeface="Courier New" panose="02070309020205020404" pitchFamily="49" charset="0"/>
              </a:rPr>
              <a:t>(data[</a:t>
            </a:r>
            <a:r>
              <a:rPr lang="en-GB" sz="1500" dirty="0" err="1">
                <a:latin typeface="Courier New" panose="02070309020205020404" pitchFamily="49" charset="0"/>
                <a:cs typeface="Courier New" panose="02070309020205020404" pitchFamily="49" charset="0"/>
              </a:rPr>
              <a:t>i</a:t>
            </a:r>
            <a:r>
              <a:rPr lang="en-GB" sz="1500" dirty="0">
                <a:latin typeface="Courier New" panose="02070309020205020404" pitchFamily="49" charset="0"/>
                <a:cs typeface="Courier New" panose="02070309020205020404" pitchFamily="49" charset="0"/>
              </a:rPr>
              <a:t>])):</a:t>
            </a:r>
          </a:p>
          <a:p>
            <a:pPr marL="0" indent="0">
              <a:buNone/>
            </a:pPr>
            <a:r>
              <a:rPr lang="en-GB" sz="1500" dirty="0">
                <a:latin typeface="Courier New" panose="02070309020205020404" pitchFamily="49" charset="0"/>
                <a:cs typeface="Courier New" panose="02070309020205020404" pitchFamily="49" charset="0"/>
              </a:rPr>
              <a:t>		data[</a:t>
            </a:r>
            <a:r>
              <a:rPr lang="en-GB" sz="1500" dirty="0" err="1">
                <a:latin typeface="Courier New" panose="02070309020205020404" pitchFamily="49" charset="0"/>
                <a:cs typeface="Courier New" panose="02070309020205020404" pitchFamily="49" charset="0"/>
              </a:rPr>
              <a:t>i</a:t>
            </a:r>
            <a:r>
              <a:rPr lang="en-GB" sz="1500" dirty="0">
                <a:latin typeface="Courier New" panose="02070309020205020404" pitchFamily="49" charset="0"/>
                <a:cs typeface="Courier New" panose="02070309020205020404" pitchFamily="49" charset="0"/>
              </a:rPr>
              <a:t>][j] = 10</a:t>
            </a:r>
            <a:endParaRPr lang="en-GB" sz="1500" dirty="0">
              <a:latin typeface="Arial Unicode MS" pitchFamily="34" charset="-128"/>
            </a:endParaRPr>
          </a:p>
          <a:p>
            <a:pPr eaLnBrk="1" hangingPunct="1">
              <a:lnSpc>
                <a:spcPct val="90000"/>
              </a:lnSpc>
              <a:buFont typeface="Arial" charset="0"/>
              <a:buChar char="•"/>
              <a:defRPr/>
            </a:pPr>
            <a:endParaRPr lang="en-GB" sz="1500" dirty="0">
              <a:latin typeface="Arial Unicode MS" pitchFamily="34" charset="-128"/>
            </a:endParaRPr>
          </a:p>
          <a:p>
            <a:pPr eaLnBrk="1" hangingPunct="1">
              <a:lnSpc>
                <a:spcPct val="90000"/>
              </a:lnSpc>
              <a:buFont typeface="Arial" charset="0"/>
              <a:buChar char="•"/>
              <a:defRPr/>
            </a:pPr>
            <a:endParaRPr lang="en-GB" sz="1500" dirty="0">
              <a:latin typeface="Arial Unicode MS" pitchFamily="34" charset="-128"/>
            </a:endParaRPr>
          </a:p>
          <a:p>
            <a:pPr eaLnBrk="1" hangingPunct="1">
              <a:lnSpc>
                <a:spcPct val="90000"/>
              </a:lnSpc>
              <a:buFont typeface="Arial" charset="0"/>
              <a:buChar char="•"/>
              <a:defRPr/>
            </a:pPr>
            <a:endParaRPr lang="en-GB" sz="1500" dirty="0">
              <a:latin typeface="Arial Unicode MS" pitchFamily="34" charset="-128"/>
            </a:endParaRPr>
          </a:p>
        </p:txBody>
      </p:sp>
      <p:grpSp>
        <p:nvGrpSpPr>
          <p:cNvPr id="68612" name="Group 17">
            <a:extLst>
              <a:ext uri="{FF2B5EF4-FFF2-40B4-BE49-F238E27FC236}">
                <a16:creationId xmlns:a16="http://schemas.microsoft.com/office/drawing/2014/main" id="{38B9BF67-F936-44A7-AD23-FFF156D6FBAB}"/>
              </a:ext>
            </a:extLst>
          </p:cNvPr>
          <p:cNvGrpSpPr>
            <a:grpSpLocks/>
          </p:cNvGrpSpPr>
          <p:nvPr/>
        </p:nvGrpSpPr>
        <p:grpSpPr bwMode="auto">
          <a:xfrm>
            <a:off x="2627709" y="4617245"/>
            <a:ext cx="3348038" cy="1188244"/>
            <a:chOff x="2267744" y="2420888"/>
            <a:chExt cx="4464050" cy="1584325"/>
          </a:xfrm>
        </p:grpSpPr>
        <p:sp>
          <p:nvSpPr>
            <p:cNvPr id="19465" name="AutoShape 5">
              <a:extLst>
                <a:ext uri="{FF2B5EF4-FFF2-40B4-BE49-F238E27FC236}">
                  <a16:creationId xmlns:a16="http://schemas.microsoft.com/office/drawing/2014/main" id="{75E8012B-C4F8-47BF-89E2-D53C77EFF316}"/>
                </a:ext>
              </a:extLst>
            </p:cNvPr>
            <p:cNvSpPr>
              <a:spLocks noChangeArrowheads="1"/>
            </p:cNvSpPr>
            <p:nvPr/>
          </p:nvSpPr>
          <p:spPr bwMode="auto">
            <a:xfrm flipV="1">
              <a:off x="2412207" y="3068588"/>
              <a:ext cx="4319587" cy="936625"/>
            </a:xfrm>
            <a:custGeom>
              <a:avLst/>
              <a:gdLst>
                <a:gd name="T0" fmla="*/ 1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03 h 21600"/>
                <a:gd name="T14" fmla="*/ 17099 w 21600"/>
                <a:gd name="T15" fmla="*/ 17097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tx2">
                <a:lumMod val="60000"/>
                <a:lumOff val="40000"/>
              </a:schemeClr>
            </a:solidFill>
            <a:ln w="9525">
              <a:solidFill>
                <a:schemeClr val="tx1"/>
              </a:solidFill>
              <a:miter lim="800000"/>
              <a:headEnd/>
              <a:tailEnd/>
            </a:ln>
          </p:spPr>
          <p:txBody>
            <a:bodyPr wrap="none" anchor="ctr"/>
            <a:lstStyle/>
            <a:p>
              <a:pPr eaLnBrk="1" hangingPunct="1">
                <a:defRPr/>
              </a:pPr>
              <a:endParaRPr lang="en-GB" sz="1350">
                <a:latin typeface="Arial" charset="0"/>
                <a:cs typeface="Arial" charset="0"/>
              </a:endParaRPr>
            </a:p>
          </p:txBody>
        </p:sp>
        <p:sp>
          <p:nvSpPr>
            <p:cNvPr id="68614" name="Line 6">
              <a:extLst>
                <a:ext uri="{FF2B5EF4-FFF2-40B4-BE49-F238E27FC236}">
                  <a16:creationId xmlns:a16="http://schemas.microsoft.com/office/drawing/2014/main" id="{4640AFB4-7F55-47C2-B7BF-307F7E0A42FE}"/>
                </a:ext>
              </a:extLst>
            </p:cNvPr>
            <p:cNvSpPr>
              <a:spLocks noChangeShapeType="1"/>
            </p:cNvSpPr>
            <p:nvPr/>
          </p:nvSpPr>
          <p:spPr bwMode="auto">
            <a:xfrm flipV="1">
              <a:off x="3275807" y="3068588"/>
              <a:ext cx="647700"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68615" name="Line 7">
              <a:extLst>
                <a:ext uri="{FF2B5EF4-FFF2-40B4-BE49-F238E27FC236}">
                  <a16:creationId xmlns:a16="http://schemas.microsoft.com/office/drawing/2014/main" id="{8CE3386F-FC2F-47D8-9347-321EF7D4DD28}"/>
                </a:ext>
              </a:extLst>
            </p:cNvPr>
            <p:cNvSpPr>
              <a:spLocks noChangeShapeType="1"/>
            </p:cNvSpPr>
            <p:nvPr/>
          </p:nvSpPr>
          <p:spPr bwMode="auto">
            <a:xfrm flipV="1">
              <a:off x="4139407" y="3068588"/>
              <a:ext cx="215900"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68616" name="Line 8">
              <a:extLst>
                <a:ext uri="{FF2B5EF4-FFF2-40B4-BE49-F238E27FC236}">
                  <a16:creationId xmlns:a16="http://schemas.microsoft.com/office/drawing/2014/main" id="{95D26D70-3861-421B-88B3-52135487773D}"/>
                </a:ext>
              </a:extLst>
            </p:cNvPr>
            <p:cNvSpPr>
              <a:spLocks noChangeShapeType="1"/>
            </p:cNvSpPr>
            <p:nvPr/>
          </p:nvSpPr>
          <p:spPr bwMode="auto">
            <a:xfrm flipH="1" flipV="1">
              <a:off x="4644232" y="3068588"/>
              <a:ext cx="287337"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68617" name="Line 9">
              <a:extLst>
                <a:ext uri="{FF2B5EF4-FFF2-40B4-BE49-F238E27FC236}">
                  <a16:creationId xmlns:a16="http://schemas.microsoft.com/office/drawing/2014/main" id="{7154C1DD-6949-4E60-80FE-D152B3ED1437}"/>
                </a:ext>
              </a:extLst>
            </p:cNvPr>
            <p:cNvSpPr>
              <a:spLocks noChangeShapeType="1"/>
            </p:cNvSpPr>
            <p:nvPr/>
          </p:nvSpPr>
          <p:spPr bwMode="auto">
            <a:xfrm flipH="1" flipV="1">
              <a:off x="5076032" y="3068588"/>
              <a:ext cx="792162"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68618" name="Line 10">
              <a:extLst>
                <a:ext uri="{FF2B5EF4-FFF2-40B4-BE49-F238E27FC236}">
                  <a16:creationId xmlns:a16="http://schemas.microsoft.com/office/drawing/2014/main" id="{A7EB5728-E5CF-4546-8DDA-BE788D043A1B}"/>
                </a:ext>
              </a:extLst>
            </p:cNvPr>
            <p:cNvSpPr>
              <a:spLocks noChangeShapeType="1"/>
            </p:cNvSpPr>
            <p:nvPr/>
          </p:nvSpPr>
          <p:spPr bwMode="auto">
            <a:xfrm>
              <a:off x="3275807" y="3213051"/>
              <a:ext cx="2519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68619" name="Line 11">
              <a:extLst>
                <a:ext uri="{FF2B5EF4-FFF2-40B4-BE49-F238E27FC236}">
                  <a16:creationId xmlns:a16="http://schemas.microsoft.com/office/drawing/2014/main" id="{B555A64F-821D-42E9-9A3A-46321A961571}"/>
                </a:ext>
              </a:extLst>
            </p:cNvPr>
            <p:cNvSpPr>
              <a:spLocks noChangeShapeType="1"/>
            </p:cNvSpPr>
            <p:nvPr/>
          </p:nvSpPr>
          <p:spPr bwMode="auto">
            <a:xfrm>
              <a:off x="3059907" y="3428951"/>
              <a:ext cx="3095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68620" name="Line 12">
              <a:extLst>
                <a:ext uri="{FF2B5EF4-FFF2-40B4-BE49-F238E27FC236}">
                  <a16:creationId xmlns:a16="http://schemas.microsoft.com/office/drawing/2014/main" id="{67D336D8-3B4D-4F21-9D0E-CEA76C4A1C45}"/>
                </a:ext>
              </a:extLst>
            </p:cNvPr>
            <p:cNvSpPr>
              <a:spLocks noChangeShapeType="1"/>
            </p:cNvSpPr>
            <p:nvPr/>
          </p:nvSpPr>
          <p:spPr bwMode="auto">
            <a:xfrm>
              <a:off x="2770982" y="3716288"/>
              <a:ext cx="36734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68621" name="Line 13">
              <a:extLst>
                <a:ext uri="{FF2B5EF4-FFF2-40B4-BE49-F238E27FC236}">
                  <a16:creationId xmlns:a16="http://schemas.microsoft.com/office/drawing/2014/main" id="{9E907BEC-0F40-4764-9235-6AFEB305201D}"/>
                </a:ext>
              </a:extLst>
            </p:cNvPr>
            <p:cNvSpPr>
              <a:spLocks noChangeShapeType="1"/>
            </p:cNvSpPr>
            <p:nvPr/>
          </p:nvSpPr>
          <p:spPr bwMode="auto">
            <a:xfrm>
              <a:off x="3852069" y="2781250"/>
              <a:ext cx="11509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sz="1350"/>
            </a:p>
          </p:txBody>
        </p:sp>
        <p:sp>
          <p:nvSpPr>
            <p:cNvPr id="68622" name="Line 14">
              <a:extLst>
                <a:ext uri="{FF2B5EF4-FFF2-40B4-BE49-F238E27FC236}">
                  <a16:creationId xmlns:a16="http://schemas.microsoft.com/office/drawing/2014/main" id="{FDA80147-F1A1-4AB9-B995-7D9545F8F487}"/>
                </a:ext>
              </a:extLst>
            </p:cNvPr>
            <p:cNvSpPr>
              <a:spLocks noChangeShapeType="1"/>
            </p:cNvSpPr>
            <p:nvPr/>
          </p:nvSpPr>
          <p:spPr bwMode="auto">
            <a:xfrm flipH="1">
              <a:off x="2267744" y="3140025"/>
              <a:ext cx="719138"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sz="1350"/>
            </a:p>
          </p:txBody>
        </p:sp>
        <p:sp>
          <p:nvSpPr>
            <p:cNvPr id="68623" name="Text Box 15">
              <a:extLst>
                <a:ext uri="{FF2B5EF4-FFF2-40B4-BE49-F238E27FC236}">
                  <a16:creationId xmlns:a16="http://schemas.microsoft.com/office/drawing/2014/main" id="{50515D0E-47CC-43A9-AB17-3E299ED6249F}"/>
                </a:ext>
              </a:extLst>
            </p:cNvPr>
            <p:cNvSpPr txBox="1">
              <a:spLocks noChangeArrowheads="1"/>
            </p:cNvSpPr>
            <p:nvPr/>
          </p:nvSpPr>
          <p:spPr bwMode="auto">
            <a:xfrm>
              <a:off x="4355306" y="2420888"/>
              <a:ext cx="297517"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350">
                  <a:latin typeface="Arial" panose="020B0604020202020204" pitchFamily="34" charset="0"/>
                </a:rPr>
                <a:t>j</a:t>
              </a:r>
            </a:p>
          </p:txBody>
        </p:sp>
        <p:sp>
          <p:nvSpPr>
            <p:cNvPr id="68624" name="Text Box 16">
              <a:extLst>
                <a:ext uri="{FF2B5EF4-FFF2-40B4-BE49-F238E27FC236}">
                  <a16:creationId xmlns:a16="http://schemas.microsoft.com/office/drawing/2014/main" id="{30A00D2C-032F-4A95-8B5D-C914B2E997A5}"/>
                </a:ext>
              </a:extLst>
            </p:cNvPr>
            <p:cNvSpPr txBox="1">
              <a:spLocks noChangeArrowheads="1"/>
            </p:cNvSpPr>
            <p:nvPr/>
          </p:nvSpPr>
          <p:spPr bwMode="auto">
            <a:xfrm>
              <a:off x="2412207" y="2924125"/>
              <a:ext cx="297517"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350">
                  <a:latin typeface="Arial" panose="020B0604020202020204" pitchFamily="34" charset="0"/>
                </a:rPr>
                <a:t>i</a:t>
              </a:r>
            </a:p>
          </p:txBody>
        </p:sp>
      </p:grpSp>
      <p:sp>
        <p:nvSpPr>
          <p:cNvPr id="2" name="Rectangle 1">
            <a:extLst>
              <a:ext uri="{FF2B5EF4-FFF2-40B4-BE49-F238E27FC236}">
                <a16:creationId xmlns:a16="http://schemas.microsoft.com/office/drawing/2014/main" id="{7608A6D7-D7A4-8843-8E79-C97EA4C10362}"/>
              </a:ext>
            </a:extLst>
          </p:cNvPr>
          <p:cNvSpPr/>
          <p:nvPr/>
        </p:nvSpPr>
        <p:spPr>
          <a:xfrm>
            <a:off x="660872" y="2217170"/>
            <a:ext cx="7713907" cy="646331"/>
          </a:xfrm>
          <a:prstGeom prst="rect">
            <a:avLst/>
          </a:prstGeom>
        </p:spPr>
        <p:txBody>
          <a:bodyPr wrap="square">
            <a:spAutoFit/>
          </a:bodyPr>
          <a:lstStyle/>
          <a:p>
            <a:r>
              <a:rPr lang="en-GB" dirty="0">
                <a:cs typeface="Courier New" panose="02070309020205020404" pitchFamily="49" charset="0"/>
              </a:rPr>
              <a:t>A prime example of why we might want the coordinates is moving window algorithms. Let's start with a simple allocation to the current item:</a:t>
            </a:r>
          </a:p>
        </p:txBody>
      </p:sp>
    </p:spTree>
    <p:extLst>
      <p:ext uri="{BB962C8B-B14F-4D97-AF65-F5344CB8AC3E}">
        <p14:creationId xmlns:p14="http://schemas.microsoft.com/office/powerpoint/2010/main" val="24611767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713EC71-2C10-43FE-AA9B-64BDDE877831}"/>
              </a:ext>
            </a:extLst>
          </p:cNvPr>
          <p:cNvSpPr>
            <a:spLocks noGrp="1" noChangeArrowheads="1"/>
          </p:cNvSpPr>
          <p:nvPr>
            <p:ph type="title"/>
          </p:nvPr>
        </p:nvSpPr>
        <p:spPr/>
        <p:txBody>
          <a:bodyPr rtlCol="0">
            <a:normAutofit/>
          </a:bodyPr>
          <a:lstStyle/>
          <a:p>
            <a:pPr>
              <a:defRPr/>
            </a:pPr>
            <a:r>
              <a:rPr lang="en-GB" dirty="0"/>
              <a:t>Variations</a:t>
            </a:r>
          </a:p>
        </p:txBody>
      </p:sp>
      <p:sp>
        <p:nvSpPr>
          <p:cNvPr id="70659" name="Rectangle 3">
            <a:extLst>
              <a:ext uri="{FF2B5EF4-FFF2-40B4-BE49-F238E27FC236}">
                <a16:creationId xmlns:a16="http://schemas.microsoft.com/office/drawing/2014/main" id="{2D0C17FD-929C-497E-B3CC-7CFD4BCB2D5A}"/>
              </a:ext>
            </a:extLst>
          </p:cNvPr>
          <p:cNvSpPr>
            <a:spLocks noGrp="1" noChangeArrowheads="1"/>
          </p:cNvSpPr>
          <p:nvPr>
            <p:ph idx="1"/>
          </p:nvPr>
        </p:nvSpPr>
        <p:spPr>
          <a:xfrm>
            <a:off x="768096" y="2576945"/>
            <a:ext cx="7290055" cy="1289225"/>
          </a:xfrm>
          <a:solidFill>
            <a:schemeClr val="accent5">
              <a:lumMod val="20000"/>
              <a:lumOff val="80000"/>
            </a:schemeClr>
          </a:solidFill>
        </p:spPr>
        <p:txBody>
          <a:bodyPr/>
          <a:lstStyle/>
          <a:p>
            <a:pPr marL="0" indent="0">
              <a:buNone/>
            </a:pPr>
            <a:r>
              <a:rPr lang="en-GB" sz="1800" dirty="0">
                <a:latin typeface="Courier New" panose="02070309020205020404" pitchFamily="49" charset="0"/>
                <a:cs typeface="Courier New" panose="02070309020205020404" pitchFamily="49" charset="0"/>
              </a:rPr>
              <a:t>for </a:t>
            </a:r>
            <a:r>
              <a:rPr lang="en-GB" sz="1800" dirty="0" err="1">
                <a:latin typeface="Courier New" panose="02070309020205020404" pitchFamily="49" charset="0"/>
                <a:cs typeface="Courier New" panose="02070309020205020404" pitchFamily="49" charset="0"/>
              </a:rPr>
              <a:t>i</a:t>
            </a:r>
            <a:r>
              <a:rPr lang="en-GB" sz="1800" dirty="0">
                <a:latin typeface="Courier New" panose="02070309020205020404" pitchFamily="49" charset="0"/>
                <a:cs typeface="Courier New" panose="02070309020205020404" pitchFamily="49" charset="0"/>
              </a:rPr>
              <a:t> in range(</a:t>
            </a:r>
            <a:r>
              <a:rPr lang="en-GB" sz="1800" dirty="0" err="1">
                <a:latin typeface="Courier New" panose="02070309020205020404" pitchFamily="49" charset="0"/>
                <a:cs typeface="Courier New" panose="02070309020205020404" pitchFamily="49" charset="0"/>
              </a:rPr>
              <a:t>len</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dataA</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    for j in range(</a:t>
            </a:r>
            <a:r>
              <a:rPr lang="en-GB" sz="1800" dirty="0" err="1">
                <a:latin typeface="Courier New" panose="02070309020205020404" pitchFamily="49" charset="0"/>
                <a:cs typeface="Courier New" panose="02070309020205020404" pitchFamily="49" charset="0"/>
              </a:rPr>
              <a:t>len</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dataA</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i</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dataA</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i</a:t>
            </a:r>
            <a:r>
              <a:rPr lang="en-GB" sz="1800" dirty="0">
                <a:latin typeface="Courier New" panose="02070309020205020404" pitchFamily="49" charset="0"/>
                <a:cs typeface="Courier New" panose="02070309020205020404" pitchFamily="49" charset="0"/>
              </a:rPr>
              <a:t>][j] = </a:t>
            </a:r>
            <a:r>
              <a:rPr lang="en-GB" sz="1800" dirty="0" err="1">
                <a:latin typeface="Courier New" panose="02070309020205020404" pitchFamily="49" charset="0"/>
                <a:cs typeface="Courier New" panose="02070309020205020404" pitchFamily="49" charset="0"/>
              </a:rPr>
              <a:t>dataB</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i</a:t>
            </a:r>
            <a:r>
              <a:rPr lang="en-GB" sz="1800" dirty="0">
                <a:latin typeface="Courier New" panose="02070309020205020404" pitchFamily="49" charset="0"/>
                <a:cs typeface="Courier New" panose="02070309020205020404" pitchFamily="49" charset="0"/>
              </a:rPr>
              <a:t>][j]</a:t>
            </a:r>
          </a:p>
        </p:txBody>
      </p:sp>
      <p:grpSp>
        <p:nvGrpSpPr>
          <p:cNvPr id="70660" name="Group 29">
            <a:extLst>
              <a:ext uri="{FF2B5EF4-FFF2-40B4-BE49-F238E27FC236}">
                <a16:creationId xmlns:a16="http://schemas.microsoft.com/office/drawing/2014/main" id="{DE80F6F0-44CC-4C0C-9BB0-2435050C2D74}"/>
              </a:ext>
            </a:extLst>
          </p:cNvPr>
          <p:cNvGrpSpPr>
            <a:grpSpLocks/>
          </p:cNvGrpSpPr>
          <p:nvPr/>
        </p:nvGrpSpPr>
        <p:grpSpPr bwMode="auto">
          <a:xfrm>
            <a:off x="2672995" y="4199500"/>
            <a:ext cx="4038329" cy="1997869"/>
            <a:chOff x="2124075" y="3573463"/>
            <a:chExt cx="5384439" cy="2663825"/>
          </a:xfrm>
        </p:grpSpPr>
        <p:sp>
          <p:nvSpPr>
            <p:cNvPr id="20502" name="AutoShape 4">
              <a:extLst>
                <a:ext uri="{FF2B5EF4-FFF2-40B4-BE49-F238E27FC236}">
                  <a16:creationId xmlns:a16="http://schemas.microsoft.com/office/drawing/2014/main" id="{FF9C175D-737B-4E2E-8157-11A215F92714}"/>
                </a:ext>
              </a:extLst>
            </p:cNvPr>
            <p:cNvSpPr>
              <a:spLocks noChangeArrowheads="1"/>
            </p:cNvSpPr>
            <p:nvPr/>
          </p:nvSpPr>
          <p:spPr bwMode="auto">
            <a:xfrm flipV="1">
              <a:off x="2268538" y="4221163"/>
              <a:ext cx="4319587" cy="936625"/>
            </a:xfrm>
            <a:custGeom>
              <a:avLst/>
              <a:gdLst>
                <a:gd name="T0" fmla="*/ 1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03 h 21600"/>
                <a:gd name="T14" fmla="*/ 17099 w 21600"/>
                <a:gd name="T15" fmla="*/ 17097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tx2">
                <a:lumMod val="60000"/>
                <a:lumOff val="40000"/>
              </a:schemeClr>
            </a:solidFill>
            <a:ln w="9525">
              <a:solidFill>
                <a:schemeClr val="tx1"/>
              </a:solidFill>
              <a:miter lim="800000"/>
              <a:headEnd/>
              <a:tailEnd/>
            </a:ln>
          </p:spPr>
          <p:txBody>
            <a:bodyPr wrap="none" anchor="ctr"/>
            <a:lstStyle/>
            <a:p>
              <a:pPr eaLnBrk="1" hangingPunct="1">
                <a:defRPr/>
              </a:pPr>
              <a:endParaRPr lang="en-GB" sz="1350">
                <a:latin typeface="Arial" charset="0"/>
                <a:cs typeface="Arial" charset="0"/>
              </a:endParaRPr>
            </a:p>
          </p:txBody>
        </p:sp>
        <p:sp>
          <p:nvSpPr>
            <p:cNvPr id="70662" name="Line 5">
              <a:extLst>
                <a:ext uri="{FF2B5EF4-FFF2-40B4-BE49-F238E27FC236}">
                  <a16:creationId xmlns:a16="http://schemas.microsoft.com/office/drawing/2014/main" id="{F50F6FC4-4A32-41D1-A5BF-0FC7AAFC58CE}"/>
                </a:ext>
              </a:extLst>
            </p:cNvPr>
            <p:cNvSpPr>
              <a:spLocks noChangeShapeType="1"/>
            </p:cNvSpPr>
            <p:nvPr/>
          </p:nvSpPr>
          <p:spPr bwMode="auto">
            <a:xfrm flipV="1">
              <a:off x="3132138" y="4221163"/>
              <a:ext cx="647700"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0663" name="Line 6">
              <a:extLst>
                <a:ext uri="{FF2B5EF4-FFF2-40B4-BE49-F238E27FC236}">
                  <a16:creationId xmlns:a16="http://schemas.microsoft.com/office/drawing/2014/main" id="{432D3DB5-8383-4C4B-9BEE-3AE5EC4E70BE}"/>
                </a:ext>
              </a:extLst>
            </p:cNvPr>
            <p:cNvSpPr>
              <a:spLocks noChangeShapeType="1"/>
            </p:cNvSpPr>
            <p:nvPr/>
          </p:nvSpPr>
          <p:spPr bwMode="auto">
            <a:xfrm flipV="1">
              <a:off x="3995738" y="4221163"/>
              <a:ext cx="215900"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0664" name="Line 7">
              <a:extLst>
                <a:ext uri="{FF2B5EF4-FFF2-40B4-BE49-F238E27FC236}">
                  <a16:creationId xmlns:a16="http://schemas.microsoft.com/office/drawing/2014/main" id="{65F74CCB-40C3-417A-A744-396ABE90B169}"/>
                </a:ext>
              </a:extLst>
            </p:cNvPr>
            <p:cNvSpPr>
              <a:spLocks noChangeShapeType="1"/>
            </p:cNvSpPr>
            <p:nvPr/>
          </p:nvSpPr>
          <p:spPr bwMode="auto">
            <a:xfrm flipH="1" flipV="1">
              <a:off x="4500563" y="4221163"/>
              <a:ext cx="287337"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0665" name="Line 8">
              <a:extLst>
                <a:ext uri="{FF2B5EF4-FFF2-40B4-BE49-F238E27FC236}">
                  <a16:creationId xmlns:a16="http://schemas.microsoft.com/office/drawing/2014/main" id="{20CCDCA1-6B4E-42EF-B77A-60C6B3F031D9}"/>
                </a:ext>
              </a:extLst>
            </p:cNvPr>
            <p:cNvSpPr>
              <a:spLocks noChangeShapeType="1"/>
            </p:cNvSpPr>
            <p:nvPr/>
          </p:nvSpPr>
          <p:spPr bwMode="auto">
            <a:xfrm flipH="1" flipV="1">
              <a:off x="4932363" y="4221163"/>
              <a:ext cx="792162"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0666" name="Line 9">
              <a:extLst>
                <a:ext uri="{FF2B5EF4-FFF2-40B4-BE49-F238E27FC236}">
                  <a16:creationId xmlns:a16="http://schemas.microsoft.com/office/drawing/2014/main" id="{8826DEC9-45E3-4FDA-913E-5CDADEC259A8}"/>
                </a:ext>
              </a:extLst>
            </p:cNvPr>
            <p:cNvSpPr>
              <a:spLocks noChangeShapeType="1"/>
            </p:cNvSpPr>
            <p:nvPr/>
          </p:nvSpPr>
          <p:spPr bwMode="auto">
            <a:xfrm>
              <a:off x="3132138" y="4365626"/>
              <a:ext cx="2519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0667" name="Line 10">
              <a:extLst>
                <a:ext uri="{FF2B5EF4-FFF2-40B4-BE49-F238E27FC236}">
                  <a16:creationId xmlns:a16="http://schemas.microsoft.com/office/drawing/2014/main" id="{4C323906-8E7D-4B7E-BEFF-E10F4D0B2490}"/>
                </a:ext>
              </a:extLst>
            </p:cNvPr>
            <p:cNvSpPr>
              <a:spLocks noChangeShapeType="1"/>
            </p:cNvSpPr>
            <p:nvPr/>
          </p:nvSpPr>
          <p:spPr bwMode="auto">
            <a:xfrm>
              <a:off x="2916238" y="4581526"/>
              <a:ext cx="3095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0668" name="Line 11">
              <a:extLst>
                <a:ext uri="{FF2B5EF4-FFF2-40B4-BE49-F238E27FC236}">
                  <a16:creationId xmlns:a16="http://schemas.microsoft.com/office/drawing/2014/main" id="{12C71097-A373-4A34-9A5B-779A251317F0}"/>
                </a:ext>
              </a:extLst>
            </p:cNvPr>
            <p:cNvSpPr>
              <a:spLocks noChangeShapeType="1"/>
            </p:cNvSpPr>
            <p:nvPr/>
          </p:nvSpPr>
          <p:spPr bwMode="auto">
            <a:xfrm>
              <a:off x="2627313" y="4868863"/>
              <a:ext cx="36734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20494" name="AutoShape 14">
              <a:extLst>
                <a:ext uri="{FF2B5EF4-FFF2-40B4-BE49-F238E27FC236}">
                  <a16:creationId xmlns:a16="http://schemas.microsoft.com/office/drawing/2014/main" id="{DF437C93-A511-40DA-AA56-1616C5F28F32}"/>
                </a:ext>
              </a:extLst>
            </p:cNvPr>
            <p:cNvSpPr>
              <a:spLocks noChangeArrowheads="1"/>
            </p:cNvSpPr>
            <p:nvPr/>
          </p:nvSpPr>
          <p:spPr bwMode="auto">
            <a:xfrm flipV="1">
              <a:off x="2339975" y="5300663"/>
              <a:ext cx="4319588" cy="936625"/>
            </a:xfrm>
            <a:custGeom>
              <a:avLst/>
              <a:gdLst>
                <a:gd name="T0" fmla="*/ 1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03 h 21600"/>
                <a:gd name="T14" fmla="*/ 17099 w 21600"/>
                <a:gd name="T15" fmla="*/ 17097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tx2">
                <a:lumMod val="60000"/>
                <a:lumOff val="40000"/>
              </a:schemeClr>
            </a:solidFill>
            <a:ln w="9525">
              <a:solidFill>
                <a:schemeClr val="tx1"/>
              </a:solidFill>
              <a:miter lim="800000"/>
              <a:headEnd/>
              <a:tailEnd/>
            </a:ln>
          </p:spPr>
          <p:txBody>
            <a:bodyPr wrap="none" anchor="ctr"/>
            <a:lstStyle/>
            <a:p>
              <a:pPr eaLnBrk="1" hangingPunct="1">
                <a:defRPr/>
              </a:pPr>
              <a:endParaRPr lang="en-GB" sz="1350">
                <a:latin typeface="Arial" charset="0"/>
                <a:cs typeface="Arial" charset="0"/>
              </a:endParaRPr>
            </a:p>
          </p:txBody>
        </p:sp>
        <p:sp>
          <p:nvSpPr>
            <p:cNvPr id="70670" name="Line 15">
              <a:extLst>
                <a:ext uri="{FF2B5EF4-FFF2-40B4-BE49-F238E27FC236}">
                  <a16:creationId xmlns:a16="http://schemas.microsoft.com/office/drawing/2014/main" id="{703E1924-7893-49AD-B4EB-B0D81EA1B7BE}"/>
                </a:ext>
              </a:extLst>
            </p:cNvPr>
            <p:cNvSpPr>
              <a:spLocks noChangeShapeType="1"/>
            </p:cNvSpPr>
            <p:nvPr/>
          </p:nvSpPr>
          <p:spPr bwMode="auto">
            <a:xfrm flipV="1">
              <a:off x="3203575" y="5300663"/>
              <a:ext cx="647700"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0671" name="Line 16">
              <a:extLst>
                <a:ext uri="{FF2B5EF4-FFF2-40B4-BE49-F238E27FC236}">
                  <a16:creationId xmlns:a16="http://schemas.microsoft.com/office/drawing/2014/main" id="{1E0CDE6D-3F59-47C1-97A0-1CFABD75C6B9}"/>
                </a:ext>
              </a:extLst>
            </p:cNvPr>
            <p:cNvSpPr>
              <a:spLocks noChangeShapeType="1"/>
            </p:cNvSpPr>
            <p:nvPr/>
          </p:nvSpPr>
          <p:spPr bwMode="auto">
            <a:xfrm flipV="1">
              <a:off x="4067175" y="5300663"/>
              <a:ext cx="215900"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0672" name="Line 17">
              <a:extLst>
                <a:ext uri="{FF2B5EF4-FFF2-40B4-BE49-F238E27FC236}">
                  <a16:creationId xmlns:a16="http://schemas.microsoft.com/office/drawing/2014/main" id="{F17E5DE0-1E4B-4828-9C00-ACE5D586F5B3}"/>
                </a:ext>
              </a:extLst>
            </p:cNvPr>
            <p:cNvSpPr>
              <a:spLocks noChangeShapeType="1"/>
            </p:cNvSpPr>
            <p:nvPr/>
          </p:nvSpPr>
          <p:spPr bwMode="auto">
            <a:xfrm flipH="1" flipV="1">
              <a:off x="4572000" y="5300663"/>
              <a:ext cx="287338"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0673" name="Line 18">
              <a:extLst>
                <a:ext uri="{FF2B5EF4-FFF2-40B4-BE49-F238E27FC236}">
                  <a16:creationId xmlns:a16="http://schemas.microsoft.com/office/drawing/2014/main" id="{D4134AE1-3389-4929-92E7-3C4E3FAB1D68}"/>
                </a:ext>
              </a:extLst>
            </p:cNvPr>
            <p:cNvSpPr>
              <a:spLocks noChangeShapeType="1"/>
            </p:cNvSpPr>
            <p:nvPr/>
          </p:nvSpPr>
          <p:spPr bwMode="auto">
            <a:xfrm flipH="1" flipV="1">
              <a:off x="5003800" y="5300663"/>
              <a:ext cx="792163"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0674" name="Line 19">
              <a:extLst>
                <a:ext uri="{FF2B5EF4-FFF2-40B4-BE49-F238E27FC236}">
                  <a16:creationId xmlns:a16="http://schemas.microsoft.com/office/drawing/2014/main" id="{925DF977-CE9C-477B-ABF0-17E566FC177F}"/>
                </a:ext>
              </a:extLst>
            </p:cNvPr>
            <p:cNvSpPr>
              <a:spLocks noChangeShapeType="1"/>
            </p:cNvSpPr>
            <p:nvPr/>
          </p:nvSpPr>
          <p:spPr bwMode="auto">
            <a:xfrm>
              <a:off x="3203575" y="5445126"/>
              <a:ext cx="2519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0675" name="Line 20">
              <a:extLst>
                <a:ext uri="{FF2B5EF4-FFF2-40B4-BE49-F238E27FC236}">
                  <a16:creationId xmlns:a16="http://schemas.microsoft.com/office/drawing/2014/main" id="{07067F72-A5EC-4F7D-826A-9244E1E0B377}"/>
                </a:ext>
              </a:extLst>
            </p:cNvPr>
            <p:cNvSpPr>
              <a:spLocks noChangeShapeType="1"/>
            </p:cNvSpPr>
            <p:nvPr/>
          </p:nvSpPr>
          <p:spPr bwMode="auto">
            <a:xfrm>
              <a:off x="2987675" y="5661026"/>
              <a:ext cx="3095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0676" name="Line 21">
              <a:extLst>
                <a:ext uri="{FF2B5EF4-FFF2-40B4-BE49-F238E27FC236}">
                  <a16:creationId xmlns:a16="http://schemas.microsoft.com/office/drawing/2014/main" id="{08B29318-FA58-461B-A39C-5379581F084A}"/>
                </a:ext>
              </a:extLst>
            </p:cNvPr>
            <p:cNvSpPr>
              <a:spLocks noChangeShapeType="1"/>
            </p:cNvSpPr>
            <p:nvPr/>
          </p:nvSpPr>
          <p:spPr bwMode="auto">
            <a:xfrm>
              <a:off x="2698750" y="5948363"/>
              <a:ext cx="36734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0677" name="Line 22">
              <a:extLst>
                <a:ext uri="{FF2B5EF4-FFF2-40B4-BE49-F238E27FC236}">
                  <a16:creationId xmlns:a16="http://schemas.microsoft.com/office/drawing/2014/main" id="{5E90BEE0-0E4B-4478-853E-60A221A71177}"/>
                </a:ext>
              </a:extLst>
            </p:cNvPr>
            <p:cNvSpPr>
              <a:spLocks noChangeShapeType="1"/>
            </p:cNvSpPr>
            <p:nvPr/>
          </p:nvSpPr>
          <p:spPr bwMode="auto">
            <a:xfrm>
              <a:off x="3708400" y="3933825"/>
              <a:ext cx="11509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sz="1350"/>
            </a:p>
          </p:txBody>
        </p:sp>
        <p:sp>
          <p:nvSpPr>
            <p:cNvPr id="70678" name="Line 23">
              <a:extLst>
                <a:ext uri="{FF2B5EF4-FFF2-40B4-BE49-F238E27FC236}">
                  <a16:creationId xmlns:a16="http://schemas.microsoft.com/office/drawing/2014/main" id="{D4BA2D8B-F268-429C-B903-BEB5CEE51CC8}"/>
                </a:ext>
              </a:extLst>
            </p:cNvPr>
            <p:cNvSpPr>
              <a:spLocks noChangeShapeType="1"/>
            </p:cNvSpPr>
            <p:nvPr/>
          </p:nvSpPr>
          <p:spPr bwMode="auto">
            <a:xfrm flipH="1">
              <a:off x="2124075" y="4292600"/>
              <a:ext cx="719138"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sz="1350"/>
            </a:p>
          </p:txBody>
        </p:sp>
        <p:sp>
          <p:nvSpPr>
            <p:cNvPr id="70679" name="Text Box 24">
              <a:extLst>
                <a:ext uri="{FF2B5EF4-FFF2-40B4-BE49-F238E27FC236}">
                  <a16:creationId xmlns:a16="http://schemas.microsoft.com/office/drawing/2014/main" id="{1FF584E2-C98A-4DC8-9856-D4B1770EA9FD}"/>
                </a:ext>
              </a:extLst>
            </p:cNvPr>
            <p:cNvSpPr txBox="1">
              <a:spLocks noChangeArrowheads="1"/>
            </p:cNvSpPr>
            <p:nvPr/>
          </p:nvSpPr>
          <p:spPr bwMode="auto">
            <a:xfrm>
              <a:off x="4211638" y="3573463"/>
              <a:ext cx="297517"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350">
                  <a:latin typeface="Arial" panose="020B0604020202020204" pitchFamily="34" charset="0"/>
                </a:rPr>
                <a:t>j</a:t>
              </a:r>
            </a:p>
          </p:txBody>
        </p:sp>
        <p:sp>
          <p:nvSpPr>
            <p:cNvPr id="70680" name="Text Box 25">
              <a:extLst>
                <a:ext uri="{FF2B5EF4-FFF2-40B4-BE49-F238E27FC236}">
                  <a16:creationId xmlns:a16="http://schemas.microsoft.com/office/drawing/2014/main" id="{BB77762F-8E5F-49FA-9054-7A845E5618A1}"/>
                </a:ext>
              </a:extLst>
            </p:cNvPr>
            <p:cNvSpPr txBox="1">
              <a:spLocks noChangeArrowheads="1"/>
            </p:cNvSpPr>
            <p:nvPr/>
          </p:nvSpPr>
          <p:spPr bwMode="auto">
            <a:xfrm>
              <a:off x="2268538" y="4076700"/>
              <a:ext cx="297517"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350">
                  <a:latin typeface="Arial" panose="020B0604020202020204" pitchFamily="34" charset="0"/>
                </a:rPr>
                <a:t>i</a:t>
              </a:r>
            </a:p>
          </p:txBody>
        </p:sp>
        <p:sp>
          <p:nvSpPr>
            <p:cNvPr id="70681" name="Line 26">
              <a:extLst>
                <a:ext uri="{FF2B5EF4-FFF2-40B4-BE49-F238E27FC236}">
                  <a16:creationId xmlns:a16="http://schemas.microsoft.com/office/drawing/2014/main" id="{28953654-1A61-46E1-BC71-236896E2A130}"/>
                </a:ext>
              </a:extLst>
            </p:cNvPr>
            <p:cNvSpPr>
              <a:spLocks noChangeShapeType="1"/>
            </p:cNvSpPr>
            <p:nvPr/>
          </p:nvSpPr>
          <p:spPr bwMode="auto">
            <a:xfrm>
              <a:off x="5003800" y="5157788"/>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sz="1350"/>
            </a:p>
          </p:txBody>
        </p:sp>
        <p:sp>
          <p:nvSpPr>
            <p:cNvPr id="70682" name="Line 27">
              <a:extLst>
                <a:ext uri="{FF2B5EF4-FFF2-40B4-BE49-F238E27FC236}">
                  <a16:creationId xmlns:a16="http://schemas.microsoft.com/office/drawing/2014/main" id="{D9F1612B-8603-4DA0-A4F8-924091F43C3D}"/>
                </a:ext>
              </a:extLst>
            </p:cNvPr>
            <p:cNvSpPr>
              <a:spLocks noChangeShapeType="1"/>
            </p:cNvSpPr>
            <p:nvPr/>
          </p:nvSpPr>
          <p:spPr bwMode="auto">
            <a:xfrm flipV="1">
              <a:off x="5003800" y="4724400"/>
              <a:ext cx="0" cy="43338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0683" name="Text Box 28">
              <a:extLst>
                <a:ext uri="{FF2B5EF4-FFF2-40B4-BE49-F238E27FC236}">
                  <a16:creationId xmlns:a16="http://schemas.microsoft.com/office/drawing/2014/main" id="{29F1FC05-C8C8-4817-8F5F-D66A710A4FE4}"/>
                </a:ext>
              </a:extLst>
            </p:cNvPr>
            <p:cNvSpPr txBox="1">
              <a:spLocks noChangeArrowheads="1"/>
            </p:cNvSpPr>
            <p:nvPr/>
          </p:nvSpPr>
          <p:spPr bwMode="auto">
            <a:xfrm>
              <a:off x="6567488" y="4456114"/>
              <a:ext cx="848951"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350" dirty="0" err="1">
                  <a:latin typeface="Arial" panose="020B0604020202020204" pitchFamily="34" charset="0"/>
                </a:rPr>
                <a:t>dataB</a:t>
              </a:r>
              <a:endParaRPr lang="en-GB" altLang="en-US" sz="1350" dirty="0">
                <a:latin typeface="Arial" panose="020B0604020202020204" pitchFamily="34" charset="0"/>
              </a:endParaRPr>
            </a:p>
          </p:txBody>
        </p:sp>
        <p:sp>
          <p:nvSpPr>
            <p:cNvPr id="70684" name="Text Box 29">
              <a:extLst>
                <a:ext uri="{FF2B5EF4-FFF2-40B4-BE49-F238E27FC236}">
                  <a16:creationId xmlns:a16="http://schemas.microsoft.com/office/drawing/2014/main" id="{9593C459-3E8F-493E-B922-4206D96AFA5C}"/>
                </a:ext>
              </a:extLst>
            </p:cNvPr>
            <p:cNvSpPr txBox="1">
              <a:spLocks noChangeArrowheads="1"/>
            </p:cNvSpPr>
            <p:nvPr/>
          </p:nvSpPr>
          <p:spPr bwMode="auto">
            <a:xfrm>
              <a:off x="6659563" y="5589588"/>
              <a:ext cx="848951"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350" dirty="0" err="1">
                  <a:latin typeface="Arial" panose="020B0604020202020204" pitchFamily="34" charset="0"/>
                </a:rPr>
                <a:t>dataA</a:t>
              </a:r>
              <a:endParaRPr lang="en-GB" altLang="en-US" sz="1350" dirty="0">
                <a:latin typeface="Arial" panose="020B0604020202020204" pitchFamily="34" charset="0"/>
              </a:endParaRPr>
            </a:p>
          </p:txBody>
        </p:sp>
      </p:grpSp>
      <p:sp>
        <p:nvSpPr>
          <p:cNvPr id="2" name="Rectangle 1">
            <a:extLst>
              <a:ext uri="{FF2B5EF4-FFF2-40B4-BE49-F238E27FC236}">
                <a16:creationId xmlns:a16="http://schemas.microsoft.com/office/drawing/2014/main" id="{425CA2F7-4DCF-1741-B35E-20425A970CD5}"/>
              </a:ext>
            </a:extLst>
          </p:cNvPr>
          <p:cNvSpPr/>
          <p:nvPr/>
        </p:nvSpPr>
        <p:spPr>
          <a:xfrm>
            <a:off x="639406" y="1937086"/>
            <a:ext cx="8005829" cy="369332"/>
          </a:xfrm>
          <a:prstGeom prst="rect">
            <a:avLst/>
          </a:prstGeom>
        </p:spPr>
        <p:txBody>
          <a:bodyPr wrap="square">
            <a:spAutoFit/>
          </a:bodyPr>
          <a:lstStyle/>
          <a:p>
            <a:r>
              <a:rPr lang="en-GB" altLang="en-US" dirty="0"/>
              <a:t>Looping through the same positions in two collections:</a:t>
            </a:r>
          </a:p>
        </p:txBody>
      </p:sp>
    </p:spTree>
    <p:extLst>
      <p:ext uri="{BB962C8B-B14F-4D97-AF65-F5344CB8AC3E}">
        <p14:creationId xmlns:p14="http://schemas.microsoft.com/office/powerpoint/2010/main" val="16355047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3225D985-773F-462F-8A35-7B572BFCF122}"/>
              </a:ext>
            </a:extLst>
          </p:cNvPr>
          <p:cNvSpPr>
            <a:spLocks noGrp="1" noChangeArrowheads="1"/>
          </p:cNvSpPr>
          <p:nvPr>
            <p:ph type="title"/>
          </p:nvPr>
        </p:nvSpPr>
        <p:spPr/>
        <p:txBody>
          <a:bodyPr/>
          <a:lstStyle/>
          <a:p>
            <a:pPr eaLnBrk="1" hangingPunct="1"/>
            <a:r>
              <a:rPr lang="en-GB" altLang="en-US" sz="3000" dirty="0"/>
              <a:t>Variations</a:t>
            </a:r>
          </a:p>
        </p:txBody>
      </p:sp>
      <p:sp>
        <p:nvSpPr>
          <p:cNvPr id="22531" name="Rectangle 3">
            <a:extLst>
              <a:ext uri="{FF2B5EF4-FFF2-40B4-BE49-F238E27FC236}">
                <a16:creationId xmlns:a16="http://schemas.microsoft.com/office/drawing/2014/main" id="{0B86B05E-CAEE-41E3-A84C-784D2989CF16}"/>
              </a:ext>
            </a:extLst>
          </p:cNvPr>
          <p:cNvSpPr>
            <a:spLocks noGrp="1" noChangeArrowheads="1"/>
          </p:cNvSpPr>
          <p:nvPr>
            <p:ph idx="1"/>
          </p:nvPr>
        </p:nvSpPr>
        <p:spPr>
          <a:xfrm>
            <a:off x="768096" y="2613484"/>
            <a:ext cx="7290055" cy="1290598"/>
          </a:xfrm>
          <a:solidFill>
            <a:schemeClr val="accent5">
              <a:lumMod val="20000"/>
              <a:lumOff val="80000"/>
            </a:schemeClr>
          </a:solidFill>
        </p:spPr>
        <p:txBody>
          <a:bodyPr/>
          <a:lstStyle/>
          <a:p>
            <a:pPr marL="0" indent="0">
              <a:buNone/>
            </a:pPr>
            <a:r>
              <a:rPr lang="en-GB" sz="1500" dirty="0">
                <a:latin typeface="Courier New" panose="02070309020205020404" pitchFamily="49" charset="0"/>
                <a:cs typeface="Courier New" panose="02070309020205020404" pitchFamily="49" charset="0"/>
              </a:rPr>
              <a:t>for </a:t>
            </a:r>
            <a:r>
              <a:rPr lang="en-GB" sz="1500" dirty="0" err="1">
                <a:latin typeface="Courier New" panose="02070309020205020404" pitchFamily="49" charset="0"/>
                <a:cs typeface="Courier New" panose="02070309020205020404" pitchFamily="49" charset="0"/>
              </a:rPr>
              <a:t>i</a:t>
            </a:r>
            <a:r>
              <a:rPr lang="en-GB" sz="1500" dirty="0">
                <a:latin typeface="Courier New" panose="02070309020205020404" pitchFamily="49" charset="0"/>
                <a:cs typeface="Courier New" panose="02070309020205020404" pitchFamily="49" charset="0"/>
              </a:rPr>
              <a:t> in range(</a:t>
            </a:r>
            <a:r>
              <a:rPr lang="en-GB" sz="1500" dirty="0" err="1">
                <a:latin typeface="Courier New" panose="02070309020205020404" pitchFamily="49" charset="0"/>
                <a:cs typeface="Courier New" panose="02070309020205020404" pitchFamily="49" charset="0"/>
              </a:rPr>
              <a:t>len</a:t>
            </a: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dataA</a:t>
            </a:r>
            <a:r>
              <a:rPr lang="en-GB" sz="1500" dirty="0">
                <a:latin typeface="Courier New" panose="02070309020205020404" pitchFamily="49" charset="0"/>
                <a:cs typeface="Courier New" panose="02070309020205020404" pitchFamily="49" charset="0"/>
              </a:rPr>
              <a:t>)):</a:t>
            </a:r>
          </a:p>
          <a:p>
            <a:pPr marL="0" indent="0">
              <a:buNone/>
            </a:pPr>
            <a:r>
              <a:rPr lang="en-GB" sz="1500" dirty="0">
                <a:latin typeface="Courier New" panose="02070309020205020404" pitchFamily="49" charset="0"/>
                <a:cs typeface="Courier New" panose="02070309020205020404" pitchFamily="49" charset="0"/>
              </a:rPr>
              <a:t>    for j in range(</a:t>
            </a:r>
            <a:r>
              <a:rPr lang="en-GB" sz="1500" dirty="0" err="1">
                <a:latin typeface="Courier New" panose="02070309020205020404" pitchFamily="49" charset="0"/>
                <a:cs typeface="Courier New" panose="02070309020205020404" pitchFamily="49" charset="0"/>
              </a:rPr>
              <a:t>len</a:t>
            </a: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dataA</a:t>
            </a: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i</a:t>
            </a:r>
            <a:r>
              <a:rPr lang="en-GB" sz="1500" dirty="0">
                <a:latin typeface="Courier New" panose="02070309020205020404" pitchFamily="49" charset="0"/>
                <a:cs typeface="Courier New" panose="02070309020205020404" pitchFamily="49" charset="0"/>
              </a:rPr>
              <a:t>])):</a:t>
            </a:r>
          </a:p>
          <a:p>
            <a:pPr marL="0" indent="0">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dataA</a:t>
            </a: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i</a:t>
            </a:r>
            <a:r>
              <a:rPr lang="en-GB" sz="1500" dirty="0">
                <a:latin typeface="Courier New" panose="02070309020205020404" pitchFamily="49" charset="0"/>
                <a:cs typeface="Courier New" panose="02070309020205020404" pitchFamily="49" charset="0"/>
              </a:rPr>
              <a:t>][j] = </a:t>
            </a:r>
            <a:r>
              <a:rPr lang="en-GB" sz="1500" dirty="0" err="1">
                <a:latin typeface="Courier New" panose="02070309020205020404" pitchFamily="49" charset="0"/>
                <a:cs typeface="Courier New" panose="02070309020205020404" pitchFamily="49" charset="0"/>
              </a:rPr>
              <a:t>dataB</a:t>
            </a:r>
            <a:r>
              <a:rPr lang="en-GB" sz="1500" dirty="0">
                <a:latin typeface="Courier New" panose="02070309020205020404" pitchFamily="49" charset="0"/>
                <a:cs typeface="Courier New" panose="02070309020205020404" pitchFamily="49" charset="0"/>
              </a:rPr>
              <a:t>[i-1][j-1]</a:t>
            </a:r>
          </a:p>
        </p:txBody>
      </p:sp>
      <p:grpSp>
        <p:nvGrpSpPr>
          <p:cNvPr id="72708" name="Group 28">
            <a:extLst>
              <a:ext uri="{FF2B5EF4-FFF2-40B4-BE49-F238E27FC236}">
                <a16:creationId xmlns:a16="http://schemas.microsoft.com/office/drawing/2014/main" id="{4C325003-266E-4B12-A2B6-1FC1C7AD8AFC}"/>
              </a:ext>
            </a:extLst>
          </p:cNvPr>
          <p:cNvGrpSpPr>
            <a:grpSpLocks/>
          </p:cNvGrpSpPr>
          <p:nvPr/>
        </p:nvGrpSpPr>
        <p:grpSpPr bwMode="auto">
          <a:xfrm>
            <a:off x="2871193" y="4349376"/>
            <a:ext cx="3401616" cy="1997869"/>
            <a:chOff x="2339975" y="3789363"/>
            <a:chExt cx="4535488" cy="2663825"/>
          </a:xfrm>
        </p:grpSpPr>
        <p:sp>
          <p:nvSpPr>
            <p:cNvPr id="21525" name="AutoShape 5">
              <a:extLst>
                <a:ext uri="{FF2B5EF4-FFF2-40B4-BE49-F238E27FC236}">
                  <a16:creationId xmlns:a16="http://schemas.microsoft.com/office/drawing/2014/main" id="{00A3A013-9041-414B-9DA2-E173C7EC072E}"/>
                </a:ext>
              </a:extLst>
            </p:cNvPr>
            <p:cNvSpPr>
              <a:spLocks noChangeArrowheads="1"/>
            </p:cNvSpPr>
            <p:nvPr/>
          </p:nvSpPr>
          <p:spPr bwMode="auto">
            <a:xfrm flipV="1">
              <a:off x="2484438" y="4437063"/>
              <a:ext cx="4319587" cy="936625"/>
            </a:xfrm>
            <a:custGeom>
              <a:avLst/>
              <a:gdLst>
                <a:gd name="T0" fmla="*/ 1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03 h 21600"/>
                <a:gd name="T14" fmla="*/ 17099 w 21600"/>
                <a:gd name="T15" fmla="*/ 17097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tx2">
                <a:lumMod val="60000"/>
                <a:lumOff val="40000"/>
              </a:schemeClr>
            </a:solidFill>
            <a:ln w="9525">
              <a:solidFill>
                <a:schemeClr val="tx1"/>
              </a:solidFill>
              <a:miter lim="800000"/>
              <a:headEnd/>
              <a:tailEnd/>
            </a:ln>
          </p:spPr>
          <p:txBody>
            <a:bodyPr wrap="none" anchor="ctr"/>
            <a:lstStyle/>
            <a:p>
              <a:pPr eaLnBrk="1" hangingPunct="1">
                <a:defRPr/>
              </a:pPr>
              <a:endParaRPr lang="en-GB" sz="1350">
                <a:latin typeface="Arial" charset="0"/>
                <a:cs typeface="Arial" charset="0"/>
              </a:endParaRPr>
            </a:p>
          </p:txBody>
        </p:sp>
        <p:sp>
          <p:nvSpPr>
            <p:cNvPr id="72712" name="Line 6">
              <a:extLst>
                <a:ext uri="{FF2B5EF4-FFF2-40B4-BE49-F238E27FC236}">
                  <a16:creationId xmlns:a16="http://schemas.microsoft.com/office/drawing/2014/main" id="{EFCF9DC9-33F7-448F-8914-C636C206F115}"/>
                </a:ext>
              </a:extLst>
            </p:cNvPr>
            <p:cNvSpPr>
              <a:spLocks noChangeShapeType="1"/>
            </p:cNvSpPr>
            <p:nvPr/>
          </p:nvSpPr>
          <p:spPr bwMode="auto">
            <a:xfrm flipV="1">
              <a:off x="3348038" y="4437063"/>
              <a:ext cx="647700"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2713" name="Line 7">
              <a:extLst>
                <a:ext uri="{FF2B5EF4-FFF2-40B4-BE49-F238E27FC236}">
                  <a16:creationId xmlns:a16="http://schemas.microsoft.com/office/drawing/2014/main" id="{680F4C0E-EF71-43A7-A760-597C35B5611F}"/>
                </a:ext>
              </a:extLst>
            </p:cNvPr>
            <p:cNvSpPr>
              <a:spLocks noChangeShapeType="1"/>
            </p:cNvSpPr>
            <p:nvPr/>
          </p:nvSpPr>
          <p:spPr bwMode="auto">
            <a:xfrm flipV="1">
              <a:off x="4211638" y="4437063"/>
              <a:ext cx="215900"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2714" name="Line 8">
              <a:extLst>
                <a:ext uri="{FF2B5EF4-FFF2-40B4-BE49-F238E27FC236}">
                  <a16:creationId xmlns:a16="http://schemas.microsoft.com/office/drawing/2014/main" id="{551DEC3A-4166-48B8-B848-DD730D0A63ED}"/>
                </a:ext>
              </a:extLst>
            </p:cNvPr>
            <p:cNvSpPr>
              <a:spLocks noChangeShapeType="1"/>
            </p:cNvSpPr>
            <p:nvPr/>
          </p:nvSpPr>
          <p:spPr bwMode="auto">
            <a:xfrm flipH="1" flipV="1">
              <a:off x="4716463" y="4437063"/>
              <a:ext cx="287337"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2715" name="Line 9">
              <a:extLst>
                <a:ext uri="{FF2B5EF4-FFF2-40B4-BE49-F238E27FC236}">
                  <a16:creationId xmlns:a16="http://schemas.microsoft.com/office/drawing/2014/main" id="{A2B4D240-961A-4005-B154-1BA75074AF7F}"/>
                </a:ext>
              </a:extLst>
            </p:cNvPr>
            <p:cNvSpPr>
              <a:spLocks noChangeShapeType="1"/>
            </p:cNvSpPr>
            <p:nvPr/>
          </p:nvSpPr>
          <p:spPr bwMode="auto">
            <a:xfrm flipH="1" flipV="1">
              <a:off x="5148263" y="4437063"/>
              <a:ext cx="792162"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2716" name="Line 10">
              <a:extLst>
                <a:ext uri="{FF2B5EF4-FFF2-40B4-BE49-F238E27FC236}">
                  <a16:creationId xmlns:a16="http://schemas.microsoft.com/office/drawing/2014/main" id="{242C0C6B-B93A-4A16-81DF-88BCF67BC3EA}"/>
                </a:ext>
              </a:extLst>
            </p:cNvPr>
            <p:cNvSpPr>
              <a:spLocks noChangeShapeType="1"/>
            </p:cNvSpPr>
            <p:nvPr/>
          </p:nvSpPr>
          <p:spPr bwMode="auto">
            <a:xfrm>
              <a:off x="3348038" y="4581526"/>
              <a:ext cx="2519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2717" name="Line 11">
              <a:extLst>
                <a:ext uri="{FF2B5EF4-FFF2-40B4-BE49-F238E27FC236}">
                  <a16:creationId xmlns:a16="http://schemas.microsoft.com/office/drawing/2014/main" id="{0F9B4717-0BB0-40C0-9562-3C189BB66493}"/>
                </a:ext>
              </a:extLst>
            </p:cNvPr>
            <p:cNvSpPr>
              <a:spLocks noChangeShapeType="1"/>
            </p:cNvSpPr>
            <p:nvPr/>
          </p:nvSpPr>
          <p:spPr bwMode="auto">
            <a:xfrm>
              <a:off x="3132138" y="4797426"/>
              <a:ext cx="3095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2718" name="Line 12">
              <a:extLst>
                <a:ext uri="{FF2B5EF4-FFF2-40B4-BE49-F238E27FC236}">
                  <a16:creationId xmlns:a16="http://schemas.microsoft.com/office/drawing/2014/main" id="{116A78B6-A41D-4D4B-A723-B984EA531D8D}"/>
                </a:ext>
              </a:extLst>
            </p:cNvPr>
            <p:cNvSpPr>
              <a:spLocks noChangeShapeType="1"/>
            </p:cNvSpPr>
            <p:nvPr/>
          </p:nvSpPr>
          <p:spPr bwMode="auto">
            <a:xfrm>
              <a:off x="2843213" y="5084763"/>
              <a:ext cx="36734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21517" name="AutoShape 14">
              <a:extLst>
                <a:ext uri="{FF2B5EF4-FFF2-40B4-BE49-F238E27FC236}">
                  <a16:creationId xmlns:a16="http://schemas.microsoft.com/office/drawing/2014/main" id="{925E0682-549B-466E-956D-CE5F54C39333}"/>
                </a:ext>
              </a:extLst>
            </p:cNvPr>
            <p:cNvSpPr>
              <a:spLocks noChangeArrowheads="1"/>
            </p:cNvSpPr>
            <p:nvPr/>
          </p:nvSpPr>
          <p:spPr bwMode="auto">
            <a:xfrm flipV="1">
              <a:off x="2555875" y="5516563"/>
              <a:ext cx="4319588" cy="936625"/>
            </a:xfrm>
            <a:custGeom>
              <a:avLst/>
              <a:gdLst>
                <a:gd name="T0" fmla="*/ 1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03 h 21600"/>
                <a:gd name="T14" fmla="*/ 17099 w 21600"/>
                <a:gd name="T15" fmla="*/ 17097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tx2">
                <a:lumMod val="60000"/>
                <a:lumOff val="40000"/>
              </a:schemeClr>
            </a:solidFill>
            <a:ln w="9525">
              <a:solidFill>
                <a:schemeClr val="tx1"/>
              </a:solidFill>
              <a:miter lim="800000"/>
              <a:headEnd/>
              <a:tailEnd/>
            </a:ln>
          </p:spPr>
          <p:txBody>
            <a:bodyPr wrap="none" anchor="ctr"/>
            <a:lstStyle/>
            <a:p>
              <a:pPr eaLnBrk="1" hangingPunct="1">
                <a:defRPr/>
              </a:pPr>
              <a:endParaRPr lang="en-GB" sz="1350">
                <a:latin typeface="Arial" charset="0"/>
                <a:cs typeface="Arial" charset="0"/>
              </a:endParaRPr>
            </a:p>
          </p:txBody>
        </p:sp>
        <p:sp>
          <p:nvSpPr>
            <p:cNvPr id="72720" name="Line 15">
              <a:extLst>
                <a:ext uri="{FF2B5EF4-FFF2-40B4-BE49-F238E27FC236}">
                  <a16:creationId xmlns:a16="http://schemas.microsoft.com/office/drawing/2014/main" id="{F40E8A91-FC85-416F-A9A8-68981ACFDD61}"/>
                </a:ext>
              </a:extLst>
            </p:cNvPr>
            <p:cNvSpPr>
              <a:spLocks noChangeShapeType="1"/>
            </p:cNvSpPr>
            <p:nvPr/>
          </p:nvSpPr>
          <p:spPr bwMode="auto">
            <a:xfrm flipV="1">
              <a:off x="3419475" y="5516563"/>
              <a:ext cx="647700"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2721" name="Line 16">
              <a:extLst>
                <a:ext uri="{FF2B5EF4-FFF2-40B4-BE49-F238E27FC236}">
                  <a16:creationId xmlns:a16="http://schemas.microsoft.com/office/drawing/2014/main" id="{4BCD760D-C5D4-41A4-AC65-4D250FD919A5}"/>
                </a:ext>
              </a:extLst>
            </p:cNvPr>
            <p:cNvSpPr>
              <a:spLocks noChangeShapeType="1"/>
            </p:cNvSpPr>
            <p:nvPr/>
          </p:nvSpPr>
          <p:spPr bwMode="auto">
            <a:xfrm flipV="1">
              <a:off x="4283075" y="5516563"/>
              <a:ext cx="215900"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2722" name="Line 17">
              <a:extLst>
                <a:ext uri="{FF2B5EF4-FFF2-40B4-BE49-F238E27FC236}">
                  <a16:creationId xmlns:a16="http://schemas.microsoft.com/office/drawing/2014/main" id="{BABE8258-363B-4977-811C-33D7AD5B5310}"/>
                </a:ext>
              </a:extLst>
            </p:cNvPr>
            <p:cNvSpPr>
              <a:spLocks noChangeShapeType="1"/>
            </p:cNvSpPr>
            <p:nvPr/>
          </p:nvSpPr>
          <p:spPr bwMode="auto">
            <a:xfrm flipH="1" flipV="1">
              <a:off x="4787900" y="5516563"/>
              <a:ext cx="287338"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2723" name="Line 18">
              <a:extLst>
                <a:ext uri="{FF2B5EF4-FFF2-40B4-BE49-F238E27FC236}">
                  <a16:creationId xmlns:a16="http://schemas.microsoft.com/office/drawing/2014/main" id="{6232BD51-0D89-4679-B71B-33224A9951B9}"/>
                </a:ext>
              </a:extLst>
            </p:cNvPr>
            <p:cNvSpPr>
              <a:spLocks noChangeShapeType="1"/>
            </p:cNvSpPr>
            <p:nvPr/>
          </p:nvSpPr>
          <p:spPr bwMode="auto">
            <a:xfrm flipH="1" flipV="1">
              <a:off x="5219700" y="5516563"/>
              <a:ext cx="792163"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2724" name="Line 19">
              <a:extLst>
                <a:ext uri="{FF2B5EF4-FFF2-40B4-BE49-F238E27FC236}">
                  <a16:creationId xmlns:a16="http://schemas.microsoft.com/office/drawing/2014/main" id="{E9406615-759B-403D-83AB-8EE81B3D8625}"/>
                </a:ext>
              </a:extLst>
            </p:cNvPr>
            <p:cNvSpPr>
              <a:spLocks noChangeShapeType="1"/>
            </p:cNvSpPr>
            <p:nvPr/>
          </p:nvSpPr>
          <p:spPr bwMode="auto">
            <a:xfrm>
              <a:off x="3419475" y="5661026"/>
              <a:ext cx="2519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2725" name="Line 20">
              <a:extLst>
                <a:ext uri="{FF2B5EF4-FFF2-40B4-BE49-F238E27FC236}">
                  <a16:creationId xmlns:a16="http://schemas.microsoft.com/office/drawing/2014/main" id="{8A0ACE0E-1838-40B0-B1B2-161F062C9148}"/>
                </a:ext>
              </a:extLst>
            </p:cNvPr>
            <p:cNvSpPr>
              <a:spLocks noChangeShapeType="1"/>
            </p:cNvSpPr>
            <p:nvPr/>
          </p:nvSpPr>
          <p:spPr bwMode="auto">
            <a:xfrm>
              <a:off x="3203575" y="5876926"/>
              <a:ext cx="3095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2726" name="Line 21">
              <a:extLst>
                <a:ext uri="{FF2B5EF4-FFF2-40B4-BE49-F238E27FC236}">
                  <a16:creationId xmlns:a16="http://schemas.microsoft.com/office/drawing/2014/main" id="{C32FFA1F-C5CF-45BE-8F57-747B90865D16}"/>
                </a:ext>
              </a:extLst>
            </p:cNvPr>
            <p:cNvSpPr>
              <a:spLocks noChangeShapeType="1"/>
            </p:cNvSpPr>
            <p:nvPr/>
          </p:nvSpPr>
          <p:spPr bwMode="auto">
            <a:xfrm>
              <a:off x="2914650" y="6164263"/>
              <a:ext cx="36734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2727" name="Line 22">
              <a:extLst>
                <a:ext uri="{FF2B5EF4-FFF2-40B4-BE49-F238E27FC236}">
                  <a16:creationId xmlns:a16="http://schemas.microsoft.com/office/drawing/2014/main" id="{0132D865-0768-42FD-B07A-59774F1F0878}"/>
                </a:ext>
              </a:extLst>
            </p:cNvPr>
            <p:cNvSpPr>
              <a:spLocks noChangeShapeType="1"/>
            </p:cNvSpPr>
            <p:nvPr/>
          </p:nvSpPr>
          <p:spPr bwMode="auto">
            <a:xfrm>
              <a:off x="3924300" y="4149725"/>
              <a:ext cx="11509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sz="1350"/>
            </a:p>
          </p:txBody>
        </p:sp>
        <p:sp>
          <p:nvSpPr>
            <p:cNvPr id="72728" name="Line 23">
              <a:extLst>
                <a:ext uri="{FF2B5EF4-FFF2-40B4-BE49-F238E27FC236}">
                  <a16:creationId xmlns:a16="http://schemas.microsoft.com/office/drawing/2014/main" id="{537426FF-56CE-4708-9C32-CC56EEEFE0C3}"/>
                </a:ext>
              </a:extLst>
            </p:cNvPr>
            <p:cNvSpPr>
              <a:spLocks noChangeShapeType="1"/>
            </p:cNvSpPr>
            <p:nvPr/>
          </p:nvSpPr>
          <p:spPr bwMode="auto">
            <a:xfrm flipH="1">
              <a:off x="2339975" y="4508500"/>
              <a:ext cx="719138"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sz="1350"/>
            </a:p>
          </p:txBody>
        </p:sp>
        <p:sp>
          <p:nvSpPr>
            <p:cNvPr id="72729" name="Text Box 24">
              <a:extLst>
                <a:ext uri="{FF2B5EF4-FFF2-40B4-BE49-F238E27FC236}">
                  <a16:creationId xmlns:a16="http://schemas.microsoft.com/office/drawing/2014/main" id="{369D560F-78C0-4192-8FD2-B22423E92B10}"/>
                </a:ext>
              </a:extLst>
            </p:cNvPr>
            <p:cNvSpPr txBox="1">
              <a:spLocks noChangeArrowheads="1"/>
            </p:cNvSpPr>
            <p:nvPr/>
          </p:nvSpPr>
          <p:spPr bwMode="auto">
            <a:xfrm>
              <a:off x="4427538" y="3789363"/>
              <a:ext cx="297517"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350">
                  <a:latin typeface="Arial" panose="020B0604020202020204" pitchFamily="34" charset="0"/>
                </a:rPr>
                <a:t>j</a:t>
              </a:r>
            </a:p>
          </p:txBody>
        </p:sp>
        <p:sp>
          <p:nvSpPr>
            <p:cNvPr id="72730" name="Text Box 25">
              <a:extLst>
                <a:ext uri="{FF2B5EF4-FFF2-40B4-BE49-F238E27FC236}">
                  <a16:creationId xmlns:a16="http://schemas.microsoft.com/office/drawing/2014/main" id="{30CA33DA-7AB4-430E-8EDF-207BB2C461C8}"/>
                </a:ext>
              </a:extLst>
            </p:cNvPr>
            <p:cNvSpPr txBox="1">
              <a:spLocks noChangeArrowheads="1"/>
            </p:cNvSpPr>
            <p:nvPr/>
          </p:nvSpPr>
          <p:spPr bwMode="auto">
            <a:xfrm>
              <a:off x="2484438" y="4292600"/>
              <a:ext cx="297517"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350">
                  <a:latin typeface="Arial" panose="020B0604020202020204" pitchFamily="34" charset="0"/>
                </a:rPr>
                <a:t>i</a:t>
              </a:r>
            </a:p>
          </p:txBody>
        </p:sp>
        <p:sp>
          <p:nvSpPr>
            <p:cNvPr id="72731" name="Line 26">
              <a:extLst>
                <a:ext uri="{FF2B5EF4-FFF2-40B4-BE49-F238E27FC236}">
                  <a16:creationId xmlns:a16="http://schemas.microsoft.com/office/drawing/2014/main" id="{C4E947D8-EC9B-43F7-BFD7-3B69FDD2FF3F}"/>
                </a:ext>
              </a:extLst>
            </p:cNvPr>
            <p:cNvSpPr>
              <a:spLocks noChangeShapeType="1"/>
            </p:cNvSpPr>
            <p:nvPr/>
          </p:nvSpPr>
          <p:spPr bwMode="auto">
            <a:xfrm>
              <a:off x="5219700" y="5373688"/>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sz="1350"/>
            </a:p>
          </p:txBody>
        </p:sp>
        <p:sp>
          <p:nvSpPr>
            <p:cNvPr id="72732" name="Line 27">
              <a:extLst>
                <a:ext uri="{FF2B5EF4-FFF2-40B4-BE49-F238E27FC236}">
                  <a16:creationId xmlns:a16="http://schemas.microsoft.com/office/drawing/2014/main" id="{FFB3B53B-E831-4A9A-9CA6-BCAFE29B8A1B}"/>
                </a:ext>
              </a:extLst>
            </p:cNvPr>
            <p:cNvSpPr>
              <a:spLocks noChangeShapeType="1"/>
            </p:cNvSpPr>
            <p:nvPr/>
          </p:nvSpPr>
          <p:spPr bwMode="auto">
            <a:xfrm flipV="1">
              <a:off x="5219700" y="4940300"/>
              <a:ext cx="0" cy="43338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2733" name="Line 28">
              <a:extLst>
                <a:ext uri="{FF2B5EF4-FFF2-40B4-BE49-F238E27FC236}">
                  <a16:creationId xmlns:a16="http://schemas.microsoft.com/office/drawing/2014/main" id="{D2F7A16A-BDB1-4418-B85A-1CBA072F2877}"/>
                </a:ext>
              </a:extLst>
            </p:cNvPr>
            <p:cNvSpPr>
              <a:spLocks noChangeShapeType="1"/>
            </p:cNvSpPr>
            <p:nvPr/>
          </p:nvSpPr>
          <p:spPr bwMode="auto">
            <a:xfrm flipH="1" flipV="1">
              <a:off x="4643438" y="4656891"/>
              <a:ext cx="576262" cy="28733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GB" sz="1350"/>
            </a:p>
          </p:txBody>
        </p:sp>
      </p:grpSp>
      <p:sp>
        <p:nvSpPr>
          <p:cNvPr id="72709" name="Text Box 28">
            <a:extLst>
              <a:ext uri="{FF2B5EF4-FFF2-40B4-BE49-F238E27FC236}">
                <a16:creationId xmlns:a16="http://schemas.microsoft.com/office/drawing/2014/main" id="{C908780A-6453-4F0F-B938-038947112028}"/>
              </a:ext>
            </a:extLst>
          </p:cNvPr>
          <p:cNvSpPr txBox="1">
            <a:spLocks noChangeArrowheads="1"/>
          </p:cNvSpPr>
          <p:nvPr/>
        </p:nvSpPr>
        <p:spPr bwMode="auto">
          <a:xfrm>
            <a:off x="6068616" y="4199335"/>
            <a:ext cx="63671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350" dirty="0" err="1">
                <a:latin typeface="Arial" panose="020B0604020202020204" pitchFamily="34" charset="0"/>
              </a:rPr>
              <a:t>dataB</a:t>
            </a:r>
            <a:endParaRPr lang="en-GB" altLang="en-US" sz="1350" dirty="0">
              <a:latin typeface="Arial" panose="020B0604020202020204" pitchFamily="34" charset="0"/>
            </a:endParaRPr>
          </a:p>
        </p:txBody>
      </p:sp>
      <p:sp>
        <p:nvSpPr>
          <p:cNvPr id="72710" name="Text Box 29">
            <a:extLst>
              <a:ext uri="{FF2B5EF4-FFF2-40B4-BE49-F238E27FC236}">
                <a16:creationId xmlns:a16="http://schemas.microsoft.com/office/drawing/2014/main" id="{1E3F9BD7-9EF8-462C-BA56-9EFF8A6D3FC8}"/>
              </a:ext>
            </a:extLst>
          </p:cNvPr>
          <p:cNvSpPr txBox="1">
            <a:spLocks noChangeArrowheads="1"/>
          </p:cNvSpPr>
          <p:nvPr/>
        </p:nvSpPr>
        <p:spPr bwMode="auto">
          <a:xfrm>
            <a:off x="6137673" y="5049441"/>
            <a:ext cx="63671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350" dirty="0" err="1">
                <a:latin typeface="Arial" panose="020B0604020202020204" pitchFamily="34" charset="0"/>
              </a:rPr>
              <a:t>dataA</a:t>
            </a:r>
            <a:endParaRPr lang="en-GB" altLang="en-US" sz="1350" dirty="0">
              <a:latin typeface="Arial" panose="020B0604020202020204" pitchFamily="34" charset="0"/>
            </a:endParaRPr>
          </a:p>
        </p:txBody>
      </p:sp>
      <p:sp>
        <p:nvSpPr>
          <p:cNvPr id="2" name="Rectangle 1">
            <a:extLst>
              <a:ext uri="{FF2B5EF4-FFF2-40B4-BE49-F238E27FC236}">
                <a16:creationId xmlns:a16="http://schemas.microsoft.com/office/drawing/2014/main" id="{E96DF3E7-7541-144E-8B75-84515C693CA0}"/>
              </a:ext>
            </a:extLst>
          </p:cNvPr>
          <p:cNvSpPr/>
          <p:nvPr/>
        </p:nvSpPr>
        <p:spPr>
          <a:xfrm>
            <a:off x="756906" y="1948899"/>
            <a:ext cx="8173337" cy="369332"/>
          </a:xfrm>
          <a:prstGeom prst="rect">
            <a:avLst/>
          </a:prstGeom>
        </p:spPr>
        <p:txBody>
          <a:bodyPr wrap="square">
            <a:spAutoFit/>
          </a:bodyPr>
          <a:lstStyle/>
          <a:p>
            <a:pPr>
              <a:defRPr/>
            </a:pPr>
            <a:r>
              <a:rPr lang="en-GB" dirty="0"/>
              <a:t>Looping through two arrays at positions relative to one array (note boundary problem):</a:t>
            </a:r>
          </a:p>
        </p:txBody>
      </p:sp>
    </p:spTree>
    <p:extLst>
      <p:ext uri="{BB962C8B-B14F-4D97-AF65-F5344CB8AC3E}">
        <p14:creationId xmlns:p14="http://schemas.microsoft.com/office/powerpoint/2010/main" val="33577889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650C5405-E225-48E8-9843-ACE1F89F2F64}"/>
              </a:ext>
            </a:extLst>
          </p:cNvPr>
          <p:cNvSpPr>
            <a:spLocks noGrp="1"/>
          </p:cNvSpPr>
          <p:nvPr>
            <p:ph type="title"/>
          </p:nvPr>
        </p:nvSpPr>
        <p:spPr/>
        <p:txBody>
          <a:bodyPr/>
          <a:lstStyle/>
          <a:p>
            <a:r>
              <a:rPr lang="en-GB" altLang="en-US" sz="3000" dirty="0"/>
              <a:t>Boundary problems</a:t>
            </a:r>
          </a:p>
        </p:txBody>
      </p:sp>
      <p:sp>
        <p:nvSpPr>
          <p:cNvPr id="74755" name="Content Placeholder 2">
            <a:extLst>
              <a:ext uri="{FF2B5EF4-FFF2-40B4-BE49-F238E27FC236}">
                <a16:creationId xmlns:a16="http://schemas.microsoft.com/office/drawing/2014/main" id="{A0779740-482A-41D6-9E52-353479E8E206}"/>
              </a:ext>
            </a:extLst>
          </p:cNvPr>
          <p:cNvSpPr>
            <a:spLocks noGrp="1"/>
          </p:cNvSpPr>
          <p:nvPr>
            <p:ph idx="1"/>
          </p:nvPr>
        </p:nvSpPr>
        <p:spPr>
          <a:xfrm>
            <a:off x="780094" y="1981106"/>
            <a:ext cx="7290055" cy="4023360"/>
          </a:xfrm>
        </p:spPr>
        <p:txBody>
          <a:bodyPr>
            <a:normAutofit/>
          </a:bodyPr>
          <a:lstStyle/>
          <a:p>
            <a:pPr>
              <a:buFont typeface="Arial" panose="020B0604020202020204" pitchFamily="34" charset="0"/>
              <a:buNone/>
            </a:pPr>
            <a:r>
              <a:rPr lang="en-GB" altLang="en-US" sz="1950" dirty="0"/>
              <a:t>Various solutions.</a:t>
            </a:r>
          </a:p>
          <a:p>
            <a:pPr>
              <a:buFont typeface="Arial" panose="020B0604020202020204" pitchFamily="34" charset="0"/>
              <a:buNone/>
            </a:pPr>
            <a:r>
              <a:rPr lang="en-GB" altLang="en-US" sz="1950" dirty="0"/>
              <a:t>Depends on problem context.</a:t>
            </a:r>
          </a:p>
        </p:txBody>
      </p:sp>
      <p:grpSp>
        <p:nvGrpSpPr>
          <p:cNvPr id="74756" name="Group 27">
            <a:extLst>
              <a:ext uri="{FF2B5EF4-FFF2-40B4-BE49-F238E27FC236}">
                <a16:creationId xmlns:a16="http://schemas.microsoft.com/office/drawing/2014/main" id="{7B89B076-1211-4145-8DA2-6BAD973861F4}"/>
              </a:ext>
            </a:extLst>
          </p:cNvPr>
          <p:cNvGrpSpPr>
            <a:grpSpLocks/>
          </p:cNvGrpSpPr>
          <p:nvPr/>
        </p:nvGrpSpPr>
        <p:grpSpPr bwMode="auto">
          <a:xfrm>
            <a:off x="1678208" y="3423460"/>
            <a:ext cx="1997869" cy="458390"/>
            <a:chOff x="1836143" y="3356620"/>
            <a:chExt cx="4319587" cy="936625"/>
          </a:xfrm>
        </p:grpSpPr>
        <p:sp>
          <p:nvSpPr>
            <p:cNvPr id="5" name="AutoShape 5">
              <a:extLst>
                <a:ext uri="{FF2B5EF4-FFF2-40B4-BE49-F238E27FC236}">
                  <a16:creationId xmlns:a16="http://schemas.microsoft.com/office/drawing/2014/main" id="{8B71BA62-6BF6-4AA2-9402-CEF945FDAAE3}"/>
                </a:ext>
              </a:extLst>
            </p:cNvPr>
            <p:cNvSpPr>
              <a:spLocks noChangeArrowheads="1"/>
            </p:cNvSpPr>
            <p:nvPr/>
          </p:nvSpPr>
          <p:spPr bwMode="auto">
            <a:xfrm flipV="1">
              <a:off x="1836143" y="3356620"/>
              <a:ext cx="4319587" cy="936625"/>
            </a:xfrm>
            <a:custGeom>
              <a:avLst/>
              <a:gdLst>
                <a:gd name="T0" fmla="*/ 1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03 h 21600"/>
                <a:gd name="T14" fmla="*/ 17099 w 21600"/>
                <a:gd name="T15" fmla="*/ 17097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tx2">
                <a:lumMod val="60000"/>
                <a:lumOff val="40000"/>
              </a:schemeClr>
            </a:solidFill>
            <a:ln w="9525">
              <a:solidFill>
                <a:schemeClr val="tx1"/>
              </a:solidFill>
              <a:miter lim="800000"/>
              <a:headEnd/>
              <a:tailEnd/>
            </a:ln>
          </p:spPr>
          <p:txBody>
            <a:bodyPr wrap="none" anchor="ctr"/>
            <a:lstStyle/>
            <a:p>
              <a:pPr eaLnBrk="1" hangingPunct="1">
                <a:defRPr/>
              </a:pPr>
              <a:endParaRPr lang="en-GB" sz="1350">
                <a:latin typeface="Arial" charset="0"/>
                <a:cs typeface="Arial" charset="0"/>
              </a:endParaRPr>
            </a:p>
          </p:txBody>
        </p:sp>
        <p:sp>
          <p:nvSpPr>
            <p:cNvPr id="74804" name="Line 6">
              <a:extLst>
                <a:ext uri="{FF2B5EF4-FFF2-40B4-BE49-F238E27FC236}">
                  <a16:creationId xmlns:a16="http://schemas.microsoft.com/office/drawing/2014/main" id="{E6DA633C-264C-4766-B869-4B4F7DFD96A5}"/>
                </a:ext>
              </a:extLst>
            </p:cNvPr>
            <p:cNvSpPr>
              <a:spLocks noChangeShapeType="1"/>
            </p:cNvSpPr>
            <p:nvPr/>
          </p:nvSpPr>
          <p:spPr bwMode="auto">
            <a:xfrm flipV="1">
              <a:off x="2699743" y="3356620"/>
              <a:ext cx="647700"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4805" name="Line 7">
              <a:extLst>
                <a:ext uri="{FF2B5EF4-FFF2-40B4-BE49-F238E27FC236}">
                  <a16:creationId xmlns:a16="http://schemas.microsoft.com/office/drawing/2014/main" id="{985B0DB3-3A0F-4793-BD99-9D73A578C470}"/>
                </a:ext>
              </a:extLst>
            </p:cNvPr>
            <p:cNvSpPr>
              <a:spLocks noChangeShapeType="1"/>
            </p:cNvSpPr>
            <p:nvPr/>
          </p:nvSpPr>
          <p:spPr bwMode="auto">
            <a:xfrm flipV="1">
              <a:off x="3563343" y="3356620"/>
              <a:ext cx="215900"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4806" name="Line 8">
              <a:extLst>
                <a:ext uri="{FF2B5EF4-FFF2-40B4-BE49-F238E27FC236}">
                  <a16:creationId xmlns:a16="http://schemas.microsoft.com/office/drawing/2014/main" id="{03FF51B3-8E71-49D4-B58A-9F184CED3EC9}"/>
                </a:ext>
              </a:extLst>
            </p:cNvPr>
            <p:cNvSpPr>
              <a:spLocks noChangeShapeType="1"/>
            </p:cNvSpPr>
            <p:nvPr/>
          </p:nvSpPr>
          <p:spPr bwMode="auto">
            <a:xfrm flipH="1" flipV="1">
              <a:off x="4068168" y="3356620"/>
              <a:ext cx="287337"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4807" name="Line 9">
              <a:extLst>
                <a:ext uri="{FF2B5EF4-FFF2-40B4-BE49-F238E27FC236}">
                  <a16:creationId xmlns:a16="http://schemas.microsoft.com/office/drawing/2014/main" id="{207D5BDC-DB99-4A1E-B399-6127A9C7CCD0}"/>
                </a:ext>
              </a:extLst>
            </p:cNvPr>
            <p:cNvSpPr>
              <a:spLocks noChangeShapeType="1"/>
            </p:cNvSpPr>
            <p:nvPr/>
          </p:nvSpPr>
          <p:spPr bwMode="auto">
            <a:xfrm flipH="1" flipV="1">
              <a:off x="4499968" y="3356620"/>
              <a:ext cx="792162"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4808" name="Line 10">
              <a:extLst>
                <a:ext uri="{FF2B5EF4-FFF2-40B4-BE49-F238E27FC236}">
                  <a16:creationId xmlns:a16="http://schemas.microsoft.com/office/drawing/2014/main" id="{D65ED4B2-0102-4DF1-A14C-0100A13628BF}"/>
                </a:ext>
              </a:extLst>
            </p:cNvPr>
            <p:cNvSpPr>
              <a:spLocks noChangeShapeType="1"/>
            </p:cNvSpPr>
            <p:nvPr/>
          </p:nvSpPr>
          <p:spPr bwMode="auto">
            <a:xfrm>
              <a:off x="2699743" y="3501083"/>
              <a:ext cx="2519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4809" name="Line 11">
              <a:extLst>
                <a:ext uri="{FF2B5EF4-FFF2-40B4-BE49-F238E27FC236}">
                  <a16:creationId xmlns:a16="http://schemas.microsoft.com/office/drawing/2014/main" id="{BD326B02-1EF6-401D-B5D1-26429E9FA748}"/>
                </a:ext>
              </a:extLst>
            </p:cNvPr>
            <p:cNvSpPr>
              <a:spLocks noChangeShapeType="1"/>
            </p:cNvSpPr>
            <p:nvPr/>
          </p:nvSpPr>
          <p:spPr bwMode="auto">
            <a:xfrm>
              <a:off x="2483843" y="3716983"/>
              <a:ext cx="3095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4810" name="Line 12">
              <a:extLst>
                <a:ext uri="{FF2B5EF4-FFF2-40B4-BE49-F238E27FC236}">
                  <a16:creationId xmlns:a16="http://schemas.microsoft.com/office/drawing/2014/main" id="{AD9D634D-AAA1-4A6A-B747-EBD635B38DA0}"/>
                </a:ext>
              </a:extLst>
            </p:cNvPr>
            <p:cNvSpPr>
              <a:spLocks noChangeShapeType="1"/>
            </p:cNvSpPr>
            <p:nvPr/>
          </p:nvSpPr>
          <p:spPr bwMode="auto">
            <a:xfrm>
              <a:off x="2194918" y="4004320"/>
              <a:ext cx="36734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grpSp>
      <p:sp>
        <p:nvSpPr>
          <p:cNvPr id="30" name="Freeform 29">
            <a:extLst>
              <a:ext uri="{FF2B5EF4-FFF2-40B4-BE49-F238E27FC236}">
                <a16:creationId xmlns:a16="http://schemas.microsoft.com/office/drawing/2014/main" id="{3FAA70C1-897A-4C88-9126-ECD2FE6E2FF8}"/>
              </a:ext>
            </a:extLst>
          </p:cNvPr>
          <p:cNvSpPr/>
          <p:nvPr/>
        </p:nvSpPr>
        <p:spPr>
          <a:xfrm>
            <a:off x="1774649" y="3311540"/>
            <a:ext cx="1801415" cy="128588"/>
          </a:xfrm>
          <a:custGeom>
            <a:avLst/>
            <a:gdLst>
              <a:gd name="connsiteX0" fmla="*/ 3240741 w 3895165"/>
              <a:gd name="connsiteY0" fmla="*/ 248771 h 262218"/>
              <a:gd name="connsiteX1" fmla="*/ 3429000 w 3895165"/>
              <a:gd name="connsiteY1" fmla="*/ 33618 h 262218"/>
              <a:gd name="connsiteX2" fmla="*/ 443753 w 3895165"/>
              <a:gd name="connsiteY2" fmla="*/ 47065 h 262218"/>
              <a:gd name="connsiteX3" fmla="*/ 766482 w 3895165"/>
              <a:gd name="connsiteY3" fmla="*/ 262218 h 262218"/>
            </a:gdLst>
            <a:ahLst/>
            <a:cxnLst>
              <a:cxn ang="0">
                <a:pos x="connsiteX0" y="connsiteY0"/>
              </a:cxn>
              <a:cxn ang="0">
                <a:pos x="connsiteX1" y="connsiteY1"/>
              </a:cxn>
              <a:cxn ang="0">
                <a:pos x="connsiteX2" y="connsiteY2"/>
              </a:cxn>
              <a:cxn ang="0">
                <a:pos x="connsiteX3" y="connsiteY3"/>
              </a:cxn>
            </a:cxnLst>
            <a:rect l="l" t="t" r="r" b="b"/>
            <a:pathLst>
              <a:path w="3895165" h="262218">
                <a:moveTo>
                  <a:pt x="3240741" y="248771"/>
                </a:moveTo>
                <a:cubicBezTo>
                  <a:pt x="3567953" y="158003"/>
                  <a:pt x="3895165" y="67236"/>
                  <a:pt x="3429000" y="33618"/>
                </a:cubicBezTo>
                <a:cubicBezTo>
                  <a:pt x="2962835" y="0"/>
                  <a:pt x="887506" y="8965"/>
                  <a:pt x="443753" y="47065"/>
                </a:cubicBezTo>
                <a:cubicBezTo>
                  <a:pt x="0" y="85165"/>
                  <a:pt x="383241" y="173691"/>
                  <a:pt x="766482" y="262218"/>
                </a:cubicBezTo>
              </a:path>
            </a:pathLst>
          </a:cu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GB" sz="1350"/>
          </a:p>
        </p:txBody>
      </p:sp>
      <p:sp>
        <p:nvSpPr>
          <p:cNvPr id="34" name="Freeform 33">
            <a:extLst>
              <a:ext uri="{FF2B5EF4-FFF2-40B4-BE49-F238E27FC236}">
                <a16:creationId xmlns:a16="http://schemas.microsoft.com/office/drawing/2014/main" id="{C248F68F-AB5C-49FE-8F4E-9210A7E547AE}"/>
              </a:ext>
            </a:extLst>
          </p:cNvPr>
          <p:cNvSpPr/>
          <p:nvPr/>
        </p:nvSpPr>
        <p:spPr>
          <a:xfrm>
            <a:off x="2890264" y="3153188"/>
            <a:ext cx="698897" cy="917972"/>
          </a:xfrm>
          <a:custGeom>
            <a:avLst/>
            <a:gdLst>
              <a:gd name="connsiteX0" fmla="*/ 219635 w 2122394"/>
              <a:gd name="connsiteY0" fmla="*/ 567018 h 2223247"/>
              <a:gd name="connsiteX1" fmla="*/ 286871 w 2122394"/>
              <a:gd name="connsiteY1" fmla="*/ 230841 h 2223247"/>
              <a:gd name="connsiteX2" fmla="*/ 1940859 w 2122394"/>
              <a:gd name="connsiteY2" fmla="*/ 1952065 h 2223247"/>
              <a:gd name="connsiteX3" fmla="*/ 1376082 w 2122394"/>
              <a:gd name="connsiteY3" fmla="*/ 1857935 h 2223247"/>
            </a:gdLst>
            <a:ahLst/>
            <a:cxnLst>
              <a:cxn ang="0">
                <a:pos x="connsiteX0" y="connsiteY0"/>
              </a:cxn>
              <a:cxn ang="0">
                <a:pos x="connsiteX1" y="connsiteY1"/>
              </a:cxn>
              <a:cxn ang="0">
                <a:pos x="connsiteX2" y="connsiteY2"/>
              </a:cxn>
              <a:cxn ang="0">
                <a:pos x="connsiteX3" y="connsiteY3"/>
              </a:cxn>
            </a:cxnLst>
            <a:rect l="l" t="t" r="r" b="b"/>
            <a:pathLst>
              <a:path w="2122394" h="2223247">
                <a:moveTo>
                  <a:pt x="219635" y="567018"/>
                </a:moveTo>
                <a:cubicBezTo>
                  <a:pt x="109817" y="283509"/>
                  <a:pt x="0" y="0"/>
                  <a:pt x="286871" y="230841"/>
                </a:cubicBezTo>
                <a:cubicBezTo>
                  <a:pt x="573742" y="461682"/>
                  <a:pt x="1759324" y="1680883"/>
                  <a:pt x="1940859" y="1952065"/>
                </a:cubicBezTo>
                <a:cubicBezTo>
                  <a:pt x="2122394" y="2223247"/>
                  <a:pt x="1749238" y="2040591"/>
                  <a:pt x="1376082" y="1857935"/>
                </a:cubicBezTo>
              </a:path>
            </a:pathLst>
          </a:cu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GB" sz="1350"/>
          </a:p>
        </p:txBody>
      </p:sp>
      <p:grpSp>
        <p:nvGrpSpPr>
          <p:cNvPr id="74759" name="Group 35">
            <a:extLst>
              <a:ext uri="{FF2B5EF4-FFF2-40B4-BE49-F238E27FC236}">
                <a16:creationId xmlns:a16="http://schemas.microsoft.com/office/drawing/2014/main" id="{BE19D73D-DEF5-4A4B-846E-454923FD03AD}"/>
              </a:ext>
            </a:extLst>
          </p:cNvPr>
          <p:cNvGrpSpPr>
            <a:grpSpLocks/>
          </p:cNvGrpSpPr>
          <p:nvPr/>
        </p:nvGrpSpPr>
        <p:grpSpPr bwMode="auto">
          <a:xfrm>
            <a:off x="1678207" y="4233084"/>
            <a:ext cx="2106216" cy="484584"/>
            <a:chOff x="1836143" y="3356620"/>
            <a:chExt cx="4319587" cy="936625"/>
          </a:xfrm>
        </p:grpSpPr>
        <p:sp>
          <p:nvSpPr>
            <p:cNvPr id="37" name="AutoShape 5">
              <a:extLst>
                <a:ext uri="{FF2B5EF4-FFF2-40B4-BE49-F238E27FC236}">
                  <a16:creationId xmlns:a16="http://schemas.microsoft.com/office/drawing/2014/main" id="{50A5FBC9-63B6-4CD4-828C-DB6D0BB6D473}"/>
                </a:ext>
              </a:extLst>
            </p:cNvPr>
            <p:cNvSpPr>
              <a:spLocks noChangeArrowheads="1"/>
            </p:cNvSpPr>
            <p:nvPr/>
          </p:nvSpPr>
          <p:spPr bwMode="auto">
            <a:xfrm flipV="1">
              <a:off x="1836143" y="3356620"/>
              <a:ext cx="4319587" cy="936625"/>
            </a:xfrm>
            <a:custGeom>
              <a:avLst/>
              <a:gdLst>
                <a:gd name="T0" fmla="*/ 1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03 h 21600"/>
                <a:gd name="T14" fmla="*/ 17099 w 21600"/>
                <a:gd name="T15" fmla="*/ 17097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tx2">
                <a:lumMod val="60000"/>
                <a:lumOff val="40000"/>
              </a:schemeClr>
            </a:solidFill>
            <a:ln w="9525">
              <a:solidFill>
                <a:schemeClr val="tx1"/>
              </a:solidFill>
              <a:miter lim="800000"/>
              <a:headEnd/>
              <a:tailEnd/>
            </a:ln>
          </p:spPr>
          <p:txBody>
            <a:bodyPr wrap="none" anchor="ctr"/>
            <a:lstStyle/>
            <a:p>
              <a:pPr eaLnBrk="1" hangingPunct="1">
                <a:defRPr/>
              </a:pPr>
              <a:endParaRPr lang="en-GB" sz="1350">
                <a:latin typeface="Arial" charset="0"/>
                <a:cs typeface="Arial" charset="0"/>
              </a:endParaRPr>
            </a:p>
          </p:txBody>
        </p:sp>
        <p:sp>
          <p:nvSpPr>
            <p:cNvPr id="74796" name="Line 6">
              <a:extLst>
                <a:ext uri="{FF2B5EF4-FFF2-40B4-BE49-F238E27FC236}">
                  <a16:creationId xmlns:a16="http://schemas.microsoft.com/office/drawing/2014/main" id="{40E32FDD-55ED-4654-8501-8AF9FB8FC97D}"/>
                </a:ext>
              </a:extLst>
            </p:cNvPr>
            <p:cNvSpPr>
              <a:spLocks noChangeShapeType="1"/>
            </p:cNvSpPr>
            <p:nvPr/>
          </p:nvSpPr>
          <p:spPr bwMode="auto">
            <a:xfrm flipV="1">
              <a:off x="2699743" y="3356620"/>
              <a:ext cx="647700"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4797" name="Line 7">
              <a:extLst>
                <a:ext uri="{FF2B5EF4-FFF2-40B4-BE49-F238E27FC236}">
                  <a16:creationId xmlns:a16="http://schemas.microsoft.com/office/drawing/2014/main" id="{50672E41-A6DB-49BA-B9F9-57EE02870446}"/>
                </a:ext>
              </a:extLst>
            </p:cNvPr>
            <p:cNvSpPr>
              <a:spLocks noChangeShapeType="1"/>
            </p:cNvSpPr>
            <p:nvPr/>
          </p:nvSpPr>
          <p:spPr bwMode="auto">
            <a:xfrm flipV="1">
              <a:off x="3563343" y="3356620"/>
              <a:ext cx="215900"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4798" name="Line 8">
              <a:extLst>
                <a:ext uri="{FF2B5EF4-FFF2-40B4-BE49-F238E27FC236}">
                  <a16:creationId xmlns:a16="http://schemas.microsoft.com/office/drawing/2014/main" id="{C0417309-4F17-47A8-8C7C-CFA042138828}"/>
                </a:ext>
              </a:extLst>
            </p:cNvPr>
            <p:cNvSpPr>
              <a:spLocks noChangeShapeType="1"/>
            </p:cNvSpPr>
            <p:nvPr/>
          </p:nvSpPr>
          <p:spPr bwMode="auto">
            <a:xfrm flipH="1" flipV="1">
              <a:off x="4068168" y="3356620"/>
              <a:ext cx="287337"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4799" name="Line 9">
              <a:extLst>
                <a:ext uri="{FF2B5EF4-FFF2-40B4-BE49-F238E27FC236}">
                  <a16:creationId xmlns:a16="http://schemas.microsoft.com/office/drawing/2014/main" id="{1A9F47C2-5DDC-406F-9843-307E934BAA97}"/>
                </a:ext>
              </a:extLst>
            </p:cNvPr>
            <p:cNvSpPr>
              <a:spLocks noChangeShapeType="1"/>
            </p:cNvSpPr>
            <p:nvPr/>
          </p:nvSpPr>
          <p:spPr bwMode="auto">
            <a:xfrm flipH="1" flipV="1">
              <a:off x="4499968" y="3356620"/>
              <a:ext cx="792162"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4800" name="Line 10">
              <a:extLst>
                <a:ext uri="{FF2B5EF4-FFF2-40B4-BE49-F238E27FC236}">
                  <a16:creationId xmlns:a16="http://schemas.microsoft.com/office/drawing/2014/main" id="{0EACA2D3-0164-41EB-A76B-43206B1ACF8C}"/>
                </a:ext>
              </a:extLst>
            </p:cNvPr>
            <p:cNvSpPr>
              <a:spLocks noChangeShapeType="1"/>
            </p:cNvSpPr>
            <p:nvPr/>
          </p:nvSpPr>
          <p:spPr bwMode="auto">
            <a:xfrm>
              <a:off x="2699743" y="3501083"/>
              <a:ext cx="2519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4801" name="Line 11">
              <a:extLst>
                <a:ext uri="{FF2B5EF4-FFF2-40B4-BE49-F238E27FC236}">
                  <a16:creationId xmlns:a16="http://schemas.microsoft.com/office/drawing/2014/main" id="{914DE947-7123-4681-8D27-6F97E316A2D8}"/>
                </a:ext>
              </a:extLst>
            </p:cNvPr>
            <p:cNvSpPr>
              <a:spLocks noChangeShapeType="1"/>
            </p:cNvSpPr>
            <p:nvPr/>
          </p:nvSpPr>
          <p:spPr bwMode="auto">
            <a:xfrm>
              <a:off x="2483843" y="3716983"/>
              <a:ext cx="3095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4802" name="Line 12">
              <a:extLst>
                <a:ext uri="{FF2B5EF4-FFF2-40B4-BE49-F238E27FC236}">
                  <a16:creationId xmlns:a16="http://schemas.microsoft.com/office/drawing/2014/main" id="{6B03D469-15B0-4983-9B2F-0631B0D57653}"/>
                </a:ext>
              </a:extLst>
            </p:cNvPr>
            <p:cNvSpPr>
              <a:spLocks noChangeShapeType="1"/>
            </p:cNvSpPr>
            <p:nvPr/>
          </p:nvSpPr>
          <p:spPr bwMode="auto">
            <a:xfrm>
              <a:off x="2194918" y="4004320"/>
              <a:ext cx="36734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grpSp>
      <p:cxnSp>
        <p:nvCxnSpPr>
          <p:cNvPr id="46" name="Straight Arrow Connector 45">
            <a:extLst>
              <a:ext uri="{FF2B5EF4-FFF2-40B4-BE49-F238E27FC236}">
                <a16:creationId xmlns:a16="http://schemas.microsoft.com/office/drawing/2014/main" id="{A0E7DD99-906B-472E-AC22-B879B77599D5}"/>
              </a:ext>
            </a:extLst>
          </p:cNvPr>
          <p:cNvCxnSpPr/>
          <p:nvPr/>
        </p:nvCxnSpPr>
        <p:spPr>
          <a:xfrm rot="5400000">
            <a:off x="2177079" y="4279518"/>
            <a:ext cx="121444" cy="904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4CB137E-209C-42F7-81A7-5708D09501E5}"/>
              </a:ext>
            </a:extLst>
          </p:cNvPr>
          <p:cNvCxnSpPr/>
          <p:nvPr/>
        </p:nvCxnSpPr>
        <p:spPr>
          <a:xfrm>
            <a:off x="2283044" y="4264040"/>
            <a:ext cx="2428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2AD7516-73E6-49F0-8711-2736072E21BC}"/>
              </a:ext>
            </a:extLst>
          </p:cNvPr>
          <p:cNvCxnSpPr/>
          <p:nvPr/>
        </p:nvCxnSpPr>
        <p:spPr>
          <a:xfrm>
            <a:off x="2283044" y="4264040"/>
            <a:ext cx="182166" cy="904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4763" name="Group 83">
            <a:extLst>
              <a:ext uri="{FF2B5EF4-FFF2-40B4-BE49-F238E27FC236}">
                <a16:creationId xmlns:a16="http://schemas.microsoft.com/office/drawing/2014/main" id="{D8C6662F-C328-45F2-B832-2E079DB9315F}"/>
              </a:ext>
            </a:extLst>
          </p:cNvPr>
          <p:cNvGrpSpPr>
            <a:grpSpLocks/>
          </p:cNvGrpSpPr>
          <p:nvPr/>
        </p:nvGrpSpPr>
        <p:grpSpPr bwMode="auto">
          <a:xfrm>
            <a:off x="2677142" y="4354528"/>
            <a:ext cx="816769" cy="302419"/>
            <a:chOff x="2086945" y="3878411"/>
            <a:chExt cx="1089302" cy="403445"/>
          </a:xfrm>
        </p:grpSpPr>
        <p:cxnSp>
          <p:nvCxnSpPr>
            <p:cNvPr id="53" name="Straight Arrow Connector 52">
              <a:extLst>
                <a:ext uri="{FF2B5EF4-FFF2-40B4-BE49-F238E27FC236}">
                  <a16:creationId xmlns:a16="http://schemas.microsoft.com/office/drawing/2014/main" id="{6F587379-495E-4A30-B614-490E5C3195B3}"/>
                </a:ext>
              </a:extLst>
            </p:cNvPr>
            <p:cNvCxnSpPr/>
            <p:nvPr/>
          </p:nvCxnSpPr>
          <p:spPr>
            <a:xfrm rot="16200000" flipV="1">
              <a:off x="2389412" y="3939574"/>
              <a:ext cx="201722" cy="79395"/>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E89F435-C5EB-4CC8-908A-D81F5B1B33A2}"/>
                </a:ext>
              </a:extLst>
            </p:cNvPr>
            <p:cNvCxnSpPr/>
            <p:nvPr/>
          </p:nvCxnSpPr>
          <p:spPr>
            <a:xfrm rot="10800000">
              <a:off x="2126642" y="3878411"/>
              <a:ext cx="403328" cy="201722"/>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70D22D6-E474-43EA-B677-29A113C355F4}"/>
                </a:ext>
              </a:extLst>
            </p:cNvPr>
            <p:cNvCxnSpPr/>
            <p:nvPr/>
          </p:nvCxnSpPr>
          <p:spPr>
            <a:xfrm rot="10800000">
              <a:off x="2086945" y="4080133"/>
              <a:ext cx="443025" cy="1589"/>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9657E77-446C-426B-8564-76A1142150CB}"/>
                </a:ext>
              </a:extLst>
            </p:cNvPr>
            <p:cNvCxnSpPr/>
            <p:nvPr/>
          </p:nvCxnSpPr>
          <p:spPr>
            <a:xfrm rot="10800000" flipV="1">
              <a:off x="2126642" y="4080133"/>
              <a:ext cx="403328" cy="201723"/>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1BE0558-5C8A-44C4-A5B0-B7AD2DD5C7E4}"/>
                </a:ext>
              </a:extLst>
            </p:cNvPr>
            <p:cNvCxnSpPr/>
            <p:nvPr/>
          </p:nvCxnSpPr>
          <p:spPr>
            <a:xfrm rot="16200000" flipH="1">
              <a:off x="2469600" y="4140503"/>
              <a:ext cx="201723" cy="80984"/>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DA3CD2E-1F2B-4957-A13D-CC0285E71D82}"/>
                </a:ext>
              </a:extLst>
            </p:cNvPr>
            <p:cNvCxnSpPr/>
            <p:nvPr/>
          </p:nvCxnSpPr>
          <p:spPr>
            <a:xfrm flipV="1">
              <a:off x="2529970" y="3878411"/>
              <a:ext cx="242950" cy="201722"/>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235A0AD-57B7-43BE-BC45-A6266788111B}"/>
                </a:ext>
              </a:extLst>
            </p:cNvPr>
            <p:cNvCxnSpPr/>
            <p:nvPr/>
          </p:nvCxnSpPr>
          <p:spPr>
            <a:xfrm>
              <a:off x="2529970" y="4080133"/>
              <a:ext cx="484311" cy="1589"/>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4350097-5639-4FC4-A876-CC2CD40F6853}"/>
                </a:ext>
              </a:extLst>
            </p:cNvPr>
            <p:cNvCxnSpPr/>
            <p:nvPr/>
          </p:nvCxnSpPr>
          <p:spPr>
            <a:xfrm>
              <a:off x="2529970" y="4080133"/>
              <a:ext cx="646277" cy="201723"/>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74764" name="Group 79">
            <a:extLst>
              <a:ext uri="{FF2B5EF4-FFF2-40B4-BE49-F238E27FC236}">
                <a16:creationId xmlns:a16="http://schemas.microsoft.com/office/drawing/2014/main" id="{3B7D1764-64D0-4D37-9008-7270BFFEDE64}"/>
              </a:ext>
            </a:extLst>
          </p:cNvPr>
          <p:cNvGrpSpPr>
            <a:grpSpLocks/>
          </p:cNvGrpSpPr>
          <p:nvPr/>
        </p:nvGrpSpPr>
        <p:grpSpPr bwMode="auto">
          <a:xfrm>
            <a:off x="1569861" y="5152247"/>
            <a:ext cx="2268140" cy="520303"/>
            <a:chOff x="827583" y="4941168"/>
            <a:chExt cx="6891985" cy="1584176"/>
          </a:xfrm>
        </p:grpSpPr>
        <p:grpSp>
          <p:nvGrpSpPr>
            <p:cNvPr id="74777" name="Group 69">
              <a:extLst>
                <a:ext uri="{FF2B5EF4-FFF2-40B4-BE49-F238E27FC236}">
                  <a16:creationId xmlns:a16="http://schemas.microsoft.com/office/drawing/2014/main" id="{942FE12A-B786-4F00-85AE-2CA872A6E72F}"/>
                </a:ext>
              </a:extLst>
            </p:cNvPr>
            <p:cNvGrpSpPr>
              <a:grpSpLocks/>
            </p:cNvGrpSpPr>
            <p:nvPr/>
          </p:nvGrpSpPr>
          <p:grpSpPr bwMode="auto">
            <a:xfrm>
              <a:off x="827583" y="4941168"/>
              <a:ext cx="6891985" cy="1584176"/>
              <a:chOff x="1836143" y="3356620"/>
              <a:chExt cx="4319587" cy="936625"/>
            </a:xfrm>
          </p:grpSpPr>
          <p:sp>
            <p:nvSpPr>
              <p:cNvPr id="71" name="AutoShape 5">
                <a:extLst>
                  <a:ext uri="{FF2B5EF4-FFF2-40B4-BE49-F238E27FC236}">
                    <a16:creationId xmlns:a16="http://schemas.microsoft.com/office/drawing/2014/main" id="{D8C71D7C-8BEA-43D2-BDCE-2A04E7AA02CB}"/>
                  </a:ext>
                </a:extLst>
              </p:cNvPr>
              <p:cNvSpPr>
                <a:spLocks noChangeArrowheads="1"/>
              </p:cNvSpPr>
              <p:nvPr/>
            </p:nvSpPr>
            <p:spPr bwMode="auto">
              <a:xfrm flipV="1">
                <a:off x="1836143" y="3356620"/>
                <a:ext cx="4319587" cy="936625"/>
              </a:xfrm>
              <a:custGeom>
                <a:avLst/>
                <a:gdLst>
                  <a:gd name="T0" fmla="*/ 1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03 h 21600"/>
                  <a:gd name="T14" fmla="*/ 17099 w 21600"/>
                  <a:gd name="T15" fmla="*/ 17097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tx2">
                  <a:lumMod val="60000"/>
                  <a:lumOff val="40000"/>
                </a:schemeClr>
              </a:solidFill>
              <a:ln w="9525">
                <a:solidFill>
                  <a:schemeClr val="tx1"/>
                </a:solidFill>
                <a:miter lim="800000"/>
                <a:headEnd/>
                <a:tailEnd/>
              </a:ln>
            </p:spPr>
            <p:txBody>
              <a:bodyPr wrap="none" anchor="ctr"/>
              <a:lstStyle/>
              <a:p>
                <a:pPr eaLnBrk="1" hangingPunct="1">
                  <a:defRPr/>
                </a:pPr>
                <a:endParaRPr lang="en-GB" sz="1350">
                  <a:latin typeface="Arial" charset="0"/>
                  <a:cs typeface="Arial" charset="0"/>
                </a:endParaRPr>
              </a:p>
            </p:txBody>
          </p:sp>
          <p:sp>
            <p:nvSpPr>
              <p:cNvPr id="74780" name="Line 6">
                <a:extLst>
                  <a:ext uri="{FF2B5EF4-FFF2-40B4-BE49-F238E27FC236}">
                    <a16:creationId xmlns:a16="http://schemas.microsoft.com/office/drawing/2014/main" id="{B3A7A478-FED2-45D1-B6A8-F919A0E03DEC}"/>
                  </a:ext>
                </a:extLst>
              </p:cNvPr>
              <p:cNvSpPr>
                <a:spLocks noChangeShapeType="1"/>
              </p:cNvSpPr>
              <p:nvPr/>
            </p:nvSpPr>
            <p:spPr bwMode="auto">
              <a:xfrm flipV="1">
                <a:off x="2699743" y="3356620"/>
                <a:ext cx="647700"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4781" name="Line 7">
                <a:extLst>
                  <a:ext uri="{FF2B5EF4-FFF2-40B4-BE49-F238E27FC236}">
                    <a16:creationId xmlns:a16="http://schemas.microsoft.com/office/drawing/2014/main" id="{04B0A954-B438-449D-B09F-F7027599CDC5}"/>
                  </a:ext>
                </a:extLst>
              </p:cNvPr>
              <p:cNvSpPr>
                <a:spLocks noChangeShapeType="1"/>
              </p:cNvSpPr>
              <p:nvPr/>
            </p:nvSpPr>
            <p:spPr bwMode="auto">
              <a:xfrm flipV="1">
                <a:off x="3563343" y="3356620"/>
                <a:ext cx="215900"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4782" name="Line 8">
                <a:extLst>
                  <a:ext uri="{FF2B5EF4-FFF2-40B4-BE49-F238E27FC236}">
                    <a16:creationId xmlns:a16="http://schemas.microsoft.com/office/drawing/2014/main" id="{0A97B6A4-9931-41B1-87BC-F840660B0F5F}"/>
                  </a:ext>
                </a:extLst>
              </p:cNvPr>
              <p:cNvSpPr>
                <a:spLocks noChangeShapeType="1"/>
              </p:cNvSpPr>
              <p:nvPr/>
            </p:nvSpPr>
            <p:spPr bwMode="auto">
              <a:xfrm flipH="1" flipV="1">
                <a:off x="4068168" y="3356620"/>
                <a:ext cx="287337"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4783" name="Line 9">
                <a:extLst>
                  <a:ext uri="{FF2B5EF4-FFF2-40B4-BE49-F238E27FC236}">
                    <a16:creationId xmlns:a16="http://schemas.microsoft.com/office/drawing/2014/main" id="{5F27BBC2-8135-47D8-A789-07D7623AAEA0}"/>
                  </a:ext>
                </a:extLst>
              </p:cNvPr>
              <p:cNvSpPr>
                <a:spLocks noChangeShapeType="1"/>
              </p:cNvSpPr>
              <p:nvPr/>
            </p:nvSpPr>
            <p:spPr bwMode="auto">
              <a:xfrm flipH="1" flipV="1">
                <a:off x="4499968" y="3356620"/>
                <a:ext cx="792162"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4784" name="Line 10">
                <a:extLst>
                  <a:ext uri="{FF2B5EF4-FFF2-40B4-BE49-F238E27FC236}">
                    <a16:creationId xmlns:a16="http://schemas.microsoft.com/office/drawing/2014/main" id="{760D0F46-5EFC-41D3-B1D7-15887D8FDAA7}"/>
                  </a:ext>
                </a:extLst>
              </p:cNvPr>
              <p:cNvSpPr>
                <a:spLocks noChangeShapeType="1"/>
              </p:cNvSpPr>
              <p:nvPr/>
            </p:nvSpPr>
            <p:spPr bwMode="auto">
              <a:xfrm>
                <a:off x="2699743" y="3501083"/>
                <a:ext cx="2519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4785" name="Line 11">
                <a:extLst>
                  <a:ext uri="{FF2B5EF4-FFF2-40B4-BE49-F238E27FC236}">
                    <a16:creationId xmlns:a16="http://schemas.microsoft.com/office/drawing/2014/main" id="{9A80AD3D-949A-4B74-B5C4-4C6B2EB754BB}"/>
                  </a:ext>
                </a:extLst>
              </p:cNvPr>
              <p:cNvSpPr>
                <a:spLocks noChangeShapeType="1"/>
              </p:cNvSpPr>
              <p:nvPr/>
            </p:nvSpPr>
            <p:spPr bwMode="auto">
              <a:xfrm>
                <a:off x="2483843" y="3716983"/>
                <a:ext cx="3095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sp>
            <p:nvSpPr>
              <p:cNvPr id="74786" name="Line 12">
                <a:extLst>
                  <a:ext uri="{FF2B5EF4-FFF2-40B4-BE49-F238E27FC236}">
                    <a16:creationId xmlns:a16="http://schemas.microsoft.com/office/drawing/2014/main" id="{9E31F5D0-701D-4CFC-89B8-65037DFB5B6A}"/>
                  </a:ext>
                </a:extLst>
              </p:cNvPr>
              <p:cNvSpPr>
                <a:spLocks noChangeShapeType="1"/>
              </p:cNvSpPr>
              <p:nvPr/>
            </p:nvSpPr>
            <p:spPr bwMode="auto">
              <a:xfrm>
                <a:off x="2194918" y="4004320"/>
                <a:ext cx="36734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350"/>
              </a:p>
            </p:txBody>
          </p:sp>
        </p:grpSp>
        <p:sp>
          <p:nvSpPr>
            <p:cNvPr id="79" name="Trapezoid 78">
              <a:extLst>
                <a:ext uri="{FF2B5EF4-FFF2-40B4-BE49-F238E27FC236}">
                  <a16:creationId xmlns:a16="http://schemas.microsoft.com/office/drawing/2014/main" id="{180D6CB3-18F0-45CF-BDE2-32F9EC99B2B9}"/>
                </a:ext>
              </a:extLst>
            </p:cNvPr>
            <p:cNvSpPr/>
            <p:nvPr/>
          </p:nvSpPr>
          <p:spPr>
            <a:xfrm>
              <a:off x="2484554" y="5158675"/>
              <a:ext cx="3455037" cy="862778"/>
            </a:xfrm>
            <a:prstGeom prst="trapezoid">
              <a:avLst>
                <a:gd name="adj" fmla="val 74798"/>
              </a:avLst>
            </a:prstGeom>
            <a:solidFill>
              <a:schemeClr val="tx2">
                <a:lumMod val="75000"/>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sz="1350"/>
            </a:p>
          </p:txBody>
        </p:sp>
      </p:grpSp>
      <p:sp>
        <p:nvSpPr>
          <p:cNvPr id="74765" name="TextBox 80">
            <a:extLst>
              <a:ext uri="{FF2B5EF4-FFF2-40B4-BE49-F238E27FC236}">
                <a16:creationId xmlns:a16="http://schemas.microsoft.com/office/drawing/2014/main" id="{906E6EC7-C7FE-4D58-908D-D77BAF2BD431}"/>
              </a:ext>
            </a:extLst>
          </p:cNvPr>
          <p:cNvSpPr txBox="1">
            <a:spLocks noChangeArrowheads="1"/>
          </p:cNvSpPr>
          <p:nvPr/>
        </p:nvSpPr>
        <p:spPr bwMode="auto">
          <a:xfrm>
            <a:off x="4216619" y="3207956"/>
            <a:ext cx="334803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500" dirty="0">
                <a:latin typeface="Arial" panose="020B0604020202020204" pitchFamily="34" charset="0"/>
              </a:rPr>
              <a:t>Wrap boundaries:</a:t>
            </a:r>
          </a:p>
          <a:p>
            <a:pPr eaLnBrk="1" hangingPunct="1">
              <a:spcBef>
                <a:spcPct val="0"/>
              </a:spcBef>
              <a:buFontTx/>
              <a:buNone/>
            </a:pPr>
            <a:r>
              <a:rPr lang="en-GB" altLang="en-US" sz="1500" dirty="0">
                <a:latin typeface="Arial" panose="020B0604020202020204" pitchFamily="34" charset="0"/>
              </a:rPr>
              <a:t>	Suitable for modelling 	abstract landscapes</a:t>
            </a:r>
          </a:p>
        </p:txBody>
      </p:sp>
      <p:sp>
        <p:nvSpPr>
          <p:cNvPr id="74766" name="TextBox 81">
            <a:extLst>
              <a:ext uri="{FF2B5EF4-FFF2-40B4-BE49-F238E27FC236}">
                <a16:creationId xmlns:a16="http://schemas.microsoft.com/office/drawing/2014/main" id="{AFBA343D-0BF8-4998-B8E9-CF6E9C42D2D1}"/>
              </a:ext>
            </a:extLst>
          </p:cNvPr>
          <p:cNvSpPr txBox="1">
            <a:spLocks noChangeArrowheads="1"/>
          </p:cNvSpPr>
          <p:nvPr/>
        </p:nvSpPr>
        <p:spPr bwMode="auto">
          <a:xfrm>
            <a:off x="4216620" y="4071158"/>
            <a:ext cx="353734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500" dirty="0">
                <a:latin typeface="Arial" panose="020B0604020202020204" pitchFamily="34" charset="0"/>
              </a:rPr>
              <a:t>Only process as many cells as you can:</a:t>
            </a:r>
          </a:p>
          <a:p>
            <a:pPr eaLnBrk="1" hangingPunct="1">
              <a:spcBef>
                <a:spcPct val="0"/>
              </a:spcBef>
              <a:buFontTx/>
              <a:buNone/>
            </a:pPr>
            <a:r>
              <a:rPr lang="en-GB" altLang="en-US" sz="1500" dirty="0">
                <a:latin typeface="Arial" panose="020B0604020202020204" pitchFamily="34" charset="0"/>
              </a:rPr>
              <a:t>	Suitable for modelling non-	abstract landscapes</a:t>
            </a:r>
          </a:p>
        </p:txBody>
      </p:sp>
      <p:sp>
        <p:nvSpPr>
          <p:cNvPr id="74767" name="TextBox 82">
            <a:extLst>
              <a:ext uri="{FF2B5EF4-FFF2-40B4-BE49-F238E27FC236}">
                <a16:creationId xmlns:a16="http://schemas.microsoft.com/office/drawing/2014/main" id="{7AB0C98B-729A-43AD-899E-91EF68CBC07E}"/>
              </a:ext>
            </a:extLst>
          </p:cNvPr>
          <p:cNvSpPr txBox="1">
            <a:spLocks noChangeArrowheads="1"/>
          </p:cNvSpPr>
          <p:nvPr/>
        </p:nvSpPr>
        <p:spPr bwMode="auto">
          <a:xfrm>
            <a:off x="4324965" y="4989130"/>
            <a:ext cx="3746979"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500" dirty="0">
                <a:latin typeface="Arial" panose="020B0604020202020204" pitchFamily="34" charset="0"/>
              </a:rPr>
              <a:t>Only process cells that can have complete processing:</a:t>
            </a:r>
          </a:p>
          <a:p>
            <a:pPr eaLnBrk="1" hangingPunct="1">
              <a:spcBef>
                <a:spcPct val="0"/>
              </a:spcBef>
              <a:buFontTx/>
              <a:buNone/>
            </a:pPr>
            <a:r>
              <a:rPr lang="en-GB" altLang="en-US" sz="1500" dirty="0">
                <a:latin typeface="Arial" panose="020B0604020202020204" pitchFamily="34" charset="0"/>
              </a:rPr>
              <a:t>	Suitable for image processing</a:t>
            </a:r>
          </a:p>
        </p:txBody>
      </p:sp>
      <p:grpSp>
        <p:nvGrpSpPr>
          <p:cNvPr id="74768" name="Group 84">
            <a:extLst>
              <a:ext uri="{FF2B5EF4-FFF2-40B4-BE49-F238E27FC236}">
                <a16:creationId xmlns:a16="http://schemas.microsoft.com/office/drawing/2014/main" id="{F801DCB3-0754-49E5-82DD-6BB3B1F72A47}"/>
              </a:ext>
            </a:extLst>
          </p:cNvPr>
          <p:cNvGrpSpPr>
            <a:grpSpLocks/>
          </p:cNvGrpSpPr>
          <p:nvPr/>
        </p:nvGrpSpPr>
        <p:grpSpPr bwMode="auto">
          <a:xfrm>
            <a:off x="2650949" y="5259403"/>
            <a:ext cx="816769" cy="302419"/>
            <a:chOff x="2086945" y="3878411"/>
            <a:chExt cx="1089302" cy="403445"/>
          </a:xfrm>
        </p:grpSpPr>
        <p:cxnSp>
          <p:nvCxnSpPr>
            <p:cNvPr id="86" name="Straight Arrow Connector 85">
              <a:extLst>
                <a:ext uri="{FF2B5EF4-FFF2-40B4-BE49-F238E27FC236}">
                  <a16:creationId xmlns:a16="http://schemas.microsoft.com/office/drawing/2014/main" id="{0B930EFB-1FA0-441E-95F2-070E70873E85}"/>
                </a:ext>
              </a:extLst>
            </p:cNvPr>
            <p:cNvCxnSpPr/>
            <p:nvPr/>
          </p:nvCxnSpPr>
          <p:spPr>
            <a:xfrm rot="16200000" flipV="1">
              <a:off x="2389412" y="3939574"/>
              <a:ext cx="201722" cy="79395"/>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E2A973A-2DE2-4C82-A36C-950AB205A6BC}"/>
                </a:ext>
              </a:extLst>
            </p:cNvPr>
            <p:cNvCxnSpPr/>
            <p:nvPr/>
          </p:nvCxnSpPr>
          <p:spPr>
            <a:xfrm rot="10800000">
              <a:off x="2126642" y="3878411"/>
              <a:ext cx="403328" cy="201722"/>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9186385E-E208-4CB8-8251-2E775D756B09}"/>
                </a:ext>
              </a:extLst>
            </p:cNvPr>
            <p:cNvCxnSpPr/>
            <p:nvPr/>
          </p:nvCxnSpPr>
          <p:spPr>
            <a:xfrm rot="10800000">
              <a:off x="2086945" y="4080133"/>
              <a:ext cx="443025" cy="1589"/>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34E5A30-2ACD-49A9-81F9-297C21BE52D1}"/>
                </a:ext>
              </a:extLst>
            </p:cNvPr>
            <p:cNvCxnSpPr/>
            <p:nvPr/>
          </p:nvCxnSpPr>
          <p:spPr>
            <a:xfrm rot="10800000" flipV="1">
              <a:off x="2126642" y="4080133"/>
              <a:ext cx="403328" cy="201723"/>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4B165CE4-12B8-4784-9CB7-8964E3CFE04E}"/>
                </a:ext>
              </a:extLst>
            </p:cNvPr>
            <p:cNvCxnSpPr/>
            <p:nvPr/>
          </p:nvCxnSpPr>
          <p:spPr>
            <a:xfrm rot="16200000" flipH="1">
              <a:off x="2469600" y="4140503"/>
              <a:ext cx="201723" cy="80984"/>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B36118CA-4470-431F-93EC-9FC0D71AA546}"/>
                </a:ext>
              </a:extLst>
            </p:cNvPr>
            <p:cNvCxnSpPr/>
            <p:nvPr/>
          </p:nvCxnSpPr>
          <p:spPr>
            <a:xfrm flipV="1">
              <a:off x="2529970" y="3878411"/>
              <a:ext cx="242950" cy="201722"/>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FDB28918-8585-4CFB-90E7-1526ED0B550B}"/>
                </a:ext>
              </a:extLst>
            </p:cNvPr>
            <p:cNvCxnSpPr/>
            <p:nvPr/>
          </p:nvCxnSpPr>
          <p:spPr>
            <a:xfrm>
              <a:off x="2529970" y="4080133"/>
              <a:ext cx="484311" cy="1589"/>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C2A8869-3A84-4B2E-8BAD-975C94125FB1}"/>
                </a:ext>
              </a:extLst>
            </p:cNvPr>
            <p:cNvCxnSpPr/>
            <p:nvPr/>
          </p:nvCxnSpPr>
          <p:spPr>
            <a:xfrm>
              <a:off x="2529970" y="4080133"/>
              <a:ext cx="646277" cy="201723"/>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415045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8AE82-7436-436D-AB9A-571981D1936C}"/>
              </a:ext>
            </a:extLst>
          </p:cNvPr>
          <p:cNvSpPr>
            <a:spLocks noGrp="1"/>
          </p:cNvSpPr>
          <p:nvPr>
            <p:ph type="title"/>
          </p:nvPr>
        </p:nvSpPr>
        <p:spPr/>
        <p:txBody>
          <a:bodyPr/>
          <a:lstStyle/>
          <a:p>
            <a:r>
              <a:rPr lang="en-GB" dirty="0"/>
              <a:t>Multiple targets</a:t>
            </a:r>
          </a:p>
        </p:txBody>
      </p:sp>
      <p:sp>
        <p:nvSpPr>
          <p:cNvPr id="3" name="Content Placeholder 2">
            <a:extLst>
              <a:ext uri="{FF2B5EF4-FFF2-40B4-BE49-F238E27FC236}">
                <a16:creationId xmlns:a16="http://schemas.microsoft.com/office/drawing/2014/main" id="{1AC72714-BB4F-4EA2-863A-17896EDD1015}"/>
              </a:ext>
            </a:extLst>
          </p:cNvPr>
          <p:cNvSpPr>
            <a:spLocks noGrp="1"/>
          </p:cNvSpPr>
          <p:nvPr>
            <p:ph idx="1"/>
          </p:nvPr>
        </p:nvSpPr>
        <p:spPr>
          <a:xfrm>
            <a:off x="768096" y="2755074"/>
            <a:ext cx="7290055" cy="2802577"/>
          </a:xfrm>
          <a:solidFill>
            <a:schemeClr val="accent5">
              <a:lumMod val="20000"/>
              <a:lumOff val="80000"/>
            </a:schemeClr>
          </a:solidFill>
        </p:spPr>
        <p:txBody>
          <a:bodyPr>
            <a:normAutofit/>
          </a:bodyPr>
          <a:lstStyle/>
          <a:p>
            <a:pPr marL="0" indent="0">
              <a:buNone/>
            </a:pPr>
            <a:r>
              <a:rPr lang="nn-NO" sz="1600" dirty="0">
                <a:latin typeface="Courier New" panose="02070309020205020404" pitchFamily="49" charset="0"/>
                <a:cs typeface="Courier New" panose="02070309020205020404" pitchFamily="49" charset="0"/>
              </a:rPr>
              <a:t>data = [</a:t>
            </a:r>
          </a:p>
          <a:p>
            <a:pPr marL="0" indent="0">
              <a:buNone/>
            </a:pPr>
            <a:r>
              <a:rPr lang="nn-NO" sz="1600" dirty="0">
                <a:latin typeface="Courier New" panose="02070309020205020404" pitchFamily="49" charset="0"/>
                <a:cs typeface="Courier New" panose="02070309020205020404" pitchFamily="49" charset="0"/>
              </a:rPr>
              <a:t>[0,1],</a:t>
            </a:r>
          </a:p>
          <a:p>
            <a:pPr marL="0" indent="0">
              <a:buNone/>
            </a:pPr>
            <a:r>
              <a:rPr lang="nn-NO" sz="1600" dirty="0">
                <a:latin typeface="Courier New" panose="02070309020205020404" pitchFamily="49" charset="0"/>
                <a:cs typeface="Courier New" panose="02070309020205020404" pitchFamily="49" charset="0"/>
              </a:rPr>
              <a:t>[2,3],</a:t>
            </a:r>
          </a:p>
          <a:p>
            <a:pPr marL="0" indent="0">
              <a:buNone/>
            </a:pPr>
            <a:r>
              <a:rPr lang="nn-NO" sz="1600" dirty="0">
                <a:latin typeface="Courier New" panose="02070309020205020404" pitchFamily="49" charset="0"/>
                <a:cs typeface="Courier New" panose="02070309020205020404" pitchFamily="49" charset="0"/>
              </a:rPr>
              <a:t>[4,5]</a:t>
            </a:r>
          </a:p>
          <a:p>
            <a:pPr marL="0" indent="0">
              <a:buNone/>
            </a:pPr>
            <a:r>
              <a:rPr lang="nn-NO" sz="1600" dirty="0">
                <a:latin typeface="Courier New" panose="02070309020205020404" pitchFamily="49" charset="0"/>
                <a:cs typeface="Courier New" panose="02070309020205020404" pitchFamily="49" charset="0"/>
              </a:rPr>
              <a:t>]</a:t>
            </a:r>
          </a:p>
          <a:p>
            <a:pPr marL="0" indent="0">
              <a:buNone/>
            </a:pPr>
            <a:r>
              <a:rPr lang="nn-NO" sz="1600" dirty="0">
                <a:latin typeface="Courier New" panose="02070309020205020404" pitchFamily="49" charset="0"/>
                <a:cs typeface="Courier New" panose="02070309020205020404" pitchFamily="49" charset="0"/>
              </a:rPr>
              <a:t>for a,b in data: </a:t>
            </a:r>
          </a:p>
          <a:p>
            <a:pPr marL="0" indent="0">
              <a:buNone/>
            </a:pPr>
            <a:r>
              <a:rPr lang="nn-NO" sz="1600" dirty="0">
                <a:latin typeface="Courier New" panose="02070309020205020404" pitchFamily="49" charset="0"/>
                <a:cs typeface="Courier New" panose="02070309020205020404" pitchFamily="49" charset="0"/>
              </a:rPr>
              <a:t>        print (str(a) + " " + str(b))</a:t>
            </a:r>
            <a:endParaRPr lang="en-GB" sz="1600" dirty="0">
              <a:latin typeface="Courier New" panose="02070309020205020404" pitchFamily="49" charset="0"/>
              <a:cs typeface="Courier New" panose="02070309020205020404" pitchFamily="49" charset="0"/>
            </a:endParaRPr>
          </a:p>
        </p:txBody>
      </p:sp>
      <p:sp>
        <p:nvSpPr>
          <p:cNvPr id="4" name="Rectangle 3">
            <a:extLst>
              <a:ext uri="{FF2B5EF4-FFF2-40B4-BE49-F238E27FC236}">
                <a16:creationId xmlns:a16="http://schemas.microsoft.com/office/drawing/2014/main" id="{7191B2D6-1125-9442-82F0-565EECBE71C5}"/>
              </a:ext>
            </a:extLst>
          </p:cNvPr>
          <p:cNvSpPr/>
          <p:nvPr/>
        </p:nvSpPr>
        <p:spPr>
          <a:xfrm>
            <a:off x="768095" y="1894552"/>
            <a:ext cx="7615883" cy="646331"/>
          </a:xfrm>
          <a:prstGeom prst="rect">
            <a:avLst/>
          </a:prstGeom>
        </p:spPr>
        <p:txBody>
          <a:bodyPr wrap="square">
            <a:spAutoFit/>
          </a:bodyPr>
          <a:lstStyle/>
          <a:p>
            <a:r>
              <a:rPr lang="en-GB" dirty="0"/>
              <a:t>If you know the number of elements in the second dimension of a 2D list or tuple, you can:</a:t>
            </a:r>
          </a:p>
        </p:txBody>
      </p:sp>
    </p:spTree>
    <p:extLst>
      <p:ext uri="{BB962C8B-B14F-4D97-AF65-F5344CB8AC3E}">
        <p14:creationId xmlns:p14="http://schemas.microsoft.com/office/powerpoint/2010/main" val="12643944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zip uses</a:t>
            </a:r>
          </a:p>
        </p:txBody>
      </p:sp>
      <p:sp>
        <p:nvSpPr>
          <p:cNvPr id="3" name="Content Placeholder 2"/>
          <p:cNvSpPr>
            <a:spLocks noGrp="1"/>
          </p:cNvSpPr>
          <p:nvPr>
            <p:ph idx="1"/>
          </p:nvPr>
        </p:nvSpPr>
        <p:spPr>
          <a:xfrm>
            <a:off x="922475" y="2674631"/>
            <a:ext cx="7290055" cy="3220441"/>
          </a:xfrm>
          <a:solidFill>
            <a:schemeClr val="accent5">
              <a:lumMod val="20000"/>
              <a:lumOff val="80000"/>
            </a:schemeClr>
          </a:solidFill>
        </p:spPr>
        <p:txBody>
          <a:bodyPr>
            <a:normAutofit/>
          </a:bodyPr>
          <a:lstStyle/>
          <a:p>
            <a:pPr marL="0" indent="0">
              <a:buNone/>
            </a:pPr>
            <a:r>
              <a:rPr lang="pl-PL" sz="1600" dirty="0">
                <a:latin typeface="Courier New" panose="02070309020205020404" pitchFamily="49" charset="0"/>
                <a:cs typeface="Courier New" panose="02070309020205020404" pitchFamily="49" charset="0"/>
              </a:rPr>
              <a:t>a = [1,2,3,4,5]</a:t>
            </a:r>
          </a:p>
          <a:p>
            <a:pPr marL="0" indent="0">
              <a:buNone/>
            </a:pPr>
            <a:r>
              <a:rPr lang="pl-PL" sz="1600" dirty="0">
                <a:latin typeface="Courier New" panose="02070309020205020404" pitchFamily="49" charset="0"/>
                <a:cs typeface="Courier New" panose="02070309020205020404" pitchFamily="49" charset="0"/>
              </a:rPr>
              <a:t>b = [10,20,30,40,50]</a:t>
            </a:r>
          </a:p>
          <a:p>
            <a:pPr marL="0" indent="0">
              <a:buNone/>
            </a:pPr>
            <a:r>
              <a:rPr lang="pl-PL" sz="1600" dirty="0">
                <a:latin typeface="Courier New" panose="02070309020205020404" pitchFamily="49" charset="0"/>
                <a:cs typeface="Courier New" panose="02070309020205020404" pitchFamily="49" charset="0"/>
              </a:rPr>
              <a:t>z = zip(</a:t>
            </a:r>
            <a:r>
              <a:rPr lang="pl-PL" sz="1600" dirty="0" err="1">
                <a:latin typeface="Courier New" panose="02070309020205020404" pitchFamily="49" charset="0"/>
                <a:cs typeface="Courier New" panose="02070309020205020404" pitchFamily="49" charset="0"/>
              </a:rPr>
              <a:t>a,b</a:t>
            </a:r>
            <a:r>
              <a:rPr lang="pl-PL" sz="1600" dirty="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a:p>
            <a:pPr marL="0" indent="0">
              <a:buNone/>
            </a:pPr>
            <a:r>
              <a:rPr lang="en-GB" sz="1600" dirty="0">
                <a:latin typeface="Courier New" panose="02070309020205020404" pitchFamily="49" charset="0"/>
                <a:cs typeface="Courier New" panose="02070309020205020404" pitchFamily="49" charset="0"/>
              </a:rPr>
              <a:t>d = {}</a:t>
            </a:r>
            <a:endParaRPr lang="pl-PL" sz="1600" dirty="0">
              <a:latin typeface="Courier New" panose="02070309020205020404" pitchFamily="49" charset="0"/>
              <a:cs typeface="Courier New" panose="02070309020205020404" pitchFamily="49" charset="0"/>
            </a:endParaRPr>
          </a:p>
          <a:p>
            <a:pPr marL="0" indent="0">
              <a:buNone/>
            </a:pPr>
            <a:r>
              <a:rPr lang="pl-PL" sz="1600" dirty="0">
                <a:latin typeface="Courier New" panose="02070309020205020404" pitchFamily="49" charset="0"/>
                <a:cs typeface="Courier New" panose="02070309020205020404" pitchFamily="49" charset="0"/>
              </a:rPr>
              <a:t>for </a:t>
            </a:r>
            <a:r>
              <a:rPr lang="en-GB" sz="1600" dirty="0">
                <a:latin typeface="Courier New" panose="02070309020205020404" pitchFamily="49" charset="0"/>
                <a:cs typeface="Courier New" panose="02070309020205020404" pitchFamily="49" charset="0"/>
              </a:rPr>
              <a:t>t</a:t>
            </a:r>
            <a:r>
              <a:rPr lang="pl-PL" sz="1600" dirty="0">
                <a:latin typeface="Courier New" panose="02070309020205020404" pitchFamily="49" charset="0"/>
                <a:cs typeface="Courier New" panose="02070309020205020404" pitchFamily="49" charset="0"/>
              </a:rPr>
              <a:t> in z:</a:t>
            </a:r>
          </a:p>
          <a:p>
            <a:pPr marL="0" indent="0">
              <a:buNone/>
            </a:pPr>
            <a:r>
              <a:rPr lang="en-GB" sz="1600" dirty="0">
                <a:latin typeface="Courier New" panose="02070309020205020404" pitchFamily="49" charset="0"/>
                <a:cs typeface="Courier New" panose="02070309020205020404" pitchFamily="49" charset="0"/>
              </a:rPr>
              <a:t>	</a:t>
            </a:r>
            <a:r>
              <a:rPr lang="pl-PL" sz="1600" dirty="0">
                <a:latin typeface="Courier New" panose="02070309020205020404" pitchFamily="49" charset="0"/>
                <a:cs typeface="Courier New" panose="02070309020205020404" pitchFamily="49" charset="0"/>
              </a:rPr>
              <a:t>d[</a:t>
            </a:r>
            <a:r>
              <a:rPr lang="en-GB" sz="1600" dirty="0">
                <a:latin typeface="Courier New" panose="02070309020205020404" pitchFamily="49" charset="0"/>
                <a:cs typeface="Courier New" panose="02070309020205020404" pitchFamily="49" charset="0"/>
              </a:rPr>
              <a:t>t</a:t>
            </a:r>
            <a:r>
              <a:rPr lang="pl-PL" sz="1600" dirty="0">
                <a:latin typeface="Courier New" panose="02070309020205020404" pitchFamily="49" charset="0"/>
                <a:cs typeface="Courier New" panose="02070309020205020404" pitchFamily="49" charset="0"/>
              </a:rPr>
              <a:t>[0]] = </a:t>
            </a:r>
            <a:r>
              <a:rPr lang="en-GB" sz="1600" dirty="0">
                <a:latin typeface="Courier New" panose="02070309020205020404" pitchFamily="49" charset="0"/>
                <a:cs typeface="Courier New" panose="02070309020205020404" pitchFamily="49" charset="0"/>
              </a:rPr>
              <a:t>t</a:t>
            </a:r>
            <a:r>
              <a:rPr lang="pl-PL" sz="1600" dirty="0">
                <a:latin typeface="Courier New" panose="02070309020205020404" pitchFamily="49" charset="0"/>
                <a:cs typeface="Courier New" panose="02070309020205020404" pitchFamily="49" charset="0"/>
              </a:rPr>
              <a:t>[1]</a:t>
            </a:r>
            <a:endParaRPr lang="en-GB" sz="1600" dirty="0">
              <a:latin typeface="Courier New" panose="02070309020205020404" pitchFamily="49" charset="0"/>
              <a:cs typeface="Courier New" panose="02070309020205020404" pitchFamily="49" charset="0"/>
            </a:endParaRPr>
          </a:p>
          <a:p>
            <a:pPr marL="0" indent="0">
              <a:buNone/>
            </a:pPr>
            <a:r>
              <a:rPr lang="en-GB" sz="1600" dirty="0">
                <a:latin typeface="Courier New" panose="02070309020205020404" pitchFamily="49" charset="0"/>
                <a:cs typeface="Courier New" panose="02070309020205020404" pitchFamily="49" charset="0"/>
              </a:rPr>
              <a:t>print(d)</a:t>
            </a:r>
          </a:p>
          <a:p>
            <a:pPr marL="0" indent="0">
              <a:buNone/>
            </a:pPr>
            <a:r>
              <a:rPr lang="en-GB" sz="1600" dirty="0">
                <a:solidFill>
                  <a:srgbClr val="00B050"/>
                </a:solidFill>
                <a:latin typeface="Courier New" panose="02070309020205020404" pitchFamily="49" charset="0"/>
                <a:cs typeface="Courier New" panose="02070309020205020404" pitchFamily="49" charset="0"/>
              </a:rPr>
              <a:t>% OUTPUT: {1: 10, 2: 20, 3: 30, 4: 40, 5: 50}</a:t>
            </a:r>
          </a:p>
        </p:txBody>
      </p:sp>
      <p:sp>
        <p:nvSpPr>
          <p:cNvPr id="4" name="TextBox 3">
            <a:extLst>
              <a:ext uri="{FF2B5EF4-FFF2-40B4-BE49-F238E27FC236}">
                <a16:creationId xmlns:a16="http://schemas.microsoft.com/office/drawing/2014/main" id="{E90096F4-F1C2-5744-B48C-33EC715FC28A}"/>
              </a:ext>
            </a:extLst>
          </p:cNvPr>
          <p:cNvSpPr txBox="1"/>
          <p:nvPr/>
        </p:nvSpPr>
        <p:spPr>
          <a:xfrm>
            <a:off x="186395" y="6089683"/>
            <a:ext cx="8762214" cy="646331"/>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dirty="0"/>
              <a:t>zip(): </a:t>
            </a:r>
          </a:p>
          <a:p>
            <a:r>
              <a:rPr lang="en-US" dirty="0"/>
              <a:t>map the similar index of multiple containers so that they can be used just using as single entity.</a:t>
            </a:r>
          </a:p>
        </p:txBody>
      </p:sp>
      <p:sp>
        <p:nvSpPr>
          <p:cNvPr id="5" name="Rectangle 4">
            <a:extLst>
              <a:ext uri="{FF2B5EF4-FFF2-40B4-BE49-F238E27FC236}">
                <a16:creationId xmlns:a16="http://schemas.microsoft.com/office/drawing/2014/main" id="{36F89C5F-E952-C345-B253-F1687CA8EFD3}"/>
              </a:ext>
            </a:extLst>
          </p:cNvPr>
          <p:cNvSpPr/>
          <p:nvPr/>
        </p:nvSpPr>
        <p:spPr>
          <a:xfrm>
            <a:off x="768096" y="1962553"/>
            <a:ext cx="8138398" cy="646331"/>
          </a:xfrm>
          <a:prstGeom prst="rect">
            <a:avLst/>
          </a:prstGeom>
        </p:spPr>
        <p:txBody>
          <a:bodyPr wrap="square">
            <a:spAutoFit/>
          </a:bodyPr>
          <a:lstStyle/>
          <a:p>
            <a:r>
              <a:rPr lang="en-GB" dirty="0"/>
              <a:t>Really useful for looping through two sets of data at the same time. </a:t>
            </a:r>
          </a:p>
          <a:p>
            <a:r>
              <a:rPr lang="en-GB" dirty="0"/>
              <a:t>Here, for example, we use it to make a dictionary from two lists:</a:t>
            </a:r>
          </a:p>
        </p:txBody>
      </p:sp>
    </p:spTree>
    <p:extLst>
      <p:ext uri="{BB962C8B-B14F-4D97-AF65-F5344CB8AC3E}">
        <p14:creationId xmlns:p14="http://schemas.microsoft.com/office/powerpoint/2010/main" val="24968400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6D7805-023B-7A43-B7D2-9B03F86F4D85}"/>
              </a:ext>
            </a:extLst>
          </p:cNvPr>
          <p:cNvSpPr/>
          <p:nvPr/>
        </p:nvSpPr>
        <p:spPr>
          <a:xfrm>
            <a:off x="451262" y="4346369"/>
            <a:ext cx="4655128" cy="185473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56BE12-039D-488B-AF6F-8C7BC6D1C666}"/>
              </a:ext>
            </a:extLst>
          </p:cNvPr>
          <p:cNvSpPr>
            <a:spLocks noGrp="1"/>
          </p:cNvSpPr>
          <p:nvPr>
            <p:ph type="title"/>
          </p:nvPr>
        </p:nvSpPr>
        <p:spPr/>
        <p:txBody>
          <a:bodyPr/>
          <a:lstStyle/>
          <a:p>
            <a:r>
              <a:rPr lang="en-GB" dirty="0" err="1"/>
              <a:t>Builtins</a:t>
            </a:r>
            <a:r>
              <a:rPr lang="en-GB" dirty="0"/>
              <a:t>: Iterators</a:t>
            </a:r>
          </a:p>
        </p:txBody>
      </p:sp>
      <p:sp>
        <p:nvSpPr>
          <p:cNvPr id="3" name="Content Placeholder 2">
            <a:extLst>
              <a:ext uri="{FF2B5EF4-FFF2-40B4-BE49-F238E27FC236}">
                <a16:creationId xmlns:a16="http://schemas.microsoft.com/office/drawing/2014/main" id="{54B47197-36F7-489F-9327-993433849E24}"/>
              </a:ext>
            </a:extLst>
          </p:cNvPr>
          <p:cNvSpPr>
            <a:spLocks noGrp="1"/>
          </p:cNvSpPr>
          <p:nvPr>
            <p:ph idx="1"/>
          </p:nvPr>
        </p:nvSpPr>
        <p:spPr>
          <a:xfrm>
            <a:off x="768095" y="2084832"/>
            <a:ext cx="8039727" cy="4116271"/>
          </a:xfrm>
        </p:spPr>
        <p:txBody>
          <a:bodyPr>
            <a:normAutofit fontScale="85000" lnSpcReduction="20000"/>
          </a:bodyPr>
          <a:lstStyle/>
          <a:p>
            <a:endParaRPr lang="en-GB" dirty="0"/>
          </a:p>
          <a:p>
            <a:pPr marL="0" indent="0">
              <a:buNone/>
            </a:pPr>
            <a:r>
              <a:rPr lang="en-GB" dirty="0">
                <a:latin typeface="Courier New" panose="02070309020205020404" pitchFamily="49" charset="0"/>
                <a:cs typeface="Courier New" panose="02070309020205020404" pitchFamily="49" charset="0"/>
              </a:rPr>
              <a:t>next(iterator[, default])</a:t>
            </a:r>
          </a:p>
          <a:p>
            <a:pPr marL="0" indent="0">
              <a:buNone/>
            </a:pPr>
            <a:endParaRPr lang="en-GB" dirty="0"/>
          </a:p>
          <a:p>
            <a:pPr marL="0" indent="0">
              <a:buNone/>
            </a:pPr>
            <a:r>
              <a:rPr lang="en-GB" dirty="0"/>
              <a:t>If you have any doubts about the iterator returning a value, this will return a default value at the end of the iterator. Obviously make sure it doesn't create an infinite loop. </a:t>
            </a:r>
          </a:p>
          <a:p>
            <a:pPr marL="0" indent="0">
              <a:buNone/>
            </a:pPr>
            <a:r>
              <a:rPr lang="en-GB" dirty="0"/>
              <a:t>If the default isn't given, it produces a warning at the end.</a:t>
            </a:r>
          </a:p>
          <a:p>
            <a:pPr marL="0" indent="0">
              <a:buNone/>
            </a:pPr>
            <a:endParaRPr lang="en-GB" dirty="0"/>
          </a:p>
          <a:p>
            <a:pPr marL="0" indent="0">
              <a:buNone/>
            </a:pPr>
            <a:r>
              <a:rPr lang="en-GB" dirty="0">
                <a:latin typeface="Courier New" panose="02070309020205020404" pitchFamily="49" charset="0"/>
                <a:cs typeface="Courier New" panose="02070309020205020404" pitchFamily="49" charset="0"/>
              </a:rPr>
              <a:t>a = list(range(3))</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it = </a:t>
            </a:r>
            <a:r>
              <a:rPr lang="en-GB" dirty="0" err="1">
                <a:latin typeface="Courier New" panose="02070309020205020404" pitchFamily="49" charset="0"/>
                <a:cs typeface="Courier New" panose="02070309020205020404" pitchFamily="49" charset="0"/>
              </a:rPr>
              <a:t>iter</a:t>
            </a:r>
            <a:r>
              <a:rPr lang="en-GB" dirty="0">
                <a:latin typeface="Courier New" panose="02070309020205020404" pitchFamily="49" charset="0"/>
                <a:cs typeface="Courier New" panose="02070309020205020404" pitchFamily="49" charset="0"/>
              </a:rPr>
              <a:t>(a)</a:t>
            </a:r>
          </a:p>
          <a:p>
            <a:pPr marL="0" indent="0">
              <a:buNone/>
            </a:pPr>
            <a:r>
              <a:rPr lang="en-GB" dirty="0">
                <a:latin typeface="Courier New" panose="02070309020205020404" pitchFamily="49" charset="0"/>
                <a:cs typeface="Courier New" panose="02070309020205020404" pitchFamily="49" charset="0"/>
              </a:rPr>
              <a:t>for </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 in range(5):</a:t>
            </a:r>
          </a:p>
          <a:p>
            <a:pPr marL="0" indent="0">
              <a:buNone/>
            </a:pPr>
            <a:r>
              <a:rPr lang="en-GB" dirty="0">
                <a:latin typeface="Courier New" panose="02070309020205020404" pitchFamily="49" charset="0"/>
                <a:cs typeface="Courier New" panose="02070309020205020404" pitchFamily="49" charset="0"/>
              </a:rPr>
              <a:t>    print(next(it, "missing"))</a:t>
            </a:r>
          </a:p>
        </p:txBody>
      </p:sp>
      <p:sp>
        <p:nvSpPr>
          <p:cNvPr id="4" name="TextBox 3">
            <a:extLst>
              <a:ext uri="{FF2B5EF4-FFF2-40B4-BE49-F238E27FC236}">
                <a16:creationId xmlns:a16="http://schemas.microsoft.com/office/drawing/2014/main" id="{434666A5-A300-48C8-A002-F6285DF5BF37}"/>
              </a:ext>
            </a:extLst>
          </p:cNvPr>
          <p:cNvSpPr txBox="1"/>
          <p:nvPr/>
        </p:nvSpPr>
        <p:spPr>
          <a:xfrm>
            <a:off x="6812094" y="4723775"/>
            <a:ext cx="1149674" cy="1477328"/>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GB" dirty="0">
                <a:latin typeface="Courier New" panose="02070309020205020404" pitchFamily="49" charset="0"/>
                <a:cs typeface="Courier New" panose="02070309020205020404" pitchFamily="49" charset="0"/>
              </a:rPr>
              <a:t>0</a:t>
            </a:r>
          </a:p>
          <a:p>
            <a:r>
              <a:rPr lang="en-GB" dirty="0">
                <a:latin typeface="Courier New" panose="02070309020205020404" pitchFamily="49" charset="0"/>
                <a:cs typeface="Courier New" panose="02070309020205020404" pitchFamily="49" charset="0"/>
              </a:rPr>
              <a:t>1</a:t>
            </a:r>
          </a:p>
          <a:p>
            <a:r>
              <a:rPr lang="en-GB" dirty="0">
                <a:latin typeface="Courier New" panose="02070309020205020404" pitchFamily="49" charset="0"/>
                <a:cs typeface="Courier New" panose="02070309020205020404" pitchFamily="49" charset="0"/>
              </a:rPr>
              <a:t>2</a:t>
            </a:r>
          </a:p>
          <a:p>
            <a:r>
              <a:rPr lang="en-GB" dirty="0">
                <a:latin typeface="Courier New" panose="02070309020205020404" pitchFamily="49" charset="0"/>
                <a:cs typeface="Courier New" panose="02070309020205020404" pitchFamily="49" charset="0"/>
              </a:rPr>
              <a:t>missing</a:t>
            </a:r>
          </a:p>
          <a:p>
            <a:r>
              <a:rPr lang="en-GB" dirty="0">
                <a:latin typeface="Courier New" panose="02070309020205020404" pitchFamily="49" charset="0"/>
                <a:cs typeface="Courier New" panose="02070309020205020404" pitchFamily="49" charset="0"/>
              </a:rPr>
              <a:t>missing</a:t>
            </a:r>
            <a:endParaRPr lang="en-GB" sz="1350"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6DC92FDD-FD73-204D-B9DD-6ABD88A4BB1E}"/>
              </a:ext>
            </a:extLst>
          </p:cNvPr>
          <p:cNvSpPr/>
          <p:nvPr/>
        </p:nvSpPr>
        <p:spPr>
          <a:xfrm>
            <a:off x="5473240" y="1140032"/>
            <a:ext cx="2769519" cy="646331"/>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US" dirty="0">
                <a:solidFill>
                  <a:schemeClr val="bg1"/>
                </a:solidFill>
                <a:latin typeface="Open Sans"/>
              </a:rPr>
              <a:t>next() returns the next item from the iterator.</a:t>
            </a:r>
            <a:endParaRPr lang="en-US" dirty="0">
              <a:solidFill>
                <a:schemeClr val="bg1"/>
              </a:solidFill>
            </a:endParaRPr>
          </a:p>
        </p:txBody>
      </p:sp>
      <p:sp>
        <p:nvSpPr>
          <p:cNvPr id="6" name="Rectangle 5">
            <a:extLst>
              <a:ext uri="{FF2B5EF4-FFF2-40B4-BE49-F238E27FC236}">
                <a16:creationId xmlns:a16="http://schemas.microsoft.com/office/drawing/2014/main" id="{C436DD27-44C5-DC49-90E5-67343C74C42A}"/>
              </a:ext>
            </a:extLst>
          </p:cNvPr>
          <p:cNvSpPr/>
          <p:nvPr/>
        </p:nvSpPr>
        <p:spPr>
          <a:xfrm>
            <a:off x="4540469" y="2159903"/>
            <a:ext cx="3258207" cy="523220"/>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US" sz="1400" dirty="0">
                <a:solidFill>
                  <a:schemeClr val="bg1"/>
                </a:solidFill>
                <a:latin typeface="Open Sans"/>
              </a:rPr>
              <a:t>this value is returned if the iterator is exhausted (no items left)</a:t>
            </a:r>
            <a:endParaRPr lang="en-US" sz="1400" dirty="0">
              <a:solidFill>
                <a:schemeClr val="bg1"/>
              </a:solidFill>
            </a:endParaRPr>
          </a:p>
        </p:txBody>
      </p:sp>
      <p:cxnSp>
        <p:nvCxnSpPr>
          <p:cNvPr id="8" name="Straight Arrow Connector 7">
            <a:extLst>
              <a:ext uri="{FF2B5EF4-FFF2-40B4-BE49-F238E27FC236}">
                <a16:creationId xmlns:a16="http://schemas.microsoft.com/office/drawing/2014/main" id="{50FE590C-1C60-A649-9924-13243D0BA764}"/>
              </a:ext>
            </a:extLst>
          </p:cNvPr>
          <p:cNvCxnSpPr>
            <a:cxnSpLocks/>
          </p:cNvCxnSpPr>
          <p:nvPr/>
        </p:nvCxnSpPr>
        <p:spPr>
          <a:xfrm flipV="1">
            <a:off x="3794234" y="2359652"/>
            <a:ext cx="746235" cy="123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5518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14635-CDFA-498F-A331-0D4F02DF9B6E}"/>
              </a:ext>
            </a:extLst>
          </p:cNvPr>
          <p:cNvSpPr>
            <a:spLocks noGrp="1"/>
          </p:cNvSpPr>
          <p:nvPr>
            <p:ph type="title"/>
          </p:nvPr>
        </p:nvSpPr>
        <p:spPr/>
        <p:txBody>
          <a:bodyPr/>
          <a:lstStyle/>
          <a:p>
            <a:r>
              <a:rPr lang="en-GB" dirty="0"/>
              <a:t>Reversed(sequence)</a:t>
            </a:r>
          </a:p>
        </p:txBody>
      </p:sp>
      <p:sp>
        <p:nvSpPr>
          <p:cNvPr id="3" name="Content Placeholder 2">
            <a:extLst>
              <a:ext uri="{FF2B5EF4-FFF2-40B4-BE49-F238E27FC236}">
                <a16:creationId xmlns:a16="http://schemas.microsoft.com/office/drawing/2014/main" id="{FDEA7C38-F223-46C8-BD85-1DCA54FD2203}"/>
              </a:ext>
            </a:extLst>
          </p:cNvPr>
          <p:cNvSpPr>
            <a:spLocks noGrp="1"/>
          </p:cNvSpPr>
          <p:nvPr>
            <p:ph idx="1"/>
          </p:nvPr>
        </p:nvSpPr>
        <p:spPr>
          <a:xfrm>
            <a:off x="957283" y="3584448"/>
            <a:ext cx="5716650" cy="1691634"/>
          </a:xfrm>
          <a:solidFill>
            <a:schemeClr val="accent5">
              <a:lumMod val="20000"/>
              <a:lumOff val="80000"/>
            </a:schemeClr>
          </a:solidFill>
        </p:spPr>
        <p:txBody>
          <a:bodyPr/>
          <a:lstStyle/>
          <a:p>
            <a:pPr marL="0" indent="0">
              <a:buNone/>
            </a:pPr>
            <a:r>
              <a:rPr lang="en-GB" sz="1800" dirty="0">
                <a:latin typeface="Courier New" panose="02070309020205020404" pitchFamily="49" charset="0"/>
                <a:cs typeface="Courier New" panose="02070309020205020404" pitchFamily="49" charset="0"/>
              </a:rPr>
              <a:t>a = list(range(3))</a:t>
            </a:r>
          </a:p>
          <a:p>
            <a:pPr marL="0" indent="0">
              <a:buNone/>
            </a:pPr>
            <a:r>
              <a:rPr lang="en-GB" sz="1800" dirty="0" err="1">
                <a:latin typeface="Courier New" panose="02070309020205020404" pitchFamily="49" charset="0"/>
                <a:cs typeface="Courier New" panose="02070309020205020404" pitchFamily="49" charset="0"/>
              </a:rPr>
              <a:t>ri</a:t>
            </a:r>
            <a:r>
              <a:rPr lang="en-GB" sz="1800" dirty="0">
                <a:latin typeface="Courier New" panose="02070309020205020404" pitchFamily="49" charset="0"/>
                <a:cs typeface="Courier New" panose="02070309020205020404" pitchFamily="49" charset="0"/>
              </a:rPr>
              <a:t> = reversed(a)</a:t>
            </a:r>
          </a:p>
          <a:p>
            <a:pPr marL="0" indent="0">
              <a:buNone/>
            </a:pPr>
            <a:r>
              <a:rPr lang="en-GB" sz="1800" dirty="0">
                <a:latin typeface="Courier New" panose="02070309020205020404" pitchFamily="49" charset="0"/>
                <a:cs typeface="Courier New" panose="02070309020205020404" pitchFamily="49" charset="0"/>
              </a:rPr>
              <a:t>for </a:t>
            </a:r>
            <a:r>
              <a:rPr lang="en-GB" sz="1800" dirty="0" err="1">
                <a:latin typeface="Courier New" panose="02070309020205020404" pitchFamily="49" charset="0"/>
                <a:cs typeface="Courier New" panose="02070309020205020404" pitchFamily="49" charset="0"/>
              </a:rPr>
              <a:t>i</a:t>
            </a:r>
            <a:r>
              <a:rPr lang="en-GB" sz="1800" dirty="0">
                <a:latin typeface="Courier New" panose="02070309020205020404" pitchFamily="49" charset="0"/>
                <a:cs typeface="Courier New" panose="02070309020205020404" pitchFamily="49" charset="0"/>
              </a:rPr>
              <a:t> in </a:t>
            </a:r>
            <a:r>
              <a:rPr lang="en-GB" sz="1800" dirty="0" err="1">
                <a:latin typeface="Courier New" panose="02070309020205020404" pitchFamily="49" charset="0"/>
                <a:cs typeface="Courier New" panose="02070309020205020404" pitchFamily="49" charset="0"/>
              </a:rPr>
              <a:t>ri</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    print(</a:t>
            </a:r>
            <a:r>
              <a:rPr lang="en-GB" sz="1800" dirty="0" err="1">
                <a:latin typeface="Courier New" panose="02070309020205020404" pitchFamily="49" charset="0"/>
                <a:cs typeface="Courier New" panose="02070309020205020404" pitchFamily="49" charset="0"/>
              </a:rPr>
              <a:t>i</a:t>
            </a:r>
            <a:r>
              <a:rPr lang="en-GB" sz="18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98B444DB-7C79-436C-877F-193808D1AEE7}"/>
              </a:ext>
            </a:extLst>
          </p:cNvPr>
          <p:cNvSpPr txBox="1"/>
          <p:nvPr/>
        </p:nvSpPr>
        <p:spPr>
          <a:xfrm>
            <a:off x="6992317" y="3902252"/>
            <a:ext cx="322524" cy="923330"/>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GB" dirty="0">
                <a:latin typeface="Courier New" panose="02070309020205020404" pitchFamily="49" charset="0"/>
                <a:cs typeface="Courier New" panose="02070309020205020404" pitchFamily="49" charset="0"/>
              </a:rPr>
              <a:t>2</a:t>
            </a:r>
          </a:p>
          <a:p>
            <a:r>
              <a:rPr lang="en-GB" dirty="0">
                <a:latin typeface="Courier New" panose="02070309020205020404" pitchFamily="49" charset="0"/>
                <a:cs typeface="Courier New" panose="02070309020205020404" pitchFamily="49" charset="0"/>
              </a:rPr>
              <a:t>1</a:t>
            </a:r>
          </a:p>
          <a:p>
            <a:r>
              <a:rPr lang="en-GB" dirty="0">
                <a:latin typeface="Courier New" panose="02070309020205020404" pitchFamily="49" charset="0"/>
                <a:cs typeface="Courier New" panose="02070309020205020404" pitchFamily="49" charset="0"/>
              </a:rPr>
              <a:t>0</a:t>
            </a:r>
            <a:endParaRPr lang="en-GB" sz="1350"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E5E393C2-6DB1-6141-9169-85CEDDF144C0}"/>
              </a:ext>
            </a:extLst>
          </p:cNvPr>
          <p:cNvSpPr/>
          <p:nvPr/>
        </p:nvSpPr>
        <p:spPr>
          <a:xfrm>
            <a:off x="957283" y="2084832"/>
            <a:ext cx="5716650" cy="369332"/>
          </a:xfrm>
          <a:prstGeom prst="rect">
            <a:avLst/>
          </a:prstGeom>
          <a:solidFill>
            <a:schemeClr val="accent5">
              <a:lumMod val="20000"/>
              <a:lumOff val="80000"/>
            </a:schemeClr>
          </a:solidFill>
        </p:spPr>
        <p:txBody>
          <a:bodyPr wrap="square">
            <a:spAutoFit/>
          </a:bodyPr>
          <a:lstStyle/>
          <a:p>
            <a:r>
              <a:rPr lang="en-GB" dirty="0">
                <a:latin typeface="Courier New" panose="02070309020205020404" pitchFamily="49" charset="0"/>
                <a:cs typeface="Courier New" panose="02070309020205020404" pitchFamily="49" charset="0"/>
              </a:rPr>
              <a:t>reversed(</a:t>
            </a:r>
            <a:r>
              <a:rPr lang="en-GB" dirty="0" err="1">
                <a:latin typeface="Courier New" panose="02070309020205020404" pitchFamily="49" charset="0"/>
                <a:cs typeface="Courier New" panose="02070309020205020404" pitchFamily="49" charset="0"/>
              </a:rPr>
              <a:t>seq</a:t>
            </a:r>
            <a:r>
              <a:rPr lang="en-GB" dirty="0">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6D71DAA2-D8DB-F944-B3DF-8A52AD980593}"/>
              </a:ext>
            </a:extLst>
          </p:cNvPr>
          <p:cNvSpPr/>
          <p:nvPr/>
        </p:nvSpPr>
        <p:spPr>
          <a:xfrm>
            <a:off x="957283" y="3088297"/>
            <a:ext cx="4572000" cy="369332"/>
          </a:xfrm>
          <a:prstGeom prst="rect">
            <a:avLst/>
          </a:prstGeom>
        </p:spPr>
        <p:txBody>
          <a:bodyPr>
            <a:spAutoFit/>
          </a:bodyPr>
          <a:lstStyle/>
          <a:p>
            <a:r>
              <a:rPr lang="en-GB" dirty="0"/>
              <a:t>Get a reverse iterator.</a:t>
            </a:r>
          </a:p>
        </p:txBody>
      </p:sp>
    </p:spTree>
    <p:extLst>
      <p:ext uri="{BB962C8B-B14F-4D97-AF65-F5344CB8AC3E}">
        <p14:creationId xmlns:p14="http://schemas.microsoft.com/office/powerpoint/2010/main" val="36541797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398E0-068F-4201-A8C7-7B3B72296EBC}"/>
              </a:ext>
            </a:extLst>
          </p:cNvPr>
          <p:cNvSpPr>
            <a:spLocks noGrp="1"/>
          </p:cNvSpPr>
          <p:nvPr>
            <p:ph type="title"/>
          </p:nvPr>
        </p:nvSpPr>
        <p:spPr/>
        <p:txBody>
          <a:bodyPr/>
          <a:lstStyle/>
          <a:p>
            <a:r>
              <a:rPr lang="en-GB"/>
              <a:t>Sorting lists</a:t>
            </a:r>
            <a:endParaRPr lang="en-GB" dirty="0"/>
          </a:p>
        </p:txBody>
      </p:sp>
      <p:sp>
        <p:nvSpPr>
          <p:cNvPr id="3" name="Content Placeholder 2">
            <a:extLst>
              <a:ext uri="{FF2B5EF4-FFF2-40B4-BE49-F238E27FC236}">
                <a16:creationId xmlns:a16="http://schemas.microsoft.com/office/drawing/2014/main" id="{26C3AE7D-3C05-4C8F-9A5B-AEEE9D78F236}"/>
              </a:ext>
            </a:extLst>
          </p:cNvPr>
          <p:cNvSpPr>
            <a:spLocks noGrp="1"/>
          </p:cNvSpPr>
          <p:nvPr>
            <p:ph idx="1"/>
          </p:nvPr>
        </p:nvSpPr>
        <p:spPr/>
        <p:txBody>
          <a:bodyPr/>
          <a:lstStyle/>
          <a:p>
            <a:r>
              <a:rPr lang="en-GB"/>
              <a:t>a.sort() 		# Sorts list a. From then on, the list is sorted.</a:t>
            </a:r>
          </a:p>
          <a:p>
            <a:r>
              <a:rPr lang="en-GB"/>
              <a:t>b = sorted(a) 	# Copies list a, sorts it, and attaches the copy to b.</a:t>
            </a:r>
          </a:p>
          <a:p>
            <a:endParaRPr lang="en-GB"/>
          </a:p>
          <a:p>
            <a:r>
              <a:rPr lang="en-GB"/>
              <a:t>The former is more memory efficient. The latter leaves the original unchanged and will work on tuples, as it generates a list. </a:t>
            </a:r>
          </a:p>
          <a:p>
            <a:endParaRPr lang="en-GB"/>
          </a:p>
          <a:p>
            <a:r>
              <a:rPr lang="en-GB"/>
              <a:t>There are a wide variety of options for sorting, including defining the kind of sorting you want. See:</a:t>
            </a:r>
          </a:p>
          <a:p>
            <a:r>
              <a:rPr lang="en-GB">
                <a:hlinkClick r:id="rId3"/>
              </a:rPr>
              <a:t>https://docs.python.org/3/howto/sorting.html</a:t>
            </a:r>
            <a:r>
              <a:rPr lang="en-GB"/>
              <a:t> </a:t>
            </a:r>
          </a:p>
          <a:p>
            <a:endParaRPr lang="en-GB" dirty="0"/>
          </a:p>
        </p:txBody>
      </p:sp>
    </p:spTree>
    <p:extLst>
      <p:ext uri="{BB962C8B-B14F-4D97-AF65-F5344CB8AC3E}">
        <p14:creationId xmlns:p14="http://schemas.microsoft.com/office/powerpoint/2010/main" val="1746650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02841CF-C77C-0943-83C1-48D6007B214D}"/>
              </a:ext>
            </a:extLst>
          </p:cNvPr>
          <p:cNvSpPr/>
          <p:nvPr/>
        </p:nvSpPr>
        <p:spPr>
          <a:xfrm>
            <a:off x="581025" y="4124326"/>
            <a:ext cx="8324850" cy="112395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B0BEEB6-F455-7645-9018-8975BB5A127A}"/>
              </a:ext>
            </a:extLst>
          </p:cNvPr>
          <p:cNvSpPr/>
          <p:nvPr/>
        </p:nvSpPr>
        <p:spPr>
          <a:xfrm>
            <a:off x="581025" y="2084832"/>
            <a:ext cx="8324850" cy="13716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54975-0419-450D-BFC8-996EA338E8F2}"/>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3AB339E1-74EA-443D-A794-4ABEF7660B3D}"/>
              </a:ext>
            </a:extLst>
          </p:cNvPr>
          <p:cNvSpPr>
            <a:spLocks noGrp="1"/>
          </p:cNvSpPr>
          <p:nvPr>
            <p:ph idx="1"/>
          </p:nvPr>
        </p:nvSpPr>
        <p:spPr/>
        <p:txBody>
          <a:bodyPr>
            <a:normAutofit fontScale="92500" lnSpcReduction="20000"/>
          </a:bodyPr>
          <a:lstStyle/>
          <a:p>
            <a:pPr marL="0" indent="0">
              <a:buNone/>
            </a:pPr>
            <a:r>
              <a:rPr lang="en-GB" dirty="0">
                <a:latin typeface="Courier New" panose="02070309020205020404" pitchFamily="49" charset="0"/>
                <a:cs typeface="Courier New" panose="02070309020205020404" pitchFamily="49" charset="0"/>
              </a:rPr>
              <a:t>if a &lt; 10:</a:t>
            </a:r>
          </a:p>
          <a:p>
            <a:pPr marL="0" indent="0">
              <a:buNone/>
            </a:pPr>
            <a:r>
              <a:rPr lang="en-GB" dirty="0">
                <a:latin typeface="Courier New" panose="02070309020205020404" pitchFamily="49" charset="0"/>
                <a:cs typeface="Courier New" panose="02070309020205020404" pitchFamily="49" charset="0"/>
              </a:rPr>
              <a:t>	print("a less than 10")</a:t>
            </a:r>
          </a:p>
          <a:p>
            <a:pPr marL="0" indent="0">
              <a:buNone/>
            </a:pPr>
            <a:r>
              <a:rPr lang="en-GB" dirty="0">
                <a:latin typeface="Courier New" panose="02070309020205020404" pitchFamily="49" charset="0"/>
                <a:cs typeface="Courier New" panose="02070309020205020404" pitchFamily="49" charset="0"/>
              </a:rPr>
              <a:t>print("a assessed")</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cs typeface="Courier New" panose="02070309020205020404" pitchFamily="49" charset="0"/>
              </a:rPr>
              <a:t>or</a:t>
            </a: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if (a &lt; 10):</a:t>
            </a:r>
          </a:p>
          <a:p>
            <a:pPr marL="0" indent="0">
              <a:buNone/>
            </a:pPr>
            <a:r>
              <a:rPr lang="en-GB" dirty="0">
                <a:latin typeface="Courier New" panose="02070309020205020404" pitchFamily="49" charset="0"/>
                <a:cs typeface="Courier New" panose="02070309020205020404" pitchFamily="49" charset="0"/>
              </a:rPr>
              <a:t>	print("a less than 10")</a:t>
            </a:r>
          </a:p>
          <a:p>
            <a:pPr marL="0" indent="0">
              <a:buNone/>
            </a:pPr>
            <a:r>
              <a:rPr lang="en-GB" dirty="0">
                <a:latin typeface="Courier New" panose="02070309020205020404" pitchFamily="49" charset="0"/>
                <a:cs typeface="Courier New" panose="02070309020205020404" pitchFamily="49" charset="0"/>
              </a:rPr>
              <a:t>print("a assessed")</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cs typeface="Courier New" panose="02070309020205020404" pitchFamily="49" charset="0"/>
              </a:rPr>
              <a:t>Parentheses not needed, but can make things clearer, especially with multiple operators. Again, don't rely on precedence. </a:t>
            </a:r>
          </a:p>
        </p:txBody>
      </p:sp>
    </p:spTree>
    <p:extLst>
      <p:ext uri="{BB962C8B-B14F-4D97-AF65-F5344CB8AC3E}">
        <p14:creationId xmlns:p14="http://schemas.microsoft.com/office/powerpoint/2010/main" val="27743298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A6333-C7B4-5F4E-B7C9-29FB5FECFCA7}"/>
              </a:ext>
            </a:extLst>
          </p:cNvPr>
          <p:cNvSpPr>
            <a:spLocks noGrp="1"/>
          </p:cNvSpPr>
          <p:nvPr>
            <p:ph type="ctrTitle"/>
          </p:nvPr>
        </p:nvSpPr>
        <p:spPr/>
        <p:txBody>
          <a:bodyPr/>
          <a:lstStyle/>
          <a:p>
            <a:r>
              <a:rPr lang="en-US" dirty="0"/>
              <a:t>EXERCISE</a:t>
            </a:r>
          </a:p>
        </p:txBody>
      </p:sp>
      <p:sp>
        <p:nvSpPr>
          <p:cNvPr id="5" name="Subtitle 4">
            <a:extLst>
              <a:ext uri="{FF2B5EF4-FFF2-40B4-BE49-F238E27FC236}">
                <a16:creationId xmlns:a16="http://schemas.microsoft.com/office/drawing/2014/main" id="{25CB6810-8040-124B-A0DE-A3EE5071C83E}"/>
              </a:ext>
            </a:extLst>
          </p:cNvPr>
          <p:cNvSpPr>
            <a:spLocks noGrp="1"/>
          </p:cNvSpPr>
          <p:nvPr>
            <p:ph type="subTitle" idx="1"/>
          </p:nvPr>
        </p:nvSpPr>
        <p:spPr/>
        <p:txBody>
          <a:bodyPr/>
          <a:lstStyle/>
          <a:p>
            <a:r>
              <a:rPr lang="en-US" dirty="0"/>
              <a:t>QUESTIONS?</a:t>
            </a:r>
          </a:p>
        </p:txBody>
      </p:sp>
    </p:spTree>
    <p:extLst>
      <p:ext uri="{BB962C8B-B14F-4D97-AF65-F5344CB8AC3E}">
        <p14:creationId xmlns:p14="http://schemas.microsoft.com/office/powerpoint/2010/main" val="39141870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EECCE-9CD3-9A46-9AF1-2F0309976CFE}"/>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FE0A036A-F394-8644-BAEE-8FB95AA65548}"/>
              </a:ext>
            </a:extLst>
          </p:cNvPr>
          <p:cNvSpPr>
            <a:spLocks noGrp="1"/>
          </p:cNvSpPr>
          <p:nvPr>
            <p:ph idx="1"/>
          </p:nvPr>
        </p:nvSpPr>
        <p:spPr>
          <a:xfrm>
            <a:off x="768096" y="2286000"/>
            <a:ext cx="7699010" cy="682831"/>
          </a:xfrm>
        </p:spPr>
        <p:txBody>
          <a:bodyPr/>
          <a:lstStyle/>
          <a:p>
            <a:r>
              <a:rPr lang="en-US" dirty="0"/>
              <a:t>Use nested for loops printing “ x * y = z” for 0&lt;x&lt;4, 4&lt;y&lt;9, z = x*y</a:t>
            </a:r>
          </a:p>
        </p:txBody>
      </p:sp>
      <p:sp>
        <p:nvSpPr>
          <p:cNvPr id="4" name="TextBox 3">
            <a:extLst>
              <a:ext uri="{FF2B5EF4-FFF2-40B4-BE49-F238E27FC236}">
                <a16:creationId xmlns:a16="http://schemas.microsoft.com/office/drawing/2014/main" id="{D707ED39-65EE-8F45-B9B2-E5BA44CB1F2D}"/>
              </a:ext>
            </a:extLst>
          </p:cNvPr>
          <p:cNvSpPr txBox="1"/>
          <p:nvPr/>
        </p:nvSpPr>
        <p:spPr>
          <a:xfrm>
            <a:off x="515386" y="3169999"/>
            <a:ext cx="5492209" cy="830997"/>
          </a:xfrm>
          <a:prstGeom prst="rect">
            <a:avLst/>
          </a:prstGeo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en-US" sz="1600" dirty="0">
                <a:solidFill>
                  <a:schemeClr val="tx1"/>
                </a:solidFill>
                <a:latin typeface="Courier" pitchFamily="2" charset="0"/>
                <a:cs typeface="Arial" panose="020B0604020202020204" pitchFamily="34" charset="0"/>
              </a:rPr>
              <a:t>for x in range(1, 4):</a:t>
            </a:r>
          </a:p>
          <a:p>
            <a:r>
              <a:rPr lang="en-US" sz="1600" dirty="0">
                <a:solidFill>
                  <a:schemeClr val="tx1"/>
                </a:solidFill>
                <a:latin typeface="Courier" pitchFamily="2" charset="0"/>
                <a:cs typeface="Arial" panose="020B0604020202020204" pitchFamily="34" charset="0"/>
              </a:rPr>
              <a:t>    for y in range(5, 9):</a:t>
            </a:r>
          </a:p>
          <a:p>
            <a:r>
              <a:rPr lang="en-US" sz="1600" dirty="0">
                <a:solidFill>
                  <a:schemeClr val="tx1"/>
                </a:solidFill>
                <a:latin typeface="Courier" pitchFamily="2" charset="0"/>
                <a:cs typeface="Arial" panose="020B0604020202020204" pitchFamily="34" charset="0"/>
              </a:rPr>
              <a:t>        print('%d * %d = %d' % (x, y, x*y))</a:t>
            </a:r>
          </a:p>
        </p:txBody>
      </p:sp>
      <p:sp>
        <p:nvSpPr>
          <p:cNvPr id="6" name="TextBox 5">
            <a:extLst>
              <a:ext uri="{FF2B5EF4-FFF2-40B4-BE49-F238E27FC236}">
                <a16:creationId xmlns:a16="http://schemas.microsoft.com/office/drawing/2014/main" id="{57E11313-BFB1-654D-A2B7-ED54F1516B03}"/>
              </a:ext>
            </a:extLst>
          </p:cNvPr>
          <p:cNvSpPr txBox="1"/>
          <p:nvPr/>
        </p:nvSpPr>
        <p:spPr>
          <a:xfrm>
            <a:off x="7200413" y="3169999"/>
            <a:ext cx="1266693" cy="341632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dirty="0"/>
              <a:t>1 * 5 = 5 </a:t>
            </a:r>
          </a:p>
          <a:p>
            <a:r>
              <a:rPr lang="en-US" dirty="0"/>
              <a:t>1 * 6 = 6 </a:t>
            </a:r>
          </a:p>
          <a:p>
            <a:r>
              <a:rPr lang="en-US" dirty="0"/>
              <a:t>1 * 7 = 7 </a:t>
            </a:r>
          </a:p>
          <a:p>
            <a:r>
              <a:rPr lang="en-US" dirty="0"/>
              <a:t>1 * 8 = 8 </a:t>
            </a:r>
          </a:p>
          <a:p>
            <a:r>
              <a:rPr lang="en-US" dirty="0"/>
              <a:t>2 * 5 = 10 </a:t>
            </a:r>
          </a:p>
          <a:p>
            <a:r>
              <a:rPr lang="en-US" dirty="0"/>
              <a:t>2 * 6 = 12 </a:t>
            </a:r>
          </a:p>
          <a:p>
            <a:r>
              <a:rPr lang="en-US" dirty="0"/>
              <a:t>2 * 7 = 14 </a:t>
            </a:r>
          </a:p>
          <a:p>
            <a:r>
              <a:rPr lang="en-US" dirty="0"/>
              <a:t>2 * 8 = 16 </a:t>
            </a:r>
          </a:p>
          <a:p>
            <a:r>
              <a:rPr lang="en-US" dirty="0"/>
              <a:t>3 * 5 = 15 </a:t>
            </a:r>
          </a:p>
          <a:p>
            <a:r>
              <a:rPr lang="en-US" dirty="0"/>
              <a:t>3 * 6 = 18 </a:t>
            </a:r>
          </a:p>
          <a:p>
            <a:r>
              <a:rPr lang="en-US" dirty="0"/>
              <a:t>3 * 7 = 21 </a:t>
            </a:r>
          </a:p>
          <a:p>
            <a:r>
              <a:rPr lang="en-US" dirty="0"/>
              <a:t>3 * 8 = 24</a:t>
            </a:r>
            <a:endParaRPr lang="en-US" sz="1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943BA8CB-B2B0-AF45-89D2-8ACE85153670}"/>
              </a:ext>
            </a:extLst>
          </p:cNvPr>
          <p:cNvSpPr txBox="1"/>
          <p:nvPr/>
        </p:nvSpPr>
        <p:spPr>
          <a:xfrm>
            <a:off x="6340882" y="3169999"/>
            <a:ext cx="859531" cy="338554"/>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l"/>
            <a:r>
              <a:rPr lang="en-US" sz="1600" dirty="0">
                <a:latin typeface="Arial" panose="020B0604020202020204" pitchFamily="34" charset="0"/>
                <a:cs typeface="Arial" panose="020B0604020202020204" pitchFamily="34" charset="0"/>
              </a:rPr>
              <a:t>Output:</a:t>
            </a:r>
          </a:p>
        </p:txBody>
      </p:sp>
    </p:spTree>
    <p:extLst>
      <p:ext uri="{BB962C8B-B14F-4D97-AF65-F5344CB8AC3E}">
        <p14:creationId xmlns:p14="http://schemas.microsoft.com/office/powerpoint/2010/main" val="152382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E54E-01E2-AD49-B98A-4D5B10E8C0C3}"/>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A41A2AD5-B9BD-1048-ABE1-E3397A0CF84E}"/>
              </a:ext>
            </a:extLst>
          </p:cNvPr>
          <p:cNvSpPr>
            <a:spLocks noGrp="1"/>
          </p:cNvSpPr>
          <p:nvPr>
            <p:ph idx="1"/>
          </p:nvPr>
        </p:nvSpPr>
        <p:spPr/>
        <p:txBody>
          <a:bodyPr/>
          <a:lstStyle/>
          <a:p>
            <a:pPr marL="4762" indent="0">
              <a:buNone/>
            </a:pPr>
            <a:r>
              <a:rPr lang="en-US" dirty="0"/>
              <a:t>Write a Python program to find those numbers which are divisible by 7 and multiple of 5, between 15 and 400 (both included).</a:t>
            </a:r>
          </a:p>
        </p:txBody>
      </p:sp>
      <p:sp>
        <p:nvSpPr>
          <p:cNvPr id="4" name="TextBox 3">
            <a:extLst>
              <a:ext uri="{FF2B5EF4-FFF2-40B4-BE49-F238E27FC236}">
                <a16:creationId xmlns:a16="http://schemas.microsoft.com/office/drawing/2014/main" id="{9A129118-01C6-C743-8F2B-728FAB40899C}"/>
              </a:ext>
            </a:extLst>
          </p:cNvPr>
          <p:cNvSpPr txBox="1"/>
          <p:nvPr/>
        </p:nvSpPr>
        <p:spPr>
          <a:xfrm>
            <a:off x="2185639" y="3534936"/>
            <a:ext cx="3764172" cy="1323439"/>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sz="1600" dirty="0" err="1">
                <a:latin typeface="Courier New" panose="02070309020205020404" pitchFamily="49" charset="0"/>
                <a:cs typeface="Courier New" panose="02070309020205020404" pitchFamily="49" charset="0"/>
              </a:rPr>
              <a:t>nl</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for x in range(15, 401):</a:t>
            </a:r>
          </a:p>
          <a:p>
            <a:r>
              <a:rPr lang="en-US" sz="1600" dirty="0">
                <a:latin typeface="Courier New" panose="02070309020205020404" pitchFamily="49" charset="0"/>
                <a:cs typeface="Courier New" panose="02070309020205020404" pitchFamily="49" charset="0"/>
              </a:rPr>
              <a:t>    if (x%7==0) and (x%5==0):</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nl.append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str</a:t>
            </a:r>
            <a:r>
              <a:rPr lang="en-US" sz="1600" dirty="0">
                <a:latin typeface="Courier New" panose="02070309020205020404" pitchFamily="49" charset="0"/>
                <a:cs typeface="Courier New" panose="02070309020205020404" pitchFamily="49" charset="0"/>
              </a:rPr>
              <a:t>(x))</a:t>
            </a:r>
          </a:p>
          <a:p>
            <a:r>
              <a:rPr lang="en-US" sz="1600" dirty="0">
                <a:latin typeface="Courier New" panose="02070309020205020404" pitchFamily="49" charset="0"/>
                <a:cs typeface="Courier New" panose="02070309020205020404" pitchFamily="49" charset="0"/>
              </a:rPr>
              <a:t>print (','.join(</a:t>
            </a:r>
            <a:r>
              <a:rPr lang="en-US" sz="1600" dirty="0" err="1">
                <a:latin typeface="Courier New" panose="02070309020205020404" pitchFamily="49" charset="0"/>
                <a:cs typeface="Courier New" panose="02070309020205020404" pitchFamily="49" charset="0"/>
              </a:rPr>
              <a:t>nl</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4490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360CF-22FB-AF41-83BB-3117C864633B}"/>
              </a:ext>
            </a:extLst>
          </p:cNvPr>
          <p:cNvSpPr>
            <a:spLocks noGrp="1"/>
          </p:cNvSpPr>
          <p:nvPr>
            <p:ph type="title"/>
          </p:nvPr>
        </p:nvSpPr>
        <p:spPr/>
        <p:txBody>
          <a:bodyPr/>
          <a:lstStyle/>
          <a:p>
            <a:r>
              <a:rPr lang="en-US" dirty="0"/>
              <a:t>EXERCISE 3</a:t>
            </a:r>
          </a:p>
        </p:txBody>
      </p:sp>
      <p:sp>
        <p:nvSpPr>
          <p:cNvPr id="3" name="Content Placeholder 2">
            <a:extLst>
              <a:ext uri="{FF2B5EF4-FFF2-40B4-BE49-F238E27FC236}">
                <a16:creationId xmlns:a16="http://schemas.microsoft.com/office/drawing/2014/main" id="{A67D7C64-AF5A-5342-A870-ADB7216AE7AC}"/>
              </a:ext>
            </a:extLst>
          </p:cNvPr>
          <p:cNvSpPr>
            <a:spLocks noGrp="1"/>
          </p:cNvSpPr>
          <p:nvPr>
            <p:ph idx="1"/>
          </p:nvPr>
        </p:nvSpPr>
        <p:spPr/>
        <p:txBody>
          <a:bodyPr/>
          <a:lstStyle/>
          <a:p>
            <a:r>
              <a:rPr lang="en-US" dirty="0"/>
              <a:t>Convert temperature to and from Celsius and Fahrenheit</a:t>
            </a:r>
          </a:p>
        </p:txBody>
      </p:sp>
      <p:sp>
        <p:nvSpPr>
          <p:cNvPr id="4" name="TextBox 3">
            <a:extLst>
              <a:ext uri="{FF2B5EF4-FFF2-40B4-BE49-F238E27FC236}">
                <a16:creationId xmlns:a16="http://schemas.microsoft.com/office/drawing/2014/main" id="{00C21FB7-1B31-184D-B1EE-40188620FC76}"/>
              </a:ext>
            </a:extLst>
          </p:cNvPr>
          <p:cNvSpPr txBox="1"/>
          <p:nvPr/>
        </p:nvSpPr>
        <p:spPr>
          <a:xfrm>
            <a:off x="595423" y="2801828"/>
            <a:ext cx="7357730" cy="3323987"/>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sz="1400" dirty="0">
                <a:latin typeface="Courier New" panose="02070309020205020404" pitchFamily="49" charset="0"/>
                <a:cs typeface="Courier New" panose="02070309020205020404" pitchFamily="49" charset="0"/>
              </a:rPr>
              <a:t>temp = input("Input the  temperature you like to convert? (e.g., 45F, 102C etc.) : ")</a:t>
            </a:r>
          </a:p>
          <a:p>
            <a:r>
              <a:rPr lang="en-US" sz="1400" dirty="0">
                <a:latin typeface="Courier New" panose="02070309020205020404" pitchFamily="49" charset="0"/>
                <a:cs typeface="Courier New" panose="02070309020205020404" pitchFamily="49" charset="0"/>
              </a:rPr>
              <a:t>degree =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(temp[:-1])</a:t>
            </a:r>
          </a:p>
          <a:p>
            <a:r>
              <a:rPr lang="en-US" sz="1400" dirty="0" err="1">
                <a:latin typeface="Courier New" panose="02070309020205020404" pitchFamily="49" charset="0"/>
                <a:cs typeface="Courier New" panose="02070309020205020404" pitchFamily="49" charset="0"/>
              </a:rPr>
              <a:t>i_convention</a:t>
            </a:r>
            <a:r>
              <a:rPr lang="en-US" sz="1400" dirty="0">
                <a:latin typeface="Courier New" panose="02070309020205020404" pitchFamily="49" charset="0"/>
                <a:cs typeface="Courier New" panose="02070309020205020404" pitchFamily="49" charset="0"/>
              </a:rPr>
              <a:t> = temp[-1]</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if </a:t>
            </a:r>
            <a:r>
              <a:rPr lang="en-US" sz="1400" dirty="0" err="1">
                <a:latin typeface="Courier New" panose="02070309020205020404" pitchFamily="49" charset="0"/>
                <a:cs typeface="Courier New" panose="02070309020205020404" pitchFamily="49" charset="0"/>
              </a:rPr>
              <a:t>i_convention.upper</a:t>
            </a:r>
            <a:r>
              <a:rPr lang="en-US" sz="1400" dirty="0">
                <a:latin typeface="Courier New" panose="02070309020205020404" pitchFamily="49" charset="0"/>
                <a:cs typeface="Courier New" panose="02070309020205020404" pitchFamily="49" charset="0"/>
              </a:rPr>
              <a:t>() == "C":</a:t>
            </a:r>
          </a:p>
          <a:p>
            <a:r>
              <a:rPr lang="en-US" sz="1400" dirty="0">
                <a:latin typeface="Courier New" panose="02070309020205020404" pitchFamily="49" charset="0"/>
                <a:cs typeface="Courier New" panose="02070309020205020404" pitchFamily="49" charset="0"/>
              </a:rPr>
              <a:t>  result =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(round((9 * degree) / 5 + 32))</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o_convention</a:t>
            </a:r>
            <a:r>
              <a:rPr lang="en-US" sz="1400" dirty="0">
                <a:latin typeface="Courier New" panose="02070309020205020404" pitchFamily="49" charset="0"/>
                <a:cs typeface="Courier New" panose="02070309020205020404" pitchFamily="49" charset="0"/>
              </a:rPr>
              <a:t> = "Fahrenheit"</a:t>
            </a:r>
          </a:p>
          <a:p>
            <a:r>
              <a:rPr lang="en-US" sz="1400" dirty="0" err="1">
                <a:latin typeface="Courier New" panose="02070309020205020404" pitchFamily="49" charset="0"/>
                <a:cs typeface="Courier New" panose="02070309020205020404" pitchFamily="49" charset="0"/>
              </a:rPr>
              <a:t>elif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i_convention.upper</a:t>
            </a:r>
            <a:r>
              <a:rPr lang="en-US" sz="1400" dirty="0">
                <a:latin typeface="Courier New" panose="02070309020205020404" pitchFamily="49" charset="0"/>
                <a:cs typeface="Courier New" panose="02070309020205020404" pitchFamily="49" charset="0"/>
              </a:rPr>
              <a:t>() == "F":</a:t>
            </a:r>
          </a:p>
          <a:p>
            <a:r>
              <a:rPr lang="en-US" sz="1400" dirty="0">
                <a:latin typeface="Courier New" panose="02070309020205020404" pitchFamily="49" charset="0"/>
                <a:cs typeface="Courier New" panose="02070309020205020404" pitchFamily="49" charset="0"/>
              </a:rPr>
              <a:t>  result =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(round((degree - 32) * 5 / 9))</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o_convention</a:t>
            </a:r>
            <a:r>
              <a:rPr lang="en-US" sz="1400" dirty="0">
                <a:latin typeface="Courier New" panose="02070309020205020404" pitchFamily="49" charset="0"/>
                <a:cs typeface="Courier New" panose="02070309020205020404" pitchFamily="49" charset="0"/>
              </a:rPr>
              <a:t> = "Celsius"</a:t>
            </a:r>
          </a:p>
          <a:p>
            <a:r>
              <a:rPr lang="en-US" sz="1400" dirty="0">
                <a:latin typeface="Courier New" panose="02070309020205020404" pitchFamily="49" charset="0"/>
                <a:cs typeface="Courier New" panose="02070309020205020404" pitchFamily="49" charset="0"/>
              </a:rPr>
              <a:t>else:</a:t>
            </a:r>
          </a:p>
          <a:p>
            <a:r>
              <a:rPr lang="en-US" sz="1400" dirty="0">
                <a:latin typeface="Courier New" panose="02070309020205020404" pitchFamily="49" charset="0"/>
                <a:cs typeface="Courier New" panose="02070309020205020404" pitchFamily="49" charset="0"/>
              </a:rPr>
              <a:t>  print("Input proper convention.")</a:t>
            </a:r>
          </a:p>
          <a:p>
            <a:r>
              <a:rPr lang="en-US" sz="1400" dirty="0">
                <a:latin typeface="Courier New" panose="02070309020205020404" pitchFamily="49" charset="0"/>
                <a:cs typeface="Courier New" panose="02070309020205020404" pitchFamily="49" charset="0"/>
              </a:rPr>
              <a:t>  quit()</a:t>
            </a:r>
          </a:p>
          <a:p>
            <a:r>
              <a:rPr lang="en-US" sz="1400" dirty="0">
                <a:latin typeface="Courier New" panose="02070309020205020404" pitchFamily="49" charset="0"/>
                <a:cs typeface="Courier New" panose="02070309020205020404" pitchFamily="49" charset="0"/>
              </a:rPr>
              <a:t>print("The temperature in", </a:t>
            </a:r>
            <a:r>
              <a:rPr lang="en-US" sz="1400" dirty="0" err="1">
                <a:latin typeface="Courier New" panose="02070309020205020404" pitchFamily="49" charset="0"/>
                <a:cs typeface="Courier New" panose="02070309020205020404" pitchFamily="49" charset="0"/>
              </a:rPr>
              <a:t>o_convention</a:t>
            </a:r>
            <a:r>
              <a:rPr lang="en-US" sz="1400" dirty="0">
                <a:latin typeface="Courier New" panose="02070309020205020404" pitchFamily="49" charset="0"/>
                <a:cs typeface="Courier New" panose="02070309020205020404" pitchFamily="49" charset="0"/>
              </a:rPr>
              <a:t>, "is", result, "degrees.")</a:t>
            </a:r>
          </a:p>
        </p:txBody>
      </p:sp>
    </p:spTree>
    <p:extLst>
      <p:ext uri="{BB962C8B-B14F-4D97-AF65-F5344CB8AC3E}">
        <p14:creationId xmlns:p14="http://schemas.microsoft.com/office/powerpoint/2010/main" val="208741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1EA2D-77E0-F146-B909-7FB7A8120B16}"/>
              </a:ext>
            </a:extLst>
          </p:cNvPr>
          <p:cNvSpPr>
            <a:spLocks noGrp="1"/>
          </p:cNvSpPr>
          <p:nvPr>
            <p:ph type="title"/>
          </p:nvPr>
        </p:nvSpPr>
        <p:spPr/>
        <p:txBody>
          <a:bodyPr/>
          <a:lstStyle/>
          <a:p>
            <a:r>
              <a:rPr lang="en-US" dirty="0"/>
              <a:t>EXERCISE 4</a:t>
            </a:r>
          </a:p>
        </p:txBody>
      </p:sp>
      <p:sp>
        <p:nvSpPr>
          <p:cNvPr id="3" name="Content Placeholder 2">
            <a:extLst>
              <a:ext uri="{FF2B5EF4-FFF2-40B4-BE49-F238E27FC236}">
                <a16:creationId xmlns:a16="http://schemas.microsoft.com/office/drawing/2014/main" id="{12D76EF2-A04D-2B45-B93B-DE5428C21AA1}"/>
              </a:ext>
            </a:extLst>
          </p:cNvPr>
          <p:cNvSpPr>
            <a:spLocks noGrp="1"/>
          </p:cNvSpPr>
          <p:nvPr>
            <p:ph idx="1"/>
          </p:nvPr>
        </p:nvSpPr>
        <p:spPr/>
        <p:txBody>
          <a:bodyPr/>
          <a:lstStyle/>
          <a:p>
            <a:r>
              <a:rPr lang="en-US" dirty="0"/>
              <a:t>Write a Python program that accepts a word from the user and reverse it.</a:t>
            </a:r>
          </a:p>
        </p:txBody>
      </p:sp>
      <p:sp>
        <p:nvSpPr>
          <p:cNvPr id="4" name="TextBox 3">
            <a:extLst>
              <a:ext uri="{FF2B5EF4-FFF2-40B4-BE49-F238E27FC236}">
                <a16:creationId xmlns:a16="http://schemas.microsoft.com/office/drawing/2014/main" id="{7D009F56-21D8-3046-81E5-6D3D742CED26}"/>
              </a:ext>
            </a:extLst>
          </p:cNvPr>
          <p:cNvSpPr txBox="1"/>
          <p:nvPr/>
        </p:nvSpPr>
        <p:spPr>
          <a:xfrm>
            <a:off x="1476888" y="3307244"/>
            <a:ext cx="5245347" cy="1077218"/>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sz="1600" dirty="0">
                <a:latin typeface="Courier New" panose="02070309020205020404" pitchFamily="49" charset="0"/>
                <a:cs typeface="Courier New" panose="02070309020205020404" pitchFamily="49" charset="0"/>
              </a:rPr>
              <a:t>word = input("Input a word to reverse: ")</a:t>
            </a:r>
          </a:p>
          <a:p>
            <a:r>
              <a:rPr lang="en-US" sz="1600" dirty="0">
                <a:latin typeface="Courier New" panose="02070309020205020404" pitchFamily="49" charset="0"/>
                <a:cs typeface="Courier New" panose="02070309020205020404" pitchFamily="49" charset="0"/>
              </a:rPr>
              <a:t>for char in range(</a:t>
            </a:r>
            <a:r>
              <a:rPr lang="en-US" sz="1600" dirty="0" err="1">
                <a:latin typeface="Courier New" panose="02070309020205020404" pitchFamily="49" charset="0"/>
                <a:cs typeface="Courier New" panose="02070309020205020404" pitchFamily="49" charset="0"/>
              </a:rPr>
              <a:t>len</a:t>
            </a:r>
            <a:r>
              <a:rPr lang="en-US" sz="1600" dirty="0">
                <a:latin typeface="Courier New" panose="02070309020205020404" pitchFamily="49" charset="0"/>
                <a:cs typeface="Courier New" panose="02070309020205020404" pitchFamily="49" charset="0"/>
              </a:rPr>
              <a:t>(word) - 1, -1, -1):</a:t>
            </a:r>
          </a:p>
          <a:p>
            <a:r>
              <a:rPr lang="en-US" sz="1600" dirty="0">
                <a:latin typeface="Courier New" panose="02070309020205020404" pitchFamily="49" charset="0"/>
                <a:cs typeface="Courier New" panose="02070309020205020404" pitchFamily="49" charset="0"/>
              </a:rPr>
              <a:t>  print(word[char], end="")</a:t>
            </a:r>
          </a:p>
          <a:p>
            <a:r>
              <a:rPr lang="en-US" sz="1600" dirty="0">
                <a:latin typeface="Courier New" panose="02070309020205020404" pitchFamily="49" charset="0"/>
                <a:cs typeface="Courier New" panose="02070309020205020404" pitchFamily="49" charset="0"/>
              </a:rPr>
              <a:t>print("\n")</a:t>
            </a:r>
          </a:p>
        </p:txBody>
      </p:sp>
    </p:spTree>
    <p:extLst>
      <p:ext uri="{BB962C8B-B14F-4D97-AF65-F5344CB8AC3E}">
        <p14:creationId xmlns:p14="http://schemas.microsoft.com/office/powerpoint/2010/main" val="177085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B234-4777-D54A-B243-165F8D8CC32D}"/>
              </a:ext>
            </a:extLst>
          </p:cNvPr>
          <p:cNvSpPr>
            <a:spLocks noGrp="1"/>
          </p:cNvSpPr>
          <p:nvPr>
            <p:ph type="title"/>
          </p:nvPr>
        </p:nvSpPr>
        <p:spPr/>
        <p:txBody>
          <a:bodyPr/>
          <a:lstStyle/>
          <a:p>
            <a:r>
              <a:rPr lang="en-US" dirty="0"/>
              <a:t>EXERCISE 5</a:t>
            </a:r>
          </a:p>
        </p:txBody>
      </p:sp>
      <p:sp>
        <p:nvSpPr>
          <p:cNvPr id="3" name="Content Placeholder 2">
            <a:extLst>
              <a:ext uri="{FF2B5EF4-FFF2-40B4-BE49-F238E27FC236}">
                <a16:creationId xmlns:a16="http://schemas.microsoft.com/office/drawing/2014/main" id="{6E8568B9-E9F0-E047-BC11-99B245D370F5}"/>
              </a:ext>
            </a:extLst>
          </p:cNvPr>
          <p:cNvSpPr>
            <a:spLocks noGrp="1"/>
          </p:cNvSpPr>
          <p:nvPr>
            <p:ph idx="1"/>
          </p:nvPr>
        </p:nvSpPr>
        <p:spPr>
          <a:xfrm>
            <a:off x="589966" y="2250374"/>
            <a:ext cx="7290055" cy="4023360"/>
          </a:xfrm>
        </p:spPr>
        <p:txBody>
          <a:bodyPr/>
          <a:lstStyle/>
          <a:p>
            <a:pPr marL="0" indent="0">
              <a:buNone/>
            </a:pPr>
            <a:r>
              <a:rPr lang="en-US" dirty="0"/>
              <a:t>Construct the pattern on the right, using a nested for loop.</a:t>
            </a:r>
          </a:p>
        </p:txBody>
      </p:sp>
      <p:sp>
        <p:nvSpPr>
          <p:cNvPr id="5" name="Rectangle 4">
            <a:extLst>
              <a:ext uri="{FF2B5EF4-FFF2-40B4-BE49-F238E27FC236}">
                <a16:creationId xmlns:a16="http://schemas.microsoft.com/office/drawing/2014/main" id="{41C72B54-400A-7A4A-9875-9E48013A0710}"/>
              </a:ext>
            </a:extLst>
          </p:cNvPr>
          <p:cNvSpPr/>
          <p:nvPr/>
        </p:nvSpPr>
        <p:spPr>
          <a:xfrm>
            <a:off x="7111093" y="1335024"/>
            <a:ext cx="1894113" cy="2585323"/>
          </a:xfrm>
          <a:prstGeom prst="rect">
            <a:avLst/>
          </a:prstGeom>
        </p:spPr>
        <p:txBody>
          <a:bodyPr wrap="square">
            <a:spAutoFit/>
          </a:bodyPr>
          <a:lstStyle/>
          <a:p>
            <a:r>
              <a:rPr lang="en-US" dirty="0">
                <a:latin typeface="Courier" pitchFamily="2" charset="0"/>
              </a:rPr>
              <a:t>* </a:t>
            </a:r>
          </a:p>
          <a:p>
            <a:r>
              <a:rPr lang="en-US" dirty="0">
                <a:latin typeface="Courier" pitchFamily="2" charset="0"/>
              </a:rPr>
              <a:t>* * </a:t>
            </a:r>
          </a:p>
          <a:p>
            <a:r>
              <a:rPr lang="en-US" dirty="0">
                <a:latin typeface="Courier" pitchFamily="2" charset="0"/>
              </a:rPr>
              <a:t>* * * </a:t>
            </a:r>
          </a:p>
          <a:p>
            <a:r>
              <a:rPr lang="en-US" dirty="0">
                <a:latin typeface="Courier" pitchFamily="2" charset="0"/>
              </a:rPr>
              <a:t>* * * * </a:t>
            </a:r>
          </a:p>
          <a:p>
            <a:r>
              <a:rPr lang="en-US" dirty="0">
                <a:latin typeface="Courier" pitchFamily="2" charset="0"/>
              </a:rPr>
              <a:t>* * * * * </a:t>
            </a:r>
          </a:p>
          <a:p>
            <a:r>
              <a:rPr lang="en-US" dirty="0">
                <a:latin typeface="Courier" pitchFamily="2" charset="0"/>
              </a:rPr>
              <a:t>* * * * </a:t>
            </a:r>
          </a:p>
          <a:p>
            <a:r>
              <a:rPr lang="en-US" dirty="0">
                <a:latin typeface="Courier" pitchFamily="2" charset="0"/>
              </a:rPr>
              <a:t>* * * </a:t>
            </a:r>
          </a:p>
          <a:p>
            <a:r>
              <a:rPr lang="en-US" dirty="0">
                <a:latin typeface="Courier" pitchFamily="2" charset="0"/>
              </a:rPr>
              <a:t>* * </a:t>
            </a:r>
          </a:p>
          <a:p>
            <a:r>
              <a:rPr lang="en-US" dirty="0">
                <a:latin typeface="Courier" pitchFamily="2" charset="0"/>
              </a:rPr>
              <a:t>*</a:t>
            </a:r>
          </a:p>
        </p:txBody>
      </p:sp>
      <p:sp>
        <p:nvSpPr>
          <p:cNvPr id="7" name="TextBox 6">
            <a:extLst>
              <a:ext uri="{FF2B5EF4-FFF2-40B4-BE49-F238E27FC236}">
                <a16:creationId xmlns:a16="http://schemas.microsoft.com/office/drawing/2014/main" id="{E82503A2-0C06-2445-B998-172CAD65752A}"/>
              </a:ext>
            </a:extLst>
          </p:cNvPr>
          <p:cNvSpPr txBox="1"/>
          <p:nvPr/>
        </p:nvSpPr>
        <p:spPr>
          <a:xfrm>
            <a:off x="890649" y="3112152"/>
            <a:ext cx="3640740" cy="2862322"/>
          </a:xfrm>
          <a:prstGeom prst="rect">
            <a:avLst/>
          </a:prstGeom>
          <a:solidFill>
            <a:schemeClr val="accent5">
              <a:lumMod val="20000"/>
              <a:lumOff val="80000"/>
            </a:schemeClr>
          </a:solidFill>
        </p:spPr>
        <p:txBody>
          <a:bodyPr wrap="none" rtlCol="0">
            <a:spAutoFit/>
          </a:bodyPr>
          <a:lstStyle/>
          <a:p>
            <a:r>
              <a:rPr lang="en-US" sz="1600" dirty="0">
                <a:latin typeface="Courier" pitchFamily="2" charset="0"/>
              </a:rPr>
              <a:t>n=5;</a:t>
            </a:r>
          </a:p>
          <a:p>
            <a:r>
              <a:rPr lang="en-US" sz="1600" dirty="0">
                <a:latin typeface="Courier" pitchFamily="2" charset="0"/>
              </a:rPr>
              <a:t>for </a:t>
            </a:r>
            <a:r>
              <a:rPr lang="en-US" sz="1600" dirty="0" err="1">
                <a:latin typeface="Courier" pitchFamily="2" charset="0"/>
              </a:rPr>
              <a:t>i</a:t>
            </a:r>
            <a:r>
              <a:rPr lang="en-US" sz="1600" dirty="0">
                <a:latin typeface="Courier" pitchFamily="2" charset="0"/>
              </a:rPr>
              <a:t> in range(n):</a:t>
            </a:r>
          </a:p>
          <a:p>
            <a:r>
              <a:rPr lang="en-US" sz="1600" dirty="0">
                <a:latin typeface="Courier" pitchFamily="2" charset="0"/>
              </a:rPr>
              <a:t>    for j in range(</a:t>
            </a:r>
            <a:r>
              <a:rPr lang="en-US" sz="1600" dirty="0" err="1">
                <a:latin typeface="Courier" pitchFamily="2" charset="0"/>
              </a:rPr>
              <a:t>i</a:t>
            </a:r>
            <a:r>
              <a:rPr lang="en-US" sz="1600" dirty="0">
                <a:latin typeface="Courier" pitchFamily="2" charset="0"/>
              </a:rPr>
              <a:t>):</a:t>
            </a:r>
          </a:p>
          <a:p>
            <a:r>
              <a:rPr lang="en-US" sz="1600" dirty="0">
                <a:latin typeface="Courier" pitchFamily="2" charset="0"/>
              </a:rPr>
              <a:t>        print ('* ', end="")</a:t>
            </a:r>
          </a:p>
          <a:p>
            <a:r>
              <a:rPr lang="en-US" sz="1600" dirty="0">
                <a:latin typeface="Courier" pitchFamily="2" charset="0"/>
              </a:rPr>
              <a:t>    print('')</a:t>
            </a:r>
          </a:p>
          <a:p>
            <a:endParaRPr lang="en-US" sz="1600" dirty="0">
              <a:latin typeface="Courier" pitchFamily="2" charset="0"/>
            </a:endParaRPr>
          </a:p>
          <a:p>
            <a:r>
              <a:rPr lang="en-US" sz="1600" dirty="0">
                <a:latin typeface="Courier" pitchFamily="2" charset="0"/>
              </a:rPr>
              <a:t>for </a:t>
            </a:r>
            <a:r>
              <a:rPr lang="en-US" sz="1600" dirty="0" err="1">
                <a:latin typeface="Courier" pitchFamily="2" charset="0"/>
              </a:rPr>
              <a:t>i</a:t>
            </a:r>
            <a:r>
              <a:rPr lang="en-US" sz="1600" dirty="0">
                <a:latin typeface="Courier" pitchFamily="2" charset="0"/>
              </a:rPr>
              <a:t> in range(n,0,-1):</a:t>
            </a:r>
          </a:p>
          <a:p>
            <a:r>
              <a:rPr lang="en-US" sz="1600" dirty="0">
                <a:latin typeface="Courier" pitchFamily="2" charset="0"/>
              </a:rPr>
              <a:t>    for j in range(</a:t>
            </a:r>
            <a:r>
              <a:rPr lang="en-US" sz="1600" dirty="0" err="1">
                <a:latin typeface="Courier" pitchFamily="2" charset="0"/>
              </a:rPr>
              <a:t>i</a:t>
            </a:r>
            <a:r>
              <a:rPr lang="en-US" sz="1600" dirty="0">
                <a:latin typeface="Courier" pitchFamily="2" charset="0"/>
              </a:rPr>
              <a:t>):</a:t>
            </a:r>
          </a:p>
          <a:p>
            <a:r>
              <a:rPr lang="en-US" sz="1600" dirty="0">
                <a:latin typeface="Courier" pitchFamily="2" charset="0"/>
              </a:rPr>
              <a:t>        print('* ', end="")</a:t>
            </a:r>
          </a:p>
          <a:p>
            <a:r>
              <a:rPr lang="en-US" sz="1600" dirty="0">
                <a:latin typeface="Courier" pitchFamily="2" charset="0"/>
              </a:rPr>
              <a:t>    print('')</a:t>
            </a:r>
          </a:p>
          <a:p>
            <a:endParaRPr lang="en-US" sz="1600" dirty="0">
              <a:latin typeface="Courier" pitchFamily="2" charset="0"/>
            </a:endParaRPr>
          </a:p>
        </p:txBody>
      </p:sp>
    </p:spTree>
    <p:extLst>
      <p:ext uri="{BB962C8B-B14F-4D97-AF65-F5344CB8AC3E}">
        <p14:creationId xmlns:p14="http://schemas.microsoft.com/office/powerpoint/2010/main" val="279296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25FE6-9C67-C145-A175-0E9CD8B528A7}"/>
              </a:ext>
            </a:extLst>
          </p:cNvPr>
          <p:cNvSpPr>
            <a:spLocks noGrp="1"/>
          </p:cNvSpPr>
          <p:nvPr>
            <p:ph type="title"/>
          </p:nvPr>
        </p:nvSpPr>
        <p:spPr/>
        <p:txBody>
          <a:bodyPr/>
          <a:lstStyle/>
          <a:p>
            <a:r>
              <a:rPr lang="en-US" dirty="0"/>
              <a:t>Logical Operators in Python</a:t>
            </a:r>
          </a:p>
        </p:txBody>
      </p:sp>
      <p:sp>
        <p:nvSpPr>
          <p:cNvPr id="3" name="Content Placeholder 2">
            <a:extLst>
              <a:ext uri="{FF2B5EF4-FFF2-40B4-BE49-F238E27FC236}">
                <a16:creationId xmlns:a16="http://schemas.microsoft.com/office/drawing/2014/main" id="{0535FB7B-92C0-3242-B9B9-2165FE32F584}"/>
              </a:ext>
            </a:extLst>
          </p:cNvPr>
          <p:cNvSpPr>
            <a:spLocks noGrp="1"/>
          </p:cNvSpPr>
          <p:nvPr>
            <p:ph idx="1"/>
          </p:nvPr>
        </p:nvSpPr>
        <p:spPr/>
        <p:txBody>
          <a:bodyPr>
            <a:normAutofit/>
          </a:bodyPr>
          <a:lstStyle/>
          <a:p>
            <a:pPr marL="4762" indent="0">
              <a:buNone/>
            </a:pPr>
            <a:r>
              <a:rPr lang="en-US" dirty="0"/>
              <a:t>&lt;	less than</a:t>
            </a:r>
          </a:p>
          <a:p>
            <a:pPr marL="4762" indent="0">
              <a:buNone/>
            </a:pPr>
            <a:r>
              <a:rPr lang="en-US" dirty="0"/>
              <a:t>&lt;=	less than or equal to</a:t>
            </a:r>
          </a:p>
          <a:p>
            <a:pPr marL="4762" indent="0">
              <a:buNone/>
            </a:pPr>
            <a:r>
              <a:rPr lang="en-US" dirty="0"/>
              <a:t>&gt;	greater than</a:t>
            </a:r>
          </a:p>
          <a:p>
            <a:pPr marL="4762" indent="0">
              <a:buNone/>
            </a:pPr>
            <a:r>
              <a:rPr lang="en-US" dirty="0"/>
              <a:t>&gt;=	greater than or equal to</a:t>
            </a:r>
          </a:p>
          <a:p>
            <a:pPr marL="4762" indent="0">
              <a:buNone/>
            </a:pPr>
            <a:r>
              <a:rPr lang="en-US" dirty="0"/>
              <a:t>==	equal</a:t>
            </a:r>
          </a:p>
          <a:p>
            <a:pPr marL="4762" indent="0">
              <a:buNone/>
            </a:pPr>
            <a:r>
              <a:rPr lang="en-US" dirty="0"/>
              <a:t>!=	not equal</a:t>
            </a:r>
          </a:p>
          <a:p>
            <a:pPr marL="4762" indent="0">
              <a:buNone/>
            </a:pPr>
            <a:r>
              <a:rPr lang="en-US" dirty="0"/>
              <a:t>and	both must be true</a:t>
            </a:r>
          </a:p>
          <a:p>
            <a:pPr marL="4762" indent="0">
              <a:buNone/>
            </a:pPr>
            <a:r>
              <a:rPr lang="en-US" dirty="0"/>
              <a:t>or	one or both must be true</a:t>
            </a:r>
          </a:p>
          <a:p>
            <a:pPr marL="4762" indent="0">
              <a:buNone/>
            </a:pPr>
            <a:r>
              <a:rPr lang="en-US" dirty="0"/>
              <a:t>not	reverses the truth value</a:t>
            </a:r>
          </a:p>
        </p:txBody>
      </p:sp>
      <p:sp>
        <p:nvSpPr>
          <p:cNvPr id="4" name="TextBox 3">
            <a:extLst>
              <a:ext uri="{FF2B5EF4-FFF2-40B4-BE49-F238E27FC236}">
                <a16:creationId xmlns:a16="http://schemas.microsoft.com/office/drawing/2014/main" id="{CB64ED45-72E0-8F47-9273-0BB8B48C83ED}"/>
              </a:ext>
            </a:extLst>
          </p:cNvPr>
          <p:cNvSpPr txBox="1"/>
          <p:nvPr/>
        </p:nvSpPr>
        <p:spPr>
          <a:xfrm>
            <a:off x="4943475" y="5430321"/>
            <a:ext cx="3742691" cy="369332"/>
          </a:xfrm>
          <a:prstGeom prst="rect">
            <a:avLst/>
          </a:prstGeom>
          <a:noFill/>
        </p:spPr>
        <p:txBody>
          <a:bodyPr wrap="none" rtlCol="0">
            <a:spAutoFit/>
          </a:bodyPr>
          <a:lstStyle/>
          <a:p>
            <a:r>
              <a:rPr lang="en-US" dirty="0"/>
              <a:t>We’ll talk about these in a few minutes</a:t>
            </a:r>
          </a:p>
        </p:txBody>
      </p:sp>
      <p:sp>
        <p:nvSpPr>
          <p:cNvPr id="5" name="Right Brace 4">
            <a:extLst>
              <a:ext uri="{FF2B5EF4-FFF2-40B4-BE49-F238E27FC236}">
                <a16:creationId xmlns:a16="http://schemas.microsoft.com/office/drawing/2014/main" id="{D96EB02E-E567-8C43-9481-FDF670C1A5FE}"/>
              </a:ext>
            </a:extLst>
          </p:cNvPr>
          <p:cNvSpPr/>
          <p:nvPr/>
        </p:nvSpPr>
        <p:spPr>
          <a:xfrm>
            <a:off x="4413123" y="5038725"/>
            <a:ext cx="530352" cy="115252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8046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53F7D-65CB-4A48-8D27-D29B5EC0C0A7}"/>
              </a:ext>
            </a:extLst>
          </p:cNvPr>
          <p:cNvSpPr>
            <a:spLocks noGrp="1"/>
          </p:cNvSpPr>
          <p:nvPr>
            <p:ph type="title"/>
          </p:nvPr>
        </p:nvSpPr>
        <p:spPr/>
        <p:txBody>
          <a:bodyPr/>
          <a:lstStyle/>
          <a:p>
            <a:r>
              <a:rPr lang="en-GB" dirty="0"/>
              <a:t>if-else</a:t>
            </a:r>
          </a:p>
        </p:txBody>
      </p:sp>
      <p:sp>
        <p:nvSpPr>
          <p:cNvPr id="3" name="Content Placeholder 2">
            <a:extLst>
              <a:ext uri="{FF2B5EF4-FFF2-40B4-BE49-F238E27FC236}">
                <a16:creationId xmlns:a16="http://schemas.microsoft.com/office/drawing/2014/main" id="{27520B22-C128-492F-9528-7BF3A3D9FC23}"/>
              </a:ext>
            </a:extLst>
          </p:cNvPr>
          <p:cNvSpPr>
            <a:spLocks noGrp="1"/>
          </p:cNvSpPr>
          <p:nvPr>
            <p:ph idx="1"/>
          </p:nvPr>
        </p:nvSpPr>
        <p:spPr>
          <a:xfrm>
            <a:off x="768096" y="2286001"/>
            <a:ext cx="7290055" cy="2857500"/>
          </a:xfrm>
          <a:solidFill>
            <a:schemeClr val="accent5">
              <a:lumMod val="20000"/>
              <a:lumOff val="80000"/>
            </a:schemeClr>
          </a:solidFill>
        </p:spPr>
        <p:txBody>
          <a:bodyPr>
            <a:normAutofit/>
          </a:bodyPr>
          <a:lstStyle/>
          <a:p>
            <a:pPr marL="0" indent="0">
              <a:buNone/>
            </a:pPr>
            <a:r>
              <a:rPr lang="en-GB" sz="1600" dirty="0">
                <a:latin typeface="Courier New" panose="02070309020205020404" pitchFamily="49" charset="0"/>
                <a:cs typeface="Courier New" panose="02070309020205020404" pitchFamily="49" charset="0"/>
              </a:rPr>
              <a:t>if condition:</a:t>
            </a:r>
          </a:p>
          <a:p>
            <a:pPr marL="0" indent="0">
              <a:buNone/>
            </a:pPr>
            <a:r>
              <a:rPr lang="en-GB" sz="1600" dirty="0">
                <a:latin typeface="Courier New" panose="02070309020205020404" pitchFamily="49" charset="0"/>
                <a:cs typeface="Courier New" panose="02070309020205020404" pitchFamily="49" charset="0"/>
              </a:rPr>
              <a:t>	# do this</a:t>
            </a:r>
          </a:p>
          <a:p>
            <a:pPr marL="0" indent="0">
              <a:buNone/>
            </a:pPr>
            <a:r>
              <a:rPr lang="en-GB" sz="1600" dirty="0">
                <a:latin typeface="Courier New" panose="02070309020205020404" pitchFamily="49" charset="0"/>
                <a:cs typeface="Courier New" panose="02070309020205020404" pitchFamily="49" charset="0"/>
              </a:rPr>
              <a:t>	# do this</a:t>
            </a:r>
          </a:p>
          <a:p>
            <a:pPr marL="0" indent="0">
              <a:buNone/>
            </a:pPr>
            <a:r>
              <a:rPr lang="en-GB" sz="1600" dirty="0">
                <a:latin typeface="Courier New" panose="02070309020205020404" pitchFamily="49" charset="0"/>
                <a:cs typeface="Courier New" panose="02070309020205020404" pitchFamily="49" charset="0"/>
              </a:rPr>
              <a:t>else:</a:t>
            </a:r>
          </a:p>
          <a:p>
            <a:pPr marL="0" indent="0">
              <a:buNone/>
            </a:pPr>
            <a:r>
              <a:rPr lang="en-GB" sz="1600" dirty="0">
                <a:latin typeface="Courier New" panose="02070309020205020404" pitchFamily="49" charset="0"/>
                <a:cs typeface="Courier New" panose="02070309020205020404" pitchFamily="49" charset="0"/>
              </a:rPr>
              <a:t>	# do this</a:t>
            </a:r>
          </a:p>
          <a:p>
            <a:pPr marL="0" indent="0">
              <a:buNone/>
            </a:pPr>
            <a:r>
              <a:rPr lang="en-GB" sz="1600" dirty="0">
                <a:latin typeface="Courier New" panose="02070309020205020404" pitchFamily="49" charset="0"/>
                <a:cs typeface="Courier New" panose="02070309020205020404" pitchFamily="49" charset="0"/>
              </a:rPr>
              <a:t>	# do this</a:t>
            </a:r>
          </a:p>
          <a:p>
            <a:pPr marL="0" indent="0">
              <a:buNone/>
            </a:pPr>
            <a:r>
              <a:rPr lang="en-GB" sz="1600" dirty="0">
                <a:latin typeface="Courier New" panose="02070309020205020404" pitchFamily="49" charset="0"/>
                <a:cs typeface="Courier New" panose="02070309020205020404" pitchFamily="49" charset="0"/>
              </a:rPr>
              <a:t>This line always done</a:t>
            </a:r>
          </a:p>
        </p:txBody>
      </p:sp>
    </p:spTree>
    <p:extLst>
      <p:ext uri="{BB962C8B-B14F-4D97-AF65-F5344CB8AC3E}">
        <p14:creationId xmlns:p14="http://schemas.microsoft.com/office/powerpoint/2010/main" val="1054687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54975-0419-450D-BFC8-996EA338E8F2}"/>
              </a:ext>
            </a:extLst>
          </p:cNvPr>
          <p:cNvSpPr>
            <a:spLocks noGrp="1"/>
          </p:cNvSpPr>
          <p:nvPr>
            <p:ph type="title"/>
          </p:nvPr>
        </p:nvSpPr>
        <p:spPr/>
        <p:txBody>
          <a:bodyPr/>
          <a:lstStyle/>
          <a:p>
            <a:r>
              <a:rPr lang="en-GB" dirty="0"/>
              <a:t>IF-ELSE Example</a:t>
            </a:r>
          </a:p>
        </p:txBody>
      </p:sp>
      <p:sp>
        <p:nvSpPr>
          <p:cNvPr id="3" name="Content Placeholder 2">
            <a:extLst>
              <a:ext uri="{FF2B5EF4-FFF2-40B4-BE49-F238E27FC236}">
                <a16:creationId xmlns:a16="http://schemas.microsoft.com/office/drawing/2014/main" id="{3AB339E1-74EA-443D-A794-4ABEF7660B3D}"/>
              </a:ext>
            </a:extLst>
          </p:cNvPr>
          <p:cNvSpPr>
            <a:spLocks noGrp="1"/>
          </p:cNvSpPr>
          <p:nvPr>
            <p:ph idx="1"/>
          </p:nvPr>
        </p:nvSpPr>
        <p:spPr>
          <a:xfrm>
            <a:off x="768096" y="2286000"/>
            <a:ext cx="7290055" cy="2276475"/>
          </a:xfrm>
          <a:solidFill>
            <a:schemeClr val="accent5">
              <a:lumMod val="20000"/>
              <a:lumOff val="80000"/>
            </a:schemeClr>
          </a:solidFill>
        </p:spPr>
        <p:txBody>
          <a:bodyPr>
            <a:normAutofit/>
          </a:bodyPr>
          <a:lstStyle/>
          <a:p>
            <a:pPr marL="0" indent="0">
              <a:buNone/>
            </a:pPr>
            <a:r>
              <a:rPr lang="en-GB" sz="1600" dirty="0">
                <a:latin typeface="Courier New" panose="02070309020205020404" pitchFamily="49" charset="0"/>
                <a:cs typeface="Courier New" panose="02070309020205020404" pitchFamily="49" charset="0"/>
              </a:rPr>
              <a:t>if a &lt; 10:</a:t>
            </a:r>
          </a:p>
          <a:p>
            <a:pPr marL="0" indent="0">
              <a:buNone/>
            </a:pPr>
            <a:r>
              <a:rPr lang="en-GB" sz="1600" dirty="0">
                <a:latin typeface="Courier New" panose="02070309020205020404" pitchFamily="49" charset="0"/>
                <a:cs typeface="Courier New" panose="02070309020205020404" pitchFamily="49" charset="0"/>
              </a:rPr>
              <a:t>	print("a less than 10")</a:t>
            </a:r>
          </a:p>
          <a:p>
            <a:pPr marL="0" indent="0">
              <a:buNone/>
            </a:pPr>
            <a:r>
              <a:rPr lang="en-GB" sz="1600" dirty="0">
                <a:latin typeface="Courier New" panose="02070309020205020404" pitchFamily="49" charset="0"/>
                <a:cs typeface="Courier New" panose="02070309020205020404" pitchFamily="49" charset="0"/>
              </a:rPr>
              <a:t>else:</a:t>
            </a:r>
          </a:p>
          <a:p>
            <a:pPr marL="0" indent="0">
              <a:buNone/>
            </a:pPr>
            <a:r>
              <a:rPr lang="en-GB" sz="1600" dirty="0">
                <a:latin typeface="Courier New" panose="02070309020205020404" pitchFamily="49" charset="0"/>
                <a:cs typeface="Courier New" panose="02070309020205020404" pitchFamily="49" charset="0"/>
              </a:rPr>
              <a:t>	print("a greater than 10")</a:t>
            </a:r>
          </a:p>
          <a:p>
            <a:pPr marL="0" indent="0">
              <a:buNone/>
            </a:pPr>
            <a:r>
              <a:rPr lang="en-GB" sz="1600" dirty="0">
                <a:latin typeface="Courier New" panose="02070309020205020404" pitchFamily="49" charset="0"/>
                <a:cs typeface="Courier New" panose="02070309020205020404" pitchFamily="49" charset="0"/>
              </a:rPr>
              <a:t>print("a assessed")</a:t>
            </a:r>
          </a:p>
        </p:txBody>
      </p:sp>
    </p:spTree>
    <p:extLst>
      <p:ext uri="{BB962C8B-B14F-4D97-AF65-F5344CB8AC3E}">
        <p14:creationId xmlns:p14="http://schemas.microsoft.com/office/powerpoint/2010/main" val="38337348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4127</TotalTime>
  <Words>6613</Words>
  <Application>Microsoft Office PowerPoint</Application>
  <PresentationFormat>On-screen Show (4:3)</PresentationFormat>
  <Paragraphs>761</Paragraphs>
  <Slides>65</Slides>
  <Notes>26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65</vt:i4>
      </vt:variant>
    </vt:vector>
  </HeadingPairs>
  <TitlesOfParts>
    <vt:vector size="77" baseType="lpstr">
      <vt:lpstr>Arial</vt:lpstr>
      <vt:lpstr>Arial Narrow</vt:lpstr>
      <vt:lpstr>Arial Unicode MS</vt:lpstr>
      <vt:lpstr>Calibri</vt:lpstr>
      <vt:lpstr>Consolas</vt:lpstr>
      <vt:lpstr>Courier</vt:lpstr>
      <vt:lpstr>Courier New</vt:lpstr>
      <vt:lpstr>Open Sans</vt:lpstr>
      <vt:lpstr>Tw Cen MT</vt:lpstr>
      <vt:lpstr>Tw Cen MT Condensed</vt:lpstr>
      <vt:lpstr>Wingdings 3</vt:lpstr>
      <vt:lpstr>Integral</vt:lpstr>
      <vt:lpstr>Control Flow</vt:lpstr>
      <vt:lpstr>Multi-Line Statements</vt:lpstr>
      <vt:lpstr>INDENTATION</vt:lpstr>
      <vt:lpstr>Control Flow statements</vt:lpstr>
      <vt:lpstr>if compound statement</vt:lpstr>
      <vt:lpstr>Example</vt:lpstr>
      <vt:lpstr>Logical Operators in Python</vt:lpstr>
      <vt:lpstr>if-else</vt:lpstr>
      <vt:lpstr>IF-ELSE Example</vt:lpstr>
      <vt:lpstr>The if-else-if ladder</vt:lpstr>
      <vt:lpstr>if-else-if Example</vt:lpstr>
      <vt:lpstr>Nested compound statements</vt:lpstr>
      <vt:lpstr>Conditions</vt:lpstr>
      <vt:lpstr>Boolean operators</vt:lpstr>
      <vt:lpstr>Conditional quirks</vt:lpstr>
      <vt:lpstr>Ternary operator</vt:lpstr>
      <vt:lpstr>Exercise: Quadratic Equation</vt:lpstr>
      <vt:lpstr>SOLUTION: Quadratic Equation</vt:lpstr>
      <vt:lpstr>Random integer generation</vt:lpstr>
      <vt:lpstr>EXERCISE</vt:lpstr>
      <vt:lpstr>Repeating code: WHY WE NEED LOOPS</vt:lpstr>
      <vt:lpstr>while loops</vt:lpstr>
      <vt:lpstr>WHILE EXAMPLE: Password</vt:lpstr>
      <vt:lpstr>Infinite loops</vt:lpstr>
      <vt:lpstr>Break</vt:lpstr>
      <vt:lpstr>WHILE/BREAK EXERCISE: GUESSING GAME</vt:lpstr>
      <vt:lpstr>Continue</vt:lpstr>
      <vt:lpstr>while-else</vt:lpstr>
      <vt:lpstr>Counting loops</vt:lpstr>
      <vt:lpstr>OTHER “for loops”</vt:lpstr>
      <vt:lpstr>Pyhton for-loops</vt:lpstr>
      <vt:lpstr>PYTHON for loops</vt:lpstr>
      <vt:lpstr>iterators</vt:lpstr>
      <vt:lpstr>Range and slices</vt:lpstr>
      <vt:lpstr>Indices</vt:lpstr>
      <vt:lpstr>Efficiency</vt:lpstr>
      <vt:lpstr>Modifying loop sequences</vt:lpstr>
      <vt:lpstr>Example</vt:lpstr>
      <vt:lpstr>Solution</vt:lpstr>
      <vt:lpstr>Break</vt:lpstr>
      <vt:lpstr>2D loops</vt:lpstr>
      <vt:lpstr>2D loops</vt:lpstr>
      <vt:lpstr>Nesting loops</vt:lpstr>
      <vt:lpstr>Nesting loops</vt:lpstr>
      <vt:lpstr>Nested loops</vt:lpstr>
      <vt:lpstr>EXAMPLE</vt:lpstr>
      <vt:lpstr>Issues</vt:lpstr>
      <vt:lpstr>2D issues</vt:lpstr>
      <vt:lpstr>Print</vt:lpstr>
      <vt:lpstr>When to act</vt:lpstr>
      <vt:lpstr>Moving window algorithms</vt:lpstr>
      <vt:lpstr>Variations</vt:lpstr>
      <vt:lpstr>Variations</vt:lpstr>
      <vt:lpstr>Boundary problems</vt:lpstr>
      <vt:lpstr>Multiple targets</vt:lpstr>
      <vt:lpstr>zip uses</vt:lpstr>
      <vt:lpstr>Builtins: Iterators</vt:lpstr>
      <vt:lpstr>Reversed(sequence)</vt:lpstr>
      <vt:lpstr>Sorting lists</vt:lpstr>
      <vt:lpstr>EXERCISE</vt:lpstr>
      <vt:lpstr>EXERCISE 1</vt:lpstr>
      <vt:lpstr>Exercise 2</vt:lpstr>
      <vt:lpstr>EXERCISE 3</vt:lpstr>
      <vt:lpstr>EXERCISE 4</vt:lpstr>
      <vt:lpstr>EXERCISE 5</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Basics of Python</dc:title>
  <dc:subject/>
  <dc:creator>Ergun Simsek</dc:creator>
  <cp:keywords/>
  <dc:description/>
  <cp:lastModifiedBy>Felix Gonzalez</cp:lastModifiedBy>
  <cp:revision>227</cp:revision>
  <dcterms:created xsi:type="dcterms:W3CDTF">2015-10-20T15:51:57Z</dcterms:created>
  <dcterms:modified xsi:type="dcterms:W3CDTF">2022-09-19T01:37:17Z</dcterms:modified>
  <cp:category/>
</cp:coreProperties>
</file>