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69"/>
  </p:notesMasterIdLst>
  <p:sldIdLst>
    <p:sldId id="256" r:id="rId2"/>
    <p:sldId id="1478" r:id="rId3"/>
    <p:sldId id="1297" r:id="rId4"/>
    <p:sldId id="1318" r:id="rId5"/>
    <p:sldId id="1331" r:id="rId6"/>
    <p:sldId id="1341" r:id="rId7"/>
    <p:sldId id="1342" r:id="rId8"/>
    <p:sldId id="1340" r:id="rId9"/>
    <p:sldId id="1334" r:id="rId10"/>
    <p:sldId id="1306" r:id="rId11"/>
    <p:sldId id="1307" r:id="rId12"/>
    <p:sldId id="1308" r:id="rId13"/>
    <p:sldId id="1309" r:id="rId14"/>
    <p:sldId id="1310" r:id="rId15"/>
    <p:sldId id="1311" r:id="rId16"/>
    <p:sldId id="1312" r:id="rId17"/>
    <p:sldId id="1313" r:id="rId18"/>
    <p:sldId id="1316" r:id="rId19"/>
    <p:sldId id="1338" r:id="rId20"/>
    <p:sldId id="1339" r:id="rId21"/>
    <p:sldId id="887" r:id="rId22"/>
    <p:sldId id="897" r:id="rId23"/>
    <p:sldId id="1345" r:id="rId24"/>
    <p:sldId id="1320" r:id="rId25"/>
    <p:sldId id="1469" r:id="rId26"/>
    <p:sldId id="1332" r:id="rId27"/>
    <p:sldId id="1333" r:id="rId28"/>
    <p:sldId id="1470" r:id="rId29"/>
    <p:sldId id="1471" r:id="rId30"/>
    <p:sldId id="1321" r:id="rId31"/>
    <p:sldId id="1472" r:id="rId32"/>
    <p:sldId id="1473" r:id="rId33"/>
    <p:sldId id="763" r:id="rId34"/>
    <p:sldId id="1329" r:id="rId35"/>
    <p:sldId id="1327" r:id="rId36"/>
    <p:sldId id="1328" r:id="rId37"/>
    <p:sldId id="1330" r:id="rId38"/>
    <p:sldId id="881" r:id="rId39"/>
    <p:sldId id="1322" r:id="rId40"/>
    <p:sldId id="1323" r:id="rId41"/>
    <p:sldId id="1324" r:id="rId42"/>
    <p:sldId id="1325" r:id="rId43"/>
    <p:sldId id="883" r:id="rId44"/>
    <p:sldId id="1464" r:id="rId45"/>
    <p:sldId id="885" r:id="rId46"/>
    <p:sldId id="1465" r:id="rId47"/>
    <p:sldId id="1466" r:id="rId48"/>
    <p:sldId id="1462" r:id="rId49"/>
    <p:sldId id="1467" r:id="rId50"/>
    <p:sldId id="727" r:id="rId51"/>
    <p:sldId id="728" r:id="rId52"/>
    <p:sldId id="1474" r:id="rId53"/>
    <p:sldId id="1468" r:id="rId54"/>
    <p:sldId id="1475" r:id="rId55"/>
    <p:sldId id="730" r:id="rId56"/>
    <p:sldId id="1485" r:id="rId57"/>
    <p:sldId id="1486" r:id="rId58"/>
    <p:sldId id="1463" r:id="rId59"/>
    <p:sldId id="749" r:id="rId60"/>
    <p:sldId id="1487" r:id="rId61"/>
    <p:sldId id="747" r:id="rId62"/>
    <p:sldId id="1479" r:id="rId63"/>
    <p:sldId id="1480" r:id="rId64"/>
    <p:sldId id="1481" r:id="rId65"/>
    <p:sldId id="1483" r:id="rId66"/>
    <p:sldId id="1484" r:id="rId67"/>
    <p:sldId id="1477" r:id="rId6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154" autoAdjust="0"/>
    <p:restoredTop sz="82036"/>
  </p:normalViewPr>
  <p:slideViewPr>
    <p:cSldViewPr snapToGrid="0">
      <p:cViewPr varScale="1">
        <p:scale>
          <a:sx n="119" d="100"/>
          <a:sy n="119" d="100"/>
        </p:scale>
        <p:origin x="1120" y="1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919F49-AD2E-499B-BD9A-40A2D763B4D2}" type="datetimeFigureOut">
              <a:rPr lang="en-CA" smtClean="0"/>
              <a:t>2019-06-10</a:t>
            </a:fld>
            <a:endParaRPr lang="en-C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60408A-D75B-4EB5-A3FF-9921A5BC20E4}" type="slidenum">
              <a:rPr lang="en-CA" smtClean="0"/>
              <a:t>‹#›</a:t>
            </a:fld>
            <a:endParaRPr lang="en-CA"/>
          </a:p>
        </p:txBody>
      </p:sp>
    </p:spTree>
    <p:extLst>
      <p:ext uri="{BB962C8B-B14F-4D97-AF65-F5344CB8AC3E}">
        <p14:creationId xmlns:p14="http://schemas.microsoft.com/office/powerpoint/2010/main" val="8137652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860408A-D75B-4EB5-A3FF-9921A5BC20E4}" type="slidenum">
              <a:rPr lang="en-CA" smtClean="0"/>
              <a:t>1</a:t>
            </a:fld>
            <a:endParaRPr lang="en-CA"/>
          </a:p>
        </p:txBody>
      </p:sp>
    </p:spTree>
    <p:extLst>
      <p:ext uri="{BB962C8B-B14F-4D97-AF65-F5344CB8AC3E}">
        <p14:creationId xmlns:p14="http://schemas.microsoft.com/office/powerpoint/2010/main" val="36070177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cs typeface="Arial" panose="020B0604020202020204" pitchFamily="34" charset="0"/>
            </a:endParaRPr>
          </a:p>
        </p:txBody>
      </p:sp>
      <p:sp>
        <p:nvSpPr>
          <p:cNvPr id="266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044F0F40-CFBC-4042-B192-24272BE5D11A}" type="slidenum">
              <a:rPr lang="en-US" altLang="en-US" smtClean="0"/>
              <a:pPr>
                <a:spcBef>
                  <a:spcPct val="0"/>
                </a:spcBef>
              </a:pPr>
              <a:t>12</a:t>
            </a:fld>
            <a:endParaRPr lang="en-US" altLang="en-US"/>
          </a:p>
        </p:txBody>
      </p:sp>
    </p:spTree>
    <p:extLst>
      <p:ext uri="{BB962C8B-B14F-4D97-AF65-F5344CB8AC3E}">
        <p14:creationId xmlns:p14="http://schemas.microsoft.com/office/powerpoint/2010/main" val="11541185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777AA2A9-4B99-4C20-9846-DB1169C99AEC}" type="slidenum">
              <a:rPr lang="en-US" altLang="en-US" smtClean="0"/>
              <a:pPr>
                <a:spcBef>
                  <a:spcPct val="0"/>
                </a:spcBef>
              </a:pPr>
              <a:t>13</a:t>
            </a:fld>
            <a:endParaRPr lang="en-US" altLang="en-US"/>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en-GB" altLang="en-US" dirty="0">
                <a:cs typeface="Arial" panose="020B0604020202020204" pitchFamily="34" charset="0"/>
              </a:rPr>
              <a:t>The ASCII codes are on the website.</a:t>
            </a:r>
          </a:p>
          <a:p>
            <a:pPr eaLnBrk="1" hangingPunct="1">
              <a:buFontTx/>
              <a:buNone/>
            </a:pPr>
            <a:r>
              <a:rPr lang="en-GB" altLang="en-US" dirty="0">
                <a:cs typeface="Arial" panose="020B0604020202020204" pitchFamily="34" charset="0"/>
              </a:rPr>
              <a:t>For the record, the opposite to </a:t>
            </a:r>
            <a:r>
              <a:rPr lang="en-GB" altLang="en-US" dirty="0" err="1">
                <a:cs typeface="Arial" panose="020B0604020202020204" pitchFamily="34" charset="0"/>
              </a:rPr>
              <a:t>chr</a:t>
            </a:r>
            <a:r>
              <a:rPr lang="en-GB" altLang="en-US" dirty="0">
                <a:cs typeface="Arial" panose="020B0604020202020204" pitchFamily="34" charset="0"/>
              </a:rPr>
              <a:t> is: </a:t>
            </a:r>
            <a:r>
              <a:rPr lang="en-GB" dirty="0" err="1"/>
              <a:t>ascii_value</a:t>
            </a:r>
            <a:r>
              <a:rPr lang="en-GB" dirty="0"/>
              <a:t> = </a:t>
            </a:r>
            <a:r>
              <a:rPr lang="en-GB" dirty="0" err="1"/>
              <a:t>ord</a:t>
            </a:r>
            <a:r>
              <a:rPr lang="en-GB" dirty="0"/>
              <a:t>("A")</a:t>
            </a:r>
            <a:endParaRPr lang="en-US" altLang="en-US" dirty="0">
              <a:cs typeface="Arial" panose="020B0604020202020204" pitchFamily="34" charset="0"/>
            </a:endParaRPr>
          </a:p>
        </p:txBody>
      </p:sp>
    </p:spTree>
    <p:extLst>
      <p:ext uri="{BB962C8B-B14F-4D97-AF65-F5344CB8AC3E}">
        <p14:creationId xmlns:p14="http://schemas.microsoft.com/office/powerpoint/2010/main" val="22201152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dirty="0" err="1">
                <a:cs typeface="Arial" panose="020B0604020202020204" pitchFamily="34" charset="0"/>
              </a:rPr>
              <a:t>ints</a:t>
            </a:r>
            <a:r>
              <a:rPr lang="en-GB" altLang="en-US" dirty="0">
                <a:cs typeface="Arial" panose="020B0604020202020204" pitchFamily="34" charset="0"/>
              </a:rPr>
              <a:t> take four bytes </a:t>
            </a:r>
            <a:r>
              <a:rPr lang="en-GB" altLang="en-US" i="1" dirty="0">
                <a:cs typeface="Arial" panose="020B0604020202020204" pitchFamily="34" charset="0"/>
              </a:rPr>
              <a:t>max</a:t>
            </a:r>
            <a:r>
              <a:rPr lang="en-GB" altLang="en-US" dirty="0">
                <a:cs typeface="Arial" panose="020B0604020202020204" pitchFamily="34" charset="0"/>
              </a:rPr>
              <a:t> to store, whereas, if we stored each digit as a character it would take two bytes </a:t>
            </a:r>
            <a:r>
              <a:rPr lang="en-GB" altLang="en-US" i="1" dirty="0">
                <a:cs typeface="Arial" panose="020B0604020202020204" pitchFamily="34" charset="0"/>
              </a:rPr>
              <a:t>per character</a:t>
            </a:r>
            <a:r>
              <a:rPr lang="en-GB" altLang="en-US" dirty="0">
                <a:cs typeface="Arial" panose="020B0604020202020204" pitchFamily="34" charset="0"/>
              </a:rPr>
              <a:t>, so if the number is over 2 digits it’s better to use binary storage.</a:t>
            </a:r>
            <a:endParaRPr lang="en-US" altLang="en-US" dirty="0">
              <a:cs typeface="Arial" panose="020B0604020202020204" pitchFamily="34" charset="0"/>
            </a:endParaRPr>
          </a:p>
          <a:p>
            <a:endParaRPr lang="en-GB" altLang="en-US" dirty="0">
              <a:cs typeface="Arial" panose="020B0604020202020204" pitchFamily="34" charset="0"/>
            </a:endParaRPr>
          </a:p>
          <a:p>
            <a:r>
              <a:rPr lang="en-GB" altLang="en-US" dirty="0">
                <a:cs typeface="Arial" panose="020B0604020202020204" pitchFamily="34" charset="0"/>
              </a:rPr>
              <a:t>A complete list of codes can be found at: http://www.asciitable.com/</a:t>
            </a:r>
          </a:p>
        </p:txBody>
      </p:sp>
      <p:sp>
        <p:nvSpPr>
          <p:cNvPr id="307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ED1C8D0D-C7E7-4D53-856F-4E777B96C531}" type="slidenum">
              <a:rPr lang="en-US" altLang="en-US" smtClean="0"/>
              <a:pPr>
                <a:spcBef>
                  <a:spcPct val="0"/>
                </a:spcBef>
              </a:pPr>
              <a:t>14</a:t>
            </a:fld>
            <a:endParaRPr lang="en-US" altLang="en-US"/>
          </a:p>
        </p:txBody>
      </p:sp>
    </p:spTree>
    <p:extLst>
      <p:ext uri="{BB962C8B-B14F-4D97-AF65-F5344CB8AC3E}">
        <p14:creationId xmlns:p14="http://schemas.microsoft.com/office/powerpoint/2010/main" val="3775773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dirty="0">
              <a:cs typeface="Arial" panose="020B0604020202020204" pitchFamily="34" charset="0"/>
            </a:endParaRPr>
          </a:p>
        </p:txBody>
      </p:sp>
      <p:sp>
        <p:nvSpPr>
          <p:cNvPr id="327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3CED52D8-1A7E-4896-B45C-400CEF1DE576}" type="slidenum">
              <a:rPr lang="en-US" altLang="en-US" smtClean="0"/>
              <a:pPr>
                <a:spcBef>
                  <a:spcPct val="0"/>
                </a:spcBef>
              </a:pPr>
              <a:t>15</a:t>
            </a:fld>
            <a:endParaRPr lang="en-US" altLang="en-US"/>
          </a:p>
        </p:txBody>
      </p:sp>
    </p:spTree>
    <p:extLst>
      <p:ext uri="{BB962C8B-B14F-4D97-AF65-F5344CB8AC3E}">
        <p14:creationId xmlns:p14="http://schemas.microsoft.com/office/powerpoint/2010/main" val="10362221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0AF8E6D-2F87-4F6A-97CA-AABE12BDBAA7}" type="slidenum">
              <a:rPr lang="en-GB" smtClean="0"/>
              <a:t>16</a:t>
            </a:fld>
            <a:endParaRPr lang="en-GB"/>
          </a:p>
        </p:txBody>
      </p:sp>
    </p:spTree>
    <p:extLst>
      <p:ext uri="{BB962C8B-B14F-4D97-AF65-F5344CB8AC3E}">
        <p14:creationId xmlns:p14="http://schemas.microsoft.com/office/powerpoint/2010/main" val="23886542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https://docs.python.org/2/library/stdtypes.html#str.split</a:t>
            </a:r>
          </a:p>
          <a:p>
            <a:endParaRPr lang="en-GB" dirty="0"/>
          </a:p>
          <a:p>
            <a:r>
              <a:rPr lang="en-GB" dirty="0"/>
              <a:t>If the code for finding out if</a:t>
            </a:r>
            <a:r>
              <a:rPr lang="en-GB" baseline="0" dirty="0"/>
              <a:t> a character is a number is:</a:t>
            </a:r>
          </a:p>
          <a:p>
            <a:r>
              <a:rPr lang="en-GB" dirty="0" err="1"/>
              <a:t>str.isdigit</a:t>
            </a:r>
            <a:r>
              <a:rPr lang="en-GB" dirty="0"/>
              <a:t>()</a:t>
            </a:r>
          </a:p>
          <a:p>
            <a:r>
              <a:rPr lang="en-GB" baseline="0" dirty="0"/>
              <a:t>and the </a:t>
            </a:r>
            <a:r>
              <a:rPr lang="en-GB" baseline="0" dirty="0" err="1"/>
              <a:t>ascii</a:t>
            </a:r>
            <a:r>
              <a:rPr lang="en-GB" baseline="0" dirty="0"/>
              <a:t> number for a decimal point is 46, </a:t>
            </a:r>
          </a:p>
          <a:p>
            <a:r>
              <a:rPr lang="en-GB" baseline="0" dirty="0"/>
              <a:t>can you write code to automatically recognise the separators?</a:t>
            </a:r>
            <a:endParaRPr lang="en-GB" dirty="0"/>
          </a:p>
        </p:txBody>
      </p:sp>
      <p:sp>
        <p:nvSpPr>
          <p:cNvPr id="4" name="Slide Number Placeholder 3"/>
          <p:cNvSpPr>
            <a:spLocks noGrp="1"/>
          </p:cNvSpPr>
          <p:nvPr>
            <p:ph type="sldNum" sz="quarter" idx="10"/>
          </p:nvPr>
        </p:nvSpPr>
        <p:spPr/>
        <p:txBody>
          <a:bodyPr/>
          <a:lstStyle/>
          <a:p>
            <a:fld id="{40AF8E6D-2F87-4F6A-97CA-AABE12BDBAA7}" type="slidenum">
              <a:rPr lang="en-GB" smtClean="0"/>
              <a:t>17</a:t>
            </a:fld>
            <a:endParaRPr lang="en-GB"/>
          </a:p>
        </p:txBody>
      </p:sp>
    </p:spTree>
    <p:extLst>
      <p:ext uri="{BB962C8B-B14F-4D97-AF65-F5344CB8AC3E}">
        <p14:creationId xmlns:p14="http://schemas.microsoft.com/office/powerpoint/2010/main" val="19185950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0AF8E6D-2F87-4F6A-97CA-AABE12BDBAA7}" type="slidenum">
              <a:rPr lang="en-GB" smtClean="0"/>
              <a:t>19</a:t>
            </a:fld>
            <a:endParaRPr lang="en-GB"/>
          </a:p>
        </p:txBody>
      </p:sp>
    </p:spTree>
    <p:extLst>
      <p:ext uri="{BB962C8B-B14F-4D97-AF65-F5344CB8AC3E}">
        <p14:creationId xmlns:p14="http://schemas.microsoft.com/office/powerpoint/2010/main" val="16146513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pPr marL="0" indent="0">
              <a:buNone/>
            </a:pPr>
            <a:r>
              <a:rPr lang="en-GB" dirty="0"/>
              <a:t>From the docs:</a:t>
            </a:r>
          </a:p>
          <a:p>
            <a:pPr marL="0" indent="0">
              <a:buNone/>
            </a:pPr>
            <a:r>
              <a:rPr lang="en-GB" dirty="0" err="1"/>
              <a:t>fileinput.filename</a:t>
            </a:r>
            <a:r>
              <a:rPr lang="en-GB" dirty="0"/>
              <a:t>()</a:t>
            </a:r>
          </a:p>
          <a:p>
            <a:pPr marL="0" indent="0">
              <a:buNone/>
            </a:pPr>
            <a:r>
              <a:rPr lang="en-GB" dirty="0"/>
              <a:t>    Return the name of the file currently being read. Before the first line has been read, returns None.</a:t>
            </a:r>
          </a:p>
          <a:p>
            <a:pPr marL="0" indent="0">
              <a:buNone/>
            </a:pPr>
            <a:r>
              <a:rPr lang="en-GB" dirty="0"/>
              <a:t> </a:t>
            </a:r>
            <a:r>
              <a:rPr lang="en-GB" dirty="0" err="1"/>
              <a:t>fileinput.nextfile</a:t>
            </a:r>
            <a:r>
              <a:rPr lang="en-GB" dirty="0"/>
              <a:t>()</a:t>
            </a:r>
          </a:p>
          <a:p>
            <a:pPr marL="0" indent="0">
              <a:buNone/>
            </a:pPr>
            <a:r>
              <a:rPr lang="en-GB" dirty="0"/>
              <a:t>    Close the current file so that the next iteration will read the first line from the next file (if any)</a:t>
            </a:r>
          </a:p>
          <a:p>
            <a:pPr marL="0" indent="0">
              <a:buNone/>
            </a:pPr>
            <a:r>
              <a:rPr lang="en-GB" dirty="0" err="1"/>
              <a:t>fileinput.close</a:t>
            </a:r>
            <a:r>
              <a:rPr lang="en-GB" dirty="0"/>
              <a:t>()</a:t>
            </a:r>
          </a:p>
          <a:p>
            <a:pPr marL="0" indent="0">
              <a:buNone/>
            </a:pPr>
            <a:r>
              <a:rPr lang="en-GB" dirty="0"/>
              <a:t>    Close the sequence.</a:t>
            </a:r>
          </a:p>
          <a:p>
            <a:endParaRPr lang="en-GB" dirty="0"/>
          </a:p>
        </p:txBody>
      </p:sp>
      <p:sp>
        <p:nvSpPr>
          <p:cNvPr id="4" name="Slide Number Placeholder 3"/>
          <p:cNvSpPr>
            <a:spLocks noGrp="1"/>
          </p:cNvSpPr>
          <p:nvPr>
            <p:ph type="sldNum" sz="quarter" idx="10"/>
          </p:nvPr>
        </p:nvSpPr>
        <p:spPr/>
        <p:txBody>
          <a:bodyPr/>
          <a:lstStyle/>
          <a:p>
            <a:fld id="{40AF8E6D-2F87-4F6A-97CA-AABE12BDBAA7}" type="slidenum">
              <a:rPr lang="en-GB" smtClean="0"/>
              <a:t>21</a:t>
            </a:fld>
            <a:endParaRPr lang="en-GB"/>
          </a:p>
        </p:txBody>
      </p:sp>
    </p:spTree>
    <p:extLst>
      <p:ext uri="{BB962C8B-B14F-4D97-AF65-F5344CB8AC3E}">
        <p14:creationId xmlns:p14="http://schemas.microsoft.com/office/powerpoint/2010/main" val="15762920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0AF8E6D-2F87-4F6A-97CA-AABE12BDBAA7}" type="slidenum">
              <a:rPr lang="en-GB" smtClean="0"/>
              <a:t>24</a:t>
            </a:fld>
            <a:endParaRPr lang="en-GB"/>
          </a:p>
        </p:txBody>
      </p:sp>
    </p:spTree>
    <p:extLst>
      <p:ext uri="{BB962C8B-B14F-4D97-AF65-F5344CB8AC3E}">
        <p14:creationId xmlns:p14="http://schemas.microsoft.com/office/powerpoint/2010/main" val="42794302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0AF8E6D-2F87-4F6A-97CA-AABE12BDBAA7}" type="slidenum">
              <a:rPr lang="en-GB" smtClean="0"/>
              <a:t>27</a:t>
            </a:fld>
            <a:endParaRPr lang="en-GB"/>
          </a:p>
        </p:txBody>
      </p:sp>
    </p:spTree>
    <p:extLst>
      <p:ext uri="{BB962C8B-B14F-4D97-AF65-F5344CB8AC3E}">
        <p14:creationId xmlns:p14="http://schemas.microsoft.com/office/powerpoint/2010/main" val="5458719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AF8E6D-2F87-4F6A-97CA-AABE12BDBAA7}" type="slidenum">
              <a:rPr lang="en-GB" smtClean="0"/>
              <a:t>3</a:t>
            </a:fld>
            <a:endParaRPr lang="en-GB"/>
          </a:p>
        </p:txBody>
      </p:sp>
    </p:spTree>
    <p:extLst>
      <p:ext uri="{BB962C8B-B14F-4D97-AF65-F5344CB8AC3E}">
        <p14:creationId xmlns:p14="http://schemas.microsoft.com/office/powerpoint/2010/main" val="16848506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98550" y="863600"/>
            <a:ext cx="4600575" cy="3451225"/>
          </a:xfrm>
        </p:spPr>
      </p:sp>
      <p:sp>
        <p:nvSpPr>
          <p:cNvPr id="3" name="Notes Placeholder 2"/>
          <p:cNvSpPr>
            <a:spLocks noGrp="1"/>
          </p:cNvSpPr>
          <p:nvPr>
            <p:ph type="body" idx="1"/>
          </p:nvPr>
        </p:nvSpPr>
        <p:spPr/>
        <p:txBody>
          <a:bodyPr/>
          <a:lstStyle/>
          <a:p>
            <a:r>
              <a:rPr lang="en-GB" dirty="0"/>
              <a:t>http://json.org/</a:t>
            </a:r>
          </a:p>
          <a:p>
            <a:r>
              <a:rPr lang="en-GB" dirty="0"/>
              <a:t>http://geojson.org/geojson-spec.html</a:t>
            </a:r>
          </a:p>
          <a:p>
            <a:r>
              <a:rPr lang="en-GB" dirty="0"/>
              <a:t>See also YAML:</a:t>
            </a:r>
          </a:p>
          <a:p>
            <a:r>
              <a:rPr lang="en-GB" dirty="0"/>
              <a:t>https://en.wikipedia.org/wiki/YAML</a:t>
            </a:r>
          </a:p>
          <a:p>
            <a:r>
              <a:rPr lang="en-GB" dirty="0"/>
              <a:t>Which is a superset of JSON for configuration and object saving.</a:t>
            </a:r>
          </a:p>
        </p:txBody>
      </p:sp>
    </p:spTree>
    <p:extLst>
      <p:ext uri="{BB962C8B-B14F-4D97-AF65-F5344CB8AC3E}">
        <p14:creationId xmlns:p14="http://schemas.microsoft.com/office/powerpoint/2010/main" val="40484272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Weirdly, if you type(data) you get "module", so this seems to be a complex data type rather than a dictionary or dictionaries and lists.</a:t>
            </a:r>
          </a:p>
        </p:txBody>
      </p:sp>
      <p:sp>
        <p:nvSpPr>
          <p:cNvPr id="4" name="Slide Number Placeholder 3"/>
          <p:cNvSpPr>
            <a:spLocks noGrp="1"/>
          </p:cNvSpPr>
          <p:nvPr>
            <p:ph type="sldNum" sz="quarter" idx="10"/>
          </p:nvPr>
        </p:nvSpPr>
        <p:spPr/>
        <p:txBody>
          <a:bodyPr/>
          <a:lstStyle/>
          <a:p>
            <a:fld id="{40AF8E6D-2F87-4F6A-97CA-AABE12BDBAA7}" type="slidenum">
              <a:rPr lang="en-GB" smtClean="0"/>
              <a:t>33</a:t>
            </a:fld>
            <a:endParaRPr lang="en-GB"/>
          </a:p>
        </p:txBody>
      </p:sp>
    </p:spTree>
    <p:extLst>
      <p:ext uri="{BB962C8B-B14F-4D97-AF65-F5344CB8AC3E}">
        <p14:creationId xmlns:p14="http://schemas.microsoft.com/office/powerpoint/2010/main" val="20316193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0AF8E6D-2F87-4F6A-97CA-AABE12BDBAA7}" type="slidenum">
              <a:rPr lang="en-GB" smtClean="0"/>
              <a:t>34</a:t>
            </a:fld>
            <a:endParaRPr lang="en-GB"/>
          </a:p>
        </p:txBody>
      </p:sp>
    </p:spTree>
    <p:extLst>
      <p:ext uri="{BB962C8B-B14F-4D97-AF65-F5344CB8AC3E}">
        <p14:creationId xmlns:p14="http://schemas.microsoft.com/office/powerpoint/2010/main" val="10065377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0AF8E6D-2F87-4F6A-97CA-AABE12BDBAA7}" type="slidenum">
              <a:rPr lang="en-GB" smtClean="0"/>
              <a:t>35</a:t>
            </a:fld>
            <a:endParaRPr lang="en-GB"/>
          </a:p>
        </p:txBody>
      </p:sp>
    </p:spTree>
    <p:extLst>
      <p:ext uri="{BB962C8B-B14F-4D97-AF65-F5344CB8AC3E}">
        <p14:creationId xmlns:p14="http://schemas.microsoft.com/office/powerpoint/2010/main" val="17033205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0AF8E6D-2F87-4F6A-97CA-AABE12BDBAA7}" type="slidenum">
              <a:rPr lang="en-GB" smtClean="0"/>
              <a:t>36</a:t>
            </a:fld>
            <a:endParaRPr lang="en-GB"/>
          </a:p>
        </p:txBody>
      </p:sp>
    </p:spTree>
    <p:extLst>
      <p:ext uri="{BB962C8B-B14F-4D97-AF65-F5344CB8AC3E}">
        <p14:creationId xmlns:p14="http://schemas.microsoft.com/office/powerpoint/2010/main" val="24487203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0AF8E6D-2F87-4F6A-97CA-AABE12BDBAA7}" type="slidenum">
              <a:rPr lang="en-GB" smtClean="0"/>
              <a:t>37</a:t>
            </a:fld>
            <a:endParaRPr lang="en-GB"/>
          </a:p>
        </p:txBody>
      </p:sp>
    </p:spTree>
    <p:extLst>
      <p:ext uri="{BB962C8B-B14F-4D97-AF65-F5344CB8AC3E}">
        <p14:creationId xmlns:p14="http://schemas.microsoft.com/office/powerpoint/2010/main" val="25067383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0AF8E6D-2F87-4F6A-97CA-AABE12BDBAA7}" type="slidenum">
              <a:rPr lang="en-GB" smtClean="0"/>
              <a:t>38</a:t>
            </a:fld>
            <a:endParaRPr lang="en-GB"/>
          </a:p>
        </p:txBody>
      </p:sp>
    </p:spTree>
    <p:extLst>
      <p:ext uri="{BB962C8B-B14F-4D97-AF65-F5344CB8AC3E}">
        <p14:creationId xmlns:p14="http://schemas.microsoft.com/office/powerpoint/2010/main" val="23609965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0AF8E6D-2F87-4F6A-97CA-AABE12BDBAA7}" type="slidenum">
              <a:rPr lang="en-GB" smtClean="0"/>
              <a:t>43</a:t>
            </a:fld>
            <a:endParaRPr lang="en-GB"/>
          </a:p>
        </p:txBody>
      </p:sp>
    </p:spTree>
    <p:extLst>
      <p:ext uri="{BB962C8B-B14F-4D97-AF65-F5344CB8AC3E}">
        <p14:creationId xmlns:p14="http://schemas.microsoft.com/office/powerpoint/2010/main" val="26695325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0AF8E6D-2F87-4F6A-97CA-AABE12BDBAA7}" type="slidenum">
              <a:rPr lang="en-GB" smtClean="0"/>
              <a:t>45</a:t>
            </a:fld>
            <a:endParaRPr lang="en-GB"/>
          </a:p>
        </p:txBody>
      </p:sp>
    </p:spTree>
    <p:extLst>
      <p:ext uri="{BB962C8B-B14F-4D97-AF65-F5344CB8AC3E}">
        <p14:creationId xmlns:p14="http://schemas.microsoft.com/office/powerpoint/2010/main" val="14777496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0AF8E6D-2F87-4F6A-97CA-AABE12BDBAA7}" type="slidenum">
              <a:rPr lang="en-GB" smtClean="0"/>
              <a:t>46</a:t>
            </a:fld>
            <a:endParaRPr lang="en-GB"/>
          </a:p>
        </p:txBody>
      </p:sp>
    </p:spTree>
    <p:extLst>
      <p:ext uri="{BB962C8B-B14F-4D97-AF65-F5344CB8AC3E}">
        <p14:creationId xmlns:p14="http://schemas.microsoft.com/office/powerpoint/2010/main" val="2509051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0AF8E6D-2F87-4F6A-97CA-AABE12BDBAA7}" type="slidenum">
              <a:rPr lang="en-GB" smtClean="0"/>
              <a:t>4</a:t>
            </a:fld>
            <a:endParaRPr lang="en-GB"/>
          </a:p>
        </p:txBody>
      </p:sp>
    </p:spTree>
    <p:extLst>
      <p:ext uri="{BB962C8B-B14F-4D97-AF65-F5344CB8AC3E}">
        <p14:creationId xmlns:p14="http://schemas.microsoft.com/office/powerpoint/2010/main" val="1981375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0AF8E6D-2F87-4F6A-97CA-AABE12BDBAA7}" type="slidenum">
              <a:rPr lang="en-GB" smtClean="0"/>
              <a:t>47</a:t>
            </a:fld>
            <a:endParaRPr lang="en-GB"/>
          </a:p>
        </p:txBody>
      </p:sp>
    </p:spTree>
    <p:extLst>
      <p:ext uri="{BB962C8B-B14F-4D97-AF65-F5344CB8AC3E}">
        <p14:creationId xmlns:p14="http://schemas.microsoft.com/office/powerpoint/2010/main" val="8397079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0AF8E6D-2F87-4F6A-97CA-AABE12BDBAA7}" type="slidenum">
              <a:rPr lang="en-GB" smtClean="0"/>
              <a:t>50</a:t>
            </a:fld>
            <a:endParaRPr lang="en-GB"/>
          </a:p>
        </p:txBody>
      </p:sp>
    </p:spTree>
    <p:extLst>
      <p:ext uri="{BB962C8B-B14F-4D97-AF65-F5344CB8AC3E}">
        <p14:creationId xmlns:p14="http://schemas.microsoft.com/office/powerpoint/2010/main" val="12265987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0AF8E6D-2F87-4F6A-97CA-AABE12BDBAA7}" type="slidenum">
              <a:rPr lang="en-GB" smtClean="0"/>
              <a:t>51</a:t>
            </a:fld>
            <a:endParaRPr lang="en-GB"/>
          </a:p>
        </p:txBody>
      </p:sp>
    </p:spTree>
    <p:extLst>
      <p:ext uri="{BB962C8B-B14F-4D97-AF65-F5344CB8AC3E}">
        <p14:creationId xmlns:p14="http://schemas.microsoft.com/office/powerpoint/2010/main" val="3948838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0AF8E6D-2F87-4F6A-97CA-AABE12BDBAA7}" type="slidenum">
              <a:rPr lang="en-GB" smtClean="0"/>
              <a:t>52</a:t>
            </a:fld>
            <a:endParaRPr lang="en-GB"/>
          </a:p>
        </p:txBody>
      </p:sp>
    </p:spTree>
    <p:extLst>
      <p:ext uri="{BB962C8B-B14F-4D97-AF65-F5344CB8AC3E}">
        <p14:creationId xmlns:p14="http://schemas.microsoft.com/office/powerpoint/2010/main" val="1106027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endParaRPr lang="en-GB" dirty="0"/>
          </a:p>
          <a:p>
            <a:pPr marL="0" indent="0">
              <a:buNone/>
            </a:pPr>
            <a:endParaRPr lang="en-GB" sz="1200" dirty="0">
              <a:latin typeface="Courier New" panose="02070309020205020404" pitchFamily="49" charset="0"/>
              <a:cs typeface="Courier New" panose="02070309020205020404" pitchFamily="49" charset="0"/>
            </a:endParaRPr>
          </a:p>
          <a:p>
            <a:endParaRPr lang="en-GB" dirty="0"/>
          </a:p>
        </p:txBody>
      </p:sp>
      <p:sp>
        <p:nvSpPr>
          <p:cNvPr id="4" name="Slide Number Placeholder 3"/>
          <p:cNvSpPr>
            <a:spLocks noGrp="1"/>
          </p:cNvSpPr>
          <p:nvPr>
            <p:ph type="sldNum" sz="quarter" idx="10"/>
          </p:nvPr>
        </p:nvSpPr>
        <p:spPr/>
        <p:txBody>
          <a:bodyPr/>
          <a:lstStyle/>
          <a:p>
            <a:fld id="{40AF8E6D-2F87-4F6A-97CA-AABE12BDBAA7}" type="slidenum">
              <a:rPr lang="en-GB" smtClean="0"/>
              <a:t>55</a:t>
            </a:fld>
            <a:endParaRPr lang="en-GB"/>
          </a:p>
        </p:txBody>
      </p:sp>
    </p:spTree>
    <p:extLst>
      <p:ext uri="{BB962C8B-B14F-4D97-AF65-F5344CB8AC3E}">
        <p14:creationId xmlns:p14="http://schemas.microsoft.com/office/powerpoint/2010/main" val="36044762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endParaRPr lang="en-GB" dirty="0"/>
          </a:p>
          <a:p>
            <a:pPr marL="0" indent="0">
              <a:buNone/>
            </a:pPr>
            <a:endParaRPr lang="en-GB" sz="1200" dirty="0">
              <a:latin typeface="Courier New" panose="02070309020205020404" pitchFamily="49" charset="0"/>
              <a:cs typeface="Courier New" panose="02070309020205020404" pitchFamily="49" charset="0"/>
            </a:endParaRPr>
          </a:p>
          <a:p>
            <a:endParaRPr lang="en-GB" dirty="0"/>
          </a:p>
        </p:txBody>
      </p:sp>
      <p:sp>
        <p:nvSpPr>
          <p:cNvPr id="4" name="Slide Number Placeholder 3"/>
          <p:cNvSpPr>
            <a:spLocks noGrp="1"/>
          </p:cNvSpPr>
          <p:nvPr>
            <p:ph type="sldNum" sz="quarter" idx="10"/>
          </p:nvPr>
        </p:nvSpPr>
        <p:spPr/>
        <p:txBody>
          <a:bodyPr/>
          <a:lstStyle/>
          <a:p>
            <a:fld id="{40AF8E6D-2F87-4F6A-97CA-AABE12BDBAA7}" type="slidenum">
              <a:rPr lang="en-GB" smtClean="0"/>
              <a:t>58</a:t>
            </a:fld>
            <a:endParaRPr lang="en-GB"/>
          </a:p>
        </p:txBody>
      </p:sp>
    </p:spTree>
    <p:extLst>
      <p:ext uri="{BB962C8B-B14F-4D97-AF65-F5344CB8AC3E}">
        <p14:creationId xmlns:p14="http://schemas.microsoft.com/office/powerpoint/2010/main" val="36691844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endParaRPr lang="en-GB" dirty="0"/>
          </a:p>
        </p:txBody>
      </p:sp>
      <p:sp>
        <p:nvSpPr>
          <p:cNvPr id="4" name="Slide Number Placeholder 3"/>
          <p:cNvSpPr>
            <a:spLocks noGrp="1"/>
          </p:cNvSpPr>
          <p:nvPr>
            <p:ph type="sldNum" sz="quarter" idx="10"/>
          </p:nvPr>
        </p:nvSpPr>
        <p:spPr/>
        <p:txBody>
          <a:bodyPr/>
          <a:lstStyle/>
          <a:p>
            <a:fld id="{40AF8E6D-2F87-4F6A-97CA-AABE12BDBAA7}" type="slidenum">
              <a:rPr lang="en-GB" smtClean="0"/>
              <a:t>59</a:t>
            </a:fld>
            <a:endParaRPr lang="en-GB"/>
          </a:p>
        </p:txBody>
      </p:sp>
    </p:spTree>
    <p:extLst>
      <p:ext uri="{BB962C8B-B14F-4D97-AF65-F5344CB8AC3E}">
        <p14:creationId xmlns:p14="http://schemas.microsoft.com/office/powerpoint/2010/main" val="3994310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endParaRPr lang="en-GB" dirty="0"/>
          </a:p>
        </p:txBody>
      </p:sp>
      <p:sp>
        <p:nvSpPr>
          <p:cNvPr id="4" name="Slide Number Placeholder 3"/>
          <p:cNvSpPr>
            <a:spLocks noGrp="1"/>
          </p:cNvSpPr>
          <p:nvPr>
            <p:ph type="sldNum" sz="quarter" idx="10"/>
          </p:nvPr>
        </p:nvSpPr>
        <p:spPr/>
        <p:txBody>
          <a:bodyPr/>
          <a:lstStyle/>
          <a:p>
            <a:fld id="{40AF8E6D-2F87-4F6A-97CA-AABE12BDBAA7}" type="slidenum">
              <a:rPr lang="en-GB" smtClean="0"/>
              <a:t>60</a:t>
            </a:fld>
            <a:endParaRPr lang="en-GB"/>
          </a:p>
        </p:txBody>
      </p:sp>
    </p:spTree>
    <p:extLst>
      <p:ext uri="{BB962C8B-B14F-4D97-AF65-F5344CB8AC3E}">
        <p14:creationId xmlns:p14="http://schemas.microsoft.com/office/powerpoint/2010/main" val="25551971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Try this with the following program:</a:t>
            </a:r>
          </a:p>
          <a:p>
            <a:r>
              <a:rPr lang="en-GB" dirty="0"/>
              <a:t>a = input()</a:t>
            </a:r>
          </a:p>
          <a:p>
            <a:r>
              <a:rPr lang="en-GB" dirty="0"/>
              <a:t>print(a)</a:t>
            </a:r>
          </a:p>
          <a:p>
            <a:r>
              <a:rPr lang="en-GB" dirty="0"/>
              <a:t>See if you can work out how to join two of them with a pipe as well!</a:t>
            </a:r>
          </a:p>
          <a:p>
            <a:endParaRPr lang="en-GB" dirty="0"/>
          </a:p>
          <a:p>
            <a:r>
              <a:rPr lang="en-GB" dirty="0"/>
              <a:t>For Windows, see:</a:t>
            </a:r>
          </a:p>
          <a:p>
            <a:r>
              <a:rPr lang="en-GB" dirty="0"/>
              <a:t>https://technet.microsoft.com/en-gb/library/bb490982.aspx</a:t>
            </a:r>
          </a:p>
          <a:p>
            <a:r>
              <a:rPr lang="en-GB" dirty="0"/>
              <a:t>Also works on POSIX (Linux; MacOS; etc.) systems.</a:t>
            </a:r>
          </a:p>
        </p:txBody>
      </p:sp>
      <p:sp>
        <p:nvSpPr>
          <p:cNvPr id="4" name="Slide Number Placeholder 3"/>
          <p:cNvSpPr>
            <a:spLocks noGrp="1"/>
          </p:cNvSpPr>
          <p:nvPr>
            <p:ph type="sldNum" sz="quarter" idx="10"/>
          </p:nvPr>
        </p:nvSpPr>
        <p:spPr/>
        <p:txBody>
          <a:bodyPr/>
          <a:lstStyle/>
          <a:p>
            <a:fld id="{40AF8E6D-2F87-4F6A-97CA-AABE12BDBAA7}" type="slidenum">
              <a:rPr lang="en-GB" smtClean="0"/>
              <a:t>5</a:t>
            </a:fld>
            <a:endParaRPr lang="en-GB"/>
          </a:p>
        </p:txBody>
      </p:sp>
    </p:spTree>
    <p:extLst>
      <p:ext uri="{BB962C8B-B14F-4D97-AF65-F5344CB8AC3E}">
        <p14:creationId xmlns:p14="http://schemas.microsoft.com/office/powerpoint/2010/main" val="27731668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https://docs.python.org/3/library/functions.html#open</a:t>
            </a:r>
          </a:p>
          <a:p>
            <a:endParaRPr lang="en-GB" dirty="0"/>
          </a:p>
        </p:txBody>
      </p:sp>
      <p:sp>
        <p:nvSpPr>
          <p:cNvPr id="4" name="Slide Number Placeholder 3"/>
          <p:cNvSpPr>
            <a:spLocks noGrp="1"/>
          </p:cNvSpPr>
          <p:nvPr>
            <p:ph type="sldNum" sz="quarter" idx="10"/>
          </p:nvPr>
        </p:nvSpPr>
        <p:spPr/>
        <p:txBody>
          <a:bodyPr/>
          <a:lstStyle/>
          <a:p>
            <a:fld id="{40AF8E6D-2F87-4F6A-97CA-AABE12BDBAA7}" type="slidenum">
              <a:rPr lang="en-GB" smtClean="0"/>
              <a:t>6</a:t>
            </a:fld>
            <a:endParaRPr lang="en-GB"/>
          </a:p>
        </p:txBody>
      </p:sp>
    </p:spTree>
    <p:extLst>
      <p:ext uri="{BB962C8B-B14F-4D97-AF65-F5344CB8AC3E}">
        <p14:creationId xmlns:p14="http://schemas.microsoft.com/office/powerpoint/2010/main" val="25488565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https://docs.python.org/3/library/functions.html#open</a:t>
            </a:r>
          </a:p>
          <a:p>
            <a:endParaRPr lang="en-GB" dirty="0"/>
          </a:p>
        </p:txBody>
      </p:sp>
      <p:sp>
        <p:nvSpPr>
          <p:cNvPr id="4" name="Slide Number Placeholder 3"/>
          <p:cNvSpPr>
            <a:spLocks noGrp="1"/>
          </p:cNvSpPr>
          <p:nvPr>
            <p:ph type="sldNum" sz="quarter" idx="10"/>
          </p:nvPr>
        </p:nvSpPr>
        <p:spPr/>
        <p:txBody>
          <a:bodyPr/>
          <a:lstStyle/>
          <a:p>
            <a:fld id="{40AF8E6D-2F87-4F6A-97CA-AABE12BDBAA7}" type="slidenum">
              <a:rPr lang="en-GB" smtClean="0"/>
              <a:t>7</a:t>
            </a:fld>
            <a:endParaRPr lang="en-GB"/>
          </a:p>
        </p:txBody>
      </p:sp>
    </p:spTree>
    <p:extLst>
      <p:ext uri="{BB962C8B-B14F-4D97-AF65-F5344CB8AC3E}">
        <p14:creationId xmlns:p14="http://schemas.microsoft.com/office/powerpoint/2010/main" val="38551445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0AF8E6D-2F87-4F6A-97CA-AABE12BDBAA7}" type="slidenum">
              <a:rPr lang="en-GB" smtClean="0"/>
              <a:t>8</a:t>
            </a:fld>
            <a:endParaRPr lang="en-GB"/>
          </a:p>
        </p:txBody>
      </p:sp>
    </p:spTree>
    <p:extLst>
      <p:ext uri="{BB962C8B-B14F-4D97-AF65-F5344CB8AC3E}">
        <p14:creationId xmlns:p14="http://schemas.microsoft.com/office/powerpoint/2010/main" val="3315175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0AF8E6D-2F87-4F6A-97CA-AABE12BDBAA7}" type="slidenum">
              <a:rPr lang="en-GB" smtClean="0"/>
              <a:t>9</a:t>
            </a:fld>
            <a:endParaRPr lang="en-GB"/>
          </a:p>
        </p:txBody>
      </p:sp>
    </p:spTree>
    <p:extLst>
      <p:ext uri="{BB962C8B-B14F-4D97-AF65-F5344CB8AC3E}">
        <p14:creationId xmlns:p14="http://schemas.microsoft.com/office/powerpoint/2010/main" val="26111945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dirty="0">
                <a:cs typeface="Arial" panose="020B0604020202020204" pitchFamily="34" charset="0"/>
              </a:rPr>
              <a:t>For reference, when</a:t>
            </a:r>
            <a:r>
              <a:rPr lang="en-GB" altLang="en-US" baseline="0" dirty="0">
                <a:cs typeface="Arial" panose="020B0604020202020204" pitchFamily="34" charset="0"/>
              </a:rPr>
              <a:t> storing numbers as bits, there are two formats:</a:t>
            </a:r>
            <a:r>
              <a:rPr lang="en-GB" altLang="en-US" dirty="0">
                <a:cs typeface="Arial" panose="020B0604020202020204" pitchFamily="34" charset="0"/>
              </a:rPr>
              <a:t> </a:t>
            </a:r>
            <a:r>
              <a:rPr lang="en-GB" altLang="en-US" dirty="0" err="1">
                <a:cs typeface="Arial" panose="020B0604020202020204" pitchFamily="34" charset="0"/>
              </a:rPr>
              <a:t>Bigendian</a:t>
            </a:r>
            <a:r>
              <a:rPr lang="en-GB" altLang="en-US" dirty="0">
                <a:cs typeface="Arial" panose="020B0604020202020204" pitchFamily="34" charset="0"/>
              </a:rPr>
              <a:t> </a:t>
            </a:r>
          </a:p>
          <a:p>
            <a:r>
              <a:rPr lang="en-GB" altLang="en-US" dirty="0">
                <a:cs typeface="Arial" panose="020B0604020202020204" pitchFamily="34" charset="0"/>
              </a:rPr>
              <a:t>00000000 </a:t>
            </a:r>
          </a:p>
          <a:p>
            <a:r>
              <a:rPr lang="en-GB" altLang="en-US" dirty="0">
                <a:cs typeface="Arial" panose="020B0604020202020204" pitchFamily="34" charset="0"/>
              </a:rPr>
              <a:t>00000000 </a:t>
            </a:r>
          </a:p>
          <a:p>
            <a:r>
              <a:rPr lang="en-GB" altLang="en-US" dirty="0">
                <a:cs typeface="Arial" panose="020B0604020202020204" pitchFamily="34" charset="0"/>
              </a:rPr>
              <a:t>00000000 </a:t>
            </a:r>
          </a:p>
          <a:p>
            <a:r>
              <a:rPr lang="en-GB" altLang="en-US" dirty="0">
                <a:cs typeface="Arial" panose="020B0604020202020204" pitchFamily="34" charset="0"/>
              </a:rPr>
              <a:t>000000001 = 1</a:t>
            </a:r>
          </a:p>
          <a:p>
            <a:r>
              <a:rPr lang="en-GB" altLang="en-US" dirty="0">
                <a:cs typeface="Arial" panose="020B0604020202020204" pitchFamily="34" charset="0"/>
              </a:rPr>
              <a:t>And </a:t>
            </a:r>
            <a:r>
              <a:rPr lang="en-GB" altLang="en-US" dirty="0" err="1">
                <a:cs typeface="Arial" panose="020B0604020202020204" pitchFamily="34" charset="0"/>
              </a:rPr>
              <a:t>Littleendian</a:t>
            </a:r>
            <a:endParaRPr lang="en-GB" altLang="en-US" dirty="0">
              <a:cs typeface="Arial" panose="020B0604020202020204" pitchFamily="34" charset="0"/>
            </a:endParaRPr>
          </a:p>
          <a:p>
            <a:r>
              <a:rPr lang="en-GB" altLang="en-US" dirty="0">
                <a:cs typeface="Arial" panose="020B0604020202020204" pitchFamily="34" charset="0"/>
              </a:rPr>
              <a:t>00000001 </a:t>
            </a:r>
          </a:p>
          <a:p>
            <a:r>
              <a:rPr lang="en-GB" altLang="en-US" dirty="0">
                <a:cs typeface="Arial" panose="020B0604020202020204" pitchFamily="34" charset="0"/>
              </a:rPr>
              <a:t>00000000 </a:t>
            </a:r>
          </a:p>
          <a:p>
            <a:r>
              <a:rPr lang="en-GB" altLang="en-US" dirty="0">
                <a:cs typeface="Arial" panose="020B0604020202020204" pitchFamily="34" charset="0"/>
              </a:rPr>
              <a:t>00000000 </a:t>
            </a:r>
          </a:p>
          <a:p>
            <a:r>
              <a:rPr lang="en-GB" altLang="en-US" dirty="0">
                <a:cs typeface="Arial" panose="020B0604020202020204" pitchFamily="34" charset="0"/>
              </a:rPr>
              <a:t>000000000 = 1</a:t>
            </a:r>
          </a:p>
          <a:p>
            <a:r>
              <a:rPr lang="en-GB" altLang="en-US" dirty="0">
                <a:cs typeface="Arial" panose="020B0604020202020204" pitchFamily="34" charset="0"/>
              </a:rPr>
              <a:t>There are also different ways of representing negative</a:t>
            </a:r>
            <a:r>
              <a:rPr lang="en-GB" altLang="en-US" baseline="0" dirty="0">
                <a:cs typeface="Arial" panose="020B0604020202020204" pitchFamily="34" charset="0"/>
              </a:rPr>
              <a:t> numbers; for example:</a:t>
            </a:r>
            <a:endParaRPr lang="en-GB" altLang="en-US" dirty="0">
              <a:cs typeface="Arial" panose="020B0604020202020204" pitchFamily="34" charset="0"/>
            </a:endParaRPr>
          </a:p>
          <a:p>
            <a:r>
              <a:rPr lang="en-GB" altLang="en-US" dirty="0">
                <a:cs typeface="Arial" panose="020B0604020202020204" pitchFamily="34" charset="0"/>
              </a:rPr>
              <a:t>"two's complement":</a:t>
            </a:r>
          </a:p>
          <a:p>
            <a:r>
              <a:rPr lang="en-GB" altLang="en-US" dirty="0">
                <a:cs typeface="Arial" panose="020B0604020202020204" pitchFamily="34" charset="0"/>
              </a:rPr>
              <a:t>http://en.wikipedia.org/wiki/Two%27s_complement</a:t>
            </a:r>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1F2E7286-1AF7-4DD0-B6E1-F4EBAE0E7B31}" type="slidenum">
              <a:rPr lang="en-US" altLang="en-US" smtClean="0"/>
              <a:pPr>
                <a:spcBef>
                  <a:spcPct val="0"/>
                </a:spcBef>
              </a:pPr>
              <a:t>11</a:t>
            </a:fld>
            <a:endParaRPr lang="en-US" altLang="en-US"/>
          </a:p>
        </p:txBody>
      </p:sp>
    </p:spTree>
    <p:extLst>
      <p:ext uri="{BB962C8B-B14F-4D97-AF65-F5344CB8AC3E}">
        <p14:creationId xmlns:p14="http://schemas.microsoft.com/office/powerpoint/2010/main" val="24742673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0000"/>
                    <a:lumOff val="10000"/>
                  </a:schemeClr>
                </a:solidFill>
              </a:defRPr>
            </a:lvl1pPr>
            <a:lvl2pPr marL="457189" indent="0" algn="ctr">
              <a:buNone/>
              <a:defRPr sz="1600"/>
            </a:lvl2pPr>
            <a:lvl3pPr marL="914377" indent="0" algn="ctr">
              <a:buNone/>
              <a:defRPr sz="16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CAFD24C9-49B2-4E9F-9578-132B06112853}" type="datetimeFigureOut">
              <a:rPr lang="en-CA" smtClean="0"/>
              <a:t>2019-06-10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105D916-D30A-4108-AB06-E8DB4388557B}" type="slidenum">
              <a:rPr lang="en-CA" smtClean="0"/>
              <a:t>‹#›</a:t>
            </a:fld>
            <a:endParaRPr lang="en-CA"/>
          </a:p>
        </p:txBody>
      </p:sp>
      <p:cxnSp>
        <p:nvCxnSpPr>
          <p:cNvPr id="8" name="Straight Connector 7"/>
          <p:cNvCxnSpPr/>
          <p:nvPr/>
        </p:nvCxnSpPr>
        <p:spPr>
          <a:xfrm flipV="1">
            <a:off x="629013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8967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FD24C9-49B2-4E9F-9578-132B06112853}" type="datetimeFigureOut">
              <a:rPr lang="en-CA" smtClean="0"/>
              <a:t>2019-06-10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105D916-D30A-4108-AB06-E8DB4388557B}" type="slidenum">
              <a:rPr lang="en-CA" smtClean="0"/>
              <a:t>‹#›</a:t>
            </a:fld>
            <a:endParaRPr lang="en-CA"/>
          </a:p>
        </p:txBody>
      </p:sp>
    </p:spTree>
    <p:extLst>
      <p:ext uri="{BB962C8B-B14F-4D97-AF65-F5344CB8AC3E}">
        <p14:creationId xmlns:p14="http://schemas.microsoft.com/office/powerpoint/2010/main" val="131353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FD24C9-49B2-4E9F-9578-132B06112853}" type="datetimeFigureOut">
              <a:rPr lang="en-CA" smtClean="0"/>
              <a:t>2019-06-10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105D916-D30A-4108-AB06-E8DB4388557B}" type="slidenum">
              <a:rPr lang="en-CA" smtClean="0"/>
              <a:t>‹#›</a:t>
            </a:fld>
            <a:endParaRPr lang="en-CA"/>
          </a:p>
        </p:txBody>
      </p:sp>
      <p:cxnSp>
        <p:nvCxnSpPr>
          <p:cNvPr id="7" name="Straight Connector 6"/>
          <p:cNvCxnSpPr/>
          <p:nvPr/>
        </p:nvCxnSpPr>
        <p:spPr>
          <a:xfrm rot="5400000" flipV="1">
            <a:off x="7543800" y="173563"/>
            <a:ext cx="0" cy="6858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2785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FD24C9-49B2-4E9F-9578-132B06112853}" type="datetimeFigureOut">
              <a:rPr lang="en-CA" smtClean="0"/>
              <a:t>2019-06-10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105D916-D30A-4108-AB06-E8DB4388557B}" type="slidenum">
              <a:rPr lang="en-CA" smtClean="0"/>
              <a:t>‹#›</a:t>
            </a:fld>
            <a:endParaRPr lang="en-CA"/>
          </a:p>
        </p:txBody>
      </p:sp>
    </p:spTree>
    <p:extLst>
      <p:ext uri="{BB962C8B-B14F-4D97-AF65-F5344CB8AC3E}">
        <p14:creationId xmlns:p14="http://schemas.microsoft.com/office/powerpoint/2010/main" val="3965889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1"/>
            <a:ext cx="9144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0000"/>
                    <a:lumOff val="10000"/>
                  </a:schemeClr>
                </a:solidFill>
              </a:defRPr>
            </a:lvl1pPr>
            <a:lvl2pPr marL="457189" indent="0">
              <a:buNone/>
              <a:defRPr sz="16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FD24C9-49B2-4E9F-9578-132B06112853}" type="datetimeFigureOut">
              <a:rPr lang="en-CA" smtClean="0"/>
              <a:t>2019-06-10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105D916-D30A-4108-AB06-E8DB4388557B}" type="slidenum">
              <a:rPr lang="en-CA" smtClean="0"/>
              <a:t>‹#›</a:t>
            </a:fld>
            <a:endParaRPr lang="en-CA"/>
          </a:p>
        </p:txBody>
      </p:sp>
      <p:cxnSp>
        <p:nvCxnSpPr>
          <p:cNvPr id="8" name="Straight Connector 7"/>
          <p:cNvCxnSpPr/>
          <p:nvPr/>
        </p:nvCxnSpPr>
        <p:spPr>
          <a:xfrm flipV="1">
            <a:off x="629013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9958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FD24C9-49B2-4E9F-9578-132B06112853}" type="datetimeFigureOut">
              <a:rPr lang="en-CA" smtClean="0"/>
              <a:t>2019-06-10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105D916-D30A-4108-AB06-E8DB4388557B}" type="slidenum">
              <a:rPr lang="en-CA" smtClean="0"/>
              <a:t>‹#›</a:t>
            </a:fld>
            <a:endParaRPr lang="en-CA"/>
          </a:p>
        </p:txBody>
      </p:sp>
    </p:spTree>
    <p:extLst>
      <p:ext uri="{BB962C8B-B14F-4D97-AF65-F5344CB8AC3E}">
        <p14:creationId xmlns:p14="http://schemas.microsoft.com/office/powerpoint/2010/main" val="2348706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2">
                    <a:lumMod val="75000"/>
                  </a:schemeClr>
                </a:solidFill>
                <a:latin typeface="+mn-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2">
                    <a:lumMod val="75000"/>
                  </a:schemeClr>
                </a:solidFill>
                <a:latin typeface="+mn-lt"/>
                <a:ea typeface="+mn-ea"/>
                <a:cs typeface="+mn-cs"/>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marL="0" lvl="0" indent="0" algn="l" defTabSz="914377"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FD24C9-49B2-4E9F-9578-132B06112853}" type="datetimeFigureOut">
              <a:rPr lang="en-CA" smtClean="0"/>
              <a:t>2019-06-10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C105D916-D30A-4108-AB06-E8DB4388557B}" type="slidenum">
              <a:rPr lang="en-CA" smtClean="0"/>
              <a:t>‹#›</a:t>
            </a:fld>
            <a:endParaRPr lang="en-CA"/>
          </a:p>
        </p:txBody>
      </p:sp>
    </p:spTree>
    <p:extLst>
      <p:ext uri="{BB962C8B-B14F-4D97-AF65-F5344CB8AC3E}">
        <p14:creationId xmlns:p14="http://schemas.microsoft.com/office/powerpoint/2010/main" val="4260514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FD24C9-49B2-4E9F-9578-132B06112853}" type="datetimeFigureOut">
              <a:rPr lang="en-CA" smtClean="0"/>
              <a:t>2019-06-10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C105D916-D30A-4108-AB06-E8DB4388557B}" type="slidenum">
              <a:rPr lang="en-CA" smtClean="0"/>
              <a:t>‹#›</a:t>
            </a:fld>
            <a:endParaRPr lang="en-CA"/>
          </a:p>
        </p:txBody>
      </p:sp>
    </p:spTree>
    <p:extLst>
      <p:ext uri="{BB962C8B-B14F-4D97-AF65-F5344CB8AC3E}">
        <p14:creationId xmlns:p14="http://schemas.microsoft.com/office/powerpoint/2010/main" val="487539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FD24C9-49B2-4E9F-9578-132B06112853}" type="datetimeFigureOut">
              <a:rPr lang="en-CA" smtClean="0"/>
              <a:t>2019-06-10</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C105D916-D30A-4108-AB06-E8DB4388557B}" type="slidenum">
              <a:rPr lang="en-CA" smtClean="0"/>
              <a:t>‹#›</a:t>
            </a:fld>
            <a:endParaRPr lang="en-CA"/>
          </a:p>
        </p:txBody>
      </p:sp>
    </p:spTree>
    <p:extLst>
      <p:ext uri="{BB962C8B-B14F-4D97-AF65-F5344CB8AC3E}">
        <p14:creationId xmlns:p14="http://schemas.microsoft.com/office/powerpoint/2010/main" val="3523141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FD24C9-49B2-4E9F-9578-132B06112853}" type="datetimeFigureOut">
              <a:rPr lang="en-CA" smtClean="0"/>
              <a:t>2019-06-10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105D916-D30A-4108-AB06-E8DB4388557B}" type="slidenum">
              <a:rPr lang="en-CA" smtClean="0"/>
              <a:t>‹#›</a:t>
            </a:fld>
            <a:endParaRPr lang="en-CA"/>
          </a:p>
        </p:txBody>
      </p:sp>
    </p:spTree>
    <p:extLst>
      <p:ext uri="{BB962C8B-B14F-4D97-AF65-F5344CB8AC3E}">
        <p14:creationId xmlns:p14="http://schemas.microsoft.com/office/powerpoint/2010/main" val="2193008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2">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0000"/>
                    <a:lumOff val="10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AFD24C9-49B2-4E9F-9578-132B06112853}" type="datetimeFigureOut">
              <a:rPr lang="en-CA" smtClean="0"/>
              <a:t>2019-06-10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105D916-D30A-4108-AB06-E8DB4388557B}" type="slidenum">
              <a:rPr lang="en-CA" smtClean="0"/>
              <a:t>‹#›</a:t>
            </a:fld>
            <a:endParaRPr lang="en-CA"/>
          </a:p>
        </p:txBody>
      </p:sp>
      <p:cxnSp>
        <p:nvCxnSpPr>
          <p:cNvPr id="9" name="Straight Connector 8"/>
          <p:cNvCxnSpPr/>
          <p:nvPr/>
        </p:nvCxnSpPr>
        <p:spPr>
          <a:xfrm flipV="1">
            <a:off x="629013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306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CAFD24C9-49B2-4E9F-9578-132B06112853}" type="datetimeFigureOut">
              <a:rPr lang="en-CA" smtClean="0"/>
              <a:t>2019-06-10</a:t>
            </a:fld>
            <a:endParaRPr lang="en-CA"/>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CA"/>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C105D916-D30A-4108-AB06-E8DB4388557B}" type="slidenum">
              <a:rPr lang="en-CA" smtClean="0"/>
              <a:t>‹#›</a:t>
            </a:fld>
            <a:endParaRPr lang="en-CA"/>
          </a:p>
        </p:txBody>
      </p:sp>
      <p:cxnSp>
        <p:nvCxnSpPr>
          <p:cNvPr id="7" name="Straight Connector 6"/>
          <p:cNvCxnSpPr/>
          <p:nvPr/>
        </p:nvCxnSpPr>
        <p:spPr>
          <a:xfrm flipV="1">
            <a:off x="5715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8" name="Picture 7" descr="MD-flag-background-ppt.pn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9143999" cy="571500"/>
          </a:xfrm>
          <a:prstGeom prst="rect">
            <a:avLst/>
          </a:prstGeom>
        </p:spPr>
      </p:pic>
      <p:pic>
        <p:nvPicPr>
          <p:cNvPr id="9" name="Picture 8" descr="UMBC-primary-logo-CMYK-on-black.png"/>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294287" y="86177"/>
            <a:ext cx="1749252" cy="402989"/>
          </a:xfrm>
          <a:prstGeom prst="rect">
            <a:avLst/>
          </a:prstGeom>
        </p:spPr>
      </p:pic>
    </p:spTree>
    <p:extLst>
      <p:ext uri="{BB962C8B-B14F-4D97-AF65-F5344CB8AC3E}">
        <p14:creationId xmlns:p14="http://schemas.microsoft.com/office/powerpoint/2010/main" val="2751027501"/>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377" rtl="0" eaLnBrk="1" latinLnBrk="0" hangingPunct="1">
        <a:lnSpc>
          <a:spcPct val="80000"/>
        </a:lnSpc>
        <a:spcBef>
          <a:spcPct val="0"/>
        </a:spcBef>
        <a:buNone/>
        <a:defRPr sz="4000" kern="1200" cap="all" spc="100" baseline="0">
          <a:solidFill>
            <a:schemeClr val="tx1">
              <a:lumMod val="90000"/>
              <a:lumOff val="10000"/>
            </a:schemeClr>
          </a:solidFill>
          <a:latin typeface="+mj-lt"/>
          <a:ea typeface="+mj-ea"/>
          <a:cs typeface="+mj-cs"/>
        </a:defRPr>
      </a:lvl1pPr>
    </p:titleStyle>
    <p:bodyStyle>
      <a:lvl1pPr marL="91440" indent="-91440" algn="l" defTabSz="914377"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600" kern="1200">
          <a:solidFill>
            <a:schemeClr val="tx1"/>
          </a:solidFill>
          <a:latin typeface="+mn-lt"/>
          <a:ea typeface="+mn-ea"/>
          <a:cs typeface="+mn-cs"/>
        </a:defRPr>
      </a:lvl2pPr>
      <a:lvl3pPr marL="44805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3pPr>
      <a:lvl4pPr marL="59436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4pPr>
      <a:lvl5pPr marL="77724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5pPr>
      <a:lvl6pPr marL="91440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6pPr>
      <a:lvl7pPr marL="1060704"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7pPr>
      <a:lvl8pPr marL="1216152"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8pPr>
      <a:lvl9pPr marL="136245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docs.python.org/3/library/functions.html#open"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docs.python.org/3/library/contextlib.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docs.python.org/3/library/csv.html"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docs.python.org/3/library/pickle.html"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docs.python.org/3/library/json.html"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docs.python.org/3/library/markup.html"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hyperlink" Target="http://docs.python-requests.org/en/master/" TargetMode="External"/><Relationship Id="rId4" Type="http://schemas.openxmlformats.org/officeDocument/2006/relationships/hyperlink" Target="https://docs.python.org/3/library/internet.html"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hyperlink" Target="https://docs.python.org/3/library/os.html"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docs.python.org/3/library/os.html#os.environ"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s://docs.python.org/3/library/pathlib.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s://docs.python.org/3/library/pathlib.html#pathlib.Path.stat"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s://docs.python.org/3/library/os.html#os.chmod"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hyperlink" Target="https://docs.python.org/3/library/os.html#os.chown" TargetMode="External"/></Relationships>
</file>

<file path=ppt/slides/_rels/slide59.xml.rels><?xml version="1.0" encoding="UTF-8" standalone="yes"?>
<Relationships xmlns="http://schemas.openxmlformats.org/package/2006/relationships"><Relationship Id="rId3" Type="http://schemas.openxmlformats.org/officeDocument/2006/relationships/hyperlink" Target="https://docs.python.org/3/library/glob.html"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tps://docs.python.org/3/library/shutil.html" TargetMode="External"/><Relationship Id="rId2" Type="http://schemas.openxmlformats.org/officeDocument/2006/relationships/hyperlink" Target="https://docs.python.org/3/library/tempfile.html"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cs.python.org/3.3/tutorial/inputoutput.html#methods-of-file-object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docs.python.org/3/library/linecache.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Inputs – Outputs</a:t>
            </a:r>
            <a:br>
              <a:rPr lang="en-CA" dirty="0"/>
            </a:br>
            <a:r>
              <a:rPr lang="en-CA" dirty="0"/>
              <a:t>FILES</a:t>
            </a:r>
          </a:p>
        </p:txBody>
      </p:sp>
      <p:sp>
        <p:nvSpPr>
          <p:cNvPr id="7" name="Subtitle 2">
            <a:extLst>
              <a:ext uri="{FF2B5EF4-FFF2-40B4-BE49-F238E27FC236}">
                <a16:creationId xmlns:a16="http://schemas.microsoft.com/office/drawing/2014/main" id="{BC1261BF-580A-A64D-87F0-3D41A9677441}"/>
              </a:ext>
            </a:extLst>
          </p:cNvPr>
          <p:cNvSpPr>
            <a:spLocks noGrp="1"/>
          </p:cNvSpPr>
          <p:nvPr>
            <p:ph type="subTitle" idx="1"/>
          </p:nvPr>
        </p:nvSpPr>
        <p:spPr>
          <a:xfrm>
            <a:off x="6457950" y="4960137"/>
            <a:ext cx="2400300" cy="1463040"/>
          </a:xfrm>
        </p:spPr>
        <p:txBody>
          <a:bodyPr>
            <a:normAutofit/>
          </a:bodyPr>
          <a:lstStyle/>
          <a:p>
            <a:r>
              <a:rPr lang="en-CA" b="1" dirty="0"/>
              <a:t>Python Basics</a:t>
            </a:r>
            <a:endParaRPr lang="en-CA" dirty="0"/>
          </a:p>
        </p:txBody>
      </p:sp>
    </p:spTree>
    <p:extLst>
      <p:ext uri="{BB962C8B-B14F-4D97-AF65-F5344CB8AC3E}">
        <p14:creationId xmlns:p14="http://schemas.microsoft.com/office/powerpoint/2010/main" val="1799776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Binary vs text files</a:t>
            </a:r>
          </a:p>
        </p:txBody>
      </p:sp>
      <p:sp>
        <p:nvSpPr>
          <p:cNvPr id="3" name="Content Placeholder 2"/>
          <p:cNvSpPr>
            <a:spLocks noGrp="1"/>
          </p:cNvSpPr>
          <p:nvPr>
            <p:ph idx="1"/>
          </p:nvPr>
        </p:nvSpPr>
        <p:spPr/>
        <p:txBody>
          <a:bodyPr/>
          <a:lstStyle/>
          <a:p>
            <a:pPr marL="0" indent="0">
              <a:buNone/>
            </a:pPr>
            <a:r>
              <a:rPr lang="en-GB" dirty="0"/>
              <a:t>The type of the file has a big effect on how we handle it.</a:t>
            </a:r>
          </a:p>
          <a:p>
            <a:pPr marL="0" indent="0">
              <a:buNone/>
            </a:pPr>
            <a:endParaRPr lang="en-GB" dirty="0"/>
          </a:p>
          <a:p>
            <a:pPr marL="0" indent="0">
              <a:buNone/>
            </a:pPr>
            <a:r>
              <a:rPr lang="en-GB" dirty="0"/>
              <a:t>There are broadly two types of files: text and binary.</a:t>
            </a:r>
          </a:p>
          <a:p>
            <a:pPr marL="0" indent="0">
              <a:buNone/>
            </a:pPr>
            <a:endParaRPr lang="en-GB" dirty="0"/>
          </a:p>
          <a:p>
            <a:pPr marL="0" indent="0">
              <a:buNone/>
            </a:pPr>
            <a:r>
              <a:rPr lang="en-GB" dirty="0"/>
              <a:t>They are all basically ones and zeros; what is different is how a computer displays them to us, and how much space they take up.</a:t>
            </a:r>
          </a:p>
        </p:txBody>
      </p:sp>
    </p:spTree>
    <p:extLst>
      <p:ext uri="{BB962C8B-B14F-4D97-AF65-F5344CB8AC3E}">
        <p14:creationId xmlns:p14="http://schemas.microsoft.com/office/powerpoint/2010/main" val="1861598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598824" y="725718"/>
            <a:ext cx="7229536" cy="1092006"/>
          </a:xfrm>
        </p:spPr>
        <p:txBody>
          <a:bodyPr>
            <a:normAutofit/>
          </a:bodyPr>
          <a:lstStyle/>
          <a:p>
            <a:pPr eaLnBrk="1" hangingPunct="1"/>
            <a:r>
              <a:rPr lang="en-GB" altLang="en-US" sz="3600" dirty="0"/>
              <a:t>Binary vs. Text files</a:t>
            </a:r>
          </a:p>
        </p:txBody>
      </p:sp>
      <p:sp>
        <p:nvSpPr>
          <p:cNvPr id="3" name="Content Placeholder 2"/>
          <p:cNvSpPr>
            <a:spLocks noGrp="1"/>
          </p:cNvSpPr>
          <p:nvPr>
            <p:ph idx="1"/>
          </p:nvPr>
        </p:nvSpPr>
        <p:spPr>
          <a:xfrm>
            <a:off x="1502467" y="2004608"/>
            <a:ext cx="6006371" cy="3976643"/>
          </a:xfrm>
        </p:spPr>
        <p:txBody>
          <a:bodyPr rtlCol="0">
            <a:normAutofit fontScale="77500" lnSpcReduction="20000"/>
          </a:bodyPr>
          <a:lstStyle/>
          <a:p>
            <a:pPr>
              <a:buNone/>
              <a:defRPr/>
            </a:pPr>
            <a:r>
              <a:rPr lang="en-GB" sz="1950" dirty="0"/>
              <a:t>All files are really just binary 0 and 1 bits. </a:t>
            </a:r>
          </a:p>
          <a:p>
            <a:pPr marL="0" indent="0">
              <a:buNone/>
              <a:defRPr/>
            </a:pPr>
            <a:r>
              <a:rPr lang="en-GB" sz="1950" dirty="0"/>
              <a:t>In ‘binary’ files, data is stored in binary representations of the basic types. For example, here's a four byte representations of </a:t>
            </a:r>
            <a:r>
              <a:rPr lang="en-GB" sz="1950" dirty="0" err="1"/>
              <a:t>int</a:t>
            </a:r>
            <a:r>
              <a:rPr lang="en-GB" sz="1950" dirty="0"/>
              <a:t> data:</a:t>
            </a:r>
          </a:p>
          <a:p>
            <a:pPr>
              <a:buNone/>
              <a:defRPr/>
            </a:pPr>
            <a:endParaRPr lang="en-GB" sz="1950" dirty="0"/>
          </a:p>
          <a:p>
            <a:pPr>
              <a:buNone/>
              <a:defRPr/>
            </a:pPr>
            <a:endParaRPr lang="en-GB" sz="1950" dirty="0"/>
          </a:p>
          <a:p>
            <a:pPr>
              <a:buNone/>
              <a:defRPr/>
            </a:pPr>
            <a:r>
              <a:rPr lang="en-GB" sz="1950" dirty="0"/>
              <a:t>	00000000 00000000 </a:t>
            </a:r>
            <a:r>
              <a:rPr lang="en-GB" sz="1950" dirty="0" err="1"/>
              <a:t>00000000</a:t>
            </a:r>
            <a:r>
              <a:rPr lang="en-GB" sz="1950" dirty="0"/>
              <a:t> </a:t>
            </a:r>
            <a:r>
              <a:rPr lang="en-GB" sz="1950" dirty="0" err="1"/>
              <a:t>00000000</a:t>
            </a:r>
            <a:r>
              <a:rPr lang="en-GB" sz="1950" dirty="0"/>
              <a:t> 	= </a:t>
            </a:r>
            <a:r>
              <a:rPr lang="en-GB" sz="1950" dirty="0" err="1"/>
              <a:t>int</a:t>
            </a:r>
            <a:r>
              <a:rPr lang="en-GB" sz="1950" dirty="0"/>
              <a:t> 0</a:t>
            </a:r>
          </a:p>
          <a:p>
            <a:pPr>
              <a:buNone/>
              <a:defRPr/>
            </a:pPr>
            <a:r>
              <a:rPr lang="en-GB" sz="1950" dirty="0"/>
              <a:t>	00000000 00000000 </a:t>
            </a:r>
            <a:r>
              <a:rPr lang="en-GB" sz="1950" dirty="0" err="1"/>
              <a:t>00000000</a:t>
            </a:r>
            <a:r>
              <a:rPr lang="en-GB" sz="1950" dirty="0"/>
              <a:t> 00000001 	= </a:t>
            </a:r>
            <a:r>
              <a:rPr lang="en-GB" sz="1950" dirty="0" err="1"/>
              <a:t>int</a:t>
            </a:r>
            <a:r>
              <a:rPr lang="en-GB" sz="1950" dirty="0"/>
              <a:t> 1</a:t>
            </a:r>
          </a:p>
          <a:p>
            <a:pPr>
              <a:buNone/>
              <a:defRPr/>
            </a:pPr>
            <a:r>
              <a:rPr lang="en-GB" sz="1950" dirty="0"/>
              <a:t>	00000000 00000000 00000000 00000010	= </a:t>
            </a:r>
            <a:r>
              <a:rPr lang="en-GB" sz="1950" dirty="0" err="1"/>
              <a:t>int</a:t>
            </a:r>
            <a:r>
              <a:rPr lang="en-GB" sz="1950" dirty="0"/>
              <a:t> 2</a:t>
            </a:r>
          </a:p>
          <a:p>
            <a:pPr>
              <a:buNone/>
              <a:defRPr/>
            </a:pPr>
            <a:r>
              <a:rPr lang="en-GB" sz="1950" dirty="0"/>
              <a:t>	00000000 00000000 00000000 00000100	= </a:t>
            </a:r>
            <a:r>
              <a:rPr lang="en-GB" sz="1950" dirty="0" err="1"/>
              <a:t>int</a:t>
            </a:r>
            <a:r>
              <a:rPr lang="en-GB" sz="1950" dirty="0"/>
              <a:t> 4</a:t>
            </a:r>
          </a:p>
          <a:p>
            <a:pPr>
              <a:buNone/>
              <a:defRPr/>
            </a:pPr>
            <a:r>
              <a:rPr lang="en-GB" sz="1950" dirty="0"/>
              <a:t>	00000000 00000000 </a:t>
            </a:r>
            <a:r>
              <a:rPr lang="en-GB" sz="1950" dirty="0" err="1"/>
              <a:t>00000000</a:t>
            </a:r>
            <a:r>
              <a:rPr lang="en-GB" sz="1950" dirty="0"/>
              <a:t> 00110001 	= </a:t>
            </a:r>
            <a:r>
              <a:rPr lang="en-GB" sz="1950" dirty="0" err="1"/>
              <a:t>int</a:t>
            </a:r>
            <a:r>
              <a:rPr lang="en-GB" sz="1950" dirty="0"/>
              <a:t> 49</a:t>
            </a:r>
          </a:p>
          <a:p>
            <a:pPr>
              <a:buNone/>
              <a:defRPr/>
            </a:pPr>
            <a:r>
              <a:rPr lang="en-GB" sz="1950" dirty="0"/>
              <a:t>	00000000 00000000 </a:t>
            </a:r>
            <a:r>
              <a:rPr lang="en-GB" sz="1950" dirty="0" err="1"/>
              <a:t>00000000</a:t>
            </a:r>
            <a:r>
              <a:rPr lang="en-GB" sz="1950" dirty="0"/>
              <a:t> 01000001 	= </a:t>
            </a:r>
            <a:r>
              <a:rPr lang="en-GB" sz="1950" dirty="0" err="1"/>
              <a:t>int</a:t>
            </a:r>
            <a:r>
              <a:rPr lang="en-GB" sz="1950" dirty="0"/>
              <a:t> 65</a:t>
            </a:r>
          </a:p>
          <a:p>
            <a:pPr>
              <a:buNone/>
              <a:defRPr/>
            </a:pPr>
            <a:r>
              <a:rPr lang="en-GB" sz="1950" dirty="0"/>
              <a:t>	00000000 00000000 00000000 11111111 	= </a:t>
            </a:r>
            <a:r>
              <a:rPr lang="en-GB" sz="1950" dirty="0" err="1"/>
              <a:t>int</a:t>
            </a:r>
            <a:r>
              <a:rPr lang="en-GB" sz="1950" dirty="0"/>
              <a:t> 255</a:t>
            </a:r>
          </a:p>
          <a:p>
            <a:pPr>
              <a:buNone/>
              <a:defRPr/>
            </a:pPr>
            <a:endParaRPr lang="en-GB" sz="1950" dirty="0"/>
          </a:p>
          <a:p>
            <a:pPr>
              <a:buNone/>
              <a:defRPr/>
            </a:pPr>
            <a:endParaRPr lang="en-GB" sz="1950" dirty="0"/>
          </a:p>
        </p:txBody>
      </p:sp>
      <p:grpSp>
        <p:nvGrpSpPr>
          <p:cNvPr id="2" name="Group 1"/>
          <p:cNvGrpSpPr/>
          <p:nvPr/>
        </p:nvGrpSpPr>
        <p:grpSpPr>
          <a:xfrm>
            <a:off x="4213592" y="3001654"/>
            <a:ext cx="1266693" cy="486966"/>
            <a:chOff x="2135189" y="2924176"/>
            <a:chExt cx="1688924" cy="649288"/>
          </a:xfrm>
        </p:grpSpPr>
        <p:sp>
          <p:nvSpPr>
            <p:cNvPr id="5" name="Left Brace 4"/>
            <p:cNvSpPr/>
            <p:nvPr/>
          </p:nvSpPr>
          <p:spPr>
            <a:xfrm rot="5400000">
              <a:off x="2624906" y="2825096"/>
              <a:ext cx="360363" cy="1136373"/>
            </a:xfrm>
            <a:prstGeom prst="leftBrace">
              <a:avLst>
                <a:gd name="adj1" fmla="val 27351"/>
                <a:gd name="adj2" fmla="val 50000"/>
              </a:avLst>
            </a:prstGeom>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GB" sz="1350"/>
            </a:p>
          </p:txBody>
        </p:sp>
        <p:sp>
          <p:nvSpPr>
            <p:cNvPr id="23557" name="TextBox 5"/>
            <p:cNvSpPr txBox="1">
              <a:spLocks noChangeArrowheads="1"/>
            </p:cNvSpPr>
            <p:nvPr/>
          </p:nvSpPr>
          <p:spPr bwMode="auto">
            <a:xfrm>
              <a:off x="2135189" y="2924176"/>
              <a:ext cx="1688924" cy="400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350" dirty="0">
                  <a:latin typeface="Arial" panose="020B0604020202020204" pitchFamily="34" charset="0"/>
                </a:rPr>
                <a:t>8 bits = 1 byte</a:t>
              </a:r>
            </a:p>
          </p:txBody>
        </p:sp>
      </p:grpSp>
    </p:spTree>
    <p:extLst>
      <p:ext uri="{BB962C8B-B14F-4D97-AF65-F5344CB8AC3E}">
        <p14:creationId xmlns:p14="http://schemas.microsoft.com/office/powerpoint/2010/main" val="3231911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2673" y="785309"/>
            <a:ext cx="7225687" cy="946672"/>
          </a:xfrm>
        </p:spPr>
        <p:txBody>
          <a:bodyPr rtlCol="0">
            <a:normAutofit/>
          </a:bodyPr>
          <a:lstStyle/>
          <a:p>
            <a:pPr>
              <a:defRPr/>
            </a:pPr>
            <a:r>
              <a:rPr lang="en-GB" sz="3600" dirty="0"/>
              <a:t>Binary vs. Text files</a:t>
            </a:r>
          </a:p>
        </p:txBody>
      </p:sp>
      <p:sp>
        <p:nvSpPr>
          <p:cNvPr id="25603" name="Content Placeholder 2"/>
          <p:cNvSpPr>
            <a:spLocks noGrp="1"/>
          </p:cNvSpPr>
          <p:nvPr>
            <p:ph idx="1"/>
          </p:nvPr>
        </p:nvSpPr>
        <p:spPr>
          <a:xfrm>
            <a:off x="476573" y="2726533"/>
            <a:ext cx="7904135" cy="3070622"/>
          </a:xfrm>
        </p:spPr>
        <p:txBody>
          <a:bodyPr/>
          <a:lstStyle/>
          <a:p>
            <a:pPr marL="0" indent="0">
              <a:buNone/>
            </a:pPr>
            <a:r>
              <a:rPr lang="en-GB" altLang="en-US" sz="1950" dirty="0"/>
              <a:t>In text files, which can be read in notepad++ etc. characters are often stored in smaller 2-byte areas by code number:</a:t>
            </a:r>
          </a:p>
          <a:p>
            <a:pPr marL="0" indent="0">
              <a:buNone/>
            </a:pPr>
            <a:endParaRPr lang="en-GB" altLang="en-US" sz="1950" dirty="0"/>
          </a:p>
          <a:p>
            <a:pPr marL="0" indent="0">
              <a:buNone/>
            </a:pPr>
            <a:r>
              <a:rPr lang="en-GB" altLang="en-US" sz="1950" dirty="0"/>
              <a:t>00000000 01000001 =  code 65  = char  “A”</a:t>
            </a:r>
          </a:p>
          <a:p>
            <a:pPr marL="0" indent="0">
              <a:buNone/>
            </a:pPr>
            <a:r>
              <a:rPr lang="en-GB" altLang="en-US" sz="1950" dirty="0"/>
              <a:t>00000000 01100001 =  code 97  = char  “a”</a:t>
            </a:r>
          </a:p>
          <a:p>
            <a:pPr marL="0" indent="0">
              <a:buNone/>
            </a:pPr>
            <a:endParaRPr lang="en-GB" altLang="en-US" dirty="0"/>
          </a:p>
          <a:p>
            <a:pPr marL="0" indent="0">
              <a:buNone/>
            </a:pPr>
            <a:endParaRPr lang="en-GB" altLang="en-US" dirty="0"/>
          </a:p>
        </p:txBody>
      </p:sp>
    </p:spTree>
    <p:extLst>
      <p:ext uri="{BB962C8B-B14F-4D97-AF65-F5344CB8AC3E}">
        <p14:creationId xmlns:p14="http://schemas.microsoft.com/office/powerpoint/2010/main" val="3148324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A13B6C1-6961-104B-A580-9062FFE04A83}"/>
              </a:ext>
            </a:extLst>
          </p:cNvPr>
          <p:cNvSpPr/>
          <p:nvPr/>
        </p:nvSpPr>
        <p:spPr>
          <a:xfrm>
            <a:off x="409303" y="4130935"/>
            <a:ext cx="8613673" cy="750347"/>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9EE4219-A258-024C-A971-BB157E3F0098}"/>
              </a:ext>
            </a:extLst>
          </p:cNvPr>
          <p:cNvSpPr/>
          <p:nvPr/>
        </p:nvSpPr>
        <p:spPr>
          <a:xfrm>
            <a:off x="409302" y="5275429"/>
            <a:ext cx="8613673" cy="387277"/>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66" name="Rectangle 2"/>
          <p:cNvSpPr>
            <a:spLocks noGrp="1" noChangeArrowheads="1"/>
          </p:cNvSpPr>
          <p:nvPr>
            <p:ph type="title"/>
          </p:nvPr>
        </p:nvSpPr>
        <p:spPr>
          <a:xfrm>
            <a:off x="675409" y="998935"/>
            <a:ext cx="7162476" cy="514350"/>
          </a:xfrm>
        </p:spPr>
        <p:txBody>
          <a:bodyPr rtlCol="0">
            <a:normAutofit fontScale="90000"/>
          </a:bodyPr>
          <a:lstStyle/>
          <a:p>
            <a:pPr>
              <a:defRPr/>
            </a:pPr>
            <a:r>
              <a:rPr lang="en-GB" dirty="0"/>
              <a:t>Characters</a:t>
            </a:r>
          </a:p>
        </p:txBody>
      </p:sp>
      <p:sp>
        <p:nvSpPr>
          <p:cNvPr id="37891" name="Rectangle 3"/>
          <p:cNvSpPr>
            <a:spLocks noGrp="1" noChangeArrowheads="1"/>
          </p:cNvSpPr>
          <p:nvPr>
            <p:ph idx="1"/>
          </p:nvPr>
        </p:nvSpPr>
        <p:spPr>
          <a:xfrm>
            <a:off x="430078" y="1970486"/>
            <a:ext cx="8334214" cy="3888581"/>
          </a:xfrm>
        </p:spPr>
        <p:txBody>
          <a:bodyPr>
            <a:normAutofit lnSpcReduction="10000"/>
          </a:bodyPr>
          <a:lstStyle/>
          <a:p>
            <a:pPr eaLnBrk="1" hangingPunct="1">
              <a:lnSpc>
                <a:spcPct val="20000"/>
              </a:lnSpc>
              <a:buFont typeface="Wingdings" pitchFamily="2" charset="2"/>
              <a:buNone/>
              <a:defRPr/>
            </a:pPr>
            <a:endParaRPr lang="en-GB" sz="1950" b="1" dirty="0">
              <a:solidFill>
                <a:schemeClr val="tx2"/>
              </a:solidFill>
              <a:latin typeface="Courier New" pitchFamily="49" charset="0"/>
            </a:endParaRPr>
          </a:p>
          <a:p>
            <a:pPr marL="0" indent="0">
              <a:buNone/>
              <a:defRPr/>
            </a:pPr>
            <a:r>
              <a:rPr lang="en-GB" sz="1950" dirty="0"/>
              <a:t>All chars are part of a set of 16 bit+ international characters called Unicode. </a:t>
            </a:r>
          </a:p>
          <a:p>
            <a:pPr marL="0" indent="0">
              <a:lnSpc>
                <a:spcPct val="25000"/>
              </a:lnSpc>
              <a:buNone/>
              <a:defRPr/>
            </a:pPr>
            <a:endParaRPr lang="en-GB" sz="1950" dirty="0"/>
          </a:p>
          <a:p>
            <a:pPr marL="0" indent="0">
              <a:buNone/>
              <a:defRPr/>
            </a:pPr>
            <a:r>
              <a:rPr lang="en-GB" sz="1950" dirty="0"/>
              <a:t>These extend the American Standard Code for Information Interchange (ASCII) , which are represented by the </a:t>
            </a:r>
            <a:r>
              <a:rPr lang="en-GB" sz="1950" dirty="0" err="1"/>
              <a:t>ints</a:t>
            </a:r>
            <a:r>
              <a:rPr lang="en-GB" sz="1950" dirty="0"/>
              <a:t> 0 to 127, and its superset, the 8 bit ISO-Latin 1 character set (0 to 255).</a:t>
            </a:r>
          </a:p>
          <a:p>
            <a:pPr marL="0" indent="0">
              <a:buNone/>
              <a:defRPr/>
            </a:pPr>
            <a:r>
              <a:rPr lang="en-GB" sz="1950" dirty="0"/>
              <a:t>There are some invisible characters used for things like the end of lines.</a:t>
            </a:r>
          </a:p>
          <a:p>
            <a:pPr marL="0" indent="0">
              <a:buNone/>
              <a:defRPr/>
            </a:pPr>
            <a:r>
              <a:rPr lang="en-GB" sz="1800" dirty="0">
                <a:latin typeface="Courier New" pitchFamily="49" charset="0"/>
                <a:cs typeface="Courier New" pitchFamily="49" charset="0"/>
              </a:rPr>
              <a:t>char = </a:t>
            </a:r>
            <a:r>
              <a:rPr lang="en-GB" sz="1800" dirty="0" err="1">
                <a:latin typeface="Courier New" pitchFamily="49" charset="0"/>
                <a:cs typeface="Courier New" pitchFamily="49" charset="0"/>
              </a:rPr>
              <a:t>chr</a:t>
            </a:r>
            <a:r>
              <a:rPr lang="en-GB" sz="1800" dirty="0">
                <a:latin typeface="Courier New" pitchFamily="49" charset="0"/>
                <a:cs typeface="Courier New" pitchFamily="49" charset="0"/>
              </a:rPr>
              <a:t>(8)  # Try 7, as well!</a:t>
            </a:r>
          </a:p>
          <a:p>
            <a:pPr marL="0" indent="0">
              <a:buNone/>
              <a:defRPr/>
            </a:pPr>
            <a:r>
              <a:rPr lang="en-GB" sz="1800" dirty="0">
                <a:latin typeface="Courier New" pitchFamily="49" charset="0"/>
                <a:cs typeface="Courier New" pitchFamily="49" charset="0"/>
              </a:rPr>
              <a:t>print("hello" + char + "world")</a:t>
            </a:r>
          </a:p>
          <a:p>
            <a:pPr marL="0" indent="0">
              <a:buNone/>
              <a:defRPr/>
            </a:pPr>
            <a:r>
              <a:rPr lang="en-GB" sz="1950" dirty="0"/>
              <a:t>The easiest way to use stuff like newline characters is to use </a:t>
            </a:r>
            <a:r>
              <a:rPr lang="en-GB" sz="1950" dirty="0">
                <a:solidFill>
                  <a:schemeClr val="tx2"/>
                </a:solidFill>
              </a:rPr>
              <a:t>escape characters</a:t>
            </a:r>
            <a:r>
              <a:rPr lang="en-GB" sz="1950" dirty="0"/>
              <a:t>.</a:t>
            </a:r>
          </a:p>
          <a:p>
            <a:pPr marL="0" indent="0">
              <a:buNone/>
              <a:defRPr/>
            </a:pPr>
            <a:r>
              <a:rPr lang="en-GB" sz="1800" dirty="0">
                <a:latin typeface="Courier New" pitchFamily="49" charset="0"/>
                <a:cs typeface="Courier New" pitchFamily="49" charset="0"/>
              </a:rPr>
              <a:t>print("hello\</a:t>
            </a:r>
            <a:r>
              <a:rPr lang="en-GB" sz="1800" dirty="0" err="1">
                <a:latin typeface="Courier New" pitchFamily="49" charset="0"/>
                <a:cs typeface="Courier New" pitchFamily="49" charset="0"/>
              </a:rPr>
              <a:t>nworld</a:t>
            </a:r>
            <a:r>
              <a:rPr lang="en-GB" sz="1800" dirty="0">
                <a:latin typeface="Courier New" pitchFamily="49" charset="0"/>
                <a:cs typeface="Courier New" pitchFamily="49" charset="0"/>
              </a:rPr>
              <a:t>")</a:t>
            </a:r>
          </a:p>
          <a:p>
            <a:pPr marL="0" indent="0">
              <a:buNone/>
              <a:defRPr/>
            </a:pPr>
            <a:endParaRPr lang="en-GB" sz="1950" dirty="0"/>
          </a:p>
        </p:txBody>
      </p:sp>
      <p:sp>
        <p:nvSpPr>
          <p:cNvPr id="2" name="Rectangle 1">
            <a:extLst>
              <a:ext uri="{FF2B5EF4-FFF2-40B4-BE49-F238E27FC236}">
                <a16:creationId xmlns:a16="http://schemas.microsoft.com/office/drawing/2014/main" id="{3CB488C2-C57B-A14C-81EC-C57D88589D99}"/>
              </a:ext>
            </a:extLst>
          </p:cNvPr>
          <p:cNvSpPr/>
          <p:nvPr/>
        </p:nvSpPr>
        <p:spPr>
          <a:xfrm>
            <a:off x="430078" y="6056853"/>
            <a:ext cx="4572000" cy="369332"/>
          </a:xfrm>
          <a:prstGeom prst="rect">
            <a:avLst/>
          </a:prstGeom>
        </p:spPr>
        <p:txBody>
          <a:bodyPr>
            <a:spAutoFit/>
          </a:bodyPr>
          <a:lstStyle/>
          <a:p>
            <a:r>
              <a:rPr lang="en-GB" altLang="en-US" dirty="0">
                <a:cs typeface="Arial" panose="020B0604020202020204" pitchFamily="34" charset="0"/>
              </a:rPr>
              <a:t>The opposite to </a:t>
            </a:r>
            <a:r>
              <a:rPr lang="en-GB" altLang="en-US" dirty="0" err="1">
                <a:cs typeface="Arial" panose="020B0604020202020204" pitchFamily="34" charset="0"/>
              </a:rPr>
              <a:t>chr</a:t>
            </a:r>
            <a:r>
              <a:rPr lang="en-GB" altLang="en-US" dirty="0">
                <a:cs typeface="Arial" panose="020B0604020202020204" pitchFamily="34" charset="0"/>
              </a:rPr>
              <a:t> is: </a:t>
            </a:r>
            <a:r>
              <a:rPr lang="en-GB" dirty="0" err="1"/>
              <a:t>ascii_value</a:t>
            </a:r>
            <a:r>
              <a:rPr lang="en-GB" dirty="0"/>
              <a:t> = </a:t>
            </a:r>
            <a:r>
              <a:rPr lang="en-GB" dirty="0" err="1"/>
              <a:t>ord</a:t>
            </a:r>
            <a:r>
              <a:rPr lang="en-GB" dirty="0"/>
              <a:t>("A")</a:t>
            </a:r>
            <a:endParaRPr lang="en-US" altLang="en-US" dirty="0">
              <a:cs typeface="Arial" panose="020B0604020202020204" pitchFamily="34" charset="0"/>
            </a:endParaRPr>
          </a:p>
        </p:txBody>
      </p:sp>
    </p:spTree>
    <p:extLst>
      <p:ext uri="{BB962C8B-B14F-4D97-AF65-F5344CB8AC3E}">
        <p14:creationId xmlns:p14="http://schemas.microsoft.com/office/powerpoint/2010/main" val="2010705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602673" y="998936"/>
            <a:ext cx="7225687" cy="583406"/>
          </a:xfrm>
        </p:spPr>
        <p:txBody>
          <a:bodyPr/>
          <a:lstStyle/>
          <a:p>
            <a:pPr eaLnBrk="1" hangingPunct="1"/>
            <a:r>
              <a:rPr lang="en-GB" altLang="en-US" sz="3000" dirty="0"/>
              <a:t>Binary vs. Text files</a:t>
            </a:r>
          </a:p>
        </p:txBody>
      </p:sp>
      <p:sp>
        <p:nvSpPr>
          <p:cNvPr id="3" name="Content Placeholder 2"/>
          <p:cNvSpPr>
            <a:spLocks noGrp="1"/>
          </p:cNvSpPr>
          <p:nvPr>
            <p:ph idx="1"/>
          </p:nvPr>
        </p:nvSpPr>
        <p:spPr>
          <a:xfrm>
            <a:off x="502100" y="1898403"/>
            <a:ext cx="8641900" cy="4751779"/>
          </a:xfrm>
        </p:spPr>
        <p:txBody>
          <a:bodyPr rtlCol="0">
            <a:normAutofit/>
          </a:bodyPr>
          <a:lstStyle/>
          <a:p>
            <a:pPr>
              <a:lnSpc>
                <a:spcPct val="120000"/>
              </a:lnSpc>
              <a:spcBef>
                <a:spcPts val="200"/>
              </a:spcBef>
              <a:buNone/>
              <a:defRPr/>
            </a:pPr>
            <a:r>
              <a:rPr lang="en-GB" sz="1800" dirty="0"/>
              <a:t>Note that for an system using 2 byte characters, and 4 byte integers:</a:t>
            </a:r>
          </a:p>
          <a:p>
            <a:pPr>
              <a:lnSpc>
                <a:spcPct val="120000"/>
              </a:lnSpc>
              <a:spcBef>
                <a:spcPts val="200"/>
              </a:spcBef>
              <a:buNone/>
              <a:defRPr/>
            </a:pPr>
            <a:r>
              <a:rPr lang="en-GB" sz="1800" dirty="0"/>
              <a:t>00000000 00110001 =  code 49  = char  “1”</a:t>
            </a:r>
          </a:p>
          <a:p>
            <a:pPr marL="0" indent="0">
              <a:lnSpc>
                <a:spcPct val="120000"/>
              </a:lnSpc>
              <a:spcBef>
                <a:spcPts val="200"/>
              </a:spcBef>
              <a:buNone/>
              <a:defRPr/>
            </a:pPr>
            <a:r>
              <a:rPr lang="en-GB" sz="1800" dirty="0"/>
              <a:t>Seems much smaller – it only uses 2 bytes to store the character “1”, whereas storing the </a:t>
            </a:r>
            <a:r>
              <a:rPr lang="en-GB" sz="1800" dirty="0" err="1"/>
              <a:t>int</a:t>
            </a:r>
            <a:r>
              <a:rPr lang="en-GB" sz="1800" dirty="0"/>
              <a:t> 1 takes 4 bytes.</a:t>
            </a:r>
          </a:p>
          <a:p>
            <a:pPr>
              <a:lnSpc>
                <a:spcPct val="120000"/>
              </a:lnSpc>
              <a:spcBef>
                <a:spcPts val="200"/>
              </a:spcBef>
              <a:buNone/>
              <a:defRPr/>
            </a:pPr>
            <a:endParaRPr lang="en-GB" sz="1800" dirty="0"/>
          </a:p>
          <a:p>
            <a:pPr>
              <a:lnSpc>
                <a:spcPct val="120000"/>
              </a:lnSpc>
              <a:spcBef>
                <a:spcPts val="200"/>
              </a:spcBef>
              <a:buNone/>
              <a:defRPr/>
            </a:pPr>
            <a:r>
              <a:rPr lang="en-GB" sz="1800" dirty="0"/>
              <a:t>However </a:t>
            </a:r>
            <a:r>
              <a:rPr lang="en-GB" sz="1800" i="1" dirty="0"/>
              <a:t>each</a:t>
            </a:r>
            <a:r>
              <a:rPr lang="en-GB" sz="1800" dirty="0"/>
              <a:t> character takes this, so:</a:t>
            </a:r>
          </a:p>
          <a:p>
            <a:pPr>
              <a:lnSpc>
                <a:spcPct val="120000"/>
              </a:lnSpc>
              <a:spcBef>
                <a:spcPts val="200"/>
              </a:spcBef>
              <a:buNone/>
              <a:defRPr/>
            </a:pPr>
            <a:r>
              <a:rPr lang="en-GB" sz="1800" dirty="0"/>
              <a:t>00000000 00110001 			=  code 49  = char  “1”</a:t>
            </a:r>
          </a:p>
          <a:p>
            <a:pPr>
              <a:lnSpc>
                <a:spcPct val="120000"/>
              </a:lnSpc>
              <a:spcBef>
                <a:spcPts val="200"/>
              </a:spcBef>
              <a:buNone/>
              <a:defRPr/>
            </a:pPr>
            <a:r>
              <a:rPr lang="en-GB" sz="1800" dirty="0"/>
              <a:t>00000000 00110001 00000000 00110010 	=  code 49, 50  = char  “1” “2”</a:t>
            </a:r>
          </a:p>
          <a:p>
            <a:pPr>
              <a:lnSpc>
                <a:spcPct val="120000"/>
              </a:lnSpc>
              <a:spcBef>
                <a:spcPts val="200"/>
              </a:spcBef>
              <a:buNone/>
              <a:defRPr/>
            </a:pPr>
            <a:r>
              <a:rPr lang="en-GB" sz="1800" dirty="0"/>
              <a:t>00000000 00110001 00000000 00110010 </a:t>
            </a:r>
          </a:p>
          <a:p>
            <a:pPr>
              <a:lnSpc>
                <a:spcPct val="120000"/>
              </a:lnSpc>
              <a:spcBef>
                <a:spcPts val="200"/>
              </a:spcBef>
              <a:buNone/>
              <a:defRPr/>
            </a:pPr>
            <a:r>
              <a:rPr lang="en-GB" sz="1800" dirty="0"/>
              <a:t>00000000 00110111 			= code 49, 50, 55  = char  “1” “2” “7”</a:t>
            </a:r>
          </a:p>
          <a:p>
            <a:pPr>
              <a:lnSpc>
                <a:spcPct val="120000"/>
              </a:lnSpc>
              <a:spcBef>
                <a:spcPts val="200"/>
              </a:spcBef>
              <a:buNone/>
              <a:defRPr/>
            </a:pPr>
            <a:r>
              <a:rPr lang="en-GB" sz="1800" dirty="0"/>
              <a:t>Whereas :</a:t>
            </a:r>
          </a:p>
          <a:p>
            <a:pPr>
              <a:lnSpc>
                <a:spcPct val="120000"/>
              </a:lnSpc>
              <a:spcBef>
                <a:spcPts val="200"/>
              </a:spcBef>
              <a:buNone/>
              <a:defRPr/>
            </a:pPr>
            <a:r>
              <a:rPr lang="en-GB" sz="1800" dirty="0"/>
              <a:t>00000000 00000000 </a:t>
            </a:r>
            <a:r>
              <a:rPr lang="en-GB" sz="1800" dirty="0" err="1"/>
              <a:t>00000000</a:t>
            </a:r>
            <a:r>
              <a:rPr lang="en-GB" sz="1800" dirty="0"/>
              <a:t> 01111111 	= </a:t>
            </a:r>
            <a:r>
              <a:rPr lang="en-GB" sz="1800" dirty="0" err="1"/>
              <a:t>int</a:t>
            </a:r>
            <a:r>
              <a:rPr lang="en-GB" sz="1800" dirty="0"/>
              <a:t> 127</a:t>
            </a:r>
          </a:p>
        </p:txBody>
      </p:sp>
    </p:spTree>
    <p:extLst>
      <p:ext uri="{BB962C8B-B14F-4D97-AF65-F5344CB8AC3E}">
        <p14:creationId xmlns:p14="http://schemas.microsoft.com/office/powerpoint/2010/main" val="19476518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GB" altLang="en-US" sz="3000" dirty="0"/>
              <a:t>Binary vs. Text files</a:t>
            </a:r>
          </a:p>
        </p:txBody>
      </p:sp>
      <p:sp>
        <p:nvSpPr>
          <p:cNvPr id="3" name="Content Placeholder 2"/>
          <p:cNvSpPr>
            <a:spLocks noGrp="1"/>
          </p:cNvSpPr>
          <p:nvPr>
            <p:ph idx="1"/>
          </p:nvPr>
        </p:nvSpPr>
        <p:spPr/>
        <p:txBody>
          <a:bodyPr rtlCol="0">
            <a:normAutofit/>
          </a:bodyPr>
          <a:lstStyle/>
          <a:p>
            <a:pPr marL="0" indent="0">
              <a:buNone/>
              <a:defRPr/>
            </a:pPr>
            <a:r>
              <a:rPr lang="en-GB" sz="1950" dirty="0"/>
              <a:t>In short, it is much more efficient to store anything with a lot of numbers as binary (not text).</a:t>
            </a:r>
          </a:p>
          <a:p>
            <a:pPr marL="0" indent="0">
              <a:buNone/>
              <a:defRPr/>
            </a:pPr>
            <a:endParaRPr lang="en-GB" sz="1950" dirty="0"/>
          </a:p>
          <a:p>
            <a:pPr marL="0" indent="0">
              <a:buNone/>
              <a:defRPr/>
            </a:pPr>
            <a:r>
              <a:rPr lang="en-GB" sz="1950" dirty="0"/>
              <a:t>However, as disk space is cheap, networks fast, and it is useful to be able to read data in notepad etc. increasingly people are using text formats like XML.</a:t>
            </a:r>
          </a:p>
          <a:p>
            <a:pPr marL="0" indent="0">
              <a:buNone/>
              <a:defRPr/>
            </a:pPr>
            <a:endParaRPr lang="en-GB" sz="1950" dirty="0"/>
          </a:p>
          <a:p>
            <a:pPr marL="0" indent="0">
              <a:buNone/>
              <a:defRPr/>
            </a:pPr>
            <a:r>
              <a:rPr lang="en-GB" sz="1950" dirty="0"/>
              <a:t>As we’ll see, the </a:t>
            </a:r>
            <a:r>
              <a:rPr lang="en-GB" sz="1950" dirty="0" err="1"/>
              <a:t>filetype</a:t>
            </a:r>
            <a:r>
              <a:rPr lang="en-GB" sz="1950" dirty="0"/>
              <a:t> determines how we deal with files.</a:t>
            </a:r>
          </a:p>
          <a:p>
            <a:pPr>
              <a:buNone/>
              <a:defRPr/>
            </a:pPr>
            <a:endParaRPr lang="en-GB" dirty="0"/>
          </a:p>
          <a:p>
            <a:pPr>
              <a:buNone/>
              <a:defRPr/>
            </a:pPr>
            <a:endParaRPr lang="en-GB" dirty="0"/>
          </a:p>
        </p:txBody>
      </p:sp>
    </p:spTree>
    <p:extLst>
      <p:ext uri="{BB962C8B-B14F-4D97-AF65-F5344CB8AC3E}">
        <p14:creationId xmlns:p14="http://schemas.microsoft.com/office/powerpoint/2010/main" val="937022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82040CF-D82D-0545-86E2-CE4BD7950D09}"/>
              </a:ext>
            </a:extLst>
          </p:cNvPr>
          <p:cNvSpPr/>
          <p:nvPr/>
        </p:nvSpPr>
        <p:spPr>
          <a:xfrm>
            <a:off x="633845" y="1837318"/>
            <a:ext cx="8354989" cy="387277"/>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3845" y="857251"/>
            <a:ext cx="8392950" cy="994172"/>
          </a:xfrm>
        </p:spPr>
        <p:txBody>
          <a:bodyPr/>
          <a:lstStyle/>
          <a:p>
            <a:r>
              <a:rPr lang="en-GB" dirty="0"/>
              <a:t>Open</a:t>
            </a:r>
          </a:p>
        </p:txBody>
      </p:sp>
      <p:sp>
        <p:nvSpPr>
          <p:cNvPr id="3" name="Content Placeholder 2"/>
          <p:cNvSpPr>
            <a:spLocks noGrp="1"/>
          </p:cNvSpPr>
          <p:nvPr>
            <p:ph idx="1"/>
          </p:nvPr>
        </p:nvSpPr>
        <p:spPr>
          <a:xfrm>
            <a:off x="756511" y="1851422"/>
            <a:ext cx="7886700" cy="858498"/>
          </a:xfrm>
        </p:spPr>
        <p:txBody>
          <a:bodyPr/>
          <a:lstStyle/>
          <a:p>
            <a:pPr marL="0" indent="0">
              <a:buNone/>
            </a:pPr>
            <a:r>
              <a:rPr lang="en-GB" dirty="0">
                <a:latin typeface="Courier New" panose="02070309020205020404" pitchFamily="49" charset="0"/>
                <a:cs typeface="Courier New" panose="02070309020205020404" pitchFamily="49" charset="0"/>
              </a:rPr>
              <a:t>f = open("anotherfile.txt", </a:t>
            </a:r>
            <a:r>
              <a:rPr lang="en-GB" dirty="0" err="1">
                <a:latin typeface="Courier New" panose="02070309020205020404" pitchFamily="49" charset="0"/>
                <a:cs typeface="Courier New" panose="02070309020205020404" pitchFamily="49" charset="0"/>
              </a:rPr>
              <a:t>xxxx</a:t>
            </a:r>
            <a:r>
              <a:rPr lang="en-GB" dirty="0">
                <a:latin typeface="Courier New" panose="02070309020205020404" pitchFamily="49" charset="0"/>
                <a:cs typeface="Courier New" panose="02070309020205020404" pitchFamily="49" charset="0"/>
              </a:rPr>
              <a:t>)</a:t>
            </a:r>
          </a:p>
          <a:p>
            <a:pPr marL="0" indent="0">
              <a:buNone/>
            </a:pPr>
            <a:r>
              <a:rPr lang="en-GB" dirty="0"/>
              <a:t>Where </a:t>
            </a:r>
            <a:r>
              <a:rPr lang="en-GB" dirty="0" err="1">
                <a:latin typeface="Courier New" panose="02070309020205020404" pitchFamily="49" charset="0"/>
                <a:cs typeface="Courier New" panose="02070309020205020404" pitchFamily="49" charset="0"/>
              </a:rPr>
              <a:t>xxxx</a:t>
            </a:r>
            <a:r>
              <a:rPr lang="en-GB" dirty="0"/>
              <a:t> is (from the docs):</a:t>
            </a:r>
          </a:p>
          <a:p>
            <a:pPr marL="0" indent="0">
              <a:buNone/>
            </a:pPr>
            <a:endParaRPr lang="en-GB" dirty="0">
              <a:latin typeface="Courier New" panose="02070309020205020404" pitchFamily="49" charset="0"/>
              <a:cs typeface="Courier New" panose="02070309020205020404" pitchFamily="49" charset="0"/>
            </a:endParaRPr>
          </a:p>
          <a:p>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2268189911"/>
              </p:ext>
            </p:extLst>
          </p:nvPr>
        </p:nvGraphicFramePr>
        <p:xfrm>
          <a:off x="974941" y="2709919"/>
          <a:ext cx="6636180" cy="2921953"/>
        </p:xfrm>
        <a:graphic>
          <a:graphicData uri="http://schemas.openxmlformats.org/drawingml/2006/table">
            <a:tbl>
              <a:tblPr/>
              <a:tblGrid>
                <a:gridCol w="916204">
                  <a:extLst>
                    <a:ext uri="{9D8B030D-6E8A-4147-A177-3AD203B41FA5}">
                      <a16:colId xmlns:a16="http://schemas.microsoft.com/office/drawing/2014/main" val="20000"/>
                    </a:ext>
                  </a:extLst>
                </a:gridCol>
                <a:gridCol w="5719976">
                  <a:extLst>
                    <a:ext uri="{9D8B030D-6E8A-4147-A177-3AD203B41FA5}">
                      <a16:colId xmlns:a16="http://schemas.microsoft.com/office/drawing/2014/main" val="20001"/>
                    </a:ext>
                  </a:extLst>
                </a:gridCol>
              </a:tblGrid>
              <a:tr h="526113">
                <a:tc>
                  <a:txBody>
                    <a:bodyPr/>
                    <a:lstStyle/>
                    <a:p>
                      <a:r>
                        <a:rPr lang="en-GB" sz="1400" dirty="0"/>
                        <a:t>Character</a:t>
                      </a:r>
                    </a:p>
                  </a:txBody>
                  <a:tcPr marL="68580" marR="68580" marT="34290" marB="34290" anchor="ctr">
                    <a:lnL>
                      <a:noFill/>
                    </a:lnL>
                    <a:lnR>
                      <a:noFill/>
                    </a:lnR>
                    <a:lnT>
                      <a:noFill/>
                    </a:lnT>
                    <a:lnB>
                      <a:noFill/>
                    </a:lnB>
                  </a:tcPr>
                </a:tc>
                <a:tc>
                  <a:txBody>
                    <a:bodyPr/>
                    <a:lstStyle/>
                    <a:p>
                      <a:r>
                        <a:rPr lang="en-GB" sz="1400" dirty="0"/>
                        <a:t>Meaning</a:t>
                      </a:r>
                    </a:p>
                  </a:txBody>
                  <a:tcPr marL="68580" marR="68580" marT="34290" marB="34290" anchor="ctr">
                    <a:lnL>
                      <a:noFill/>
                    </a:lnL>
                    <a:lnR>
                      <a:noFill/>
                    </a:lnR>
                    <a:lnT>
                      <a:noFill/>
                    </a:lnT>
                    <a:lnB>
                      <a:noFill/>
                    </a:lnB>
                  </a:tcPr>
                </a:tc>
                <a:extLst>
                  <a:ext uri="{0D108BD9-81ED-4DB2-BD59-A6C34878D82A}">
                    <a16:rowId xmlns:a16="http://schemas.microsoft.com/office/drawing/2014/main" val="10000"/>
                  </a:ext>
                </a:extLst>
              </a:tr>
              <a:tr h="299480">
                <a:tc>
                  <a:txBody>
                    <a:bodyPr/>
                    <a:lstStyle/>
                    <a:p>
                      <a:r>
                        <a:rPr lang="en-GB" sz="1400" dirty="0"/>
                        <a:t>'r'</a:t>
                      </a:r>
                    </a:p>
                  </a:txBody>
                  <a:tcPr marL="68580" marR="68580" marT="34290" marB="34290" anchor="ctr">
                    <a:lnL>
                      <a:noFill/>
                    </a:lnL>
                    <a:lnR>
                      <a:noFill/>
                    </a:lnR>
                    <a:lnT>
                      <a:noFill/>
                    </a:lnT>
                    <a:lnB>
                      <a:noFill/>
                    </a:lnB>
                  </a:tcPr>
                </a:tc>
                <a:tc>
                  <a:txBody>
                    <a:bodyPr/>
                    <a:lstStyle/>
                    <a:p>
                      <a:r>
                        <a:rPr lang="en-GB" sz="1400" dirty="0"/>
                        <a:t>open for reading (default)</a:t>
                      </a:r>
                    </a:p>
                  </a:txBody>
                  <a:tcPr marL="68580" marR="68580" marT="34290" marB="34290" anchor="ctr">
                    <a:lnL>
                      <a:noFill/>
                    </a:lnL>
                    <a:lnR>
                      <a:noFill/>
                    </a:lnR>
                    <a:lnT>
                      <a:noFill/>
                    </a:lnT>
                    <a:lnB>
                      <a:noFill/>
                    </a:lnB>
                  </a:tcPr>
                </a:tc>
                <a:extLst>
                  <a:ext uri="{0D108BD9-81ED-4DB2-BD59-A6C34878D82A}">
                    <a16:rowId xmlns:a16="http://schemas.microsoft.com/office/drawing/2014/main" val="10001"/>
                  </a:ext>
                </a:extLst>
              </a:tr>
              <a:tr h="299480">
                <a:tc>
                  <a:txBody>
                    <a:bodyPr/>
                    <a:lstStyle/>
                    <a:p>
                      <a:r>
                        <a:rPr lang="en-GB" sz="1400"/>
                        <a:t>'w'</a:t>
                      </a:r>
                    </a:p>
                  </a:txBody>
                  <a:tcPr marL="68580" marR="68580" marT="34290" marB="34290" anchor="ctr">
                    <a:lnL>
                      <a:noFill/>
                    </a:lnL>
                    <a:lnR>
                      <a:noFill/>
                    </a:lnR>
                    <a:lnT>
                      <a:noFill/>
                    </a:lnT>
                    <a:lnB>
                      <a:noFill/>
                    </a:lnB>
                  </a:tcPr>
                </a:tc>
                <a:tc>
                  <a:txBody>
                    <a:bodyPr/>
                    <a:lstStyle/>
                    <a:p>
                      <a:r>
                        <a:rPr lang="en-GB" sz="1400" dirty="0"/>
                        <a:t>open for writing, truncating the file first</a:t>
                      </a:r>
                    </a:p>
                  </a:txBody>
                  <a:tcPr marL="68580" marR="68580" marT="34290" marB="34290" anchor="ctr">
                    <a:lnL>
                      <a:noFill/>
                    </a:lnL>
                    <a:lnR>
                      <a:noFill/>
                    </a:lnR>
                    <a:lnT>
                      <a:noFill/>
                    </a:lnT>
                    <a:lnB>
                      <a:noFill/>
                    </a:lnB>
                  </a:tcPr>
                </a:tc>
                <a:extLst>
                  <a:ext uri="{0D108BD9-81ED-4DB2-BD59-A6C34878D82A}">
                    <a16:rowId xmlns:a16="http://schemas.microsoft.com/office/drawing/2014/main" val="10002"/>
                  </a:ext>
                </a:extLst>
              </a:tr>
              <a:tr h="299480">
                <a:tc>
                  <a:txBody>
                    <a:bodyPr/>
                    <a:lstStyle/>
                    <a:p>
                      <a:r>
                        <a:rPr lang="en-GB" sz="1400"/>
                        <a:t>'x'</a:t>
                      </a:r>
                    </a:p>
                  </a:txBody>
                  <a:tcPr marL="68580" marR="68580" marT="34290" marB="34290" anchor="ctr">
                    <a:lnL>
                      <a:noFill/>
                    </a:lnL>
                    <a:lnR>
                      <a:noFill/>
                    </a:lnR>
                    <a:lnT>
                      <a:noFill/>
                    </a:lnT>
                    <a:lnB>
                      <a:noFill/>
                    </a:lnB>
                  </a:tcPr>
                </a:tc>
                <a:tc>
                  <a:txBody>
                    <a:bodyPr/>
                    <a:lstStyle/>
                    <a:p>
                      <a:r>
                        <a:rPr lang="en-GB" sz="1400" dirty="0"/>
                        <a:t>open for exclusive creation, failing if the file already exists</a:t>
                      </a:r>
                    </a:p>
                  </a:txBody>
                  <a:tcPr marL="68580" marR="68580" marT="34290" marB="34290" anchor="ctr">
                    <a:lnL>
                      <a:noFill/>
                    </a:lnL>
                    <a:lnR>
                      <a:noFill/>
                    </a:lnR>
                    <a:lnT>
                      <a:noFill/>
                    </a:lnT>
                    <a:lnB>
                      <a:noFill/>
                    </a:lnB>
                  </a:tcPr>
                </a:tc>
                <a:extLst>
                  <a:ext uri="{0D108BD9-81ED-4DB2-BD59-A6C34878D82A}">
                    <a16:rowId xmlns:a16="http://schemas.microsoft.com/office/drawing/2014/main" val="10003"/>
                  </a:ext>
                </a:extLst>
              </a:tr>
              <a:tr h="299480">
                <a:tc>
                  <a:txBody>
                    <a:bodyPr/>
                    <a:lstStyle/>
                    <a:p>
                      <a:r>
                        <a:rPr lang="en-GB" sz="1400" dirty="0"/>
                        <a:t>'a'</a:t>
                      </a:r>
                    </a:p>
                  </a:txBody>
                  <a:tcPr marL="68580" marR="68580" marT="34290" marB="34290" anchor="ctr">
                    <a:lnL>
                      <a:noFill/>
                    </a:lnL>
                    <a:lnR>
                      <a:noFill/>
                    </a:lnR>
                    <a:lnT>
                      <a:noFill/>
                    </a:lnT>
                    <a:lnB>
                      <a:noFill/>
                    </a:lnB>
                  </a:tcPr>
                </a:tc>
                <a:tc>
                  <a:txBody>
                    <a:bodyPr/>
                    <a:lstStyle/>
                    <a:p>
                      <a:r>
                        <a:rPr lang="en-GB" sz="1400"/>
                        <a:t>open for writing, appending to the end of the file if it exists</a:t>
                      </a:r>
                    </a:p>
                  </a:txBody>
                  <a:tcPr marL="68580" marR="68580" marT="34290" marB="34290" anchor="ctr">
                    <a:lnL>
                      <a:noFill/>
                    </a:lnL>
                    <a:lnR>
                      <a:noFill/>
                    </a:lnR>
                    <a:lnT>
                      <a:noFill/>
                    </a:lnT>
                    <a:lnB>
                      <a:noFill/>
                    </a:lnB>
                  </a:tcPr>
                </a:tc>
                <a:extLst>
                  <a:ext uri="{0D108BD9-81ED-4DB2-BD59-A6C34878D82A}">
                    <a16:rowId xmlns:a16="http://schemas.microsoft.com/office/drawing/2014/main" val="10004"/>
                  </a:ext>
                </a:extLst>
              </a:tr>
              <a:tr h="299480">
                <a:tc>
                  <a:txBody>
                    <a:bodyPr/>
                    <a:lstStyle/>
                    <a:p>
                      <a:r>
                        <a:rPr lang="en-GB" sz="1400"/>
                        <a:t>'b'</a:t>
                      </a:r>
                    </a:p>
                  </a:txBody>
                  <a:tcPr marL="68580" marR="68580" marT="34290" marB="34290" anchor="ctr">
                    <a:lnL>
                      <a:noFill/>
                    </a:lnL>
                    <a:lnR>
                      <a:noFill/>
                    </a:lnR>
                    <a:lnT>
                      <a:noFill/>
                    </a:lnT>
                    <a:lnB>
                      <a:noFill/>
                    </a:lnB>
                  </a:tcPr>
                </a:tc>
                <a:tc>
                  <a:txBody>
                    <a:bodyPr/>
                    <a:lstStyle/>
                    <a:p>
                      <a:r>
                        <a:rPr lang="en-GB" sz="1400"/>
                        <a:t>binary mode</a:t>
                      </a:r>
                    </a:p>
                  </a:txBody>
                  <a:tcPr marL="68580" marR="68580" marT="34290" marB="34290" anchor="ctr">
                    <a:lnL>
                      <a:noFill/>
                    </a:lnL>
                    <a:lnR>
                      <a:noFill/>
                    </a:lnR>
                    <a:lnT>
                      <a:noFill/>
                    </a:lnT>
                    <a:lnB>
                      <a:noFill/>
                    </a:lnB>
                  </a:tcPr>
                </a:tc>
                <a:extLst>
                  <a:ext uri="{0D108BD9-81ED-4DB2-BD59-A6C34878D82A}">
                    <a16:rowId xmlns:a16="http://schemas.microsoft.com/office/drawing/2014/main" val="10005"/>
                  </a:ext>
                </a:extLst>
              </a:tr>
              <a:tr h="299480">
                <a:tc>
                  <a:txBody>
                    <a:bodyPr/>
                    <a:lstStyle/>
                    <a:p>
                      <a:r>
                        <a:rPr lang="en-GB" sz="1400" dirty="0"/>
                        <a:t>'t'</a:t>
                      </a:r>
                    </a:p>
                  </a:txBody>
                  <a:tcPr marL="68580" marR="68580" marT="34290" marB="34290" anchor="ctr">
                    <a:lnL>
                      <a:noFill/>
                    </a:lnL>
                    <a:lnR>
                      <a:noFill/>
                    </a:lnR>
                    <a:lnT>
                      <a:noFill/>
                    </a:lnT>
                    <a:lnB>
                      <a:noFill/>
                    </a:lnB>
                  </a:tcPr>
                </a:tc>
                <a:tc>
                  <a:txBody>
                    <a:bodyPr/>
                    <a:lstStyle/>
                    <a:p>
                      <a:r>
                        <a:rPr lang="en-GB" sz="1400"/>
                        <a:t>text mode (default)</a:t>
                      </a:r>
                    </a:p>
                  </a:txBody>
                  <a:tcPr marL="68580" marR="68580" marT="34290" marB="34290" anchor="ctr">
                    <a:lnL>
                      <a:noFill/>
                    </a:lnL>
                    <a:lnR>
                      <a:noFill/>
                    </a:lnR>
                    <a:lnT>
                      <a:noFill/>
                    </a:lnT>
                    <a:lnB>
                      <a:noFill/>
                    </a:lnB>
                  </a:tcPr>
                </a:tc>
                <a:extLst>
                  <a:ext uri="{0D108BD9-81ED-4DB2-BD59-A6C34878D82A}">
                    <a16:rowId xmlns:a16="http://schemas.microsoft.com/office/drawing/2014/main" val="10006"/>
                  </a:ext>
                </a:extLst>
              </a:tr>
              <a:tr h="299480">
                <a:tc>
                  <a:txBody>
                    <a:bodyPr/>
                    <a:lstStyle/>
                    <a:p>
                      <a:r>
                        <a:rPr lang="en-GB" sz="1400" dirty="0"/>
                        <a:t>'+'</a:t>
                      </a:r>
                    </a:p>
                  </a:txBody>
                  <a:tcPr marL="68580" marR="68580" marT="34290" marB="34290" anchor="ctr">
                    <a:lnL>
                      <a:noFill/>
                    </a:lnL>
                    <a:lnR>
                      <a:noFill/>
                    </a:lnR>
                    <a:lnT>
                      <a:noFill/>
                    </a:lnT>
                    <a:lnB>
                      <a:noFill/>
                    </a:lnB>
                  </a:tcPr>
                </a:tc>
                <a:tc>
                  <a:txBody>
                    <a:bodyPr/>
                    <a:lstStyle/>
                    <a:p>
                      <a:r>
                        <a:rPr lang="en-GB" sz="1400"/>
                        <a:t>open a disk file for updating (reading and writing)</a:t>
                      </a:r>
                    </a:p>
                  </a:txBody>
                  <a:tcPr marL="68580" marR="68580" marT="34290" marB="34290" anchor="ctr">
                    <a:lnL>
                      <a:noFill/>
                    </a:lnL>
                    <a:lnR>
                      <a:noFill/>
                    </a:lnR>
                    <a:lnT>
                      <a:noFill/>
                    </a:lnT>
                    <a:lnB>
                      <a:noFill/>
                    </a:lnB>
                  </a:tcPr>
                </a:tc>
                <a:extLst>
                  <a:ext uri="{0D108BD9-81ED-4DB2-BD59-A6C34878D82A}">
                    <a16:rowId xmlns:a16="http://schemas.microsoft.com/office/drawing/2014/main" val="10007"/>
                  </a:ext>
                </a:extLst>
              </a:tr>
              <a:tr h="299480">
                <a:tc>
                  <a:txBody>
                    <a:bodyPr/>
                    <a:lstStyle/>
                    <a:p>
                      <a:r>
                        <a:rPr lang="en-GB" sz="1400" dirty="0"/>
                        <a:t>'U'</a:t>
                      </a:r>
                    </a:p>
                  </a:txBody>
                  <a:tcPr marL="68580" marR="68580" marT="34290" marB="34290" anchor="ctr">
                    <a:lnL>
                      <a:noFill/>
                    </a:lnL>
                    <a:lnR>
                      <a:noFill/>
                    </a:lnR>
                    <a:lnT>
                      <a:noFill/>
                    </a:lnT>
                    <a:lnB>
                      <a:noFill/>
                    </a:lnB>
                  </a:tcPr>
                </a:tc>
                <a:tc>
                  <a:txBody>
                    <a:bodyPr/>
                    <a:lstStyle/>
                    <a:p>
                      <a:r>
                        <a:rPr lang="en-GB" sz="1400" dirty="0"/>
                        <a:t>universal newlines mode (deprecated)</a:t>
                      </a:r>
                    </a:p>
                  </a:txBody>
                  <a:tcPr marL="68580" marR="68580" marT="34290" marB="34290" anchor="ctr">
                    <a:lnL>
                      <a:noFill/>
                    </a:lnL>
                    <a:lnR>
                      <a:noFill/>
                    </a:lnR>
                    <a:lnT>
                      <a:noFill/>
                    </a:lnT>
                    <a:lnB>
                      <a:noFill/>
                    </a:lnB>
                  </a:tcPr>
                </a:tc>
                <a:extLst>
                  <a:ext uri="{0D108BD9-81ED-4DB2-BD59-A6C34878D82A}">
                    <a16:rowId xmlns:a16="http://schemas.microsoft.com/office/drawing/2014/main" val="10008"/>
                  </a:ext>
                </a:extLst>
              </a:tr>
            </a:tbl>
          </a:graphicData>
        </a:graphic>
      </p:graphicFrame>
      <p:sp>
        <p:nvSpPr>
          <p:cNvPr id="6" name="Rectangle 5"/>
          <p:cNvSpPr/>
          <p:nvPr/>
        </p:nvSpPr>
        <p:spPr>
          <a:xfrm>
            <a:off x="756511" y="5811406"/>
            <a:ext cx="7886699" cy="507831"/>
          </a:xfrm>
          <a:prstGeom prst="rect">
            <a:avLst/>
          </a:prstGeom>
        </p:spPr>
        <p:txBody>
          <a:bodyPr wrap="square">
            <a:spAutoFit/>
          </a:bodyPr>
          <a:lstStyle/>
          <a:p>
            <a:r>
              <a:rPr lang="en-GB" sz="1350" dirty="0"/>
              <a:t>The default mode is 'r' (open for reading text, synonym of '</a:t>
            </a:r>
            <a:r>
              <a:rPr lang="en-GB" sz="1350" dirty="0" err="1"/>
              <a:t>rt</a:t>
            </a:r>
            <a:r>
              <a:rPr lang="en-GB" sz="1350" dirty="0"/>
              <a:t>'). For binary read-write access, the mode '</a:t>
            </a:r>
            <a:r>
              <a:rPr lang="en-GB" sz="1350" dirty="0" err="1"/>
              <a:t>w+b</a:t>
            </a:r>
            <a:r>
              <a:rPr lang="en-GB" sz="1350" dirty="0"/>
              <a:t>' opens and truncates the file to 0 bytes. '</a:t>
            </a:r>
            <a:r>
              <a:rPr lang="en-GB" sz="1350" dirty="0" err="1"/>
              <a:t>r+b</a:t>
            </a:r>
            <a:r>
              <a:rPr lang="en-GB" sz="1350" dirty="0"/>
              <a:t>' opens the file without truncation.</a:t>
            </a:r>
          </a:p>
        </p:txBody>
      </p:sp>
    </p:spTree>
    <p:extLst>
      <p:ext uri="{BB962C8B-B14F-4D97-AF65-F5344CB8AC3E}">
        <p14:creationId xmlns:p14="http://schemas.microsoft.com/office/powerpoint/2010/main" val="31067056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Reading data</a:t>
            </a:r>
          </a:p>
        </p:txBody>
      </p:sp>
      <p:sp>
        <p:nvSpPr>
          <p:cNvPr id="3" name="Content Placeholder 2"/>
          <p:cNvSpPr>
            <a:spLocks noGrp="1"/>
          </p:cNvSpPr>
          <p:nvPr>
            <p:ph idx="1"/>
          </p:nvPr>
        </p:nvSpPr>
        <p:spPr>
          <a:xfrm>
            <a:off x="768096" y="2286000"/>
            <a:ext cx="7770786" cy="4023360"/>
          </a:xfrm>
          <a:solidFill>
            <a:schemeClr val="accent5">
              <a:lumMod val="20000"/>
              <a:lumOff val="80000"/>
            </a:schemeClr>
          </a:solidFill>
        </p:spPr>
        <p:txBody>
          <a:bodyPr>
            <a:normAutofit fontScale="92500" lnSpcReduction="10000"/>
          </a:bodyPr>
          <a:lstStyle/>
          <a:p>
            <a:pPr marL="0" indent="0">
              <a:buNone/>
            </a:pPr>
            <a:r>
              <a:rPr lang="en-GB" dirty="0">
                <a:latin typeface="Courier New" panose="02070309020205020404" pitchFamily="49" charset="0"/>
                <a:cs typeface="Courier New" panose="02070309020205020404" pitchFamily="49" charset="0"/>
              </a:rPr>
              <a:t>f = open(”</a:t>
            </a:r>
            <a:r>
              <a:rPr lang="en-GB" dirty="0" err="1">
                <a:latin typeface="Courier New" panose="02070309020205020404" pitchFamily="49" charset="0"/>
                <a:cs typeface="Courier New" panose="02070309020205020404" pitchFamily="49" charset="0"/>
              </a:rPr>
              <a:t>some_input_file.txt</a:t>
            </a:r>
            <a:r>
              <a:rPr lang="en-GB" dirty="0">
                <a:latin typeface="Courier New" panose="02070309020205020404" pitchFamily="49" charset="0"/>
                <a:cs typeface="Courier New" panose="02070309020205020404" pitchFamily="49" charset="0"/>
              </a:rPr>
              <a:t>")</a:t>
            </a:r>
          </a:p>
          <a:p>
            <a:pPr marL="0" indent="0">
              <a:buNone/>
            </a:pPr>
            <a:r>
              <a:rPr lang="en-GB" dirty="0">
                <a:latin typeface="Courier New" panose="02070309020205020404" pitchFamily="49" charset="0"/>
                <a:cs typeface="Courier New" panose="02070309020205020404" pitchFamily="49" charset="0"/>
              </a:rPr>
              <a:t>data = []</a:t>
            </a:r>
          </a:p>
          <a:p>
            <a:pPr marL="0" indent="0">
              <a:buNone/>
            </a:pPr>
            <a:r>
              <a:rPr lang="en-GB" dirty="0">
                <a:latin typeface="Courier New" panose="02070309020205020404" pitchFamily="49" charset="0"/>
                <a:cs typeface="Courier New" panose="02070309020205020404" pitchFamily="49" charset="0"/>
              </a:rPr>
              <a:t>for line in f:</a:t>
            </a:r>
          </a:p>
          <a:p>
            <a:pPr marL="0" indent="0">
              <a:buNone/>
            </a:pP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parsed_line</a:t>
            </a:r>
            <a:r>
              <a:rPr lang="en-GB" dirty="0">
                <a:latin typeface="Courier New" panose="02070309020205020404" pitchFamily="49" charset="0"/>
                <a:cs typeface="Courier New" panose="02070309020205020404" pitchFamily="49" charset="0"/>
              </a:rPr>
              <a:t> = </a:t>
            </a:r>
            <a:r>
              <a:rPr lang="en-GB" dirty="0" err="1">
                <a:latin typeface="Courier New" panose="02070309020205020404" pitchFamily="49" charset="0"/>
                <a:cs typeface="Courier New" panose="02070309020205020404" pitchFamily="49" charset="0"/>
              </a:rPr>
              <a:t>str.split</a:t>
            </a:r>
            <a:r>
              <a:rPr lang="en-GB" dirty="0">
                <a:latin typeface="Courier New" panose="02070309020205020404" pitchFamily="49" charset="0"/>
                <a:cs typeface="Courier New" panose="02070309020205020404" pitchFamily="49" charset="0"/>
              </a:rPr>
              <a:t>(line,",")</a:t>
            </a:r>
          </a:p>
          <a:p>
            <a:pPr marL="0" indent="0">
              <a:buNone/>
            </a:pP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data_line</a:t>
            </a:r>
            <a:r>
              <a:rPr lang="en-GB" dirty="0">
                <a:latin typeface="Courier New" panose="02070309020205020404" pitchFamily="49" charset="0"/>
                <a:cs typeface="Courier New" panose="02070309020205020404" pitchFamily="49" charset="0"/>
              </a:rPr>
              <a:t> = []</a:t>
            </a:r>
          </a:p>
          <a:p>
            <a:pPr marL="0" indent="0">
              <a:buNone/>
            </a:pPr>
            <a:r>
              <a:rPr lang="en-GB" dirty="0">
                <a:latin typeface="Courier New" panose="02070309020205020404" pitchFamily="49" charset="0"/>
                <a:cs typeface="Courier New" panose="02070309020205020404" pitchFamily="49" charset="0"/>
              </a:rPr>
              <a:t>    for word in </a:t>
            </a:r>
            <a:r>
              <a:rPr lang="en-GB" dirty="0" err="1">
                <a:latin typeface="Courier New" panose="02070309020205020404" pitchFamily="49" charset="0"/>
                <a:cs typeface="Courier New" panose="02070309020205020404" pitchFamily="49" charset="0"/>
              </a:rPr>
              <a:t>parsed_line</a:t>
            </a:r>
            <a:r>
              <a:rPr lang="en-GB" dirty="0">
                <a:latin typeface="Courier New" panose="02070309020205020404" pitchFamily="49" charset="0"/>
                <a:cs typeface="Courier New" panose="02070309020205020404" pitchFamily="49" charset="0"/>
              </a:rPr>
              <a:t>:</a:t>
            </a:r>
          </a:p>
          <a:p>
            <a:pPr marL="0" indent="0">
              <a:buNone/>
            </a:pP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data_line.append</a:t>
            </a:r>
            <a:r>
              <a:rPr lang="en-GB" dirty="0">
                <a:latin typeface="Courier New" panose="02070309020205020404" pitchFamily="49" charset="0"/>
                <a:cs typeface="Courier New" panose="02070309020205020404" pitchFamily="49" charset="0"/>
              </a:rPr>
              <a:t>(float(word))</a:t>
            </a:r>
          </a:p>
          <a:p>
            <a:pPr marL="0" indent="0">
              <a:buNone/>
            </a:pP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data.append</a:t>
            </a:r>
            <a:r>
              <a:rPr lang="en-GB" dirty="0">
                <a:latin typeface="Courier New" panose="02070309020205020404" pitchFamily="49" charset="0"/>
                <a:cs typeface="Courier New" panose="02070309020205020404" pitchFamily="49" charset="0"/>
              </a:rPr>
              <a:t>(</a:t>
            </a:r>
            <a:r>
              <a:rPr lang="en-GB" dirty="0" err="1">
                <a:latin typeface="Courier New" panose="02070309020205020404" pitchFamily="49" charset="0"/>
                <a:cs typeface="Courier New" panose="02070309020205020404" pitchFamily="49" charset="0"/>
              </a:rPr>
              <a:t>data_line</a:t>
            </a:r>
            <a:r>
              <a:rPr lang="en-GB" dirty="0">
                <a:latin typeface="Courier New" panose="02070309020205020404" pitchFamily="49" charset="0"/>
                <a:cs typeface="Courier New" panose="02070309020205020404" pitchFamily="49" charset="0"/>
              </a:rPr>
              <a:t>)</a:t>
            </a:r>
          </a:p>
          <a:p>
            <a:pPr marL="0" indent="0">
              <a:buNone/>
            </a:pPr>
            <a:r>
              <a:rPr lang="en-GB" dirty="0">
                <a:latin typeface="Courier New" panose="02070309020205020404" pitchFamily="49" charset="0"/>
                <a:cs typeface="Courier New" panose="02070309020205020404" pitchFamily="49" charset="0"/>
              </a:rPr>
              <a:t>print(data)</a:t>
            </a:r>
          </a:p>
          <a:p>
            <a:pPr marL="0" indent="0">
              <a:buNone/>
            </a:pPr>
            <a:r>
              <a:rPr lang="en-GB" dirty="0" err="1">
                <a:latin typeface="Courier New" panose="02070309020205020404" pitchFamily="49" charset="0"/>
                <a:cs typeface="Courier New" panose="02070309020205020404" pitchFamily="49" charset="0"/>
              </a:rPr>
              <a:t>f.close</a:t>
            </a:r>
            <a:r>
              <a:rPr lang="en-GB"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717766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3B74F-934C-40A5-A828-C88B10BAD1B2}"/>
              </a:ext>
            </a:extLst>
          </p:cNvPr>
          <p:cNvSpPr>
            <a:spLocks noGrp="1"/>
          </p:cNvSpPr>
          <p:nvPr>
            <p:ph type="title"/>
          </p:nvPr>
        </p:nvSpPr>
        <p:spPr/>
        <p:txBody>
          <a:bodyPr/>
          <a:lstStyle/>
          <a:p>
            <a:r>
              <a:rPr lang="en-GB" dirty="0"/>
              <a:t>Open</a:t>
            </a:r>
          </a:p>
        </p:txBody>
      </p:sp>
      <p:sp>
        <p:nvSpPr>
          <p:cNvPr id="3" name="Content Placeholder 2">
            <a:extLst>
              <a:ext uri="{FF2B5EF4-FFF2-40B4-BE49-F238E27FC236}">
                <a16:creationId xmlns:a16="http://schemas.microsoft.com/office/drawing/2014/main" id="{9FBBEC33-F05B-45E8-9275-7F564C704751}"/>
              </a:ext>
            </a:extLst>
          </p:cNvPr>
          <p:cNvSpPr>
            <a:spLocks noGrp="1"/>
          </p:cNvSpPr>
          <p:nvPr>
            <p:ph idx="1"/>
          </p:nvPr>
        </p:nvSpPr>
        <p:spPr>
          <a:xfrm>
            <a:off x="579837" y="3217795"/>
            <a:ext cx="8252436" cy="2909578"/>
          </a:xfrm>
        </p:spPr>
        <p:txBody>
          <a:bodyPr>
            <a:normAutofit fontScale="85000" lnSpcReduction="10000"/>
          </a:bodyPr>
          <a:lstStyle/>
          <a:p>
            <a:pPr marL="0" indent="0">
              <a:lnSpc>
                <a:spcPct val="120000"/>
              </a:lnSpc>
              <a:spcBef>
                <a:spcPts val="200"/>
              </a:spcBef>
              <a:buNone/>
            </a:pPr>
            <a:r>
              <a:rPr lang="en-GB" dirty="0">
                <a:solidFill>
                  <a:schemeClr val="accent1"/>
                </a:solidFill>
                <a:cs typeface="Courier New" panose="02070309020205020404" pitchFamily="49" charset="0"/>
              </a:rPr>
              <a:t>buffering</a:t>
            </a:r>
            <a:r>
              <a:rPr lang="en-GB" dirty="0">
                <a:cs typeface="Courier New" panose="02070309020205020404" pitchFamily="49" charset="0"/>
              </a:rPr>
              <a:t>: makes the stream of data more consistent, preventing hardware issues interfering with the process. Generally the default works fine but you can control bytes read in for very large files. </a:t>
            </a:r>
          </a:p>
          <a:p>
            <a:pPr marL="0" indent="0">
              <a:lnSpc>
                <a:spcPct val="120000"/>
              </a:lnSpc>
              <a:spcBef>
                <a:spcPts val="200"/>
              </a:spcBef>
              <a:buNone/>
            </a:pPr>
            <a:r>
              <a:rPr lang="en-GB" dirty="0">
                <a:solidFill>
                  <a:schemeClr val="accent1"/>
                </a:solidFill>
                <a:cs typeface="Courier New" panose="02070309020205020404" pitchFamily="49" charset="0"/>
              </a:rPr>
              <a:t>encoding</a:t>
            </a:r>
            <a:r>
              <a:rPr lang="en-GB" dirty="0">
                <a:cs typeface="Courier New" panose="02070309020205020404" pitchFamily="49" charset="0"/>
              </a:rPr>
              <a:t>: the text file format to use; the default UTF-8 is fine in most cases.</a:t>
            </a:r>
          </a:p>
          <a:p>
            <a:pPr marL="0" indent="0">
              <a:lnSpc>
                <a:spcPct val="120000"/>
              </a:lnSpc>
              <a:spcBef>
                <a:spcPts val="200"/>
              </a:spcBef>
              <a:buNone/>
            </a:pPr>
            <a:r>
              <a:rPr lang="en-GB" dirty="0">
                <a:solidFill>
                  <a:schemeClr val="accent1"/>
                </a:solidFill>
                <a:cs typeface="Courier New" panose="02070309020205020404" pitchFamily="49" charset="0"/>
              </a:rPr>
              <a:t>errors:</a:t>
            </a:r>
            <a:r>
              <a:rPr lang="en-GB" dirty="0">
                <a:cs typeface="Courier New" panose="02070309020205020404" pitchFamily="49" charset="0"/>
              </a:rPr>
              <a:t> how to handle encoding issues, for example the lack of available representations for non-ASCII characters. </a:t>
            </a:r>
          </a:p>
          <a:p>
            <a:pPr marL="0" indent="0">
              <a:lnSpc>
                <a:spcPct val="120000"/>
              </a:lnSpc>
              <a:spcBef>
                <a:spcPts val="200"/>
              </a:spcBef>
              <a:buNone/>
            </a:pPr>
            <a:r>
              <a:rPr lang="en-GB" dirty="0">
                <a:solidFill>
                  <a:schemeClr val="accent1"/>
                </a:solidFill>
                <a:cs typeface="Courier New" panose="02070309020205020404" pitchFamily="49" charset="0"/>
              </a:rPr>
              <a:t>newline:</a:t>
            </a:r>
            <a:r>
              <a:rPr lang="en-GB" dirty="0">
                <a:cs typeface="Courier New" panose="02070309020205020404" pitchFamily="49" charset="0"/>
              </a:rPr>
              <a:t> controls the invisible characters written to mark the end of lines.</a:t>
            </a:r>
          </a:p>
          <a:p>
            <a:pPr marL="0" indent="0">
              <a:lnSpc>
                <a:spcPct val="120000"/>
              </a:lnSpc>
              <a:spcBef>
                <a:spcPts val="200"/>
              </a:spcBef>
              <a:buNone/>
            </a:pPr>
            <a:r>
              <a:rPr lang="en-GB" dirty="0" err="1">
                <a:solidFill>
                  <a:schemeClr val="accent1"/>
                </a:solidFill>
                <a:cs typeface="Courier New" panose="02070309020205020404" pitchFamily="49" charset="0"/>
              </a:rPr>
              <a:t>closefd</a:t>
            </a:r>
            <a:r>
              <a:rPr lang="en-GB" dirty="0">
                <a:solidFill>
                  <a:schemeClr val="accent1"/>
                </a:solidFill>
                <a:cs typeface="Courier New" panose="02070309020205020404" pitchFamily="49" charset="0"/>
              </a:rPr>
              <a:t>:</a:t>
            </a:r>
            <a:r>
              <a:rPr lang="en-GB" dirty="0">
                <a:cs typeface="Courier New" panose="02070309020205020404" pitchFamily="49" charset="0"/>
              </a:rPr>
              <a:t> whether to remove the file ~link when the file is closed.</a:t>
            </a:r>
          </a:p>
          <a:p>
            <a:pPr marL="0" indent="0">
              <a:lnSpc>
                <a:spcPct val="120000"/>
              </a:lnSpc>
              <a:spcBef>
                <a:spcPts val="200"/>
              </a:spcBef>
              <a:buNone/>
            </a:pPr>
            <a:r>
              <a:rPr lang="en-GB" dirty="0">
                <a:solidFill>
                  <a:schemeClr val="accent1"/>
                </a:solidFill>
                <a:cs typeface="Courier New" panose="02070309020205020404" pitchFamily="49" charset="0"/>
              </a:rPr>
              <a:t>opener:</a:t>
            </a:r>
            <a:r>
              <a:rPr lang="en-GB" dirty="0">
                <a:cs typeface="Courier New" panose="02070309020205020404" pitchFamily="49" charset="0"/>
              </a:rPr>
              <a:t> option for creating more complicated directory and file opening.</a:t>
            </a:r>
          </a:p>
        </p:txBody>
      </p:sp>
      <p:sp>
        <p:nvSpPr>
          <p:cNvPr id="4" name="Rectangle 3">
            <a:extLst>
              <a:ext uri="{FF2B5EF4-FFF2-40B4-BE49-F238E27FC236}">
                <a16:creationId xmlns:a16="http://schemas.microsoft.com/office/drawing/2014/main" id="{9647E816-A7F8-BF42-BB39-53714F699706}"/>
              </a:ext>
            </a:extLst>
          </p:cNvPr>
          <p:cNvSpPr/>
          <p:nvPr/>
        </p:nvSpPr>
        <p:spPr>
          <a:xfrm>
            <a:off x="768096" y="6309360"/>
            <a:ext cx="7664823" cy="369332"/>
          </a:xfrm>
          <a:prstGeom prst="rect">
            <a:avLst/>
          </a:prstGeom>
        </p:spPr>
        <p:txBody>
          <a:bodyPr wrap="square">
            <a:spAutoFit/>
          </a:bodyPr>
          <a:lstStyle/>
          <a:p>
            <a:r>
              <a:rPr lang="en-GB" dirty="0"/>
              <a:t>For more info, see: </a:t>
            </a:r>
            <a:r>
              <a:rPr lang="en-GB" dirty="0">
                <a:hlinkClick r:id="rId2"/>
              </a:rPr>
              <a:t>https://docs.python.org/3/library/functions.html#open</a:t>
            </a:r>
            <a:r>
              <a:rPr lang="en-GB" dirty="0"/>
              <a:t> </a:t>
            </a:r>
          </a:p>
        </p:txBody>
      </p:sp>
      <p:sp>
        <p:nvSpPr>
          <p:cNvPr id="5" name="Rectangle 4">
            <a:extLst>
              <a:ext uri="{FF2B5EF4-FFF2-40B4-BE49-F238E27FC236}">
                <a16:creationId xmlns:a16="http://schemas.microsoft.com/office/drawing/2014/main" id="{A94C417C-E843-4E4B-82D5-512C30426BB4}"/>
              </a:ext>
            </a:extLst>
          </p:cNvPr>
          <p:cNvSpPr/>
          <p:nvPr/>
        </p:nvSpPr>
        <p:spPr>
          <a:xfrm>
            <a:off x="579837" y="1897487"/>
            <a:ext cx="1253869" cy="369332"/>
          </a:xfrm>
          <a:prstGeom prst="rect">
            <a:avLst/>
          </a:prstGeom>
        </p:spPr>
        <p:txBody>
          <a:bodyPr wrap="none">
            <a:spAutoFit/>
          </a:bodyPr>
          <a:lstStyle/>
          <a:p>
            <a:r>
              <a:rPr lang="en-GB" dirty="0"/>
              <a:t>Full options:</a:t>
            </a:r>
          </a:p>
        </p:txBody>
      </p:sp>
      <p:sp>
        <p:nvSpPr>
          <p:cNvPr id="6" name="Rectangle 5">
            <a:extLst>
              <a:ext uri="{FF2B5EF4-FFF2-40B4-BE49-F238E27FC236}">
                <a16:creationId xmlns:a16="http://schemas.microsoft.com/office/drawing/2014/main" id="{1A795692-C7C3-4645-A718-C8ED78ECFE7A}"/>
              </a:ext>
            </a:extLst>
          </p:cNvPr>
          <p:cNvSpPr/>
          <p:nvPr/>
        </p:nvSpPr>
        <p:spPr>
          <a:xfrm>
            <a:off x="873643" y="2419141"/>
            <a:ext cx="7664823" cy="646331"/>
          </a:xfrm>
          <a:prstGeom prst="rect">
            <a:avLst/>
          </a:prstGeom>
          <a:solidFill>
            <a:schemeClr val="accent5">
              <a:lumMod val="20000"/>
              <a:lumOff val="80000"/>
            </a:schemeClr>
          </a:solidFill>
        </p:spPr>
        <p:txBody>
          <a:bodyPr wrap="square">
            <a:spAutoFit/>
          </a:bodyPr>
          <a:lstStyle/>
          <a:p>
            <a:r>
              <a:rPr lang="en-GB" dirty="0">
                <a:latin typeface="Courier" pitchFamily="2" charset="0"/>
              </a:rPr>
              <a:t>open(file, mode=’r’, buffering=-1, encoding=None, errors=None, newline=None, </a:t>
            </a:r>
            <a:r>
              <a:rPr lang="en-GB" dirty="0" err="1">
                <a:latin typeface="Courier" pitchFamily="2" charset="0"/>
              </a:rPr>
              <a:t>closefd</a:t>
            </a:r>
            <a:r>
              <a:rPr lang="en-GB" dirty="0">
                <a:latin typeface="Courier" pitchFamily="2" charset="0"/>
              </a:rPr>
              <a:t>=True, opener=None)</a:t>
            </a:r>
          </a:p>
        </p:txBody>
      </p:sp>
    </p:spTree>
    <p:extLst>
      <p:ext uri="{BB962C8B-B14F-4D97-AF65-F5344CB8AC3E}">
        <p14:creationId xmlns:p14="http://schemas.microsoft.com/office/powerpoint/2010/main" val="596092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17375-82E2-4ED9-8401-D65C9E9C07E0}"/>
              </a:ext>
            </a:extLst>
          </p:cNvPr>
          <p:cNvSpPr>
            <a:spLocks noGrp="1"/>
          </p:cNvSpPr>
          <p:nvPr>
            <p:ph type="title"/>
          </p:nvPr>
        </p:nvSpPr>
        <p:spPr/>
        <p:txBody>
          <a:bodyPr/>
          <a:lstStyle/>
          <a:p>
            <a:r>
              <a:rPr lang="en-GB" dirty="0"/>
              <a:t>With</a:t>
            </a:r>
          </a:p>
        </p:txBody>
      </p:sp>
      <p:sp>
        <p:nvSpPr>
          <p:cNvPr id="3" name="Content Placeholder 2">
            <a:extLst>
              <a:ext uri="{FF2B5EF4-FFF2-40B4-BE49-F238E27FC236}">
                <a16:creationId xmlns:a16="http://schemas.microsoft.com/office/drawing/2014/main" id="{4061022A-E1AB-4E70-BB6C-C3740B2AE263}"/>
              </a:ext>
            </a:extLst>
          </p:cNvPr>
          <p:cNvSpPr>
            <a:spLocks noGrp="1"/>
          </p:cNvSpPr>
          <p:nvPr>
            <p:ph idx="1"/>
          </p:nvPr>
        </p:nvSpPr>
        <p:spPr>
          <a:xfrm>
            <a:off x="1018309" y="2918012"/>
            <a:ext cx="7251556" cy="1264023"/>
          </a:xfrm>
          <a:solidFill>
            <a:schemeClr val="accent5">
              <a:lumMod val="20000"/>
              <a:lumOff val="80000"/>
            </a:schemeClr>
          </a:solidFill>
        </p:spPr>
        <p:txBody>
          <a:bodyPr>
            <a:normAutofit lnSpcReduction="10000"/>
          </a:bodyPr>
          <a:lstStyle/>
          <a:p>
            <a:pPr marL="0" indent="0">
              <a:buNone/>
            </a:pPr>
            <a:r>
              <a:rPr lang="en-GB" dirty="0">
                <a:latin typeface="Courier New" panose="02070309020205020404" pitchFamily="49" charset="0"/>
                <a:cs typeface="Courier New" panose="02070309020205020404" pitchFamily="49" charset="0"/>
              </a:rPr>
              <a:t>with open("data.txt") as f:</a:t>
            </a:r>
          </a:p>
          <a:p>
            <a:pPr marL="0" indent="0">
              <a:buNone/>
            </a:pPr>
            <a:r>
              <a:rPr lang="en-GB" dirty="0"/>
              <a:t>	</a:t>
            </a:r>
            <a:r>
              <a:rPr lang="en-GB" dirty="0">
                <a:latin typeface="Courier New" panose="02070309020205020404" pitchFamily="49" charset="0"/>
                <a:cs typeface="Courier New" panose="02070309020205020404" pitchFamily="49" charset="0"/>
              </a:rPr>
              <a:t>for line in f:</a:t>
            </a:r>
          </a:p>
          <a:p>
            <a:pPr marL="0" indent="0">
              <a:buNone/>
            </a:pPr>
            <a:r>
              <a:rPr lang="en-GB" dirty="0">
                <a:latin typeface="Courier New" panose="02070309020205020404" pitchFamily="49" charset="0"/>
                <a:cs typeface="Courier New" panose="02070309020205020404" pitchFamily="49" charset="0"/>
              </a:rPr>
              <a:t>		print(line)</a:t>
            </a:r>
            <a:endParaRPr lang="en-GB" dirty="0"/>
          </a:p>
          <a:p>
            <a:pPr marL="0" indent="0">
              <a:buNone/>
            </a:pPr>
            <a:endParaRPr lang="en-GB" dirty="0"/>
          </a:p>
          <a:p>
            <a:pPr marL="0" indent="0">
              <a:buNone/>
            </a:pPr>
            <a:endParaRPr lang="en-GB" dirty="0"/>
          </a:p>
        </p:txBody>
      </p:sp>
      <p:sp>
        <p:nvSpPr>
          <p:cNvPr id="4" name="TextBox 3">
            <a:extLst>
              <a:ext uri="{FF2B5EF4-FFF2-40B4-BE49-F238E27FC236}">
                <a16:creationId xmlns:a16="http://schemas.microsoft.com/office/drawing/2014/main" id="{3DDC98AD-823F-7349-8686-EF962C5239B9}"/>
              </a:ext>
            </a:extLst>
          </p:cNvPr>
          <p:cNvSpPr txBox="1"/>
          <p:nvPr/>
        </p:nvSpPr>
        <p:spPr>
          <a:xfrm>
            <a:off x="820207" y="6321339"/>
            <a:ext cx="7237943" cy="369332"/>
          </a:xfrm>
          <a:prstGeom prst="rect">
            <a:avLst/>
          </a:prstGeom>
        </p:spPr>
        <p:style>
          <a:lnRef idx="3">
            <a:schemeClr val="lt1"/>
          </a:lnRef>
          <a:fillRef idx="1">
            <a:schemeClr val="accent5"/>
          </a:fillRef>
          <a:effectRef idx="1">
            <a:schemeClr val="accent5"/>
          </a:effectRef>
          <a:fontRef idx="minor">
            <a:schemeClr val="lt1"/>
          </a:fontRef>
        </p:style>
        <p:txBody>
          <a:bodyPr wrap="none" rtlCol="0">
            <a:spAutoFit/>
          </a:bodyPr>
          <a:lstStyle/>
          <a:p>
            <a:r>
              <a:rPr lang="en-US" dirty="0"/>
              <a:t>We will do lots exercises on opening/reading/creating files later. Stay tuned!</a:t>
            </a:r>
          </a:p>
        </p:txBody>
      </p:sp>
      <p:sp>
        <p:nvSpPr>
          <p:cNvPr id="5" name="Rectangle 4">
            <a:extLst>
              <a:ext uri="{FF2B5EF4-FFF2-40B4-BE49-F238E27FC236}">
                <a16:creationId xmlns:a16="http://schemas.microsoft.com/office/drawing/2014/main" id="{876119DE-029B-594B-B21F-7E2B8D228F44}"/>
              </a:ext>
            </a:extLst>
          </p:cNvPr>
          <p:cNvSpPr/>
          <p:nvPr/>
        </p:nvSpPr>
        <p:spPr>
          <a:xfrm>
            <a:off x="768096" y="1870762"/>
            <a:ext cx="7999386" cy="923330"/>
          </a:xfrm>
          <a:prstGeom prst="rect">
            <a:avLst/>
          </a:prstGeom>
        </p:spPr>
        <p:txBody>
          <a:bodyPr wrap="square">
            <a:spAutoFit/>
          </a:bodyPr>
          <a:lstStyle/>
          <a:p>
            <a:r>
              <a:rPr lang="en-GB" dirty="0"/>
              <a:t>The problem with manually closing the file is that exceptions can skip the close statement.</a:t>
            </a:r>
          </a:p>
          <a:p>
            <a:r>
              <a:rPr lang="en-GB" dirty="0"/>
              <a:t>Better then, to use the following form:</a:t>
            </a:r>
          </a:p>
        </p:txBody>
      </p:sp>
      <p:sp>
        <p:nvSpPr>
          <p:cNvPr id="6" name="Rectangle 5">
            <a:extLst>
              <a:ext uri="{FF2B5EF4-FFF2-40B4-BE49-F238E27FC236}">
                <a16:creationId xmlns:a16="http://schemas.microsoft.com/office/drawing/2014/main" id="{313C04DD-2463-C140-8F04-1F9807A1DD44}"/>
              </a:ext>
            </a:extLst>
          </p:cNvPr>
          <p:cNvSpPr/>
          <p:nvPr/>
        </p:nvSpPr>
        <p:spPr>
          <a:xfrm>
            <a:off x="768096" y="4471731"/>
            <a:ext cx="7842998" cy="923330"/>
          </a:xfrm>
          <a:prstGeom prst="rect">
            <a:avLst/>
          </a:prstGeom>
        </p:spPr>
        <p:txBody>
          <a:bodyPr wrap="square">
            <a:spAutoFit/>
          </a:bodyPr>
          <a:lstStyle/>
          <a:p>
            <a:r>
              <a:rPr lang="en-GB" dirty="0"/>
              <a:t>The </a:t>
            </a:r>
            <a:r>
              <a:rPr lang="en-GB" dirty="0">
                <a:latin typeface="Courier New" panose="02070309020205020404" pitchFamily="49" charset="0"/>
                <a:cs typeface="Courier New" panose="02070309020205020404" pitchFamily="49" charset="0"/>
              </a:rPr>
              <a:t>with</a:t>
            </a:r>
            <a:r>
              <a:rPr lang="en-GB" dirty="0"/>
              <a:t> keyword sets up a Context Manager, which temporarily deals with how the code runs. This closes the file automatically when the clause is left.</a:t>
            </a:r>
          </a:p>
          <a:p>
            <a:r>
              <a:rPr lang="en-GB" dirty="0"/>
              <a:t>You can nest </a:t>
            </a:r>
            <a:r>
              <a:rPr lang="en-GB" dirty="0" err="1"/>
              <a:t>withs</a:t>
            </a:r>
            <a:r>
              <a:rPr lang="en-GB" dirty="0"/>
              <a:t>, or place more than one on a line, which is equivalent to nesting.</a:t>
            </a:r>
          </a:p>
        </p:txBody>
      </p:sp>
      <p:sp>
        <p:nvSpPr>
          <p:cNvPr id="7" name="Rectangle 6">
            <a:extLst>
              <a:ext uri="{FF2B5EF4-FFF2-40B4-BE49-F238E27FC236}">
                <a16:creationId xmlns:a16="http://schemas.microsoft.com/office/drawing/2014/main" id="{8ADC60E0-9155-3D45-96B0-120479AB9B64}"/>
              </a:ext>
            </a:extLst>
          </p:cNvPr>
          <p:cNvSpPr/>
          <p:nvPr/>
        </p:nvSpPr>
        <p:spPr>
          <a:xfrm>
            <a:off x="1018309" y="5628622"/>
            <a:ext cx="7251556" cy="369332"/>
          </a:xfrm>
          <a:prstGeom prst="rect">
            <a:avLst/>
          </a:prstGeom>
          <a:solidFill>
            <a:schemeClr val="accent5">
              <a:lumMod val="20000"/>
              <a:lumOff val="80000"/>
            </a:schemeClr>
          </a:solidFill>
        </p:spPr>
        <p:txBody>
          <a:bodyPr wrap="square">
            <a:spAutoFit/>
          </a:bodyPr>
          <a:lstStyle/>
          <a:p>
            <a:r>
              <a:rPr lang="en-GB" dirty="0">
                <a:latin typeface="Courier New" panose="02070309020205020404" pitchFamily="49" charset="0"/>
                <a:cs typeface="Courier New" panose="02070309020205020404" pitchFamily="49" charset="0"/>
              </a:rPr>
              <a:t>with A() as a, B() as b:</a:t>
            </a:r>
          </a:p>
        </p:txBody>
      </p:sp>
    </p:spTree>
    <p:extLst>
      <p:ext uri="{BB962C8B-B14F-4D97-AF65-F5344CB8AC3E}">
        <p14:creationId xmlns:p14="http://schemas.microsoft.com/office/powerpoint/2010/main" val="3134010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00F24-2F40-834E-A67C-C359F5A4424A}"/>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093B451B-DA31-5047-86B6-376FF3131E75}"/>
              </a:ext>
            </a:extLst>
          </p:cNvPr>
          <p:cNvSpPr>
            <a:spLocks noGrp="1"/>
          </p:cNvSpPr>
          <p:nvPr>
            <p:ph idx="1"/>
          </p:nvPr>
        </p:nvSpPr>
        <p:spPr>
          <a:xfrm>
            <a:off x="768096" y="1963270"/>
            <a:ext cx="7290055" cy="4316505"/>
          </a:xfrm>
        </p:spPr>
        <p:txBody>
          <a:bodyPr>
            <a:normAutofit fontScale="92500" lnSpcReduction="20000"/>
          </a:bodyPr>
          <a:lstStyle/>
          <a:p>
            <a:r>
              <a:rPr lang="en-US" dirty="0"/>
              <a:t>Standard input/output</a:t>
            </a:r>
          </a:p>
          <a:p>
            <a:r>
              <a:rPr lang="en-US" dirty="0"/>
              <a:t>Open function</a:t>
            </a:r>
          </a:p>
          <a:p>
            <a:r>
              <a:rPr lang="en-US" dirty="0"/>
              <a:t>Characters</a:t>
            </a:r>
          </a:p>
          <a:p>
            <a:r>
              <a:rPr lang="en-US" dirty="0"/>
              <a:t>Reading Data</a:t>
            </a:r>
          </a:p>
          <a:p>
            <a:r>
              <a:rPr lang="en-US" dirty="0"/>
              <a:t>Using “With”</a:t>
            </a:r>
          </a:p>
          <a:p>
            <a:r>
              <a:rPr lang="en-US" dirty="0"/>
              <a:t>File Types</a:t>
            </a:r>
          </a:p>
          <a:p>
            <a:r>
              <a:rPr lang="en-US" dirty="0"/>
              <a:t> CSV</a:t>
            </a:r>
          </a:p>
          <a:p>
            <a:r>
              <a:rPr lang="en-US" dirty="0"/>
              <a:t> JSON</a:t>
            </a:r>
          </a:p>
          <a:p>
            <a:r>
              <a:rPr lang="en-US" dirty="0"/>
              <a:t>  HTML/XML</a:t>
            </a:r>
          </a:p>
          <a:p>
            <a:r>
              <a:rPr lang="en-US" dirty="0"/>
              <a:t>Operating System (OS)</a:t>
            </a:r>
          </a:p>
          <a:p>
            <a:r>
              <a:rPr lang="en-US" dirty="0"/>
              <a:t>Accessing online files and crawling</a:t>
            </a:r>
          </a:p>
        </p:txBody>
      </p:sp>
    </p:spTree>
    <p:extLst>
      <p:ext uri="{BB962C8B-B14F-4D97-AF65-F5344CB8AC3E}">
        <p14:creationId xmlns:p14="http://schemas.microsoft.com/office/powerpoint/2010/main" val="25049357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1FD2-B119-4032-992F-F16BDF94CB05}"/>
              </a:ext>
            </a:extLst>
          </p:cNvPr>
          <p:cNvSpPr>
            <a:spLocks noGrp="1"/>
          </p:cNvSpPr>
          <p:nvPr>
            <p:ph type="title"/>
          </p:nvPr>
        </p:nvSpPr>
        <p:spPr/>
        <p:txBody>
          <a:bodyPr/>
          <a:lstStyle/>
          <a:p>
            <a:r>
              <a:rPr lang="en-GB" dirty="0"/>
              <a:t>Context managers</a:t>
            </a:r>
          </a:p>
        </p:txBody>
      </p:sp>
      <p:sp>
        <p:nvSpPr>
          <p:cNvPr id="3" name="Content Placeholder 2">
            <a:extLst>
              <a:ext uri="{FF2B5EF4-FFF2-40B4-BE49-F238E27FC236}">
                <a16:creationId xmlns:a16="http://schemas.microsoft.com/office/drawing/2014/main" id="{7D19F3D0-A83A-4730-9255-57B359FD920F}"/>
              </a:ext>
            </a:extLst>
          </p:cNvPr>
          <p:cNvSpPr>
            <a:spLocks noGrp="1"/>
          </p:cNvSpPr>
          <p:nvPr>
            <p:ph idx="1"/>
          </p:nvPr>
        </p:nvSpPr>
        <p:spPr/>
        <p:txBody>
          <a:bodyPr/>
          <a:lstStyle/>
          <a:p>
            <a:pPr marL="0" indent="0">
              <a:buNone/>
            </a:pPr>
            <a:r>
              <a:rPr lang="en-GB" dirty="0"/>
              <a:t>Context Managers essentially allow pre- or post- execution code to run in the background (like </a:t>
            </a:r>
            <a:r>
              <a:rPr lang="en-GB" dirty="0" err="1"/>
              <a:t>file.close</a:t>
            </a:r>
            <a:r>
              <a:rPr lang="en-GB" dirty="0"/>
              <a:t>()).</a:t>
            </a:r>
          </a:p>
          <a:p>
            <a:pPr marL="0" indent="0">
              <a:buNone/>
            </a:pPr>
            <a:endParaRPr lang="en-GB" dirty="0"/>
          </a:p>
          <a:p>
            <a:pPr marL="0" indent="0">
              <a:buNone/>
            </a:pPr>
            <a:r>
              <a:rPr lang="en-GB" dirty="0"/>
              <a:t>The associated library can also be used to redirect </a:t>
            </a:r>
            <a:r>
              <a:rPr lang="en-GB" dirty="0" err="1"/>
              <a:t>stdout</a:t>
            </a:r>
            <a:r>
              <a:rPr lang="en-GB" dirty="0"/>
              <a:t>:</a:t>
            </a:r>
          </a:p>
          <a:p>
            <a:pPr marL="0" indent="0">
              <a:buNone/>
            </a:pPr>
            <a:r>
              <a:rPr lang="en-GB" dirty="0">
                <a:latin typeface="Courier New" panose="02070309020205020404" pitchFamily="49" charset="0"/>
                <a:cs typeface="Courier New" panose="02070309020205020404" pitchFamily="49" charset="0"/>
              </a:rPr>
              <a:t>with </a:t>
            </a:r>
            <a:r>
              <a:rPr lang="en-GB" dirty="0" err="1">
                <a:latin typeface="Courier New" panose="02070309020205020404" pitchFamily="49" charset="0"/>
                <a:cs typeface="Courier New" panose="02070309020205020404" pitchFamily="49" charset="0"/>
              </a:rPr>
              <a:t>contextlib.redirect_stdout</a:t>
            </a:r>
            <a:r>
              <a:rPr lang="en-GB" dirty="0">
                <a:latin typeface="Courier New" panose="02070309020205020404" pitchFamily="49" charset="0"/>
                <a:cs typeface="Courier New" panose="02070309020205020404" pitchFamily="49" charset="0"/>
              </a:rPr>
              <a:t>(</a:t>
            </a:r>
            <a:r>
              <a:rPr lang="en-GB" dirty="0" err="1">
                <a:latin typeface="Courier New" panose="02070309020205020404" pitchFamily="49" charset="0"/>
                <a:cs typeface="Courier New" panose="02070309020205020404" pitchFamily="49" charset="0"/>
              </a:rPr>
              <a:t>new_target</a:t>
            </a:r>
            <a:r>
              <a:rPr lang="en-GB" dirty="0">
                <a:latin typeface="Courier New" panose="02070309020205020404" pitchFamily="49" charset="0"/>
                <a:cs typeface="Courier New" panose="02070309020205020404" pitchFamily="49" charset="0"/>
              </a:rPr>
              <a:t>):</a:t>
            </a:r>
          </a:p>
          <a:p>
            <a:pPr marL="0" indent="0">
              <a:buNone/>
            </a:pPr>
            <a:endParaRPr lang="en-GB" dirty="0"/>
          </a:p>
          <a:p>
            <a:pPr marL="0" indent="0">
              <a:buNone/>
            </a:pPr>
            <a:r>
              <a:rPr lang="en-GB" dirty="0"/>
              <a:t>For more information, see:</a:t>
            </a:r>
          </a:p>
          <a:p>
            <a:pPr marL="0" indent="0">
              <a:buNone/>
            </a:pPr>
            <a:r>
              <a:rPr lang="en-GB" dirty="0">
                <a:hlinkClick r:id="rId2"/>
              </a:rPr>
              <a:t>https://docs.python.org/3/library/contextlib.html</a:t>
            </a:r>
            <a:r>
              <a:rPr lang="en-GB" dirty="0"/>
              <a:t> </a:t>
            </a:r>
          </a:p>
        </p:txBody>
      </p:sp>
    </p:spTree>
    <p:extLst>
      <p:ext uri="{BB962C8B-B14F-4D97-AF65-F5344CB8AC3E}">
        <p14:creationId xmlns:p14="http://schemas.microsoft.com/office/powerpoint/2010/main" val="2987822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88A3A-C103-4FA6-BA4F-8E9A310C2402}"/>
              </a:ext>
            </a:extLst>
          </p:cNvPr>
          <p:cNvSpPr>
            <a:spLocks noGrp="1"/>
          </p:cNvSpPr>
          <p:nvPr>
            <p:ph type="title"/>
          </p:nvPr>
        </p:nvSpPr>
        <p:spPr/>
        <p:txBody>
          <a:bodyPr/>
          <a:lstStyle/>
          <a:p>
            <a:r>
              <a:rPr lang="en-GB" dirty="0"/>
              <a:t>Reading multiple files</a:t>
            </a:r>
          </a:p>
        </p:txBody>
      </p:sp>
      <p:sp>
        <p:nvSpPr>
          <p:cNvPr id="3" name="Content Placeholder 2">
            <a:extLst>
              <a:ext uri="{FF2B5EF4-FFF2-40B4-BE49-F238E27FC236}">
                <a16:creationId xmlns:a16="http://schemas.microsoft.com/office/drawing/2014/main" id="{CD7552C5-6BAC-4E50-ACDC-FDE014D67F1B}"/>
              </a:ext>
            </a:extLst>
          </p:cNvPr>
          <p:cNvSpPr>
            <a:spLocks noGrp="1"/>
          </p:cNvSpPr>
          <p:nvPr>
            <p:ph idx="1"/>
          </p:nvPr>
        </p:nvSpPr>
        <p:spPr>
          <a:xfrm>
            <a:off x="976745" y="2487705"/>
            <a:ext cx="8001960" cy="3002267"/>
          </a:xfrm>
          <a:solidFill>
            <a:schemeClr val="accent5">
              <a:lumMod val="20000"/>
              <a:lumOff val="80000"/>
            </a:schemeClr>
          </a:solidFill>
        </p:spPr>
        <p:txBody>
          <a:bodyPr>
            <a:normAutofit/>
          </a:bodyPr>
          <a:lstStyle/>
          <a:p>
            <a:pPr marL="0" indent="0">
              <a:buNone/>
            </a:pPr>
            <a:r>
              <a:rPr lang="en-GB" sz="1800" dirty="0">
                <a:latin typeface="Courier New" panose="02070309020205020404" pitchFamily="49" charset="0"/>
                <a:cs typeface="Courier New" panose="02070309020205020404" pitchFamily="49" charset="0"/>
              </a:rPr>
              <a:t>import </a:t>
            </a:r>
            <a:r>
              <a:rPr lang="en-GB" sz="1800" dirty="0" err="1">
                <a:latin typeface="Courier New" panose="02070309020205020404" pitchFamily="49" charset="0"/>
                <a:cs typeface="Courier New" panose="02070309020205020404" pitchFamily="49" charset="0"/>
              </a:rPr>
              <a:t>fileinput</a:t>
            </a:r>
            <a:endParaRPr lang="en-GB" sz="1800" dirty="0">
              <a:latin typeface="Courier New" panose="02070309020205020404" pitchFamily="49" charset="0"/>
              <a:cs typeface="Courier New" panose="02070309020205020404" pitchFamily="49" charset="0"/>
            </a:endParaRPr>
          </a:p>
          <a:p>
            <a:pPr marL="0" indent="0">
              <a:buNone/>
            </a:pPr>
            <a:r>
              <a:rPr lang="en-GB" sz="1800" dirty="0">
                <a:latin typeface="Courier New" panose="02070309020205020404" pitchFamily="49" charset="0"/>
                <a:cs typeface="Courier New" panose="02070309020205020404" pitchFamily="49" charset="0"/>
              </a:rPr>
              <a:t>a = ["file1.txt", "file2.txt", "file3.txt", "file4.txt"]</a:t>
            </a:r>
          </a:p>
          <a:p>
            <a:pPr marL="0" indent="0">
              <a:buNone/>
            </a:pPr>
            <a:r>
              <a:rPr lang="en-GB" sz="1800" dirty="0">
                <a:latin typeface="Courier New" panose="02070309020205020404" pitchFamily="49" charset="0"/>
                <a:cs typeface="Courier New" panose="02070309020205020404" pitchFamily="49" charset="0"/>
              </a:rPr>
              <a:t>b = </a:t>
            </a:r>
            <a:r>
              <a:rPr lang="en-GB" sz="1800" dirty="0" err="1">
                <a:latin typeface="Courier New" panose="02070309020205020404" pitchFamily="49" charset="0"/>
                <a:cs typeface="Courier New" panose="02070309020205020404" pitchFamily="49" charset="0"/>
              </a:rPr>
              <a:t>fileinput.input</a:t>
            </a:r>
            <a:r>
              <a:rPr lang="en-GB" sz="1800" dirty="0">
                <a:latin typeface="Courier New" panose="02070309020205020404" pitchFamily="49" charset="0"/>
                <a:cs typeface="Courier New" panose="02070309020205020404" pitchFamily="49" charset="0"/>
              </a:rPr>
              <a:t>(a)</a:t>
            </a:r>
          </a:p>
          <a:p>
            <a:pPr marL="0" indent="0">
              <a:buNone/>
            </a:pPr>
            <a:r>
              <a:rPr lang="en-GB" sz="1800" dirty="0">
                <a:latin typeface="Courier New" panose="02070309020205020404" pitchFamily="49" charset="0"/>
                <a:cs typeface="Courier New" panose="02070309020205020404" pitchFamily="49" charset="0"/>
              </a:rPr>
              <a:t>for line in b:</a:t>
            </a:r>
          </a:p>
          <a:p>
            <a:pPr marL="0" indent="0">
              <a:buNone/>
            </a:pPr>
            <a:r>
              <a:rPr lang="en-GB" sz="1800" dirty="0">
                <a:latin typeface="Courier New" panose="02070309020205020404" pitchFamily="49" charset="0"/>
                <a:cs typeface="Courier New" panose="02070309020205020404" pitchFamily="49" charset="0"/>
              </a:rPr>
              <a:t>    print(</a:t>
            </a:r>
            <a:r>
              <a:rPr lang="en-GB" sz="1800" dirty="0" err="1">
                <a:latin typeface="Courier New" panose="02070309020205020404" pitchFamily="49" charset="0"/>
                <a:cs typeface="Courier New" panose="02070309020205020404" pitchFamily="49" charset="0"/>
              </a:rPr>
              <a:t>b.filename</a:t>
            </a:r>
            <a:r>
              <a:rPr lang="en-GB" sz="1800" dirty="0">
                <a:latin typeface="Courier New" panose="02070309020205020404" pitchFamily="49" charset="0"/>
                <a:cs typeface="Courier New" panose="02070309020205020404" pitchFamily="49" charset="0"/>
              </a:rPr>
              <a:t>())</a:t>
            </a:r>
          </a:p>
          <a:p>
            <a:pPr marL="0" indent="0">
              <a:buNone/>
            </a:pPr>
            <a:r>
              <a:rPr lang="en-GB" sz="1800" dirty="0">
                <a:latin typeface="Courier New" panose="02070309020205020404" pitchFamily="49" charset="0"/>
                <a:cs typeface="Courier New" panose="02070309020205020404" pitchFamily="49" charset="0"/>
              </a:rPr>
              <a:t>    print(line)</a:t>
            </a:r>
          </a:p>
          <a:p>
            <a:pPr marL="0" indent="0">
              <a:buNone/>
            </a:pPr>
            <a:r>
              <a:rPr lang="en-GB" sz="1800" dirty="0" err="1">
                <a:latin typeface="Courier New" panose="02070309020205020404" pitchFamily="49" charset="0"/>
                <a:cs typeface="Courier New" panose="02070309020205020404" pitchFamily="49" charset="0"/>
              </a:rPr>
              <a:t>b.close</a:t>
            </a:r>
            <a:r>
              <a:rPr lang="en-GB" sz="1800" dirty="0">
                <a:latin typeface="Courier New" panose="02070309020205020404" pitchFamily="49" charset="0"/>
                <a:cs typeface="Courier New" panose="02070309020205020404" pitchFamily="49" charset="0"/>
              </a:rPr>
              <a:t>()</a:t>
            </a:r>
          </a:p>
        </p:txBody>
      </p:sp>
      <p:sp>
        <p:nvSpPr>
          <p:cNvPr id="4" name="Rectangle 3">
            <a:extLst>
              <a:ext uri="{FF2B5EF4-FFF2-40B4-BE49-F238E27FC236}">
                <a16:creationId xmlns:a16="http://schemas.microsoft.com/office/drawing/2014/main" id="{F2B3230E-6BE2-7C4E-809C-67778D300B49}"/>
              </a:ext>
            </a:extLst>
          </p:cNvPr>
          <p:cNvSpPr/>
          <p:nvPr/>
        </p:nvSpPr>
        <p:spPr>
          <a:xfrm>
            <a:off x="3733392" y="6081663"/>
            <a:ext cx="5068182" cy="400110"/>
          </a:xfrm>
          <a:prstGeom prst="rect">
            <a:avLst/>
          </a:prstGeom>
        </p:spPr>
        <p:txBody>
          <a:bodyPr wrap="none">
            <a:spAutoFit/>
          </a:bodyPr>
          <a:lstStyle/>
          <a:p>
            <a:r>
              <a:rPr lang="en-GB" sz="2000" dirty="0">
                <a:cs typeface="Courier New" panose="02070309020205020404" pitchFamily="49" charset="0"/>
              </a:rPr>
              <a:t>https://</a:t>
            </a:r>
            <a:r>
              <a:rPr lang="en-GB" sz="2000" dirty="0" err="1">
                <a:cs typeface="Courier New" panose="02070309020205020404" pitchFamily="49" charset="0"/>
              </a:rPr>
              <a:t>docs.python.org</a:t>
            </a:r>
            <a:r>
              <a:rPr lang="en-GB" sz="2000" dirty="0">
                <a:cs typeface="Courier New" panose="02070309020205020404" pitchFamily="49" charset="0"/>
              </a:rPr>
              <a:t>/3/library/</a:t>
            </a:r>
            <a:r>
              <a:rPr lang="en-GB" sz="2000" dirty="0" err="1">
                <a:cs typeface="Courier New" panose="02070309020205020404" pitchFamily="49" charset="0"/>
              </a:rPr>
              <a:t>fileinput.html</a:t>
            </a:r>
            <a:endParaRPr lang="en-GB" sz="2000" dirty="0">
              <a:cs typeface="Courier New" panose="02070309020205020404" pitchFamily="49" charset="0"/>
            </a:endParaRPr>
          </a:p>
        </p:txBody>
      </p:sp>
      <p:sp>
        <p:nvSpPr>
          <p:cNvPr id="5" name="Rectangle 4">
            <a:extLst>
              <a:ext uri="{FF2B5EF4-FFF2-40B4-BE49-F238E27FC236}">
                <a16:creationId xmlns:a16="http://schemas.microsoft.com/office/drawing/2014/main" id="{C256DF8C-420B-0F49-80DF-0AEF17A51687}"/>
              </a:ext>
            </a:extLst>
          </p:cNvPr>
          <p:cNvSpPr/>
          <p:nvPr/>
        </p:nvSpPr>
        <p:spPr>
          <a:xfrm>
            <a:off x="768096" y="1923446"/>
            <a:ext cx="2256452" cy="400110"/>
          </a:xfrm>
          <a:prstGeom prst="rect">
            <a:avLst/>
          </a:prstGeom>
        </p:spPr>
        <p:txBody>
          <a:bodyPr wrap="none">
            <a:spAutoFit/>
          </a:bodyPr>
          <a:lstStyle/>
          <a:p>
            <a:r>
              <a:rPr lang="en-GB" sz="2000" dirty="0"/>
              <a:t>Use </a:t>
            </a:r>
            <a:r>
              <a:rPr lang="en-GB" sz="2000" dirty="0" err="1"/>
              <a:t>fileinput</a:t>
            </a:r>
            <a:r>
              <a:rPr lang="en-GB" sz="2000" dirty="0"/>
              <a:t> library:</a:t>
            </a:r>
          </a:p>
        </p:txBody>
      </p:sp>
    </p:spTree>
    <p:extLst>
      <p:ext uri="{BB962C8B-B14F-4D97-AF65-F5344CB8AC3E}">
        <p14:creationId xmlns:p14="http://schemas.microsoft.com/office/powerpoint/2010/main" val="3856854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7EB51ED-1445-594E-8BFC-E007B5358F36}"/>
              </a:ext>
            </a:extLst>
          </p:cNvPr>
          <p:cNvSpPr/>
          <p:nvPr/>
        </p:nvSpPr>
        <p:spPr>
          <a:xfrm>
            <a:off x="235628" y="2084833"/>
            <a:ext cx="8625984" cy="322192"/>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F099EA-772B-4691-A076-7419D0012A2C}"/>
              </a:ext>
            </a:extLst>
          </p:cNvPr>
          <p:cNvSpPr>
            <a:spLocks noGrp="1"/>
          </p:cNvSpPr>
          <p:nvPr>
            <p:ph type="title"/>
          </p:nvPr>
        </p:nvSpPr>
        <p:spPr/>
        <p:txBody>
          <a:bodyPr/>
          <a:lstStyle/>
          <a:p>
            <a:r>
              <a:rPr lang="en-GB" dirty="0"/>
              <a:t>Easy print to file</a:t>
            </a:r>
          </a:p>
        </p:txBody>
      </p:sp>
      <p:sp>
        <p:nvSpPr>
          <p:cNvPr id="3" name="Content Placeholder 2">
            <a:extLst>
              <a:ext uri="{FF2B5EF4-FFF2-40B4-BE49-F238E27FC236}">
                <a16:creationId xmlns:a16="http://schemas.microsoft.com/office/drawing/2014/main" id="{50415F0F-D33A-446A-A5F4-63BE50C8FA29}"/>
              </a:ext>
            </a:extLst>
          </p:cNvPr>
          <p:cNvSpPr>
            <a:spLocks noGrp="1"/>
          </p:cNvSpPr>
          <p:nvPr>
            <p:ph idx="1"/>
          </p:nvPr>
        </p:nvSpPr>
        <p:spPr>
          <a:xfrm>
            <a:off x="242669" y="2125266"/>
            <a:ext cx="8497920" cy="3522033"/>
          </a:xfrm>
        </p:spPr>
        <p:txBody>
          <a:bodyPr>
            <a:normAutofit fontScale="85000" lnSpcReduction="10000"/>
          </a:bodyPr>
          <a:lstStyle/>
          <a:p>
            <a:pPr marL="0" indent="0">
              <a:buNone/>
            </a:pPr>
            <a:r>
              <a:rPr lang="en-GB" sz="1650" dirty="0">
                <a:latin typeface="Courier New" panose="02070309020205020404" pitchFamily="49" charset="0"/>
                <a:cs typeface="Courier New" panose="02070309020205020404" pitchFamily="49" charset="0"/>
              </a:rPr>
              <a:t> print(*objects, </a:t>
            </a:r>
            <a:r>
              <a:rPr lang="en-GB" sz="1650" dirty="0" err="1">
                <a:latin typeface="Courier New" panose="02070309020205020404" pitchFamily="49" charset="0"/>
                <a:cs typeface="Courier New" panose="02070309020205020404" pitchFamily="49" charset="0"/>
              </a:rPr>
              <a:t>sep</a:t>
            </a:r>
            <a:r>
              <a:rPr lang="en-GB" sz="1650" dirty="0">
                <a:latin typeface="Courier New" panose="02070309020205020404" pitchFamily="49" charset="0"/>
                <a:cs typeface="Courier New" panose="02070309020205020404" pitchFamily="49" charset="0"/>
              </a:rPr>
              <a:t>='', end='\n', file=</a:t>
            </a:r>
            <a:r>
              <a:rPr lang="en-GB" sz="1650" dirty="0" err="1">
                <a:latin typeface="Courier New" panose="02070309020205020404" pitchFamily="49" charset="0"/>
                <a:cs typeface="Courier New" panose="02070309020205020404" pitchFamily="49" charset="0"/>
              </a:rPr>
              <a:t>sys.stdout</a:t>
            </a:r>
            <a:r>
              <a:rPr lang="en-GB" sz="1650" dirty="0">
                <a:latin typeface="Courier New" panose="02070309020205020404" pitchFamily="49" charset="0"/>
                <a:cs typeface="Courier New" panose="02070309020205020404" pitchFamily="49" charset="0"/>
              </a:rPr>
              <a:t>, flush=False)</a:t>
            </a:r>
          </a:p>
          <a:p>
            <a:pPr marL="0" indent="0">
              <a:buNone/>
            </a:pPr>
            <a:endParaRPr lang="en-GB" dirty="0"/>
          </a:p>
          <a:p>
            <a:pPr marL="0" indent="0">
              <a:buNone/>
            </a:pPr>
            <a:r>
              <a:rPr lang="en-GB" dirty="0"/>
              <a:t>Prints objects to a file (or stout), separated by </a:t>
            </a:r>
            <a:r>
              <a:rPr lang="en-GB" dirty="0" err="1"/>
              <a:t>sep</a:t>
            </a:r>
            <a:r>
              <a:rPr lang="en-GB" dirty="0"/>
              <a:t> and followed by end. Other than objects, everything must be a </a:t>
            </a:r>
            <a:r>
              <a:rPr lang="en-GB" dirty="0" err="1"/>
              <a:t>kwarg</a:t>
            </a:r>
            <a:r>
              <a:rPr lang="en-GB" dirty="0"/>
              <a:t> as everything else will be written out.  </a:t>
            </a:r>
          </a:p>
          <a:p>
            <a:pPr marL="0" indent="0">
              <a:buNone/>
            </a:pPr>
            <a:endParaRPr lang="en-GB" dirty="0"/>
          </a:p>
          <a:p>
            <a:pPr marL="0" indent="0">
              <a:buNone/>
            </a:pPr>
            <a:r>
              <a:rPr lang="en-GB" dirty="0"/>
              <a:t>Rather than a filename, file must be a proper file object (or anything with a write(string) function).</a:t>
            </a:r>
          </a:p>
          <a:p>
            <a:pPr marL="0" indent="0">
              <a:buNone/>
            </a:pPr>
            <a:endParaRPr lang="en-GB" dirty="0"/>
          </a:p>
          <a:p>
            <a:pPr marL="0" indent="0">
              <a:buNone/>
            </a:pPr>
            <a:r>
              <a:rPr lang="en-GB" dirty="0">
                <a:solidFill>
                  <a:schemeClr val="accent1"/>
                </a:solidFill>
              </a:rPr>
              <a:t>Flushing</a:t>
            </a:r>
            <a:r>
              <a:rPr lang="en-GB" dirty="0"/>
              <a:t> is the forcible writing of data out of a stream. Occasionally data can be stored in a buffer longer than you might like (for example if another program is reading data as you're writing it, data might get missed is it stays a while in memory), flush forces data writing.</a:t>
            </a:r>
          </a:p>
        </p:txBody>
      </p:sp>
    </p:spTree>
    <p:extLst>
      <p:ext uri="{BB962C8B-B14F-4D97-AF65-F5344CB8AC3E}">
        <p14:creationId xmlns:p14="http://schemas.microsoft.com/office/powerpoint/2010/main" val="26771143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52F93-4452-964D-B4D5-A7AE926ED1C9}"/>
              </a:ext>
            </a:extLst>
          </p:cNvPr>
          <p:cNvSpPr>
            <a:spLocks noGrp="1"/>
          </p:cNvSpPr>
          <p:nvPr>
            <p:ph type="ctrTitle"/>
          </p:nvPr>
        </p:nvSpPr>
        <p:spPr/>
        <p:txBody>
          <a:bodyPr/>
          <a:lstStyle/>
          <a:p>
            <a:r>
              <a:rPr lang="en-US" dirty="0"/>
              <a:t>File Types</a:t>
            </a:r>
          </a:p>
        </p:txBody>
      </p:sp>
      <p:sp>
        <p:nvSpPr>
          <p:cNvPr id="4" name="Subtitle 3">
            <a:extLst>
              <a:ext uri="{FF2B5EF4-FFF2-40B4-BE49-F238E27FC236}">
                <a16:creationId xmlns:a16="http://schemas.microsoft.com/office/drawing/2014/main" id="{FAAECC75-17D1-794F-B555-853A6DB077F3}"/>
              </a:ext>
            </a:extLst>
          </p:cNvPr>
          <p:cNvSpPr>
            <a:spLocks noGrp="1"/>
          </p:cNvSpPr>
          <p:nvPr>
            <p:ph type="subTitle" idx="1"/>
          </p:nvPr>
        </p:nvSpPr>
        <p:spPr>
          <a:xfrm>
            <a:off x="6369627" y="4960137"/>
            <a:ext cx="2488623" cy="1463040"/>
          </a:xfrm>
        </p:spPr>
        <p:txBody>
          <a:bodyPr/>
          <a:lstStyle/>
          <a:p>
            <a:r>
              <a:rPr lang="en-US" dirty="0"/>
              <a:t>CSV, XML, HTML, JSON, etc.</a:t>
            </a:r>
          </a:p>
        </p:txBody>
      </p:sp>
    </p:spTree>
    <p:extLst>
      <p:ext uri="{BB962C8B-B14F-4D97-AF65-F5344CB8AC3E}">
        <p14:creationId xmlns:p14="http://schemas.microsoft.com/office/powerpoint/2010/main" val="27971307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CSV</a:t>
            </a:r>
          </a:p>
        </p:txBody>
      </p:sp>
      <p:sp>
        <p:nvSpPr>
          <p:cNvPr id="3" name="Content Placeholder 2"/>
          <p:cNvSpPr>
            <a:spLocks noGrp="1"/>
          </p:cNvSpPr>
          <p:nvPr>
            <p:ph idx="1"/>
          </p:nvPr>
        </p:nvSpPr>
        <p:spPr>
          <a:xfrm>
            <a:off x="589884" y="2372528"/>
            <a:ext cx="5197852" cy="2940974"/>
          </a:xfrm>
        </p:spPr>
        <p:txBody>
          <a:bodyPr>
            <a:normAutofit/>
          </a:bodyPr>
          <a:lstStyle/>
          <a:p>
            <a:pPr marL="0" indent="0">
              <a:spcAft>
                <a:spcPts val="900"/>
              </a:spcAft>
              <a:buNone/>
            </a:pPr>
            <a:r>
              <a:rPr lang="en-GB" sz="1950" dirty="0"/>
              <a:t>Classic format Comma Separated Variables (CSV).</a:t>
            </a:r>
          </a:p>
          <a:p>
            <a:pPr marL="0" indent="0">
              <a:spcAft>
                <a:spcPts val="900"/>
              </a:spcAft>
              <a:buNone/>
            </a:pPr>
            <a:r>
              <a:rPr lang="en-GB" sz="1950" dirty="0"/>
              <a:t>Easily parsed.</a:t>
            </a:r>
          </a:p>
          <a:p>
            <a:pPr marL="0" indent="0">
              <a:spcAft>
                <a:spcPts val="900"/>
              </a:spcAft>
              <a:buNone/>
            </a:pPr>
            <a:r>
              <a:rPr lang="en-GB" sz="1950" dirty="0"/>
              <a:t>No information added by structure, so an </a:t>
            </a:r>
            <a:r>
              <a:rPr lang="en-GB" sz="1950" dirty="0">
                <a:solidFill>
                  <a:schemeClr val="accent1"/>
                </a:solidFill>
              </a:rPr>
              <a:t>ontology</a:t>
            </a:r>
            <a:r>
              <a:rPr lang="en-GB" sz="1950" dirty="0">
                <a:solidFill>
                  <a:schemeClr val="tx2">
                    <a:lumMod val="60000"/>
                    <a:lumOff val="40000"/>
                  </a:schemeClr>
                </a:solidFill>
              </a:rPr>
              <a:t> </a:t>
            </a:r>
            <a:r>
              <a:rPr lang="en-GB" sz="1950" dirty="0"/>
              <a:t>(in this case meaning a structured knowledge framework) must be externally imposed.</a:t>
            </a:r>
          </a:p>
          <a:p>
            <a:pPr marL="0" indent="0">
              <a:spcAft>
                <a:spcPts val="900"/>
              </a:spcAft>
              <a:buNone/>
            </a:pPr>
            <a:r>
              <a:rPr lang="en-GB" sz="1800" dirty="0"/>
              <a:t>We've seen one way to read this.</a:t>
            </a:r>
            <a:endParaRPr lang="en-GB" sz="1950" dirty="0"/>
          </a:p>
          <a:p>
            <a:pPr marL="0" indent="0">
              <a:spcAft>
                <a:spcPts val="900"/>
              </a:spcAft>
              <a:buNone/>
            </a:pPr>
            <a:endParaRPr lang="en-GB" sz="1950" dirty="0"/>
          </a:p>
          <a:p>
            <a:pPr marL="0" indent="0">
              <a:spcAft>
                <a:spcPts val="900"/>
              </a:spcAft>
              <a:buNone/>
            </a:pPr>
            <a:endParaRPr lang="en-GB" sz="1950" dirty="0"/>
          </a:p>
          <a:p>
            <a:pPr marL="0" indent="0">
              <a:buNone/>
            </a:pPr>
            <a:endParaRPr lang="en-GB" dirty="0"/>
          </a:p>
        </p:txBody>
      </p:sp>
      <p:sp>
        <p:nvSpPr>
          <p:cNvPr id="4" name="TextBox 3"/>
          <p:cNvSpPr txBox="1"/>
          <p:nvPr/>
        </p:nvSpPr>
        <p:spPr>
          <a:xfrm>
            <a:off x="6230042" y="2372528"/>
            <a:ext cx="2430270" cy="1338828"/>
          </a:xfrm>
          <a:prstGeom prst="rect">
            <a:avLst/>
          </a:prstGeom>
          <a:noFill/>
          <a:ln>
            <a:solidFill>
              <a:schemeClr val="accent1"/>
            </a:solidFill>
          </a:ln>
        </p:spPr>
        <p:txBody>
          <a:bodyPr wrap="square" rtlCol="0">
            <a:spAutoFit/>
          </a:bodyPr>
          <a:lstStyle/>
          <a:p>
            <a:r>
              <a:rPr lang="en-GB" sz="1350" dirty="0">
                <a:latin typeface="Courier New" panose="02070309020205020404" pitchFamily="49" charset="0"/>
                <a:cs typeface="Courier New" panose="02070309020205020404" pitchFamily="49" charset="0"/>
              </a:rPr>
              <a:t>10,10,50,50,10</a:t>
            </a:r>
          </a:p>
          <a:p>
            <a:r>
              <a:rPr lang="en-GB" sz="1350" dirty="0">
                <a:latin typeface="Courier New" panose="02070309020205020404" pitchFamily="49" charset="0"/>
                <a:cs typeface="Courier New" panose="02070309020205020404" pitchFamily="49" charset="0"/>
              </a:rPr>
              <a:t>10,50,50,10,10</a:t>
            </a:r>
          </a:p>
          <a:p>
            <a:r>
              <a:rPr lang="en-GB" sz="1350" dirty="0">
                <a:latin typeface="Courier New" panose="02070309020205020404" pitchFamily="49" charset="0"/>
                <a:cs typeface="Courier New" panose="02070309020205020404" pitchFamily="49" charset="0"/>
              </a:rPr>
              <a:t>25,25,75,75,25</a:t>
            </a:r>
          </a:p>
          <a:p>
            <a:r>
              <a:rPr lang="en-GB" sz="1350" dirty="0">
                <a:latin typeface="Courier New" panose="02070309020205020404" pitchFamily="49" charset="0"/>
                <a:cs typeface="Courier New" panose="02070309020205020404" pitchFamily="49" charset="0"/>
              </a:rPr>
              <a:t>25,75,75,25,25</a:t>
            </a:r>
          </a:p>
          <a:p>
            <a:r>
              <a:rPr lang="en-GB" sz="1350" dirty="0">
                <a:latin typeface="Courier New" panose="02070309020205020404" pitchFamily="49" charset="0"/>
                <a:cs typeface="Courier New" panose="02070309020205020404" pitchFamily="49" charset="0"/>
              </a:rPr>
              <a:t>50,50,100,100,50</a:t>
            </a:r>
          </a:p>
          <a:p>
            <a:r>
              <a:rPr lang="en-GB" sz="1350" dirty="0">
                <a:latin typeface="Courier New" panose="02070309020205020404" pitchFamily="49" charset="0"/>
                <a:cs typeface="Courier New" panose="02070309020205020404" pitchFamily="49" charset="0"/>
              </a:rPr>
              <a:t>50,100,100,50,50</a:t>
            </a:r>
          </a:p>
        </p:txBody>
      </p:sp>
      <p:sp>
        <p:nvSpPr>
          <p:cNvPr id="5" name="Rectangle 4">
            <a:extLst>
              <a:ext uri="{FF2B5EF4-FFF2-40B4-BE49-F238E27FC236}">
                <a16:creationId xmlns:a16="http://schemas.microsoft.com/office/drawing/2014/main" id="{F5C15A92-0216-2B43-82C1-8CF5F08429AD}"/>
              </a:ext>
            </a:extLst>
          </p:cNvPr>
          <p:cNvSpPr/>
          <p:nvPr/>
        </p:nvSpPr>
        <p:spPr>
          <a:xfrm>
            <a:off x="768096" y="5122510"/>
            <a:ext cx="7531227" cy="1600438"/>
          </a:xfrm>
          <a:prstGeom prst="rect">
            <a:avLst/>
          </a:prstGeom>
          <a:solidFill>
            <a:schemeClr val="accent5">
              <a:lumMod val="20000"/>
              <a:lumOff val="80000"/>
            </a:schemeClr>
          </a:solidFill>
        </p:spPr>
        <p:txBody>
          <a:bodyPr wrap="square">
            <a:spAutoFit/>
          </a:bodyPr>
          <a:lstStyle/>
          <a:p>
            <a:r>
              <a:rPr lang="en-US" sz="1400" dirty="0">
                <a:latin typeface="Courier" pitchFamily="2" charset="0"/>
              </a:rPr>
              <a:t>import csv</a:t>
            </a:r>
          </a:p>
          <a:p>
            <a:r>
              <a:rPr lang="en-US" sz="1400" dirty="0">
                <a:latin typeface="Courier" pitchFamily="2" charset="0"/>
              </a:rPr>
              <a:t>f = open('../files/</a:t>
            </a:r>
            <a:r>
              <a:rPr lang="en-US" sz="1400" dirty="0" err="1">
                <a:latin typeface="Courier" pitchFamily="2" charset="0"/>
              </a:rPr>
              <a:t>csv_files</a:t>
            </a:r>
            <a:r>
              <a:rPr lang="en-US" sz="1400" dirty="0">
                <a:latin typeface="Courier" pitchFamily="2" charset="0"/>
              </a:rPr>
              <a:t>/</a:t>
            </a:r>
            <a:r>
              <a:rPr lang="en-US" sz="1400" dirty="0" err="1">
                <a:latin typeface="Courier" pitchFamily="2" charset="0"/>
              </a:rPr>
              <a:t>csv_plain_file.csv</a:t>
            </a:r>
            <a:r>
              <a:rPr lang="en-US" sz="1400" dirty="0">
                <a:latin typeface="Courier" pitchFamily="2" charset="0"/>
              </a:rPr>
              <a:t>', newline='')</a:t>
            </a:r>
          </a:p>
          <a:p>
            <a:r>
              <a:rPr lang="en-US" sz="1400" dirty="0">
                <a:latin typeface="Courier" pitchFamily="2" charset="0"/>
              </a:rPr>
              <a:t>reader = </a:t>
            </a:r>
            <a:r>
              <a:rPr lang="en-US" sz="1400" dirty="0" err="1">
                <a:latin typeface="Courier" pitchFamily="2" charset="0"/>
              </a:rPr>
              <a:t>csv.reader</a:t>
            </a:r>
            <a:r>
              <a:rPr lang="en-US" sz="1400" dirty="0">
                <a:latin typeface="Courier" pitchFamily="2" charset="0"/>
              </a:rPr>
              <a:t>(f, quoting=</a:t>
            </a:r>
            <a:r>
              <a:rPr lang="en-US" sz="1400" dirty="0" err="1">
                <a:latin typeface="Courier" pitchFamily="2" charset="0"/>
              </a:rPr>
              <a:t>csv.QUOTE_NONNUMERIC</a:t>
            </a:r>
            <a:r>
              <a:rPr lang="en-US" sz="1400" dirty="0">
                <a:latin typeface="Courier" pitchFamily="2" charset="0"/>
              </a:rPr>
              <a:t>)</a:t>
            </a:r>
          </a:p>
          <a:p>
            <a:r>
              <a:rPr lang="en-US" sz="1400" dirty="0">
                <a:latin typeface="Courier" pitchFamily="2" charset="0"/>
              </a:rPr>
              <a:t>for row in reader: # A list of rows</a:t>
            </a:r>
          </a:p>
          <a:p>
            <a:r>
              <a:rPr lang="en-US" sz="1400" dirty="0">
                <a:latin typeface="Courier" pitchFamily="2" charset="0"/>
              </a:rPr>
              <a:t>    for value in row: # A list of value</a:t>
            </a:r>
          </a:p>
          <a:p>
            <a:r>
              <a:rPr lang="en-US" sz="1400" dirty="0">
                <a:latin typeface="Courier" pitchFamily="2" charset="0"/>
              </a:rPr>
              <a:t>        print(value) # Floats</a:t>
            </a:r>
          </a:p>
          <a:p>
            <a:r>
              <a:rPr lang="en-US" sz="1400" dirty="0" err="1">
                <a:latin typeface="Courier" pitchFamily="2" charset="0"/>
              </a:rPr>
              <a:t>f.close</a:t>
            </a:r>
            <a:r>
              <a:rPr lang="en-US" sz="1400" dirty="0">
                <a:latin typeface="Courier" pitchFamily="2" charset="0"/>
              </a:rPr>
              <a:t>() 	# Don't close until you are done with the reader</a:t>
            </a:r>
          </a:p>
        </p:txBody>
      </p:sp>
    </p:spTree>
    <p:extLst>
      <p:ext uri="{BB962C8B-B14F-4D97-AF65-F5344CB8AC3E}">
        <p14:creationId xmlns:p14="http://schemas.microsoft.com/office/powerpoint/2010/main" val="6874590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E855A-457A-1746-924C-5F652261ABA2}"/>
              </a:ext>
            </a:extLst>
          </p:cNvPr>
          <p:cNvSpPr>
            <a:spLocks noGrp="1"/>
          </p:cNvSpPr>
          <p:nvPr>
            <p:ph type="title"/>
          </p:nvPr>
        </p:nvSpPr>
        <p:spPr/>
        <p:txBody>
          <a:bodyPr/>
          <a:lstStyle/>
          <a:p>
            <a:r>
              <a:rPr lang="en-US" dirty="0"/>
              <a:t>CSV READER</a:t>
            </a:r>
          </a:p>
        </p:txBody>
      </p:sp>
      <p:sp>
        <p:nvSpPr>
          <p:cNvPr id="3" name="Content Placeholder 2">
            <a:extLst>
              <a:ext uri="{FF2B5EF4-FFF2-40B4-BE49-F238E27FC236}">
                <a16:creationId xmlns:a16="http://schemas.microsoft.com/office/drawing/2014/main" id="{87B6F565-4983-D94C-87B0-25A7670A9A36}"/>
              </a:ext>
            </a:extLst>
          </p:cNvPr>
          <p:cNvSpPr>
            <a:spLocks noGrp="1"/>
          </p:cNvSpPr>
          <p:nvPr>
            <p:ph idx="1"/>
          </p:nvPr>
        </p:nvSpPr>
        <p:spPr>
          <a:xfrm>
            <a:off x="873946" y="1762713"/>
            <a:ext cx="7977582" cy="3556061"/>
          </a:xfrm>
          <a:solidFill>
            <a:schemeClr val="accent5">
              <a:lumMod val="20000"/>
              <a:lumOff val="80000"/>
            </a:schemeClr>
          </a:solidFill>
        </p:spPr>
        <p:txBody>
          <a:bodyPr>
            <a:normAutofit lnSpcReduction="10000"/>
          </a:bodyPr>
          <a:lstStyle/>
          <a:p>
            <a:pPr marL="0" indent="0">
              <a:lnSpc>
                <a:spcPct val="100000"/>
              </a:lnSpc>
              <a:spcBef>
                <a:spcPts val="200"/>
              </a:spcBef>
            </a:pPr>
            <a:r>
              <a:rPr lang="en-US" sz="1200" dirty="0">
                <a:latin typeface="Courier" pitchFamily="2" charset="0"/>
                <a:cs typeface="Courier New" panose="02070309020205020404" pitchFamily="49" charset="0"/>
              </a:rPr>
              <a:t>import csv</a:t>
            </a:r>
          </a:p>
          <a:p>
            <a:pPr marL="0" indent="0">
              <a:lnSpc>
                <a:spcPct val="100000"/>
              </a:lnSpc>
              <a:spcBef>
                <a:spcPts val="200"/>
              </a:spcBef>
            </a:pPr>
            <a:r>
              <a:rPr lang="en-US" sz="1200" dirty="0">
                <a:latin typeface="Courier" pitchFamily="2" charset="0"/>
                <a:cs typeface="Courier New" panose="02070309020205020404" pitchFamily="49" charset="0"/>
              </a:rPr>
              <a:t>with open('./</a:t>
            </a:r>
            <a:r>
              <a:rPr lang="en-US" sz="1200" dirty="0" err="1">
                <a:latin typeface="Courier" pitchFamily="2" charset="0"/>
                <a:cs typeface="Courier New" panose="02070309020205020404" pitchFamily="49" charset="0"/>
              </a:rPr>
              <a:t>csv_files</a:t>
            </a:r>
            <a:r>
              <a:rPr lang="en-US" sz="1200" dirty="0">
                <a:latin typeface="Courier" pitchFamily="2" charset="0"/>
                <a:cs typeface="Courier New" panose="02070309020205020404" pitchFamily="49" charset="0"/>
              </a:rPr>
              <a:t>/</a:t>
            </a:r>
            <a:r>
              <a:rPr lang="en-US" sz="1200" dirty="0" err="1">
                <a:latin typeface="Courier" pitchFamily="2" charset="0"/>
                <a:cs typeface="Courier New" panose="02070309020205020404" pitchFamily="49" charset="0"/>
              </a:rPr>
              <a:t>addresses.csv</a:t>
            </a:r>
            <a:r>
              <a:rPr lang="en-US" sz="1200" dirty="0">
                <a:latin typeface="Courier" pitchFamily="2" charset="0"/>
                <a:cs typeface="Courier New" panose="02070309020205020404" pitchFamily="49" charset="0"/>
              </a:rPr>
              <a:t>') as </a:t>
            </a:r>
            <a:r>
              <a:rPr lang="en-US" sz="1200" dirty="0" err="1">
                <a:latin typeface="Courier" pitchFamily="2" charset="0"/>
                <a:cs typeface="Courier New" panose="02070309020205020404" pitchFamily="49" charset="0"/>
              </a:rPr>
              <a:t>csvfile</a:t>
            </a:r>
            <a:r>
              <a:rPr lang="en-US" sz="1200" dirty="0">
                <a:latin typeface="Courier" pitchFamily="2" charset="0"/>
                <a:cs typeface="Courier New" panose="02070309020205020404" pitchFamily="49" charset="0"/>
              </a:rPr>
              <a:t>:</a:t>
            </a:r>
          </a:p>
          <a:p>
            <a:pPr marL="0" indent="0">
              <a:lnSpc>
                <a:spcPct val="100000"/>
              </a:lnSpc>
              <a:spcBef>
                <a:spcPts val="200"/>
              </a:spcBef>
            </a:pPr>
            <a:r>
              <a:rPr lang="en-US" sz="1200" dirty="0">
                <a:latin typeface="Courier" pitchFamily="2" charset="0"/>
                <a:cs typeface="Courier New" panose="02070309020205020404" pitchFamily="49" charset="0"/>
              </a:rPr>
              <a:t>    </a:t>
            </a:r>
            <a:r>
              <a:rPr lang="en-US" sz="1200" dirty="0" err="1">
                <a:latin typeface="Courier" pitchFamily="2" charset="0"/>
                <a:cs typeface="Courier New" panose="02070309020205020404" pitchFamily="49" charset="0"/>
              </a:rPr>
              <a:t>readCSV</a:t>
            </a:r>
            <a:r>
              <a:rPr lang="en-US" sz="1200" dirty="0">
                <a:latin typeface="Courier" pitchFamily="2" charset="0"/>
                <a:cs typeface="Courier New" panose="02070309020205020404" pitchFamily="49" charset="0"/>
              </a:rPr>
              <a:t> = </a:t>
            </a:r>
            <a:r>
              <a:rPr lang="en-US" sz="1200" dirty="0" err="1">
                <a:latin typeface="Courier" pitchFamily="2" charset="0"/>
                <a:cs typeface="Courier New" panose="02070309020205020404" pitchFamily="49" charset="0"/>
              </a:rPr>
              <a:t>csv.reader</a:t>
            </a:r>
            <a:r>
              <a:rPr lang="en-US" sz="1200" dirty="0">
                <a:latin typeface="Courier" pitchFamily="2" charset="0"/>
                <a:cs typeface="Courier New" panose="02070309020205020404" pitchFamily="49" charset="0"/>
              </a:rPr>
              <a:t>(</a:t>
            </a:r>
            <a:r>
              <a:rPr lang="en-US" sz="1200" dirty="0" err="1">
                <a:latin typeface="Courier" pitchFamily="2" charset="0"/>
                <a:cs typeface="Courier New" panose="02070309020205020404" pitchFamily="49" charset="0"/>
              </a:rPr>
              <a:t>csvfile</a:t>
            </a:r>
            <a:r>
              <a:rPr lang="en-US" sz="1200" dirty="0">
                <a:latin typeface="Courier" pitchFamily="2" charset="0"/>
                <a:cs typeface="Courier New" panose="02070309020205020404" pitchFamily="49" charset="0"/>
              </a:rPr>
              <a:t>, delimiter=',')</a:t>
            </a:r>
          </a:p>
          <a:p>
            <a:pPr marL="0" indent="0">
              <a:lnSpc>
                <a:spcPct val="100000"/>
              </a:lnSpc>
              <a:spcBef>
                <a:spcPts val="200"/>
              </a:spcBef>
            </a:pPr>
            <a:r>
              <a:rPr lang="en-US" sz="1200" dirty="0">
                <a:latin typeface="Courier" pitchFamily="2" charset="0"/>
                <a:cs typeface="Courier New" panose="02070309020205020404" pitchFamily="49" charset="0"/>
              </a:rPr>
              <a:t>    </a:t>
            </a:r>
            <a:r>
              <a:rPr lang="en-US" sz="1200" dirty="0" err="1">
                <a:latin typeface="Courier" pitchFamily="2" charset="0"/>
                <a:cs typeface="Courier New" panose="02070309020205020404" pitchFamily="49" charset="0"/>
              </a:rPr>
              <a:t>firstnames</a:t>
            </a:r>
            <a:r>
              <a:rPr lang="en-US" sz="1200" dirty="0">
                <a:latin typeface="Courier" pitchFamily="2" charset="0"/>
                <a:cs typeface="Courier New" panose="02070309020205020404" pitchFamily="49" charset="0"/>
              </a:rPr>
              <a:t>, </a:t>
            </a:r>
            <a:r>
              <a:rPr lang="en-US" sz="1200" dirty="0" err="1">
                <a:latin typeface="Courier" pitchFamily="2" charset="0"/>
                <a:cs typeface="Courier New" panose="02070309020205020404" pitchFamily="49" charset="0"/>
              </a:rPr>
              <a:t>lastnames</a:t>
            </a:r>
            <a:r>
              <a:rPr lang="en-US" sz="1200" dirty="0">
                <a:latin typeface="Courier" pitchFamily="2" charset="0"/>
                <a:cs typeface="Courier New" panose="02070309020205020404" pitchFamily="49" charset="0"/>
              </a:rPr>
              <a:t>, streets, </a:t>
            </a:r>
            <a:r>
              <a:rPr lang="en-US" sz="1200" dirty="0" err="1">
                <a:latin typeface="Courier" pitchFamily="2" charset="0"/>
                <a:cs typeface="Courier New" panose="02070309020205020404" pitchFamily="49" charset="0"/>
              </a:rPr>
              <a:t>citys</a:t>
            </a:r>
            <a:r>
              <a:rPr lang="en-US" sz="1200" dirty="0">
                <a:latin typeface="Courier" pitchFamily="2" charset="0"/>
                <a:cs typeface="Courier New" panose="02070309020205020404" pitchFamily="49" charset="0"/>
              </a:rPr>
              <a:t>, </a:t>
            </a:r>
            <a:r>
              <a:rPr lang="en-US" sz="1200" dirty="0" err="1">
                <a:latin typeface="Courier" pitchFamily="2" charset="0"/>
                <a:cs typeface="Courier New" panose="02070309020205020404" pitchFamily="49" charset="0"/>
              </a:rPr>
              <a:t>states,zipcodes</a:t>
            </a:r>
            <a:r>
              <a:rPr lang="en-US" sz="1200" dirty="0">
                <a:latin typeface="Courier" pitchFamily="2" charset="0"/>
                <a:cs typeface="Courier New" panose="02070309020205020404" pitchFamily="49" charset="0"/>
              </a:rPr>
              <a:t> = [], [], [],[], [], []</a:t>
            </a:r>
          </a:p>
          <a:p>
            <a:pPr marL="0" indent="0">
              <a:lnSpc>
                <a:spcPct val="100000"/>
              </a:lnSpc>
              <a:spcBef>
                <a:spcPts val="200"/>
              </a:spcBef>
            </a:pPr>
            <a:r>
              <a:rPr lang="en-US" sz="1200" dirty="0">
                <a:latin typeface="Courier" pitchFamily="2" charset="0"/>
                <a:cs typeface="Courier New" panose="02070309020205020404" pitchFamily="49" charset="0"/>
              </a:rPr>
              <a:t>        </a:t>
            </a:r>
          </a:p>
          <a:p>
            <a:pPr marL="0" indent="0">
              <a:lnSpc>
                <a:spcPct val="100000"/>
              </a:lnSpc>
              <a:spcBef>
                <a:spcPts val="200"/>
              </a:spcBef>
            </a:pPr>
            <a:r>
              <a:rPr lang="en-US" sz="1200" dirty="0">
                <a:latin typeface="Courier" pitchFamily="2" charset="0"/>
                <a:cs typeface="Courier New" panose="02070309020205020404" pitchFamily="49" charset="0"/>
              </a:rPr>
              <a:t>    for row in </a:t>
            </a:r>
            <a:r>
              <a:rPr lang="en-US" sz="1200" dirty="0" err="1">
                <a:latin typeface="Courier" pitchFamily="2" charset="0"/>
                <a:cs typeface="Courier New" panose="02070309020205020404" pitchFamily="49" charset="0"/>
              </a:rPr>
              <a:t>readCSV</a:t>
            </a:r>
            <a:r>
              <a:rPr lang="en-US" sz="1200" dirty="0">
                <a:latin typeface="Courier" pitchFamily="2" charset="0"/>
                <a:cs typeface="Courier New" panose="02070309020205020404" pitchFamily="49" charset="0"/>
              </a:rPr>
              <a:t>:</a:t>
            </a:r>
          </a:p>
          <a:p>
            <a:pPr marL="0" indent="0">
              <a:lnSpc>
                <a:spcPct val="100000"/>
              </a:lnSpc>
              <a:spcBef>
                <a:spcPts val="200"/>
              </a:spcBef>
            </a:pPr>
            <a:r>
              <a:rPr lang="en-US" sz="1200" dirty="0">
                <a:latin typeface="Courier" pitchFamily="2" charset="0"/>
                <a:cs typeface="Courier New" panose="02070309020205020404" pitchFamily="49" charset="0"/>
              </a:rPr>
              <a:t>        </a:t>
            </a:r>
            <a:r>
              <a:rPr lang="en-US" sz="1200" dirty="0" err="1">
                <a:latin typeface="Courier" pitchFamily="2" charset="0"/>
                <a:cs typeface="Courier New" panose="02070309020205020404" pitchFamily="49" charset="0"/>
              </a:rPr>
              <a:t>firstname</a:t>
            </a:r>
            <a:r>
              <a:rPr lang="en-US" sz="1200" dirty="0">
                <a:latin typeface="Courier" pitchFamily="2" charset="0"/>
                <a:cs typeface="Courier New" panose="02070309020205020404" pitchFamily="49" charset="0"/>
              </a:rPr>
              <a:t>, </a:t>
            </a:r>
            <a:r>
              <a:rPr lang="en-US" sz="1200" dirty="0" err="1">
                <a:latin typeface="Courier" pitchFamily="2" charset="0"/>
                <a:cs typeface="Courier New" panose="02070309020205020404" pitchFamily="49" charset="0"/>
              </a:rPr>
              <a:t>lastname</a:t>
            </a:r>
            <a:r>
              <a:rPr lang="en-US" sz="1200" dirty="0">
                <a:latin typeface="Courier" pitchFamily="2" charset="0"/>
                <a:cs typeface="Courier New" panose="02070309020205020404" pitchFamily="49" charset="0"/>
              </a:rPr>
              <a:t>, street = row[0], row[1], row[2] </a:t>
            </a:r>
          </a:p>
          <a:p>
            <a:pPr marL="0" indent="0">
              <a:lnSpc>
                <a:spcPct val="100000"/>
              </a:lnSpc>
              <a:spcBef>
                <a:spcPts val="200"/>
              </a:spcBef>
            </a:pPr>
            <a:r>
              <a:rPr lang="en-US" sz="1200" dirty="0">
                <a:latin typeface="Courier" pitchFamily="2" charset="0"/>
                <a:cs typeface="Courier New" panose="02070309020205020404" pitchFamily="49" charset="0"/>
              </a:rPr>
              <a:t>        city, state, </a:t>
            </a:r>
            <a:r>
              <a:rPr lang="en-US" sz="1200" dirty="0" err="1">
                <a:latin typeface="Courier" pitchFamily="2" charset="0"/>
                <a:cs typeface="Courier New" panose="02070309020205020404" pitchFamily="49" charset="0"/>
              </a:rPr>
              <a:t>zipcode</a:t>
            </a:r>
            <a:r>
              <a:rPr lang="en-US" sz="1200" dirty="0">
                <a:latin typeface="Courier" pitchFamily="2" charset="0"/>
                <a:cs typeface="Courier New" panose="02070309020205020404" pitchFamily="49" charset="0"/>
              </a:rPr>
              <a:t>  = row[3], row[4], row[5]  </a:t>
            </a:r>
          </a:p>
          <a:p>
            <a:pPr marL="0" indent="0">
              <a:lnSpc>
                <a:spcPct val="100000"/>
              </a:lnSpc>
              <a:spcBef>
                <a:spcPts val="200"/>
              </a:spcBef>
            </a:pPr>
            <a:endParaRPr lang="en-US" sz="1200" dirty="0">
              <a:latin typeface="Courier" pitchFamily="2" charset="0"/>
              <a:cs typeface="Courier New" panose="02070309020205020404" pitchFamily="49" charset="0"/>
            </a:endParaRPr>
          </a:p>
          <a:p>
            <a:pPr marL="0" indent="0">
              <a:lnSpc>
                <a:spcPct val="100000"/>
              </a:lnSpc>
              <a:spcBef>
                <a:spcPts val="200"/>
              </a:spcBef>
            </a:pPr>
            <a:r>
              <a:rPr lang="en-US" sz="1200" dirty="0">
                <a:latin typeface="Courier" pitchFamily="2" charset="0"/>
                <a:cs typeface="Courier New" panose="02070309020205020404" pitchFamily="49" charset="0"/>
              </a:rPr>
              <a:t>        </a:t>
            </a:r>
            <a:r>
              <a:rPr lang="en-US" sz="1200" dirty="0" err="1">
                <a:latin typeface="Courier" pitchFamily="2" charset="0"/>
                <a:cs typeface="Courier New" panose="02070309020205020404" pitchFamily="49" charset="0"/>
              </a:rPr>
              <a:t>firstnames.append</a:t>
            </a:r>
            <a:r>
              <a:rPr lang="en-US" sz="1200" dirty="0">
                <a:latin typeface="Courier" pitchFamily="2" charset="0"/>
                <a:cs typeface="Courier New" panose="02070309020205020404" pitchFamily="49" charset="0"/>
              </a:rPr>
              <a:t>(</a:t>
            </a:r>
            <a:r>
              <a:rPr lang="en-US" sz="1200" dirty="0" err="1">
                <a:latin typeface="Courier" pitchFamily="2" charset="0"/>
                <a:cs typeface="Courier New" panose="02070309020205020404" pitchFamily="49" charset="0"/>
              </a:rPr>
              <a:t>firstname</a:t>
            </a:r>
            <a:r>
              <a:rPr lang="en-US" sz="1200" dirty="0">
                <a:latin typeface="Courier" pitchFamily="2" charset="0"/>
                <a:cs typeface="Courier New" panose="02070309020205020404" pitchFamily="49" charset="0"/>
              </a:rPr>
              <a:t>)</a:t>
            </a:r>
          </a:p>
          <a:p>
            <a:pPr marL="0" indent="0">
              <a:lnSpc>
                <a:spcPct val="100000"/>
              </a:lnSpc>
              <a:spcBef>
                <a:spcPts val="200"/>
              </a:spcBef>
            </a:pPr>
            <a:r>
              <a:rPr lang="en-US" sz="1200" dirty="0">
                <a:latin typeface="Courier" pitchFamily="2" charset="0"/>
                <a:cs typeface="Courier New" panose="02070309020205020404" pitchFamily="49" charset="0"/>
              </a:rPr>
              <a:t>        </a:t>
            </a:r>
            <a:r>
              <a:rPr lang="en-US" sz="1200" dirty="0" err="1">
                <a:latin typeface="Courier" pitchFamily="2" charset="0"/>
                <a:cs typeface="Courier New" panose="02070309020205020404" pitchFamily="49" charset="0"/>
              </a:rPr>
              <a:t>lastnames.append</a:t>
            </a:r>
            <a:r>
              <a:rPr lang="en-US" sz="1200" dirty="0">
                <a:latin typeface="Courier" pitchFamily="2" charset="0"/>
                <a:cs typeface="Courier New" panose="02070309020205020404" pitchFamily="49" charset="0"/>
              </a:rPr>
              <a:t>(</a:t>
            </a:r>
            <a:r>
              <a:rPr lang="en-US" sz="1200" dirty="0" err="1">
                <a:latin typeface="Courier" pitchFamily="2" charset="0"/>
                <a:cs typeface="Courier New" panose="02070309020205020404" pitchFamily="49" charset="0"/>
              </a:rPr>
              <a:t>lastname</a:t>
            </a:r>
            <a:r>
              <a:rPr lang="en-US" sz="1200" dirty="0">
                <a:latin typeface="Courier" pitchFamily="2" charset="0"/>
                <a:cs typeface="Courier New" panose="02070309020205020404" pitchFamily="49" charset="0"/>
              </a:rPr>
              <a:t>)</a:t>
            </a:r>
          </a:p>
          <a:p>
            <a:pPr marL="0" indent="0">
              <a:lnSpc>
                <a:spcPct val="100000"/>
              </a:lnSpc>
              <a:spcBef>
                <a:spcPts val="200"/>
              </a:spcBef>
            </a:pPr>
            <a:r>
              <a:rPr lang="en-US" sz="1200" dirty="0">
                <a:latin typeface="Courier" pitchFamily="2" charset="0"/>
                <a:cs typeface="Courier New" panose="02070309020205020404" pitchFamily="49" charset="0"/>
              </a:rPr>
              <a:t>        </a:t>
            </a:r>
            <a:r>
              <a:rPr lang="en-US" sz="1200" dirty="0" err="1">
                <a:latin typeface="Courier" pitchFamily="2" charset="0"/>
                <a:cs typeface="Courier New" panose="02070309020205020404" pitchFamily="49" charset="0"/>
              </a:rPr>
              <a:t>zipcodes.append</a:t>
            </a:r>
            <a:r>
              <a:rPr lang="en-US" sz="1200" dirty="0">
                <a:latin typeface="Courier" pitchFamily="2" charset="0"/>
                <a:cs typeface="Courier New" panose="02070309020205020404" pitchFamily="49" charset="0"/>
              </a:rPr>
              <a:t>(</a:t>
            </a:r>
            <a:r>
              <a:rPr lang="en-US" sz="1200" dirty="0" err="1">
                <a:latin typeface="Courier" pitchFamily="2" charset="0"/>
                <a:cs typeface="Courier New" panose="02070309020205020404" pitchFamily="49" charset="0"/>
              </a:rPr>
              <a:t>zipcode</a:t>
            </a:r>
            <a:r>
              <a:rPr lang="en-US" sz="1200" dirty="0">
                <a:latin typeface="Courier" pitchFamily="2" charset="0"/>
                <a:cs typeface="Courier New" panose="02070309020205020404" pitchFamily="49" charset="0"/>
              </a:rPr>
              <a:t>)</a:t>
            </a:r>
          </a:p>
          <a:p>
            <a:pPr marL="0" indent="0">
              <a:lnSpc>
                <a:spcPct val="100000"/>
              </a:lnSpc>
              <a:spcBef>
                <a:spcPts val="200"/>
              </a:spcBef>
            </a:pPr>
            <a:endParaRPr lang="en-US" sz="1200" dirty="0">
              <a:latin typeface="Courier" pitchFamily="2" charset="0"/>
              <a:cs typeface="Courier New" panose="02070309020205020404" pitchFamily="49" charset="0"/>
            </a:endParaRPr>
          </a:p>
          <a:p>
            <a:pPr marL="0" indent="0">
              <a:lnSpc>
                <a:spcPct val="100000"/>
              </a:lnSpc>
              <a:spcBef>
                <a:spcPts val="200"/>
              </a:spcBef>
            </a:pPr>
            <a:r>
              <a:rPr lang="en-US" sz="1200" dirty="0">
                <a:latin typeface="Courier" pitchFamily="2" charset="0"/>
                <a:cs typeface="Courier New" panose="02070309020205020404" pitchFamily="49" charset="0"/>
              </a:rPr>
              <a:t>    print(</a:t>
            </a:r>
            <a:r>
              <a:rPr lang="en-US" sz="1200" dirty="0" err="1">
                <a:latin typeface="Courier" pitchFamily="2" charset="0"/>
                <a:cs typeface="Courier New" panose="02070309020205020404" pitchFamily="49" charset="0"/>
              </a:rPr>
              <a:t>firstnames</a:t>
            </a:r>
            <a:r>
              <a:rPr lang="en-US" sz="1200" dirty="0">
                <a:latin typeface="Courier" pitchFamily="2" charset="0"/>
                <a:cs typeface="Courier New" panose="02070309020205020404" pitchFamily="49" charset="0"/>
              </a:rPr>
              <a:t>)</a:t>
            </a:r>
          </a:p>
          <a:p>
            <a:pPr marL="0" indent="0">
              <a:lnSpc>
                <a:spcPct val="100000"/>
              </a:lnSpc>
              <a:spcBef>
                <a:spcPts val="200"/>
              </a:spcBef>
            </a:pPr>
            <a:r>
              <a:rPr lang="en-US" sz="1200" dirty="0">
                <a:latin typeface="Courier" pitchFamily="2" charset="0"/>
                <a:cs typeface="Courier New" panose="02070309020205020404" pitchFamily="49" charset="0"/>
              </a:rPr>
              <a:t>    print(</a:t>
            </a:r>
            <a:r>
              <a:rPr lang="en-US" sz="1200" dirty="0" err="1">
                <a:latin typeface="Courier" pitchFamily="2" charset="0"/>
                <a:cs typeface="Courier New" panose="02070309020205020404" pitchFamily="49" charset="0"/>
              </a:rPr>
              <a:t>lastnames</a:t>
            </a:r>
            <a:r>
              <a:rPr lang="en-US" sz="1200" dirty="0">
                <a:latin typeface="Courier" pitchFamily="2" charset="0"/>
                <a:cs typeface="Courier New" panose="02070309020205020404" pitchFamily="49" charset="0"/>
              </a:rPr>
              <a:t>)</a:t>
            </a:r>
          </a:p>
          <a:p>
            <a:pPr marL="0" indent="0">
              <a:lnSpc>
                <a:spcPct val="100000"/>
              </a:lnSpc>
              <a:spcBef>
                <a:spcPts val="200"/>
              </a:spcBef>
            </a:pPr>
            <a:r>
              <a:rPr lang="en-US" sz="1200" dirty="0">
                <a:latin typeface="Courier" pitchFamily="2" charset="0"/>
                <a:cs typeface="Courier New" panose="02070309020205020404" pitchFamily="49" charset="0"/>
              </a:rPr>
              <a:t>    print(</a:t>
            </a:r>
            <a:r>
              <a:rPr lang="en-US" sz="1200" dirty="0" err="1">
                <a:latin typeface="Courier" pitchFamily="2" charset="0"/>
                <a:cs typeface="Courier New" panose="02070309020205020404" pitchFamily="49" charset="0"/>
              </a:rPr>
              <a:t>zipcodes</a:t>
            </a:r>
            <a:r>
              <a:rPr lang="en-US" sz="1200" dirty="0">
                <a:latin typeface="Courier" pitchFamily="2" charset="0"/>
                <a:cs typeface="Courier New" panose="02070309020205020404" pitchFamily="49" charset="0"/>
              </a:rPr>
              <a:t>)</a:t>
            </a:r>
          </a:p>
        </p:txBody>
      </p:sp>
      <p:sp>
        <p:nvSpPr>
          <p:cNvPr id="5" name="TextBox 4">
            <a:extLst>
              <a:ext uri="{FF2B5EF4-FFF2-40B4-BE49-F238E27FC236}">
                <a16:creationId xmlns:a16="http://schemas.microsoft.com/office/drawing/2014/main" id="{773491DD-0F82-DA40-9854-1DFA7741D7A5}"/>
              </a:ext>
            </a:extLst>
          </p:cNvPr>
          <p:cNvSpPr txBox="1"/>
          <p:nvPr/>
        </p:nvSpPr>
        <p:spPr>
          <a:xfrm>
            <a:off x="1311417" y="5674659"/>
            <a:ext cx="1418337" cy="369332"/>
          </a:xfrm>
          <a:prstGeom prst="rect">
            <a:avLst/>
          </a:prstGeom>
        </p:spPr>
        <p:style>
          <a:lnRef idx="3">
            <a:schemeClr val="lt1"/>
          </a:lnRef>
          <a:fillRef idx="1">
            <a:schemeClr val="accent3"/>
          </a:fillRef>
          <a:effectRef idx="1">
            <a:schemeClr val="accent3"/>
          </a:effectRef>
          <a:fontRef idx="minor">
            <a:schemeClr val="lt1"/>
          </a:fontRef>
        </p:style>
        <p:txBody>
          <a:bodyPr wrap="none" rtlCol="0">
            <a:spAutoFit/>
          </a:bodyPr>
          <a:lstStyle/>
          <a:p>
            <a:r>
              <a:rPr lang="en-US" dirty="0" err="1"/>
              <a:t>addresses.csv</a:t>
            </a:r>
            <a:endParaRPr lang="en-US" dirty="0"/>
          </a:p>
        </p:txBody>
      </p:sp>
      <p:pic>
        <p:nvPicPr>
          <p:cNvPr id="7" name="Picture 6">
            <a:extLst>
              <a:ext uri="{FF2B5EF4-FFF2-40B4-BE49-F238E27FC236}">
                <a16:creationId xmlns:a16="http://schemas.microsoft.com/office/drawing/2014/main" id="{578A0CFB-9824-7244-B22B-617662DA65E0}"/>
              </a:ext>
            </a:extLst>
          </p:cNvPr>
          <p:cNvPicPr>
            <a:picLocks noChangeAspect="1"/>
          </p:cNvPicPr>
          <p:nvPr/>
        </p:nvPicPr>
        <p:blipFill>
          <a:blip r:embed="rId2"/>
          <a:stretch>
            <a:fillRect/>
          </a:stretch>
        </p:blipFill>
        <p:spPr>
          <a:xfrm>
            <a:off x="2902324" y="5674659"/>
            <a:ext cx="6134100" cy="1155700"/>
          </a:xfrm>
          <a:prstGeom prst="rect">
            <a:avLst/>
          </a:prstGeom>
        </p:spPr>
      </p:pic>
    </p:spTree>
    <p:extLst>
      <p:ext uri="{BB962C8B-B14F-4D97-AF65-F5344CB8AC3E}">
        <p14:creationId xmlns:p14="http://schemas.microsoft.com/office/powerpoint/2010/main" val="27733288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ED023-4871-46CB-86C4-36E69A3D0C14}"/>
              </a:ext>
            </a:extLst>
          </p:cNvPr>
          <p:cNvSpPr>
            <a:spLocks noGrp="1"/>
          </p:cNvSpPr>
          <p:nvPr>
            <p:ph type="title"/>
          </p:nvPr>
        </p:nvSpPr>
        <p:spPr>
          <a:xfrm>
            <a:off x="550717" y="857251"/>
            <a:ext cx="7743781" cy="994172"/>
          </a:xfrm>
        </p:spPr>
        <p:txBody>
          <a:bodyPr/>
          <a:lstStyle/>
          <a:p>
            <a:r>
              <a:rPr lang="en-GB" dirty="0" err="1"/>
              <a:t>csv.reader</a:t>
            </a:r>
            <a:endParaRPr lang="en-GB" dirty="0"/>
          </a:p>
        </p:txBody>
      </p:sp>
      <p:sp>
        <p:nvSpPr>
          <p:cNvPr id="3" name="Content Placeholder 2">
            <a:extLst>
              <a:ext uri="{FF2B5EF4-FFF2-40B4-BE49-F238E27FC236}">
                <a16:creationId xmlns:a16="http://schemas.microsoft.com/office/drawing/2014/main" id="{811DC12D-4B67-40B0-96E9-E518F71398F4}"/>
              </a:ext>
            </a:extLst>
          </p:cNvPr>
          <p:cNvSpPr>
            <a:spLocks noGrp="1"/>
          </p:cNvSpPr>
          <p:nvPr>
            <p:ph idx="1"/>
          </p:nvPr>
        </p:nvSpPr>
        <p:spPr>
          <a:xfrm>
            <a:off x="788670" y="1851424"/>
            <a:ext cx="7963028" cy="3083648"/>
          </a:xfrm>
          <a:solidFill>
            <a:schemeClr val="accent5">
              <a:lumMod val="20000"/>
              <a:lumOff val="80000"/>
            </a:schemeClr>
          </a:solidFill>
        </p:spPr>
        <p:txBody>
          <a:bodyPr>
            <a:normAutofit/>
          </a:bodyPr>
          <a:lstStyle/>
          <a:p>
            <a:pPr marL="0" indent="0">
              <a:buNone/>
            </a:pPr>
            <a:r>
              <a:rPr lang="en-GB" sz="1500" dirty="0">
                <a:latin typeface="Courier New" panose="02070309020205020404" pitchFamily="49" charset="0"/>
                <a:cs typeface="Courier New" panose="02070309020205020404" pitchFamily="49" charset="0"/>
              </a:rPr>
              <a:t>import csv</a:t>
            </a:r>
          </a:p>
          <a:p>
            <a:pPr marL="0" indent="0">
              <a:buNone/>
            </a:pPr>
            <a:r>
              <a:rPr lang="en-GB" sz="1500" dirty="0">
                <a:latin typeface="Courier New" panose="02070309020205020404" pitchFamily="49" charset="0"/>
                <a:cs typeface="Courier New" panose="02070309020205020404" pitchFamily="49" charset="0"/>
              </a:rPr>
              <a:t>f = open('../files/</a:t>
            </a:r>
            <a:r>
              <a:rPr lang="en-GB" sz="1500" dirty="0" err="1">
                <a:latin typeface="Courier New" panose="02070309020205020404" pitchFamily="49" charset="0"/>
                <a:cs typeface="Courier New" panose="02070309020205020404" pitchFamily="49" charset="0"/>
              </a:rPr>
              <a:t>csv_files</a:t>
            </a:r>
            <a:r>
              <a:rPr lang="en-GB" sz="1500" dirty="0">
                <a:latin typeface="Courier New" panose="02070309020205020404" pitchFamily="49" charset="0"/>
                <a:cs typeface="Courier New" panose="02070309020205020404" pitchFamily="49" charset="0"/>
              </a:rPr>
              <a:t>/</a:t>
            </a:r>
            <a:r>
              <a:rPr lang="en-GB" sz="1500" dirty="0" err="1">
                <a:latin typeface="Courier New" panose="02070309020205020404" pitchFamily="49" charset="0"/>
                <a:cs typeface="Courier New" panose="02070309020205020404" pitchFamily="49" charset="0"/>
              </a:rPr>
              <a:t>plain_csv_file.csv</a:t>
            </a:r>
            <a:r>
              <a:rPr lang="en-GB" sz="1500" dirty="0">
                <a:latin typeface="Courier New" panose="02070309020205020404" pitchFamily="49" charset="0"/>
                <a:cs typeface="Courier New" panose="02070309020205020404" pitchFamily="49" charset="0"/>
              </a:rPr>
              <a:t>', newline='') </a:t>
            </a:r>
          </a:p>
          <a:p>
            <a:pPr marL="0" indent="0">
              <a:buNone/>
            </a:pPr>
            <a:r>
              <a:rPr lang="en-GB" sz="1500" dirty="0">
                <a:latin typeface="Courier New" panose="02070309020205020404" pitchFamily="49" charset="0"/>
                <a:cs typeface="Courier New" panose="02070309020205020404" pitchFamily="49" charset="0"/>
              </a:rPr>
              <a:t>reader = </a:t>
            </a:r>
            <a:r>
              <a:rPr lang="en-GB" sz="1500" dirty="0" err="1">
                <a:latin typeface="Courier New" panose="02070309020205020404" pitchFamily="49" charset="0"/>
                <a:cs typeface="Courier New" panose="02070309020205020404" pitchFamily="49" charset="0"/>
              </a:rPr>
              <a:t>csv.reader</a:t>
            </a:r>
            <a:r>
              <a:rPr lang="en-GB" sz="1500" dirty="0">
                <a:latin typeface="Courier New" panose="02070309020205020404" pitchFamily="49" charset="0"/>
                <a:cs typeface="Courier New" panose="02070309020205020404" pitchFamily="49" charset="0"/>
              </a:rPr>
              <a:t>(f, quoting=</a:t>
            </a:r>
            <a:r>
              <a:rPr lang="en-GB" sz="1500" dirty="0" err="1">
                <a:latin typeface="Courier New" panose="02070309020205020404" pitchFamily="49" charset="0"/>
                <a:cs typeface="Courier New" panose="02070309020205020404" pitchFamily="49" charset="0"/>
              </a:rPr>
              <a:t>csv.QUOTE_NONNUMERIC</a:t>
            </a:r>
            <a:r>
              <a:rPr lang="en-GB" sz="1500" dirty="0">
                <a:latin typeface="Courier New" panose="02070309020205020404" pitchFamily="49" charset="0"/>
                <a:cs typeface="Courier New" panose="02070309020205020404" pitchFamily="49" charset="0"/>
              </a:rPr>
              <a:t>)</a:t>
            </a:r>
          </a:p>
          <a:p>
            <a:pPr marL="0" indent="0">
              <a:buNone/>
            </a:pPr>
            <a:r>
              <a:rPr lang="en-GB" sz="1500" dirty="0">
                <a:latin typeface="Courier New" panose="02070309020205020404" pitchFamily="49" charset="0"/>
                <a:cs typeface="Courier New" panose="02070309020205020404" pitchFamily="49" charset="0"/>
              </a:rPr>
              <a:t>for row in reader:				# A list of rows</a:t>
            </a:r>
          </a:p>
          <a:p>
            <a:pPr marL="0" indent="0">
              <a:buNone/>
            </a:pPr>
            <a:r>
              <a:rPr lang="en-GB" sz="1500" dirty="0">
                <a:latin typeface="Courier New" panose="02070309020205020404" pitchFamily="49" charset="0"/>
                <a:cs typeface="Courier New" panose="02070309020205020404" pitchFamily="49" charset="0"/>
              </a:rPr>
              <a:t>    for value in row:				# A list of value</a:t>
            </a:r>
          </a:p>
          <a:p>
            <a:pPr marL="0" indent="0">
              <a:buNone/>
            </a:pPr>
            <a:r>
              <a:rPr lang="en-GB" sz="1500" dirty="0">
                <a:latin typeface="Courier New" panose="02070309020205020404" pitchFamily="49" charset="0"/>
                <a:cs typeface="Courier New" panose="02070309020205020404" pitchFamily="49" charset="0"/>
              </a:rPr>
              <a:t>        print(value) 				# Floats</a:t>
            </a:r>
          </a:p>
          <a:p>
            <a:pPr marL="0" indent="0">
              <a:buNone/>
            </a:pPr>
            <a:r>
              <a:rPr lang="en-GB" sz="1500" dirty="0" err="1">
                <a:latin typeface="Courier New" panose="02070309020205020404" pitchFamily="49" charset="0"/>
                <a:cs typeface="Courier New" panose="02070309020205020404" pitchFamily="49" charset="0"/>
              </a:rPr>
              <a:t>f.close</a:t>
            </a:r>
            <a:r>
              <a:rPr lang="en-GB" sz="1500" dirty="0">
                <a:latin typeface="Courier New" panose="02070309020205020404" pitchFamily="49" charset="0"/>
                <a:cs typeface="Courier New" panose="02070309020205020404" pitchFamily="49" charset="0"/>
              </a:rPr>
              <a:t>() 	# Don't close until you are done with the reader;</a:t>
            </a:r>
          </a:p>
          <a:p>
            <a:pPr marL="0" indent="0">
              <a:buNone/>
            </a:pPr>
            <a:r>
              <a:rPr lang="en-GB" sz="1500" dirty="0">
                <a:latin typeface="Courier New" panose="02070309020205020404" pitchFamily="49" charset="0"/>
                <a:cs typeface="Courier New" panose="02070309020205020404" pitchFamily="49" charset="0"/>
              </a:rPr>
              <a:t>		# the data is read on request.</a:t>
            </a:r>
          </a:p>
        </p:txBody>
      </p:sp>
      <p:sp>
        <p:nvSpPr>
          <p:cNvPr id="4" name="Rectangle 3">
            <a:extLst>
              <a:ext uri="{FF2B5EF4-FFF2-40B4-BE49-F238E27FC236}">
                <a16:creationId xmlns:a16="http://schemas.microsoft.com/office/drawing/2014/main" id="{964BDAE4-7248-6D43-9A38-67D5B80E5160}"/>
              </a:ext>
            </a:extLst>
          </p:cNvPr>
          <p:cNvSpPr/>
          <p:nvPr/>
        </p:nvSpPr>
        <p:spPr>
          <a:xfrm>
            <a:off x="238525" y="5215717"/>
            <a:ext cx="8717216" cy="1477328"/>
          </a:xfrm>
          <a:prstGeom prst="rect">
            <a:avLst/>
          </a:prstGeom>
        </p:spPr>
        <p:txBody>
          <a:bodyPr wrap="square">
            <a:spAutoFit/>
          </a:bodyPr>
          <a:lstStyle/>
          <a:p>
            <a:r>
              <a:rPr lang="en-GB" dirty="0"/>
              <a:t>The </a:t>
            </a:r>
            <a:r>
              <a:rPr lang="en-GB" dirty="0" err="1"/>
              <a:t>kwarg</a:t>
            </a:r>
            <a:r>
              <a:rPr lang="en-GB" dirty="0"/>
              <a:t> </a:t>
            </a:r>
            <a:r>
              <a:rPr lang="en-GB" dirty="0">
                <a:latin typeface="Courier New" panose="02070309020205020404" pitchFamily="49" charset="0"/>
                <a:cs typeface="Courier New" panose="02070309020205020404" pitchFamily="49" charset="0"/>
              </a:rPr>
              <a:t>quoting=</a:t>
            </a:r>
            <a:r>
              <a:rPr lang="en-GB" dirty="0" err="1">
                <a:latin typeface="Courier New" panose="02070309020205020404" pitchFamily="49" charset="0"/>
                <a:cs typeface="Courier New" panose="02070309020205020404" pitchFamily="49" charset="0"/>
              </a:rPr>
              <a:t>csv.QUOTE_NONNUMERIC</a:t>
            </a:r>
            <a:r>
              <a:rPr lang="en-GB" dirty="0">
                <a:latin typeface="Courier New" panose="02070309020205020404" pitchFamily="49" charset="0"/>
                <a:cs typeface="Courier New" panose="02070309020205020404" pitchFamily="49" charset="0"/>
              </a:rPr>
              <a:t> </a:t>
            </a:r>
            <a:r>
              <a:rPr lang="en-GB" dirty="0"/>
              <a:t>converts numbers into floats. Remove to keep the data as strings.</a:t>
            </a:r>
          </a:p>
          <a:p>
            <a:r>
              <a:rPr lang="en-GB" dirty="0"/>
              <a:t>Note that there are different dialects of csv which can be accounted for:</a:t>
            </a:r>
          </a:p>
          <a:p>
            <a:r>
              <a:rPr lang="en-GB" dirty="0">
                <a:hlinkClick r:id="rId2"/>
              </a:rPr>
              <a:t>https://docs.python.org/3/library/csv.html</a:t>
            </a:r>
            <a:r>
              <a:rPr lang="en-GB" dirty="0"/>
              <a:t> </a:t>
            </a:r>
          </a:p>
          <a:p>
            <a:r>
              <a:rPr lang="en-GB" dirty="0"/>
              <a:t>For example, add </a:t>
            </a:r>
            <a:r>
              <a:rPr lang="en-GB" dirty="0">
                <a:latin typeface="Courier New" panose="02070309020205020404" pitchFamily="49" charset="0"/>
                <a:cs typeface="Courier New" panose="02070309020205020404" pitchFamily="49" charset="0"/>
              </a:rPr>
              <a:t>dialect='excel-tab'</a:t>
            </a:r>
            <a:r>
              <a:rPr lang="en-GB" dirty="0"/>
              <a:t> to the reader to open tab-delimited files.</a:t>
            </a:r>
            <a:endParaRPr lang="en-US" dirty="0"/>
          </a:p>
        </p:txBody>
      </p:sp>
    </p:spTree>
    <p:extLst>
      <p:ext uri="{BB962C8B-B14F-4D97-AF65-F5344CB8AC3E}">
        <p14:creationId xmlns:p14="http://schemas.microsoft.com/office/powerpoint/2010/main" val="30455795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714C3-8160-4D29-8C37-1ADB304103FF}"/>
              </a:ext>
            </a:extLst>
          </p:cNvPr>
          <p:cNvSpPr>
            <a:spLocks noGrp="1"/>
          </p:cNvSpPr>
          <p:nvPr>
            <p:ph type="title"/>
          </p:nvPr>
        </p:nvSpPr>
        <p:spPr/>
        <p:txBody>
          <a:bodyPr/>
          <a:lstStyle/>
          <a:p>
            <a:r>
              <a:rPr lang="en-GB" dirty="0" err="1"/>
              <a:t>csv.writer</a:t>
            </a:r>
            <a:endParaRPr lang="en-GB" dirty="0"/>
          </a:p>
        </p:txBody>
      </p:sp>
      <p:sp>
        <p:nvSpPr>
          <p:cNvPr id="3" name="Content Placeholder 2">
            <a:extLst>
              <a:ext uri="{FF2B5EF4-FFF2-40B4-BE49-F238E27FC236}">
                <a16:creationId xmlns:a16="http://schemas.microsoft.com/office/drawing/2014/main" id="{ADEA8F93-587A-4ED9-9F9E-93B12D7F928C}"/>
              </a:ext>
            </a:extLst>
          </p:cNvPr>
          <p:cNvSpPr>
            <a:spLocks noGrp="1"/>
          </p:cNvSpPr>
          <p:nvPr>
            <p:ph idx="1"/>
          </p:nvPr>
        </p:nvSpPr>
        <p:spPr>
          <a:xfrm>
            <a:off x="628650" y="2563557"/>
            <a:ext cx="7886700" cy="2169808"/>
          </a:xfrm>
          <a:solidFill>
            <a:schemeClr val="accent5">
              <a:lumMod val="20000"/>
              <a:lumOff val="80000"/>
            </a:schemeClr>
          </a:solidFill>
        </p:spPr>
        <p:txBody>
          <a:bodyPr>
            <a:normAutofit/>
          </a:bodyPr>
          <a:lstStyle/>
          <a:p>
            <a:pPr marL="0" indent="0">
              <a:buNone/>
            </a:pPr>
            <a:r>
              <a:rPr lang="en-GB" sz="1800" dirty="0">
                <a:latin typeface="Courier New" panose="02070309020205020404" pitchFamily="49" charset="0"/>
                <a:cs typeface="Courier New" panose="02070309020205020404" pitchFamily="49" charset="0"/>
              </a:rPr>
              <a:t>f2 = open('dataout.csv', 'w', newline='') </a:t>
            </a:r>
          </a:p>
          <a:p>
            <a:pPr marL="0" indent="0">
              <a:buNone/>
            </a:pPr>
            <a:r>
              <a:rPr lang="en-GB" sz="1800" dirty="0">
                <a:latin typeface="Courier New" panose="02070309020205020404" pitchFamily="49" charset="0"/>
                <a:cs typeface="Courier New" panose="02070309020205020404" pitchFamily="49" charset="0"/>
              </a:rPr>
              <a:t>writer = </a:t>
            </a:r>
            <a:r>
              <a:rPr lang="en-GB" sz="1800" dirty="0" err="1">
                <a:latin typeface="Courier New" panose="02070309020205020404" pitchFamily="49" charset="0"/>
                <a:cs typeface="Courier New" panose="02070309020205020404" pitchFamily="49" charset="0"/>
              </a:rPr>
              <a:t>csv.writer</a:t>
            </a:r>
            <a:r>
              <a:rPr lang="en-GB" sz="1800" dirty="0">
                <a:latin typeface="Courier New" panose="02070309020205020404" pitchFamily="49" charset="0"/>
                <a:cs typeface="Courier New" panose="02070309020205020404" pitchFamily="49" charset="0"/>
              </a:rPr>
              <a:t>(f2, delimiter=' ')</a:t>
            </a:r>
          </a:p>
          <a:p>
            <a:pPr marL="0" indent="0">
              <a:buNone/>
            </a:pPr>
            <a:r>
              <a:rPr lang="en-GB" sz="1800" dirty="0">
                <a:latin typeface="Courier New" panose="02070309020205020404" pitchFamily="49" charset="0"/>
                <a:cs typeface="Courier New" panose="02070309020205020404" pitchFamily="49" charset="0"/>
              </a:rPr>
              <a:t>for row in data:		</a:t>
            </a:r>
          </a:p>
          <a:p>
            <a:pPr marL="0" indent="0">
              <a:buNone/>
            </a:pPr>
            <a:r>
              <a:rPr lang="en-GB" sz="1800" dirty="0">
                <a:latin typeface="Courier New" panose="02070309020205020404" pitchFamily="49" charset="0"/>
                <a:cs typeface="Courier New" panose="02070309020205020404" pitchFamily="49" charset="0"/>
              </a:rPr>
              <a:t>	</a:t>
            </a:r>
            <a:r>
              <a:rPr lang="en-GB" sz="1800" dirty="0" err="1">
                <a:latin typeface="Courier New" panose="02070309020205020404" pitchFamily="49" charset="0"/>
                <a:cs typeface="Courier New" panose="02070309020205020404" pitchFamily="49" charset="0"/>
              </a:rPr>
              <a:t>writer.writerow</a:t>
            </a:r>
            <a:r>
              <a:rPr lang="en-GB" sz="1800" dirty="0">
                <a:latin typeface="Courier New" panose="02070309020205020404" pitchFamily="49" charset="0"/>
                <a:cs typeface="Courier New" panose="02070309020205020404" pitchFamily="49" charset="0"/>
              </a:rPr>
              <a:t>(row)		# List of values.</a:t>
            </a:r>
          </a:p>
          <a:p>
            <a:pPr marL="0" indent="0">
              <a:buNone/>
            </a:pPr>
            <a:r>
              <a:rPr lang="en-GB" sz="1800" dirty="0">
                <a:latin typeface="Courier New" panose="02070309020205020404" pitchFamily="49" charset="0"/>
                <a:cs typeface="Courier New" panose="02070309020205020404" pitchFamily="49" charset="0"/>
              </a:rPr>
              <a:t>f2.close()</a:t>
            </a:r>
          </a:p>
        </p:txBody>
      </p:sp>
      <p:sp>
        <p:nvSpPr>
          <p:cNvPr id="4" name="Rectangle 3">
            <a:extLst>
              <a:ext uri="{FF2B5EF4-FFF2-40B4-BE49-F238E27FC236}">
                <a16:creationId xmlns:a16="http://schemas.microsoft.com/office/drawing/2014/main" id="{BAF96DD2-4AD5-914E-9248-8096CE1482B3}"/>
              </a:ext>
            </a:extLst>
          </p:cNvPr>
          <p:cNvSpPr/>
          <p:nvPr/>
        </p:nvSpPr>
        <p:spPr>
          <a:xfrm>
            <a:off x="768096" y="5378388"/>
            <a:ext cx="7999386" cy="369332"/>
          </a:xfrm>
          <a:prstGeom prst="rect">
            <a:avLst/>
          </a:prstGeom>
        </p:spPr>
        <p:txBody>
          <a:bodyPr wrap="square">
            <a:spAutoFit/>
          </a:bodyPr>
          <a:lstStyle/>
          <a:p>
            <a:r>
              <a:rPr lang="en-GB" dirty="0">
                <a:cs typeface="Courier New" panose="02070309020205020404" pitchFamily="49" charset="0"/>
              </a:rPr>
              <a:t>The optional delimiter here creates a space delimited file rather than csv.</a:t>
            </a:r>
          </a:p>
        </p:txBody>
      </p:sp>
    </p:spTree>
    <p:extLst>
      <p:ext uri="{BB962C8B-B14F-4D97-AF65-F5344CB8AC3E}">
        <p14:creationId xmlns:p14="http://schemas.microsoft.com/office/powerpoint/2010/main" val="41250284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87C07-D3D1-AE43-8329-DA851F0F2BAC}"/>
              </a:ext>
            </a:extLst>
          </p:cNvPr>
          <p:cNvSpPr>
            <a:spLocks noGrp="1"/>
          </p:cNvSpPr>
          <p:nvPr>
            <p:ph type="title"/>
          </p:nvPr>
        </p:nvSpPr>
        <p:spPr/>
        <p:txBody>
          <a:bodyPr/>
          <a:lstStyle/>
          <a:p>
            <a:r>
              <a:rPr lang="en-US" dirty="0"/>
              <a:t>READ CSV – WRITE CSV Example</a:t>
            </a:r>
          </a:p>
        </p:txBody>
      </p:sp>
      <p:sp>
        <p:nvSpPr>
          <p:cNvPr id="3" name="Content Placeholder 2">
            <a:extLst>
              <a:ext uri="{FF2B5EF4-FFF2-40B4-BE49-F238E27FC236}">
                <a16:creationId xmlns:a16="http://schemas.microsoft.com/office/drawing/2014/main" id="{FB3F196C-3394-1942-8B0F-CA69853CA553}"/>
              </a:ext>
            </a:extLst>
          </p:cNvPr>
          <p:cNvSpPr>
            <a:spLocks noGrp="1"/>
          </p:cNvSpPr>
          <p:nvPr>
            <p:ph idx="1"/>
          </p:nvPr>
        </p:nvSpPr>
        <p:spPr>
          <a:xfrm>
            <a:off x="0" y="1882588"/>
            <a:ext cx="8955741" cy="4652683"/>
          </a:xfrm>
          <a:solidFill>
            <a:schemeClr val="accent5">
              <a:lumMod val="20000"/>
              <a:lumOff val="80000"/>
            </a:schemeClr>
          </a:solidFill>
        </p:spPr>
        <p:txBody>
          <a:bodyPr>
            <a:normAutofit/>
          </a:bodyPr>
          <a:lstStyle/>
          <a:p>
            <a:pPr>
              <a:lnSpc>
                <a:spcPct val="120000"/>
              </a:lnSpc>
              <a:spcBef>
                <a:spcPts val="0"/>
              </a:spcBef>
              <a:spcAft>
                <a:spcPts val="0"/>
              </a:spcAft>
            </a:pPr>
            <a:r>
              <a:rPr lang="en-US" sz="1400" dirty="0">
                <a:latin typeface="Courier" pitchFamily="2" charset="0"/>
              </a:rPr>
              <a:t>import csv</a:t>
            </a:r>
          </a:p>
          <a:p>
            <a:pPr>
              <a:lnSpc>
                <a:spcPct val="120000"/>
              </a:lnSpc>
              <a:spcBef>
                <a:spcPts val="0"/>
              </a:spcBef>
              <a:spcAft>
                <a:spcPts val="0"/>
              </a:spcAft>
            </a:pPr>
            <a:r>
              <a:rPr lang="en-US" sz="1400" dirty="0">
                <a:latin typeface="Courier" pitchFamily="2" charset="0"/>
              </a:rPr>
              <a:t>f2 = open('dataout1.csv', 'w', newline='') </a:t>
            </a:r>
          </a:p>
          <a:p>
            <a:pPr>
              <a:lnSpc>
                <a:spcPct val="120000"/>
              </a:lnSpc>
              <a:spcBef>
                <a:spcPts val="0"/>
              </a:spcBef>
              <a:spcAft>
                <a:spcPts val="0"/>
              </a:spcAft>
            </a:pPr>
            <a:r>
              <a:rPr lang="en-US" sz="1400" dirty="0">
                <a:latin typeface="Courier" pitchFamily="2" charset="0"/>
              </a:rPr>
              <a:t>writer = </a:t>
            </a:r>
            <a:r>
              <a:rPr lang="en-US" sz="1400" dirty="0" err="1">
                <a:latin typeface="Courier" pitchFamily="2" charset="0"/>
              </a:rPr>
              <a:t>csv.writer</a:t>
            </a:r>
            <a:r>
              <a:rPr lang="en-US" sz="1400" dirty="0">
                <a:latin typeface="Courier" pitchFamily="2" charset="0"/>
              </a:rPr>
              <a:t>(f2, delimiter=',')</a:t>
            </a:r>
          </a:p>
          <a:p>
            <a:pPr>
              <a:lnSpc>
                <a:spcPct val="120000"/>
              </a:lnSpc>
              <a:spcBef>
                <a:spcPts val="0"/>
              </a:spcBef>
              <a:spcAft>
                <a:spcPts val="0"/>
              </a:spcAft>
            </a:pPr>
            <a:endParaRPr lang="en-US" sz="1400" dirty="0">
              <a:latin typeface="Courier" pitchFamily="2" charset="0"/>
            </a:endParaRPr>
          </a:p>
          <a:p>
            <a:pPr>
              <a:lnSpc>
                <a:spcPct val="120000"/>
              </a:lnSpc>
              <a:spcBef>
                <a:spcPts val="0"/>
              </a:spcBef>
              <a:spcAft>
                <a:spcPts val="0"/>
              </a:spcAft>
            </a:pPr>
            <a:r>
              <a:rPr lang="en-US" sz="1400" dirty="0">
                <a:latin typeface="Courier" pitchFamily="2" charset="0"/>
              </a:rPr>
              <a:t>with open(‘../files/</a:t>
            </a:r>
            <a:r>
              <a:rPr lang="en-US" sz="1400" dirty="0" err="1">
                <a:latin typeface="Courier" pitchFamily="2" charset="0"/>
              </a:rPr>
              <a:t>csv_files</a:t>
            </a:r>
            <a:r>
              <a:rPr lang="en-US" sz="1400" dirty="0">
                <a:latin typeface="Courier" pitchFamily="2" charset="0"/>
              </a:rPr>
              <a:t>/</a:t>
            </a:r>
            <a:r>
              <a:rPr lang="en-US" sz="1400" dirty="0" err="1">
                <a:latin typeface="Courier" pitchFamily="2" charset="0"/>
              </a:rPr>
              <a:t>addresses.csv</a:t>
            </a:r>
            <a:r>
              <a:rPr lang="en-US" sz="1400" dirty="0">
                <a:latin typeface="Courier" pitchFamily="2" charset="0"/>
              </a:rPr>
              <a:t>') as </a:t>
            </a:r>
            <a:r>
              <a:rPr lang="en-US" sz="1400" dirty="0" err="1">
                <a:latin typeface="Courier" pitchFamily="2" charset="0"/>
              </a:rPr>
              <a:t>csvfile</a:t>
            </a:r>
            <a:r>
              <a:rPr lang="en-US" sz="1400" dirty="0">
                <a:latin typeface="Courier" pitchFamily="2" charset="0"/>
              </a:rPr>
              <a:t>:</a:t>
            </a:r>
          </a:p>
          <a:p>
            <a:pPr>
              <a:lnSpc>
                <a:spcPct val="120000"/>
              </a:lnSpc>
              <a:spcBef>
                <a:spcPts val="0"/>
              </a:spcBef>
              <a:spcAft>
                <a:spcPts val="0"/>
              </a:spcAft>
            </a:pPr>
            <a:r>
              <a:rPr lang="en-US" sz="1400" dirty="0">
                <a:latin typeface="Courier" pitchFamily="2" charset="0"/>
              </a:rPr>
              <a:t>    </a:t>
            </a:r>
            <a:r>
              <a:rPr lang="en-US" sz="1400" dirty="0" err="1">
                <a:latin typeface="Courier" pitchFamily="2" charset="0"/>
              </a:rPr>
              <a:t>readCSV</a:t>
            </a:r>
            <a:r>
              <a:rPr lang="en-US" sz="1400" dirty="0">
                <a:latin typeface="Courier" pitchFamily="2" charset="0"/>
              </a:rPr>
              <a:t> = </a:t>
            </a:r>
            <a:r>
              <a:rPr lang="en-US" sz="1400" dirty="0" err="1">
                <a:latin typeface="Courier" pitchFamily="2" charset="0"/>
              </a:rPr>
              <a:t>csv.reader</a:t>
            </a:r>
            <a:r>
              <a:rPr lang="en-US" sz="1400" dirty="0">
                <a:latin typeface="Courier" pitchFamily="2" charset="0"/>
              </a:rPr>
              <a:t>(</a:t>
            </a:r>
            <a:r>
              <a:rPr lang="en-US" sz="1400" dirty="0" err="1">
                <a:latin typeface="Courier" pitchFamily="2" charset="0"/>
              </a:rPr>
              <a:t>csvfile</a:t>
            </a:r>
            <a:r>
              <a:rPr lang="en-US" sz="1400" dirty="0">
                <a:latin typeface="Courier" pitchFamily="2" charset="0"/>
              </a:rPr>
              <a:t>, delimiter=',')</a:t>
            </a:r>
          </a:p>
          <a:p>
            <a:pPr>
              <a:lnSpc>
                <a:spcPct val="120000"/>
              </a:lnSpc>
              <a:spcBef>
                <a:spcPts val="0"/>
              </a:spcBef>
              <a:spcAft>
                <a:spcPts val="0"/>
              </a:spcAft>
            </a:pPr>
            <a:r>
              <a:rPr lang="en-US" sz="1400" dirty="0">
                <a:latin typeface="Courier" pitchFamily="2" charset="0"/>
              </a:rPr>
              <a:t>    </a:t>
            </a:r>
            <a:r>
              <a:rPr lang="en-US" sz="1400" dirty="0" err="1">
                <a:latin typeface="Courier" pitchFamily="2" charset="0"/>
              </a:rPr>
              <a:t>firstnames</a:t>
            </a:r>
            <a:r>
              <a:rPr lang="en-US" sz="1400" dirty="0">
                <a:latin typeface="Courier" pitchFamily="2" charset="0"/>
              </a:rPr>
              <a:t>, </a:t>
            </a:r>
            <a:r>
              <a:rPr lang="en-US" sz="1400" dirty="0" err="1">
                <a:latin typeface="Courier" pitchFamily="2" charset="0"/>
              </a:rPr>
              <a:t>lastnames</a:t>
            </a:r>
            <a:r>
              <a:rPr lang="en-US" sz="1400" dirty="0">
                <a:latin typeface="Courier" pitchFamily="2" charset="0"/>
              </a:rPr>
              <a:t>, streets, </a:t>
            </a:r>
            <a:r>
              <a:rPr lang="en-US" sz="1400" dirty="0" err="1">
                <a:latin typeface="Courier" pitchFamily="2" charset="0"/>
              </a:rPr>
              <a:t>citys</a:t>
            </a:r>
            <a:r>
              <a:rPr lang="en-US" sz="1400" dirty="0">
                <a:latin typeface="Courier" pitchFamily="2" charset="0"/>
              </a:rPr>
              <a:t>, </a:t>
            </a:r>
            <a:r>
              <a:rPr lang="en-US" sz="1400" dirty="0" err="1">
                <a:latin typeface="Courier" pitchFamily="2" charset="0"/>
              </a:rPr>
              <a:t>states,zipcodes</a:t>
            </a:r>
            <a:r>
              <a:rPr lang="en-US" sz="1400" dirty="0">
                <a:latin typeface="Courier" pitchFamily="2" charset="0"/>
              </a:rPr>
              <a:t> = [], [], [],[], [], []</a:t>
            </a:r>
          </a:p>
          <a:p>
            <a:pPr>
              <a:lnSpc>
                <a:spcPct val="120000"/>
              </a:lnSpc>
              <a:spcBef>
                <a:spcPts val="0"/>
              </a:spcBef>
              <a:spcAft>
                <a:spcPts val="0"/>
              </a:spcAft>
            </a:pPr>
            <a:r>
              <a:rPr lang="en-US" sz="1400" dirty="0">
                <a:latin typeface="Courier" pitchFamily="2" charset="0"/>
              </a:rPr>
              <a:t>        </a:t>
            </a:r>
          </a:p>
          <a:p>
            <a:pPr>
              <a:lnSpc>
                <a:spcPct val="120000"/>
              </a:lnSpc>
              <a:spcBef>
                <a:spcPts val="0"/>
              </a:spcBef>
              <a:spcAft>
                <a:spcPts val="0"/>
              </a:spcAft>
            </a:pPr>
            <a:r>
              <a:rPr lang="en-US" sz="1400" dirty="0">
                <a:latin typeface="Courier" pitchFamily="2" charset="0"/>
              </a:rPr>
              <a:t>    for row in </a:t>
            </a:r>
            <a:r>
              <a:rPr lang="en-US" sz="1400" dirty="0" err="1">
                <a:latin typeface="Courier" pitchFamily="2" charset="0"/>
              </a:rPr>
              <a:t>readCSV</a:t>
            </a:r>
            <a:r>
              <a:rPr lang="en-US" sz="1400" dirty="0">
                <a:latin typeface="Courier" pitchFamily="2" charset="0"/>
              </a:rPr>
              <a:t>:</a:t>
            </a:r>
          </a:p>
          <a:p>
            <a:pPr>
              <a:lnSpc>
                <a:spcPct val="120000"/>
              </a:lnSpc>
              <a:spcBef>
                <a:spcPts val="0"/>
              </a:spcBef>
              <a:spcAft>
                <a:spcPts val="0"/>
              </a:spcAft>
            </a:pPr>
            <a:r>
              <a:rPr lang="en-US" sz="1400" dirty="0">
                <a:latin typeface="Courier" pitchFamily="2" charset="0"/>
              </a:rPr>
              <a:t>        </a:t>
            </a:r>
            <a:r>
              <a:rPr lang="en-US" sz="1400" dirty="0" err="1">
                <a:latin typeface="Courier" pitchFamily="2" charset="0"/>
              </a:rPr>
              <a:t>firstname</a:t>
            </a:r>
            <a:r>
              <a:rPr lang="en-US" sz="1400" dirty="0">
                <a:latin typeface="Courier" pitchFamily="2" charset="0"/>
              </a:rPr>
              <a:t>, </a:t>
            </a:r>
            <a:r>
              <a:rPr lang="en-US" sz="1400" dirty="0" err="1">
                <a:latin typeface="Courier" pitchFamily="2" charset="0"/>
              </a:rPr>
              <a:t>lastname</a:t>
            </a:r>
            <a:r>
              <a:rPr lang="en-US" sz="1400" dirty="0">
                <a:latin typeface="Courier" pitchFamily="2" charset="0"/>
              </a:rPr>
              <a:t>, street = row[0], row[1], row[2] </a:t>
            </a:r>
          </a:p>
          <a:p>
            <a:pPr>
              <a:lnSpc>
                <a:spcPct val="120000"/>
              </a:lnSpc>
              <a:spcBef>
                <a:spcPts val="0"/>
              </a:spcBef>
              <a:spcAft>
                <a:spcPts val="0"/>
              </a:spcAft>
            </a:pPr>
            <a:r>
              <a:rPr lang="en-US" sz="1400" dirty="0">
                <a:latin typeface="Courier" pitchFamily="2" charset="0"/>
              </a:rPr>
              <a:t>        city, state, </a:t>
            </a:r>
            <a:r>
              <a:rPr lang="en-US" sz="1400" dirty="0" err="1">
                <a:latin typeface="Courier" pitchFamily="2" charset="0"/>
              </a:rPr>
              <a:t>zipcode</a:t>
            </a:r>
            <a:r>
              <a:rPr lang="en-US" sz="1400" dirty="0">
                <a:latin typeface="Courier" pitchFamily="2" charset="0"/>
              </a:rPr>
              <a:t>  = row[3], row[4], row[5]</a:t>
            </a:r>
          </a:p>
          <a:p>
            <a:pPr>
              <a:lnSpc>
                <a:spcPct val="120000"/>
              </a:lnSpc>
              <a:spcBef>
                <a:spcPts val="0"/>
              </a:spcBef>
              <a:spcAft>
                <a:spcPts val="0"/>
              </a:spcAft>
            </a:pPr>
            <a:r>
              <a:rPr lang="en-US" sz="1400" dirty="0">
                <a:latin typeface="Courier" pitchFamily="2" charset="0"/>
              </a:rPr>
              <a:t>        data2write = (</a:t>
            </a:r>
            <a:r>
              <a:rPr lang="en-US" sz="1400" dirty="0" err="1">
                <a:latin typeface="Courier" pitchFamily="2" charset="0"/>
              </a:rPr>
              <a:t>firstname,lastname,state</a:t>
            </a:r>
            <a:r>
              <a:rPr lang="en-US" sz="1400" dirty="0">
                <a:latin typeface="Courier" pitchFamily="2" charset="0"/>
              </a:rPr>
              <a:t>)</a:t>
            </a:r>
          </a:p>
          <a:p>
            <a:pPr>
              <a:lnSpc>
                <a:spcPct val="120000"/>
              </a:lnSpc>
              <a:spcBef>
                <a:spcPts val="0"/>
              </a:spcBef>
              <a:spcAft>
                <a:spcPts val="0"/>
              </a:spcAft>
            </a:pPr>
            <a:r>
              <a:rPr lang="en-US" sz="1400" dirty="0">
                <a:latin typeface="Courier" pitchFamily="2" charset="0"/>
              </a:rPr>
              <a:t>        print(data2write)</a:t>
            </a:r>
          </a:p>
          <a:p>
            <a:pPr>
              <a:lnSpc>
                <a:spcPct val="120000"/>
              </a:lnSpc>
              <a:spcBef>
                <a:spcPts val="0"/>
              </a:spcBef>
              <a:spcAft>
                <a:spcPts val="0"/>
              </a:spcAft>
            </a:pPr>
            <a:r>
              <a:rPr lang="en-US" sz="1400" dirty="0">
                <a:latin typeface="Courier" pitchFamily="2" charset="0"/>
              </a:rPr>
              <a:t>        </a:t>
            </a:r>
            <a:r>
              <a:rPr lang="en-US" sz="1400" dirty="0" err="1">
                <a:latin typeface="Courier" pitchFamily="2" charset="0"/>
              </a:rPr>
              <a:t>writer.writerow</a:t>
            </a:r>
            <a:r>
              <a:rPr lang="en-US" sz="1400" dirty="0">
                <a:latin typeface="Courier" pitchFamily="2" charset="0"/>
              </a:rPr>
              <a:t>(data2write)</a:t>
            </a:r>
          </a:p>
          <a:p>
            <a:pPr>
              <a:lnSpc>
                <a:spcPct val="120000"/>
              </a:lnSpc>
              <a:spcBef>
                <a:spcPts val="0"/>
              </a:spcBef>
              <a:spcAft>
                <a:spcPts val="0"/>
              </a:spcAft>
            </a:pPr>
            <a:r>
              <a:rPr lang="en-US" sz="1400" dirty="0">
                <a:latin typeface="Courier" pitchFamily="2" charset="0"/>
              </a:rPr>
              <a:t>        </a:t>
            </a:r>
          </a:p>
          <a:p>
            <a:pPr>
              <a:lnSpc>
                <a:spcPct val="120000"/>
              </a:lnSpc>
              <a:spcBef>
                <a:spcPts val="0"/>
              </a:spcBef>
              <a:spcAft>
                <a:spcPts val="0"/>
              </a:spcAft>
            </a:pPr>
            <a:r>
              <a:rPr lang="en-US" sz="1400" dirty="0">
                <a:latin typeface="Courier" pitchFamily="2" charset="0"/>
              </a:rPr>
              <a:t>    f2.close()</a:t>
            </a:r>
          </a:p>
        </p:txBody>
      </p:sp>
    </p:spTree>
    <p:extLst>
      <p:ext uri="{BB962C8B-B14F-4D97-AF65-F5344CB8AC3E}">
        <p14:creationId xmlns:p14="http://schemas.microsoft.com/office/powerpoint/2010/main" val="17358404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44E45-221A-634D-9E27-75C7D76B32D3}"/>
              </a:ext>
            </a:extLst>
          </p:cNvPr>
          <p:cNvSpPr>
            <a:spLocks noGrp="1"/>
          </p:cNvSpPr>
          <p:nvPr>
            <p:ph type="title"/>
          </p:nvPr>
        </p:nvSpPr>
        <p:spPr/>
        <p:txBody>
          <a:bodyPr/>
          <a:lstStyle/>
          <a:p>
            <a:r>
              <a:rPr lang="en-US" dirty="0"/>
              <a:t>READ CSV – WRITE </a:t>
            </a:r>
            <a:r>
              <a:rPr lang="en-US" dirty="0">
                <a:solidFill>
                  <a:srgbClr val="C00000"/>
                </a:solidFill>
              </a:rPr>
              <a:t>TXT</a:t>
            </a:r>
            <a:r>
              <a:rPr lang="en-US" dirty="0"/>
              <a:t> Example</a:t>
            </a:r>
          </a:p>
        </p:txBody>
      </p:sp>
      <p:sp>
        <p:nvSpPr>
          <p:cNvPr id="3" name="Content Placeholder 2">
            <a:extLst>
              <a:ext uri="{FF2B5EF4-FFF2-40B4-BE49-F238E27FC236}">
                <a16:creationId xmlns:a16="http://schemas.microsoft.com/office/drawing/2014/main" id="{CBF34003-FD2E-894C-9B91-932617FBCDDB}"/>
              </a:ext>
            </a:extLst>
          </p:cNvPr>
          <p:cNvSpPr>
            <a:spLocks noGrp="1"/>
          </p:cNvSpPr>
          <p:nvPr>
            <p:ph idx="1"/>
          </p:nvPr>
        </p:nvSpPr>
        <p:spPr>
          <a:xfrm>
            <a:off x="94130" y="2286000"/>
            <a:ext cx="8928846" cy="4023360"/>
          </a:xfrm>
          <a:solidFill>
            <a:schemeClr val="accent5">
              <a:lumMod val="20000"/>
              <a:lumOff val="80000"/>
            </a:schemeClr>
          </a:solidFill>
        </p:spPr>
        <p:txBody>
          <a:bodyPr>
            <a:normAutofit fontScale="70000" lnSpcReduction="20000"/>
          </a:bodyPr>
          <a:lstStyle/>
          <a:p>
            <a:pPr>
              <a:lnSpc>
                <a:spcPct val="120000"/>
              </a:lnSpc>
              <a:spcBef>
                <a:spcPts val="0"/>
              </a:spcBef>
              <a:spcAft>
                <a:spcPts val="0"/>
              </a:spcAft>
            </a:pPr>
            <a:r>
              <a:rPr lang="en-US" dirty="0">
                <a:latin typeface="Courier" pitchFamily="2" charset="0"/>
              </a:rPr>
              <a:t>import csv</a:t>
            </a:r>
          </a:p>
          <a:p>
            <a:pPr>
              <a:lnSpc>
                <a:spcPct val="120000"/>
              </a:lnSpc>
              <a:spcBef>
                <a:spcPts val="0"/>
              </a:spcBef>
              <a:spcAft>
                <a:spcPts val="0"/>
              </a:spcAft>
            </a:pPr>
            <a:endParaRPr lang="en-US" dirty="0">
              <a:latin typeface="Courier" pitchFamily="2" charset="0"/>
            </a:endParaRPr>
          </a:p>
          <a:p>
            <a:pPr>
              <a:lnSpc>
                <a:spcPct val="120000"/>
              </a:lnSpc>
              <a:spcBef>
                <a:spcPts val="0"/>
              </a:spcBef>
              <a:spcAft>
                <a:spcPts val="0"/>
              </a:spcAft>
            </a:pPr>
            <a:r>
              <a:rPr lang="en-US" dirty="0">
                <a:latin typeface="Courier" pitchFamily="2" charset="0"/>
              </a:rPr>
              <a:t>with open(‘../files/</a:t>
            </a:r>
            <a:r>
              <a:rPr lang="en-US" dirty="0" err="1">
                <a:latin typeface="Courier" pitchFamily="2" charset="0"/>
              </a:rPr>
              <a:t>csv_files</a:t>
            </a:r>
            <a:r>
              <a:rPr lang="en-US" dirty="0">
                <a:latin typeface="Courier" pitchFamily="2" charset="0"/>
              </a:rPr>
              <a:t>/</a:t>
            </a:r>
            <a:r>
              <a:rPr lang="en-US" dirty="0" err="1">
                <a:latin typeface="Courier" pitchFamily="2" charset="0"/>
              </a:rPr>
              <a:t>addresses.csv</a:t>
            </a:r>
            <a:r>
              <a:rPr lang="en-US" dirty="0">
                <a:latin typeface="Courier" pitchFamily="2" charset="0"/>
              </a:rPr>
              <a:t>') as </a:t>
            </a:r>
            <a:r>
              <a:rPr lang="en-US" dirty="0" err="1">
                <a:latin typeface="Courier" pitchFamily="2" charset="0"/>
              </a:rPr>
              <a:t>csvfile</a:t>
            </a:r>
            <a:r>
              <a:rPr lang="en-US" dirty="0">
                <a:latin typeface="Courier" pitchFamily="2" charset="0"/>
              </a:rPr>
              <a:t>:</a:t>
            </a:r>
          </a:p>
          <a:p>
            <a:pPr>
              <a:lnSpc>
                <a:spcPct val="120000"/>
              </a:lnSpc>
              <a:spcBef>
                <a:spcPts val="0"/>
              </a:spcBef>
              <a:spcAft>
                <a:spcPts val="0"/>
              </a:spcAft>
            </a:pPr>
            <a:r>
              <a:rPr lang="en-US" dirty="0">
                <a:latin typeface="Courier" pitchFamily="2" charset="0"/>
              </a:rPr>
              <a:t>    f2 = open("</a:t>
            </a:r>
            <a:r>
              <a:rPr lang="en-US" dirty="0" err="1">
                <a:latin typeface="Courier" pitchFamily="2" charset="0"/>
              </a:rPr>
              <a:t>textout.txt</a:t>
            </a:r>
            <a:r>
              <a:rPr lang="en-US" dirty="0">
                <a:latin typeface="Courier" pitchFamily="2" charset="0"/>
              </a:rPr>
              <a:t>", "w")</a:t>
            </a:r>
          </a:p>
          <a:p>
            <a:pPr>
              <a:lnSpc>
                <a:spcPct val="120000"/>
              </a:lnSpc>
              <a:spcBef>
                <a:spcPts val="0"/>
              </a:spcBef>
              <a:spcAft>
                <a:spcPts val="0"/>
              </a:spcAft>
            </a:pPr>
            <a:endParaRPr lang="en-US" dirty="0">
              <a:latin typeface="Courier" pitchFamily="2" charset="0"/>
            </a:endParaRPr>
          </a:p>
          <a:p>
            <a:pPr>
              <a:lnSpc>
                <a:spcPct val="120000"/>
              </a:lnSpc>
              <a:spcBef>
                <a:spcPts val="0"/>
              </a:spcBef>
              <a:spcAft>
                <a:spcPts val="0"/>
              </a:spcAft>
            </a:pPr>
            <a:r>
              <a:rPr lang="en-US" dirty="0">
                <a:latin typeface="Courier" pitchFamily="2" charset="0"/>
              </a:rPr>
              <a:t>    </a:t>
            </a:r>
            <a:r>
              <a:rPr lang="en-US" dirty="0" err="1">
                <a:latin typeface="Courier" pitchFamily="2" charset="0"/>
              </a:rPr>
              <a:t>readCSV</a:t>
            </a:r>
            <a:r>
              <a:rPr lang="en-US" dirty="0">
                <a:latin typeface="Courier" pitchFamily="2" charset="0"/>
              </a:rPr>
              <a:t> = </a:t>
            </a:r>
            <a:r>
              <a:rPr lang="en-US" dirty="0" err="1">
                <a:latin typeface="Courier" pitchFamily="2" charset="0"/>
              </a:rPr>
              <a:t>csv.reader</a:t>
            </a:r>
            <a:r>
              <a:rPr lang="en-US" dirty="0">
                <a:latin typeface="Courier" pitchFamily="2" charset="0"/>
              </a:rPr>
              <a:t>(</a:t>
            </a:r>
            <a:r>
              <a:rPr lang="en-US" dirty="0" err="1">
                <a:latin typeface="Courier" pitchFamily="2" charset="0"/>
              </a:rPr>
              <a:t>csvfile</a:t>
            </a:r>
            <a:r>
              <a:rPr lang="en-US" dirty="0">
                <a:latin typeface="Courier" pitchFamily="2" charset="0"/>
              </a:rPr>
              <a:t>, delimiter=',')</a:t>
            </a:r>
          </a:p>
          <a:p>
            <a:pPr>
              <a:lnSpc>
                <a:spcPct val="120000"/>
              </a:lnSpc>
              <a:spcBef>
                <a:spcPts val="0"/>
              </a:spcBef>
              <a:spcAft>
                <a:spcPts val="0"/>
              </a:spcAft>
            </a:pPr>
            <a:r>
              <a:rPr lang="en-US" dirty="0">
                <a:latin typeface="Courier" pitchFamily="2" charset="0"/>
              </a:rPr>
              <a:t>    </a:t>
            </a:r>
            <a:r>
              <a:rPr lang="en-US" dirty="0" err="1">
                <a:latin typeface="Courier" pitchFamily="2" charset="0"/>
              </a:rPr>
              <a:t>firstnames</a:t>
            </a:r>
            <a:r>
              <a:rPr lang="en-US" dirty="0">
                <a:latin typeface="Courier" pitchFamily="2" charset="0"/>
              </a:rPr>
              <a:t>, </a:t>
            </a:r>
            <a:r>
              <a:rPr lang="en-US" dirty="0" err="1">
                <a:latin typeface="Courier" pitchFamily="2" charset="0"/>
              </a:rPr>
              <a:t>lastnames</a:t>
            </a:r>
            <a:r>
              <a:rPr lang="en-US" dirty="0">
                <a:latin typeface="Courier" pitchFamily="2" charset="0"/>
              </a:rPr>
              <a:t>, streets, </a:t>
            </a:r>
            <a:r>
              <a:rPr lang="en-US" dirty="0" err="1">
                <a:latin typeface="Courier" pitchFamily="2" charset="0"/>
              </a:rPr>
              <a:t>citys</a:t>
            </a:r>
            <a:r>
              <a:rPr lang="en-US" dirty="0">
                <a:latin typeface="Courier" pitchFamily="2" charset="0"/>
              </a:rPr>
              <a:t>, </a:t>
            </a:r>
            <a:r>
              <a:rPr lang="en-US" dirty="0" err="1">
                <a:latin typeface="Courier" pitchFamily="2" charset="0"/>
              </a:rPr>
              <a:t>states,zipcodes</a:t>
            </a:r>
            <a:r>
              <a:rPr lang="en-US" dirty="0">
                <a:latin typeface="Courier" pitchFamily="2" charset="0"/>
              </a:rPr>
              <a:t> = [], [], [],[], [], []</a:t>
            </a:r>
          </a:p>
          <a:p>
            <a:pPr>
              <a:lnSpc>
                <a:spcPct val="120000"/>
              </a:lnSpc>
              <a:spcBef>
                <a:spcPts val="0"/>
              </a:spcBef>
              <a:spcAft>
                <a:spcPts val="0"/>
              </a:spcAft>
            </a:pPr>
            <a:r>
              <a:rPr lang="en-US" dirty="0">
                <a:latin typeface="Courier" pitchFamily="2" charset="0"/>
              </a:rPr>
              <a:t>        </a:t>
            </a:r>
          </a:p>
          <a:p>
            <a:pPr>
              <a:lnSpc>
                <a:spcPct val="120000"/>
              </a:lnSpc>
              <a:spcBef>
                <a:spcPts val="0"/>
              </a:spcBef>
              <a:spcAft>
                <a:spcPts val="0"/>
              </a:spcAft>
            </a:pPr>
            <a:r>
              <a:rPr lang="en-US" dirty="0">
                <a:latin typeface="Courier" pitchFamily="2" charset="0"/>
              </a:rPr>
              <a:t>    for row in </a:t>
            </a:r>
            <a:r>
              <a:rPr lang="en-US" dirty="0" err="1">
                <a:latin typeface="Courier" pitchFamily="2" charset="0"/>
              </a:rPr>
              <a:t>readCSV</a:t>
            </a:r>
            <a:r>
              <a:rPr lang="en-US" dirty="0">
                <a:latin typeface="Courier" pitchFamily="2" charset="0"/>
              </a:rPr>
              <a:t>:</a:t>
            </a:r>
          </a:p>
          <a:p>
            <a:pPr>
              <a:lnSpc>
                <a:spcPct val="120000"/>
              </a:lnSpc>
              <a:spcBef>
                <a:spcPts val="0"/>
              </a:spcBef>
              <a:spcAft>
                <a:spcPts val="0"/>
              </a:spcAft>
            </a:pPr>
            <a:r>
              <a:rPr lang="en-US" dirty="0">
                <a:latin typeface="Courier" pitchFamily="2" charset="0"/>
              </a:rPr>
              <a:t>        </a:t>
            </a:r>
            <a:r>
              <a:rPr lang="en-US" dirty="0" err="1">
                <a:latin typeface="Courier" pitchFamily="2" charset="0"/>
              </a:rPr>
              <a:t>firstname</a:t>
            </a:r>
            <a:r>
              <a:rPr lang="en-US" dirty="0">
                <a:latin typeface="Courier" pitchFamily="2" charset="0"/>
              </a:rPr>
              <a:t>, </a:t>
            </a:r>
            <a:r>
              <a:rPr lang="en-US" dirty="0" err="1">
                <a:latin typeface="Courier" pitchFamily="2" charset="0"/>
              </a:rPr>
              <a:t>lastname</a:t>
            </a:r>
            <a:r>
              <a:rPr lang="en-US" dirty="0">
                <a:latin typeface="Courier" pitchFamily="2" charset="0"/>
              </a:rPr>
              <a:t>, street = row[0], row[1], row[2] </a:t>
            </a:r>
          </a:p>
          <a:p>
            <a:pPr>
              <a:lnSpc>
                <a:spcPct val="120000"/>
              </a:lnSpc>
              <a:spcBef>
                <a:spcPts val="0"/>
              </a:spcBef>
              <a:spcAft>
                <a:spcPts val="0"/>
              </a:spcAft>
            </a:pPr>
            <a:r>
              <a:rPr lang="en-US" dirty="0">
                <a:latin typeface="Courier" pitchFamily="2" charset="0"/>
              </a:rPr>
              <a:t>        city, state, </a:t>
            </a:r>
            <a:r>
              <a:rPr lang="en-US" dirty="0" err="1">
                <a:latin typeface="Courier" pitchFamily="2" charset="0"/>
              </a:rPr>
              <a:t>zipcode</a:t>
            </a:r>
            <a:r>
              <a:rPr lang="en-US" dirty="0">
                <a:latin typeface="Courier" pitchFamily="2" charset="0"/>
              </a:rPr>
              <a:t>  = row[3], row[4], row[5]</a:t>
            </a:r>
          </a:p>
          <a:p>
            <a:pPr>
              <a:lnSpc>
                <a:spcPct val="120000"/>
              </a:lnSpc>
              <a:spcBef>
                <a:spcPts val="0"/>
              </a:spcBef>
              <a:spcAft>
                <a:spcPts val="0"/>
              </a:spcAft>
            </a:pPr>
            <a:r>
              <a:rPr lang="en-US" dirty="0">
                <a:latin typeface="Courier" pitchFamily="2" charset="0"/>
              </a:rPr>
              <a:t>        text2write = </a:t>
            </a:r>
            <a:r>
              <a:rPr lang="en-US" dirty="0" err="1">
                <a:latin typeface="Courier" pitchFamily="2" charset="0"/>
              </a:rPr>
              <a:t>firstname</a:t>
            </a:r>
            <a:r>
              <a:rPr lang="en-US" dirty="0">
                <a:latin typeface="Courier" pitchFamily="2" charset="0"/>
              </a:rPr>
              <a:t>+' lives in '+ city +', '+state</a:t>
            </a:r>
          </a:p>
          <a:p>
            <a:pPr>
              <a:lnSpc>
                <a:spcPct val="120000"/>
              </a:lnSpc>
              <a:spcBef>
                <a:spcPts val="0"/>
              </a:spcBef>
              <a:spcAft>
                <a:spcPts val="0"/>
              </a:spcAft>
            </a:pPr>
            <a:r>
              <a:rPr lang="en-US" dirty="0">
                <a:latin typeface="Courier" pitchFamily="2" charset="0"/>
              </a:rPr>
              <a:t>        print(text2write)</a:t>
            </a:r>
          </a:p>
          <a:p>
            <a:pPr>
              <a:lnSpc>
                <a:spcPct val="120000"/>
              </a:lnSpc>
              <a:spcBef>
                <a:spcPts val="0"/>
              </a:spcBef>
              <a:spcAft>
                <a:spcPts val="0"/>
              </a:spcAft>
            </a:pPr>
            <a:r>
              <a:rPr lang="en-US" dirty="0">
                <a:latin typeface="Courier" pitchFamily="2" charset="0"/>
              </a:rPr>
              <a:t>        f2.write(text2write+'\n')</a:t>
            </a:r>
          </a:p>
          <a:p>
            <a:pPr>
              <a:lnSpc>
                <a:spcPct val="120000"/>
              </a:lnSpc>
              <a:spcBef>
                <a:spcPts val="0"/>
              </a:spcBef>
              <a:spcAft>
                <a:spcPts val="0"/>
              </a:spcAft>
            </a:pPr>
            <a:r>
              <a:rPr lang="en-US" dirty="0">
                <a:latin typeface="Courier" pitchFamily="2" charset="0"/>
              </a:rPr>
              <a:t>        </a:t>
            </a:r>
          </a:p>
          <a:p>
            <a:pPr>
              <a:lnSpc>
                <a:spcPct val="120000"/>
              </a:lnSpc>
              <a:spcBef>
                <a:spcPts val="0"/>
              </a:spcBef>
              <a:spcAft>
                <a:spcPts val="0"/>
              </a:spcAft>
            </a:pPr>
            <a:r>
              <a:rPr lang="en-US" dirty="0">
                <a:latin typeface="Courier" pitchFamily="2" charset="0"/>
              </a:rPr>
              <a:t>    f2.close()</a:t>
            </a:r>
          </a:p>
        </p:txBody>
      </p:sp>
    </p:spTree>
    <p:extLst>
      <p:ext uri="{BB962C8B-B14F-4D97-AF65-F5344CB8AC3E}">
        <p14:creationId xmlns:p14="http://schemas.microsoft.com/office/powerpoint/2010/main" val="146103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4FE4873-384B-8F4C-A8DE-2A8DA82554BA}"/>
              </a:ext>
            </a:extLst>
          </p:cNvPr>
          <p:cNvSpPr/>
          <p:nvPr/>
        </p:nvSpPr>
        <p:spPr>
          <a:xfrm>
            <a:off x="768096" y="5348342"/>
            <a:ext cx="7816506" cy="826546"/>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CB3BA33B-D818-F944-BEB6-7804F5CE715F}"/>
              </a:ext>
            </a:extLst>
          </p:cNvPr>
          <p:cNvSpPr/>
          <p:nvPr/>
        </p:nvSpPr>
        <p:spPr>
          <a:xfrm>
            <a:off x="768096" y="2657139"/>
            <a:ext cx="7816506" cy="505609"/>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CA38DE-31B6-480A-91AB-39B1FDB82224}"/>
              </a:ext>
            </a:extLst>
          </p:cNvPr>
          <p:cNvSpPr>
            <a:spLocks noGrp="1"/>
          </p:cNvSpPr>
          <p:nvPr>
            <p:ph type="title"/>
          </p:nvPr>
        </p:nvSpPr>
        <p:spPr/>
        <p:txBody>
          <a:bodyPr/>
          <a:lstStyle/>
          <a:p>
            <a:r>
              <a:rPr lang="en-GB" dirty="0" err="1"/>
              <a:t>Builtins</a:t>
            </a:r>
            <a:endParaRPr lang="en-GB" dirty="0"/>
          </a:p>
        </p:txBody>
      </p:sp>
      <p:sp>
        <p:nvSpPr>
          <p:cNvPr id="3" name="Content Placeholder 2">
            <a:extLst>
              <a:ext uri="{FF2B5EF4-FFF2-40B4-BE49-F238E27FC236}">
                <a16:creationId xmlns:a16="http://schemas.microsoft.com/office/drawing/2014/main" id="{63EEBFF3-EFD1-411F-94D7-927B5BB4E5E2}"/>
              </a:ext>
            </a:extLst>
          </p:cNvPr>
          <p:cNvSpPr>
            <a:spLocks noGrp="1"/>
          </p:cNvSpPr>
          <p:nvPr>
            <p:ph idx="1"/>
          </p:nvPr>
        </p:nvSpPr>
        <p:spPr/>
        <p:txBody>
          <a:bodyPr>
            <a:normAutofit lnSpcReduction="10000"/>
          </a:bodyPr>
          <a:lstStyle/>
          <a:p>
            <a:pPr marL="0" indent="0">
              <a:buNone/>
            </a:pPr>
            <a:endParaRPr lang="en-GB" dirty="0"/>
          </a:p>
          <a:p>
            <a:pPr marL="0" indent="0">
              <a:buNone/>
            </a:pPr>
            <a:r>
              <a:rPr lang="en-GB" sz="2700" dirty="0">
                <a:latin typeface="Courier New" panose="02070309020205020404" pitchFamily="49" charset="0"/>
                <a:cs typeface="Courier New" panose="02070309020205020404" pitchFamily="49" charset="0"/>
              </a:rPr>
              <a:t>input(prompt)</a:t>
            </a:r>
          </a:p>
          <a:p>
            <a:pPr marL="0" indent="0">
              <a:buNone/>
            </a:pPr>
            <a:endParaRPr lang="en-GB" dirty="0"/>
          </a:p>
          <a:p>
            <a:pPr marL="0" indent="0">
              <a:buNone/>
            </a:pPr>
            <a:r>
              <a:rPr lang="en-GB" dirty="0"/>
              <a:t>Gets user input until the ENTER key is pressed; returns it as a string (without any newline). If there's a prompt string, this is printed to the current prompt line. </a:t>
            </a:r>
          </a:p>
          <a:p>
            <a:pPr marL="0" indent="0">
              <a:buNone/>
            </a:pPr>
            <a:endParaRPr lang="en-GB" dirty="0"/>
          </a:p>
          <a:p>
            <a:pPr marL="0" indent="0">
              <a:buNone/>
            </a:pPr>
            <a:r>
              <a:rPr lang="en-GB" dirty="0"/>
              <a:t>Example </a:t>
            </a:r>
          </a:p>
          <a:p>
            <a:pPr marL="0" indent="0">
              <a:buNone/>
            </a:pPr>
            <a:r>
              <a:rPr lang="en-GB" dirty="0">
                <a:solidFill>
                  <a:schemeClr val="accent3">
                    <a:lumMod val="50000"/>
                  </a:schemeClr>
                </a:solidFill>
              </a:rPr>
              <a:t>name = input("What's your name? ")</a:t>
            </a:r>
          </a:p>
          <a:p>
            <a:pPr marL="0" indent="0">
              <a:buNone/>
            </a:pPr>
            <a:r>
              <a:rPr lang="en-GB" dirty="0">
                <a:solidFill>
                  <a:schemeClr val="accent3">
                    <a:lumMod val="50000"/>
                  </a:schemeClr>
                </a:solidFill>
              </a:rPr>
              <a:t>print("Nice to meet you " + name + "!")</a:t>
            </a:r>
          </a:p>
          <a:p>
            <a:pPr marL="0" indent="0">
              <a:buNone/>
            </a:pPr>
            <a:endParaRPr lang="en-GB" dirty="0"/>
          </a:p>
          <a:p>
            <a:pPr marL="0" indent="0">
              <a:buNone/>
            </a:pPr>
            <a:endParaRPr lang="en-GB" dirty="0"/>
          </a:p>
        </p:txBody>
      </p:sp>
    </p:spTree>
    <p:extLst>
      <p:ext uri="{BB962C8B-B14F-4D97-AF65-F5344CB8AC3E}">
        <p14:creationId xmlns:p14="http://schemas.microsoft.com/office/powerpoint/2010/main" val="4797826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000" dirty="0"/>
              <a:t> JSON (JavaScript Object Notation) </a:t>
            </a:r>
          </a:p>
        </p:txBody>
      </p:sp>
      <p:sp>
        <p:nvSpPr>
          <p:cNvPr id="3" name="Content Placeholder 2"/>
          <p:cNvSpPr>
            <a:spLocks noGrp="1"/>
          </p:cNvSpPr>
          <p:nvPr>
            <p:ph idx="1"/>
          </p:nvPr>
        </p:nvSpPr>
        <p:spPr>
          <a:xfrm>
            <a:off x="464233" y="2180854"/>
            <a:ext cx="4053761" cy="3394472"/>
          </a:xfrm>
        </p:spPr>
        <p:txBody>
          <a:bodyPr>
            <a:normAutofit fontScale="92500"/>
          </a:bodyPr>
          <a:lstStyle/>
          <a:p>
            <a:pPr marL="0" indent="0">
              <a:buNone/>
            </a:pPr>
            <a:r>
              <a:rPr lang="en-GB" sz="1950" dirty="0"/>
              <a:t>Designed to capture JavaScript objects.</a:t>
            </a:r>
          </a:p>
          <a:p>
            <a:pPr marL="0" indent="0">
              <a:buNone/>
            </a:pPr>
            <a:r>
              <a:rPr lang="en-GB" sz="1950" dirty="0"/>
              <a:t>Increasing popular light-weight data format.</a:t>
            </a:r>
          </a:p>
          <a:p>
            <a:pPr marL="0" indent="0">
              <a:buNone/>
            </a:pPr>
            <a:r>
              <a:rPr lang="en-GB" sz="1950" dirty="0"/>
              <a:t>Text attribute and value pairs.</a:t>
            </a:r>
          </a:p>
          <a:p>
            <a:pPr marL="0" indent="0">
              <a:buNone/>
            </a:pPr>
            <a:r>
              <a:rPr lang="en-GB" sz="1950" dirty="0"/>
              <a:t>Values can include more complex objects made up of further attribute-value pairs. </a:t>
            </a:r>
          </a:p>
          <a:p>
            <a:pPr marL="0" indent="0">
              <a:buNone/>
            </a:pPr>
            <a:r>
              <a:rPr lang="en-GB" sz="1950" dirty="0"/>
              <a:t>Easily parsed.</a:t>
            </a:r>
          </a:p>
          <a:p>
            <a:pPr marL="0" indent="0">
              <a:buNone/>
            </a:pPr>
            <a:r>
              <a:rPr lang="en-GB" sz="1950" dirty="0"/>
              <a:t>Small(</a:t>
            </a:r>
            <a:r>
              <a:rPr lang="en-GB" sz="1950" dirty="0" err="1"/>
              <a:t>ish</a:t>
            </a:r>
            <a:r>
              <a:rPr lang="en-GB" sz="1950" dirty="0"/>
              <a:t>) files.</a:t>
            </a:r>
          </a:p>
          <a:p>
            <a:pPr marL="0" indent="0">
              <a:buNone/>
            </a:pPr>
            <a:r>
              <a:rPr lang="en-GB" sz="1950" dirty="0"/>
              <a:t>Limited structuring opportunities.</a:t>
            </a:r>
          </a:p>
        </p:txBody>
      </p:sp>
      <p:sp>
        <p:nvSpPr>
          <p:cNvPr id="4" name="TextBox 3"/>
          <p:cNvSpPr txBox="1"/>
          <p:nvPr/>
        </p:nvSpPr>
        <p:spPr>
          <a:xfrm>
            <a:off x="4958514" y="2200399"/>
            <a:ext cx="3970333" cy="2492990"/>
          </a:xfrm>
          <a:prstGeom prst="rect">
            <a:avLst/>
          </a:prstGeom>
          <a:noFill/>
          <a:ln>
            <a:solidFill>
              <a:schemeClr val="accent1"/>
            </a:solidFill>
          </a:ln>
        </p:spPr>
        <p:txBody>
          <a:bodyPr wrap="square" rtlCol="0">
            <a:spAutoFit/>
          </a:bodyPr>
          <a:lstStyle/>
          <a:p>
            <a:r>
              <a:rPr lang="en-GB" sz="1200" dirty="0">
                <a:latin typeface="Courier New" panose="02070309020205020404" pitchFamily="49" charset="0"/>
                <a:cs typeface="Courier New" panose="02070309020205020404" pitchFamily="49" charset="0"/>
              </a:rPr>
              <a:t>{</a:t>
            </a:r>
          </a:p>
          <a:p>
            <a:r>
              <a:rPr lang="en-GB" sz="1200" dirty="0">
                <a:latin typeface="Courier New" panose="02070309020205020404" pitchFamily="49" charset="0"/>
                <a:cs typeface="Courier New" panose="02070309020205020404" pitchFamily="49" charset="0"/>
              </a:rPr>
              <a:t> "type": "</a:t>
            </a:r>
            <a:r>
              <a:rPr lang="en-GB" sz="1200" dirty="0" err="1">
                <a:latin typeface="Courier New" panose="02070309020205020404" pitchFamily="49" charset="0"/>
                <a:cs typeface="Courier New" panose="02070309020205020404" pitchFamily="49" charset="0"/>
              </a:rPr>
              <a:t>FeatureCollection</a:t>
            </a:r>
            <a:r>
              <a:rPr lang="en-GB" sz="1200" dirty="0">
                <a:latin typeface="Courier New" panose="02070309020205020404" pitchFamily="49" charset="0"/>
                <a:cs typeface="Courier New" panose="02070309020205020404" pitchFamily="49" charset="0"/>
              </a:rPr>
              <a:t>", </a:t>
            </a:r>
          </a:p>
          <a:p>
            <a:r>
              <a:rPr lang="en-GB" sz="1200" dirty="0">
                <a:latin typeface="Courier New" panose="02070309020205020404" pitchFamily="49" charset="0"/>
                <a:cs typeface="Courier New" panose="02070309020205020404" pitchFamily="49" charset="0"/>
              </a:rPr>
              <a:t> "features": [ { </a:t>
            </a:r>
          </a:p>
          <a:p>
            <a:r>
              <a:rPr lang="en-GB" sz="1200" dirty="0">
                <a:latin typeface="Courier New" panose="02070309020205020404" pitchFamily="49" charset="0"/>
                <a:cs typeface="Courier New" panose="02070309020205020404" pitchFamily="49" charset="0"/>
              </a:rPr>
              <a:t>  "type": "Feature", </a:t>
            </a:r>
          </a:p>
          <a:p>
            <a:r>
              <a:rPr lang="en-GB" sz="1200" dirty="0">
                <a:latin typeface="Courier New" panose="02070309020205020404" pitchFamily="49" charset="0"/>
                <a:cs typeface="Courier New" panose="02070309020205020404" pitchFamily="49" charset="0"/>
              </a:rPr>
              <a:t>  "geometry": { </a:t>
            </a:r>
          </a:p>
          <a:p>
            <a:r>
              <a:rPr lang="en-GB" sz="1200" dirty="0">
                <a:latin typeface="Courier New" panose="02070309020205020404" pitchFamily="49" charset="0"/>
                <a:cs typeface="Courier New" panose="02070309020205020404" pitchFamily="49" charset="0"/>
              </a:rPr>
              <a:t>    "type": "Point", </a:t>
            </a:r>
          </a:p>
          <a:p>
            <a:r>
              <a:rPr lang="en-GB" sz="1200" dirty="0">
                <a:latin typeface="Courier New" panose="02070309020205020404" pitchFamily="49" charset="0"/>
                <a:cs typeface="Courier New" panose="02070309020205020404" pitchFamily="49" charset="0"/>
              </a:rPr>
              <a:t>    "coordinates": [42.0, 21.0] </a:t>
            </a:r>
          </a:p>
          <a:p>
            <a:r>
              <a:rPr lang="en-GB" sz="1200" dirty="0">
                <a:latin typeface="Courier New" panose="02070309020205020404" pitchFamily="49" charset="0"/>
                <a:cs typeface="Courier New" panose="02070309020205020404" pitchFamily="49" charset="0"/>
              </a:rPr>
              <a:t>   }, </a:t>
            </a:r>
          </a:p>
          <a:p>
            <a:r>
              <a:rPr lang="en-GB" sz="1200" dirty="0">
                <a:latin typeface="Courier New" panose="02070309020205020404" pitchFamily="49" charset="0"/>
                <a:cs typeface="Courier New" panose="02070309020205020404" pitchFamily="49" charset="0"/>
              </a:rPr>
              <a:t>  "properties": { </a:t>
            </a:r>
          </a:p>
          <a:p>
            <a:r>
              <a:rPr lang="en-GB" sz="1200" dirty="0">
                <a:latin typeface="Courier New" panose="02070309020205020404" pitchFamily="49" charset="0"/>
                <a:cs typeface="Courier New" panose="02070309020205020404" pitchFamily="49" charset="0"/>
              </a:rPr>
              <a:t>    "prop0": "value0" </a:t>
            </a:r>
          </a:p>
          <a:p>
            <a:r>
              <a:rPr lang="en-GB" sz="1200" dirty="0">
                <a:latin typeface="Courier New" panose="02070309020205020404" pitchFamily="49" charset="0"/>
                <a:cs typeface="Courier New" panose="02070309020205020404" pitchFamily="49" charset="0"/>
              </a:rPr>
              <a:t>  } </a:t>
            </a:r>
          </a:p>
          <a:p>
            <a:r>
              <a:rPr lang="en-GB" sz="1200" dirty="0">
                <a:latin typeface="Courier New" panose="02070309020205020404" pitchFamily="49" charset="0"/>
                <a:cs typeface="Courier New" panose="02070309020205020404" pitchFamily="49" charset="0"/>
              </a:rPr>
              <a:t> }] </a:t>
            </a:r>
          </a:p>
          <a:p>
            <a:r>
              <a:rPr lang="en-GB" sz="1200" dirty="0">
                <a:latin typeface="Courier New" panose="02070309020205020404" pitchFamily="49" charset="0"/>
                <a:cs typeface="Courier New" panose="02070309020205020404" pitchFamily="49" charset="0"/>
              </a:rPr>
              <a:t>}</a:t>
            </a:r>
          </a:p>
        </p:txBody>
      </p:sp>
      <p:sp>
        <p:nvSpPr>
          <p:cNvPr id="5" name="TextBox 4"/>
          <p:cNvSpPr txBox="1"/>
          <p:nvPr/>
        </p:nvSpPr>
        <p:spPr>
          <a:xfrm>
            <a:off x="4958514" y="4693389"/>
            <a:ext cx="1542089" cy="300082"/>
          </a:xfrm>
          <a:prstGeom prst="rect">
            <a:avLst/>
          </a:prstGeom>
          <a:noFill/>
        </p:spPr>
        <p:txBody>
          <a:bodyPr wrap="none" rtlCol="0">
            <a:spAutoFit/>
          </a:bodyPr>
          <a:lstStyle/>
          <a:p>
            <a:r>
              <a:rPr lang="en-GB" sz="1350" dirty="0" err="1"/>
              <a:t>GeoJSON</a:t>
            </a:r>
            <a:r>
              <a:rPr lang="en-GB" sz="1350" dirty="0"/>
              <a:t> example</a:t>
            </a:r>
          </a:p>
        </p:txBody>
      </p:sp>
    </p:spTree>
    <p:extLst>
      <p:ext uri="{BB962C8B-B14F-4D97-AF65-F5344CB8AC3E}">
        <p14:creationId xmlns:p14="http://schemas.microsoft.com/office/powerpoint/2010/main" val="19411608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FDF22-63EA-374F-85D9-68D700A46711}"/>
              </a:ext>
            </a:extLst>
          </p:cNvPr>
          <p:cNvSpPr>
            <a:spLocks noGrp="1"/>
          </p:cNvSpPr>
          <p:nvPr>
            <p:ph type="title"/>
          </p:nvPr>
        </p:nvSpPr>
        <p:spPr/>
        <p:txBody>
          <a:bodyPr/>
          <a:lstStyle/>
          <a:p>
            <a:r>
              <a:rPr lang="en-US" dirty="0"/>
              <a:t>Writing JSON to a FILE</a:t>
            </a:r>
          </a:p>
        </p:txBody>
      </p:sp>
      <p:sp>
        <p:nvSpPr>
          <p:cNvPr id="3" name="Content Placeholder 2">
            <a:extLst>
              <a:ext uri="{FF2B5EF4-FFF2-40B4-BE49-F238E27FC236}">
                <a16:creationId xmlns:a16="http://schemas.microsoft.com/office/drawing/2014/main" id="{5649B3FB-8B26-7D41-A658-F3C56B895A68}"/>
              </a:ext>
            </a:extLst>
          </p:cNvPr>
          <p:cNvSpPr>
            <a:spLocks noGrp="1"/>
          </p:cNvSpPr>
          <p:nvPr>
            <p:ph idx="1"/>
          </p:nvPr>
        </p:nvSpPr>
        <p:spPr>
          <a:xfrm>
            <a:off x="660519" y="2084832"/>
            <a:ext cx="7972492" cy="4518212"/>
          </a:xfrm>
          <a:solidFill>
            <a:schemeClr val="accent5">
              <a:lumMod val="20000"/>
              <a:lumOff val="80000"/>
            </a:schemeClr>
          </a:solidFill>
        </p:spPr>
        <p:txBody>
          <a:bodyPr>
            <a:normAutofit/>
          </a:bodyPr>
          <a:lstStyle/>
          <a:p>
            <a:pPr marL="0" indent="0">
              <a:lnSpc>
                <a:spcPct val="110000"/>
              </a:lnSpc>
              <a:spcBef>
                <a:spcPts val="300"/>
              </a:spcBef>
              <a:spcAft>
                <a:spcPts val="300"/>
              </a:spcAft>
            </a:pPr>
            <a:r>
              <a:rPr lang="en-US" sz="1400" dirty="0">
                <a:latin typeface="Courier" pitchFamily="2" charset="0"/>
              </a:rPr>
              <a:t>import </a:t>
            </a:r>
            <a:r>
              <a:rPr lang="en-US" sz="1400" dirty="0" err="1">
                <a:latin typeface="Courier" pitchFamily="2" charset="0"/>
              </a:rPr>
              <a:t>json</a:t>
            </a:r>
            <a:endParaRPr lang="en-US" sz="1400" dirty="0">
              <a:latin typeface="Courier" pitchFamily="2" charset="0"/>
            </a:endParaRPr>
          </a:p>
          <a:p>
            <a:pPr marL="0" indent="0">
              <a:lnSpc>
                <a:spcPct val="110000"/>
              </a:lnSpc>
              <a:spcBef>
                <a:spcPts val="300"/>
              </a:spcBef>
              <a:spcAft>
                <a:spcPts val="300"/>
              </a:spcAft>
            </a:pPr>
            <a:r>
              <a:rPr lang="en-US" sz="1400" dirty="0">
                <a:latin typeface="Courier" pitchFamily="2" charset="0"/>
              </a:rPr>
              <a:t>data = {}  </a:t>
            </a:r>
          </a:p>
          <a:p>
            <a:pPr marL="0" indent="0">
              <a:lnSpc>
                <a:spcPct val="110000"/>
              </a:lnSpc>
              <a:spcBef>
                <a:spcPts val="300"/>
              </a:spcBef>
              <a:spcAft>
                <a:spcPts val="300"/>
              </a:spcAft>
            </a:pPr>
            <a:r>
              <a:rPr lang="en-US" sz="1400" dirty="0">
                <a:latin typeface="Courier" pitchFamily="2" charset="0"/>
              </a:rPr>
              <a:t>data['people'] = []  </a:t>
            </a:r>
          </a:p>
          <a:p>
            <a:pPr marL="0" indent="0">
              <a:lnSpc>
                <a:spcPct val="110000"/>
              </a:lnSpc>
              <a:spcBef>
                <a:spcPts val="300"/>
              </a:spcBef>
              <a:spcAft>
                <a:spcPts val="300"/>
              </a:spcAft>
            </a:pPr>
            <a:r>
              <a:rPr lang="en-US" sz="1400" dirty="0">
                <a:latin typeface="Courier" pitchFamily="2" charset="0"/>
              </a:rPr>
              <a:t>data['people'].append({  </a:t>
            </a:r>
          </a:p>
          <a:p>
            <a:pPr marL="0" indent="0">
              <a:lnSpc>
                <a:spcPct val="110000"/>
              </a:lnSpc>
              <a:spcBef>
                <a:spcPts val="300"/>
              </a:spcBef>
              <a:spcAft>
                <a:spcPts val="300"/>
              </a:spcAft>
            </a:pPr>
            <a:r>
              <a:rPr lang="en-US" sz="1400" dirty="0">
                <a:latin typeface="Courier" pitchFamily="2" charset="0"/>
              </a:rPr>
              <a:t>    'name': 'Scott’, 'website': '</a:t>
            </a:r>
            <a:r>
              <a:rPr lang="en-US" sz="1400" dirty="0" err="1">
                <a:latin typeface="Courier" pitchFamily="2" charset="0"/>
              </a:rPr>
              <a:t>stackabuse.com</a:t>
            </a:r>
            <a:r>
              <a:rPr lang="en-US" sz="1400" dirty="0">
                <a:latin typeface="Courier" pitchFamily="2" charset="0"/>
              </a:rPr>
              <a:t>’, 'from': 'Nebraska'</a:t>
            </a:r>
          </a:p>
          <a:p>
            <a:pPr marL="0" indent="0">
              <a:lnSpc>
                <a:spcPct val="110000"/>
              </a:lnSpc>
              <a:spcBef>
                <a:spcPts val="300"/>
              </a:spcBef>
              <a:spcAft>
                <a:spcPts val="300"/>
              </a:spcAft>
            </a:pPr>
            <a:r>
              <a:rPr lang="en-US" sz="1400" dirty="0">
                <a:latin typeface="Courier" pitchFamily="2" charset="0"/>
              </a:rPr>
              <a:t>})</a:t>
            </a:r>
          </a:p>
          <a:p>
            <a:pPr marL="0" indent="0">
              <a:lnSpc>
                <a:spcPct val="110000"/>
              </a:lnSpc>
              <a:spcBef>
                <a:spcPts val="300"/>
              </a:spcBef>
              <a:spcAft>
                <a:spcPts val="300"/>
              </a:spcAft>
            </a:pPr>
            <a:r>
              <a:rPr lang="en-US" sz="1400" dirty="0">
                <a:latin typeface="Courier" pitchFamily="2" charset="0"/>
              </a:rPr>
              <a:t>data['people'].append({</a:t>
            </a:r>
          </a:p>
          <a:p>
            <a:pPr marL="0" indent="0">
              <a:lnSpc>
                <a:spcPct val="110000"/>
              </a:lnSpc>
              <a:spcBef>
                <a:spcPts val="300"/>
              </a:spcBef>
              <a:spcAft>
                <a:spcPts val="300"/>
              </a:spcAft>
            </a:pPr>
            <a:r>
              <a:rPr lang="en-US" sz="1400" dirty="0">
                <a:latin typeface="Courier" pitchFamily="2" charset="0"/>
              </a:rPr>
              <a:t>    'name': 'Larry’, 'website': '</a:t>
            </a:r>
            <a:r>
              <a:rPr lang="en-US" sz="1400" dirty="0" err="1">
                <a:latin typeface="Courier" pitchFamily="2" charset="0"/>
              </a:rPr>
              <a:t>google.com</a:t>
            </a:r>
            <a:r>
              <a:rPr lang="en-US" sz="1400" dirty="0">
                <a:latin typeface="Courier" pitchFamily="2" charset="0"/>
              </a:rPr>
              <a:t>’, 'from': 'Michigan'</a:t>
            </a:r>
          </a:p>
          <a:p>
            <a:pPr marL="0" indent="0">
              <a:lnSpc>
                <a:spcPct val="110000"/>
              </a:lnSpc>
              <a:spcBef>
                <a:spcPts val="300"/>
              </a:spcBef>
              <a:spcAft>
                <a:spcPts val="300"/>
              </a:spcAft>
            </a:pPr>
            <a:r>
              <a:rPr lang="en-US" sz="1400" dirty="0">
                <a:latin typeface="Courier" pitchFamily="2" charset="0"/>
              </a:rPr>
              <a:t>})</a:t>
            </a:r>
          </a:p>
          <a:p>
            <a:pPr marL="0" indent="0">
              <a:lnSpc>
                <a:spcPct val="110000"/>
              </a:lnSpc>
              <a:spcBef>
                <a:spcPts val="300"/>
              </a:spcBef>
              <a:spcAft>
                <a:spcPts val="300"/>
              </a:spcAft>
            </a:pPr>
            <a:r>
              <a:rPr lang="en-US" sz="1400" dirty="0">
                <a:latin typeface="Courier" pitchFamily="2" charset="0"/>
              </a:rPr>
              <a:t>data['people'].append({  </a:t>
            </a:r>
          </a:p>
          <a:p>
            <a:pPr marL="0" indent="0">
              <a:lnSpc>
                <a:spcPct val="110000"/>
              </a:lnSpc>
              <a:spcBef>
                <a:spcPts val="300"/>
              </a:spcBef>
              <a:spcAft>
                <a:spcPts val="300"/>
              </a:spcAft>
            </a:pPr>
            <a:r>
              <a:rPr lang="en-US" sz="1400" dirty="0">
                <a:latin typeface="Courier" pitchFamily="2" charset="0"/>
              </a:rPr>
              <a:t>    'name': 'Tim’, 'website': '</a:t>
            </a:r>
            <a:r>
              <a:rPr lang="en-US" sz="1400" dirty="0" err="1">
                <a:latin typeface="Courier" pitchFamily="2" charset="0"/>
              </a:rPr>
              <a:t>apple.com</a:t>
            </a:r>
            <a:r>
              <a:rPr lang="en-US" sz="1400" dirty="0">
                <a:latin typeface="Courier" pitchFamily="2" charset="0"/>
              </a:rPr>
              <a:t>’, 'from': 'Alabama'</a:t>
            </a:r>
          </a:p>
          <a:p>
            <a:pPr marL="0" indent="0">
              <a:lnSpc>
                <a:spcPct val="110000"/>
              </a:lnSpc>
              <a:spcBef>
                <a:spcPts val="300"/>
              </a:spcBef>
              <a:spcAft>
                <a:spcPts val="300"/>
              </a:spcAft>
            </a:pPr>
            <a:r>
              <a:rPr lang="en-US" sz="1400" dirty="0">
                <a:latin typeface="Courier" pitchFamily="2" charset="0"/>
              </a:rPr>
              <a:t>})</a:t>
            </a:r>
          </a:p>
          <a:p>
            <a:pPr marL="0" indent="0">
              <a:lnSpc>
                <a:spcPct val="110000"/>
              </a:lnSpc>
              <a:spcBef>
                <a:spcPts val="300"/>
              </a:spcBef>
              <a:spcAft>
                <a:spcPts val="300"/>
              </a:spcAft>
            </a:pPr>
            <a:r>
              <a:rPr lang="en-US" sz="1400" dirty="0">
                <a:latin typeface="Courier" pitchFamily="2" charset="0"/>
              </a:rPr>
              <a:t>with open('</a:t>
            </a:r>
            <a:r>
              <a:rPr lang="en-US" sz="1400" dirty="0" err="1">
                <a:latin typeface="Courier" pitchFamily="2" charset="0"/>
              </a:rPr>
              <a:t>data.txt</a:t>
            </a:r>
            <a:r>
              <a:rPr lang="en-US" sz="1400" dirty="0">
                <a:latin typeface="Courier" pitchFamily="2" charset="0"/>
              </a:rPr>
              <a:t>', 'w') as </a:t>
            </a:r>
            <a:r>
              <a:rPr lang="en-US" sz="1400" dirty="0" err="1">
                <a:latin typeface="Courier" pitchFamily="2" charset="0"/>
              </a:rPr>
              <a:t>outfile</a:t>
            </a:r>
            <a:r>
              <a:rPr lang="en-US" sz="1400" dirty="0">
                <a:latin typeface="Courier" pitchFamily="2" charset="0"/>
              </a:rPr>
              <a:t>:  </a:t>
            </a:r>
          </a:p>
          <a:p>
            <a:pPr marL="0" indent="0">
              <a:lnSpc>
                <a:spcPct val="110000"/>
              </a:lnSpc>
              <a:spcBef>
                <a:spcPts val="300"/>
              </a:spcBef>
              <a:spcAft>
                <a:spcPts val="300"/>
              </a:spcAft>
            </a:pPr>
            <a:r>
              <a:rPr lang="en-US" sz="1400" dirty="0">
                <a:latin typeface="Courier" pitchFamily="2" charset="0"/>
              </a:rPr>
              <a:t>    </a:t>
            </a:r>
            <a:r>
              <a:rPr lang="en-US" sz="1400" dirty="0" err="1">
                <a:latin typeface="Courier" pitchFamily="2" charset="0"/>
              </a:rPr>
              <a:t>json.dump</a:t>
            </a:r>
            <a:r>
              <a:rPr lang="en-US" sz="1400" dirty="0">
                <a:latin typeface="Courier" pitchFamily="2" charset="0"/>
              </a:rPr>
              <a:t>(data, </a:t>
            </a:r>
            <a:r>
              <a:rPr lang="en-US" sz="1400" dirty="0" err="1">
                <a:latin typeface="Courier" pitchFamily="2" charset="0"/>
              </a:rPr>
              <a:t>outfile</a:t>
            </a:r>
            <a:r>
              <a:rPr lang="en-US" sz="1400" dirty="0">
                <a:latin typeface="Courier" pitchFamily="2" charset="0"/>
              </a:rPr>
              <a:t>)</a:t>
            </a:r>
          </a:p>
        </p:txBody>
      </p:sp>
    </p:spTree>
    <p:extLst>
      <p:ext uri="{BB962C8B-B14F-4D97-AF65-F5344CB8AC3E}">
        <p14:creationId xmlns:p14="http://schemas.microsoft.com/office/powerpoint/2010/main" val="15407715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0A0D6-4C4E-EC46-B667-1DAC649511DD}"/>
              </a:ext>
            </a:extLst>
          </p:cNvPr>
          <p:cNvSpPr>
            <a:spLocks noGrp="1"/>
          </p:cNvSpPr>
          <p:nvPr>
            <p:ph type="title"/>
          </p:nvPr>
        </p:nvSpPr>
        <p:spPr/>
        <p:txBody>
          <a:bodyPr/>
          <a:lstStyle/>
          <a:p>
            <a:r>
              <a:rPr lang="en-US" dirty="0"/>
              <a:t>Reading JSON from a TXT File</a:t>
            </a:r>
          </a:p>
        </p:txBody>
      </p:sp>
      <p:sp>
        <p:nvSpPr>
          <p:cNvPr id="3" name="Content Placeholder 2">
            <a:extLst>
              <a:ext uri="{FF2B5EF4-FFF2-40B4-BE49-F238E27FC236}">
                <a16:creationId xmlns:a16="http://schemas.microsoft.com/office/drawing/2014/main" id="{BD236AF0-8AF2-F647-BB41-8DB3DDBC56C1}"/>
              </a:ext>
            </a:extLst>
          </p:cNvPr>
          <p:cNvSpPr>
            <a:spLocks noGrp="1"/>
          </p:cNvSpPr>
          <p:nvPr>
            <p:ph idx="1"/>
          </p:nvPr>
        </p:nvSpPr>
        <p:spPr>
          <a:xfrm>
            <a:off x="768096" y="2826326"/>
            <a:ext cx="8214539" cy="3483033"/>
          </a:xfrm>
          <a:solidFill>
            <a:schemeClr val="accent5">
              <a:lumMod val="20000"/>
              <a:lumOff val="80000"/>
            </a:schemeClr>
          </a:solidFill>
        </p:spPr>
        <p:txBody>
          <a:bodyPr>
            <a:normAutofit/>
          </a:bodyPr>
          <a:lstStyle/>
          <a:p>
            <a:r>
              <a:rPr lang="en-US" sz="1800" dirty="0">
                <a:latin typeface="Courier" pitchFamily="2" charset="0"/>
              </a:rPr>
              <a:t>import </a:t>
            </a:r>
            <a:r>
              <a:rPr lang="en-US" sz="1800" dirty="0" err="1">
                <a:latin typeface="Courier" pitchFamily="2" charset="0"/>
              </a:rPr>
              <a:t>json</a:t>
            </a:r>
            <a:endParaRPr lang="en-US" sz="1800" dirty="0">
              <a:latin typeface="Courier" pitchFamily="2" charset="0"/>
            </a:endParaRPr>
          </a:p>
          <a:p>
            <a:r>
              <a:rPr lang="en-US" sz="1800" dirty="0">
                <a:latin typeface="Courier" pitchFamily="2" charset="0"/>
              </a:rPr>
              <a:t>with open('./outputs/</a:t>
            </a:r>
            <a:r>
              <a:rPr lang="en-US" sz="1800" dirty="0" err="1">
                <a:latin typeface="Courier" pitchFamily="2" charset="0"/>
              </a:rPr>
              <a:t>json_data.txt</a:t>
            </a:r>
            <a:r>
              <a:rPr lang="en-US" sz="1800" dirty="0">
                <a:latin typeface="Courier" pitchFamily="2" charset="0"/>
              </a:rPr>
              <a:t>') as </a:t>
            </a:r>
            <a:r>
              <a:rPr lang="en-US" sz="1800" dirty="0" err="1">
                <a:latin typeface="Courier" pitchFamily="2" charset="0"/>
              </a:rPr>
              <a:t>json_file</a:t>
            </a:r>
            <a:r>
              <a:rPr lang="en-US" sz="1800" dirty="0">
                <a:latin typeface="Courier" pitchFamily="2" charset="0"/>
              </a:rPr>
              <a:t>:  </a:t>
            </a:r>
          </a:p>
          <a:p>
            <a:r>
              <a:rPr lang="en-US" sz="1800" dirty="0">
                <a:latin typeface="Courier" pitchFamily="2" charset="0"/>
              </a:rPr>
              <a:t>    data = </a:t>
            </a:r>
            <a:r>
              <a:rPr lang="en-US" sz="1800" dirty="0" err="1">
                <a:latin typeface="Courier" pitchFamily="2" charset="0"/>
              </a:rPr>
              <a:t>json.load</a:t>
            </a:r>
            <a:r>
              <a:rPr lang="en-US" sz="1800" dirty="0">
                <a:latin typeface="Courier" pitchFamily="2" charset="0"/>
              </a:rPr>
              <a:t>(</a:t>
            </a:r>
            <a:r>
              <a:rPr lang="en-US" sz="1800" dirty="0" err="1">
                <a:latin typeface="Courier" pitchFamily="2" charset="0"/>
              </a:rPr>
              <a:t>json_file</a:t>
            </a:r>
            <a:r>
              <a:rPr lang="en-US" sz="1800" dirty="0">
                <a:latin typeface="Courier" pitchFamily="2" charset="0"/>
              </a:rPr>
              <a:t>)</a:t>
            </a:r>
          </a:p>
          <a:p>
            <a:r>
              <a:rPr lang="en-US" sz="1800" dirty="0">
                <a:latin typeface="Courier" pitchFamily="2" charset="0"/>
              </a:rPr>
              <a:t>    for p in data['people']:</a:t>
            </a:r>
          </a:p>
          <a:p>
            <a:r>
              <a:rPr lang="en-US" sz="1800" dirty="0">
                <a:latin typeface="Courier" pitchFamily="2" charset="0"/>
              </a:rPr>
              <a:t>        print('Name: ' + p['name'])</a:t>
            </a:r>
          </a:p>
          <a:p>
            <a:r>
              <a:rPr lang="en-US" sz="1800" dirty="0">
                <a:latin typeface="Courier" pitchFamily="2" charset="0"/>
              </a:rPr>
              <a:t>        print('Website: ' + p['website'])</a:t>
            </a:r>
          </a:p>
          <a:p>
            <a:r>
              <a:rPr lang="en-US" sz="1800" dirty="0">
                <a:latin typeface="Courier" pitchFamily="2" charset="0"/>
              </a:rPr>
              <a:t>        print('From: ' + p['from'])</a:t>
            </a:r>
          </a:p>
          <a:p>
            <a:r>
              <a:rPr lang="en-US" sz="1800" dirty="0">
                <a:latin typeface="Courier" pitchFamily="2" charset="0"/>
              </a:rPr>
              <a:t>        print('')</a:t>
            </a:r>
          </a:p>
        </p:txBody>
      </p:sp>
    </p:spTree>
    <p:extLst>
      <p:ext uri="{BB962C8B-B14F-4D97-AF65-F5344CB8AC3E}">
        <p14:creationId xmlns:p14="http://schemas.microsoft.com/office/powerpoint/2010/main" val="38369263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83196-A73C-49DB-9369-EA1F1672172A}"/>
              </a:ext>
            </a:extLst>
          </p:cNvPr>
          <p:cNvSpPr>
            <a:spLocks noGrp="1"/>
          </p:cNvSpPr>
          <p:nvPr>
            <p:ph type="title"/>
          </p:nvPr>
        </p:nvSpPr>
        <p:spPr>
          <a:xfrm>
            <a:off x="701626" y="842560"/>
            <a:ext cx="8699108" cy="801977"/>
          </a:xfrm>
        </p:spPr>
        <p:txBody>
          <a:bodyPr/>
          <a:lstStyle/>
          <a:p>
            <a:r>
              <a:rPr lang="en-GB" dirty="0"/>
              <a:t>JSON Read</a:t>
            </a:r>
          </a:p>
        </p:txBody>
      </p:sp>
      <p:sp>
        <p:nvSpPr>
          <p:cNvPr id="3" name="Content Placeholder 2">
            <a:extLst>
              <a:ext uri="{FF2B5EF4-FFF2-40B4-BE49-F238E27FC236}">
                <a16:creationId xmlns:a16="http://schemas.microsoft.com/office/drawing/2014/main" id="{D98BFF89-1F37-45CC-A196-B36F17542B43}"/>
              </a:ext>
            </a:extLst>
          </p:cNvPr>
          <p:cNvSpPr>
            <a:spLocks noGrp="1"/>
          </p:cNvSpPr>
          <p:nvPr>
            <p:ph idx="1"/>
          </p:nvPr>
        </p:nvSpPr>
        <p:spPr>
          <a:xfrm>
            <a:off x="170411" y="1874328"/>
            <a:ext cx="5047048" cy="3638870"/>
          </a:xfrm>
          <a:solidFill>
            <a:schemeClr val="accent5">
              <a:lumMod val="20000"/>
              <a:lumOff val="80000"/>
            </a:schemeClr>
          </a:solidFill>
        </p:spPr>
        <p:txBody>
          <a:bodyPr>
            <a:normAutofit fontScale="70000" lnSpcReduction="20000"/>
          </a:bodyPr>
          <a:lstStyle/>
          <a:p>
            <a:pPr marL="0" indent="0">
              <a:buNone/>
            </a:pPr>
            <a:r>
              <a:rPr lang="en-GB" dirty="0">
                <a:latin typeface="Courier New" panose="02070309020205020404" pitchFamily="49" charset="0"/>
                <a:cs typeface="Courier New" panose="02070309020205020404" pitchFamily="49" charset="0"/>
              </a:rPr>
              <a:t>import </a:t>
            </a:r>
            <a:r>
              <a:rPr lang="en-GB" dirty="0" err="1">
                <a:latin typeface="Courier New" panose="02070309020205020404" pitchFamily="49" charset="0"/>
                <a:cs typeface="Courier New" panose="02070309020205020404" pitchFamily="49" charset="0"/>
              </a:rPr>
              <a:t>json</a:t>
            </a:r>
            <a:endParaRPr lang="en-GB" dirty="0">
              <a:latin typeface="Courier New" panose="02070309020205020404" pitchFamily="49" charset="0"/>
              <a:cs typeface="Courier New" panose="02070309020205020404" pitchFamily="49" charset="0"/>
            </a:endParaRPr>
          </a:p>
          <a:p>
            <a:pPr marL="0" indent="0">
              <a:buNone/>
            </a:pPr>
            <a:endParaRPr lang="en-GB" dirty="0">
              <a:latin typeface="Courier New" panose="02070309020205020404" pitchFamily="49" charset="0"/>
              <a:cs typeface="Courier New" panose="02070309020205020404" pitchFamily="49" charset="0"/>
            </a:endParaRPr>
          </a:p>
          <a:p>
            <a:pPr marL="0" indent="0">
              <a:buNone/>
            </a:pPr>
            <a:r>
              <a:rPr lang="en-GB" dirty="0">
                <a:latin typeface="Courier New" panose="02070309020205020404" pitchFamily="49" charset="0"/>
                <a:cs typeface="Courier New" panose="02070309020205020404" pitchFamily="49" charset="0"/>
              </a:rPr>
              <a:t>f = open('../files/</a:t>
            </a:r>
            <a:r>
              <a:rPr lang="en-GB" dirty="0" err="1">
                <a:latin typeface="Courier New" panose="02070309020205020404" pitchFamily="49" charset="0"/>
                <a:cs typeface="Courier New" panose="02070309020205020404" pitchFamily="49" charset="0"/>
              </a:rPr>
              <a:t>json_files</a:t>
            </a:r>
            <a:r>
              <a:rPr lang="en-GB" dirty="0">
                <a:latin typeface="Courier New" panose="02070309020205020404" pitchFamily="49" charset="0"/>
                <a:cs typeface="Courier New" panose="02070309020205020404" pitchFamily="49" charset="0"/>
              </a:rPr>
              <a:t>/</a:t>
            </a:r>
            <a:r>
              <a:rPr lang="en-GB" dirty="0" err="1">
                <a:latin typeface="Courier New" panose="02070309020205020404" pitchFamily="49" charset="0"/>
                <a:cs typeface="Courier New" panose="02070309020205020404" pitchFamily="49" charset="0"/>
              </a:rPr>
              <a:t>geo_data.json</a:t>
            </a:r>
            <a:r>
              <a:rPr lang="en-GB" dirty="0">
                <a:latin typeface="Courier New" panose="02070309020205020404" pitchFamily="49" charset="0"/>
                <a:cs typeface="Courier New" panose="02070309020205020404" pitchFamily="49" charset="0"/>
              </a:rPr>
              <a:t>’)</a:t>
            </a:r>
          </a:p>
          <a:p>
            <a:pPr marL="0" indent="0">
              <a:buNone/>
            </a:pPr>
            <a:r>
              <a:rPr lang="en-GB" dirty="0">
                <a:latin typeface="Courier New" panose="02070309020205020404" pitchFamily="49" charset="0"/>
                <a:cs typeface="Courier New" panose="02070309020205020404" pitchFamily="49" charset="0"/>
              </a:rPr>
              <a:t>data = </a:t>
            </a:r>
            <a:r>
              <a:rPr lang="en-GB" dirty="0" err="1">
                <a:latin typeface="Courier New" panose="02070309020205020404" pitchFamily="49" charset="0"/>
                <a:cs typeface="Courier New" panose="02070309020205020404" pitchFamily="49" charset="0"/>
              </a:rPr>
              <a:t>json.load</a:t>
            </a:r>
            <a:r>
              <a:rPr lang="en-GB" dirty="0">
                <a:latin typeface="Courier New" panose="02070309020205020404" pitchFamily="49" charset="0"/>
                <a:cs typeface="Courier New" panose="02070309020205020404" pitchFamily="49" charset="0"/>
              </a:rPr>
              <a:t>(f)</a:t>
            </a:r>
          </a:p>
          <a:p>
            <a:pPr marL="0" indent="0">
              <a:buNone/>
            </a:pPr>
            <a:r>
              <a:rPr lang="en-GB" dirty="0" err="1">
                <a:latin typeface="Courier New" panose="02070309020205020404" pitchFamily="49" charset="0"/>
                <a:cs typeface="Courier New" panose="02070309020205020404" pitchFamily="49" charset="0"/>
              </a:rPr>
              <a:t>f.close</a:t>
            </a:r>
            <a:r>
              <a:rPr lang="en-GB" dirty="0">
                <a:latin typeface="Courier New" panose="02070309020205020404" pitchFamily="49" charset="0"/>
                <a:cs typeface="Courier New" panose="02070309020205020404" pitchFamily="49" charset="0"/>
              </a:rPr>
              <a:t>()    </a:t>
            </a:r>
          </a:p>
          <a:p>
            <a:pPr marL="0" indent="0">
              <a:buNone/>
            </a:pPr>
            <a:r>
              <a:rPr lang="en-GB" dirty="0">
                <a:latin typeface="Courier New" panose="02070309020205020404" pitchFamily="49" charset="0"/>
                <a:cs typeface="Courier New" panose="02070309020205020404" pitchFamily="49" charset="0"/>
              </a:rPr>
              <a:t>print(data)</a:t>
            </a:r>
          </a:p>
          <a:p>
            <a:pPr marL="0" indent="0">
              <a:buNone/>
            </a:pPr>
            <a:r>
              <a:rPr lang="en-GB" dirty="0">
                <a:latin typeface="Courier New" panose="02070309020205020404" pitchFamily="49" charset="0"/>
                <a:cs typeface="Courier New" panose="02070309020205020404" pitchFamily="49" charset="0"/>
              </a:rPr>
              <a:t>print(data["features"])</a:t>
            </a:r>
          </a:p>
          <a:p>
            <a:pPr marL="0" indent="0">
              <a:buNone/>
            </a:pPr>
            <a:r>
              <a:rPr lang="en-GB" dirty="0">
                <a:latin typeface="Courier New" panose="02070309020205020404" pitchFamily="49" charset="0"/>
                <a:cs typeface="Courier New" panose="02070309020205020404" pitchFamily="49" charset="0"/>
              </a:rPr>
              <a:t>print(data["features"][0]["geometry"])</a:t>
            </a:r>
          </a:p>
          <a:p>
            <a:pPr marL="0" indent="0">
              <a:buNone/>
            </a:pPr>
            <a:endParaRPr lang="en-GB" dirty="0">
              <a:latin typeface="Courier New" panose="02070309020205020404" pitchFamily="49" charset="0"/>
              <a:cs typeface="Courier New" panose="02070309020205020404" pitchFamily="49" charset="0"/>
            </a:endParaRPr>
          </a:p>
          <a:p>
            <a:pPr marL="0" indent="0">
              <a:buNone/>
            </a:pPr>
            <a:r>
              <a:rPr lang="en-GB" dirty="0">
                <a:latin typeface="Courier New" panose="02070309020205020404" pitchFamily="49" charset="0"/>
                <a:cs typeface="Courier New" panose="02070309020205020404" pitchFamily="49" charset="0"/>
              </a:rPr>
              <a:t>for </a:t>
            </a:r>
            <a:r>
              <a:rPr lang="en-GB" dirty="0" err="1">
                <a:latin typeface="Courier New" panose="02070309020205020404" pitchFamily="49" charset="0"/>
                <a:cs typeface="Courier New" panose="02070309020205020404" pitchFamily="49" charset="0"/>
              </a:rPr>
              <a:t>i</a:t>
            </a:r>
            <a:r>
              <a:rPr lang="en-GB" dirty="0">
                <a:latin typeface="Courier New" panose="02070309020205020404" pitchFamily="49" charset="0"/>
                <a:cs typeface="Courier New" panose="02070309020205020404" pitchFamily="49" charset="0"/>
              </a:rPr>
              <a:t> in data["features"]:</a:t>
            </a:r>
          </a:p>
          <a:p>
            <a:pPr marL="0" indent="0">
              <a:buNone/>
            </a:pPr>
            <a:r>
              <a:rPr lang="en-GB" dirty="0">
                <a:latin typeface="Courier New" panose="02070309020205020404" pitchFamily="49" charset="0"/>
                <a:cs typeface="Courier New" panose="02070309020205020404" pitchFamily="49" charset="0"/>
              </a:rPr>
              <a:t>    print(</a:t>
            </a:r>
            <a:r>
              <a:rPr lang="en-GB" dirty="0" err="1">
                <a:latin typeface="Courier New" panose="02070309020205020404" pitchFamily="49" charset="0"/>
                <a:cs typeface="Courier New" panose="02070309020205020404" pitchFamily="49" charset="0"/>
              </a:rPr>
              <a:t>i</a:t>
            </a:r>
            <a:r>
              <a:rPr lang="en-GB" dirty="0">
                <a:latin typeface="Courier New" panose="02070309020205020404" pitchFamily="49" charset="0"/>
                <a:cs typeface="Courier New" panose="02070309020205020404" pitchFamily="49" charset="0"/>
              </a:rPr>
              <a:t>["geometry"]["coordinates"][0])</a:t>
            </a:r>
          </a:p>
        </p:txBody>
      </p:sp>
      <p:sp>
        <p:nvSpPr>
          <p:cNvPr id="4" name="Rectangle 3">
            <a:extLst>
              <a:ext uri="{FF2B5EF4-FFF2-40B4-BE49-F238E27FC236}">
                <a16:creationId xmlns:a16="http://schemas.microsoft.com/office/drawing/2014/main" id="{D4974162-7F61-4C00-9DBB-8E4607CC99BF}"/>
              </a:ext>
            </a:extLst>
          </p:cNvPr>
          <p:cNvSpPr/>
          <p:nvPr/>
        </p:nvSpPr>
        <p:spPr>
          <a:xfrm>
            <a:off x="5331655" y="4150245"/>
            <a:ext cx="3812345" cy="1962076"/>
          </a:xfrm>
          <a:prstGeom prst="rect">
            <a:avLst/>
          </a:prstGeom>
        </p:spPr>
        <p:txBody>
          <a:bodyPr wrap="square">
            <a:spAutoFit/>
          </a:bodyPr>
          <a:lstStyle/>
          <a:p>
            <a:r>
              <a:rPr lang="en-GB" sz="1350" dirty="0"/>
              <a:t>{'features': </a:t>
            </a:r>
          </a:p>
          <a:p>
            <a:r>
              <a:rPr lang="en-GB" sz="1350" dirty="0"/>
              <a:t>[</a:t>
            </a:r>
          </a:p>
          <a:p>
            <a:r>
              <a:rPr lang="en-GB" sz="1350" dirty="0"/>
              <a:t>{'type': 'Feature', 'geometry':</a:t>
            </a:r>
          </a:p>
          <a:p>
            <a:r>
              <a:rPr lang="en-GB" sz="1350" dirty="0"/>
              <a:t>	 {'coordinates': [42.0, 21.0], 'type': 'Point'},</a:t>
            </a:r>
          </a:p>
          <a:p>
            <a:r>
              <a:rPr lang="en-GB" sz="1350" dirty="0"/>
              <a:t>	 'properties': {'prop0': 'value0'}</a:t>
            </a:r>
          </a:p>
          <a:p>
            <a:r>
              <a:rPr lang="en-GB" sz="1350" dirty="0"/>
              <a:t>}</a:t>
            </a:r>
          </a:p>
          <a:p>
            <a:r>
              <a:rPr lang="en-GB" sz="1350" dirty="0"/>
              <a:t>], </a:t>
            </a:r>
          </a:p>
          <a:p>
            <a:r>
              <a:rPr lang="en-GB" sz="1350" dirty="0"/>
              <a:t>'type': '</a:t>
            </a:r>
            <a:r>
              <a:rPr lang="en-GB" sz="1350" dirty="0" err="1"/>
              <a:t>FeatureCollection</a:t>
            </a:r>
            <a:r>
              <a:rPr lang="en-GB" sz="1350" dirty="0"/>
              <a:t>'}</a:t>
            </a:r>
          </a:p>
        </p:txBody>
      </p:sp>
      <p:sp>
        <p:nvSpPr>
          <p:cNvPr id="5" name="TextBox 4">
            <a:extLst>
              <a:ext uri="{FF2B5EF4-FFF2-40B4-BE49-F238E27FC236}">
                <a16:creationId xmlns:a16="http://schemas.microsoft.com/office/drawing/2014/main" id="{3D3442A0-B7AC-4B06-9513-9ED0846A7B6F}"/>
              </a:ext>
            </a:extLst>
          </p:cNvPr>
          <p:cNvSpPr txBox="1"/>
          <p:nvPr/>
        </p:nvSpPr>
        <p:spPr>
          <a:xfrm>
            <a:off x="701626" y="5742989"/>
            <a:ext cx="3536546" cy="369332"/>
          </a:xfrm>
          <a:prstGeom prst="rect">
            <a:avLst/>
          </a:prstGeom>
          <a:noFill/>
        </p:spPr>
        <p:txBody>
          <a:bodyPr wrap="none" rtlCol="0">
            <a:spAutoFit/>
          </a:bodyPr>
          <a:lstStyle/>
          <a:p>
            <a:r>
              <a:rPr lang="en-GB" dirty="0"/>
              <a:t>Numbers are converted to floats etc.</a:t>
            </a:r>
            <a:endParaRPr lang="en-GB" sz="1350" dirty="0"/>
          </a:p>
        </p:txBody>
      </p:sp>
      <p:sp>
        <p:nvSpPr>
          <p:cNvPr id="6" name="TextBox 5">
            <a:extLst>
              <a:ext uri="{FF2B5EF4-FFF2-40B4-BE49-F238E27FC236}">
                <a16:creationId xmlns:a16="http://schemas.microsoft.com/office/drawing/2014/main" id="{7E24D9A2-4435-4C5D-96A2-3F2D2EC7D8B6}"/>
              </a:ext>
            </a:extLst>
          </p:cNvPr>
          <p:cNvSpPr txBox="1"/>
          <p:nvPr/>
        </p:nvSpPr>
        <p:spPr>
          <a:xfrm>
            <a:off x="5331655" y="1275205"/>
            <a:ext cx="3186354" cy="2492990"/>
          </a:xfrm>
          <a:prstGeom prst="rect">
            <a:avLst/>
          </a:prstGeom>
          <a:noFill/>
          <a:ln>
            <a:solidFill>
              <a:schemeClr val="accent1"/>
            </a:solidFill>
          </a:ln>
        </p:spPr>
        <p:txBody>
          <a:bodyPr wrap="square" rtlCol="0">
            <a:spAutoFit/>
          </a:bodyPr>
          <a:lstStyle/>
          <a:p>
            <a:r>
              <a:rPr lang="en-GB" sz="1200" dirty="0">
                <a:latin typeface="Courier New" panose="02070309020205020404" pitchFamily="49" charset="0"/>
                <a:cs typeface="Courier New" panose="02070309020205020404" pitchFamily="49" charset="0"/>
              </a:rPr>
              <a:t>{</a:t>
            </a:r>
          </a:p>
          <a:p>
            <a:r>
              <a:rPr lang="en-GB" sz="1200" dirty="0">
                <a:latin typeface="Courier New" panose="02070309020205020404" pitchFamily="49" charset="0"/>
                <a:cs typeface="Courier New" panose="02070309020205020404" pitchFamily="49" charset="0"/>
              </a:rPr>
              <a:t> "type": "</a:t>
            </a:r>
            <a:r>
              <a:rPr lang="en-GB" sz="1200" dirty="0" err="1">
                <a:latin typeface="Courier New" panose="02070309020205020404" pitchFamily="49" charset="0"/>
                <a:cs typeface="Courier New" panose="02070309020205020404" pitchFamily="49" charset="0"/>
              </a:rPr>
              <a:t>FeatureCollection</a:t>
            </a:r>
            <a:r>
              <a:rPr lang="en-GB" sz="1200" dirty="0">
                <a:latin typeface="Courier New" panose="02070309020205020404" pitchFamily="49" charset="0"/>
                <a:cs typeface="Courier New" panose="02070309020205020404" pitchFamily="49" charset="0"/>
              </a:rPr>
              <a:t>", </a:t>
            </a:r>
          </a:p>
          <a:p>
            <a:r>
              <a:rPr lang="en-GB" sz="1200" dirty="0">
                <a:latin typeface="Courier New" panose="02070309020205020404" pitchFamily="49" charset="0"/>
                <a:cs typeface="Courier New" panose="02070309020205020404" pitchFamily="49" charset="0"/>
              </a:rPr>
              <a:t> "features": [ { </a:t>
            </a:r>
          </a:p>
          <a:p>
            <a:r>
              <a:rPr lang="en-GB" sz="1200" dirty="0">
                <a:latin typeface="Courier New" panose="02070309020205020404" pitchFamily="49" charset="0"/>
                <a:cs typeface="Courier New" panose="02070309020205020404" pitchFamily="49" charset="0"/>
              </a:rPr>
              <a:t>  "type": "Feature", </a:t>
            </a:r>
          </a:p>
          <a:p>
            <a:r>
              <a:rPr lang="en-GB" sz="1200" dirty="0">
                <a:latin typeface="Courier New" panose="02070309020205020404" pitchFamily="49" charset="0"/>
                <a:cs typeface="Courier New" panose="02070309020205020404" pitchFamily="49" charset="0"/>
              </a:rPr>
              <a:t>  "geometry": { </a:t>
            </a:r>
          </a:p>
          <a:p>
            <a:r>
              <a:rPr lang="en-GB" sz="1200" dirty="0">
                <a:latin typeface="Courier New" panose="02070309020205020404" pitchFamily="49" charset="0"/>
                <a:cs typeface="Courier New" panose="02070309020205020404" pitchFamily="49" charset="0"/>
              </a:rPr>
              <a:t>    "type": "Point", </a:t>
            </a:r>
          </a:p>
          <a:p>
            <a:r>
              <a:rPr lang="en-GB" sz="1200" dirty="0">
                <a:latin typeface="Courier New" panose="02070309020205020404" pitchFamily="49" charset="0"/>
                <a:cs typeface="Courier New" panose="02070309020205020404" pitchFamily="49" charset="0"/>
              </a:rPr>
              <a:t>    "coordinates": [42.0, 21.0] </a:t>
            </a:r>
          </a:p>
          <a:p>
            <a:r>
              <a:rPr lang="en-GB" sz="1200" dirty="0">
                <a:latin typeface="Courier New" panose="02070309020205020404" pitchFamily="49" charset="0"/>
                <a:cs typeface="Courier New" panose="02070309020205020404" pitchFamily="49" charset="0"/>
              </a:rPr>
              <a:t>   }, </a:t>
            </a:r>
          </a:p>
          <a:p>
            <a:r>
              <a:rPr lang="en-GB" sz="1200" dirty="0">
                <a:latin typeface="Courier New" panose="02070309020205020404" pitchFamily="49" charset="0"/>
                <a:cs typeface="Courier New" panose="02070309020205020404" pitchFamily="49" charset="0"/>
              </a:rPr>
              <a:t>  "properties": { </a:t>
            </a:r>
          </a:p>
          <a:p>
            <a:r>
              <a:rPr lang="en-GB" sz="1200" dirty="0">
                <a:latin typeface="Courier New" panose="02070309020205020404" pitchFamily="49" charset="0"/>
                <a:cs typeface="Courier New" panose="02070309020205020404" pitchFamily="49" charset="0"/>
              </a:rPr>
              <a:t>    "prop0": "value0" </a:t>
            </a:r>
          </a:p>
          <a:p>
            <a:r>
              <a:rPr lang="en-GB" sz="1200" dirty="0">
                <a:latin typeface="Courier New" panose="02070309020205020404" pitchFamily="49" charset="0"/>
                <a:cs typeface="Courier New" panose="02070309020205020404" pitchFamily="49" charset="0"/>
              </a:rPr>
              <a:t>  } </a:t>
            </a:r>
          </a:p>
          <a:p>
            <a:r>
              <a:rPr lang="en-GB" sz="1200" dirty="0">
                <a:latin typeface="Courier New" panose="02070309020205020404" pitchFamily="49" charset="0"/>
                <a:cs typeface="Courier New" panose="02070309020205020404" pitchFamily="49" charset="0"/>
              </a:rPr>
              <a:t> }] </a:t>
            </a:r>
          </a:p>
          <a:p>
            <a:r>
              <a:rPr lang="en-GB" sz="1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1565548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BDC51-3FC4-4A9A-9D7D-215B7D8A662B}"/>
              </a:ext>
            </a:extLst>
          </p:cNvPr>
          <p:cNvSpPr>
            <a:spLocks noGrp="1"/>
          </p:cNvSpPr>
          <p:nvPr>
            <p:ph type="title"/>
          </p:nvPr>
        </p:nvSpPr>
        <p:spPr>
          <a:xfrm>
            <a:off x="708740" y="798585"/>
            <a:ext cx="8087165" cy="994172"/>
          </a:xfrm>
        </p:spPr>
        <p:txBody>
          <a:bodyPr/>
          <a:lstStyle/>
          <a:p>
            <a:r>
              <a:rPr lang="en-GB" dirty="0"/>
              <a:t>Conversions</a:t>
            </a:r>
          </a:p>
        </p:txBody>
      </p:sp>
      <p:sp>
        <p:nvSpPr>
          <p:cNvPr id="5" name="Rectangle 4">
            <a:extLst>
              <a:ext uri="{FF2B5EF4-FFF2-40B4-BE49-F238E27FC236}">
                <a16:creationId xmlns:a16="http://schemas.microsoft.com/office/drawing/2014/main" id="{64FCCAB9-06CC-400C-AC8B-0D431D256FF6}"/>
              </a:ext>
            </a:extLst>
          </p:cNvPr>
          <p:cNvSpPr/>
          <p:nvPr/>
        </p:nvSpPr>
        <p:spPr>
          <a:xfrm>
            <a:off x="2608729" y="6293224"/>
            <a:ext cx="5906621" cy="300082"/>
          </a:xfrm>
          <a:prstGeom prst="rect">
            <a:avLst/>
          </a:prstGeom>
        </p:spPr>
        <p:txBody>
          <a:bodyPr wrap="square">
            <a:spAutoFit/>
          </a:bodyPr>
          <a:lstStyle/>
          <a:p>
            <a:r>
              <a:rPr lang="en-GB" sz="1350" dirty="0"/>
              <a:t>From: https://docs.python.org/3/library/json.html#encoders-and-decoders</a:t>
            </a:r>
          </a:p>
        </p:txBody>
      </p:sp>
      <p:graphicFrame>
        <p:nvGraphicFramePr>
          <p:cNvPr id="8" name="Content Placeholder 7">
            <a:extLst>
              <a:ext uri="{FF2B5EF4-FFF2-40B4-BE49-F238E27FC236}">
                <a16:creationId xmlns:a16="http://schemas.microsoft.com/office/drawing/2014/main" id="{5F998100-4935-44F4-B2F9-782142CF09E7}"/>
              </a:ext>
            </a:extLst>
          </p:cNvPr>
          <p:cNvGraphicFramePr>
            <a:graphicFrameLocks noGrp="1"/>
          </p:cNvGraphicFramePr>
          <p:nvPr>
            <p:ph idx="1"/>
            <p:extLst>
              <p:ext uri="{D42A27DB-BD31-4B8C-83A1-F6EECF244321}">
                <p14:modId xmlns:p14="http://schemas.microsoft.com/office/powerpoint/2010/main" val="112624358"/>
              </p:ext>
            </p:extLst>
          </p:nvPr>
        </p:nvGraphicFramePr>
        <p:xfrm>
          <a:off x="1256860" y="1957841"/>
          <a:ext cx="5891932" cy="3086100"/>
        </p:xfrm>
        <a:graphic>
          <a:graphicData uri="http://schemas.openxmlformats.org/drawingml/2006/table">
            <a:tbl>
              <a:tblPr/>
              <a:tblGrid>
                <a:gridCol w="2592450">
                  <a:extLst>
                    <a:ext uri="{9D8B030D-6E8A-4147-A177-3AD203B41FA5}">
                      <a16:colId xmlns:a16="http://schemas.microsoft.com/office/drawing/2014/main" val="2942351594"/>
                    </a:ext>
                  </a:extLst>
                </a:gridCol>
                <a:gridCol w="3299482">
                  <a:extLst>
                    <a:ext uri="{9D8B030D-6E8A-4147-A177-3AD203B41FA5}">
                      <a16:colId xmlns:a16="http://schemas.microsoft.com/office/drawing/2014/main" val="2772776535"/>
                    </a:ext>
                  </a:extLst>
                </a:gridCol>
              </a:tblGrid>
              <a:tr h="274320">
                <a:tc>
                  <a:txBody>
                    <a:bodyPr/>
                    <a:lstStyle/>
                    <a:p>
                      <a:r>
                        <a:rPr lang="en-GB" sz="1800" b="1" dirty="0"/>
                        <a:t>JSON</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800" b="1" dirty="0"/>
                        <a:t>Python</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06428078"/>
                  </a:ext>
                </a:extLst>
              </a:tr>
              <a:tr h="274320">
                <a:tc>
                  <a:txBody>
                    <a:bodyPr/>
                    <a:lstStyle/>
                    <a:p>
                      <a:r>
                        <a:rPr lang="en-GB" sz="1800" dirty="0"/>
                        <a:t>object</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800" dirty="0" err="1"/>
                        <a:t>dict</a:t>
                      </a:r>
                      <a:endParaRPr lang="en-GB" sz="18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67954039"/>
                  </a:ext>
                </a:extLst>
              </a:tr>
              <a:tr h="274320">
                <a:tc>
                  <a:txBody>
                    <a:bodyPr/>
                    <a:lstStyle/>
                    <a:p>
                      <a:r>
                        <a:rPr lang="en-GB" sz="1800" dirty="0"/>
                        <a:t>array</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800" dirty="0"/>
                        <a:t>list</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7204321"/>
                  </a:ext>
                </a:extLst>
              </a:tr>
              <a:tr h="274320">
                <a:tc>
                  <a:txBody>
                    <a:bodyPr/>
                    <a:lstStyle/>
                    <a:p>
                      <a:r>
                        <a:rPr lang="en-GB" sz="1800" dirty="0"/>
                        <a:t>string</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800" dirty="0" err="1"/>
                        <a:t>str</a:t>
                      </a:r>
                      <a:endParaRPr lang="en-GB" sz="18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2399956"/>
                  </a:ext>
                </a:extLst>
              </a:tr>
              <a:tr h="274320">
                <a:tc>
                  <a:txBody>
                    <a:bodyPr/>
                    <a:lstStyle/>
                    <a:p>
                      <a:r>
                        <a:rPr lang="en-GB" sz="1800" dirty="0"/>
                        <a:t>number (</a:t>
                      </a:r>
                      <a:r>
                        <a:rPr lang="en-GB" sz="1800" dirty="0" err="1"/>
                        <a:t>int</a:t>
                      </a:r>
                      <a:r>
                        <a:rPr lang="en-GB" sz="1800" dirty="0"/>
                        <a:t>)</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800" dirty="0" err="1"/>
                        <a:t>int</a:t>
                      </a:r>
                      <a:endParaRPr lang="en-GB" sz="18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30092711"/>
                  </a:ext>
                </a:extLst>
              </a:tr>
              <a:tr h="274320">
                <a:tc>
                  <a:txBody>
                    <a:bodyPr/>
                    <a:lstStyle/>
                    <a:p>
                      <a:r>
                        <a:rPr lang="en-GB" sz="1800" dirty="0"/>
                        <a:t>number (real)</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800" dirty="0"/>
                        <a:t>float</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28040444"/>
                  </a:ext>
                </a:extLst>
              </a:tr>
              <a:tr h="274320">
                <a:tc>
                  <a:txBody>
                    <a:bodyPr/>
                    <a:lstStyle/>
                    <a:p>
                      <a:r>
                        <a:rPr lang="en-GB" sz="1800" dirty="0"/>
                        <a:t>true</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800" dirty="0"/>
                        <a:t>True</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72548302"/>
                  </a:ext>
                </a:extLst>
              </a:tr>
              <a:tr h="274320">
                <a:tc>
                  <a:txBody>
                    <a:bodyPr/>
                    <a:lstStyle/>
                    <a:p>
                      <a:r>
                        <a:rPr lang="en-GB" sz="1800" dirty="0"/>
                        <a:t>false</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800" dirty="0"/>
                        <a:t>False</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4803014"/>
                  </a:ext>
                </a:extLst>
              </a:tr>
              <a:tr h="274320">
                <a:tc>
                  <a:txBody>
                    <a:bodyPr/>
                    <a:lstStyle/>
                    <a:p>
                      <a:r>
                        <a:rPr lang="en-GB" sz="1800" dirty="0"/>
                        <a:t>null</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800" dirty="0"/>
                        <a:t>None</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9752832"/>
                  </a:ext>
                </a:extLst>
              </a:tr>
            </a:tbl>
          </a:graphicData>
        </a:graphic>
      </p:graphicFrame>
      <p:sp>
        <p:nvSpPr>
          <p:cNvPr id="10" name="Rectangle 9">
            <a:extLst>
              <a:ext uri="{FF2B5EF4-FFF2-40B4-BE49-F238E27FC236}">
                <a16:creationId xmlns:a16="http://schemas.microsoft.com/office/drawing/2014/main" id="{B54B876B-BCE4-49BE-BDAE-AC5AE5542C7E}"/>
              </a:ext>
            </a:extLst>
          </p:cNvPr>
          <p:cNvSpPr/>
          <p:nvPr/>
        </p:nvSpPr>
        <p:spPr>
          <a:xfrm>
            <a:off x="1469740" y="5368500"/>
            <a:ext cx="4890719" cy="507831"/>
          </a:xfrm>
          <a:prstGeom prst="rect">
            <a:avLst/>
          </a:prstGeom>
        </p:spPr>
        <p:txBody>
          <a:bodyPr wrap="square">
            <a:spAutoFit/>
          </a:bodyPr>
          <a:lstStyle/>
          <a:p>
            <a:r>
              <a:rPr lang="en-GB" sz="1350" dirty="0"/>
              <a:t>It also understands </a:t>
            </a:r>
            <a:r>
              <a:rPr lang="en-GB" sz="1350" dirty="0" err="1"/>
              <a:t>NaN</a:t>
            </a:r>
            <a:r>
              <a:rPr lang="en-GB" sz="1350" dirty="0"/>
              <a:t>, Infinity, and -Infinity as their corresponding float values, which is outside the JSON spec.</a:t>
            </a:r>
          </a:p>
        </p:txBody>
      </p:sp>
    </p:spTree>
    <p:extLst>
      <p:ext uri="{BB962C8B-B14F-4D97-AF65-F5344CB8AC3E}">
        <p14:creationId xmlns:p14="http://schemas.microsoft.com/office/powerpoint/2010/main" val="40673019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36299-90F5-46DD-B1FA-E10184A1331F}"/>
              </a:ext>
            </a:extLst>
          </p:cNvPr>
          <p:cNvSpPr>
            <a:spLocks noGrp="1"/>
          </p:cNvSpPr>
          <p:nvPr>
            <p:ph type="title"/>
          </p:nvPr>
        </p:nvSpPr>
        <p:spPr/>
        <p:txBody>
          <a:bodyPr/>
          <a:lstStyle/>
          <a:p>
            <a:r>
              <a:rPr lang="en-GB" dirty="0"/>
              <a:t>JSON write</a:t>
            </a:r>
          </a:p>
        </p:txBody>
      </p:sp>
      <p:sp>
        <p:nvSpPr>
          <p:cNvPr id="3" name="Content Placeholder 2">
            <a:extLst>
              <a:ext uri="{FF2B5EF4-FFF2-40B4-BE49-F238E27FC236}">
                <a16:creationId xmlns:a16="http://schemas.microsoft.com/office/drawing/2014/main" id="{1C3016B7-F38B-41D8-AD9D-60D35CF99E3E}"/>
              </a:ext>
            </a:extLst>
          </p:cNvPr>
          <p:cNvSpPr>
            <a:spLocks noGrp="1"/>
          </p:cNvSpPr>
          <p:nvPr>
            <p:ph idx="1"/>
          </p:nvPr>
        </p:nvSpPr>
        <p:spPr>
          <a:xfrm>
            <a:off x="802038" y="2226468"/>
            <a:ext cx="7713313" cy="3505237"/>
          </a:xfrm>
        </p:spPr>
        <p:txBody>
          <a:bodyPr>
            <a:normAutofit fontScale="92500" lnSpcReduction="10000"/>
          </a:bodyPr>
          <a:lstStyle/>
          <a:p>
            <a:pPr marL="0" indent="0">
              <a:buNone/>
            </a:pPr>
            <a:r>
              <a:rPr lang="en-GB" sz="1800" dirty="0">
                <a:latin typeface="Courier New" panose="02070309020205020404" pitchFamily="49" charset="0"/>
                <a:cs typeface="Courier New" panose="02070309020205020404" pitchFamily="49" charset="0"/>
              </a:rPr>
              <a:t>import </a:t>
            </a:r>
            <a:r>
              <a:rPr lang="en-GB" sz="1800" dirty="0" err="1">
                <a:latin typeface="Courier New" panose="02070309020205020404" pitchFamily="49" charset="0"/>
                <a:cs typeface="Courier New" panose="02070309020205020404" pitchFamily="49" charset="0"/>
              </a:rPr>
              <a:t>json</a:t>
            </a:r>
            <a:endParaRPr lang="en-GB" sz="1800" dirty="0">
              <a:latin typeface="Courier New" panose="02070309020205020404" pitchFamily="49" charset="0"/>
              <a:cs typeface="Courier New" panose="02070309020205020404" pitchFamily="49" charset="0"/>
            </a:endParaRPr>
          </a:p>
          <a:p>
            <a:pPr marL="0" indent="0">
              <a:buNone/>
            </a:pPr>
            <a:endParaRPr lang="en-GB" sz="1800" dirty="0">
              <a:latin typeface="Courier New" panose="02070309020205020404" pitchFamily="49" charset="0"/>
              <a:cs typeface="Courier New" panose="02070309020205020404" pitchFamily="49" charset="0"/>
            </a:endParaRPr>
          </a:p>
          <a:p>
            <a:pPr marL="0" indent="0">
              <a:buNone/>
            </a:pPr>
            <a:r>
              <a:rPr lang="en-GB" sz="1800" dirty="0">
                <a:latin typeface="Courier New" panose="02070309020205020404" pitchFamily="49" charset="0"/>
                <a:cs typeface="Courier New" panose="02070309020205020404" pitchFamily="49" charset="0"/>
              </a:rPr>
              <a:t>f = open('</a:t>
            </a:r>
            <a:r>
              <a:rPr lang="en-GB" sz="1800" dirty="0" err="1">
                <a:latin typeface="Courier New" panose="02070309020205020404" pitchFamily="49" charset="0"/>
                <a:cs typeface="Courier New" panose="02070309020205020404" pitchFamily="49" charset="0"/>
              </a:rPr>
              <a:t>data.json</a:t>
            </a:r>
            <a:r>
              <a:rPr lang="en-GB" sz="1800" dirty="0">
                <a:latin typeface="Courier New" panose="02070309020205020404" pitchFamily="49" charset="0"/>
                <a:cs typeface="Courier New" panose="02070309020205020404" pitchFamily="49" charset="0"/>
              </a:rPr>
              <a:t>')</a:t>
            </a:r>
          </a:p>
          <a:p>
            <a:pPr marL="0" indent="0">
              <a:buNone/>
            </a:pPr>
            <a:r>
              <a:rPr lang="en-GB" sz="1800" dirty="0">
                <a:latin typeface="Courier New" panose="02070309020205020404" pitchFamily="49" charset="0"/>
                <a:cs typeface="Courier New" panose="02070309020205020404" pitchFamily="49" charset="0"/>
              </a:rPr>
              <a:t>data = </a:t>
            </a:r>
            <a:r>
              <a:rPr lang="en-GB" sz="1800" dirty="0" err="1">
                <a:latin typeface="Courier New" panose="02070309020205020404" pitchFamily="49" charset="0"/>
                <a:cs typeface="Courier New" panose="02070309020205020404" pitchFamily="49" charset="0"/>
              </a:rPr>
              <a:t>json.load</a:t>
            </a:r>
            <a:r>
              <a:rPr lang="en-GB" sz="1800" dirty="0">
                <a:latin typeface="Courier New" panose="02070309020205020404" pitchFamily="49" charset="0"/>
                <a:cs typeface="Courier New" panose="02070309020205020404" pitchFamily="49" charset="0"/>
              </a:rPr>
              <a:t>(f)</a:t>
            </a:r>
          </a:p>
          <a:p>
            <a:pPr marL="0" indent="0">
              <a:buNone/>
            </a:pPr>
            <a:r>
              <a:rPr lang="en-GB" sz="1800" dirty="0" err="1">
                <a:latin typeface="Courier New" panose="02070309020205020404" pitchFamily="49" charset="0"/>
                <a:cs typeface="Courier New" panose="02070309020205020404" pitchFamily="49" charset="0"/>
              </a:rPr>
              <a:t>f.close</a:t>
            </a:r>
            <a:r>
              <a:rPr lang="en-GB" sz="1800" dirty="0">
                <a:latin typeface="Courier New" panose="02070309020205020404" pitchFamily="49" charset="0"/>
                <a:cs typeface="Courier New" panose="02070309020205020404" pitchFamily="49" charset="0"/>
              </a:rPr>
              <a:t>()</a:t>
            </a:r>
          </a:p>
          <a:p>
            <a:pPr marL="0" indent="0">
              <a:buNone/>
            </a:pPr>
            <a:endParaRPr lang="en-GB" sz="1800" dirty="0">
              <a:latin typeface="Courier New" panose="02070309020205020404" pitchFamily="49" charset="0"/>
              <a:cs typeface="Courier New" panose="02070309020205020404" pitchFamily="49" charset="0"/>
            </a:endParaRPr>
          </a:p>
          <a:p>
            <a:pPr marL="0" indent="0">
              <a:buNone/>
            </a:pPr>
            <a:r>
              <a:rPr lang="en-GB" sz="1800" dirty="0">
                <a:latin typeface="Courier New" panose="02070309020205020404" pitchFamily="49" charset="0"/>
                <a:cs typeface="Courier New" panose="02070309020205020404" pitchFamily="49" charset="0"/>
              </a:rPr>
              <a:t>f = open('</a:t>
            </a:r>
            <a:r>
              <a:rPr lang="en-GB" sz="1800" dirty="0" err="1">
                <a:latin typeface="Courier New" panose="02070309020205020404" pitchFamily="49" charset="0"/>
                <a:cs typeface="Courier New" panose="02070309020205020404" pitchFamily="49" charset="0"/>
              </a:rPr>
              <a:t>out.json</a:t>
            </a:r>
            <a:r>
              <a:rPr lang="en-GB" sz="1800" dirty="0">
                <a:latin typeface="Courier New" panose="02070309020205020404" pitchFamily="49" charset="0"/>
                <a:cs typeface="Courier New" panose="02070309020205020404" pitchFamily="49" charset="0"/>
              </a:rPr>
              <a:t>', 'w')</a:t>
            </a:r>
          </a:p>
          <a:p>
            <a:pPr marL="0" indent="0">
              <a:buNone/>
            </a:pPr>
            <a:r>
              <a:rPr lang="en-GB" sz="1800" dirty="0" err="1">
                <a:latin typeface="Courier New" panose="02070309020205020404" pitchFamily="49" charset="0"/>
                <a:cs typeface="Courier New" panose="02070309020205020404" pitchFamily="49" charset="0"/>
              </a:rPr>
              <a:t>json.dump</a:t>
            </a:r>
            <a:r>
              <a:rPr lang="en-GB" sz="1800" dirty="0">
                <a:latin typeface="Courier New" panose="02070309020205020404" pitchFamily="49" charset="0"/>
                <a:cs typeface="Courier New" panose="02070309020205020404" pitchFamily="49" charset="0"/>
              </a:rPr>
              <a:t>(data, f)</a:t>
            </a:r>
          </a:p>
          <a:p>
            <a:pPr marL="0" indent="0">
              <a:buNone/>
            </a:pPr>
            <a:r>
              <a:rPr lang="en-GB" sz="1800" dirty="0" err="1">
                <a:latin typeface="Courier New" panose="02070309020205020404" pitchFamily="49" charset="0"/>
                <a:cs typeface="Courier New" panose="02070309020205020404" pitchFamily="49" charset="0"/>
              </a:rPr>
              <a:t>f.close</a:t>
            </a:r>
            <a:r>
              <a:rPr lang="en-GB" sz="1800" dirty="0">
                <a:latin typeface="Courier New" panose="02070309020205020404" pitchFamily="49" charset="0"/>
                <a:cs typeface="Courier New" panose="02070309020205020404" pitchFamily="49" charset="0"/>
              </a:rPr>
              <a:t>()</a:t>
            </a:r>
          </a:p>
          <a:p>
            <a:pPr marL="0" indent="0">
              <a:buNone/>
            </a:pPr>
            <a:endParaRPr lang="en-GB" sz="1800" dirty="0">
              <a:latin typeface="Courier New" panose="02070309020205020404" pitchFamily="49" charset="0"/>
              <a:cs typeface="Courier New" panose="02070309020205020404" pitchFamily="49" charset="0"/>
            </a:endParaRPr>
          </a:p>
          <a:p>
            <a:pPr marL="0" indent="0">
              <a:buNone/>
            </a:pPr>
            <a:endParaRPr lang="en-GB"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964652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0E5D9-F16C-43A2-A3FB-77FFCF5C88BA}"/>
              </a:ext>
            </a:extLst>
          </p:cNvPr>
          <p:cNvSpPr>
            <a:spLocks noGrp="1"/>
          </p:cNvSpPr>
          <p:nvPr>
            <p:ph type="title"/>
          </p:nvPr>
        </p:nvSpPr>
        <p:spPr/>
        <p:txBody>
          <a:bodyPr/>
          <a:lstStyle/>
          <a:p>
            <a:r>
              <a:rPr lang="en-GB" dirty="0"/>
              <a:t>Serialisation</a:t>
            </a:r>
          </a:p>
        </p:txBody>
      </p:sp>
      <p:sp>
        <p:nvSpPr>
          <p:cNvPr id="3" name="Content Placeholder 2">
            <a:extLst>
              <a:ext uri="{FF2B5EF4-FFF2-40B4-BE49-F238E27FC236}">
                <a16:creationId xmlns:a16="http://schemas.microsoft.com/office/drawing/2014/main" id="{910FB8E6-C830-4FC2-98FB-B1EF2614F593}"/>
              </a:ext>
            </a:extLst>
          </p:cNvPr>
          <p:cNvSpPr>
            <a:spLocks noGrp="1"/>
          </p:cNvSpPr>
          <p:nvPr>
            <p:ph idx="1"/>
          </p:nvPr>
        </p:nvSpPr>
        <p:spPr>
          <a:xfrm>
            <a:off x="900952" y="2125267"/>
            <a:ext cx="7614397" cy="3364706"/>
          </a:xfrm>
        </p:spPr>
        <p:txBody>
          <a:bodyPr>
            <a:normAutofit/>
          </a:bodyPr>
          <a:lstStyle/>
          <a:p>
            <a:pPr marL="0" indent="0">
              <a:buNone/>
            </a:pPr>
            <a:r>
              <a:rPr lang="en-GB" dirty="0">
                <a:solidFill>
                  <a:schemeClr val="accent1"/>
                </a:solidFill>
              </a:rPr>
              <a:t>Serialisation</a:t>
            </a:r>
            <a:r>
              <a:rPr lang="en-GB" dirty="0"/>
              <a:t> is the converting of code objects to a storage format; usually some kind of file.</a:t>
            </a:r>
          </a:p>
          <a:p>
            <a:pPr marL="0" indent="0">
              <a:buNone/>
            </a:pPr>
            <a:r>
              <a:rPr lang="en-GB" dirty="0">
                <a:solidFill>
                  <a:schemeClr val="accent1"/>
                </a:solidFill>
              </a:rPr>
              <a:t>Marshalling</a:t>
            </a:r>
            <a:r>
              <a:rPr lang="en-GB" dirty="0"/>
              <a:t> in Python is essentially synonymous, though in other languages has slightly different uses (for example, in Java marshalling and object may involve additional storage of generic object templates).</a:t>
            </a:r>
          </a:p>
          <a:p>
            <a:pPr marL="0" indent="0">
              <a:buNone/>
            </a:pPr>
            <a:r>
              <a:rPr lang="en-GB" dirty="0" err="1">
                <a:solidFill>
                  <a:schemeClr val="accent1"/>
                </a:solidFill>
              </a:rPr>
              <a:t>Deserialisation</a:t>
            </a:r>
            <a:r>
              <a:rPr lang="en-GB" dirty="0"/>
              <a:t> (~</a:t>
            </a:r>
            <a:r>
              <a:rPr lang="en-GB" dirty="0">
                <a:solidFill>
                  <a:schemeClr val="accent1"/>
                </a:solidFill>
              </a:rPr>
              <a:t>unmarshalling</a:t>
            </a:r>
            <a:r>
              <a:rPr lang="en-GB" dirty="0"/>
              <a:t>): the conversion of storage-format objects back into working code. </a:t>
            </a:r>
          </a:p>
          <a:p>
            <a:pPr marL="0" indent="0">
              <a:buNone/>
            </a:pPr>
            <a:r>
              <a:rPr lang="en-GB" dirty="0"/>
              <a:t>The </a:t>
            </a:r>
            <a:r>
              <a:rPr lang="en-GB" dirty="0" err="1"/>
              <a:t>json</a:t>
            </a:r>
            <a:r>
              <a:rPr lang="en-GB" dirty="0"/>
              <a:t> code essentially does this for simple and container Python variables.</a:t>
            </a:r>
          </a:p>
          <a:p>
            <a:pPr marL="0" indent="0">
              <a:buNone/>
            </a:pPr>
            <a:endParaRPr lang="en-GB" dirty="0"/>
          </a:p>
        </p:txBody>
      </p:sp>
      <p:sp>
        <p:nvSpPr>
          <p:cNvPr id="4" name="Rectangle 3">
            <a:extLst>
              <a:ext uri="{FF2B5EF4-FFF2-40B4-BE49-F238E27FC236}">
                <a16:creationId xmlns:a16="http://schemas.microsoft.com/office/drawing/2014/main" id="{B06A20D9-34DB-3048-9169-C118E4FAEDC7}"/>
              </a:ext>
            </a:extLst>
          </p:cNvPr>
          <p:cNvSpPr/>
          <p:nvPr/>
        </p:nvSpPr>
        <p:spPr>
          <a:xfrm>
            <a:off x="358726" y="6050741"/>
            <a:ext cx="8564164" cy="369332"/>
          </a:xfrm>
          <a:prstGeom prst="rect">
            <a:avLst/>
          </a:prstGeom>
        </p:spPr>
        <p:txBody>
          <a:bodyPr wrap="square">
            <a:spAutoFit/>
          </a:bodyPr>
          <a:lstStyle/>
          <a:p>
            <a:r>
              <a:rPr lang="en-GB" dirty="0"/>
              <a:t>For more complicated objects, see pickle: </a:t>
            </a:r>
            <a:r>
              <a:rPr lang="en-GB" dirty="0">
                <a:hlinkClick r:id="rId3"/>
              </a:rPr>
              <a:t>https://docs.python.org/3/library/pickle.html</a:t>
            </a:r>
            <a:r>
              <a:rPr lang="en-GB" dirty="0"/>
              <a:t> </a:t>
            </a:r>
          </a:p>
        </p:txBody>
      </p:sp>
    </p:spTree>
    <p:extLst>
      <p:ext uri="{BB962C8B-B14F-4D97-AF65-F5344CB8AC3E}">
        <p14:creationId xmlns:p14="http://schemas.microsoft.com/office/powerpoint/2010/main" val="26181532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BEF22-2214-42DD-A637-675A0945069A}"/>
              </a:ext>
            </a:extLst>
          </p:cNvPr>
          <p:cNvSpPr>
            <a:spLocks noGrp="1"/>
          </p:cNvSpPr>
          <p:nvPr>
            <p:ph type="title"/>
          </p:nvPr>
        </p:nvSpPr>
        <p:spPr>
          <a:xfrm>
            <a:off x="716973" y="857251"/>
            <a:ext cx="8427028" cy="675249"/>
          </a:xfrm>
        </p:spPr>
        <p:txBody>
          <a:bodyPr/>
          <a:lstStyle/>
          <a:p>
            <a:r>
              <a:rPr lang="en-GB" dirty="0"/>
              <a:t>Formatted printing</a:t>
            </a:r>
          </a:p>
        </p:txBody>
      </p:sp>
      <p:sp>
        <p:nvSpPr>
          <p:cNvPr id="3" name="Content Placeholder 2">
            <a:extLst>
              <a:ext uri="{FF2B5EF4-FFF2-40B4-BE49-F238E27FC236}">
                <a16:creationId xmlns:a16="http://schemas.microsoft.com/office/drawing/2014/main" id="{BC236393-A943-48C3-9D09-DAA8266F082A}"/>
              </a:ext>
            </a:extLst>
          </p:cNvPr>
          <p:cNvSpPr>
            <a:spLocks noGrp="1"/>
          </p:cNvSpPr>
          <p:nvPr>
            <p:ph idx="1"/>
          </p:nvPr>
        </p:nvSpPr>
        <p:spPr>
          <a:xfrm>
            <a:off x="716973" y="1938256"/>
            <a:ext cx="8252060" cy="670473"/>
          </a:xfrm>
        </p:spPr>
        <p:txBody>
          <a:bodyPr>
            <a:normAutofit/>
          </a:bodyPr>
          <a:lstStyle/>
          <a:p>
            <a:pPr marL="0" indent="0">
              <a:buNone/>
            </a:pPr>
            <a:r>
              <a:rPr lang="en-GB" sz="1800" dirty="0" err="1">
                <a:cs typeface="Courier New" panose="02070309020205020404" pitchFamily="49" charset="0"/>
              </a:rPr>
              <a:t>json.loads</a:t>
            </a:r>
            <a:r>
              <a:rPr lang="en-GB" sz="1800" dirty="0">
                <a:cs typeface="Courier New" panose="02070309020205020404" pitchFamily="49" charset="0"/>
              </a:rPr>
              <a:t> </a:t>
            </a:r>
            <a:r>
              <a:rPr lang="en-GB" sz="1800" dirty="0"/>
              <a:t>and </a:t>
            </a:r>
            <a:r>
              <a:rPr lang="en-GB" sz="1800" dirty="0" err="1">
                <a:cs typeface="Courier New" panose="02070309020205020404" pitchFamily="49" charset="0"/>
              </a:rPr>
              <a:t>json.dumps</a:t>
            </a:r>
            <a:r>
              <a:rPr lang="en-GB" sz="1800" dirty="0">
                <a:cs typeface="Courier New" panose="02070309020205020404" pitchFamily="49" charset="0"/>
              </a:rPr>
              <a:t> </a:t>
            </a:r>
            <a:r>
              <a:rPr lang="en-GB" sz="1800" dirty="0"/>
              <a:t>convert Python objects to JSON </a:t>
            </a:r>
            <a:r>
              <a:rPr lang="en-GB" sz="1800" dirty="0" err="1"/>
              <a:t>strings.Dumps</a:t>
            </a:r>
            <a:r>
              <a:rPr lang="en-GB" sz="1800" dirty="0"/>
              <a:t> has a nice print formatting options:</a:t>
            </a:r>
          </a:p>
        </p:txBody>
      </p:sp>
      <p:sp>
        <p:nvSpPr>
          <p:cNvPr id="4" name="Rectangle 3">
            <a:extLst>
              <a:ext uri="{FF2B5EF4-FFF2-40B4-BE49-F238E27FC236}">
                <a16:creationId xmlns:a16="http://schemas.microsoft.com/office/drawing/2014/main" id="{A64E3ABF-014C-41F6-8C70-33EDFC3DB96A}"/>
              </a:ext>
            </a:extLst>
          </p:cNvPr>
          <p:cNvSpPr/>
          <p:nvPr/>
        </p:nvSpPr>
        <p:spPr>
          <a:xfrm>
            <a:off x="784997" y="6295850"/>
            <a:ext cx="9251576" cy="369332"/>
          </a:xfrm>
          <a:prstGeom prst="rect">
            <a:avLst/>
          </a:prstGeom>
        </p:spPr>
        <p:txBody>
          <a:bodyPr wrap="square">
            <a:spAutoFit/>
          </a:bodyPr>
          <a:lstStyle/>
          <a:p>
            <a:r>
              <a:rPr lang="en-GB" dirty="0"/>
              <a:t>More on the JSON library at: </a:t>
            </a:r>
            <a:r>
              <a:rPr lang="en-GB" dirty="0">
                <a:hlinkClick r:id="rId3"/>
              </a:rPr>
              <a:t>https://docs.python.org/3/library/json.html</a:t>
            </a:r>
            <a:r>
              <a:rPr lang="en-GB" dirty="0"/>
              <a:t> </a:t>
            </a:r>
          </a:p>
        </p:txBody>
      </p:sp>
      <p:sp>
        <p:nvSpPr>
          <p:cNvPr id="5" name="TextBox 4">
            <a:extLst>
              <a:ext uri="{FF2B5EF4-FFF2-40B4-BE49-F238E27FC236}">
                <a16:creationId xmlns:a16="http://schemas.microsoft.com/office/drawing/2014/main" id="{68B44EA0-9883-6C48-A4A2-7ABB87899E54}"/>
              </a:ext>
            </a:extLst>
          </p:cNvPr>
          <p:cNvSpPr txBox="1"/>
          <p:nvPr/>
        </p:nvSpPr>
        <p:spPr>
          <a:xfrm>
            <a:off x="2887807" y="2447365"/>
            <a:ext cx="5045957" cy="3708708"/>
          </a:xfrm>
          <a:prstGeom prst="rect">
            <a:avLst/>
          </a:prstGeom>
          <a:solidFill>
            <a:schemeClr val="accent5">
              <a:lumMod val="20000"/>
              <a:lumOff val="80000"/>
            </a:schemeClr>
          </a:solidFill>
        </p:spPr>
        <p:txBody>
          <a:bodyPr wrap="square" rtlCol="0">
            <a:spAutoFit/>
          </a:bodyPr>
          <a:lstStyle/>
          <a:p>
            <a:pPr>
              <a:spcBef>
                <a:spcPts val="300"/>
              </a:spcBef>
              <a:spcAft>
                <a:spcPts val="300"/>
              </a:spcAft>
            </a:pPr>
            <a:r>
              <a:rPr lang="en-GB" sz="1000" dirty="0">
                <a:latin typeface="Courier" pitchFamily="2" charset="0"/>
                <a:cs typeface="Courier New" panose="02070309020205020404" pitchFamily="49" charset="0"/>
              </a:rPr>
              <a:t>print(</a:t>
            </a:r>
            <a:r>
              <a:rPr lang="en-GB" sz="1000" dirty="0" err="1">
                <a:latin typeface="Courier" pitchFamily="2" charset="0"/>
                <a:cs typeface="Courier New" panose="02070309020205020404" pitchFamily="49" charset="0"/>
              </a:rPr>
              <a:t>json.dumps</a:t>
            </a:r>
            <a:r>
              <a:rPr lang="en-GB" sz="1000" dirty="0">
                <a:latin typeface="Courier" pitchFamily="2" charset="0"/>
                <a:cs typeface="Courier New" panose="02070309020205020404" pitchFamily="49" charset="0"/>
              </a:rPr>
              <a:t>(data["features"], </a:t>
            </a:r>
            <a:r>
              <a:rPr lang="en-GB" sz="1000" dirty="0" err="1">
                <a:latin typeface="Courier" pitchFamily="2" charset="0"/>
                <a:cs typeface="Courier New" panose="02070309020205020404" pitchFamily="49" charset="0"/>
              </a:rPr>
              <a:t>sort_keys</a:t>
            </a:r>
            <a:r>
              <a:rPr lang="en-GB" sz="1000" dirty="0">
                <a:latin typeface="Courier" pitchFamily="2" charset="0"/>
                <a:cs typeface="Courier New" panose="02070309020205020404" pitchFamily="49" charset="0"/>
              </a:rPr>
              <a:t>=True, indent=4))</a:t>
            </a:r>
            <a:endParaRPr lang="en-GB" sz="1000" dirty="0">
              <a:latin typeface="Courier" pitchFamily="2" charset="0"/>
            </a:endParaRPr>
          </a:p>
          <a:p>
            <a:pPr>
              <a:spcBef>
                <a:spcPts val="300"/>
              </a:spcBef>
              <a:spcAft>
                <a:spcPts val="300"/>
              </a:spcAft>
            </a:pPr>
            <a:r>
              <a:rPr lang="en-GB" sz="1000" dirty="0">
                <a:latin typeface="Courier" pitchFamily="2" charset="0"/>
              </a:rPr>
              <a:t>[</a:t>
            </a:r>
          </a:p>
          <a:p>
            <a:pPr>
              <a:spcBef>
                <a:spcPts val="300"/>
              </a:spcBef>
              <a:spcAft>
                <a:spcPts val="300"/>
              </a:spcAft>
            </a:pPr>
            <a:r>
              <a:rPr lang="en-GB" sz="1000" dirty="0">
                <a:latin typeface="Courier" pitchFamily="2" charset="0"/>
              </a:rPr>
              <a:t>    {</a:t>
            </a:r>
          </a:p>
          <a:p>
            <a:pPr>
              <a:spcBef>
                <a:spcPts val="300"/>
              </a:spcBef>
              <a:spcAft>
                <a:spcPts val="300"/>
              </a:spcAft>
            </a:pPr>
            <a:r>
              <a:rPr lang="en-GB" sz="1000" dirty="0">
                <a:latin typeface="Courier" pitchFamily="2" charset="0"/>
              </a:rPr>
              <a:t>        "geometry": {</a:t>
            </a:r>
          </a:p>
          <a:p>
            <a:pPr>
              <a:spcBef>
                <a:spcPts val="300"/>
              </a:spcBef>
              <a:spcAft>
                <a:spcPts val="300"/>
              </a:spcAft>
            </a:pPr>
            <a:r>
              <a:rPr lang="en-GB" sz="1000" dirty="0">
                <a:latin typeface="Courier" pitchFamily="2" charset="0"/>
              </a:rPr>
              <a:t>            "coordinates": [</a:t>
            </a:r>
          </a:p>
          <a:p>
            <a:pPr>
              <a:spcBef>
                <a:spcPts val="300"/>
              </a:spcBef>
              <a:spcAft>
                <a:spcPts val="300"/>
              </a:spcAft>
            </a:pPr>
            <a:r>
              <a:rPr lang="en-GB" sz="1000" dirty="0">
                <a:latin typeface="Courier" pitchFamily="2" charset="0"/>
              </a:rPr>
              <a:t>                42.0,</a:t>
            </a:r>
          </a:p>
          <a:p>
            <a:pPr>
              <a:spcBef>
                <a:spcPts val="300"/>
              </a:spcBef>
              <a:spcAft>
                <a:spcPts val="300"/>
              </a:spcAft>
            </a:pPr>
            <a:r>
              <a:rPr lang="en-GB" sz="1000" dirty="0">
                <a:latin typeface="Courier" pitchFamily="2" charset="0"/>
              </a:rPr>
              <a:t>                21.0</a:t>
            </a:r>
          </a:p>
          <a:p>
            <a:pPr>
              <a:spcBef>
                <a:spcPts val="300"/>
              </a:spcBef>
              <a:spcAft>
                <a:spcPts val="300"/>
              </a:spcAft>
            </a:pPr>
            <a:r>
              <a:rPr lang="en-GB" sz="1000" dirty="0">
                <a:latin typeface="Courier" pitchFamily="2" charset="0"/>
              </a:rPr>
              <a:t>            ],</a:t>
            </a:r>
          </a:p>
          <a:p>
            <a:pPr>
              <a:spcBef>
                <a:spcPts val="300"/>
              </a:spcBef>
              <a:spcAft>
                <a:spcPts val="300"/>
              </a:spcAft>
            </a:pPr>
            <a:r>
              <a:rPr lang="en-GB" sz="1000" dirty="0">
                <a:latin typeface="Courier" pitchFamily="2" charset="0"/>
              </a:rPr>
              <a:t>            "type": "Point"</a:t>
            </a:r>
          </a:p>
          <a:p>
            <a:pPr>
              <a:spcBef>
                <a:spcPts val="300"/>
              </a:spcBef>
              <a:spcAft>
                <a:spcPts val="300"/>
              </a:spcAft>
            </a:pPr>
            <a:r>
              <a:rPr lang="en-GB" sz="1000" dirty="0">
                <a:latin typeface="Courier" pitchFamily="2" charset="0"/>
              </a:rPr>
              <a:t>        },</a:t>
            </a:r>
          </a:p>
          <a:p>
            <a:pPr>
              <a:spcBef>
                <a:spcPts val="300"/>
              </a:spcBef>
              <a:spcAft>
                <a:spcPts val="300"/>
              </a:spcAft>
            </a:pPr>
            <a:r>
              <a:rPr lang="en-GB" sz="1000" dirty="0">
                <a:latin typeface="Courier" pitchFamily="2" charset="0"/>
              </a:rPr>
              <a:t>        "properties": {</a:t>
            </a:r>
          </a:p>
          <a:p>
            <a:pPr>
              <a:spcBef>
                <a:spcPts val="300"/>
              </a:spcBef>
              <a:spcAft>
                <a:spcPts val="300"/>
              </a:spcAft>
            </a:pPr>
            <a:r>
              <a:rPr lang="en-GB" sz="1000" dirty="0">
                <a:latin typeface="Courier" pitchFamily="2" charset="0"/>
              </a:rPr>
              <a:t>            "prop0": "value0"</a:t>
            </a:r>
          </a:p>
          <a:p>
            <a:pPr>
              <a:spcBef>
                <a:spcPts val="300"/>
              </a:spcBef>
              <a:spcAft>
                <a:spcPts val="300"/>
              </a:spcAft>
            </a:pPr>
            <a:r>
              <a:rPr lang="en-GB" sz="1000" dirty="0">
                <a:latin typeface="Courier" pitchFamily="2" charset="0"/>
              </a:rPr>
              <a:t>        },</a:t>
            </a:r>
          </a:p>
          <a:p>
            <a:pPr>
              <a:spcBef>
                <a:spcPts val="300"/>
              </a:spcBef>
              <a:spcAft>
                <a:spcPts val="300"/>
              </a:spcAft>
            </a:pPr>
            <a:r>
              <a:rPr lang="en-GB" sz="1000" dirty="0">
                <a:latin typeface="Courier" pitchFamily="2" charset="0"/>
              </a:rPr>
              <a:t>        "type": "Feature"</a:t>
            </a:r>
          </a:p>
          <a:p>
            <a:pPr>
              <a:spcBef>
                <a:spcPts val="300"/>
              </a:spcBef>
              <a:spcAft>
                <a:spcPts val="300"/>
              </a:spcAft>
            </a:pPr>
            <a:r>
              <a:rPr lang="en-GB" sz="1000" dirty="0">
                <a:latin typeface="Courier" pitchFamily="2" charset="0"/>
              </a:rPr>
              <a:t>    }</a:t>
            </a:r>
          </a:p>
          <a:p>
            <a:pPr>
              <a:spcBef>
                <a:spcPts val="300"/>
              </a:spcBef>
              <a:spcAft>
                <a:spcPts val="300"/>
              </a:spcAft>
            </a:pPr>
            <a:r>
              <a:rPr lang="en-GB" sz="1000" dirty="0">
                <a:latin typeface="Courier" pitchFamily="2" charset="0"/>
              </a:rPr>
              <a:t>]</a:t>
            </a:r>
            <a:endParaRPr lang="en-US" sz="1000" dirty="0">
              <a:latin typeface="Courier" pitchFamily="2" charset="0"/>
            </a:endParaRPr>
          </a:p>
        </p:txBody>
      </p:sp>
    </p:spTree>
    <p:extLst>
      <p:ext uri="{BB962C8B-B14F-4D97-AF65-F5344CB8AC3E}">
        <p14:creationId xmlns:p14="http://schemas.microsoft.com/office/powerpoint/2010/main" val="31908407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C5D3B-4798-410E-B62C-09D480AE8B5D}"/>
              </a:ext>
            </a:extLst>
          </p:cNvPr>
          <p:cNvSpPr>
            <a:spLocks noGrp="1"/>
          </p:cNvSpPr>
          <p:nvPr>
            <p:ph type="title"/>
          </p:nvPr>
        </p:nvSpPr>
        <p:spPr/>
        <p:txBody>
          <a:bodyPr/>
          <a:lstStyle/>
          <a:p>
            <a:r>
              <a:rPr lang="en-GB" dirty="0"/>
              <a:t>JSON checking tool</a:t>
            </a:r>
          </a:p>
        </p:txBody>
      </p:sp>
      <p:sp>
        <p:nvSpPr>
          <p:cNvPr id="3" name="Content Placeholder 2">
            <a:extLst>
              <a:ext uri="{FF2B5EF4-FFF2-40B4-BE49-F238E27FC236}">
                <a16:creationId xmlns:a16="http://schemas.microsoft.com/office/drawing/2014/main" id="{87BF428E-C1FF-4D41-9236-7BBC46BCAB9C}"/>
              </a:ext>
            </a:extLst>
          </p:cNvPr>
          <p:cNvSpPr>
            <a:spLocks noGrp="1"/>
          </p:cNvSpPr>
          <p:nvPr>
            <p:ph idx="1"/>
          </p:nvPr>
        </p:nvSpPr>
        <p:spPr>
          <a:xfrm>
            <a:off x="628650" y="2418763"/>
            <a:ext cx="7886700" cy="3071209"/>
          </a:xfrm>
        </p:spPr>
        <p:txBody>
          <a:bodyPr>
            <a:normAutofit/>
          </a:bodyPr>
          <a:lstStyle/>
          <a:p>
            <a:pPr marL="0" indent="0">
              <a:buNone/>
            </a:pPr>
            <a:r>
              <a:rPr lang="en-GB" dirty="0">
                <a:latin typeface="Courier New" panose="02070309020205020404" pitchFamily="49" charset="0"/>
                <a:cs typeface="Courier New" panose="02070309020205020404" pitchFamily="49" charset="0"/>
              </a:rPr>
              <a:t>python -m </a:t>
            </a:r>
            <a:r>
              <a:rPr lang="en-GB" dirty="0" err="1">
                <a:latin typeface="Courier New" panose="02070309020205020404" pitchFamily="49" charset="0"/>
                <a:cs typeface="Courier New" panose="02070309020205020404" pitchFamily="49" charset="0"/>
              </a:rPr>
              <a:t>json.tool</a:t>
            </a:r>
            <a:r>
              <a:rPr lang="en-GB" dirty="0">
                <a:latin typeface="Courier New" panose="02070309020205020404" pitchFamily="49" charset="0"/>
                <a:cs typeface="Courier New" panose="02070309020205020404" pitchFamily="49" charset="0"/>
              </a:rPr>
              <a:t> &lt; </a:t>
            </a:r>
            <a:r>
              <a:rPr lang="en-GB" dirty="0" err="1">
                <a:latin typeface="Courier New" panose="02070309020205020404" pitchFamily="49" charset="0"/>
                <a:cs typeface="Courier New" panose="02070309020205020404" pitchFamily="49" charset="0"/>
              </a:rPr>
              <a:t>data.json</a:t>
            </a:r>
            <a:endParaRPr lang="en-GB" dirty="0">
              <a:latin typeface="Courier New" panose="02070309020205020404" pitchFamily="49" charset="0"/>
              <a:cs typeface="Courier New" panose="02070309020205020404" pitchFamily="49" charset="0"/>
            </a:endParaRPr>
          </a:p>
          <a:p>
            <a:pPr marL="0" indent="0">
              <a:buNone/>
            </a:pPr>
            <a:endParaRPr lang="en-GB" dirty="0">
              <a:latin typeface="Courier New" panose="02070309020205020404" pitchFamily="49" charset="0"/>
              <a:cs typeface="Courier New" panose="02070309020205020404" pitchFamily="49" charset="0"/>
            </a:endParaRPr>
          </a:p>
          <a:p>
            <a:pPr marL="0" indent="0">
              <a:buNone/>
            </a:pPr>
            <a:r>
              <a:rPr lang="en-GB" dirty="0">
                <a:cs typeface="Courier New" panose="02070309020205020404" pitchFamily="49" charset="0"/>
              </a:rPr>
              <a:t>Will print the JSON if right, or suggest corrections.</a:t>
            </a:r>
          </a:p>
        </p:txBody>
      </p:sp>
      <p:sp>
        <p:nvSpPr>
          <p:cNvPr id="4" name="TextBox 3">
            <a:extLst>
              <a:ext uri="{FF2B5EF4-FFF2-40B4-BE49-F238E27FC236}">
                <a16:creationId xmlns:a16="http://schemas.microsoft.com/office/drawing/2014/main" id="{2F504DF9-511F-F144-9E0B-FE3D3DF9FD01}"/>
              </a:ext>
            </a:extLst>
          </p:cNvPr>
          <p:cNvSpPr txBox="1"/>
          <p:nvPr/>
        </p:nvSpPr>
        <p:spPr>
          <a:xfrm>
            <a:off x="1091047" y="4770658"/>
            <a:ext cx="7533408" cy="923330"/>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r>
              <a:rPr lang="en-US" dirty="0"/>
              <a:t>There are so many Python packages which simplify working with any type of JSON data. We’ll use them, if needed.</a:t>
            </a:r>
          </a:p>
          <a:p>
            <a:r>
              <a:rPr lang="en-US" dirty="0"/>
              <a:t>Let’s move on with other file-types.</a:t>
            </a:r>
          </a:p>
        </p:txBody>
      </p:sp>
    </p:spTree>
    <p:extLst>
      <p:ext uri="{BB962C8B-B14F-4D97-AF65-F5344CB8AC3E}">
        <p14:creationId xmlns:p14="http://schemas.microsoft.com/office/powerpoint/2010/main" val="1593880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793" y="863648"/>
            <a:ext cx="7300337" cy="857250"/>
          </a:xfrm>
        </p:spPr>
        <p:txBody>
          <a:bodyPr/>
          <a:lstStyle/>
          <a:p>
            <a:r>
              <a:rPr lang="en-GB" sz="3000" dirty="0" err="1"/>
              <a:t>Markup</a:t>
            </a:r>
            <a:r>
              <a:rPr lang="en-GB" sz="3000" dirty="0"/>
              <a:t> languages</a:t>
            </a:r>
          </a:p>
        </p:txBody>
      </p:sp>
      <p:sp>
        <p:nvSpPr>
          <p:cNvPr id="3" name="Content Placeholder 2"/>
          <p:cNvSpPr>
            <a:spLocks noGrp="1"/>
          </p:cNvSpPr>
          <p:nvPr>
            <p:ph idx="1"/>
          </p:nvPr>
        </p:nvSpPr>
        <p:spPr>
          <a:xfrm>
            <a:off x="1159550" y="2445406"/>
            <a:ext cx="7284821" cy="2832962"/>
          </a:xfrm>
        </p:spPr>
        <p:txBody>
          <a:bodyPr/>
          <a:lstStyle/>
          <a:p>
            <a:pPr marL="0" indent="0">
              <a:buNone/>
            </a:pPr>
            <a:r>
              <a:rPr lang="en-GB" sz="1950" dirty="0"/>
              <a:t>Tags and content.</a:t>
            </a:r>
          </a:p>
          <a:p>
            <a:pPr marL="0" indent="0">
              <a:buNone/>
            </a:pPr>
            <a:r>
              <a:rPr lang="en-GB" sz="1950" dirty="0"/>
              <a:t>Tags often note the ontological context of the data, making the value have meaning: that is determining its </a:t>
            </a:r>
            <a:r>
              <a:rPr lang="en-GB" sz="1950" dirty="0">
                <a:solidFill>
                  <a:schemeClr val="accent1"/>
                </a:solidFill>
              </a:rPr>
              <a:t>semantic</a:t>
            </a:r>
            <a:r>
              <a:rPr lang="en-GB" sz="1950" dirty="0"/>
              <a:t> content.  </a:t>
            </a:r>
          </a:p>
          <a:p>
            <a:pPr marL="0" indent="0">
              <a:buNone/>
            </a:pPr>
            <a:endParaRPr lang="en-GB" sz="1950" dirty="0"/>
          </a:p>
          <a:p>
            <a:pPr marL="0" indent="0">
              <a:buNone/>
            </a:pPr>
            <a:r>
              <a:rPr lang="en-GB" sz="1950" dirty="0"/>
              <a:t>All based on Standard Generalized </a:t>
            </a:r>
            <a:r>
              <a:rPr lang="en-GB" sz="1950" dirty="0" err="1"/>
              <a:t>Markup</a:t>
            </a:r>
            <a:r>
              <a:rPr lang="en-GB" sz="1950" dirty="0"/>
              <a:t> Language (SGML) [ISO 8879]</a:t>
            </a:r>
          </a:p>
          <a:p>
            <a:pPr marL="0" indent="0">
              <a:buNone/>
            </a:pPr>
            <a:endParaRPr lang="en-GB" dirty="0"/>
          </a:p>
        </p:txBody>
      </p:sp>
    </p:spTree>
    <p:extLst>
      <p:ext uri="{BB962C8B-B14F-4D97-AF65-F5344CB8AC3E}">
        <p14:creationId xmlns:p14="http://schemas.microsoft.com/office/powerpoint/2010/main" val="1424488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13E32-2B98-45F0-8B2F-7BDE11E74B53}"/>
              </a:ext>
            </a:extLst>
          </p:cNvPr>
          <p:cNvSpPr>
            <a:spLocks noGrp="1"/>
          </p:cNvSpPr>
          <p:nvPr>
            <p:ph type="title"/>
          </p:nvPr>
        </p:nvSpPr>
        <p:spPr/>
        <p:txBody>
          <a:bodyPr/>
          <a:lstStyle/>
          <a:p>
            <a:r>
              <a:rPr lang="en-GB" dirty="0"/>
              <a:t>Standard input/output</a:t>
            </a:r>
          </a:p>
        </p:txBody>
      </p:sp>
      <p:sp>
        <p:nvSpPr>
          <p:cNvPr id="3" name="Content Placeholder 2">
            <a:extLst>
              <a:ext uri="{FF2B5EF4-FFF2-40B4-BE49-F238E27FC236}">
                <a16:creationId xmlns:a16="http://schemas.microsoft.com/office/drawing/2014/main" id="{4394D359-79B8-40AA-9F54-78FB5376C6DB}"/>
              </a:ext>
            </a:extLst>
          </p:cNvPr>
          <p:cNvSpPr>
            <a:spLocks noGrp="1"/>
          </p:cNvSpPr>
          <p:nvPr>
            <p:ph idx="1"/>
          </p:nvPr>
        </p:nvSpPr>
        <p:spPr>
          <a:xfrm>
            <a:off x="316523" y="2334358"/>
            <a:ext cx="8503920" cy="3365696"/>
          </a:xfrm>
        </p:spPr>
        <p:txBody>
          <a:bodyPr>
            <a:normAutofit/>
          </a:bodyPr>
          <a:lstStyle/>
          <a:p>
            <a:pPr marL="0" indent="0">
              <a:spcAft>
                <a:spcPts val="900"/>
              </a:spcAft>
              <a:buNone/>
            </a:pPr>
            <a:r>
              <a:rPr lang="en-GB" dirty="0"/>
              <a:t>Input reads </a:t>
            </a:r>
            <a:r>
              <a:rPr lang="en-GB" dirty="0">
                <a:solidFill>
                  <a:schemeClr val="accent1"/>
                </a:solidFill>
              </a:rPr>
              <a:t>stdin</a:t>
            </a:r>
            <a:r>
              <a:rPr lang="en-GB" dirty="0"/>
              <a:t> (usually keyboard), in the same way print writes to </a:t>
            </a:r>
            <a:r>
              <a:rPr lang="en-GB" dirty="0" err="1">
                <a:solidFill>
                  <a:schemeClr val="accent1"/>
                </a:solidFill>
              </a:rPr>
              <a:t>stdout</a:t>
            </a:r>
            <a:r>
              <a:rPr lang="en-GB" dirty="0"/>
              <a:t> (usually the screen).</a:t>
            </a:r>
          </a:p>
          <a:p>
            <a:pPr marL="0" indent="0">
              <a:spcAft>
                <a:spcPts val="900"/>
              </a:spcAft>
              <a:buNone/>
            </a:pPr>
            <a:r>
              <a:rPr lang="en-GB" dirty="0"/>
              <a:t>Generally, when we move information between programs, or between programs and hardware, we talk about </a:t>
            </a:r>
            <a:r>
              <a:rPr lang="en-GB" dirty="0">
                <a:solidFill>
                  <a:schemeClr val="accent1"/>
                </a:solidFill>
              </a:rPr>
              <a:t>streams</a:t>
            </a:r>
            <a:r>
              <a:rPr lang="en-GB" dirty="0"/>
              <a:t>: tubes down which we can send data. </a:t>
            </a:r>
          </a:p>
          <a:p>
            <a:pPr marL="0" indent="0">
              <a:spcAft>
                <a:spcPts val="900"/>
              </a:spcAft>
              <a:buNone/>
            </a:pPr>
            <a:r>
              <a:rPr lang="en-GB" dirty="0"/>
              <a:t>Stdin and </a:t>
            </a:r>
            <a:r>
              <a:rPr lang="en-GB" dirty="0" err="1"/>
              <a:t>stdout</a:t>
            </a:r>
            <a:r>
              <a:rPr lang="en-GB" dirty="0"/>
              <a:t> can be regarded as streams from the keyboard to the program, and from the program to the screen. </a:t>
            </a:r>
          </a:p>
          <a:p>
            <a:pPr marL="0" indent="0">
              <a:spcAft>
                <a:spcPts val="900"/>
              </a:spcAft>
              <a:buNone/>
            </a:pPr>
            <a:r>
              <a:rPr lang="en-GB" dirty="0"/>
              <a:t>There's also a </a:t>
            </a:r>
            <a:r>
              <a:rPr lang="en-GB" dirty="0">
                <a:solidFill>
                  <a:schemeClr val="accent1"/>
                </a:solidFill>
              </a:rPr>
              <a:t>stderr</a:t>
            </a:r>
            <a:r>
              <a:rPr lang="en-GB" dirty="0"/>
              <a:t> where error messages from programs are sent: again, usually the screen by default.</a:t>
            </a:r>
          </a:p>
          <a:p>
            <a:pPr marL="0" indent="0">
              <a:spcAft>
                <a:spcPts val="900"/>
              </a:spcAft>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p:txBody>
      </p:sp>
    </p:spTree>
    <p:extLst>
      <p:ext uri="{BB962C8B-B14F-4D97-AF65-F5344CB8AC3E}">
        <p14:creationId xmlns:p14="http://schemas.microsoft.com/office/powerpoint/2010/main" val="32619684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4556" y="834527"/>
            <a:ext cx="7299086" cy="857250"/>
          </a:xfrm>
        </p:spPr>
        <p:txBody>
          <a:bodyPr>
            <a:normAutofit/>
          </a:bodyPr>
          <a:lstStyle/>
          <a:p>
            <a:r>
              <a:rPr lang="en-GB" sz="3000" dirty="0"/>
              <a:t>HTML</a:t>
            </a:r>
            <a:br>
              <a:rPr lang="en-GB" sz="3000" dirty="0"/>
            </a:br>
            <a:r>
              <a:rPr lang="en-GB" sz="3000" dirty="0"/>
              <a:t>Hypertext </a:t>
            </a:r>
            <a:r>
              <a:rPr lang="en-GB" sz="3000" dirty="0" err="1"/>
              <a:t>Markup</a:t>
            </a:r>
            <a:r>
              <a:rPr lang="en-GB" sz="3000" dirty="0"/>
              <a:t> Language</a:t>
            </a:r>
          </a:p>
        </p:txBody>
      </p:sp>
      <p:sp>
        <p:nvSpPr>
          <p:cNvPr id="3" name="Content Placeholder 2"/>
          <p:cNvSpPr>
            <a:spLocks noGrp="1"/>
          </p:cNvSpPr>
          <p:nvPr>
            <p:ph idx="1"/>
          </p:nvPr>
        </p:nvSpPr>
        <p:spPr>
          <a:xfrm>
            <a:off x="837855" y="2402451"/>
            <a:ext cx="7445588" cy="3502484"/>
          </a:xfrm>
        </p:spPr>
        <p:txBody>
          <a:bodyPr>
            <a:normAutofit fontScale="92500"/>
          </a:bodyPr>
          <a:lstStyle/>
          <a:p>
            <a:pPr marL="0" indent="0">
              <a:buNone/>
            </a:pPr>
            <a:r>
              <a:rPr lang="en-GB" sz="1950" dirty="0"/>
              <a:t>Nested tags giving information about the content.</a:t>
            </a:r>
          </a:p>
          <a:p>
            <a:pPr marL="0" indent="0">
              <a:buNone/>
            </a:pPr>
            <a:r>
              <a:rPr lang="en-GB" sz="1950" dirty="0">
                <a:latin typeface="Courier New" pitchFamily="49" charset="0"/>
                <a:cs typeface="Courier New" pitchFamily="49" charset="0"/>
              </a:rPr>
              <a:t>&lt;HTML&gt;</a:t>
            </a:r>
          </a:p>
          <a:p>
            <a:pPr marL="0" indent="0">
              <a:buNone/>
            </a:pPr>
            <a:r>
              <a:rPr lang="en-GB" sz="1950" dirty="0">
                <a:latin typeface="Courier New" pitchFamily="49" charset="0"/>
                <a:cs typeface="Courier New" pitchFamily="49" charset="0"/>
              </a:rPr>
              <a:t>	&lt;BODY&gt;</a:t>
            </a:r>
          </a:p>
          <a:p>
            <a:pPr marL="0" indent="0">
              <a:buNone/>
            </a:pPr>
            <a:r>
              <a:rPr lang="en-GB" sz="1950" dirty="0">
                <a:latin typeface="Courier New" pitchFamily="49" charset="0"/>
                <a:cs typeface="Courier New" pitchFamily="49" charset="0"/>
              </a:rPr>
              <a:t>		&lt;P&gt;&lt;B&gt;This&lt;/B&gt; is&lt;BR&gt;text	&lt;/BODY&gt;</a:t>
            </a:r>
          </a:p>
          <a:p>
            <a:pPr marL="0" indent="0">
              <a:buNone/>
            </a:pPr>
            <a:r>
              <a:rPr lang="en-GB" sz="1950" dirty="0">
                <a:latin typeface="Courier New" pitchFamily="49" charset="0"/>
                <a:cs typeface="Courier New" pitchFamily="49" charset="0"/>
              </a:rPr>
              <a:t>&lt;/HTML&gt;</a:t>
            </a:r>
          </a:p>
          <a:p>
            <a:pPr marL="0" indent="0">
              <a:buNone/>
            </a:pPr>
            <a:r>
              <a:rPr lang="en-GB" sz="1950" dirty="0"/>
              <a:t>Note that tags can be on their own, some by default, some through sloppiness.</a:t>
            </a:r>
          </a:p>
          <a:p>
            <a:pPr marL="0" indent="0">
              <a:buNone/>
            </a:pPr>
            <a:r>
              <a:rPr lang="en-GB" sz="1950" dirty="0"/>
              <a:t>Not case sensitive.</a:t>
            </a:r>
          </a:p>
          <a:p>
            <a:pPr marL="0" indent="0">
              <a:buNone/>
            </a:pPr>
            <a:r>
              <a:rPr lang="en-GB" sz="1950" dirty="0"/>
              <a:t>Contains style information (though use discouraged).</a:t>
            </a:r>
          </a:p>
        </p:txBody>
      </p:sp>
    </p:spTree>
    <p:extLst>
      <p:ext uri="{BB962C8B-B14F-4D97-AF65-F5344CB8AC3E}">
        <p14:creationId xmlns:p14="http://schemas.microsoft.com/office/powerpoint/2010/main" val="22862796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1679" y="829758"/>
            <a:ext cx="7998362" cy="994172"/>
          </a:xfrm>
        </p:spPr>
        <p:txBody>
          <a:bodyPr/>
          <a:lstStyle/>
          <a:p>
            <a:r>
              <a:rPr lang="en-GB" sz="3000" dirty="0"/>
              <a:t>XML</a:t>
            </a:r>
            <a:br>
              <a:rPr lang="en-GB" sz="3000" dirty="0"/>
            </a:br>
            <a:r>
              <a:rPr lang="en-GB" sz="3000" dirty="0" err="1"/>
              <a:t>eXtensible</a:t>
            </a:r>
            <a:r>
              <a:rPr lang="en-GB" sz="3000" dirty="0"/>
              <a:t> </a:t>
            </a:r>
            <a:r>
              <a:rPr lang="en-GB" sz="3000" dirty="0" err="1"/>
              <a:t>Markup</a:t>
            </a:r>
            <a:r>
              <a:rPr lang="en-GB" sz="3000" dirty="0"/>
              <a:t> Language</a:t>
            </a:r>
            <a:endParaRPr lang="en-GB" dirty="0"/>
          </a:p>
        </p:txBody>
      </p:sp>
      <p:sp>
        <p:nvSpPr>
          <p:cNvPr id="3" name="Content Placeholder 2"/>
          <p:cNvSpPr>
            <a:spLocks noGrp="1"/>
          </p:cNvSpPr>
          <p:nvPr>
            <p:ph idx="1"/>
          </p:nvPr>
        </p:nvSpPr>
        <p:spPr>
          <a:xfrm>
            <a:off x="785930" y="2497451"/>
            <a:ext cx="7995000" cy="3348372"/>
          </a:xfrm>
        </p:spPr>
        <p:txBody>
          <a:bodyPr/>
          <a:lstStyle/>
          <a:p>
            <a:pPr marL="0" indent="0">
              <a:spcAft>
                <a:spcPts val="900"/>
              </a:spcAft>
              <a:buNone/>
            </a:pPr>
            <a:r>
              <a:rPr lang="en-GB" sz="1950" dirty="0"/>
              <a:t>More generic.</a:t>
            </a:r>
          </a:p>
          <a:p>
            <a:pPr marL="0" indent="0">
              <a:spcAft>
                <a:spcPts val="900"/>
              </a:spcAft>
              <a:buNone/>
            </a:pPr>
            <a:r>
              <a:rPr lang="en-GB" sz="1950" dirty="0"/>
              <a:t>Extensible – not fixed terms, but terms you can add to.</a:t>
            </a:r>
          </a:p>
          <a:p>
            <a:pPr marL="0" indent="0">
              <a:spcAft>
                <a:spcPts val="900"/>
              </a:spcAft>
              <a:buNone/>
            </a:pPr>
            <a:r>
              <a:rPr lang="en-GB" sz="1950" dirty="0"/>
              <a:t>Vast number of different versions for different kinds of information.</a:t>
            </a:r>
          </a:p>
          <a:p>
            <a:pPr marL="0" indent="0">
              <a:spcAft>
                <a:spcPts val="900"/>
              </a:spcAft>
              <a:buNone/>
            </a:pPr>
            <a:r>
              <a:rPr lang="en-GB" sz="1950" dirty="0"/>
              <a:t>Used a lot now because of the advantages of using human-readable data formats. Data transfer fast, memory cheap, and it is therefore now feasible.</a:t>
            </a:r>
          </a:p>
        </p:txBody>
      </p:sp>
    </p:spTree>
    <p:extLst>
      <p:ext uri="{BB962C8B-B14F-4D97-AF65-F5344CB8AC3E}">
        <p14:creationId xmlns:p14="http://schemas.microsoft.com/office/powerpoint/2010/main" val="41650276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3066" y="842866"/>
            <a:ext cx="7320187" cy="857250"/>
          </a:xfrm>
        </p:spPr>
        <p:txBody>
          <a:bodyPr/>
          <a:lstStyle/>
          <a:p>
            <a:r>
              <a:rPr lang="en-GB" sz="3000" dirty="0"/>
              <a:t>GML</a:t>
            </a:r>
            <a:endParaRPr lang="en-GB" dirty="0"/>
          </a:p>
        </p:txBody>
      </p:sp>
      <p:sp>
        <p:nvSpPr>
          <p:cNvPr id="3" name="Content Placeholder 2"/>
          <p:cNvSpPr>
            <a:spLocks noGrp="1"/>
          </p:cNvSpPr>
          <p:nvPr>
            <p:ph idx="1"/>
          </p:nvPr>
        </p:nvSpPr>
        <p:spPr>
          <a:xfrm>
            <a:off x="858930" y="1893998"/>
            <a:ext cx="7358677" cy="3996444"/>
          </a:xfrm>
        </p:spPr>
        <p:txBody>
          <a:bodyPr/>
          <a:lstStyle/>
          <a:p>
            <a:pPr marL="0" indent="0">
              <a:buNone/>
            </a:pPr>
            <a:r>
              <a:rPr lang="en-GB" sz="1950" dirty="0"/>
              <a:t>Major geographical type is GML (Geographical </a:t>
            </a:r>
            <a:r>
              <a:rPr lang="en-GB" sz="1950" dirty="0" err="1"/>
              <a:t>Markup</a:t>
            </a:r>
            <a:r>
              <a:rPr lang="en-GB" sz="1950" dirty="0"/>
              <a:t> Language).</a:t>
            </a:r>
          </a:p>
          <a:p>
            <a:pPr marL="0" indent="0">
              <a:buNone/>
            </a:pPr>
            <a:r>
              <a:rPr lang="en-GB" sz="1950" dirty="0"/>
              <a:t>Given a significant boost by the shift of Ordnance Survey from their own binary data format to this.</a:t>
            </a:r>
          </a:p>
          <a:p>
            <a:pPr marL="0" indent="0">
              <a:buNone/>
            </a:pPr>
            <a:r>
              <a:rPr lang="en-GB" sz="1950" dirty="0"/>
              <a:t>Controlled by the Open GIS Consortium:</a:t>
            </a:r>
          </a:p>
          <a:p>
            <a:pPr marL="0" indent="0">
              <a:buNone/>
            </a:pPr>
            <a:r>
              <a:rPr lang="en-GB" sz="1950" dirty="0"/>
              <a:t>http://www.opengeospatial.org/standards/gml</a:t>
            </a:r>
          </a:p>
          <a:p>
            <a:pPr marL="0" indent="0">
              <a:buNone/>
            </a:pPr>
            <a:endParaRPr lang="en-GB" sz="1950" dirty="0"/>
          </a:p>
          <a:p>
            <a:pPr marL="0" indent="0">
              <a:buNone/>
            </a:pPr>
            <a:r>
              <a:rPr lang="en-GB" sz="1500" dirty="0"/>
              <a:t> &lt;</a:t>
            </a:r>
            <a:r>
              <a:rPr lang="en-GB" sz="1500" dirty="0" err="1"/>
              <a:t>gml:Point</a:t>
            </a:r>
            <a:r>
              <a:rPr lang="en-GB" sz="1500" dirty="0"/>
              <a:t> </a:t>
            </a:r>
            <a:r>
              <a:rPr lang="en-GB" sz="1500" dirty="0" err="1"/>
              <a:t>gml:id</a:t>
            </a:r>
            <a:r>
              <a:rPr lang="en-GB" sz="1500" dirty="0"/>
              <a:t>="p21“ 		</a:t>
            </a:r>
            <a:r>
              <a:rPr lang="en-GB" sz="1500" dirty="0" err="1"/>
              <a:t>srsName</a:t>
            </a:r>
            <a:r>
              <a:rPr lang="en-GB" sz="1500" dirty="0"/>
              <a:t>="http://www.opengis.net/def/crs/EPSG/0/4326"&gt;</a:t>
            </a:r>
          </a:p>
          <a:p>
            <a:pPr marL="0" indent="0">
              <a:buNone/>
            </a:pPr>
            <a:r>
              <a:rPr lang="en-GB" sz="1500" dirty="0"/>
              <a:t>    &lt;</a:t>
            </a:r>
            <a:r>
              <a:rPr lang="en-GB" sz="1500" dirty="0" err="1"/>
              <a:t>gml:coordinates</a:t>
            </a:r>
            <a:r>
              <a:rPr lang="en-GB" sz="1500" dirty="0"/>
              <a:t>&gt;45.67, 88.56&lt;/</a:t>
            </a:r>
            <a:r>
              <a:rPr lang="en-GB" sz="1500" dirty="0" err="1"/>
              <a:t>gml:coordinates</a:t>
            </a:r>
            <a:r>
              <a:rPr lang="en-GB" sz="1500" dirty="0"/>
              <a:t>&gt;</a:t>
            </a:r>
          </a:p>
          <a:p>
            <a:pPr marL="0" indent="0">
              <a:buNone/>
            </a:pPr>
            <a:r>
              <a:rPr lang="en-GB" sz="1500" dirty="0"/>
              <a:t> &lt;/</a:t>
            </a:r>
            <a:r>
              <a:rPr lang="en-GB" sz="1500" dirty="0" err="1"/>
              <a:t>gml:Point</a:t>
            </a:r>
            <a:r>
              <a:rPr lang="en-GB" sz="1500" dirty="0"/>
              <a:t>&gt;</a:t>
            </a:r>
          </a:p>
        </p:txBody>
      </p:sp>
    </p:spTree>
    <p:extLst>
      <p:ext uri="{BB962C8B-B14F-4D97-AF65-F5344CB8AC3E}">
        <p14:creationId xmlns:p14="http://schemas.microsoft.com/office/powerpoint/2010/main" val="33732496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EF321-F1CB-48E3-85CE-DF0CF0A6DE75}"/>
              </a:ext>
            </a:extLst>
          </p:cNvPr>
          <p:cNvSpPr>
            <a:spLocks noGrp="1"/>
          </p:cNvSpPr>
          <p:nvPr>
            <p:ph type="title"/>
          </p:nvPr>
        </p:nvSpPr>
        <p:spPr/>
        <p:txBody>
          <a:bodyPr/>
          <a:lstStyle/>
          <a:p>
            <a:r>
              <a:rPr lang="en-GB" dirty="0"/>
              <a:t>HTML / XML</a:t>
            </a:r>
          </a:p>
        </p:txBody>
      </p:sp>
      <p:sp>
        <p:nvSpPr>
          <p:cNvPr id="3" name="Content Placeholder 2">
            <a:extLst>
              <a:ext uri="{FF2B5EF4-FFF2-40B4-BE49-F238E27FC236}">
                <a16:creationId xmlns:a16="http://schemas.microsoft.com/office/drawing/2014/main" id="{5F94D091-7054-41A3-8E6C-5F3A49AAD6D7}"/>
              </a:ext>
            </a:extLst>
          </p:cNvPr>
          <p:cNvSpPr>
            <a:spLocks noGrp="1"/>
          </p:cNvSpPr>
          <p:nvPr>
            <p:ph idx="1"/>
          </p:nvPr>
        </p:nvSpPr>
        <p:spPr/>
        <p:txBody>
          <a:bodyPr/>
          <a:lstStyle/>
          <a:p>
            <a:pPr marL="0" indent="0">
              <a:buNone/>
            </a:pPr>
            <a:r>
              <a:rPr lang="en-GB" dirty="0"/>
              <a:t>The two most useful standard libraries are:</a:t>
            </a:r>
          </a:p>
          <a:p>
            <a:pPr marL="0" indent="0">
              <a:buNone/>
            </a:pPr>
            <a:r>
              <a:rPr lang="en-GB" dirty="0" err="1"/>
              <a:t>Markup</a:t>
            </a:r>
            <a:r>
              <a:rPr lang="en-GB" dirty="0"/>
              <a:t>: for processing HTML/XML:</a:t>
            </a:r>
          </a:p>
          <a:p>
            <a:pPr marL="0" indent="0">
              <a:buNone/>
            </a:pPr>
            <a:r>
              <a:rPr lang="en-GB" dirty="0">
                <a:hlinkClick r:id="rId3"/>
              </a:rPr>
              <a:t>https://docs.python.org/3/library/markup.html</a:t>
            </a:r>
            <a:endParaRPr lang="en-GB" dirty="0"/>
          </a:p>
          <a:p>
            <a:pPr marL="0" indent="0">
              <a:buNone/>
            </a:pPr>
            <a:r>
              <a:rPr lang="en-GB" dirty="0"/>
              <a:t>And Internet, for gain </a:t>
            </a:r>
          </a:p>
          <a:p>
            <a:pPr marL="0" indent="0">
              <a:buNone/>
            </a:pPr>
            <a:r>
              <a:rPr lang="en-GB" dirty="0">
                <a:hlinkClick r:id="rId4"/>
              </a:rPr>
              <a:t>https://docs.python.org/3/library/internet.html</a:t>
            </a:r>
            <a:r>
              <a:rPr lang="en-GB" dirty="0"/>
              <a:t> </a:t>
            </a:r>
          </a:p>
          <a:p>
            <a:pPr marL="0" indent="0">
              <a:buNone/>
            </a:pPr>
            <a:r>
              <a:rPr lang="en-GB" dirty="0">
                <a:hlinkClick r:id="rId5"/>
              </a:rPr>
              <a:t>http://docs.python-requests.org/en/master/</a:t>
            </a:r>
            <a:r>
              <a:rPr lang="en-GB" dirty="0"/>
              <a:t> </a:t>
            </a:r>
          </a:p>
        </p:txBody>
      </p:sp>
    </p:spTree>
    <p:extLst>
      <p:ext uri="{BB962C8B-B14F-4D97-AF65-F5344CB8AC3E}">
        <p14:creationId xmlns:p14="http://schemas.microsoft.com/office/powerpoint/2010/main" val="12330468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CB810-FADE-124E-8C94-0079E5216B8E}"/>
              </a:ext>
            </a:extLst>
          </p:cNvPr>
          <p:cNvSpPr>
            <a:spLocks noGrp="1"/>
          </p:cNvSpPr>
          <p:nvPr>
            <p:ph type="ctrTitle"/>
          </p:nvPr>
        </p:nvSpPr>
        <p:spPr/>
        <p:txBody>
          <a:bodyPr/>
          <a:lstStyle/>
          <a:p>
            <a:r>
              <a:rPr lang="en-US" dirty="0"/>
              <a:t>OS and Path</a:t>
            </a:r>
          </a:p>
        </p:txBody>
      </p:sp>
      <p:sp>
        <p:nvSpPr>
          <p:cNvPr id="4" name="Subtitle 3">
            <a:extLst>
              <a:ext uri="{FF2B5EF4-FFF2-40B4-BE49-F238E27FC236}">
                <a16:creationId xmlns:a16="http://schemas.microsoft.com/office/drawing/2014/main" id="{9DFD66E2-7617-7B4B-8E69-EED2C617105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052843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9B649-F5B5-46B3-8094-BC400101B0AD}"/>
              </a:ext>
            </a:extLst>
          </p:cNvPr>
          <p:cNvSpPr>
            <a:spLocks noGrp="1"/>
          </p:cNvSpPr>
          <p:nvPr>
            <p:ph type="title"/>
          </p:nvPr>
        </p:nvSpPr>
        <p:spPr/>
        <p:txBody>
          <a:bodyPr/>
          <a:lstStyle/>
          <a:p>
            <a:r>
              <a:rPr lang="en-GB" dirty="0"/>
              <a:t>OS</a:t>
            </a:r>
          </a:p>
        </p:txBody>
      </p:sp>
      <p:sp>
        <p:nvSpPr>
          <p:cNvPr id="3" name="Content Placeholder 2">
            <a:extLst>
              <a:ext uri="{FF2B5EF4-FFF2-40B4-BE49-F238E27FC236}">
                <a16:creationId xmlns:a16="http://schemas.microsoft.com/office/drawing/2014/main" id="{35D731A2-0A9B-4E27-8867-E941553E37CE}"/>
              </a:ext>
            </a:extLst>
          </p:cNvPr>
          <p:cNvSpPr>
            <a:spLocks noGrp="1"/>
          </p:cNvSpPr>
          <p:nvPr>
            <p:ph idx="1"/>
          </p:nvPr>
        </p:nvSpPr>
        <p:spPr/>
        <p:txBody>
          <a:bodyPr>
            <a:normAutofit/>
          </a:bodyPr>
          <a:lstStyle/>
          <a:p>
            <a:pPr marL="0" indent="0">
              <a:buNone/>
            </a:pPr>
            <a:r>
              <a:rPr lang="en-GB" dirty="0"/>
              <a:t>The </a:t>
            </a:r>
            <a:r>
              <a:rPr lang="en-GB" dirty="0" err="1"/>
              <a:t>os</a:t>
            </a:r>
            <a:r>
              <a:rPr lang="en-GB" dirty="0"/>
              <a:t> module allows interaction with the Operating System, either generically or specific to a particular OS.</a:t>
            </a:r>
          </a:p>
          <a:p>
            <a:pPr marL="0" indent="0">
              <a:buNone/>
            </a:pPr>
            <a:r>
              <a:rPr lang="en-GB" dirty="0"/>
              <a:t> </a:t>
            </a:r>
            <a:r>
              <a:rPr lang="en-GB" dirty="0">
                <a:hlinkClick r:id="rId3"/>
              </a:rPr>
              <a:t>https://docs.python.org/3/library/os.html</a:t>
            </a:r>
            <a:endParaRPr lang="en-GB" dirty="0"/>
          </a:p>
          <a:p>
            <a:pPr marL="0" indent="0">
              <a:buNone/>
            </a:pPr>
            <a:endParaRPr lang="en-GB" dirty="0"/>
          </a:p>
          <a:p>
            <a:pPr marL="0" indent="0">
              <a:buNone/>
            </a:pPr>
            <a:r>
              <a:rPr lang="en-GB" dirty="0"/>
              <a:t>Including:</a:t>
            </a:r>
          </a:p>
          <a:p>
            <a:pPr marL="0" indent="0">
              <a:buNone/>
            </a:pPr>
            <a:r>
              <a:rPr lang="en-GB" dirty="0"/>
              <a:t>Environment variable manipulation.</a:t>
            </a:r>
          </a:p>
          <a:p>
            <a:pPr marL="0" indent="0">
              <a:buNone/>
            </a:pPr>
            <a:r>
              <a:rPr lang="en-GB" dirty="0"/>
              <a:t>File system navigation.</a:t>
            </a:r>
          </a:p>
        </p:txBody>
      </p:sp>
    </p:spTree>
    <p:extLst>
      <p:ext uri="{BB962C8B-B14F-4D97-AF65-F5344CB8AC3E}">
        <p14:creationId xmlns:p14="http://schemas.microsoft.com/office/powerpoint/2010/main" val="32722934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7D853B-DB2F-344B-9090-A07ABCBAD8EE}"/>
              </a:ext>
            </a:extLst>
          </p:cNvPr>
          <p:cNvSpPr/>
          <p:nvPr/>
        </p:nvSpPr>
        <p:spPr>
          <a:xfrm>
            <a:off x="181840" y="2999233"/>
            <a:ext cx="8625984" cy="322192"/>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1E5778E-9B59-CD46-A9EA-C8B60884A13A}"/>
              </a:ext>
            </a:extLst>
          </p:cNvPr>
          <p:cNvSpPr/>
          <p:nvPr/>
        </p:nvSpPr>
        <p:spPr>
          <a:xfrm>
            <a:off x="181840" y="3724664"/>
            <a:ext cx="8625984" cy="1143172"/>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89B649-F5B5-46B3-8094-BC400101B0AD}"/>
              </a:ext>
            </a:extLst>
          </p:cNvPr>
          <p:cNvSpPr>
            <a:spLocks noGrp="1"/>
          </p:cNvSpPr>
          <p:nvPr>
            <p:ph type="title"/>
          </p:nvPr>
        </p:nvSpPr>
        <p:spPr>
          <a:xfrm>
            <a:off x="721129" y="796120"/>
            <a:ext cx="7886700" cy="994172"/>
          </a:xfrm>
        </p:spPr>
        <p:txBody>
          <a:bodyPr/>
          <a:lstStyle/>
          <a:p>
            <a:r>
              <a:rPr lang="en-GB" dirty="0"/>
              <a:t>Environment Variables</a:t>
            </a:r>
          </a:p>
        </p:txBody>
      </p:sp>
      <p:sp>
        <p:nvSpPr>
          <p:cNvPr id="3" name="Content Placeholder 2">
            <a:extLst>
              <a:ext uri="{FF2B5EF4-FFF2-40B4-BE49-F238E27FC236}">
                <a16:creationId xmlns:a16="http://schemas.microsoft.com/office/drawing/2014/main" id="{35D731A2-0A9B-4E27-8867-E941553E37CE}"/>
              </a:ext>
            </a:extLst>
          </p:cNvPr>
          <p:cNvSpPr>
            <a:spLocks noGrp="1"/>
          </p:cNvSpPr>
          <p:nvPr>
            <p:ph idx="1"/>
          </p:nvPr>
        </p:nvSpPr>
        <p:spPr>
          <a:xfrm>
            <a:off x="721129" y="2340769"/>
            <a:ext cx="8241030" cy="3547440"/>
          </a:xfrm>
        </p:spPr>
        <p:txBody>
          <a:bodyPr>
            <a:normAutofit fontScale="85000" lnSpcReduction="20000"/>
          </a:bodyPr>
          <a:lstStyle/>
          <a:p>
            <a:pPr marL="0" indent="0">
              <a:buNone/>
            </a:pPr>
            <a:r>
              <a:rPr lang="en-GB" dirty="0"/>
              <a:t>These are variables at the OS level, for the whole system and specific users.</a:t>
            </a:r>
          </a:p>
          <a:p>
            <a:pPr marL="0" indent="0">
              <a:buNone/>
            </a:pPr>
            <a:r>
              <a:rPr lang="en-GB" dirty="0"/>
              <a:t>For example, include the PATH to look for programs.</a:t>
            </a:r>
          </a:p>
          <a:p>
            <a:pPr marL="0" indent="0">
              <a:buNone/>
            </a:pPr>
            <a:r>
              <a:rPr lang="en-GB" dirty="0" err="1">
                <a:latin typeface="Courier New" panose="02070309020205020404" pitchFamily="49" charset="0"/>
                <a:cs typeface="Courier New" panose="02070309020205020404" pitchFamily="49" charset="0"/>
              </a:rPr>
              <a:t>os.environ</a:t>
            </a:r>
            <a:endParaRPr lang="en-GB" dirty="0">
              <a:latin typeface="Courier New" panose="02070309020205020404" pitchFamily="49" charset="0"/>
              <a:cs typeface="Courier New" panose="02070309020205020404" pitchFamily="49" charset="0"/>
            </a:endParaRPr>
          </a:p>
          <a:p>
            <a:pPr marL="0" indent="0">
              <a:buNone/>
            </a:pPr>
            <a:r>
              <a:rPr lang="en-GB" dirty="0"/>
              <a:t>    A mapping object containing environment information.</a:t>
            </a:r>
          </a:p>
          <a:p>
            <a:pPr marL="0" indent="0">
              <a:buNone/>
            </a:pPr>
            <a:r>
              <a:rPr lang="fr-FR" dirty="0">
                <a:latin typeface="Courier New" panose="02070309020205020404" pitchFamily="49" charset="0"/>
                <a:cs typeface="Courier New" panose="02070309020205020404" pitchFamily="49" charset="0"/>
              </a:rPr>
              <a:t>import os</a:t>
            </a:r>
          </a:p>
          <a:p>
            <a:pPr marL="0" indent="0">
              <a:buNone/>
            </a:pPr>
            <a:r>
              <a:rPr lang="fr-FR" dirty="0" err="1">
                <a:latin typeface="Courier New" panose="02070309020205020404" pitchFamily="49" charset="0"/>
                <a:cs typeface="Courier New" panose="02070309020205020404" pitchFamily="49" charset="0"/>
              </a:rPr>
              <a:t>print</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os.environ</a:t>
            </a:r>
            <a:r>
              <a:rPr lang="fr-FR" dirty="0">
                <a:latin typeface="Courier New" panose="02070309020205020404" pitchFamily="49" charset="0"/>
                <a:cs typeface="Courier New" panose="02070309020205020404" pitchFamily="49" charset="0"/>
              </a:rPr>
              <a:t>["PATH"])</a:t>
            </a:r>
            <a:endParaRPr lang="en-GB" dirty="0">
              <a:latin typeface="Courier New" panose="02070309020205020404" pitchFamily="49" charset="0"/>
              <a:cs typeface="Courier New" panose="02070309020205020404" pitchFamily="49" charset="0"/>
            </a:endParaRPr>
          </a:p>
          <a:p>
            <a:pPr marL="0" indent="0">
              <a:buNone/>
            </a:pPr>
            <a:r>
              <a:rPr lang="fr-FR" dirty="0" err="1">
                <a:latin typeface="Courier New" panose="02070309020205020404" pitchFamily="49" charset="0"/>
                <a:cs typeface="Courier New" panose="02070309020205020404" pitchFamily="49" charset="0"/>
              </a:rPr>
              <a:t>print</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os.environ</a:t>
            </a:r>
            <a:r>
              <a:rPr lang="fr-FR" dirty="0">
                <a:latin typeface="Courier New" panose="02070309020205020404" pitchFamily="49" charset="0"/>
                <a:cs typeface="Courier New" panose="02070309020205020404" pitchFamily="49" charset="0"/>
              </a:rPr>
              <a:t>["HOME"])</a:t>
            </a:r>
          </a:p>
          <a:p>
            <a:pPr marL="0" indent="0">
              <a:buNone/>
            </a:pPr>
            <a:endParaRPr lang="fr-FR" dirty="0">
              <a:latin typeface="Courier New" panose="02070309020205020404" pitchFamily="49" charset="0"/>
              <a:cs typeface="Courier New" panose="02070309020205020404" pitchFamily="49" charset="0"/>
            </a:endParaRPr>
          </a:p>
          <a:p>
            <a:pPr marL="0" indent="0">
              <a:buNone/>
            </a:pPr>
            <a:r>
              <a:rPr lang="fr-FR" dirty="0"/>
              <a:t>For more info on setting </a:t>
            </a:r>
            <a:r>
              <a:rPr lang="fr-FR" dirty="0" err="1"/>
              <a:t>Env</a:t>
            </a:r>
            <a:r>
              <a:rPr lang="fr-FR" dirty="0"/>
              <a:t> Variables, </a:t>
            </a:r>
            <a:r>
              <a:rPr lang="fr-FR" dirty="0" err="1"/>
              <a:t>see</a:t>
            </a:r>
            <a:r>
              <a:rPr lang="fr-FR" dirty="0"/>
              <a:t>:</a:t>
            </a:r>
          </a:p>
          <a:p>
            <a:pPr marL="0" indent="0">
              <a:buNone/>
            </a:pPr>
            <a:r>
              <a:rPr lang="en-GB" dirty="0">
                <a:hlinkClick r:id="rId3"/>
              </a:rPr>
              <a:t>https://docs.python.org/3/library/os.html#os.environ</a:t>
            </a:r>
            <a:r>
              <a:rPr lang="en-GB" dirty="0"/>
              <a:t> </a:t>
            </a:r>
          </a:p>
        </p:txBody>
      </p:sp>
    </p:spTree>
    <p:extLst>
      <p:ext uri="{BB962C8B-B14F-4D97-AF65-F5344CB8AC3E}">
        <p14:creationId xmlns:p14="http://schemas.microsoft.com/office/powerpoint/2010/main" val="1683224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8229869-716A-D041-9B2E-A82353CA51AE}"/>
              </a:ext>
            </a:extLst>
          </p:cNvPr>
          <p:cNvSpPr/>
          <p:nvPr/>
        </p:nvSpPr>
        <p:spPr>
          <a:xfrm>
            <a:off x="235628" y="2084833"/>
            <a:ext cx="8625984" cy="207030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89B649-F5B5-46B3-8094-BC400101B0AD}"/>
              </a:ext>
            </a:extLst>
          </p:cNvPr>
          <p:cNvSpPr>
            <a:spLocks noGrp="1"/>
          </p:cNvSpPr>
          <p:nvPr>
            <p:ph type="title"/>
          </p:nvPr>
        </p:nvSpPr>
        <p:spPr>
          <a:xfrm>
            <a:off x="667336" y="814437"/>
            <a:ext cx="7886700" cy="994172"/>
          </a:xfrm>
        </p:spPr>
        <p:txBody>
          <a:bodyPr/>
          <a:lstStyle/>
          <a:p>
            <a:r>
              <a:rPr lang="en-GB" dirty="0"/>
              <a:t>OS Functions</a:t>
            </a:r>
          </a:p>
        </p:txBody>
      </p:sp>
      <p:sp>
        <p:nvSpPr>
          <p:cNvPr id="3" name="Content Placeholder 2">
            <a:extLst>
              <a:ext uri="{FF2B5EF4-FFF2-40B4-BE49-F238E27FC236}">
                <a16:creationId xmlns:a16="http://schemas.microsoft.com/office/drawing/2014/main" id="{35D731A2-0A9B-4E27-8867-E941553E37CE}"/>
              </a:ext>
            </a:extLst>
          </p:cNvPr>
          <p:cNvSpPr>
            <a:spLocks noGrp="1"/>
          </p:cNvSpPr>
          <p:nvPr>
            <p:ph idx="1"/>
          </p:nvPr>
        </p:nvSpPr>
        <p:spPr>
          <a:xfrm>
            <a:off x="758535" y="2226469"/>
            <a:ext cx="8177965" cy="3263504"/>
          </a:xfrm>
        </p:spPr>
        <p:txBody>
          <a:bodyPr>
            <a:normAutofit/>
          </a:bodyPr>
          <a:lstStyle/>
          <a:p>
            <a:pPr marL="0" indent="0">
              <a:buNone/>
            </a:pPr>
            <a:r>
              <a:rPr lang="en-GB" sz="1800" dirty="0" err="1">
                <a:latin typeface="Courier New" panose="02070309020205020404" pitchFamily="49" charset="0"/>
                <a:cs typeface="Courier New" panose="02070309020205020404" pitchFamily="49" charset="0"/>
              </a:rPr>
              <a:t>os.getcwd</a:t>
            </a:r>
            <a:r>
              <a:rPr lang="en-GB" sz="1800" dirty="0">
                <a:latin typeface="Courier New" panose="02070309020205020404" pitchFamily="49" charset="0"/>
                <a:cs typeface="Courier New" panose="02070309020205020404" pitchFamily="49" charset="0"/>
              </a:rPr>
              <a:t>()  </a:t>
            </a:r>
            <a:r>
              <a:rPr lang="en-GB" sz="1800" dirty="0"/>
              <a:t>			# Current working directory.</a:t>
            </a:r>
          </a:p>
          <a:p>
            <a:pPr marL="0" indent="0">
              <a:buNone/>
            </a:pPr>
            <a:r>
              <a:rPr lang="en-GB" sz="1800" dirty="0" err="1">
                <a:latin typeface="Courier New" panose="02070309020205020404" pitchFamily="49" charset="0"/>
                <a:cs typeface="Courier New" panose="02070309020205020404" pitchFamily="49" charset="0"/>
              </a:rPr>
              <a:t>os.chdir</a:t>
            </a:r>
            <a:r>
              <a:rPr lang="en-GB" sz="1800" dirty="0">
                <a:latin typeface="Courier New" panose="02070309020205020404" pitchFamily="49" charset="0"/>
                <a:cs typeface="Courier New" panose="02070309020205020404" pitchFamily="49" charset="0"/>
              </a:rPr>
              <a:t>('/temp/') </a:t>
            </a:r>
            <a:r>
              <a:rPr lang="en-GB" sz="1800" dirty="0"/>
              <a:t>		# Change </a:t>
            </a:r>
            <a:r>
              <a:rPr lang="en-GB" sz="1800" dirty="0" err="1"/>
              <a:t>cwd</a:t>
            </a:r>
            <a:r>
              <a:rPr lang="en-GB" sz="1800" dirty="0"/>
              <a:t>. </a:t>
            </a:r>
          </a:p>
          <a:p>
            <a:pPr marL="0" indent="0">
              <a:buNone/>
            </a:pPr>
            <a:r>
              <a:rPr lang="en-GB" sz="1800" dirty="0" err="1">
                <a:latin typeface="Courier New" panose="02070309020205020404" pitchFamily="49" charset="0"/>
                <a:cs typeface="Courier New" panose="02070309020205020404" pitchFamily="49" charset="0"/>
              </a:rPr>
              <a:t>os.listdir</a:t>
            </a:r>
            <a:r>
              <a:rPr lang="en-GB" sz="1800" dirty="0">
                <a:latin typeface="Courier New" panose="02070309020205020404" pitchFamily="49" charset="0"/>
                <a:cs typeface="Courier New" panose="02070309020205020404" pitchFamily="49" charset="0"/>
              </a:rPr>
              <a:t>(path='.')	</a:t>
            </a:r>
            <a:r>
              <a:rPr lang="en-GB" sz="1800" dirty="0"/>
              <a:t>	# List of everything in the present directory.</a:t>
            </a:r>
          </a:p>
          <a:p>
            <a:pPr marL="0" indent="0">
              <a:buNone/>
            </a:pPr>
            <a:r>
              <a:rPr lang="en-GB" sz="1800" dirty="0" err="1">
                <a:latin typeface="Courier New" panose="02070309020205020404" pitchFamily="49" charset="0"/>
                <a:cs typeface="Courier New" panose="02070309020205020404" pitchFamily="49" charset="0"/>
              </a:rPr>
              <a:t>os.system</a:t>
            </a:r>
            <a:r>
              <a:rPr lang="en-GB" sz="1800" dirty="0">
                <a:latin typeface="Courier New" panose="02070309020205020404" pitchFamily="49" charset="0"/>
                <a:cs typeface="Courier New" panose="02070309020205020404" pitchFamily="49" charset="0"/>
              </a:rPr>
              <a:t>('</a:t>
            </a:r>
            <a:r>
              <a:rPr lang="en-GB" sz="1800" dirty="0" err="1">
                <a:latin typeface="Courier New" panose="02070309020205020404" pitchFamily="49" charset="0"/>
                <a:cs typeface="Courier New" panose="02070309020205020404" pitchFamily="49" charset="0"/>
              </a:rPr>
              <a:t>mkdir</a:t>
            </a:r>
            <a:r>
              <a:rPr lang="en-GB" sz="1800" dirty="0">
                <a:latin typeface="Courier New" panose="02070309020205020404" pitchFamily="49" charset="0"/>
                <a:cs typeface="Courier New" panose="02070309020205020404" pitchFamily="49" charset="0"/>
              </a:rPr>
              <a:t> test') 	</a:t>
            </a:r>
            <a:r>
              <a:rPr lang="en-GB" sz="1800" dirty="0"/>
              <a:t># Run the command </a:t>
            </a:r>
            <a:r>
              <a:rPr lang="en-GB" sz="1800" dirty="0" err="1"/>
              <a:t>mkdir</a:t>
            </a:r>
            <a:r>
              <a:rPr lang="en-GB" sz="1800" dirty="0"/>
              <a:t> in the system shell</a:t>
            </a:r>
          </a:p>
        </p:txBody>
      </p:sp>
    </p:spTree>
    <p:extLst>
      <p:ext uri="{BB962C8B-B14F-4D97-AF65-F5344CB8AC3E}">
        <p14:creationId xmlns:p14="http://schemas.microsoft.com/office/powerpoint/2010/main" val="36544258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5785E70-62AE-F942-AA48-EC2975C245EC}"/>
              </a:ext>
            </a:extLst>
          </p:cNvPr>
          <p:cNvSpPr/>
          <p:nvPr/>
        </p:nvSpPr>
        <p:spPr>
          <a:xfrm>
            <a:off x="179364" y="3268174"/>
            <a:ext cx="8625984" cy="2823344"/>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055DC8-7B61-46CF-AC38-A3AB8B2F1985}"/>
              </a:ext>
            </a:extLst>
          </p:cNvPr>
          <p:cNvSpPr>
            <a:spLocks noGrp="1"/>
          </p:cNvSpPr>
          <p:nvPr>
            <p:ph type="title"/>
          </p:nvPr>
        </p:nvSpPr>
        <p:spPr>
          <a:xfrm>
            <a:off x="651510" y="764947"/>
            <a:ext cx="7886700" cy="994172"/>
          </a:xfrm>
        </p:spPr>
        <p:txBody>
          <a:bodyPr/>
          <a:lstStyle/>
          <a:p>
            <a:r>
              <a:rPr lang="en-GB" dirty="0"/>
              <a:t>OS Walk</a:t>
            </a:r>
          </a:p>
        </p:txBody>
      </p:sp>
      <p:sp>
        <p:nvSpPr>
          <p:cNvPr id="3" name="Content Placeholder 2">
            <a:extLst>
              <a:ext uri="{FF2B5EF4-FFF2-40B4-BE49-F238E27FC236}">
                <a16:creationId xmlns:a16="http://schemas.microsoft.com/office/drawing/2014/main" id="{3D0AED32-092C-4D11-A7EE-3CBCE199DC3E}"/>
              </a:ext>
            </a:extLst>
          </p:cNvPr>
          <p:cNvSpPr>
            <a:spLocks noGrp="1"/>
          </p:cNvSpPr>
          <p:nvPr>
            <p:ph idx="1"/>
          </p:nvPr>
        </p:nvSpPr>
        <p:spPr>
          <a:xfrm>
            <a:off x="179364" y="2226469"/>
            <a:ext cx="8830993" cy="3547440"/>
          </a:xfrm>
        </p:spPr>
        <p:txBody>
          <a:bodyPr>
            <a:normAutofit/>
          </a:bodyPr>
          <a:lstStyle/>
          <a:p>
            <a:pPr marL="0" indent="0">
              <a:buNone/>
            </a:pPr>
            <a:r>
              <a:rPr lang="en-GB" dirty="0"/>
              <a:t>A useful method for getting a whole directory structure and files is </a:t>
            </a:r>
            <a:r>
              <a:rPr lang="en-GB" dirty="0" err="1"/>
              <a:t>os.walk</a:t>
            </a:r>
            <a:r>
              <a:rPr lang="en-GB" dirty="0"/>
              <a:t>.</a:t>
            </a:r>
          </a:p>
          <a:p>
            <a:pPr marL="0" indent="0">
              <a:buNone/>
            </a:pPr>
            <a:r>
              <a:rPr lang="en-GB" dirty="0"/>
              <a:t>Here we use this to delete files:</a:t>
            </a:r>
          </a:p>
          <a:p>
            <a:pPr marL="0" indent="0">
              <a:buNone/>
            </a:pPr>
            <a:endParaRPr lang="en-GB" dirty="0"/>
          </a:p>
          <a:p>
            <a:pPr marL="0" indent="0">
              <a:buNone/>
            </a:pPr>
            <a:r>
              <a:rPr lang="en-GB" sz="1800" dirty="0">
                <a:latin typeface="Courier New" panose="02070309020205020404" pitchFamily="49" charset="0"/>
                <a:cs typeface="Courier New" panose="02070309020205020404" pitchFamily="49" charset="0"/>
              </a:rPr>
              <a:t>for root, </a:t>
            </a:r>
            <a:r>
              <a:rPr lang="en-GB" sz="1800" dirty="0" err="1">
                <a:latin typeface="Courier New" panose="02070309020205020404" pitchFamily="49" charset="0"/>
                <a:cs typeface="Courier New" panose="02070309020205020404" pitchFamily="49" charset="0"/>
              </a:rPr>
              <a:t>dirs</a:t>
            </a:r>
            <a:r>
              <a:rPr lang="en-GB" sz="1800" dirty="0">
                <a:latin typeface="Courier New" panose="02070309020205020404" pitchFamily="49" charset="0"/>
                <a:cs typeface="Courier New" panose="02070309020205020404" pitchFamily="49" charset="0"/>
              </a:rPr>
              <a:t>, files in </a:t>
            </a:r>
            <a:r>
              <a:rPr lang="en-GB" sz="1800" dirty="0" err="1">
                <a:latin typeface="Courier New" panose="02070309020205020404" pitchFamily="49" charset="0"/>
                <a:cs typeface="Courier New" panose="02070309020205020404" pitchFamily="49" charset="0"/>
              </a:rPr>
              <a:t>os.walk</a:t>
            </a:r>
            <a:r>
              <a:rPr lang="en-GB" sz="1800" dirty="0">
                <a:latin typeface="Courier New" panose="02070309020205020404" pitchFamily="49" charset="0"/>
                <a:cs typeface="Courier New" panose="02070309020205020404" pitchFamily="49" charset="0"/>
              </a:rPr>
              <a:t>(</a:t>
            </a:r>
            <a:r>
              <a:rPr lang="en-GB" sz="1800" dirty="0" err="1">
                <a:latin typeface="Courier New" panose="02070309020205020404" pitchFamily="49" charset="0"/>
                <a:cs typeface="Courier New" panose="02070309020205020404" pitchFamily="49" charset="0"/>
              </a:rPr>
              <a:t>deletePath</a:t>
            </a:r>
            <a:r>
              <a:rPr lang="en-GB" sz="1800" dirty="0">
                <a:latin typeface="Courier New" panose="02070309020205020404" pitchFamily="49" charset="0"/>
                <a:cs typeface="Courier New" panose="02070309020205020404" pitchFamily="49" charset="0"/>
              </a:rPr>
              <a:t>, </a:t>
            </a:r>
            <a:r>
              <a:rPr lang="en-GB" sz="1800" dirty="0" err="1">
                <a:latin typeface="Courier New" panose="02070309020205020404" pitchFamily="49" charset="0"/>
                <a:cs typeface="Courier New" panose="02070309020205020404" pitchFamily="49" charset="0"/>
              </a:rPr>
              <a:t>topdown</a:t>
            </a:r>
            <a:r>
              <a:rPr lang="en-GB" sz="1800" dirty="0">
                <a:latin typeface="Courier New" panose="02070309020205020404" pitchFamily="49" charset="0"/>
                <a:cs typeface="Courier New" panose="02070309020205020404" pitchFamily="49" charset="0"/>
              </a:rPr>
              <a:t>=False):</a:t>
            </a:r>
          </a:p>
          <a:p>
            <a:pPr marL="0" indent="0">
              <a:buNone/>
            </a:pPr>
            <a:r>
              <a:rPr lang="en-GB" sz="1800" dirty="0">
                <a:latin typeface="Courier New" panose="02070309020205020404" pitchFamily="49" charset="0"/>
                <a:cs typeface="Courier New" panose="02070309020205020404" pitchFamily="49" charset="0"/>
              </a:rPr>
              <a:t>		for name in </a:t>
            </a:r>
            <a:r>
              <a:rPr lang="en-GB" sz="1800" dirty="0" err="1">
                <a:latin typeface="Courier New" panose="02070309020205020404" pitchFamily="49" charset="0"/>
                <a:cs typeface="Courier New" panose="02070309020205020404" pitchFamily="49" charset="0"/>
              </a:rPr>
              <a:t>dirs</a:t>
            </a:r>
            <a:r>
              <a:rPr lang="en-GB" sz="1800" dirty="0">
                <a:latin typeface="Courier New" panose="02070309020205020404" pitchFamily="49" charset="0"/>
                <a:cs typeface="Courier New" panose="02070309020205020404" pitchFamily="49" charset="0"/>
              </a:rPr>
              <a:t>:</a:t>
            </a:r>
          </a:p>
          <a:p>
            <a:pPr marL="0" indent="0">
              <a:buNone/>
            </a:pPr>
            <a:r>
              <a:rPr lang="en-GB" sz="1800" dirty="0">
                <a:latin typeface="Courier New" panose="02070309020205020404" pitchFamily="49" charset="0"/>
                <a:cs typeface="Courier New" panose="02070309020205020404" pitchFamily="49" charset="0"/>
              </a:rPr>
              <a:t>			</a:t>
            </a:r>
            <a:r>
              <a:rPr lang="en-GB" sz="1800" dirty="0" err="1">
                <a:latin typeface="Courier New" panose="02070309020205020404" pitchFamily="49" charset="0"/>
                <a:cs typeface="Courier New" panose="02070309020205020404" pitchFamily="49" charset="0"/>
              </a:rPr>
              <a:t>os.rmdir</a:t>
            </a:r>
            <a:r>
              <a:rPr lang="en-GB" sz="1800" dirty="0">
                <a:latin typeface="Courier New" panose="02070309020205020404" pitchFamily="49" charset="0"/>
                <a:cs typeface="Courier New" panose="02070309020205020404" pitchFamily="49" charset="0"/>
              </a:rPr>
              <a:t>(</a:t>
            </a:r>
            <a:r>
              <a:rPr lang="en-GB" sz="1800" dirty="0" err="1">
                <a:latin typeface="Courier New" panose="02070309020205020404" pitchFamily="49" charset="0"/>
                <a:cs typeface="Courier New" panose="02070309020205020404" pitchFamily="49" charset="0"/>
              </a:rPr>
              <a:t>os.path.join</a:t>
            </a:r>
            <a:r>
              <a:rPr lang="en-GB" sz="1800" dirty="0">
                <a:latin typeface="Courier New" panose="02070309020205020404" pitchFamily="49" charset="0"/>
                <a:cs typeface="Courier New" panose="02070309020205020404" pitchFamily="49" charset="0"/>
              </a:rPr>
              <a:t>(root, name))</a:t>
            </a:r>
          </a:p>
          <a:p>
            <a:pPr marL="0" indent="0">
              <a:buNone/>
            </a:pPr>
            <a:r>
              <a:rPr lang="en-GB" sz="1800" dirty="0">
                <a:latin typeface="Courier New" panose="02070309020205020404" pitchFamily="49" charset="0"/>
                <a:cs typeface="Courier New" panose="02070309020205020404" pitchFamily="49" charset="0"/>
              </a:rPr>
              <a:t>		for name in files:</a:t>
            </a:r>
          </a:p>
          <a:p>
            <a:pPr marL="0" indent="0">
              <a:buNone/>
            </a:pPr>
            <a:r>
              <a:rPr lang="en-GB" sz="1800" dirty="0">
                <a:latin typeface="Courier New" panose="02070309020205020404" pitchFamily="49" charset="0"/>
                <a:cs typeface="Courier New" panose="02070309020205020404" pitchFamily="49" charset="0"/>
              </a:rPr>
              <a:t>			</a:t>
            </a:r>
            <a:r>
              <a:rPr lang="en-GB" sz="1800" dirty="0" err="1">
                <a:latin typeface="Courier New" panose="02070309020205020404" pitchFamily="49" charset="0"/>
                <a:cs typeface="Courier New" panose="02070309020205020404" pitchFamily="49" charset="0"/>
              </a:rPr>
              <a:t>os.remove</a:t>
            </a:r>
            <a:r>
              <a:rPr lang="en-GB" sz="1800" dirty="0">
                <a:latin typeface="Courier New" panose="02070309020205020404" pitchFamily="49" charset="0"/>
                <a:cs typeface="Courier New" panose="02070309020205020404" pitchFamily="49" charset="0"/>
              </a:rPr>
              <a:t>(</a:t>
            </a:r>
            <a:r>
              <a:rPr lang="en-GB" sz="1800" dirty="0" err="1">
                <a:latin typeface="Courier New" panose="02070309020205020404" pitchFamily="49" charset="0"/>
                <a:cs typeface="Courier New" panose="02070309020205020404" pitchFamily="49" charset="0"/>
              </a:rPr>
              <a:t>os.path.join</a:t>
            </a:r>
            <a:r>
              <a:rPr lang="en-GB" sz="1800" dirty="0">
                <a:latin typeface="Courier New" panose="02070309020205020404" pitchFamily="49" charset="0"/>
                <a:cs typeface="Courier New" panose="02070309020205020404" pitchFamily="49" charset="0"/>
              </a:rPr>
              <a:t>(root, name))</a:t>
            </a:r>
          </a:p>
        </p:txBody>
      </p:sp>
      <p:sp>
        <p:nvSpPr>
          <p:cNvPr id="5" name="TextBox 4">
            <a:extLst>
              <a:ext uri="{FF2B5EF4-FFF2-40B4-BE49-F238E27FC236}">
                <a16:creationId xmlns:a16="http://schemas.microsoft.com/office/drawing/2014/main" id="{362D6CD9-32E3-364F-8286-82BBAEE1448F}"/>
              </a:ext>
            </a:extLst>
          </p:cNvPr>
          <p:cNvSpPr txBox="1"/>
          <p:nvPr/>
        </p:nvSpPr>
        <p:spPr>
          <a:xfrm>
            <a:off x="833717" y="6241259"/>
            <a:ext cx="7413311" cy="369332"/>
          </a:xfrm>
          <a:prstGeom prst="rect">
            <a:avLst/>
          </a:prstGeom>
          <a:noFill/>
          <a:ln>
            <a:solidFill>
              <a:srgbClr val="C00000"/>
            </a:solidFill>
          </a:ln>
        </p:spPr>
        <p:txBody>
          <a:bodyPr wrap="none" rtlCol="0">
            <a:spAutoFit/>
          </a:bodyPr>
          <a:lstStyle/>
          <a:p>
            <a:r>
              <a:rPr lang="en-US" dirty="0"/>
              <a:t>DON’T COPY/PASTE/RUN THIS CODE. IT WILL DELETE THE ENTIRE DIRECTORY</a:t>
            </a:r>
          </a:p>
        </p:txBody>
      </p:sp>
    </p:spTree>
    <p:extLst>
      <p:ext uri="{BB962C8B-B14F-4D97-AF65-F5344CB8AC3E}">
        <p14:creationId xmlns:p14="http://schemas.microsoft.com/office/powerpoint/2010/main" val="19852861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8917A-137C-4D9F-BFA0-908F79B33C6A}"/>
              </a:ext>
            </a:extLst>
          </p:cNvPr>
          <p:cNvSpPr>
            <a:spLocks noGrp="1"/>
          </p:cNvSpPr>
          <p:nvPr>
            <p:ph type="title"/>
          </p:nvPr>
        </p:nvSpPr>
        <p:spPr>
          <a:xfrm>
            <a:off x="670214" y="843671"/>
            <a:ext cx="7886700" cy="994172"/>
          </a:xfrm>
        </p:spPr>
        <p:txBody>
          <a:bodyPr/>
          <a:lstStyle/>
          <a:p>
            <a:r>
              <a:rPr lang="en-GB" dirty="0" err="1"/>
              <a:t>pathlib</a:t>
            </a:r>
            <a:endParaRPr lang="en-GB" dirty="0"/>
          </a:p>
        </p:txBody>
      </p:sp>
      <p:sp>
        <p:nvSpPr>
          <p:cNvPr id="3" name="Content Placeholder 2">
            <a:extLst>
              <a:ext uri="{FF2B5EF4-FFF2-40B4-BE49-F238E27FC236}">
                <a16:creationId xmlns:a16="http://schemas.microsoft.com/office/drawing/2014/main" id="{827D5DF6-7545-475E-BA27-B1FA42CD2DB3}"/>
              </a:ext>
            </a:extLst>
          </p:cNvPr>
          <p:cNvSpPr>
            <a:spLocks noGrp="1"/>
          </p:cNvSpPr>
          <p:nvPr>
            <p:ph idx="1"/>
          </p:nvPr>
        </p:nvSpPr>
        <p:spPr/>
        <p:txBody>
          <a:bodyPr/>
          <a:lstStyle/>
          <a:p>
            <a:pPr marL="0" indent="0">
              <a:buNone/>
            </a:pPr>
            <a:r>
              <a:rPr lang="en-GB" dirty="0"/>
              <a:t>A library for dealing with file paths:</a:t>
            </a:r>
          </a:p>
          <a:p>
            <a:pPr marL="0" indent="0">
              <a:buNone/>
            </a:pPr>
            <a:r>
              <a:rPr lang="en-GB" dirty="0">
                <a:hlinkClick r:id="rId2"/>
              </a:rPr>
              <a:t>https://docs.python.org/3/library/pathlib.html</a:t>
            </a:r>
            <a:endParaRPr lang="en-GB" dirty="0"/>
          </a:p>
          <a:p>
            <a:pPr marL="0" indent="0">
              <a:buNone/>
            </a:pPr>
            <a:endParaRPr lang="en-GB" dirty="0"/>
          </a:p>
          <a:p>
            <a:pPr marL="0" indent="0">
              <a:buNone/>
            </a:pPr>
            <a:r>
              <a:rPr lang="en-GB" dirty="0"/>
              <a:t>Path classes are either “Pure”: abstract paths not attached to a real filesystem (they talk of path “flavours”); or “Concrete” (usually without “Pure” in the name): attached to a real filesystem. In most cases the distinction is not especially important as the main functions are found in both. </a:t>
            </a:r>
          </a:p>
          <a:p>
            <a:pPr marL="0" indent="0">
              <a:buNone/>
            </a:pPr>
            <a:r>
              <a:rPr lang="en-GB" dirty="0"/>
              <a:t> </a:t>
            </a:r>
          </a:p>
        </p:txBody>
      </p:sp>
    </p:spTree>
    <p:extLst>
      <p:ext uri="{BB962C8B-B14F-4D97-AF65-F5344CB8AC3E}">
        <p14:creationId xmlns:p14="http://schemas.microsoft.com/office/powerpoint/2010/main" val="3673389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A2E5767-593F-C74A-AACF-F9C7880C0472}"/>
              </a:ext>
            </a:extLst>
          </p:cNvPr>
          <p:cNvSpPr/>
          <p:nvPr/>
        </p:nvSpPr>
        <p:spPr>
          <a:xfrm>
            <a:off x="768096" y="2775474"/>
            <a:ext cx="7816506" cy="344244"/>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9EB42CE-175E-264C-AE47-B9A2D7699153}"/>
              </a:ext>
            </a:extLst>
          </p:cNvPr>
          <p:cNvSpPr/>
          <p:nvPr/>
        </p:nvSpPr>
        <p:spPr>
          <a:xfrm>
            <a:off x="722913" y="3522562"/>
            <a:ext cx="7816506" cy="344244"/>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A6553C9-79B7-FD47-B52D-FE540BD59E70}"/>
              </a:ext>
            </a:extLst>
          </p:cNvPr>
          <p:cNvSpPr/>
          <p:nvPr/>
        </p:nvSpPr>
        <p:spPr>
          <a:xfrm>
            <a:off x="722913" y="4269650"/>
            <a:ext cx="7816506" cy="344244"/>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00EA952-AB22-264C-A17F-CD2B48C0DEC3}"/>
              </a:ext>
            </a:extLst>
          </p:cNvPr>
          <p:cNvSpPr/>
          <p:nvPr/>
        </p:nvSpPr>
        <p:spPr>
          <a:xfrm>
            <a:off x="722913" y="4962950"/>
            <a:ext cx="7816506" cy="344244"/>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113E32-2B98-45F0-8B2F-7BDE11E74B53}"/>
              </a:ext>
            </a:extLst>
          </p:cNvPr>
          <p:cNvSpPr>
            <a:spLocks noGrp="1"/>
          </p:cNvSpPr>
          <p:nvPr>
            <p:ph type="title"/>
          </p:nvPr>
        </p:nvSpPr>
        <p:spPr/>
        <p:txBody>
          <a:bodyPr/>
          <a:lstStyle/>
          <a:p>
            <a:r>
              <a:rPr lang="en-GB" dirty="0"/>
              <a:t>Standard input/output</a:t>
            </a:r>
          </a:p>
        </p:txBody>
      </p:sp>
      <p:sp>
        <p:nvSpPr>
          <p:cNvPr id="3" name="Content Placeholder 2">
            <a:extLst>
              <a:ext uri="{FF2B5EF4-FFF2-40B4-BE49-F238E27FC236}">
                <a16:creationId xmlns:a16="http://schemas.microsoft.com/office/drawing/2014/main" id="{4394D359-79B8-40AA-9F54-78FB5376C6DB}"/>
              </a:ext>
            </a:extLst>
          </p:cNvPr>
          <p:cNvSpPr>
            <a:spLocks noGrp="1"/>
          </p:cNvSpPr>
          <p:nvPr>
            <p:ph idx="1"/>
          </p:nvPr>
        </p:nvSpPr>
        <p:spPr>
          <a:xfrm>
            <a:off x="914399" y="2028386"/>
            <a:ext cx="7433535" cy="4243322"/>
          </a:xfrm>
        </p:spPr>
        <p:txBody>
          <a:bodyPr>
            <a:normAutofit fontScale="85000" lnSpcReduction="20000"/>
          </a:bodyPr>
          <a:lstStyle/>
          <a:p>
            <a:pPr marL="0" indent="0">
              <a:spcAft>
                <a:spcPts val="900"/>
              </a:spcAft>
              <a:buNone/>
            </a:pPr>
            <a:r>
              <a:rPr lang="en-GB" dirty="0"/>
              <a:t>You can redirect these, for example, at the command prompt:</a:t>
            </a:r>
          </a:p>
          <a:p>
            <a:pPr marL="0" indent="0">
              <a:buNone/>
            </a:pPr>
            <a:r>
              <a:rPr lang="en-GB" dirty="0"/>
              <a:t>Stdin from file:</a:t>
            </a:r>
          </a:p>
          <a:p>
            <a:pPr marL="0" indent="0">
              <a:buNone/>
            </a:pPr>
            <a:r>
              <a:rPr lang="en-GB" dirty="0">
                <a:latin typeface="Courier New" panose="02070309020205020404" pitchFamily="49" charset="0"/>
                <a:cs typeface="Courier New" panose="02070309020205020404" pitchFamily="49" charset="0"/>
              </a:rPr>
              <a:t>python a.py &lt; stdin.txt</a:t>
            </a:r>
          </a:p>
          <a:p>
            <a:pPr marL="0" indent="0">
              <a:buNone/>
            </a:pPr>
            <a:r>
              <a:rPr lang="en-GB" dirty="0" err="1"/>
              <a:t>Stdout</a:t>
            </a:r>
            <a:r>
              <a:rPr lang="en-GB" dirty="0"/>
              <a:t> to overwritten file:</a:t>
            </a:r>
          </a:p>
          <a:p>
            <a:pPr marL="0" indent="0">
              <a:buNone/>
            </a:pPr>
            <a:r>
              <a:rPr lang="en-GB" dirty="0">
                <a:latin typeface="Courier New" panose="02070309020205020404" pitchFamily="49" charset="0"/>
                <a:cs typeface="Courier New" panose="02070309020205020404" pitchFamily="49" charset="0"/>
              </a:rPr>
              <a:t>python a.py &gt; stdout.txt</a:t>
            </a:r>
          </a:p>
          <a:p>
            <a:pPr marL="0" indent="0">
              <a:buNone/>
            </a:pPr>
            <a:r>
              <a:rPr lang="en-GB" dirty="0" err="1"/>
              <a:t>Stdout</a:t>
            </a:r>
            <a:r>
              <a:rPr lang="en-GB" dirty="0"/>
              <a:t> to appended file:</a:t>
            </a:r>
          </a:p>
          <a:p>
            <a:pPr marL="0" indent="0">
              <a:buNone/>
            </a:pPr>
            <a:r>
              <a:rPr lang="en-GB" dirty="0">
                <a:latin typeface="Courier New" panose="02070309020205020404" pitchFamily="49" charset="0"/>
                <a:cs typeface="Courier New" panose="02070309020205020404" pitchFamily="49" charset="0"/>
              </a:rPr>
              <a:t>python a.py &gt;&gt; stdout.txt</a:t>
            </a:r>
          </a:p>
          <a:p>
            <a:pPr marL="0" indent="0">
              <a:buNone/>
            </a:pPr>
            <a:r>
              <a:rPr lang="en-GB" dirty="0"/>
              <a:t>Both:</a:t>
            </a:r>
          </a:p>
          <a:p>
            <a:pPr marL="0" indent="0">
              <a:buNone/>
            </a:pPr>
            <a:r>
              <a:rPr lang="en-GB" dirty="0">
                <a:latin typeface="Courier New" panose="02070309020205020404" pitchFamily="49" charset="0"/>
                <a:cs typeface="Courier New" panose="02070309020205020404" pitchFamily="49" charset="0"/>
              </a:rPr>
              <a:t>python a.py &lt; stdin.txt &gt; stdout.txt</a:t>
            </a:r>
          </a:p>
          <a:p>
            <a:pPr marL="0" indent="0">
              <a:buNone/>
            </a:pPr>
            <a:endParaRPr lang="en-GB" dirty="0">
              <a:latin typeface="Courier New" panose="02070309020205020404" pitchFamily="49" charset="0"/>
              <a:cs typeface="Courier New" panose="02070309020205020404" pitchFamily="49" charset="0"/>
            </a:endParaRPr>
          </a:p>
          <a:p>
            <a:pPr marL="0" indent="0">
              <a:buNone/>
            </a:pPr>
            <a:r>
              <a:rPr lang="en-GB" dirty="0"/>
              <a:t>You can also </a:t>
            </a:r>
            <a:r>
              <a:rPr lang="en-GB" dirty="0">
                <a:solidFill>
                  <a:schemeClr val="accent1"/>
                </a:solidFill>
              </a:rPr>
              <a:t>pipe</a:t>
            </a:r>
            <a:r>
              <a:rPr lang="en-GB" dirty="0"/>
              <a:t> the </a:t>
            </a:r>
            <a:r>
              <a:rPr lang="en-GB" dirty="0" err="1"/>
              <a:t>stdout</a:t>
            </a:r>
            <a:r>
              <a:rPr lang="en-GB" dirty="0"/>
              <a:t> of one program to the stdin of another program using the pipe symbol "|" (SHIFT- backslash on most Windows keyboards)</a:t>
            </a:r>
          </a:p>
          <a:p>
            <a:pPr marL="0" indent="0">
              <a:buNone/>
            </a:pPr>
            <a:endParaRPr lang="en-GB" dirty="0"/>
          </a:p>
          <a:p>
            <a:pPr marL="0" indent="0">
              <a:buNone/>
            </a:pPr>
            <a:endParaRPr lang="en-GB" dirty="0"/>
          </a:p>
          <a:p>
            <a:pPr marL="0" indent="0">
              <a:buNone/>
            </a:pPr>
            <a:endParaRPr lang="en-GB" dirty="0"/>
          </a:p>
          <a:p>
            <a:pPr marL="0" indent="0">
              <a:buNone/>
            </a:pPr>
            <a:endParaRPr lang="en-GB" dirty="0"/>
          </a:p>
        </p:txBody>
      </p:sp>
    </p:spTree>
    <p:extLst>
      <p:ext uri="{BB962C8B-B14F-4D97-AF65-F5344CB8AC3E}">
        <p14:creationId xmlns:p14="http://schemas.microsoft.com/office/powerpoint/2010/main" val="31057256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76EE7DC-C7F6-9642-B740-958B83229874}"/>
              </a:ext>
            </a:extLst>
          </p:cNvPr>
          <p:cNvSpPr/>
          <p:nvPr/>
        </p:nvSpPr>
        <p:spPr>
          <a:xfrm>
            <a:off x="109267" y="5549015"/>
            <a:ext cx="8625984" cy="25445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C00000"/>
                </a:solidFill>
              </a:rPr>
              <a:t>Out: </a:t>
            </a:r>
          </a:p>
        </p:txBody>
      </p:sp>
      <p:sp>
        <p:nvSpPr>
          <p:cNvPr id="5" name="Rectangle 4">
            <a:extLst>
              <a:ext uri="{FF2B5EF4-FFF2-40B4-BE49-F238E27FC236}">
                <a16:creationId xmlns:a16="http://schemas.microsoft.com/office/drawing/2014/main" id="{7DF53E78-0F24-3542-A9B7-A40E36C18EEC}"/>
              </a:ext>
            </a:extLst>
          </p:cNvPr>
          <p:cNvSpPr/>
          <p:nvPr/>
        </p:nvSpPr>
        <p:spPr>
          <a:xfrm>
            <a:off x="270632" y="2219304"/>
            <a:ext cx="8625984" cy="308744"/>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F0ECE33-6260-454D-8E47-6AE881F2368F}"/>
              </a:ext>
            </a:extLst>
          </p:cNvPr>
          <p:cNvSpPr/>
          <p:nvPr/>
        </p:nvSpPr>
        <p:spPr>
          <a:xfrm>
            <a:off x="270632" y="3367848"/>
            <a:ext cx="8625984" cy="308744"/>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71654FD-0F32-574B-BE32-DBAFE96E8885}"/>
              </a:ext>
            </a:extLst>
          </p:cNvPr>
          <p:cNvSpPr/>
          <p:nvPr/>
        </p:nvSpPr>
        <p:spPr>
          <a:xfrm>
            <a:off x="270632" y="4035444"/>
            <a:ext cx="8625984" cy="308744"/>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A0D81B5-4278-0144-9968-C48489E47A79}"/>
              </a:ext>
            </a:extLst>
          </p:cNvPr>
          <p:cNvSpPr/>
          <p:nvPr/>
        </p:nvSpPr>
        <p:spPr>
          <a:xfrm>
            <a:off x="270632" y="4414003"/>
            <a:ext cx="8625984" cy="268317"/>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E51944A-1DE1-7349-804E-09B15F97E82D}"/>
              </a:ext>
            </a:extLst>
          </p:cNvPr>
          <p:cNvSpPr/>
          <p:nvPr/>
        </p:nvSpPr>
        <p:spPr>
          <a:xfrm>
            <a:off x="109267" y="4805924"/>
            <a:ext cx="8625984" cy="25445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C00000"/>
                </a:solidFill>
              </a:rPr>
              <a:t>Out: </a:t>
            </a:r>
          </a:p>
        </p:txBody>
      </p:sp>
      <p:sp>
        <p:nvSpPr>
          <p:cNvPr id="10" name="Rectangle 9">
            <a:extLst>
              <a:ext uri="{FF2B5EF4-FFF2-40B4-BE49-F238E27FC236}">
                <a16:creationId xmlns:a16="http://schemas.microsoft.com/office/drawing/2014/main" id="{B5DAC88B-C63F-814E-844C-25113C31071C}"/>
              </a:ext>
            </a:extLst>
          </p:cNvPr>
          <p:cNvSpPr/>
          <p:nvPr/>
        </p:nvSpPr>
        <p:spPr>
          <a:xfrm>
            <a:off x="270632" y="5183988"/>
            <a:ext cx="8625984" cy="308744"/>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3FA660-35F3-4345-9BD8-1CF08BD2537A}"/>
              </a:ext>
            </a:extLst>
          </p:cNvPr>
          <p:cNvSpPr>
            <a:spLocks noGrp="1"/>
          </p:cNvSpPr>
          <p:nvPr>
            <p:ph type="title"/>
          </p:nvPr>
        </p:nvSpPr>
        <p:spPr>
          <a:xfrm>
            <a:off x="640274" y="857251"/>
            <a:ext cx="7886700" cy="994172"/>
          </a:xfrm>
        </p:spPr>
        <p:txBody>
          <a:bodyPr/>
          <a:lstStyle/>
          <a:p>
            <a:r>
              <a:rPr lang="en-GB" dirty="0"/>
              <a:t>Constructing paths (for windows users)</a:t>
            </a:r>
          </a:p>
        </p:txBody>
      </p:sp>
      <p:sp>
        <p:nvSpPr>
          <p:cNvPr id="3" name="Content Placeholder 2">
            <a:extLst>
              <a:ext uri="{FF2B5EF4-FFF2-40B4-BE49-F238E27FC236}">
                <a16:creationId xmlns:a16="http://schemas.microsoft.com/office/drawing/2014/main" id="{903F86A0-D404-4323-A359-8642B126D464}"/>
              </a:ext>
            </a:extLst>
          </p:cNvPr>
          <p:cNvSpPr>
            <a:spLocks noGrp="1"/>
          </p:cNvSpPr>
          <p:nvPr>
            <p:ph idx="1"/>
          </p:nvPr>
        </p:nvSpPr>
        <p:spPr>
          <a:xfrm>
            <a:off x="730240" y="1851423"/>
            <a:ext cx="8198607" cy="4676787"/>
          </a:xfrm>
        </p:spPr>
        <p:txBody>
          <a:bodyPr>
            <a:normAutofit/>
          </a:bodyPr>
          <a:lstStyle/>
          <a:p>
            <a:pPr marL="0" indent="0">
              <a:buNone/>
            </a:pPr>
            <a:endParaRPr lang="en-GB" sz="1400" dirty="0">
              <a:latin typeface="Courier" pitchFamily="2" charset="0"/>
            </a:endParaRPr>
          </a:p>
          <a:p>
            <a:pPr marL="0" indent="0">
              <a:buNone/>
            </a:pPr>
            <a:r>
              <a:rPr lang="en-GB" sz="1400" dirty="0">
                <a:latin typeface="Courier" pitchFamily="2" charset="0"/>
                <a:cs typeface="Courier New" panose="02070309020205020404" pitchFamily="49" charset="0"/>
              </a:rPr>
              <a:t>p = </a:t>
            </a:r>
            <a:r>
              <a:rPr lang="en-GB" sz="1400" dirty="0" err="1">
                <a:latin typeface="Courier" pitchFamily="2" charset="0"/>
                <a:cs typeface="Courier New" panose="02070309020205020404" pitchFamily="49" charset="0"/>
              </a:rPr>
              <a:t>pathlib.Path</a:t>
            </a:r>
            <a:r>
              <a:rPr lang="en-GB" sz="1400" dirty="0">
                <a:latin typeface="Courier" pitchFamily="2" charset="0"/>
                <a:cs typeface="Courier New" panose="02070309020205020404" pitchFamily="49" charset="0"/>
              </a:rPr>
              <a:t>('c:/Program Files') / 'Notepad++'</a:t>
            </a:r>
          </a:p>
          <a:p>
            <a:pPr marL="0" indent="0">
              <a:buNone/>
            </a:pPr>
            <a:r>
              <a:rPr lang="en-GB" sz="1400" dirty="0">
                <a:latin typeface="Courier" pitchFamily="2" charset="0"/>
              </a:rPr>
              <a:t>Uses forward slash operators outside of strings to combine paths “/”.</a:t>
            </a:r>
            <a:endParaRPr lang="en-GB" sz="1400" dirty="0">
              <a:latin typeface="Courier" pitchFamily="2" charset="0"/>
              <a:cs typeface="Courier New" panose="02070309020205020404" pitchFamily="49" charset="0"/>
            </a:endParaRPr>
          </a:p>
          <a:p>
            <a:pPr marL="0" indent="0">
              <a:buNone/>
            </a:pPr>
            <a:r>
              <a:rPr lang="en-GB" sz="1400" dirty="0">
                <a:latin typeface="Courier" pitchFamily="2" charset="0"/>
              </a:rPr>
              <a:t>Though more platform independent is:</a:t>
            </a:r>
          </a:p>
          <a:p>
            <a:pPr marL="0" indent="0">
              <a:buNone/>
            </a:pPr>
            <a:r>
              <a:rPr lang="en-GB" sz="1400" dirty="0">
                <a:latin typeface="Courier" pitchFamily="2" charset="0"/>
                <a:cs typeface="Courier New" panose="02070309020205020404" pitchFamily="49" charset="0"/>
              </a:rPr>
              <a:t>a = </a:t>
            </a:r>
            <a:r>
              <a:rPr lang="en-GB" sz="1400" dirty="0" err="1">
                <a:latin typeface="Courier" pitchFamily="2" charset="0"/>
                <a:cs typeface="Courier New" panose="02070309020205020404" pitchFamily="49" charset="0"/>
              </a:rPr>
              <a:t>os.path.join</a:t>
            </a:r>
            <a:r>
              <a:rPr lang="en-GB" sz="1400" dirty="0">
                <a:latin typeface="Courier" pitchFamily="2" charset="0"/>
                <a:cs typeface="Courier New" panose="02070309020205020404" pitchFamily="49" charset="0"/>
              </a:rPr>
              <a:t>(</a:t>
            </a:r>
            <a:r>
              <a:rPr lang="en-GB" sz="1400" dirty="0" err="1">
                <a:latin typeface="Courier" pitchFamily="2" charset="0"/>
                <a:cs typeface="Courier New" panose="02070309020205020404" pitchFamily="49" charset="0"/>
              </a:rPr>
              <a:t>pathlib.Path.cwd</a:t>
            </a:r>
            <a:r>
              <a:rPr lang="en-GB" sz="1400" dirty="0">
                <a:latin typeface="Courier" pitchFamily="2" charset="0"/>
                <a:cs typeface="Courier New" panose="02070309020205020404" pitchFamily="49" charset="0"/>
              </a:rPr>
              <a:t>().anchor, 'Program Files', 'Notepad++’) </a:t>
            </a:r>
          </a:p>
          <a:p>
            <a:pPr marL="0" indent="0">
              <a:buNone/>
            </a:pPr>
            <a:r>
              <a:rPr lang="en-GB" sz="1400" dirty="0">
                <a:latin typeface="Courier" pitchFamily="2" charset="0"/>
                <a:cs typeface="Courier New" panose="02070309020205020404" pitchFamily="49" charset="0"/>
              </a:rPr>
              <a:t>#See next slides for detail.</a:t>
            </a:r>
          </a:p>
          <a:p>
            <a:pPr marL="0" indent="0">
              <a:buNone/>
            </a:pPr>
            <a:r>
              <a:rPr lang="en-GB" sz="1400" dirty="0">
                <a:latin typeface="Courier" pitchFamily="2" charset="0"/>
                <a:cs typeface="Courier New" panose="02070309020205020404" pitchFamily="49" charset="0"/>
              </a:rPr>
              <a:t>p = </a:t>
            </a:r>
            <a:r>
              <a:rPr lang="en-GB" sz="1400" dirty="0" err="1">
                <a:latin typeface="Courier" pitchFamily="2" charset="0"/>
                <a:cs typeface="Courier New" panose="02070309020205020404" pitchFamily="49" charset="0"/>
              </a:rPr>
              <a:t>pathlib.Path</a:t>
            </a:r>
            <a:r>
              <a:rPr lang="en-GB" sz="1400" dirty="0">
                <a:latin typeface="Courier" pitchFamily="2" charset="0"/>
                <a:cs typeface="Courier New" panose="02070309020205020404" pitchFamily="49" charset="0"/>
              </a:rPr>
              <a:t>(a)</a:t>
            </a:r>
            <a:endParaRPr lang="en-GB" sz="1400" dirty="0">
              <a:latin typeface="Courier" pitchFamily="2" charset="0"/>
            </a:endParaRPr>
          </a:p>
          <a:p>
            <a:pPr marL="0" indent="0">
              <a:buNone/>
            </a:pPr>
            <a:r>
              <a:rPr lang="en-GB" sz="1400" dirty="0" err="1">
                <a:latin typeface="Courier" pitchFamily="2" charset="0"/>
                <a:cs typeface="Courier New" panose="02070309020205020404" pitchFamily="49" charset="0"/>
              </a:rPr>
              <a:t>str</a:t>
            </a:r>
            <a:r>
              <a:rPr lang="en-GB" sz="1400" dirty="0">
                <a:latin typeface="Courier" pitchFamily="2" charset="0"/>
                <a:cs typeface="Courier New" panose="02070309020205020404" pitchFamily="49" charset="0"/>
              </a:rPr>
              <a:t>(p)</a:t>
            </a:r>
          </a:p>
          <a:p>
            <a:pPr marL="0" indent="0">
              <a:buNone/>
            </a:pPr>
            <a:r>
              <a:rPr lang="en-GB" sz="1400" dirty="0">
                <a:latin typeface="Courier" pitchFamily="2" charset="0"/>
                <a:cs typeface="Courier New" panose="02070309020205020404" pitchFamily="49" charset="0"/>
              </a:rPr>
              <a:t>c:\Program Files\</a:t>
            </a:r>
            <a:r>
              <a:rPr lang="en-GB" sz="1400" dirty="0">
                <a:latin typeface="Courier" pitchFamily="2" charset="0"/>
              </a:rPr>
              <a:t>Notepad++</a:t>
            </a:r>
            <a:endParaRPr lang="en-GB" sz="1400" dirty="0">
              <a:latin typeface="Courier" pitchFamily="2" charset="0"/>
              <a:cs typeface="Courier New" panose="02070309020205020404" pitchFamily="49" charset="0"/>
            </a:endParaRPr>
          </a:p>
          <a:p>
            <a:pPr marL="0" indent="0">
              <a:buNone/>
            </a:pPr>
            <a:r>
              <a:rPr lang="en-GB" sz="1400" dirty="0" err="1">
                <a:latin typeface="Courier" pitchFamily="2" charset="0"/>
                <a:cs typeface="Courier New" panose="02070309020205020404" pitchFamily="49" charset="0"/>
              </a:rPr>
              <a:t>repr</a:t>
            </a:r>
            <a:r>
              <a:rPr lang="en-GB" sz="1400" dirty="0">
                <a:latin typeface="Courier" pitchFamily="2" charset="0"/>
                <a:cs typeface="Courier New" panose="02070309020205020404" pitchFamily="49" charset="0"/>
              </a:rPr>
              <a:t>(p)</a:t>
            </a:r>
          </a:p>
          <a:p>
            <a:pPr marL="0" indent="0">
              <a:buNone/>
            </a:pPr>
            <a:r>
              <a:rPr lang="en-GB" sz="1400" dirty="0" err="1">
                <a:latin typeface="Courier" pitchFamily="2" charset="0"/>
                <a:cs typeface="Courier New" panose="02070309020205020404" pitchFamily="49" charset="0"/>
              </a:rPr>
              <a:t>WindowsPath</a:t>
            </a:r>
            <a:r>
              <a:rPr lang="en-GB" sz="1400" dirty="0">
                <a:latin typeface="Courier" pitchFamily="2" charset="0"/>
                <a:cs typeface="Courier New" panose="02070309020205020404" pitchFamily="49" charset="0"/>
              </a:rPr>
              <a:t>('C:/Program Files/Notepad++')</a:t>
            </a:r>
          </a:p>
          <a:p>
            <a:pPr marL="0" indent="0">
              <a:buNone/>
            </a:pPr>
            <a:endParaRPr lang="en-GB" sz="1400" dirty="0">
              <a:latin typeface="Courier" pitchFamily="2" charset="0"/>
              <a:cs typeface="Courier New" panose="02070309020205020404" pitchFamily="49" charset="0"/>
            </a:endParaRPr>
          </a:p>
        </p:txBody>
      </p:sp>
      <p:sp>
        <p:nvSpPr>
          <p:cNvPr id="4" name="Rectangle 3">
            <a:extLst>
              <a:ext uri="{FF2B5EF4-FFF2-40B4-BE49-F238E27FC236}">
                <a16:creationId xmlns:a16="http://schemas.microsoft.com/office/drawing/2014/main" id="{A54C345F-7CB1-3B46-852A-298507CCC2AD}"/>
              </a:ext>
            </a:extLst>
          </p:cNvPr>
          <p:cNvSpPr/>
          <p:nvPr/>
        </p:nvSpPr>
        <p:spPr>
          <a:xfrm>
            <a:off x="685256" y="6235822"/>
            <a:ext cx="8288573" cy="584775"/>
          </a:xfrm>
          <a:prstGeom prst="rect">
            <a:avLst/>
          </a:prstGeom>
        </p:spPr>
        <p:txBody>
          <a:bodyPr wrap="square">
            <a:spAutoFit/>
          </a:bodyPr>
          <a:lstStyle/>
          <a:p>
            <a:r>
              <a:rPr lang="en-GB" sz="1600" dirty="0"/>
              <a:t>For other ways of constructing paths, see:</a:t>
            </a:r>
          </a:p>
          <a:p>
            <a:r>
              <a:rPr lang="en-GB" sz="1600" dirty="0">
                <a:latin typeface="Courier New" panose="02070309020205020404" pitchFamily="49" charset="0"/>
                <a:cs typeface="Courier New" panose="02070309020205020404" pitchFamily="49" charset="0"/>
              </a:rPr>
              <a:t>https://</a:t>
            </a:r>
            <a:r>
              <a:rPr lang="en-GB" sz="1600" dirty="0" err="1">
                <a:latin typeface="Courier New" panose="02070309020205020404" pitchFamily="49" charset="0"/>
                <a:cs typeface="Courier New" panose="02070309020205020404" pitchFamily="49" charset="0"/>
              </a:rPr>
              <a:t>docs.python.org</a:t>
            </a:r>
            <a:r>
              <a:rPr lang="en-GB" sz="1600" dirty="0">
                <a:latin typeface="Courier New" panose="02070309020205020404" pitchFamily="49" charset="0"/>
                <a:cs typeface="Courier New" panose="02070309020205020404" pitchFamily="49" charset="0"/>
              </a:rPr>
              <a:t>/3/library/</a:t>
            </a:r>
            <a:r>
              <a:rPr lang="en-GB" sz="1600" dirty="0" err="1">
                <a:latin typeface="Courier New" panose="02070309020205020404" pitchFamily="49" charset="0"/>
                <a:cs typeface="Courier New" panose="02070309020205020404" pitchFamily="49" charset="0"/>
              </a:rPr>
              <a:t>pathlib.html#pure-paths</a:t>
            </a:r>
            <a:endParaRPr lang="en-GB"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568688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CC6CFCF-DE86-F34D-9CB9-5E6D4ADAFA52}"/>
              </a:ext>
            </a:extLst>
          </p:cNvPr>
          <p:cNvSpPr/>
          <p:nvPr/>
        </p:nvSpPr>
        <p:spPr>
          <a:xfrm>
            <a:off x="664458" y="2130856"/>
            <a:ext cx="2804883" cy="406823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81AC540-B888-4B0D-89F9-1A01CFA8F601}"/>
              </a:ext>
            </a:extLst>
          </p:cNvPr>
          <p:cNvSpPr>
            <a:spLocks noGrp="1"/>
          </p:cNvSpPr>
          <p:nvPr>
            <p:ph idx="1"/>
          </p:nvPr>
        </p:nvSpPr>
        <p:spPr>
          <a:xfrm>
            <a:off x="866521" y="2130856"/>
            <a:ext cx="7954801" cy="4557932"/>
          </a:xfrm>
        </p:spPr>
        <p:txBody>
          <a:bodyPr>
            <a:normAutofit/>
          </a:bodyPr>
          <a:lstStyle/>
          <a:p>
            <a:pPr marL="0" indent="0">
              <a:buNone/>
            </a:pPr>
            <a:r>
              <a:rPr lang="en-GB" sz="2025" dirty="0">
                <a:latin typeface="Courier New" panose="02070309020205020404" pitchFamily="49" charset="0"/>
                <a:cs typeface="Courier New" panose="02070309020205020404" pitchFamily="49" charset="0"/>
              </a:rPr>
              <a:t>p.name    </a:t>
            </a:r>
            <a:r>
              <a:rPr lang="en-GB" dirty="0"/>
              <a:t>		final path component.</a:t>
            </a:r>
          </a:p>
          <a:p>
            <a:pPr marL="0" indent="0">
              <a:buNone/>
            </a:pPr>
            <a:r>
              <a:rPr lang="en-GB" sz="2025" dirty="0" err="1">
                <a:latin typeface="Courier New" panose="02070309020205020404" pitchFamily="49" charset="0"/>
                <a:cs typeface="Courier New" panose="02070309020205020404" pitchFamily="49" charset="0"/>
              </a:rPr>
              <a:t>p.stem</a:t>
            </a:r>
            <a:r>
              <a:rPr lang="en-GB" dirty="0"/>
              <a:t>		final path component without suffix.</a:t>
            </a:r>
          </a:p>
          <a:p>
            <a:pPr marL="0" indent="0">
              <a:buNone/>
            </a:pPr>
            <a:r>
              <a:rPr lang="en-GB" sz="2025" dirty="0" err="1">
                <a:latin typeface="Courier New" panose="02070309020205020404" pitchFamily="49" charset="0"/>
                <a:cs typeface="Courier New" panose="02070309020205020404" pitchFamily="49" charset="0"/>
              </a:rPr>
              <a:t>p.suffix</a:t>
            </a:r>
            <a:r>
              <a:rPr lang="en-GB" sz="2025" dirty="0">
                <a:latin typeface="Courier New" panose="02070309020205020404" pitchFamily="49" charset="0"/>
                <a:cs typeface="Courier New" panose="02070309020205020404" pitchFamily="49" charset="0"/>
              </a:rPr>
              <a:t> </a:t>
            </a:r>
            <a:r>
              <a:rPr lang="en-GB" dirty="0"/>
              <a:t>		suffix.</a:t>
            </a:r>
          </a:p>
          <a:p>
            <a:pPr marL="0" indent="0">
              <a:buNone/>
            </a:pPr>
            <a:r>
              <a:rPr lang="en-GB" sz="2025" dirty="0" err="1">
                <a:latin typeface="Courier New" panose="02070309020205020404" pitchFamily="49" charset="0"/>
                <a:cs typeface="Courier New" panose="02070309020205020404" pitchFamily="49" charset="0"/>
              </a:rPr>
              <a:t>p.as_posix</a:t>
            </a:r>
            <a:r>
              <a:rPr lang="en-GB" sz="2025" dirty="0">
                <a:latin typeface="Courier New" panose="02070309020205020404" pitchFamily="49" charset="0"/>
                <a:cs typeface="Courier New" panose="02070309020205020404" pitchFamily="49" charset="0"/>
              </a:rPr>
              <a:t>()     </a:t>
            </a:r>
            <a:r>
              <a:rPr lang="en-GB" dirty="0"/>
              <a:t>	string representation with forward slashes (/):</a:t>
            </a:r>
          </a:p>
          <a:p>
            <a:pPr marL="0" indent="0">
              <a:buNone/>
            </a:pPr>
            <a:r>
              <a:rPr lang="en-GB" dirty="0" err="1">
                <a:latin typeface="Courier New" panose="02070309020205020404" pitchFamily="49" charset="0"/>
                <a:cs typeface="Courier New" panose="02070309020205020404" pitchFamily="49" charset="0"/>
              </a:rPr>
              <a:t>p.resolve</a:t>
            </a:r>
            <a:r>
              <a:rPr lang="en-GB" dirty="0">
                <a:latin typeface="Courier New" panose="02070309020205020404" pitchFamily="49" charset="0"/>
                <a:cs typeface="Courier New" panose="02070309020205020404" pitchFamily="49" charset="0"/>
              </a:rPr>
              <a:t>() 	</a:t>
            </a:r>
            <a:r>
              <a:rPr lang="en-GB" dirty="0"/>
              <a:t>resolves symbolic links and “..”</a:t>
            </a:r>
          </a:p>
          <a:p>
            <a:pPr marL="0" indent="0">
              <a:buNone/>
            </a:pPr>
            <a:r>
              <a:rPr lang="en-GB" sz="2025" dirty="0" err="1">
                <a:latin typeface="Courier New" panose="02070309020205020404" pitchFamily="49" charset="0"/>
                <a:cs typeface="Courier New" panose="02070309020205020404" pitchFamily="49" charset="0"/>
              </a:rPr>
              <a:t>p.as_uri</a:t>
            </a:r>
            <a:r>
              <a:rPr lang="en-GB" sz="2025" dirty="0">
                <a:latin typeface="Courier New" panose="02070309020205020404" pitchFamily="49" charset="0"/>
                <a:cs typeface="Courier New" panose="02070309020205020404" pitchFamily="49" charset="0"/>
              </a:rPr>
              <a:t>()</a:t>
            </a:r>
            <a:r>
              <a:rPr lang="en-GB" dirty="0"/>
              <a:t>		path as a file URI: file://a/b/c.txt</a:t>
            </a:r>
          </a:p>
          <a:p>
            <a:pPr marL="0" indent="0">
              <a:buNone/>
            </a:pPr>
            <a:r>
              <a:rPr lang="en-GB" sz="2025" dirty="0" err="1">
                <a:latin typeface="Courier New" panose="02070309020205020404" pitchFamily="49" charset="0"/>
                <a:cs typeface="Courier New" panose="02070309020205020404" pitchFamily="49" charset="0"/>
              </a:rPr>
              <a:t>p.parts</a:t>
            </a:r>
            <a:r>
              <a:rPr lang="en-GB" sz="2025" dirty="0">
                <a:latin typeface="Courier New" panose="02070309020205020404" pitchFamily="49" charset="0"/>
                <a:cs typeface="Courier New" panose="02070309020205020404" pitchFamily="49" charset="0"/>
              </a:rPr>
              <a:t> </a:t>
            </a:r>
            <a:r>
              <a:rPr lang="en-GB" dirty="0"/>
              <a:t>		a tuple of path components.</a:t>
            </a:r>
          </a:p>
          <a:p>
            <a:pPr marL="0" indent="0">
              <a:buNone/>
            </a:pPr>
            <a:r>
              <a:rPr lang="en-GB" sz="2025" dirty="0" err="1">
                <a:latin typeface="Courier New" panose="02070309020205020404" pitchFamily="49" charset="0"/>
                <a:cs typeface="Courier New" panose="02070309020205020404" pitchFamily="49" charset="0"/>
              </a:rPr>
              <a:t>p.drive</a:t>
            </a:r>
            <a:r>
              <a:rPr lang="en-GB" sz="2025" dirty="0">
                <a:latin typeface="Courier New" panose="02070309020205020404" pitchFamily="49" charset="0"/>
                <a:cs typeface="Courier New" panose="02070309020205020404" pitchFamily="49" charset="0"/>
              </a:rPr>
              <a:t> </a:t>
            </a:r>
            <a:r>
              <a:rPr lang="en-GB" dirty="0"/>
              <a:t>		Windows drive from path. </a:t>
            </a:r>
          </a:p>
          <a:p>
            <a:pPr marL="0" indent="0">
              <a:buNone/>
            </a:pPr>
            <a:r>
              <a:rPr lang="en-GB" sz="2025" dirty="0" err="1">
                <a:latin typeface="Courier New" panose="02070309020205020404" pitchFamily="49" charset="0"/>
                <a:cs typeface="Courier New" panose="02070309020205020404" pitchFamily="49" charset="0"/>
              </a:rPr>
              <a:t>p.root</a:t>
            </a:r>
            <a:r>
              <a:rPr lang="en-GB" sz="2025" dirty="0">
                <a:latin typeface="Courier New" panose="02070309020205020404" pitchFamily="49" charset="0"/>
                <a:cs typeface="Courier New" panose="02070309020205020404" pitchFamily="49" charset="0"/>
              </a:rPr>
              <a:t> </a:t>
            </a:r>
            <a:r>
              <a:rPr lang="en-GB" dirty="0"/>
              <a:t>		root of directory structure.</a:t>
            </a:r>
          </a:p>
          <a:p>
            <a:pPr marL="0" indent="0">
              <a:buNone/>
            </a:pPr>
            <a:endParaRPr lang="en-GB" dirty="0"/>
          </a:p>
        </p:txBody>
      </p:sp>
      <p:sp>
        <p:nvSpPr>
          <p:cNvPr id="2" name="Title 1">
            <a:extLst>
              <a:ext uri="{FF2B5EF4-FFF2-40B4-BE49-F238E27FC236}">
                <a16:creationId xmlns:a16="http://schemas.microsoft.com/office/drawing/2014/main" id="{B402D211-69EE-4A72-A142-01F43A424776}"/>
              </a:ext>
            </a:extLst>
          </p:cNvPr>
          <p:cNvSpPr>
            <a:spLocks noGrp="1"/>
          </p:cNvSpPr>
          <p:nvPr>
            <p:ph type="title"/>
          </p:nvPr>
        </p:nvSpPr>
        <p:spPr>
          <a:xfrm>
            <a:off x="664458" y="774926"/>
            <a:ext cx="7886700" cy="994172"/>
          </a:xfrm>
        </p:spPr>
        <p:txBody>
          <a:bodyPr/>
          <a:lstStyle/>
          <a:p>
            <a:r>
              <a:rPr lang="en-GB" dirty="0"/>
              <a:t>Path values</a:t>
            </a:r>
          </a:p>
        </p:txBody>
      </p:sp>
    </p:spTree>
    <p:extLst>
      <p:ext uri="{BB962C8B-B14F-4D97-AF65-F5344CB8AC3E}">
        <p14:creationId xmlns:p14="http://schemas.microsoft.com/office/powerpoint/2010/main" val="14875211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D4F900D-69F7-F14C-88AD-D6201183A841}"/>
              </a:ext>
            </a:extLst>
          </p:cNvPr>
          <p:cNvSpPr/>
          <p:nvPr/>
        </p:nvSpPr>
        <p:spPr>
          <a:xfrm>
            <a:off x="479660" y="2165515"/>
            <a:ext cx="2505587" cy="1640003"/>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81AC540-B888-4B0D-89F9-1A01CFA8F601}"/>
              </a:ext>
            </a:extLst>
          </p:cNvPr>
          <p:cNvSpPr>
            <a:spLocks noGrp="1"/>
          </p:cNvSpPr>
          <p:nvPr>
            <p:ph idx="1"/>
          </p:nvPr>
        </p:nvSpPr>
        <p:spPr>
          <a:xfrm>
            <a:off x="479660" y="2265219"/>
            <a:ext cx="8341662" cy="3239006"/>
          </a:xfrm>
        </p:spPr>
        <p:txBody>
          <a:bodyPr>
            <a:normAutofit/>
          </a:bodyPr>
          <a:lstStyle/>
          <a:p>
            <a:pPr marL="0" indent="0">
              <a:buNone/>
            </a:pPr>
            <a:r>
              <a:rPr lang="en-GB" sz="1600" dirty="0" err="1">
                <a:latin typeface="Courier New" panose="02070309020205020404" pitchFamily="49" charset="0"/>
                <a:cs typeface="Courier New" panose="02070309020205020404" pitchFamily="49" charset="0"/>
              </a:rPr>
              <a:t>pathlib.Path.cwd</a:t>
            </a:r>
            <a:r>
              <a:rPr lang="en-GB" sz="1600" dirty="0">
                <a:latin typeface="Courier New" panose="02070309020205020404" pitchFamily="49" charset="0"/>
                <a:cs typeface="Courier New" panose="02070309020205020404" pitchFamily="49" charset="0"/>
              </a:rPr>
              <a:t>()</a:t>
            </a:r>
            <a:r>
              <a:rPr lang="en-GB" sz="1600" dirty="0"/>
              <a:t>	current working directory.</a:t>
            </a:r>
          </a:p>
          <a:p>
            <a:pPr marL="0" indent="0">
              <a:buNone/>
            </a:pPr>
            <a:r>
              <a:rPr lang="en-GB" sz="1600" dirty="0" err="1">
                <a:latin typeface="Courier New" panose="02070309020205020404" pitchFamily="49" charset="0"/>
                <a:cs typeface="Courier New" panose="02070309020205020404" pitchFamily="49" charset="0"/>
              </a:rPr>
              <a:t>pathlib.Path.home</a:t>
            </a:r>
            <a:r>
              <a:rPr lang="en-GB" sz="1600" dirty="0">
                <a:latin typeface="Courier New" panose="02070309020205020404" pitchFamily="49" charset="0"/>
                <a:cs typeface="Courier New" panose="02070309020205020404" pitchFamily="49" charset="0"/>
              </a:rPr>
              <a:t>()	</a:t>
            </a:r>
            <a:r>
              <a:rPr lang="en-GB" sz="1600" dirty="0"/>
              <a:t>User home directory</a:t>
            </a:r>
          </a:p>
          <a:p>
            <a:pPr marL="0" indent="0">
              <a:buNone/>
            </a:pPr>
            <a:r>
              <a:rPr lang="en-GB" sz="1600" dirty="0" err="1">
                <a:latin typeface="Courier New" panose="02070309020205020404" pitchFamily="49" charset="0"/>
                <a:cs typeface="Courier New" panose="02070309020205020404" pitchFamily="49" charset="0"/>
              </a:rPr>
              <a:t>p.anchor</a:t>
            </a:r>
            <a:r>
              <a:rPr lang="en-GB" sz="1600" dirty="0">
                <a:latin typeface="Courier New" panose="02070309020205020404" pitchFamily="49" charset="0"/>
                <a:cs typeface="Courier New" panose="02070309020205020404" pitchFamily="49" charset="0"/>
              </a:rPr>
              <a:t> </a:t>
            </a:r>
            <a:r>
              <a:rPr lang="en-GB" sz="1600" dirty="0"/>
              <a:t>		drive + root.</a:t>
            </a:r>
          </a:p>
          <a:p>
            <a:pPr marL="0" indent="0">
              <a:buNone/>
            </a:pPr>
            <a:r>
              <a:rPr lang="en-GB" sz="1600" dirty="0" err="1">
                <a:latin typeface="Courier New" panose="02070309020205020404" pitchFamily="49" charset="0"/>
                <a:cs typeface="Courier New" panose="02070309020205020404" pitchFamily="49" charset="0"/>
              </a:rPr>
              <a:t>p.parents</a:t>
            </a:r>
            <a:r>
              <a:rPr lang="en-GB" sz="1600" dirty="0">
                <a:latin typeface="Courier New" panose="02070309020205020404" pitchFamily="49" charset="0"/>
                <a:cs typeface="Courier New" panose="02070309020205020404" pitchFamily="49" charset="0"/>
              </a:rPr>
              <a:t> </a:t>
            </a:r>
            <a:r>
              <a:rPr lang="en-GB" sz="1600" dirty="0"/>
              <a:t>		immutable sequence of parent directories:</a:t>
            </a:r>
          </a:p>
          <a:p>
            <a:pPr marL="0" indent="0">
              <a:buNone/>
            </a:pPr>
            <a:r>
              <a:rPr lang="en-GB" sz="1600" dirty="0"/>
              <a:t>		</a:t>
            </a:r>
            <a:r>
              <a:rPr lang="en-GB" sz="1600" dirty="0">
                <a:latin typeface="Courier New" panose="02070309020205020404" pitchFamily="49" charset="0"/>
                <a:cs typeface="Courier New" panose="02070309020205020404" pitchFamily="49" charset="0"/>
              </a:rPr>
              <a:t>p = </a:t>
            </a:r>
            <a:r>
              <a:rPr lang="en-GB" sz="1600" dirty="0" err="1">
                <a:latin typeface="Courier New" panose="02070309020205020404" pitchFamily="49" charset="0"/>
                <a:cs typeface="Courier New" panose="02070309020205020404" pitchFamily="49" charset="0"/>
              </a:rPr>
              <a:t>PureWindowsPath</a:t>
            </a:r>
            <a:r>
              <a:rPr lang="en-GB" sz="1600" dirty="0">
                <a:latin typeface="Courier New" panose="02070309020205020404" pitchFamily="49" charset="0"/>
                <a:cs typeface="Courier New" panose="02070309020205020404" pitchFamily="49" charset="0"/>
              </a:rPr>
              <a:t>('c:/a/b/c.txt')</a:t>
            </a:r>
          </a:p>
          <a:p>
            <a:pPr marL="0" indent="0">
              <a:buNone/>
            </a:pPr>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p.parents</a:t>
            </a:r>
            <a:r>
              <a:rPr lang="en-GB" sz="1600" dirty="0">
                <a:latin typeface="Courier New" panose="02070309020205020404" pitchFamily="49" charset="0"/>
                <a:cs typeface="Courier New" panose="02070309020205020404" pitchFamily="49" charset="0"/>
              </a:rPr>
              <a:t>[0]  	# </a:t>
            </a:r>
            <a:r>
              <a:rPr lang="en-GB" sz="1600" dirty="0" err="1">
                <a:latin typeface="Courier New" panose="02070309020205020404" pitchFamily="49" charset="0"/>
                <a:cs typeface="Courier New" panose="02070309020205020404" pitchFamily="49" charset="0"/>
              </a:rPr>
              <a:t>PureWindowsPath</a:t>
            </a:r>
            <a:r>
              <a:rPr lang="en-GB" sz="1600" dirty="0">
                <a:latin typeface="Courier New" panose="02070309020205020404" pitchFamily="49" charset="0"/>
                <a:cs typeface="Courier New" panose="02070309020205020404" pitchFamily="49" charset="0"/>
              </a:rPr>
              <a:t>('c:/a/b')</a:t>
            </a:r>
          </a:p>
          <a:p>
            <a:pPr marL="0" indent="0">
              <a:buNone/>
            </a:pPr>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p.parents</a:t>
            </a:r>
            <a:r>
              <a:rPr lang="en-GB" sz="1600" dirty="0">
                <a:latin typeface="Courier New" panose="02070309020205020404" pitchFamily="49" charset="0"/>
                <a:cs typeface="Courier New" panose="02070309020205020404" pitchFamily="49" charset="0"/>
              </a:rPr>
              <a:t>[1]	# </a:t>
            </a:r>
            <a:r>
              <a:rPr lang="en-GB" sz="1600" dirty="0" err="1">
                <a:latin typeface="Courier New" panose="02070309020205020404" pitchFamily="49" charset="0"/>
                <a:cs typeface="Courier New" panose="02070309020205020404" pitchFamily="49" charset="0"/>
              </a:rPr>
              <a:t>PureWindowsPath</a:t>
            </a:r>
            <a:r>
              <a:rPr lang="en-GB" sz="1600" dirty="0">
                <a:latin typeface="Courier New" panose="02070309020205020404" pitchFamily="49" charset="0"/>
                <a:cs typeface="Courier New" panose="02070309020205020404" pitchFamily="49" charset="0"/>
              </a:rPr>
              <a:t>('c:/a')</a:t>
            </a:r>
          </a:p>
          <a:p>
            <a:pPr marL="0" indent="0">
              <a:buNone/>
            </a:pPr>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p.parents</a:t>
            </a:r>
            <a:r>
              <a:rPr lang="en-GB" sz="1600" dirty="0">
                <a:latin typeface="Courier New" panose="02070309020205020404" pitchFamily="49" charset="0"/>
                <a:cs typeface="Courier New" panose="02070309020205020404" pitchFamily="49" charset="0"/>
              </a:rPr>
              <a:t>[2] 	# </a:t>
            </a:r>
            <a:r>
              <a:rPr lang="en-GB" sz="1600" dirty="0" err="1">
                <a:latin typeface="Courier New" panose="02070309020205020404" pitchFamily="49" charset="0"/>
                <a:cs typeface="Courier New" panose="02070309020205020404" pitchFamily="49" charset="0"/>
              </a:rPr>
              <a:t>PureWindowsPath</a:t>
            </a:r>
            <a:r>
              <a:rPr lang="en-GB" sz="1600" dirty="0">
                <a:latin typeface="Courier New" panose="02070309020205020404" pitchFamily="49" charset="0"/>
                <a:cs typeface="Courier New" panose="02070309020205020404" pitchFamily="49" charset="0"/>
              </a:rPr>
              <a:t>('c:/')</a:t>
            </a:r>
          </a:p>
          <a:p>
            <a:pPr marL="0" indent="0">
              <a:buNone/>
            </a:pPr>
            <a:endParaRPr lang="en-GB" sz="1600" dirty="0"/>
          </a:p>
          <a:p>
            <a:pPr marL="0" indent="0">
              <a:buNone/>
            </a:pPr>
            <a:endParaRPr lang="en-GB" sz="1600" dirty="0"/>
          </a:p>
        </p:txBody>
      </p:sp>
      <p:sp>
        <p:nvSpPr>
          <p:cNvPr id="2" name="Title 1">
            <a:extLst>
              <a:ext uri="{FF2B5EF4-FFF2-40B4-BE49-F238E27FC236}">
                <a16:creationId xmlns:a16="http://schemas.microsoft.com/office/drawing/2014/main" id="{B402D211-69EE-4A72-A142-01F43A424776}"/>
              </a:ext>
            </a:extLst>
          </p:cNvPr>
          <p:cNvSpPr>
            <a:spLocks noGrp="1"/>
          </p:cNvSpPr>
          <p:nvPr>
            <p:ph type="title"/>
          </p:nvPr>
        </p:nvSpPr>
        <p:spPr>
          <a:xfrm>
            <a:off x="707141" y="754145"/>
            <a:ext cx="7886700" cy="994172"/>
          </a:xfrm>
        </p:spPr>
        <p:txBody>
          <a:bodyPr/>
          <a:lstStyle/>
          <a:p>
            <a:r>
              <a:rPr lang="en-GB" dirty="0"/>
              <a:t>Path values</a:t>
            </a:r>
          </a:p>
        </p:txBody>
      </p:sp>
    </p:spTree>
    <p:extLst>
      <p:ext uri="{BB962C8B-B14F-4D97-AF65-F5344CB8AC3E}">
        <p14:creationId xmlns:p14="http://schemas.microsoft.com/office/powerpoint/2010/main" val="21937167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8274E3-708E-A147-9536-A43FE737BE45}"/>
              </a:ext>
            </a:extLst>
          </p:cNvPr>
          <p:cNvSpPr/>
          <p:nvPr/>
        </p:nvSpPr>
        <p:spPr>
          <a:xfrm>
            <a:off x="719851" y="1963810"/>
            <a:ext cx="3354608" cy="1962731"/>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6199D318-3EAF-214C-A9C8-3E56156108A7}"/>
              </a:ext>
            </a:extLst>
          </p:cNvPr>
          <p:cNvSpPr/>
          <p:nvPr/>
        </p:nvSpPr>
        <p:spPr>
          <a:xfrm>
            <a:off x="719851" y="4434403"/>
            <a:ext cx="3354608" cy="1401621"/>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D78EEB-0F65-4898-9050-CD721774F99B}"/>
              </a:ext>
            </a:extLst>
          </p:cNvPr>
          <p:cNvSpPr>
            <a:spLocks noGrp="1"/>
          </p:cNvSpPr>
          <p:nvPr>
            <p:ph type="title"/>
          </p:nvPr>
        </p:nvSpPr>
        <p:spPr>
          <a:xfrm>
            <a:off x="635683" y="762292"/>
            <a:ext cx="7886700" cy="994172"/>
          </a:xfrm>
        </p:spPr>
        <p:txBody>
          <a:bodyPr/>
          <a:lstStyle/>
          <a:p>
            <a:r>
              <a:rPr lang="en-GB" dirty="0"/>
              <a:t>Path properties</a:t>
            </a:r>
          </a:p>
        </p:txBody>
      </p:sp>
      <p:sp>
        <p:nvSpPr>
          <p:cNvPr id="3" name="Content Placeholder 2">
            <a:extLst>
              <a:ext uri="{FF2B5EF4-FFF2-40B4-BE49-F238E27FC236}">
                <a16:creationId xmlns:a16="http://schemas.microsoft.com/office/drawing/2014/main" id="{A7FE76EC-16D1-45B9-A52C-607D4C30F08D}"/>
              </a:ext>
            </a:extLst>
          </p:cNvPr>
          <p:cNvSpPr>
            <a:spLocks noGrp="1"/>
          </p:cNvSpPr>
          <p:nvPr>
            <p:ph idx="1"/>
          </p:nvPr>
        </p:nvSpPr>
        <p:spPr>
          <a:xfrm>
            <a:off x="719851" y="2088974"/>
            <a:ext cx="8039686" cy="3975650"/>
          </a:xfrm>
        </p:spPr>
        <p:txBody>
          <a:bodyPr>
            <a:normAutofit fontScale="92500" lnSpcReduction="20000"/>
          </a:bodyPr>
          <a:lstStyle/>
          <a:p>
            <a:pPr marL="0" indent="0">
              <a:buNone/>
            </a:pPr>
            <a:r>
              <a:rPr lang="en-GB" sz="1800" dirty="0" err="1">
                <a:latin typeface="Courier New" panose="02070309020205020404" pitchFamily="49" charset="0"/>
                <a:cs typeface="Courier New" panose="02070309020205020404" pitchFamily="49" charset="0"/>
              </a:rPr>
              <a:t>p.is_absolute</a:t>
            </a:r>
            <a:r>
              <a:rPr lang="en-GB" sz="1800" dirty="0">
                <a:latin typeface="Courier New" panose="02070309020205020404" pitchFamily="49" charset="0"/>
                <a:cs typeface="Courier New" panose="02070309020205020404" pitchFamily="49" charset="0"/>
              </a:rPr>
              <a:t>()		</a:t>
            </a:r>
            <a:r>
              <a:rPr lang="en-GB" sz="1800" dirty="0"/>
              <a:t>Checks whether the path is not relative.</a:t>
            </a:r>
          </a:p>
          <a:p>
            <a:pPr marL="0" indent="0">
              <a:buNone/>
            </a:pPr>
            <a:r>
              <a:rPr lang="en-GB" sz="1800" dirty="0" err="1">
                <a:latin typeface="Courier New" panose="02070309020205020404" pitchFamily="49" charset="0"/>
                <a:cs typeface="Courier New" panose="02070309020205020404" pitchFamily="49" charset="0"/>
              </a:rPr>
              <a:t>p.exists</a:t>
            </a:r>
            <a:r>
              <a:rPr lang="en-GB" sz="1800" dirty="0">
                <a:latin typeface="Courier New" panose="02070309020205020404" pitchFamily="49" charset="0"/>
                <a:cs typeface="Courier New" panose="02070309020205020404" pitchFamily="49" charset="0"/>
              </a:rPr>
              <a:t>() 			</a:t>
            </a:r>
            <a:r>
              <a:rPr lang="en-GB" sz="1800" dirty="0"/>
              <a:t>Does a file or directory exist.</a:t>
            </a:r>
          </a:p>
          <a:p>
            <a:pPr marL="0" indent="0">
              <a:buNone/>
            </a:pPr>
            <a:r>
              <a:rPr lang="en-GB" sz="1800" dirty="0" err="1">
                <a:latin typeface="Courier New" panose="02070309020205020404" pitchFamily="49" charset="0"/>
                <a:cs typeface="Courier New" panose="02070309020205020404" pitchFamily="49" charset="0"/>
              </a:rPr>
              <a:t>os.path.abspath</a:t>
            </a:r>
            <a:r>
              <a:rPr lang="en-GB" sz="1800" dirty="0">
                <a:latin typeface="Courier New" panose="02070309020205020404" pitchFamily="49" charset="0"/>
                <a:cs typeface="Courier New" panose="02070309020205020404" pitchFamily="49" charset="0"/>
              </a:rPr>
              <a:t>(path)	</a:t>
            </a:r>
            <a:r>
              <a:rPr lang="en-GB" sz="1800" dirty="0"/>
              <a:t>	Absolute version of a relative path.</a:t>
            </a:r>
          </a:p>
          <a:p>
            <a:pPr marL="0" indent="0">
              <a:buNone/>
            </a:pPr>
            <a:r>
              <a:rPr lang="en-GB" sz="1800" dirty="0" err="1">
                <a:latin typeface="Courier New" panose="02070309020205020404" pitchFamily="49" charset="0"/>
                <a:cs typeface="Courier New" panose="02070309020205020404" pitchFamily="49" charset="0"/>
              </a:rPr>
              <a:t>os.path.commonpath</a:t>
            </a:r>
            <a:r>
              <a:rPr lang="en-GB" sz="1800" dirty="0">
                <a:latin typeface="Courier New" panose="02070309020205020404" pitchFamily="49" charset="0"/>
                <a:cs typeface="Courier New" panose="02070309020205020404" pitchFamily="49" charset="0"/>
              </a:rPr>
              <a:t>(paths)   </a:t>
            </a:r>
            <a:r>
              <a:rPr lang="en-GB" sz="1800" dirty="0"/>
              <a:t>Longest common sub-path. </a:t>
            </a:r>
          </a:p>
          <a:p>
            <a:pPr marL="0" indent="0">
              <a:buNone/>
            </a:pPr>
            <a:r>
              <a:rPr lang="en-GB" sz="1800" dirty="0" err="1">
                <a:latin typeface="Courier New" panose="02070309020205020404" pitchFamily="49" charset="0"/>
                <a:cs typeface="Courier New" panose="02070309020205020404" pitchFamily="49" charset="0"/>
              </a:rPr>
              <a:t>p.stat</a:t>
            </a:r>
            <a:r>
              <a:rPr lang="en-GB" sz="1800" dirty="0">
                <a:latin typeface="Courier New" panose="02070309020205020404" pitchFamily="49" charset="0"/>
                <a:cs typeface="Courier New" panose="02070309020205020404" pitchFamily="49" charset="0"/>
              </a:rPr>
              <a:t>() 			</a:t>
            </a:r>
            <a:r>
              <a:rPr lang="en-GB" sz="1800" dirty="0"/>
              <a:t>Info about path (.</a:t>
            </a:r>
            <a:r>
              <a:rPr lang="en-GB" sz="1800" dirty="0" err="1"/>
              <a:t>st_size</a:t>
            </a:r>
            <a:r>
              <a:rPr lang="en-GB" sz="1800" dirty="0"/>
              <a:t>; .</a:t>
            </a:r>
            <a:r>
              <a:rPr lang="en-GB" sz="1800" dirty="0" err="1"/>
              <a:t>st_mtime</a:t>
            </a:r>
            <a:r>
              <a:rPr lang="en-GB" sz="1800" dirty="0"/>
              <a:t>) </a:t>
            </a:r>
          </a:p>
          <a:p>
            <a:pPr marL="0" indent="0">
              <a:buNone/>
            </a:pPr>
            <a:r>
              <a:rPr lang="en-GB" sz="1800" dirty="0"/>
              <a:t>				</a:t>
            </a:r>
            <a:r>
              <a:rPr lang="en-GB" sz="1800" dirty="0">
                <a:hlinkClick r:id="rId2"/>
              </a:rPr>
              <a:t>https://docs.python.org/3/library/pathlib.html#pathlib.Path.stat</a:t>
            </a:r>
            <a:r>
              <a:rPr lang="en-GB" sz="1800" dirty="0"/>
              <a:t>	</a:t>
            </a:r>
          </a:p>
          <a:p>
            <a:pPr marL="0" indent="0">
              <a:buNone/>
            </a:pPr>
            <a:r>
              <a:rPr lang="en-GB" sz="1800" dirty="0" err="1">
                <a:latin typeface="Courier New" panose="02070309020205020404" pitchFamily="49" charset="0"/>
                <a:cs typeface="Courier New" panose="02070309020205020404" pitchFamily="49" charset="0"/>
              </a:rPr>
              <a:t>p.is_dir</a:t>
            </a:r>
            <a:r>
              <a:rPr lang="en-GB" sz="1800" dirty="0">
                <a:latin typeface="Courier New" panose="02070309020205020404" pitchFamily="49" charset="0"/>
                <a:cs typeface="Courier New" panose="02070309020205020404" pitchFamily="49" charset="0"/>
              </a:rPr>
              <a:t>() </a:t>
            </a:r>
            <a:r>
              <a:rPr lang="en-GB" sz="1800" dirty="0"/>
              <a:t>			True if directory.</a:t>
            </a:r>
          </a:p>
          <a:p>
            <a:pPr marL="0" indent="0">
              <a:buNone/>
            </a:pPr>
            <a:r>
              <a:rPr lang="en-GB" sz="1800" dirty="0" err="1">
                <a:latin typeface="Courier New" panose="02070309020205020404" pitchFamily="49" charset="0"/>
                <a:cs typeface="Courier New" panose="02070309020205020404" pitchFamily="49" charset="0"/>
              </a:rPr>
              <a:t>p.is_file</a:t>
            </a:r>
            <a:r>
              <a:rPr lang="en-GB" sz="1800" dirty="0">
                <a:latin typeface="Courier New" panose="02070309020205020404" pitchFamily="49" charset="0"/>
                <a:cs typeface="Courier New" panose="02070309020205020404" pitchFamily="49" charset="0"/>
              </a:rPr>
              <a:t>()			</a:t>
            </a:r>
            <a:r>
              <a:rPr lang="en-GB" sz="1800" dirty="0"/>
              <a:t>True if file.</a:t>
            </a:r>
          </a:p>
          <a:p>
            <a:pPr marL="0" indent="0">
              <a:buNone/>
            </a:pPr>
            <a:r>
              <a:rPr lang="en-GB" sz="1800" dirty="0" err="1">
                <a:latin typeface="Courier New" panose="02070309020205020404" pitchFamily="49" charset="0"/>
                <a:cs typeface="Courier New" panose="02070309020205020404" pitchFamily="49" charset="0"/>
              </a:rPr>
              <a:t>p.read</a:t>
            </a:r>
            <a:r>
              <a:rPr lang="en-GB" sz="1800" dirty="0">
                <a:latin typeface="Courier New" panose="02070309020205020404" pitchFamily="49" charset="0"/>
                <a:cs typeface="Courier New" panose="02070309020205020404" pitchFamily="49" charset="0"/>
              </a:rPr>
              <a:t>()	</a:t>
            </a:r>
            <a:r>
              <a:rPr lang="en-GB" sz="1800" dirty="0"/>
              <a:t>		A variety of methods for reading files as an</a:t>
            </a:r>
          </a:p>
          <a:p>
            <a:pPr marL="0" indent="0">
              <a:buNone/>
            </a:pPr>
            <a:r>
              <a:rPr lang="en-GB" sz="1800" dirty="0"/>
              <a:t>				entire object, rather than parsing it.</a:t>
            </a:r>
          </a:p>
          <a:p>
            <a:pPr marL="0" indent="0">
              <a:buNone/>
            </a:pPr>
            <a:endParaRPr lang="en-GB" sz="1800" dirty="0"/>
          </a:p>
          <a:p>
            <a:pPr marL="0" indent="0">
              <a:buNone/>
            </a:pPr>
            <a:endParaRPr lang="en-GB" sz="1800" dirty="0"/>
          </a:p>
          <a:p>
            <a:pPr marL="0" indent="0">
              <a:buNone/>
            </a:pPr>
            <a:endParaRPr lang="en-GB" sz="1800" dirty="0"/>
          </a:p>
          <a:p>
            <a:endParaRPr lang="en-GB" sz="1800" dirty="0"/>
          </a:p>
        </p:txBody>
      </p:sp>
    </p:spTree>
    <p:extLst>
      <p:ext uri="{BB962C8B-B14F-4D97-AF65-F5344CB8AC3E}">
        <p14:creationId xmlns:p14="http://schemas.microsoft.com/office/powerpoint/2010/main" val="28332177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39410ED-61A5-0A46-871E-DE13971546B6}"/>
              </a:ext>
            </a:extLst>
          </p:cNvPr>
          <p:cNvSpPr/>
          <p:nvPr/>
        </p:nvSpPr>
        <p:spPr>
          <a:xfrm>
            <a:off x="872836" y="2840651"/>
            <a:ext cx="7894646" cy="2891055"/>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D78EEB-0F65-4898-9050-CD721774F99B}"/>
              </a:ext>
            </a:extLst>
          </p:cNvPr>
          <p:cNvSpPr>
            <a:spLocks noGrp="1"/>
          </p:cNvSpPr>
          <p:nvPr>
            <p:ph type="title"/>
          </p:nvPr>
        </p:nvSpPr>
        <p:spPr>
          <a:xfrm>
            <a:off x="635683" y="762292"/>
            <a:ext cx="7886700" cy="994172"/>
          </a:xfrm>
        </p:spPr>
        <p:txBody>
          <a:bodyPr/>
          <a:lstStyle/>
          <a:p>
            <a:r>
              <a:rPr lang="en-GB" dirty="0"/>
              <a:t>Path properties</a:t>
            </a:r>
          </a:p>
        </p:txBody>
      </p:sp>
      <p:sp>
        <p:nvSpPr>
          <p:cNvPr id="3" name="Content Placeholder 2">
            <a:extLst>
              <a:ext uri="{FF2B5EF4-FFF2-40B4-BE49-F238E27FC236}">
                <a16:creationId xmlns:a16="http://schemas.microsoft.com/office/drawing/2014/main" id="{A7FE76EC-16D1-45B9-A52C-607D4C30F08D}"/>
              </a:ext>
            </a:extLst>
          </p:cNvPr>
          <p:cNvSpPr>
            <a:spLocks noGrp="1"/>
          </p:cNvSpPr>
          <p:nvPr>
            <p:ph idx="1"/>
          </p:nvPr>
        </p:nvSpPr>
        <p:spPr>
          <a:xfrm>
            <a:off x="872836" y="1912328"/>
            <a:ext cx="8095317" cy="3819378"/>
          </a:xfrm>
        </p:spPr>
        <p:txBody>
          <a:bodyPr>
            <a:normAutofit/>
          </a:bodyPr>
          <a:lstStyle/>
          <a:p>
            <a:pPr marL="0" indent="0">
              <a:buNone/>
            </a:pPr>
            <a:endParaRPr lang="en-GB" dirty="0"/>
          </a:p>
          <a:p>
            <a:pPr marL="0" indent="0">
              <a:buNone/>
            </a:pPr>
            <a:r>
              <a:rPr lang="en-GB" dirty="0"/>
              <a:t>Listing subdirectories:</a:t>
            </a:r>
          </a:p>
          <a:p>
            <a:pPr marL="0" indent="0">
              <a:buNone/>
            </a:pPr>
            <a:r>
              <a:rPr lang="en-GB" dirty="0">
                <a:latin typeface="Courier New" panose="02070309020205020404" pitchFamily="49" charset="0"/>
                <a:cs typeface="Courier New" panose="02070309020205020404" pitchFamily="49" charset="0"/>
              </a:rPr>
              <a:t>import </a:t>
            </a:r>
            <a:r>
              <a:rPr lang="en-GB" dirty="0" err="1">
                <a:latin typeface="Courier New" panose="02070309020205020404" pitchFamily="49" charset="0"/>
                <a:cs typeface="Courier New" panose="02070309020205020404" pitchFamily="49" charset="0"/>
              </a:rPr>
              <a:t>pathlib</a:t>
            </a:r>
            <a:endParaRPr lang="en-GB" dirty="0">
              <a:latin typeface="Courier New" panose="02070309020205020404" pitchFamily="49" charset="0"/>
              <a:cs typeface="Courier New" panose="02070309020205020404" pitchFamily="49" charset="0"/>
            </a:endParaRPr>
          </a:p>
          <a:p>
            <a:pPr marL="0" indent="0">
              <a:buNone/>
            </a:pPr>
            <a:endParaRPr lang="en-GB" dirty="0">
              <a:latin typeface="Courier New" panose="02070309020205020404" pitchFamily="49" charset="0"/>
              <a:cs typeface="Courier New" panose="02070309020205020404" pitchFamily="49" charset="0"/>
            </a:endParaRPr>
          </a:p>
          <a:p>
            <a:pPr marL="0" indent="0">
              <a:buNone/>
            </a:pPr>
            <a:r>
              <a:rPr lang="en-GB" dirty="0">
                <a:latin typeface="Courier New" panose="02070309020205020404" pitchFamily="49" charset="0"/>
                <a:cs typeface="Courier New" panose="02070309020205020404" pitchFamily="49" charset="0"/>
              </a:rPr>
              <a:t>p = </a:t>
            </a:r>
            <a:r>
              <a:rPr lang="en-GB" dirty="0" err="1">
                <a:latin typeface="Courier New" panose="02070309020205020404" pitchFamily="49" charset="0"/>
                <a:cs typeface="Courier New" panose="02070309020205020404" pitchFamily="49" charset="0"/>
              </a:rPr>
              <a:t>pathlib.Path</a:t>
            </a:r>
            <a:r>
              <a:rPr lang="en-GB" dirty="0">
                <a:latin typeface="Courier New" panose="02070309020205020404" pitchFamily="49" charset="0"/>
                <a:cs typeface="Courier New" panose="02070309020205020404" pitchFamily="49" charset="0"/>
              </a:rPr>
              <a:t>('.')</a:t>
            </a:r>
          </a:p>
          <a:p>
            <a:pPr marL="0" indent="0">
              <a:buNone/>
            </a:pPr>
            <a:r>
              <a:rPr lang="en-GB" dirty="0">
                <a:latin typeface="Courier New" panose="02070309020205020404" pitchFamily="49" charset="0"/>
                <a:cs typeface="Courier New" panose="02070309020205020404" pitchFamily="49" charset="0"/>
              </a:rPr>
              <a:t>for x in </a:t>
            </a:r>
            <a:r>
              <a:rPr lang="en-GB" dirty="0" err="1">
                <a:latin typeface="Courier New" panose="02070309020205020404" pitchFamily="49" charset="0"/>
                <a:cs typeface="Courier New" panose="02070309020205020404" pitchFamily="49" charset="0"/>
              </a:rPr>
              <a:t>p.iterdir</a:t>
            </a:r>
            <a:r>
              <a:rPr lang="en-GB" dirty="0">
                <a:latin typeface="Courier New" panose="02070309020205020404" pitchFamily="49" charset="0"/>
                <a:cs typeface="Courier New" panose="02070309020205020404" pitchFamily="49" charset="0"/>
              </a:rPr>
              <a:t>():</a:t>
            </a:r>
          </a:p>
          <a:p>
            <a:pPr marL="0" indent="0">
              <a:buNone/>
            </a:pPr>
            <a:r>
              <a:rPr lang="en-GB" dirty="0">
                <a:latin typeface="Courier New" panose="02070309020205020404" pitchFamily="49" charset="0"/>
                <a:cs typeface="Courier New" panose="02070309020205020404" pitchFamily="49" charset="0"/>
              </a:rPr>
              <a:t>	if </a:t>
            </a:r>
            <a:r>
              <a:rPr lang="en-GB" dirty="0" err="1">
                <a:latin typeface="Courier New" panose="02070309020205020404" pitchFamily="49" charset="0"/>
                <a:cs typeface="Courier New" panose="02070309020205020404" pitchFamily="49" charset="0"/>
              </a:rPr>
              <a:t>x.is_dir</a:t>
            </a:r>
            <a:r>
              <a:rPr lang="en-GB" dirty="0">
                <a:latin typeface="Courier New" panose="02070309020205020404" pitchFamily="49" charset="0"/>
                <a:cs typeface="Courier New" panose="02070309020205020404" pitchFamily="49" charset="0"/>
              </a:rPr>
              <a:t>():</a:t>
            </a:r>
          </a:p>
          <a:p>
            <a:pPr marL="0" indent="0">
              <a:buNone/>
            </a:pPr>
            <a:r>
              <a:rPr lang="en-GB" dirty="0">
                <a:latin typeface="Courier New" panose="02070309020205020404" pitchFamily="49" charset="0"/>
                <a:cs typeface="Courier New" panose="02070309020205020404" pitchFamily="49" charset="0"/>
              </a:rPr>
              <a:t>		print(x)</a:t>
            </a:r>
          </a:p>
          <a:p>
            <a:endParaRPr lang="en-GB" dirty="0"/>
          </a:p>
          <a:p>
            <a:pPr marL="0" indent="0">
              <a:buNone/>
            </a:pPr>
            <a:endParaRPr lang="en-GB" dirty="0"/>
          </a:p>
          <a:p>
            <a:pPr marL="0" indent="0">
              <a:buNone/>
            </a:pPr>
            <a:endParaRPr lang="en-GB" dirty="0"/>
          </a:p>
          <a:p>
            <a:pPr marL="0" indent="0">
              <a:buNone/>
            </a:pPr>
            <a:endParaRPr lang="en-GB" dirty="0"/>
          </a:p>
          <a:p>
            <a:endParaRPr lang="en-GB" dirty="0"/>
          </a:p>
        </p:txBody>
      </p:sp>
    </p:spTree>
    <p:extLst>
      <p:ext uri="{BB962C8B-B14F-4D97-AF65-F5344CB8AC3E}">
        <p14:creationId xmlns:p14="http://schemas.microsoft.com/office/powerpoint/2010/main" val="20822368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5A0A78-B4F5-4363-8B76-88C9735BA861}"/>
              </a:ext>
            </a:extLst>
          </p:cNvPr>
          <p:cNvSpPr>
            <a:spLocks noGrp="1"/>
          </p:cNvSpPr>
          <p:nvPr>
            <p:ph idx="1"/>
          </p:nvPr>
        </p:nvSpPr>
        <p:spPr>
          <a:xfrm>
            <a:off x="322676" y="2043953"/>
            <a:ext cx="8821323" cy="3824912"/>
          </a:xfrm>
        </p:spPr>
        <p:txBody>
          <a:bodyPr>
            <a:normAutofit/>
          </a:bodyPr>
          <a:lstStyle/>
          <a:p>
            <a:pPr marL="0" indent="0">
              <a:buNone/>
            </a:pPr>
            <a:r>
              <a:rPr lang="en-GB" sz="1500" dirty="0"/>
              <a:t># Rename top file or directory to </a:t>
            </a:r>
            <a:r>
              <a:rPr lang="en-GB" sz="1500" dirty="0">
                <a:latin typeface="Courier New" panose="02070309020205020404" pitchFamily="49" charset="0"/>
                <a:cs typeface="Courier New" panose="02070309020205020404" pitchFamily="49" charset="0"/>
              </a:rPr>
              <a:t>target</a:t>
            </a:r>
            <a:r>
              <a:rPr lang="en-GB" sz="1500" dirty="0"/>
              <a:t>.</a:t>
            </a:r>
          </a:p>
          <a:p>
            <a:pPr marL="0" indent="0">
              <a:buNone/>
            </a:pPr>
            <a:r>
              <a:rPr lang="en-GB" sz="1500" dirty="0" err="1">
                <a:latin typeface="Courier New" panose="02070309020205020404" pitchFamily="49" charset="0"/>
                <a:cs typeface="Courier New" panose="02070309020205020404" pitchFamily="49" charset="0"/>
              </a:rPr>
              <a:t>p.rename</a:t>
            </a:r>
            <a:r>
              <a:rPr lang="en-GB" sz="1500" dirty="0">
                <a:latin typeface="Courier New" panose="02070309020205020404" pitchFamily="49" charset="0"/>
                <a:cs typeface="Courier New" panose="02070309020205020404" pitchFamily="49" charset="0"/>
              </a:rPr>
              <a:t>(target)</a:t>
            </a:r>
            <a:r>
              <a:rPr lang="en-GB" sz="1500" dirty="0"/>
              <a:t>			</a:t>
            </a:r>
          </a:p>
          <a:p>
            <a:pPr marL="0" indent="0">
              <a:buNone/>
            </a:pPr>
            <a:r>
              <a:rPr lang="en-GB" sz="1500" dirty="0"/>
              <a:t>Returns new path with changed filename. </a:t>
            </a:r>
          </a:p>
          <a:p>
            <a:pPr marL="0" indent="0">
              <a:buNone/>
            </a:pPr>
            <a:r>
              <a:rPr lang="en-GB" sz="1500" dirty="0" err="1">
                <a:latin typeface="Courier New" panose="02070309020205020404" pitchFamily="49" charset="0"/>
                <a:cs typeface="Courier New" panose="02070309020205020404" pitchFamily="49" charset="0"/>
              </a:rPr>
              <a:t>p.with_name</a:t>
            </a:r>
            <a:r>
              <a:rPr lang="en-GB" sz="1500" dirty="0">
                <a:latin typeface="Courier New" panose="02070309020205020404" pitchFamily="49" charset="0"/>
                <a:cs typeface="Courier New" panose="02070309020205020404" pitchFamily="49" charset="0"/>
              </a:rPr>
              <a:t>(name)			</a:t>
            </a:r>
          </a:p>
          <a:p>
            <a:pPr marL="0" indent="0">
              <a:buNone/>
            </a:pPr>
            <a:r>
              <a:rPr lang="en-GB" sz="1500" dirty="0"/>
              <a:t># Returns new path with the file extension changed.</a:t>
            </a:r>
            <a:endParaRPr lang="en-GB" sz="1500" dirty="0">
              <a:latin typeface="Courier New" panose="02070309020205020404" pitchFamily="49" charset="0"/>
              <a:cs typeface="Courier New" panose="02070309020205020404" pitchFamily="49" charset="0"/>
            </a:endParaRPr>
          </a:p>
          <a:p>
            <a:pPr marL="0" indent="0">
              <a:buNone/>
            </a:pPr>
            <a:r>
              <a:rPr lang="en-GB" sz="1500" dirty="0" err="1">
                <a:latin typeface="Courier New" panose="02070309020205020404" pitchFamily="49" charset="0"/>
                <a:cs typeface="Courier New" panose="02070309020205020404" pitchFamily="49" charset="0"/>
              </a:rPr>
              <a:t>p.with_suffix</a:t>
            </a:r>
            <a:r>
              <a:rPr lang="en-GB" sz="1500" dirty="0">
                <a:latin typeface="Courier New" panose="02070309020205020404" pitchFamily="49" charset="0"/>
                <a:cs typeface="Courier New" panose="02070309020205020404" pitchFamily="49" charset="0"/>
              </a:rPr>
              <a:t>(suffix)		</a:t>
            </a:r>
          </a:p>
          <a:p>
            <a:pPr marL="0" indent="0">
              <a:buNone/>
            </a:pPr>
            <a:r>
              <a:rPr lang="en-GB" sz="1500" dirty="0"/>
              <a:t> # </a:t>
            </a:r>
            <a:r>
              <a:rPr lang="en-GB" sz="1575" dirty="0"/>
              <a:t>Re</a:t>
            </a:r>
            <a:r>
              <a:rPr lang="en-GB" sz="1500" dirty="0"/>
              <a:t>move directory; must be empty.</a:t>
            </a:r>
          </a:p>
          <a:p>
            <a:pPr marL="0" indent="0">
              <a:buNone/>
            </a:pPr>
            <a:r>
              <a:rPr lang="en-GB" sz="1500" dirty="0" err="1">
                <a:latin typeface="Courier New" panose="02070309020205020404" pitchFamily="49" charset="0"/>
                <a:cs typeface="Courier New" panose="02070309020205020404" pitchFamily="49" charset="0"/>
              </a:rPr>
              <a:t>p.rmdir</a:t>
            </a:r>
            <a:r>
              <a:rPr lang="en-GB" sz="1500" dirty="0">
                <a:latin typeface="Courier New" panose="02070309020205020404" pitchFamily="49" charset="0"/>
                <a:cs typeface="Courier New" panose="02070309020205020404" pitchFamily="49" charset="0"/>
              </a:rPr>
              <a:t>()		</a:t>
            </a:r>
            <a:endParaRPr lang="en-GB" sz="1500" dirty="0"/>
          </a:p>
        </p:txBody>
      </p:sp>
      <p:sp>
        <p:nvSpPr>
          <p:cNvPr id="2" name="Title 1">
            <a:extLst>
              <a:ext uri="{FF2B5EF4-FFF2-40B4-BE49-F238E27FC236}">
                <a16:creationId xmlns:a16="http://schemas.microsoft.com/office/drawing/2014/main" id="{02613E3E-04BF-4165-82DD-4D9A73DEDD00}"/>
              </a:ext>
            </a:extLst>
          </p:cNvPr>
          <p:cNvSpPr>
            <a:spLocks noGrp="1"/>
          </p:cNvSpPr>
          <p:nvPr>
            <p:ph type="title"/>
          </p:nvPr>
        </p:nvSpPr>
        <p:spPr>
          <a:xfrm>
            <a:off x="712096" y="765964"/>
            <a:ext cx="8265649" cy="994172"/>
          </a:xfrm>
        </p:spPr>
        <p:txBody>
          <a:bodyPr/>
          <a:lstStyle/>
          <a:p>
            <a:r>
              <a:rPr lang="en-GB" dirty="0"/>
              <a:t>Path manipulation</a:t>
            </a:r>
          </a:p>
        </p:txBody>
      </p:sp>
    </p:spTree>
    <p:extLst>
      <p:ext uri="{BB962C8B-B14F-4D97-AF65-F5344CB8AC3E}">
        <p14:creationId xmlns:p14="http://schemas.microsoft.com/office/powerpoint/2010/main" val="166402345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0B4AA-B9D1-EF48-9267-D504FC0AC3CF}"/>
              </a:ext>
            </a:extLst>
          </p:cNvPr>
          <p:cNvSpPr>
            <a:spLocks noGrp="1"/>
          </p:cNvSpPr>
          <p:nvPr>
            <p:ph type="title"/>
          </p:nvPr>
        </p:nvSpPr>
        <p:spPr/>
        <p:txBody>
          <a:bodyPr/>
          <a:lstStyle/>
          <a:p>
            <a:r>
              <a:rPr lang="en-GB" dirty="0"/>
              <a:t>Path/FILE manipulation</a:t>
            </a:r>
            <a:endParaRPr lang="en-US" dirty="0"/>
          </a:p>
        </p:txBody>
      </p:sp>
      <p:sp>
        <p:nvSpPr>
          <p:cNvPr id="3" name="Content Placeholder 2">
            <a:extLst>
              <a:ext uri="{FF2B5EF4-FFF2-40B4-BE49-F238E27FC236}">
                <a16:creationId xmlns:a16="http://schemas.microsoft.com/office/drawing/2014/main" id="{97CC0088-898D-2741-833E-2079C9DF8D6F}"/>
              </a:ext>
            </a:extLst>
          </p:cNvPr>
          <p:cNvSpPr>
            <a:spLocks noGrp="1"/>
          </p:cNvSpPr>
          <p:nvPr>
            <p:ph idx="1"/>
          </p:nvPr>
        </p:nvSpPr>
        <p:spPr>
          <a:xfrm>
            <a:off x="768096" y="2286000"/>
            <a:ext cx="8375904" cy="4023360"/>
          </a:xfrm>
        </p:spPr>
        <p:txBody>
          <a:bodyPr>
            <a:normAutofit/>
          </a:bodyPr>
          <a:lstStyle/>
          <a:p>
            <a:pPr marL="0" indent="0">
              <a:buNone/>
            </a:pPr>
            <a:r>
              <a:rPr lang="en-GB" sz="1600" dirty="0">
                <a:latin typeface="Courier" pitchFamily="2" charset="0"/>
              </a:rPr>
              <a:t># "</a:t>
            </a:r>
            <a:r>
              <a:rPr lang="en-GB" sz="1600" dirty="0">
                <a:solidFill>
                  <a:schemeClr val="accent1"/>
                </a:solidFill>
                <a:latin typeface="Courier" pitchFamily="2" charset="0"/>
              </a:rPr>
              <a:t>Touch</a:t>
            </a:r>
            <a:r>
              <a:rPr lang="en-GB" sz="1600" dirty="0">
                <a:latin typeface="Courier" pitchFamily="2" charset="0"/>
              </a:rPr>
              <a:t>" file; i.e. make empty file.</a:t>
            </a:r>
            <a:endParaRPr lang="en-GB" sz="1600" dirty="0">
              <a:latin typeface="Courier" pitchFamily="2" charset="0"/>
              <a:cs typeface="Courier New" panose="02070309020205020404" pitchFamily="49" charset="0"/>
            </a:endParaRPr>
          </a:p>
          <a:p>
            <a:pPr marL="0" indent="0">
              <a:buNone/>
            </a:pPr>
            <a:r>
              <a:rPr lang="en-GB" sz="1600" dirty="0" err="1">
                <a:latin typeface="Courier" pitchFamily="2" charset="0"/>
                <a:cs typeface="Courier New" panose="02070309020205020404" pitchFamily="49" charset="0"/>
              </a:rPr>
              <a:t>p.touch</a:t>
            </a:r>
            <a:r>
              <a:rPr lang="en-GB" sz="1600" dirty="0">
                <a:latin typeface="Courier" pitchFamily="2" charset="0"/>
                <a:cs typeface="Courier New" panose="02070309020205020404" pitchFamily="49" charset="0"/>
              </a:rPr>
              <a:t>(mode=0o666, </a:t>
            </a:r>
            <a:r>
              <a:rPr lang="en-GB" sz="1600" dirty="0" err="1">
                <a:latin typeface="Courier" pitchFamily="2" charset="0"/>
                <a:cs typeface="Courier New" panose="02070309020205020404" pitchFamily="49" charset="0"/>
              </a:rPr>
              <a:t>exist_ok</a:t>
            </a:r>
            <a:r>
              <a:rPr lang="en-GB" sz="1600" dirty="0">
                <a:latin typeface="Courier" pitchFamily="2" charset="0"/>
                <a:cs typeface="Courier New" panose="02070309020205020404" pitchFamily="49" charset="0"/>
              </a:rPr>
              <a:t>=True)</a:t>
            </a:r>
          </a:p>
          <a:p>
            <a:pPr marL="0" indent="0">
              <a:buNone/>
            </a:pPr>
            <a:endParaRPr lang="en-GB" sz="1600" dirty="0">
              <a:latin typeface="Courier" pitchFamily="2" charset="0"/>
              <a:cs typeface="Courier New" panose="02070309020205020404" pitchFamily="49" charset="0"/>
            </a:endParaRPr>
          </a:p>
          <a:p>
            <a:pPr marL="0" indent="0">
              <a:buNone/>
            </a:pPr>
            <a:r>
              <a:rPr lang="en-GB" sz="1600" dirty="0">
                <a:latin typeface="Courier" pitchFamily="2" charset="0"/>
                <a:cs typeface="Courier New" panose="02070309020205020404" pitchFamily="49" charset="0"/>
              </a:rPr>
              <a:t># </a:t>
            </a:r>
            <a:r>
              <a:rPr lang="en-GB" sz="1600" dirty="0">
                <a:latin typeface="Courier" pitchFamily="2" charset="0"/>
              </a:rPr>
              <a:t>Make directory.</a:t>
            </a:r>
          </a:p>
          <a:p>
            <a:pPr marL="0" indent="0">
              <a:buNone/>
            </a:pPr>
            <a:r>
              <a:rPr lang="en-GB" sz="1600" dirty="0" err="1">
                <a:latin typeface="Courier" pitchFamily="2" charset="0"/>
                <a:cs typeface="Courier New" panose="02070309020205020404" pitchFamily="49" charset="0"/>
              </a:rPr>
              <a:t>p.mkdir</a:t>
            </a:r>
            <a:r>
              <a:rPr lang="en-GB" sz="1600" dirty="0">
                <a:latin typeface="Courier" pitchFamily="2" charset="0"/>
                <a:cs typeface="Courier New" panose="02070309020205020404" pitchFamily="49" charset="0"/>
              </a:rPr>
              <a:t>(mode=0o666, parents=False, </a:t>
            </a:r>
            <a:r>
              <a:rPr lang="en-GB" sz="1600" dirty="0" err="1">
                <a:latin typeface="Courier" pitchFamily="2" charset="0"/>
                <a:cs typeface="Courier New" panose="02070309020205020404" pitchFamily="49" charset="0"/>
              </a:rPr>
              <a:t>exist_ok</a:t>
            </a:r>
            <a:r>
              <a:rPr lang="en-GB" sz="1600" dirty="0">
                <a:latin typeface="Courier" pitchFamily="2" charset="0"/>
                <a:cs typeface="Courier New" panose="02070309020205020404" pitchFamily="49" charset="0"/>
              </a:rPr>
              <a:t>=False)</a:t>
            </a:r>
            <a:endParaRPr lang="en-GB" sz="1600" dirty="0">
              <a:latin typeface="Courier" pitchFamily="2" charset="0"/>
            </a:endParaRPr>
          </a:p>
          <a:p>
            <a:pPr marL="173736" lvl="1" indent="0">
              <a:buNone/>
            </a:pPr>
            <a:r>
              <a:rPr lang="en-GB" dirty="0">
                <a:latin typeface="Courier" pitchFamily="2" charset="0"/>
              </a:rPr>
              <a:t># If </a:t>
            </a:r>
            <a:r>
              <a:rPr lang="en-GB" dirty="0">
                <a:latin typeface="Courier" pitchFamily="2" charset="0"/>
                <a:cs typeface="Courier New" panose="02070309020205020404" pitchFamily="49" charset="0"/>
              </a:rPr>
              <a:t>parents=True </a:t>
            </a:r>
            <a:r>
              <a:rPr lang="en-GB" dirty="0">
                <a:latin typeface="Courier" pitchFamily="2" charset="0"/>
              </a:rPr>
              <a:t>any missing parent directories will be created. </a:t>
            </a:r>
          </a:p>
          <a:p>
            <a:pPr marL="173736" lvl="1" indent="0">
              <a:buNone/>
            </a:pPr>
            <a:r>
              <a:rPr lang="en-GB" dirty="0">
                <a:latin typeface="Courier" pitchFamily="2" charset="0"/>
                <a:cs typeface="Courier New" panose="02070309020205020404" pitchFamily="49" charset="0"/>
              </a:rPr>
              <a:t># </a:t>
            </a:r>
            <a:r>
              <a:rPr lang="en-GB" dirty="0" err="1">
                <a:latin typeface="Courier" pitchFamily="2" charset="0"/>
                <a:cs typeface="Courier New" panose="02070309020205020404" pitchFamily="49" charset="0"/>
              </a:rPr>
              <a:t>exist_ok</a:t>
            </a:r>
            <a:r>
              <a:rPr lang="en-GB" dirty="0">
                <a:latin typeface="Courier" pitchFamily="2" charset="0"/>
                <a:cs typeface="Courier New" panose="02070309020205020404" pitchFamily="49" charset="0"/>
              </a:rPr>
              <a:t> </a:t>
            </a:r>
            <a:r>
              <a:rPr lang="en-GB" dirty="0">
                <a:latin typeface="Courier" pitchFamily="2" charset="0"/>
              </a:rPr>
              <a:t>controls error raising.</a:t>
            </a:r>
          </a:p>
          <a:p>
            <a:pPr marL="0" indent="0">
              <a:buNone/>
            </a:pPr>
            <a:endParaRPr lang="en-GB" sz="1600" dirty="0">
              <a:latin typeface="Courier" pitchFamily="2" charset="0"/>
            </a:endParaRPr>
          </a:p>
          <a:p>
            <a:endParaRPr lang="en-US" sz="1600" dirty="0">
              <a:latin typeface="Courier" pitchFamily="2" charset="0"/>
            </a:endParaRPr>
          </a:p>
        </p:txBody>
      </p:sp>
    </p:spTree>
    <p:extLst>
      <p:ext uri="{BB962C8B-B14F-4D97-AF65-F5344CB8AC3E}">
        <p14:creationId xmlns:p14="http://schemas.microsoft.com/office/powerpoint/2010/main" val="5831625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EBD97-0CBE-614A-9017-BCB5C60301FE}"/>
              </a:ext>
            </a:extLst>
          </p:cNvPr>
          <p:cNvSpPr>
            <a:spLocks noGrp="1"/>
          </p:cNvSpPr>
          <p:nvPr>
            <p:ph type="title"/>
          </p:nvPr>
        </p:nvSpPr>
        <p:spPr/>
        <p:txBody>
          <a:bodyPr/>
          <a:lstStyle/>
          <a:p>
            <a:r>
              <a:rPr lang="en-GB" dirty="0"/>
              <a:t>Path/FILE manipulation</a:t>
            </a:r>
            <a:endParaRPr lang="en-US" dirty="0"/>
          </a:p>
        </p:txBody>
      </p:sp>
      <p:sp>
        <p:nvSpPr>
          <p:cNvPr id="3" name="Content Placeholder 2">
            <a:extLst>
              <a:ext uri="{FF2B5EF4-FFF2-40B4-BE49-F238E27FC236}">
                <a16:creationId xmlns:a16="http://schemas.microsoft.com/office/drawing/2014/main" id="{E007BE5E-429B-2349-99C9-0CB89C71B61A}"/>
              </a:ext>
            </a:extLst>
          </p:cNvPr>
          <p:cNvSpPr>
            <a:spLocks noGrp="1"/>
          </p:cNvSpPr>
          <p:nvPr>
            <p:ph idx="1"/>
          </p:nvPr>
        </p:nvSpPr>
        <p:spPr>
          <a:solidFill>
            <a:schemeClr val="accent5">
              <a:lumMod val="20000"/>
              <a:lumOff val="80000"/>
            </a:schemeClr>
          </a:solidFill>
        </p:spPr>
        <p:txBody>
          <a:bodyPr>
            <a:normAutofit fontScale="70000" lnSpcReduction="20000"/>
          </a:bodyPr>
          <a:lstStyle/>
          <a:p>
            <a:r>
              <a:rPr lang="en-CA" dirty="0">
                <a:latin typeface="Source Code Pro" panose="020B0509030403020204" pitchFamily="49" charset="0"/>
              </a:rPr>
              <a:t>import </a:t>
            </a:r>
            <a:r>
              <a:rPr lang="en-CA" dirty="0" err="1">
                <a:latin typeface="Source Code Pro" panose="020B0509030403020204" pitchFamily="49" charset="0"/>
              </a:rPr>
              <a:t>os</a:t>
            </a:r>
            <a:endParaRPr lang="en-CA" dirty="0">
              <a:solidFill>
                <a:schemeClr val="accent2">
                  <a:lumMod val="75000"/>
                </a:schemeClr>
              </a:solidFill>
              <a:latin typeface="Source Code Pro" panose="020B0509030403020204" pitchFamily="49" charset="0"/>
            </a:endParaRPr>
          </a:p>
          <a:p>
            <a:r>
              <a:rPr lang="en-CA" dirty="0">
                <a:latin typeface="Source Code Pro" panose="020B0509030403020204" pitchFamily="49" charset="0"/>
              </a:rPr>
              <a:t>!touch junk1.dat junk2.dat</a:t>
            </a:r>
          </a:p>
          <a:p>
            <a:r>
              <a:rPr lang="en-CA" dirty="0" err="1">
                <a:latin typeface="Source Code Pro" panose="020B0509030403020204" pitchFamily="49" charset="0"/>
              </a:rPr>
              <a:t>os.remove</a:t>
            </a:r>
            <a:r>
              <a:rPr lang="en-CA" dirty="0">
                <a:latin typeface="Source Code Pro" panose="020B0509030403020204" pitchFamily="49" charset="0"/>
              </a:rPr>
              <a:t>(</a:t>
            </a:r>
            <a:r>
              <a:rPr lang="en-CA" i="1" dirty="0">
                <a:latin typeface="Source Code Pro" panose="020B0509030403020204" pitchFamily="49" charset="0"/>
              </a:rPr>
              <a:t>'junk1.dat'</a:t>
            </a:r>
            <a:r>
              <a:rPr lang="en-CA" dirty="0">
                <a:latin typeface="Source Code Pro" panose="020B0509030403020204" pitchFamily="49" charset="0"/>
              </a:rPr>
              <a:t>)</a:t>
            </a:r>
            <a:r>
              <a:rPr lang="en-CA" dirty="0">
                <a:solidFill>
                  <a:schemeClr val="accent2">
                    <a:lumMod val="75000"/>
                  </a:schemeClr>
                </a:solidFill>
                <a:latin typeface="Source Code Pro" panose="020B0509030403020204" pitchFamily="49" charset="0"/>
              </a:rPr>
              <a:t> # Delete file</a:t>
            </a:r>
          </a:p>
          <a:p>
            <a:r>
              <a:rPr lang="en-CA" dirty="0" err="1">
                <a:latin typeface="Source Code Pro" panose="020B0509030403020204" pitchFamily="49" charset="0"/>
              </a:rPr>
              <a:t>os.rename</a:t>
            </a:r>
            <a:r>
              <a:rPr lang="en-CA" dirty="0">
                <a:latin typeface="Source Code Pro" panose="020B0509030403020204" pitchFamily="49" charset="0"/>
              </a:rPr>
              <a:t>('junk2.dat', </a:t>
            </a:r>
            <a:r>
              <a:rPr lang="en-CA" i="1" dirty="0">
                <a:latin typeface="Source Code Pro" panose="020B0509030403020204" pitchFamily="49" charset="0"/>
              </a:rPr>
              <a:t>'junk2b.dat'</a:t>
            </a:r>
            <a:r>
              <a:rPr lang="en-CA" dirty="0">
                <a:latin typeface="Source Code Pro" panose="020B0509030403020204" pitchFamily="49" charset="0"/>
              </a:rPr>
              <a:t>) </a:t>
            </a:r>
            <a:r>
              <a:rPr lang="en-CA" dirty="0">
                <a:solidFill>
                  <a:schemeClr val="accent2">
                    <a:lumMod val="75000"/>
                  </a:schemeClr>
                </a:solidFill>
                <a:latin typeface="Source Code Pro" panose="020B0509030403020204" pitchFamily="49" charset="0"/>
              </a:rPr>
              <a:t># Rename file</a:t>
            </a:r>
            <a:endParaRPr lang="en-CA" dirty="0">
              <a:latin typeface="Source Code Pro" panose="020B0509030403020204" pitchFamily="49" charset="0"/>
            </a:endParaRPr>
          </a:p>
          <a:p>
            <a:r>
              <a:rPr lang="en-CA" dirty="0" err="1">
                <a:latin typeface="Source Code Pro" panose="020B0509030403020204" pitchFamily="49" charset="0"/>
              </a:rPr>
              <a:t>os.mkdir</a:t>
            </a:r>
            <a:r>
              <a:rPr lang="en-CA" dirty="0">
                <a:latin typeface="Source Code Pro" panose="020B0509030403020204" pitchFamily="49" charset="0"/>
              </a:rPr>
              <a:t>(</a:t>
            </a:r>
            <a:r>
              <a:rPr lang="en-CA" i="1" dirty="0">
                <a:latin typeface="Source Code Pro" panose="020B0509030403020204" pitchFamily="49" charset="0"/>
              </a:rPr>
              <a:t>'</a:t>
            </a:r>
            <a:r>
              <a:rPr lang="en-CA" i="1" dirty="0" err="1">
                <a:latin typeface="Source Code Pro" panose="020B0509030403020204" pitchFamily="49" charset="0"/>
              </a:rPr>
              <a:t>mydata</a:t>
            </a:r>
            <a:r>
              <a:rPr lang="en-CA" i="1" dirty="0">
                <a:latin typeface="Source Code Pro" panose="020B0509030403020204" pitchFamily="49" charset="0"/>
              </a:rPr>
              <a:t>'</a:t>
            </a:r>
            <a:r>
              <a:rPr lang="en-CA" dirty="0">
                <a:latin typeface="Source Code Pro" panose="020B0509030403020204" pitchFamily="49" charset="0"/>
              </a:rPr>
              <a:t>) </a:t>
            </a:r>
            <a:r>
              <a:rPr lang="en-CA" dirty="0">
                <a:solidFill>
                  <a:schemeClr val="accent2">
                    <a:lumMod val="75000"/>
                  </a:schemeClr>
                </a:solidFill>
                <a:latin typeface="Source Code Pro" panose="020B0509030403020204" pitchFamily="49" charset="0"/>
              </a:rPr>
              <a:t># Making new directory</a:t>
            </a:r>
            <a:endParaRPr lang="en-CA" dirty="0">
              <a:latin typeface="Source Code Pro" panose="020B0509030403020204" pitchFamily="49" charset="0"/>
            </a:endParaRPr>
          </a:p>
          <a:p>
            <a:endParaRPr lang="en-CA" dirty="0">
              <a:solidFill>
                <a:schemeClr val="accent2">
                  <a:lumMod val="75000"/>
                </a:schemeClr>
              </a:solidFill>
              <a:latin typeface="Source Code Pro" panose="020B0509030403020204" pitchFamily="49" charset="0"/>
            </a:endParaRPr>
          </a:p>
          <a:p>
            <a:r>
              <a:rPr lang="en-CA" dirty="0">
                <a:solidFill>
                  <a:schemeClr val="accent2">
                    <a:lumMod val="75000"/>
                  </a:schemeClr>
                </a:solidFill>
                <a:latin typeface="Source Code Pro" panose="020B0509030403020204" pitchFamily="49" charset="0"/>
              </a:rPr>
              <a:t># Path functions:</a:t>
            </a:r>
            <a:endParaRPr lang="en-CA" dirty="0">
              <a:latin typeface="Source Code Pro" panose="020B0509030403020204" pitchFamily="49" charset="0"/>
            </a:endParaRPr>
          </a:p>
          <a:p>
            <a:r>
              <a:rPr lang="en-CA" dirty="0" err="1">
                <a:latin typeface="Source Code Pro" panose="020B0509030403020204" pitchFamily="49" charset="0"/>
              </a:rPr>
              <a:t>os.path.exists</a:t>
            </a:r>
            <a:r>
              <a:rPr lang="en-CA" dirty="0">
                <a:latin typeface="Source Code Pro" panose="020B0509030403020204" pitchFamily="49" charset="0"/>
              </a:rPr>
              <a:t>(</a:t>
            </a:r>
            <a:r>
              <a:rPr lang="en-CA" i="1" dirty="0">
                <a:latin typeface="Source Code Pro" panose="020B0509030403020204" pitchFamily="49" charset="0"/>
              </a:rPr>
              <a:t>'/</a:t>
            </a:r>
            <a:r>
              <a:rPr lang="en-CA" i="1" dirty="0" err="1">
                <a:latin typeface="Source Code Pro" panose="020B0509030403020204" pitchFamily="49" charset="0"/>
              </a:rPr>
              <a:t>tmp</a:t>
            </a:r>
            <a:r>
              <a:rPr lang="en-CA" i="1" dirty="0">
                <a:latin typeface="Source Code Pro" panose="020B0509030403020204" pitchFamily="49" charset="0"/>
              </a:rPr>
              <a:t>'</a:t>
            </a:r>
            <a:r>
              <a:rPr lang="en-CA" dirty="0">
                <a:latin typeface="Source Code Pro" panose="020B0509030403020204" pitchFamily="49" charset="0"/>
              </a:rPr>
              <a:t>) </a:t>
            </a:r>
            <a:r>
              <a:rPr lang="en-CA" dirty="0">
                <a:solidFill>
                  <a:schemeClr val="accent2">
                    <a:lumMod val="75000"/>
                  </a:schemeClr>
                </a:solidFill>
                <a:latin typeface="Source Code Pro" panose="020B0509030403020204" pitchFamily="49" charset="0"/>
              </a:rPr>
              <a:t># Checks if </a:t>
            </a:r>
            <a:r>
              <a:rPr lang="en-CA" i="1" dirty="0" err="1">
                <a:solidFill>
                  <a:schemeClr val="accent2">
                    <a:lumMod val="75000"/>
                  </a:schemeClr>
                </a:solidFill>
                <a:latin typeface="Source Code Pro" panose="020B0509030403020204" pitchFamily="49" charset="0"/>
              </a:rPr>
              <a:t>loc</a:t>
            </a:r>
            <a:r>
              <a:rPr lang="en-CA" dirty="0">
                <a:solidFill>
                  <a:schemeClr val="accent2">
                    <a:lumMod val="75000"/>
                  </a:schemeClr>
                </a:solidFill>
                <a:latin typeface="Source Code Pro" panose="020B0509030403020204" pitchFamily="49" charset="0"/>
              </a:rPr>
              <a:t> exists</a:t>
            </a:r>
          </a:p>
          <a:p>
            <a:r>
              <a:rPr lang="en-CA" dirty="0">
                <a:solidFill>
                  <a:schemeClr val="accent2">
                    <a:lumMod val="75000"/>
                  </a:schemeClr>
                </a:solidFill>
                <a:latin typeface="Source Code Pro" panose="020B0509030403020204" pitchFamily="49" charset="0"/>
              </a:rPr>
              <a:t># Splits </a:t>
            </a:r>
            <a:r>
              <a:rPr lang="en-CA" i="1" dirty="0" err="1">
                <a:solidFill>
                  <a:schemeClr val="accent2">
                    <a:lumMod val="75000"/>
                  </a:schemeClr>
                </a:solidFill>
                <a:latin typeface="Source Code Pro" panose="020B0509030403020204" pitchFamily="49" charset="0"/>
              </a:rPr>
              <a:t>loc</a:t>
            </a:r>
            <a:r>
              <a:rPr lang="en-CA" dirty="0">
                <a:solidFill>
                  <a:schemeClr val="accent2">
                    <a:lumMod val="75000"/>
                  </a:schemeClr>
                </a:solidFill>
                <a:latin typeface="Source Code Pro" panose="020B0509030403020204" pitchFamily="49" charset="0"/>
              </a:rPr>
              <a:t> into directory and file</a:t>
            </a:r>
            <a:endParaRPr lang="en-CA" dirty="0">
              <a:latin typeface="Source Code Pro" panose="020B0509030403020204" pitchFamily="49" charset="0"/>
            </a:endParaRPr>
          </a:p>
          <a:p>
            <a:r>
              <a:rPr lang="en-CA" dirty="0" err="1">
                <a:latin typeface="Source Code Pro" panose="020B0509030403020204" pitchFamily="49" charset="0"/>
              </a:rPr>
              <a:t>os.path.split</a:t>
            </a:r>
            <a:r>
              <a:rPr lang="en-CA" dirty="0">
                <a:latin typeface="Source Code Pro" panose="020B0509030403020204" pitchFamily="49" charset="0"/>
              </a:rPr>
              <a:t>(</a:t>
            </a:r>
            <a:r>
              <a:rPr lang="en-CA" i="1" dirty="0">
                <a:latin typeface="Source Code Pro" panose="020B0509030403020204" pitchFamily="49" charset="0"/>
              </a:rPr>
              <a:t>'/</a:t>
            </a:r>
            <a:r>
              <a:rPr lang="en-CA" i="1" dirty="0" err="1">
                <a:latin typeface="Source Code Pro" panose="020B0509030403020204" pitchFamily="49" charset="0"/>
              </a:rPr>
              <a:t>usr</a:t>
            </a:r>
            <a:r>
              <a:rPr lang="en-CA" i="1" dirty="0">
                <a:latin typeface="Source Code Pro" panose="020B0509030403020204" pitchFamily="49" charset="0"/>
              </a:rPr>
              <a:t>/local'</a:t>
            </a:r>
            <a:r>
              <a:rPr lang="en-CA" dirty="0">
                <a:latin typeface="Source Code Pro" panose="020B0509030403020204" pitchFamily="49" charset="0"/>
              </a:rPr>
              <a:t>)</a:t>
            </a:r>
          </a:p>
          <a:p>
            <a:r>
              <a:rPr lang="en-CA" dirty="0">
                <a:solidFill>
                  <a:schemeClr val="accent2">
                    <a:lumMod val="75000"/>
                  </a:schemeClr>
                </a:solidFill>
                <a:latin typeface="Source Code Pro" panose="020B0509030403020204" pitchFamily="49" charset="0"/>
              </a:rPr>
              <a:t># Splits </a:t>
            </a:r>
            <a:r>
              <a:rPr lang="en-CA" i="1" dirty="0" err="1">
                <a:solidFill>
                  <a:schemeClr val="accent2">
                    <a:lumMod val="75000"/>
                  </a:schemeClr>
                </a:solidFill>
                <a:latin typeface="Source Code Pro" panose="020B0509030403020204" pitchFamily="49" charset="0"/>
              </a:rPr>
              <a:t>loc</a:t>
            </a:r>
            <a:r>
              <a:rPr lang="en-CA" dirty="0">
                <a:solidFill>
                  <a:schemeClr val="accent2">
                    <a:lumMod val="75000"/>
                  </a:schemeClr>
                </a:solidFill>
                <a:latin typeface="Source Code Pro" panose="020B0509030403020204" pitchFamily="49" charset="0"/>
              </a:rPr>
              <a:t> into </a:t>
            </a:r>
            <a:r>
              <a:rPr lang="en-CA" dirty="0" err="1">
                <a:solidFill>
                  <a:schemeClr val="accent2">
                    <a:lumMod val="75000"/>
                  </a:schemeClr>
                </a:solidFill>
                <a:latin typeface="Source Code Pro" panose="020B0509030403020204" pitchFamily="49" charset="0"/>
              </a:rPr>
              <a:t>path+file</a:t>
            </a:r>
            <a:r>
              <a:rPr lang="en-CA" dirty="0">
                <a:solidFill>
                  <a:schemeClr val="accent2">
                    <a:lumMod val="75000"/>
                  </a:schemeClr>
                </a:solidFill>
                <a:latin typeface="Source Code Pro" panose="020B0509030403020204" pitchFamily="49" charset="0"/>
              </a:rPr>
              <a:t> and extension</a:t>
            </a:r>
          </a:p>
          <a:p>
            <a:r>
              <a:rPr lang="en-CA" dirty="0" err="1">
                <a:latin typeface="Source Code Pro" panose="020B0509030403020204" pitchFamily="49" charset="0"/>
              </a:rPr>
              <a:t>os.path.splitext</a:t>
            </a:r>
            <a:r>
              <a:rPr lang="en-CA" dirty="0">
                <a:latin typeface="Source Code Pro" panose="020B0509030403020204" pitchFamily="49" charset="0"/>
              </a:rPr>
              <a:t>(</a:t>
            </a:r>
            <a:r>
              <a:rPr lang="en-CA" i="1" dirty="0">
                <a:latin typeface="Source Code Pro" panose="020B0509030403020204" pitchFamily="49" charset="0"/>
              </a:rPr>
              <a:t>'/</a:t>
            </a:r>
            <a:r>
              <a:rPr lang="en-CA" i="1" dirty="0" err="1">
                <a:latin typeface="Source Code Pro" panose="020B0509030403020204" pitchFamily="49" charset="0"/>
              </a:rPr>
              <a:t>var</a:t>
            </a:r>
            <a:r>
              <a:rPr lang="en-CA" i="1" dirty="0">
                <a:latin typeface="Source Code Pro" panose="020B0509030403020204" pitchFamily="49" charset="0"/>
              </a:rPr>
              <a:t>/log/</a:t>
            </a:r>
            <a:r>
              <a:rPr lang="en-CA" i="1" dirty="0" err="1">
                <a:latin typeface="Source Code Pro" panose="020B0509030403020204" pitchFamily="49" charset="0"/>
              </a:rPr>
              <a:t>messages.gz</a:t>
            </a:r>
            <a:r>
              <a:rPr lang="en-CA" i="1" dirty="0">
                <a:latin typeface="Source Code Pro" panose="020B0509030403020204" pitchFamily="49" charset="0"/>
              </a:rPr>
              <a:t>'</a:t>
            </a:r>
            <a:r>
              <a:rPr lang="en-CA" dirty="0">
                <a:latin typeface="Source Code Pro" panose="020B0509030403020204" pitchFamily="49" charset="0"/>
              </a:rPr>
              <a:t>)</a:t>
            </a:r>
            <a:endParaRPr lang="en-US" dirty="0"/>
          </a:p>
        </p:txBody>
      </p:sp>
    </p:spTree>
    <p:extLst>
      <p:ext uri="{BB962C8B-B14F-4D97-AF65-F5344CB8AC3E}">
        <p14:creationId xmlns:p14="http://schemas.microsoft.com/office/powerpoint/2010/main" val="180247829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5A0A78-B4F5-4363-8B76-88C9735BA861}"/>
              </a:ext>
            </a:extLst>
          </p:cNvPr>
          <p:cNvSpPr>
            <a:spLocks noGrp="1"/>
          </p:cNvSpPr>
          <p:nvPr>
            <p:ph idx="1"/>
          </p:nvPr>
        </p:nvSpPr>
        <p:spPr>
          <a:xfrm>
            <a:off x="322677" y="2017059"/>
            <a:ext cx="8571622" cy="4706470"/>
          </a:xfrm>
        </p:spPr>
        <p:txBody>
          <a:bodyPr>
            <a:normAutofit/>
          </a:bodyPr>
          <a:lstStyle/>
          <a:p>
            <a:pPr marL="0" indent="0">
              <a:buNone/>
            </a:pPr>
            <a:r>
              <a:rPr lang="en-GB" sz="1800" dirty="0"/>
              <a:t>To set file permissions and ownership, see:</a:t>
            </a:r>
          </a:p>
          <a:p>
            <a:pPr marL="0" indent="0">
              <a:buNone/>
            </a:pPr>
            <a:r>
              <a:rPr lang="en-GB" sz="1800" dirty="0"/>
              <a:t>	</a:t>
            </a:r>
            <a:r>
              <a:rPr lang="en-GB" sz="1800" dirty="0">
                <a:hlinkClick r:id="rId3"/>
              </a:rPr>
              <a:t>https://docs.python.org/3/library/os.html#os.chmod</a:t>
            </a:r>
            <a:r>
              <a:rPr lang="en-GB" sz="1800" dirty="0"/>
              <a:t> </a:t>
            </a:r>
          </a:p>
          <a:p>
            <a:pPr marL="0" indent="0">
              <a:buNone/>
            </a:pPr>
            <a:r>
              <a:rPr lang="en-GB" sz="1800" dirty="0"/>
              <a:t>	</a:t>
            </a:r>
            <a:r>
              <a:rPr lang="en-GB" sz="1800" dirty="0">
                <a:hlinkClick r:id="rId4"/>
              </a:rPr>
              <a:t>https://docs.python.org/3/library/os.html#os.chown</a:t>
            </a:r>
            <a:r>
              <a:rPr lang="en-GB" sz="1800" dirty="0"/>
              <a:t>   </a:t>
            </a:r>
          </a:p>
          <a:p>
            <a:pPr marL="0" indent="0">
              <a:buNone/>
            </a:pPr>
            <a:r>
              <a:rPr lang="en-GB" sz="1800" dirty="0"/>
              <a:t>The numbers in </a:t>
            </a:r>
            <a:r>
              <a:rPr lang="en-GB" sz="1800" dirty="0">
                <a:latin typeface="Courier New" panose="02070309020205020404" pitchFamily="49" charset="0"/>
                <a:cs typeface="Courier New" panose="02070309020205020404" pitchFamily="49" charset="0"/>
              </a:rPr>
              <a:t>0o666</a:t>
            </a:r>
            <a:r>
              <a:rPr lang="en-GB" sz="1800" dirty="0"/>
              <a:t>, the mode above, are left-to-right the owner, group, and public permissions, which are fixed by base 8 (octal) numbers (as shown by "</a:t>
            </a:r>
            <a:r>
              <a:rPr lang="en-GB" sz="1800" dirty="0">
                <a:latin typeface="Courier New" panose="02070309020205020404" pitchFamily="49" charset="0"/>
                <a:cs typeface="Courier New" panose="02070309020205020404" pitchFamily="49" charset="0"/>
              </a:rPr>
              <a:t>0o</a:t>
            </a:r>
            <a:r>
              <a:rPr lang="en-GB" sz="1800" dirty="0"/>
              <a:t>").  Each is a sum of the following numbers:</a:t>
            </a:r>
          </a:p>
          <a:p>
            <a:pPr marL="0" indent="0">
              <a:buNone/>
            </a:pPr>
            <a:r>
              <a:rPr lang="en-GB" sz="1575" dirty="0">
                <a:latin typeface="Courier New" panose="02070309020205020404" pitchFamily="49" charset="0"/>
                <a:cs typeface="Courier New" panose="02070309020205020404" pitchFamily="49" charset="0"/>
              </a:rPr>
              <a:t>4 = read</a:t>
            </a:r>
          </a:p>
          <a:p>
            <a:pPr marL="0" indent="0">
              <a:buNone/>
            </a:pPr>
            <a:r>
              <a:rPr lang="en-GB" sz="1575" dirty="0">
                <a:latin typeface="Courier New" panose="02070309020205020404" pitchFamily="49" charset="0"/>
                <a:cs typeface="Courier New" panose="02070309020205020404" pitchFamily="49" charset="0"/>
              </a:rPr>
              <a:t>2 = write</a:t>
            </a:r>
          </a:p>
          <a:p>
            <a:pPr marL="0" indent="0">
              <a:buNone/>
            </a:pPr>
            <a:r>
              <a:rPr lang="en-GB" sz="1575" dirty="0">
                <a:latin typeface="Courier New" panose="02070309020205020404" pitchFamily="49" charset="0"/>
                <a:cs typeface="Courier New" panose="02070309020205020404" pitchFamily="49" charset="0"/>
              </a:rPr>
              <a:t>1 = execute</a:t>
            </a:r>
          </a:p>
          <a:p>
            <a:pPr marL="0" indent="0">
              <a:buNone/>
            </a:pPr>
            <a:r>
              <a:rPr lang="en-GB" sz="1800" dirty="0"/>
              <a:t>So here all three are set to read and write permissions, but not execute. You'll see you can only derive a number from a unique set of combinations. This is the classic POSIX file permission system. The Windows one is more sophisticated, which means Python interacts with it poorly, largely only to set read permission.</a:t>
            </a:r>
          </a:p>
        </p:txBody>
      </p:sp>
      <p:sp>
        <p:nvSpPr>
          <p:cNvPr id="2" name="Title 1">
            <a:extLst>
              <a:ext uri="{FF2B5EF4-FFF2-40B4-BE49-F238E27FC236}">
                <a16:creationId xmlns:a16="http://schemas.microsoft.com/office/drawing/2014/main" id="{02613E3E-04BF-4165-82DD-4D9A73DEDD00}"/>
              </a:ext>
            </a:extLst>
          </p:cNvPr>
          <p:cNvSpPr>
            <a:spLocks noGrp="1"/>
          </p:cNvSpPr>
          <p:nvPr>
            <p:ph type="title"/>
          </p:nvPr>
        </p:nvSpPr>
        <p:spPr>
          <a:xfrm>
            <a:off x="712280" y="790446"/>
            <a:ext cx="8182019" cy="994172"/>
          </a:xfrm>
        </p:spPr>
        <p:txBody>
          <a:bodyPr/>
          <a:lstStyle/>
          <a:p>
            <a:r>
              <a:rPr lang="en-GB" dirty="0"/>
              <a:t>Path manipulation</a:t>
            </a:r>
          </a:p>
        </p:txBody>
      </p:sp>
    </p:spTree>
    <p:extLst>
      <p:ext uri="{BB962C8B-B14F-4D97-AF65-F5344CB8AC3E}">
        <p14:creationId xmlns:p14="http://schemas.microsoft.com/office/powerpoint/2010/main" val="330055762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45270-DD4E-46A0-8A60-58AC480334B3}"/>
              </a:ext>
            </a:extLst>
          </p:cNvPr>
          <p:cNvSpPr>
            <a:spLocks noGrp="1"/>
          </p:cNvSpPr>
          <p:nvPr>
            <p:ph type="title"/>
          </p:nvPr>
        </p:nvSpPr>
        <p:spPr>
          <a:xfrm>
            <a:off x="665018" y="794906"/>
            <a:ext cx="7850332" cy="994172"/>
          </a:xfrm>
        </p:spPr>
        <p:txBody>
          <a:bodyPr/>
          <a:lstStyle/>
          <a:p>
            <a:r>
              <a:rPr lang="en-GB" dirty="0"/>
              <a:t>Glob</a:t>
            </a:r>
          </a:p>
        </p:txBody>
      </p:sp>
      <p:sp>
        <p:nvSpPr>
          <p:cNvPr id="3" name="Content Placeholder 2">
            <a:extLst>
              <a:ext uri="{FF2B5EF4-FFF2-40B4-BE49-F238E27FC236}">
                <a16:creationId xmlns:a16="http://schemas.microsoft.com/office/drawing/2014/main" id="{30DBC757-3921-4716-B05C-9084A23731D3}"/>
              </a:ext>
            </a:extLst>
          </p:cNvPr>
          <p:cNvSpPr>
            <a:spLocks noGrp="1"/>
          </p:cNvSpPr>
          <p:nvPr>
            <p:ph idx="1"/>
          </p:nvPr>
        </p:nvSpPr>
        <p:spPr>
          <a:xfrm>
            <a:off x="665018" y="2140527"/>
            <a:ext cx="7850332" cy="3955978"/>
          </a:xfrm>
        </p:spPr>
        <p:txBody>
          <a:bodyPr>
            <a:normAutofit/>
          </a:bodyPr>
          <a:lstStyle/>
          <a:p>
            <a:pPr marL="0" indent="0">
              <a:buNone/>
            </a:pPr>
            <a:r>
              <a:rPr lang="en-GB" sz="1800" dirty="0"/>
              <a:t>Glob is a library for pattern hunting in files and directories:</a:t>
            </a:r>
          </a:p>
          <a:p>
            <a:pPr marL="0" indent="0">
              <a:buNone/>
            </a:pPr>
            <a:r>
              <a:rPr lang="en-GB" sz="1800" dirty="0">
                <a:hlinkClick r:id="rId3"/>
              </a:rPr>
              <a:t>https://docs.python.org/3/library/</a:t>
            </a:r>
            <a:r>
              <a:rPr lang="en-GB" sz="1800" dirty="0" err="1">
                <a:hlinkClick r:id="rId3"/>
              </a:rPr>
              <a:t>glob.htm</a:t>
            </a:r>
            <a:r>
              <a:rPr lang="en-GB" sz="1800" dirty="0" err="1">
                <a:hlinkClick r:id="rId3"/>
              </a:rPr>
              <a:t>l</a:t>
            </a:r>
            <a:endParaRPr lang="en-GB" sz="1800" dirty="0"/>
          </a:p>
        </p:txBody>
      </p:sp>
      <p:sp>
        <p:nvSpPr>
          <p:cNvPr id="5" name="TextBox 4">
            <a:extLst>
              <a:ext uri="{FF2B5EF4-FFF2-40B4-BE49-F238E27FC236}">
                <a16:creationId xmlns:a16="http://schemas.microsoft.com/office/drawing/2014/main" id="{7537CDE6-BC97-924F-AF7F-00170CE060D2}"/>
              </a:ext>
            </a:extLst>
          </p:cNvPr>
          <p:cNvSpPr txBox="1"/>
          <p:nvPr/>
        </p:nvSpPr>
        <p:spPr>
          <a:xfrm>
            <a:off x="932584" y="3235080"/>
            <a:ext cx="7315200" cy="2400657"/>
          </a:xfrm>
          <a:prstGeom prst="rect">
            <a:avLst/>
          </a:prstGeom>
          <a:solidFill>
            <a:schemeClr val="accent3">
              <a:lumMod val="20000"/>
              <a:lumOff val="80000"/>
            </a:schemeClr>
          </a:solidFill>
        </p:spPr>
        <p:txBody>
          <a:bodyPr wrap="square" tIns="91440" bIns="91440" rtlCol="0">
            <a:spAutoFit/>
          </a:bodyPr>
          <a:lstStyle/>
          <a:p>
            <a:r>
              <a:rPr lang="en-CA" dirty="0">
                <a:latin typeface="Source Code Pro" panose="020B0509030403020204" pitchFamily="49" charset="0"/>
              </a:rPr>
              <a:t>import glob</a:t>
            </a:r>
          </a:p>
          <a:p>
            <a:endParaRPr lang="en-CA" dirty="0">
              <a:solidFill>
                <a:schemeClr val="accent2">
                  <a:lumMod val="75000"/>
                </a:schemeClr>
              </a:solidFill>
              <a:latin typeface="Source Code Pro" panose="020B0509030403020204" pitchFamily="49" charset="0"/>
            </a:endParaRPr>
          </a:p>
          <a:p>
            <a:r>
              <a:rPr lang="en-CA" dirty="0">
                <a:solidFill>
                  <a:schemeClr val="accent2">
                    <a:lumMod val="75000"/>
                  </a:schemeClr>
                </a:solidFill>
                <a:latin typeface="Source Code Pro" panose="020B0509030403020204" pitchFamily="49" charset="0"/>
              </a:rPr>
              <a:t># Getting list of all files in current directory:</a:t>
            </a:r>
            <a:endParaRPr lang="en-CA" dirty="0">
              <a:latin typeface="Source Code Pro" panose="020B0509030403020204" pitchFamily="49" charset="0"/>
            </a:endParaRPr>
          </a:p>
          <a:p>
            <a:r>
              <a:rPr lang="en-CA" dirty="0">
                <a:latin typeface="Source Code Pro" panose="020B0509030403020204" pitchFamily="49" charset="0"/>
              </a:rPr>
              <a:t>filelist1 = </a:t>
            </a:r>
            <a:r>
              <a:rPr lang="en-CA" dirty="0" err="1">
                <a:latin typeface="Source Code Pro" panose="020B0509030403020204" pitchFamily="49" charset="0"/>
              </a:rPr>
              <a:t>glob.glob</a:t>
            </a:r>
            <a:r>
              <a:rPr lang="en-CA" dirty="0">
                <a:latin typeface="Source Code Pro" panose="020B0509030403020204" pitchFamily="49" charset="0"/>
              </a:rPr>
              <a:t>('*')</a:t>
            </a:r>
            <a:r>
              <a:rPr lang="en-CA" dirty="0">
                <a:solidFill>
                  <a:schemeClr val="accent2">
                    <a:lumMod val="75000"/>
                  </a:schemeClr>
                </a:solidFill>
                <a:latin typeface="Source Code Pro" panose="020B0509030403020204" pitchFamily="49" charset="0"/>
              </a:rPr>
              <a:t> # or</a:t>
            </a:r>
          </a:p>
          <a:p>
            <a:r>
              <a:rPr lang="en-CA" dirty="0">
                <a:latin typeface="Source Code Pro" panose="020B0509030403020204" pitchFamily="49" charset="0"/>
              </a:rPr>
              <a:t>filelist1 = </a:t>
            </a:r>
            <a:r>
              <a:rPr lang="en-CA" dirty="0" err="1">
                <a:latin typeface="Source Code Pro" panose="020B0509030403020204" pitchFamily="49" charset="0"/>
              </a:rPr>
              <a:t>glob.glob</a:t>
            </a:r>
            <a:r>
              <a:rPr lang="en-CA" dirty="0">
                <a:latin typeface="Source Code Pro" panose="020B0509030403020204" pitchFamily="49" charset="0"/>
              </a:rPr>
              <a:t>('./*')</a:t>
            </a:r>
          </a:p>
          <a:p>
            <a:endParaRPr lang="en-CA" dirty="0">
              <a:solidFill>
                <a:schemeClr val="accent2">
                  <a:lumMod val="75000"/>
                </a:schemeClr>
              </a:solidFill>
              <a:latin typeface="Source Code Pro" panose="020B0509030403020204" pitchFamily="49" charset="0"/>
            </a:endParaRPr>
          </a:p>
          <a:p>
            <a:r>
              <a:rPr lang="en-CA" dirty="0">
                <a:solidFill>
                  <a:schemeClr val="accent2">
                    <a:lumMod val="75000"/>
                  </a:schemeClr>
                </a:solidFill>
                <a:latin typeface="Source Code Pro" panose="020B0509030403020204" pitchFamily="49" charset="0"/>
              </a:rPr>
              <a:t># Getting list of all files with the extension ‘.</a:t>
            </a:r>
            <a:r>
              <a:rPr lang="en-CA" dirty="0" err="1">
                <a:solidFill>
                  <a:schemeClr val="accent2">
                    <a:lumMod val="75000"/>
                  </a:schemeClr>
                </a:solidFill>
                <a:latin typeface="Source Code Pro" panose="020B0509030403020204" pitchFamily="49" charset="0"/>
              </a:rPr>
              <a:t>py</a:t>
            </a:r>
            <a:r>
              <a:rPr lang="en-CA" dirty="0">
                <a:solidFill>
                  <a:schemeClr val="accent2">
                    <a:lumMod val="75000"/>
                  </a:schemeClr>
                </a:solidFill>
                <a:latin typeface="Source Code Pro" panose="020B0509030403020204" pitchFamily="49" charset="0"/>
              </a:rPr>
              <a:t>’:</a:t>
            </a:r>
            <a:endParaRPr lang="en-CA" dirty="0">
              <a:latin typeface="Source Code Pro" panose="020B0509030403020204" pitchFamily="49" charset="0"/>
            </a:endParaRPr>
          </a:p>
          <a:p>
            <a:r>
              <a:rPr lang="en-CA" dirty="0">
                <a:latin typeface="Source Code Pro" panose="020B0509030403020204" pitchFamily="49" charset="0"/>
              </a:rPr>
              <a:t>filelist2 = </a:t>
            </a:r>
            <a:r>
              <a:rPr lang="en-CA" dirty="0" err="1">
                <a:latin typeface="Source Code Pro" panose="020B0509030403020204" pitchFamily="49" charset="0"/>
              </a:rPr>
              <a:t>glob.glob</a:t>
            </a:r>
            <a:r>
              <a:rPr lang="en-CA" dirty="0">
                <a:latin typeface="Source Code Pro" panose="020B0509030403020204" pitchFamily="49" charset="0"/>
              </a:rPr>
              <a:t>('.</a:t>
            </a:r>
            <a:r>
              <a:rPr lang="en-CA" dirty="0" err="1">
                <a:latin typeface="Source Code Pro" panose="020B0509030403020204" pitchFamily="49" charset="0"/>
              </a:rPr>
              <a:t>py</a:t>
            </a:r>
            <a:r>
              <a:rPr lang="en-CA" dirty="0">
                <a:latin typeface="Source Code Pro" panose="020B0509030403020204" pitchFamily="49" charset="0"/>
              </a:rPr>
              <a:t>')</a:t>
            </a:r>
            <a:endParaRPr lang="en-CA" dirty="0">
              <a:solidFill>
                <a:schemeClr val="accent2">
                  <a:lumMod val="75000"/>
                </a:schemeClr>
              </a:solidFill>
              <a:latin typeface="Source Code Pro" panose="020B0509030403020204" pitchFamily="49" charset="0"/>
            </a:endParaRPr>
          </a:p>
        </p:txBody>
      </p:sp>
    </p:spTree>
    <p:extLst>
      <p:ext uri="{BB962C8B-B14F-4D97-AF65-F5344CB8AC3E}">
        <p14:creationId xmlns:p14="http://schemas.microsoft.com/office/powerpoint/2010/main" val="3955774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4C2836C-EEEB-9B45-82CB-C72E1CE93CB5}"/>
              </a:ext>
            </a:extLst>
          </p:cNvPr>
          <p:cNvSpPr/>
          <p:nvPr/>
        </p:nvSpPr>
        <p:spPr>
          <a:xfrm>
            <a:off x="778254" y="3098204"/>
            <a:ext cx="7816506" cy="146303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575DEF4-4ECA-C74E-999B-64D547B2B4AF}"/>
              </a:ext>
            </a:extLst>
          </p:cNvPr>
          <p:cNvSpPr/>
          <p:nvPr/>
        </p:nvSpPr>
        <p:spPr>
          <a:xfrm>
            <a:off x="778254" y="4905486"/>
            <a:ext cx="7816506" cy="387277"/>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CAEE40-34D6-44F7-8CCA-F4FE77630B51}"/>
              </a:ext>
            </a:extLst>
          </p:cNvPr>
          <p:cNvSpPr>
            <a:spLocks noGrp="1"/>
          </p:cNvSpPr>
          <p:nvPr>
            <p:ph type="title"/>
          </p:nvPr>
        </p:nvSpPr>
        <p:spPr>
          <a:xfrm>
            <a:off x="977362" y="857251"/>
            <a:ext cx="7886700" cy="994172"/>
          </a:xfrm>
        </p:spPr>
        <p:txBody>
          <a:bodyPr/>
          <a:lstStyle/>
          <a:p>
            <a:r>
              <a:rPr lang="en-GB" dirty="0"/>
              <a:t>Open</a:t>
            </a:r>
          </a:p>
        </p:txBody>
      </p:sp>
      <p:sp>
        <p:nvSpPr>
          <p:cNvPr id="3" name="Content Placeholder 2">
            <a:extLst>
              <a:ext uri="{FF2B5EF4-FFF2-40B4-BE49-F238E27FC236}">
                <a16:creationId xmlns:a16="http://schemas.microsoft.com/office/drawing/2014/main" id="{D8A04CF3-54B4-4DEC-B889-7A50A64F131E}"/>
              </a:ext>
            </a:extLst>
          </p:cNvPr>
          <p:cNvSpPr>
            <a:spLocks noGrp="1"/>
          </p:cNvSpPr>
          <p:nvPr>
            <p:ph idx="1"/>
          </p:nvPr>
        </p:nvSpPr>
        <p:spPr>
          <a:xfrm>
            <a:off x="778254" y="2120363"/>
            <a:ext cx="7580438" cy="4109655"/>
          </a:xfrm>
        </p:spPr>
        <p:txBody>
          <a:bodyPr>
            <a:normAutofit fontScale="92500" lnSpcReduction="20000"/>
          </a:bodyPr>
          <a:lstStyle/>
          <a:p>
            <a:pPr marL="0" indent="0">
              <a:buNone/>
            </a:pPr>
            <a:r>
              <a:rPr lang="en-GB" sz="1800" dirty="0"/>
              <a:t>Reading and writing files is a real joy in Python, which makes a complicated job trivial.</a:t>
            </a:r>
          </a:p>
          <a:p>
            <a:pPr marL="0" indent="0">
              <a:buNone/>
            </a:pPr>
            <a:r>
              <a:rPr lang="en-GB" sz="1800" dirty="0"/>
              <a:t>The </a:t>
            </a:r>
            <a:r>
              <a:rPr lang="en-GB" sz="1800" dirty="0" err="1"/>
              <a:t>builtin</a:t>
            </a:r>
            <a:r>
              <a:rPr lang="en-GB" sz="1800" dirty="0"/>
              <a:t> open function is the main method:</a:t>
            </a:r>
          </a:p>
          <a:p>
            <a:pPr marL="0" indent="0">
              <a:buNone/>
            </a:pPr>
            <a:endParaRPr lang="en-GB" sz="1800" dirty="0"/>
          </a:p>
          <a:p>
            <a:pPr marL="0" indent="0">
              <a:buNone/>
            </a:pPr>
            <a:r>
              <a:rPr lang="en-GB" sz="1800" dirty="0">
                <a:latin typeface="Courier New" panose="02070309020205020404" pitchFamily="49" charset="0"/>
                <a:cs typeface="Courier New" panose="02070309020205020404" pitchFamily="49" charset="0"/>
              </a:rPr>
              <a:t>f = open("filename.txt")		</a:t>
            </a:r>
          </a:p>
          <a:p>
            <a:pPr marL="0" indent="0">
              <a:buNone/>
            </a:pPr>
            <a:r>
              <a:rPr lang="en-GB" sz="1800" dirty="0">
                <a:latin typeface="Courier New" panose="02070309020205020404" pitchFamily="49" charset="0"/>
                <a:cs typeface="Courier New" panose="02070309020205020404" pitchFamily="49" charset="0"/>
              </a:rPr>
              <a:t>for line in f:</a:t>
            </a:r>
          </a:p>
          <a:p>
            <a:pPr marL="0" indent="0">
              <a:buNone/>
            </a:pPr>
            <a:r>
              <a:rPr lang="en-GB" sz="1800" dirty="0">
                <a:latin typeface="Courier New" panose="02070309020205020404" pitchFamily="49" charset="0"/>
                <a:cs typeface="Courier New" panose="02070309020205020404" pitchFamily="49" charset="0"/>
              </a:rPr>
              <a:t>	print(line)</a:t>
            </a:r>
          </a:p>
          <a:p>
            <a:pPr marL="0" indent="0">
              <a:buNone/>
            </a:pPr>
            <a:r>
              <a:rPr lang="en-GB" sz="1800" dirty="0" err="1">
                <a:latin typeface="Courier New" panose="02070309020205020404" pitchFamily="49" charset="0"/>
                <a:cs typeface="Courier New" panose="02070309020205020404" pitchFamily="49" charset="0"/>
              </a:rPr>
              <a:t>f.close</a:t>
            </a:r>
            <a:r>
              <a:rPr lang="en-GB" sz="1800" dirty="0">
                <a:latin typeface="Courier New" panose="02070309020205020404" pitchFamily="49" charset="0"/>
                <a:cs typeface="Courier New" panose="02070309020205020404" pitchFamily="49" charset="0"/>
              </a:rPr>
              <a:t>()</a:t>
            </a:r>
          </a:p>
          <a:p>
            <a:pPr marL="0" indent="0">
              <a:buNone/>
            </a:pPr>
            <a:endParaRPr lang="en-GB" sz="1800" dirty="0">
              <a:latin typeface="Courier New" panose="02070309020205020404" pitchFamily="49" charset="0"/>
              <a:cs typeface="Courier New" panose="02070309020205020404" pitchFamily="49" charset="0"/>
            </a:endParaRPr>
          </a:p>
          <a:p>
            <a:pPr marL="0" indent="0">
              <a:buNone/>
            </a:pPr>
            <a:r>
              <a:rPr lang="en-GB" sz="1800" dirty="0">
                <a:latin typeface="Courier New" panose="02070309020205020404" pitchFamily="49" charset="0"/>
                <a:cs typeface="Courier New" panose="02070309020205020404" pitchFamily="49" charset="0"/>
              </a:rPr>
              <a:t>f = open("filename.txt")	# Whole file as string</a:t>
            </a:r>
          </a:p>
          <a:p>
            <a:pPr marL="0" indent="0">
              <a:buNone/>
            </a:pPr>
            <a:endParaRPr lang="en-GB" sz="1800" dirty="0">
              <a:latin typeface="Courier New" panose="02070309020205020404" pitchFamily="49" charset="0"/>
              <a:cs typeface="Courier New" panose="02070309020205020404" pitchFamily="49" charset="0"/>
            </a:endParaRPr>
          </a:p>
          <a:p>
            <a:pPr marL="0" indent="0">
              <a:buNone/>
            </a:pPr>
            <a:r>
              <a:rPr lang="en-GB" sz="1800" dirty="0"/>
              <a:t>Note the close function (not listed as a </a:t>
            </a:r>
            <a:r>
              <a:rPr lang="en-GB" sz="1800" dirty="0" err="1"/>
              <a:t>builtin</a:t>
            </a:r>
            <a:r>
              <a:rPr lang="en-GB" sz="1800" dirty="0"/>
              <a:t>). This is polite - it releases the file.</a:t>
            </a:r>
          </a:p>
        </p:txBody>
      </p:sp>
    </p:spTree>
    <p:extLst>
      <p:ext uri="{BB962C8B-B14F-4D97-AF65-F5344CB8AC3E}">
        <p14:creationId xmlns:p14="http://schemas.microsoft.com/office/powerpoint/2010/main" val="137118091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EE7699F-36D2-8D4D-A73B-BEE357AD7F9A}"/>
              </a:ext>
            </a:extLst>
          </p:cNvPr>
          <p:cNvSpPr/>
          <p:nvPr/>
        </p:nvSpPr>
        <p:spPr>
          <a:xfrm>
            <a:off x="665017" y="2546872"/>
            <a:ext cx="8293784" cy="833719"/>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945270-DD4E-46A0-8A60-58AC480334B3}"/>
              </a:ext>
            </a:extLst>
          </p:cNvPr>
          <p:cNvSpPr>
            <a:spLocks noGrp="1"/>
          </p:cNvSpPr>
          <p:nvPr>
            <p:ph type="title"/>
          </p:nvPr>
        </p:nvSpPr>
        <p:spPr>
          <a:xfrm>
            <a:off x="665018" y="794906"/>
            <a:ext cx="7850332" cy="994172"/>
          </a:xfrm>
        </p:spPr>
        <p:txBody>
          <a:bodyPr/>
          <a:lstStyle/>
          <a:p>
            <a:r>
              <a:rPr lang="en-GB" dirty="0"/>
              <a:t>Glob</a:t>
            </a:r>
          </a:p>
        </p:txBody>
      </p:sp>
      <p:sp>
        <p:nvSpPr>
          <p:cNvPr id="3" name="Content Placeholder 2">
            <a:extLst>
              <a:ext uri="{FF2B5EF4-FFF2-40B4-BE49-F238E27FC236}">
                <a16:creationId xmlns:a16="http://schemas.microsoft.com/office/drawing/2014/main" id="{30DBC757-3921-4716-B05C-9084A23731D3}"/>
              </a:ext>
            </a:extLst>
          </p:cNvPr>
          <p:cNvSpPr>
            <a:spLocks noGrp="1"/>
          </p:cNvSpPr>
          <p:nvPr>
            <p:ph idx="1"/>
          </p:nvPr>
        </p:nvSpPr>
        <p:spPr>
          <a:xfrm>
            <a:off x="957430" y="2140527"/>
            <a:ext cx="8001371" cy="3955978"/>
          </a:xfrm>
        </p:spPr>
        <p:txBody>
          <a:bodyPr>
            <a:normAutofit/>
          </a:bodyPr>
          <a:lstStyle/>
          <a:p>
            <a:pPr marL="0" indent="0">
              <a:buNone/>
            </a:pPr>
            <a:endParaRPr lang="en-GB" sz="1800" dirty="0"/>
          </a:p>
          <a:p>
            <a:pPr marL="0" indent="0">
              <a:buNone/>
            </a:pPr>
            <a:r>
              <a:rPr lang="en-GB" sz="1800" dirty="0">
                <a:latin typeface="Courier" pitchFamily="2" charset="0"/>
              </a:rPr>
              <a:t>import glob</a:t>
            </a:r>
          </a:p>
          <a:p>
            <a:pPr marL="0" indent="0">
              <a:buNone/>
            </a:pPr>
            <a:r>
              <a:rPr lang="en-GB" sz="1800" dirty="0" err="1">
                <a:latin typeface="Courier" pitchFamily="2" charset="0"/>
              </a:rPr>
              <a:t>glob.glob</a:t>
            </a:r>
            <a:r>
              <a:rPr lang="en-GB" sz="1800" dirty="0">
                <a:latin typeface="Courier" pitchFamily="2" charset="0"/>
              </a:rPr>
              <a:t>('**/*.txt', recursive=True)</a:t>
            </a:r>
          </a:p>
          <a:p>
            <a:pPr marL="0" indent="0">
              <a:buNone/>
            </a:pPr>
            <a:endParaRPr lang="en-GB" sz="1800" dirty="0"/>
          </a:p>
          <a:p>
            <a:pPr marL="0" indent="0">
              <a:buNone/>
            </a:pPr>
            <a:r>
              <a:rPr lang="en-GB" sz="1800" dirty="0"/>
              <a:t>The “**” pattern makes it recursively check the path directory and all subdirectories. With large directory structures this can take a while.</a:t>
            </a:r>
          </a:p>
        </p:txBody>
      </p:sp>
    </p:spTree>
    <p:extLst>
      <p:ext uri="{BB962C8B-B14F-4D97-AF65-F5344CB8AC3E}">
        <p14:creationId xmlns:p14="http://schemas.microsoft.com/office/powerpoint/2010/main" val="7937491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9EC56-5424-42BD-8D91-3787A9513A7B}"/>
              </a:ext>
            </a:extLst>
          </p:cNvPr>
          <p:cNvSpPr>
            <a:spLocks noGrp="1"/>
          </p:cNvSpPr>
          <p:nvPr>
            <p:ph type="title"/>
          </p:nvPr>
        </p:nvSpPr>
        <p:spPr/>
        <p:txBody>
          <a:bodyPr/>
          <a:lstStyle/>
          <a:p>
            <a:r>
              <a:rPr lang="en-GB" dirty="0"/>
              <a:t>Some other I/O libraries</a:t>
            </a:r>
          </a:p>
        </p:txBody>
      </p:sp>
      <p:sp>
        <p:nvSpPr>
          <p:cNvPr id="3" name="Content Placeholder 2">
            <a:extLst>
              <a:ext uri="{FF2B5EF4-FFF2-40B4-BE49-F238E27FC236}">
                <a16:creationId xmlns:a16="http://schemas.microsoft.com/office/drawing/2014/main" id="{83639F8E-553E-436E-9186-1DF47C60FF05}"/>
              </a:ext>
            </a:extLst>
          </p:cNvPr>
          <p:cNvSpPr>
            <a:spLocks noGrp="1"/>
          </p:cNvSpPr>
          <p:nvPr>
            <p:ph idx="1"/>
          </p:nvPr>
        </p:nvSpPr>
        <p:spPr/>
        <p:txBody>
          <a:bodyPr>
            <a:normAutofit/>
          </a:bodyPr>
          <a:lstStyle/>
          <a:p>
            <a:pPr marL="0" indent="0">
              <a:buNone/>
            </a:pPr>
            <a:r>
              <a:rPr lang="en-GB" dirty="0" err="1"/>
              <a:t>tempfile</a:t>
            </a:r>
            <a:r>
              <a:rPr lang="en-GB" dirty="0"/>
              <a:t> — Generate temporary files and directories:</a:t>
            </a:r>
          </a:p>
          <a:p>
            <a:pPr marL="0" indent="0">
              <a:buNone/>
            </a:pPr>
            <a:r>
              <a:rPr lang="en-GB" dirty="0">
                <a:hlinkClick r:id="rId2"/>
              </a:rPr>
              <a:t>https://docs.python.org/3/library/tempfile.html</a:t>
            </a:r>
            <a:endParaRPr lang="en-GB" dirty="0"/>
          </a:p>
          <a:p>
            <a:endParaRPr lang="en-GB" dirty="0"/>
          </a:p>
          <a:p>
            <a:pPr marL="0" indent="0">
              <a:buNone/>
            </a:pPr>
            <a:r>
              <a:rPr lang="en-GB" dirty="0" err="1"/>
              <a:t>shutil</a:t>
            </a:r>
            <a:r>
              <a:rPr lang="en-GB" dirty="0"/>
              <a:t> — High-level file operations, like copying files and directory structures:</a:t>
            </a:r>
          </a:p>
          <a:p>
            <a:pPr marL="0" indent="0">
              <a:buNone/>
            </a:pPr>
            <a:r>
              <a:rPr lang="en-GB" dirty="0">
                <a:hlinkClick r:id="rId3"/>
              </a:rPr>
              <a:t>https://docs.python.org/3/library/shutil.html</a:t>
            </a:r>
            <a:r>
              <a:rPr lang="en-GB" dirty="0"/>
              <a:t> </a:t>
            </a:r>
          </a:p>
          <a:p>
            <a:pPr marL="0" indent="0">
              <a:buNone/>
            </a:pPr>
            <a:endParaRPr lang="en-GB" dirty="0"/>
          </a:p>
        </p:txBody>
      </p:sp>
    </p:spTree>
    <p:extLst>
      <p:ext uri="{BB962C8B-B14F-4D97-AF65-F5344CB8AC3E}">
        <p14:creationId xmlns:p14="http://schemas.microsoft.com/office/powerpoint/2010/main" val="133024984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FE518-2944-0642-BAC3-CFBBF4BFC5EB}"/>
              </a:ext>
            </a:extLst>
          </p:cNvPr>
          <p:cNvSpPr>
            <a:spLocks noGrp="1"/>
          </p:cNvSpPr>
          <p:nvPr>
            <p:ph type="title"/>
          </p:nvPr>
        </p:nvSpPr>
        <p:spPr/>
        <p:txBody>
          <a:bodyPr/>
          <a:lstStyle/>
          <a:p>
            <a:r>
              <a:rPr lang="en-US" dirty="0"/>
              <a:t>Accessing Online Files</a:t>
            </a:r>
          </a:p>
        </p:txBody>
      </p:sp>
      <p:sp>
        <p:nvSpPr>
          <p:cNvPr id="3" name="Content Placeholder 2">
            <a:extLst>
              <a:ext uri="{FF2B5EF4-FFF2-40B4-BE49-F238E27FC236}">
                <a16:creationId xmlns:a16="http://schemas.microsoft.com/office/drawing/2014/main" id="{DF533CE8-3F59-7D40-B38F-9C4FE3F2E396}"/>
              </a:ext>
            </a:extLst>
          </p:cNvPr>
          <p:cNvSpPr>
            <a:spLocks noGrp="1"/>
          </p:cNvSpPr>
          <p:nvPr>
            <p:ph idx="1"/>
          </p:nvPr>
        </p:nvSpPr>
        <p:spPr>
          <a:xfrm>
            <a:off x="228600" y="2218765"/>
            <a:ext cx="8646459" cy="3536576"/>
          </a:xfrm>
          <a:solidFill>
            <a:schemeClr val="accent5">
              <a:lumMod val="20000"/>
              <a:lumOff val="80000"/>
            </a:schemeClr>
          </a:solidFill>
        </p:spPr>
        <p:txBody>
          <a:bodyPr>
            <a:normAutofit/>
          </a:bodyPr>
          <a:lstStyle/>
          <a:p>
            <a:r>
              <a:rPr lang="en-US" sz="1200" dirty="0">
                <a:latin typeface="Courier" pitchFamily="2" charset="0"/>
              </a:rPr>
              <a:t>import requests</a:t>
            </a:r>
          </a:p>
          <a:p>
            <a:r>
              <a:rPr lang="en-US" sz="1200" dirty="0">
                <a:latin typeface="Courier" pitchFamily="2" charset="0"/>
              </a:rPr>
              <a:t>import csv</a:t>
            </a:r>
          </a:p>
          <a:p>
            <a:r>
              <a:rPr lang="en-US" sz="1200" dirty="0">
                <a:latin typeface="Courier" pitchFamily="2" charset="0"/>
              </a:rPr>
              <a:t>CSV_URL = 'http://samplecsvs.s3.amazonaws.com/</a:t>
            </a:r>
            <a:r>
              <a:rPr lang="en-US" sz="1200" dirty="0" err="1">
                <a:latin typeface="Courier" pitchFamily="2" charset="0"/>
              </a:rPr>
              <a:t>Sacramentorealestatetransactions.csv</a:t>
            </a:r>
            <a:r>
              <a:rPr lang="en-US" sz="1200" dirty="0">
                <a:latin typeface="Courier" pitchFamily="2" charset="0"/>
              </a:rPr>
              <a:t>’</a:t>
            </a:r>
          </a:p>
          <a:p>
            <a:r>
              <a:rPr lang="en-US" sz="1200" dirty="0">
                <a:latin typeface="Courier" pitchFamily="2" charset="0"/>
              </a:rPr>
              <a:t>with </a:t>
            </a:r>
            <a:r>
              <a:rPr lang="en-US" sz="1200" dirty="0" err="1">
                <a:latin typeface="Courier" pitchFamily="2" charset="0"/>
              </a:rPr>
              <a:t>requests.Session</a:t>
            </a:r>
            <a:r>
              <a:rPr lang="en-US" sz="1200" dirty="0">
                <a:latin typeface="Courier" pitchFamily="2" charset="0"/>
              </a:rPr>
              <a:t>() as s:</a:t>
            </a:r>
          </a:p>
          <a:p>
            <a:r>
              <a:rPr lang="en-US" sz="1200" dirty="0">
                <a:latin typeface="Courier" pitchFamily="2" charset="0"/>
              </a:rPr>
              <a:t>    download = </a:t>
            </a:r>
            <a:r>
              <a:rPr lang="en-US" sz="1200" dirty="0" err="1">
                <a:latin typeface="Courier" pitchFamily="2" charset="0"/>
              </a:rPr>
              <a:t>s.get</a:t>
            </a:r>
            <a:r>
              <a:rPr lang="en-US" sz="1200" dirty="0">
                <a:latin typeface="Courier" pitchFamily="2" charset="0"/>
              </a:rPr>
              <a:t>(CSV_URL)</a:t>
            </a:r>
          </a:p>
          <a:p>
            <a:r>
              <a:rPr lang="en-US" sz="1200" dirty="0">
                <a:latin typeface="Courier" pitchFamily="2" charset="0"/>
              </a:rPr>
              <a:t>    </a:t>
            </a:r>
            <a:r>
              <a:rPr lang="en-US" sz="1200" dirty="0" err="1">
                <a:latin typeface="Courier" pitchFamily="2" charset="0"/>
              </a:rPr>
              <a:t>decoded_content</a:t>
            </a:r>
            <a:r>
              <a:rPr lang="en-US" sz="1200" dirty="0">
                <a:latin typeface="Courier" pitchFamily="2" charset="0"/>
              </a:rPr>
              <a:t> = </a:t>
            </a:r>
            <a:r>
              <a:rPr lang="en-US" sz="1200" dirty="0" err="1">
                <a:latin typeface="Courier" pitchFamily="2" charset="0"/>
              </a:rPr>
              <a:t>download.content.decode</a:t>
            </a:r>
            <a:r>
              <a:rPr lang="en-US" sz="1200" dirty="0">
                <a:latin typeface="Courier" pitchFamily="2" charset="0"/>
              </a:rPr>
              <a:t>('utf-8')</a:t>
            </a:r>
          </a:p>
          <a:p>
            <a:r>
              <a:rPr lang="en-US" sz="1200" dirty="0">
                <a:latin typeface="Courier" pitchFamily="2" charset="0"/>
              </a:rPr>
              <a:t>    </a:t>
            </a:r>
            <a:r>
              <a:rPr lang="en-US" sz="1200" dirty="0" err="1">
                <a:latin typeface="Courier" pitchFamily="2" charset="0"/>
              </a:rPr>
              <a:t>cr</a:t>
            </a:r>
            <a:r>
              <a:rPr lang="en-US" sz="1200" dirty="0">
                <a:latin typeface="Courier" pitchFamily="2" charset="0"/>
              </a:rPr>
              <a:t> = </a:t>
            </a:r>
            <a:r>
              <a:rPr lang="en-US" sz="1200" dirty="0" err="1">
                <a:latin typeface="Courier" pitchFamily="2" charset="0"/>
              </a:rPr>
              <a:t>csv.reader</a:t>
            </a:r>
            <a:r>
              <a:rPr lang="en-US" sz="1200" dirty="0">
                <a:latin typeface="Courier" pitchFamily="2" charset="0"/>
              </a:rPr>
              <a:t>(</a:t>
            </a:r>
            <a:r>
              <a:rPr lang="en-US" sz="1200" dirty="0" err="1">
                <a:latin typeface="Courier" pitchFamily="2" charset="0"/>
              </a:rPr>
              <a:t>decoded_content.splitlines</a:t>
            </a:r>
            <a:r>
              <a:rPr lang="en-US" sz="1200" dirty="0">
                <a:latin typeface="Courier" pitchFamily="2" charset="0"/>
              </a:rPr>
              <a:t>(), delimiter=',')</a:t>
            </a:r>
          </a:p>
          <a:p>
            <a:r>
              <a:rPr lang="en-US" sz="1200" dirty="0">
                <a:latin typeface="Courier" pitchFamily="2" charset="0"/>
              </a:rPr>
              <a:t>    </a:t>
            </a:r>
            <a:r>
              <a:rPr lang="en-US" sz="1200" dirty="0" err="1">
                <a:latin typeface="Courier" pitchFamily="2" charset="0"/>
              </a:rPr>
              <a:t>my_list</a:t>
            </a:r>
            <a:r>
              <a:rPr lang="en-US" sz="1200" dirty="0">
                <a:latin typeface="Courier" pitchFamily="2" charset="0"/>
              </a:rPr>
              <a:t> = list(</a:t>
            </a:r>
            <a:r>
              <a:rPr lang="en-US" sz="1200" dirty="0" err="1">
                <a:latin typeface="Courier" pitchFamily="2" charset="0"/>
              </a:rPr>
              <a:t>cr</a:t>
            </a:r>
            <a:r>
              <a:rPr lang="en-US" sz="1200" dirty="0">
                <a:latin typeface="Courier" pitchFamily="2" charset="0"/>
              </a:rPr>
              <a:t>)</a:t>
            </a:r>
          </a:p>
          <a:p>
            <a:r>
              <a:rPr lang="en-US" sz="1200" dirty="0">
                <a:latin typeface="Courier" pitchFamily="2" charset="0"/>
              </a:rPr>
              <a:t>    for row in </a:t>
            </a:r>
            <a:r>
              <a:rPr lang="en-US" sz="1200" dirty="0" err="1">
                <a:latin typeface="Courier" pitchFamily="2" charset="0"/>
              </a:rPr>
              <a:t>my_list</a:t>
            </a:r>
            <a:r>
              <a:rPr lang="en-US" sz="1200" dirty="0">
                <a:latin typeface="Courier" pitchFamily="2" charset="0"/>
              </a:rPr>
              <a:t>:</a:t>
            </a:r>
          </a:p>
          <a:p>
            <a:r>
              <a:rPr lang="en-US" sz="1200" dirty="0">
                <a:latin typeface="Courier" pitchFamily="2" charset="0"/>
              </a:rPr>
              <a:t>        print(row)</a:t>
            </a:r>
          </a:p>
        </p:txBody>
      </p:sp>
    </p:spTree>
    <p:extLst>
      <p:ext uri="{BB962C8B-B14F-4D97-AF65-F5344CB8AC3E}">
        <p14:creationId xmlns:p14="http://schemas.microsoft.com/office/powerpoint/2010/main" val="420676802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FE518-2944-0642-BAC3-CFBBF4BFC5EB}"/>
              </a:ext>
            </a:extLst>
          </p:cNvPr>
          <p:cNvSpPr>
            <a:spLocks noGrp="1"/>
          </p:cNvSpPr>
          <p:nvPr>
            <p:ph type="title"/>
          </p:nvPr>
        </p:nvSpPr>
        <p:spPr/>
        <p:txBody>
          <a:bodyPr/>
          <a:lstStyle/>
          <a:p>
            <a:r>
              <a:rPr lang="en-US" dirty="0"/>
              <a:t>Accessing Online Files</a:t>
            </a:r>
          </a:p>
        </p:txBody>
      </p:sp>
      <p:sp>
        <p:nvSpPr>
          <p:cNvPr id="3" name="Content Placeholder 2">
            <a:extLst>
              <a:ext uri="{FF2B5EF4-FFF2-40B4-BE49-F238E27FC236}">
                <a16:creationId xmlns:a16="http://schemas.microsoft.com/office/drawing/2014/main" id="{DF533CE8-3F59-7D40-B38F-9C4FE3F2E396}"/>
              </a:ext>
            </a:extLst>
          </p:cNvPr>
          <p:cNvSpPr>
            <a:spLocks noGrp="1"/>
          </p:cNvSpPr>
          <p:nvPr>
            <p:ph idx="1"/>
          </p:nvPr>
        </p:nvSpPr>
        <p:spPr>
          <a:xfrm>
            <a:off x="228600" y="2084832"/>
            <a:ext cx="8646459" cy="4773167"/>
          </a:xfrm>
          <a:solidFill>
            <a:schemeClr val="accent5">
              <a:lumMod val="20000"/>
              <a:lumOff val="80000"/>
            </a:schemeClr>
          </a:solidFill>
        </p:spPr>
        <p:txBody>
          <a:bodyPr>
            <a:normAutofit/>
          </a:bodyPr>
          <a:lstStyle/>
          <a:p>
            <a:pPr marL="0" indent="0">
              <a:buNone/>
            </a:pPr>
            <a:r>
              <a:rPr lang="en-US" sz="1200" dirty="0">
                <a:latin typeface="Courier" pitchFamily="2" charset="0"/>
              </a:rPr>
              <a:t>import requests</a:t>
            </a:r>
          </a:p>
          <a:p>
            <a:pPr marL="0" indent="0">
              <a:buNone/>
            </a:pPr>
            <a:r>
              <a:rPr lang="en-US" sz="1200" dirty="0">
                <a:latin typeface="Courier" pitchFamily="2" charset="0"/>
              </a:rPr>
              <a:t>import csv</a:t>
            </a:r>
          </a:p>
          <a:p>
            <a:pPr marL="0" indent="0">
              <a:buNone/>
            </a:pPr>
            <a:r>
              <a:rPr lang="en-US" sz="1200" dirty="0" err="1">
                <a:latin typeface="Courier" pitchFamily="2" charset="0"/>
              </a:rPr>
              <a:t>url</a:t>
            </a:r>
            <a:r>
              <a:rPr lang="en-US" sz="1200" dirty="0">
                <a:latin typeface="Courier" pitchFamily="2" charset="0"/>
              </a:rPr>
              <a:t> = 'http://</a:t>
            </a:r>
            <a:r>
              <a:rPr lang="en-US" sz="1200" dirty="0" err="1">
                <a:latin typeface="Courier" pitchFamily="2" charset="0"/>
              </a:rPr>
              <a:t>climatedataapi.worldbank.org</a:t>
            </a:r>
            <a:r>
              <a:rPr lang="en-US" sz="1200" dirty="0">
                <a:latin typeface="Courier" pitchFamily="2" charset="0"/>
              </a:rPr>
              <a:t>/</a:t>
            </a:r>
            <a:r>
              <a:rPr lang="en-US" sz="1200" dirty="0" err="1">
                <a:latin typeface="Courier" pitchFamily="2" charset="0"/>
              </a:rPr>
              <a:t>climateweb</a:t>
            </a:r>
            <a:r>
              <a:rPr lang="en-US" sz="1200" dirty="0">
                <a:latin typeface="Courier" pitchFamily="2" charset="0"/>
              </a:rPr>
              <a:t>/rest/v1/country/cru/</a:t>
            </a:r>
            <a:r>
              <a:rPr lang="en-US" sz="1200" dirty="0" err="1">
                <a:latin typeface="Courier" pitchFamily="2" charset="0"/>
              </a:rPr>
              <a:t>tas</a:t>
            </a:r>
            <a:r>
              <a:rPr lang="en-US" sz="1200" dirty="0">
                <a:latin typeface="Courier" pitchFamily="2" charset="0"/>
              </a:rPr>
              <a:t>/year/</a:t>
            </a:r>
            <a:r>
              <a:rPr lang="en-US" sz="1200" dirty="0" err="1">
                <a:latin typeface="Courier" pitchFamily="2" charset="0"/>
              </a:rPr>
              <a:t>CAN.csv</a:t>
            </a:r>
            <a:r>
              <a:rPr lang="en-US" sz="1200" dirty="0">
                <a:latin typeface="Courier" pitchFamily="2" charset="0"/>
              </a:rPr>
              <a:t>'</a:t>
            </a:r>
          </a:p>
          <a:p>
            <a:pPr marL="0" indent="0">
              <a:buNone/>
            </a:pPr>
            <a:r>
              <a:rPr lang="en-US" sz="1200" dirty="0">
                <a:latin typeface="Courier" pitchFamily="2" charset="0"/>
              </a:rPr>
              <a:t>response = </a:t>
            </a:r>
            <a:r>
              <a:rPr lang="en-US" sz="1200" dirty="0" err="1">
                <a:latin typeface="Courier" pitchFamily="2" charset="0"/>
              </a:rPr>
              <a:t>requests.get</a:t>
            </a:r>
            <a:r>
              <a:rPr lang="en-US" sz="1200" dirty="0">
                <a:latin typeface="Courier" pitchFamily="2" charset="0"/>
              </a:rPr>
              <a:t>(</a:t>
            </a:r>
            <a:r>
              <a:rPr lang="en-US" sz="1200" dirty="0" err="1">
                <a:latin typeface="Courier" pitchFamily="2" charset="0"/>
              </a:rPr>
              <a:t>url</a:t>
            </a:r>
            <a:r>
              <a:rPr lang="en-US" sz="1200" dirty="0">
                <a:latin typeface="Courier" pitchFamily="2" charset="0"/>
              </a:rPr>
              <a:t>)</a:t>
            </a:r>
          </a:p>
          <a:p>
            <a:pPr marL="0" indent="0">
              <a:buNone/>
            </a:pPr>
            <a:r>
              <a:rPr lang="en-US" sz="1200" dirty="0">
                <a:latin typeface="Courier" pitchFamily="2" charset="0"/>
              </a:rPr>
              <a:t>if </a:t>
            </a:r>
            <a:r>
              <a:rPr lang="en-US" sz="1200" dirty="0" err="1">
                <a:latin typeface="Courier" pitchFamily="2" charset="0"/>
              </a:rPr>
              <a:t>response.status_code</a:t>
            </a:r>
            <a:r>
              <a:rPr lang="en-US" sz="1200" dirty="0">
                <a:latin typeface="Courier" pitchFamily="2" charset="0"/>
              </a:rPr>
              <a:t> != 200:</a:t>
            </a:r>
          </a:p>
          <a:p>
            <a:pPr marL="0" indent="0">
              <a:buNone/>
            </a:pPr>
            <a:r>
              <a:rPr lang="en-US" sz="1200" dirty="0">
                <a:latin typeface="Courier" pitchFamily="2" charset="0"/>
              </a:rPr>
              <a:t>    print('Failed to get data:', </a:t>
            </a:r>
            <a:r>
              <a:rPr lang="en-US" sz="1200" dirty="0" err="1">
                <a:latin typeface="Courier" pitchFamily="2" charset="0"/>
              </a:rPr>
              <a:t>response.status_code</a:t>
            </a:r>
            <a:r>
              <a:rPr lang="en-US" sz="1200" dirty="0">
                <a:latin typeface="Courier" pitchFamily="2" charset="0"/>
              </a:rPr>
              <a:t>)</a:t>
            </a:r>
          </a:p>
          <a:p>
            <a:pPr marL="0" indent="0">
              <a:buNone/>
            </a:pPr>
            <a:r>
              <a:rPr lang="en-US" sz="1200" dirty="0">
                <a:latin typeface="Courier" pitchFamily="2" charset="0"/>
              </a:rPr>
              <a:t>else:</a:t>
            </a:r>
          </a:p>
          <a:p>
            <a:r>
              <a:rPr lang="en-US" sz="1200" dirty="0">
                <a:latin typeface="Courier" pitchFamily="2" charset="0"/>
              </a:rPr>
              <a:t>    wrapper = </a:t>
            </a:r>
            <a:r>
              <a:rPr lang="en-US" sz="1200" dirty="0" err="1">
                <a:latin typeface="Courier" pitchFamily="2" charset="0"/>
              </a:rPr>
              <a:t>csv.reader</a:t>
            </a:r>
            <a:r>
              <a:rPr lang="en-US" sz="1200" dirty="0">
                <a:latin typeface="Courier" pitchFamily="2" charset="0"/>
              </a:rPr>
              <a:t>(</a:t>
            </a:r>
            <a:r>
              <a:rPr lang="en-US" sz="1200" dirty="0" err="1">
                <a:latin typeface="Courier" pitchFamily="2" charset="0"/>
              </a:rPr>
              <a:t>response.text.strip</a:t>
            </a:r>
            <a:r>
              <a:rPr lang="en-US" sz="1200" dirty="0">
                <a:latin typeface="Courier" pitchFamily="2" charset="0"/>
              </a:rPr>
              <a:t>().split('\n'))</a:t>
            </a:r>
          </a:p>
          <a:p>
            <a:r>
              <a:rPr lang="en-US" sz="1200" dirty="0">
                <a:latin typeface="Courier" pitchFamily="2" charset="0"/>
              </a:rPr>
              <a:t>    results = []</a:t>
            </a:r>
          </a:p>
          <a:p>
            <a:r>
              <a:rPr lang="en-US" sz="1200" dirty="0">
                <a:latin typeface="Courier" pitchFamily="2" charset="0"/>
              </a:rPr>
              <a:t>    for record in wrapper:</a:t>
            </a:r>
          </a:p>
          <a:p>
            <a:r>
              <a:rPr lang="en-US" sz="1200" dirty="0">
                <a:latin typeface="Courier" pitchFamily="2" charset="0"/>
              </a:rPr>
              <a:t>        if record[0] != 'year':</a:t>
            </a:r>
          </a:p>
          <a:p>
            <a:r>
              <a:rPr lang="en-US" sz="1200" dirty="0">
                <a:latin typeface="Courier" pitchFamily="2" charset="0"/>
              </a:rPr>
              <a:t>            year = </a:t>
            </a:r>
            <a:r>
              <a:rPr lang="en-US" sz="1200" dirty="0" err="1">
                <a:latin typeface="Courier" pitchFamily="2" charset="0"/>
              </a:rPr>
              <a:t>int</a:t>
            </a:r>
            <a:r>
              <a:rPr lang="en-US" sz="1200" dirty="0">
                <a:latin typeface="Courier" pitchFamily="2" charset="0"/>
              </a:rPr>
              <a:t>(record[0])</a:t>
            </a:r>
          </a:p>
          <a:p>
            <a:r>
              <a:rPr lang="en-US" sz="1200" dirty="0">
                <a:latin typeface="Courier" pitchFamily="2" charset="0"/>
              </a:rPr>
              <a:t>            value = float(record[1])</a:t>
            </a:r>
          </a:p>
          <a:p>
            <a:r>
              <a:rPr lang="en-US" sz="1200" dirty="0">
                <a:latin typeface="Courier" pitchFamily="2" charset="0"/>
              </a:rPr>
              <a:t>            print(year, value)</a:t>
            </a:r>
          </a:p>
        </p:txBody>
      </p:sp>
    </p:spTree>
    <p:extLst>
      <p:ext uri="{BB962C8B-B14F-4D97-AF65-F5344CB8AC3E}">
        <p14:creationId xmlns:p14="http://schemas.microsoft.com/office/powerpoint/2010/main" val="363883758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B1BC1-D344-D74E-8D21-6B18473598E1}"/>
              </a:ext>
            </a:extLst>
          </p:cNvPr>
          <p:cNvSpPr>
            <a:spLocks noGrp="1"/>
          </p:cNvSpPr>
          <p:nvPr>
            <p:ph type="title"/>
          </p:nvPr>
        </p:nvSpPr>
        <p:spPr/>
        <p:txBody>
          <a:bodyPr/>
          <a:lstStyle/>
          <a:p>
            <a:r>
              <a:rPr lang="en-US" dirty="0"/>
              <a:t>ACCESSING WEBSITES</a:t>
            </a:r>
          </a:p>
        </p:txBody>
      </p:sp>
      <p:sp>
        <p:nvSpPr>
          <p:cNvPr id="4" name="Content Placeholder 2">
            <a:extLst>
              <a:ext uri="{FF2B5EF4-FFF2-40B4-BE49-F238E27FC236}">
                <a16:creationId xmlns:a16="http://schemas.microsoft.com/office/drawing/2014/main" id="{F68468C0-C547-2D45-846F-339073362D31}"/>
              </a:ext>
            </a:extLst>
          </p:cNvPr>
          <p:cNvSpPr>
            <a:spLocks noGrp="1"/>
          </p:cNvSpPr>
          <p:nvPr>
            <p:ph idx="1"/>
          </p:nvPr>
        </p:nvSpPr>
        <p:spPr>
          <a:xfrm>
            <a:off x="228600" y="2218765"/>
            <a:ext cx="8646459" cy="3536576"/>
          </a:xfrm>
          <a:solidFill>
            <a:schemeClr val="accent5">
              <a:lumMod val="20000"/>
              <a:lumOff val="80000"/>
            </a:schemeClr>
          </a:solidFill>
        </p:spPr>
        <p:txBody>
          <a:bodyPr>
            <a:normAutofit/>
          </a:bodyPr>
          <a:lstStyle/>
          <a:p>
            <a:pPr marL="0" indent="0">
              <a:buNone/>
            </a:pPr>
            <a:r>
              <a:rPr lang="en-US" sz="1200" dirty="0">
                <a:latin typeface="Courier" pitchFamily="2" charset="0"/>
              </a:rPr>
              <a:t>import requests</a:t>
            </a:r>
          </a:p>
          <a:p>
            <a:pPr marL="0" indent="0">
              <a:buNone/>
            </a:pPr>
            <a:r>
              <a:rPr lang="en-US" sz="1200" dirty="0">
                <a:latin typeface="Courier" pitchFamily="2" charset="0"/>
              </a:rPr>
              <a:t>import csv</a:t>
            </a:r>
          </a:p>
          <a:p>
            <a:pPr marL="0" indent="0">
              <a:buNone/>
            </a:pPr>
            <a:r>
              <a:rPr lang="en-US" sz="1200" dirty="0">
                <a:latin typeface="Courier" pitchFamily="2" charset="0"/>
              </a:rPr>
              <a:t>response = </a:t>
            </a:r>
            <a:r>
              <a:rPr lang="en-US" sz="1200" dirty="0" err="1">
                <a:latin typeface="Courier" pitchFamily="2" charset="0"/>
              </a:rPr>
              <a:t>requests.get</a:t>
            </a:r>
            <a:r>
              <a:rPr lang="en-US" sz="1200" dirty="0">
                <a:latin typeface="Courier" pitchFamily="2" charset="0"/>
              </a:rPr>
              <a:t>('http://</a:t>
            </a:r>
            <a:r>
              <a:rPr lang="en-US" sz="1200" dirty="0" err="1">
                <a:latin typeface="Courier" pitchFamily="2" charset="0"/>
              </a:rPr>
              <a:t>datascience.umbc.edu</a:t>
            </a:r>
            <a:r>
              <a:rPr lang="en-US" sz="1200" dirty="0">
                <a:latin typeface="Courier" pitchFamily="2" charset="0"/>
              </a:rPr>
              <a:t>/')</a:t>
            </a:r>
          </a:p>
          <a:p>
            <a:pPr marL="0" indent="0">
              <a:buNone/>
            </a:pPr>
            <a:r>
              <a:rPr lang="en-US" sz="1200" dirty="0">
                <a:latin typeface="Courier" pitchFamily="2" charset="0"/>
              </a:rPr>
              <a:t>print(</a:t>
            </a:r>
            <a:r>
              <a:rPr lang="en-US" sz="1200" dirty="0" err="1">
                <a:latin typeface="Courier" pitchFamily="2" charset="0"/>
              </a:rPr>
              <a:t>response.text</a:t>
            </a:r>
            <a:r>
              <a:rPr lang="en-US" sz="1200" dirty="0">
                <a:latin typeface="Courier" pitchFamily="2" charset="0"/>
              </a:rPr>
              <a:t>)</a:t>
            </a:r>
          </a:p>
        </p:txBody>
      </p:sp>
    </p:spTree>
    <p:extLst>
      <p:ext uri="{BB962C8B-B14F-4D97-AF65-F5344CB8AC3E}">
        <p14:creationId xmlns:p14="http://schemas.microsoft.com/office/powerpoint/2010/main" val="194351795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B1BC1-D344-D74E-8D21-6B18473598E1}"/>
              </a:ext>
            </a:extLst>
          </p:cNvPr>
          <p:cNvSpPr>
            <a:spLocks noGrp="1"/>
          </p:cNvSpPr>
          <p:nvPr>
            <p:ph type="title"/>
          </p:nvPr>
        </p:nvSpPr>
        <p:spPr/>
        <p:txBody>
          <a:bodyPr/>
          <a:lstStyle/>
          <a:p>
            <a:r>
              <a:rPr lang="en-US" dirty="0"/>
              <a:t>WEB CRAWLING</a:t>
            </a:r>
          </a:p>
        </p:txBody>
      </p:sp>
      <p:sp>
        <p:nvSpPr>
          <p:cNvPr id="4" name="Content Placeholder 2">
            <a:extLst>
              <a:ext uri="{FF2B5EF4-FFF2-40B4-BE49-F238E27FC236}">
                <a16:creationId xmlns:a16="http://schemas.microsoft.com/office/drawing/2014/main" id="{F68468C0-C547-2D45-846F-339073362D31}"/>
              </a:ext>
            </a:extLst>
          </p:cNvPr>
          <p:cNvSpPr>
            <a:spLocks noGrp="1"/>
          </p:cNvSpPr>
          <p:nvPr>
            <p:ph idx="1"/>
          </p:nvPr>
        </p:nvSpPr>
        <p:spPr>
          <a:xfrm>
            <a:off x="874059" y="2218764"/>
            <a:ext cx="8001000" cy="4303059"/>
          </a:xfrm>
          <a:solidFill>
            <a:schemeClr val="accent5">
              <a:lumMod val="20000"/>
              <a:lumOff val="80000"/>
            </a:schemeClr>
          </a:solidFill>
        </p:spPr>
        <p:txBody>
          <a:bodyPr>
            <a:normAutofit lnSpcReduction="10000"/>
          </a:bodyPr>
          <a:lstStyle/>
          <a:p>
            <a:pPr marL="0" indent="0">
              <a:buNone/>
            </a:pPr>
            <a:r>
              <a:rPr lang="en-US" sz="1200" dirty="0">
                <a:latin typeface="Courier" pitchFamily="2" charset="0"/>
              </a:rPr>
              <a:t>from </a:t>
            </a:r>
            <a:r>
              <a:rPr lang="en-US" sz="1200" dirty="0" err="1">
                <a:latin typeface="Courier" pitchFamily="2" charset="0"/>
              </a:rPr>
              <a:t>urllib.request</a:t>
            </a:r>
            <a:r>
              <a:rPr lang="en-US" sz="1200" dirty="0">
                <a:latin typeface="Courier" pitchFamily="2" charset="0"/>
              </a:rPr>
              <a:t> import </a:t>
            </a:r>
            <a:r>
              <a:rPr lang="en-US" sz="1200" dirty="0" err="1">
                <a:latin typeface="Courier" pitchFamily="2" charset="0"/>
              </a:rPr>
              <a:t>urlopen</a:t>
            </a:r>
            <a:endParaRPr lang="en-US" sz="1200" dirty="0">
              <a:latin typeface="Courier" pitchFamily="2" charset="0"/>
            </a:endParaRPr>
          </a:p>
          <a:p>
            <a:pPr marL="0" indent="0">
              <a:buNone/>
            </a:pPr>
            <a:r>
              <a:rPr lang="en-US" sz="1200" dirty="0">
                <a:latin typeface="Courier" pitchFamily="2" charset="0"/>
              </a:rPr>
              <a:t>import re</a:t>
            </a:r>
          </a:p>
          <a:p>
            <a:pPr marL="0" indent="0">
              <a:buNone/>
            </a:pPr>
            <a:r>
              <a:rPr lang="en-US" sz="1200" dirty="0">
                <a:latin typeface="Courier" pitchFamily="2" charset="0"/>
              </a:rPr>
              <a:t># </a:t>
            </a:r>
            <a:r>
              <a:rPr lang="en-US" sz="1200" dirty="0" err="1">
                <a:latin typeface="Courier" pitchFamily="2" charset="0"/>
              </a:rPr>
              <a:t>conntect</a:t>
            </a:r>
            <a:r>
              <a:rPr lang="en-US" sz="1200" dirty="0">
                <a:latin typeface="Courier" pitchFamily="2" charset="0"/>
              </a:rPr>
              <a:t> to a </a:t>
            </a:r>
            <a:r>
              <a:rPr lang="en-US" sz="1200" dirty="0" err="1">
                <a:latin typeface="Courier" pitchFamily="2" charset="0"/>
              </a:rPr>
              <a:t>url</a:t>
            </a:r>
            <a:endParaRPr lang="en-US" sz="1200" dirty="0">
              <a:latin typeface="Courier" pitchFamily="2" charset="0"/>
            </a:endParaRPr>
          </a:p>
          <a:p>
            <a:pPr marL="0" indent="0">
              <a:buNone/>
            </a:pPr>
            <a:r>
              <a:rPr lang="en-US" sz="1200" dirty="0">
                <a:latin typeface="Courier" pitchFamily="2" charset="0"/>
              </a:rPr>
              <a:t>website = </a:t>
            </a:r>
            <a:r>
              <a:rPr lang="en-US" sz="1200" dirty="0" err="1">
                <a:latin typeface="Courier" pitchFamily="2" charset="0"/>
              </a:rPr>
              <a:t>urlopen</a:t>
            </a:r>
            <a:r>
              <a:rPr lang="en-US" sz="1200" dirty="0">
                <a:latin typeface="Courier" pitchFamily="2" charset="0"/>
              </a:rPr>
              <a:t>('http://</a:t>
            </a:r>
            <a:r>
              <a:rPr lang="en-US" sz="1200" dirty="0" err="1">
                <a:latin typeface="Courier" pitchFamily="2" charset="0"/>
              </a:rPr>
              <a:t>datascience.umbc.edu</a:t>
            </a:r>
            <a:r>
              <a:rPr lang="en-US" sz="1200" dirty="0">
                <a:latin typeface="Courier" pitchFamily="2" charset="0"/>
              </a:rPr>
              <a:t>/')</a:t>
            </a:r>
          </a:p>
          <a:p>
            <a:pPr marL="0" indent="0">
              <a:buNone/>
            </a:pPr>
            <a:r>
              <a:rPr lang="en-US" sz="1200" dirty="0">
                <a:latin typeface="Courier" pitchFamily="2" charset="0"/>
              </a:rPr>
              <a:t># read </a:t>
            </a:r>
            <a:r>
              <a:rPr lang="en-US" sz="1200" dirty="0" err="1">
                <a:latin typeface="Courier" pitchFamily="2" charset="0"/>
              </a:rPr>
              <a:t>htmlcode</a:t>
            </a:r>
            <a:endParaRPr lang="en-US" sz="1200" dirty="0">
              <a:latin typeface="Courier" pitchFamily="2" charset="0"/>
            </a:endParaRPr>
          </a:p>
          <a:p>
            <a:pPr marL="0" indent="0">
              <a:buNone/>
            </a:pPr>
            <a:r>
              <a:rPr lang="en-US" sz="1200" dirty="0">
                <a:latin typeface="Courier" pitchFamily="2" charset="0"/>
              </a:rPr>
              <a:t>html = </a:t>
            </a:r>
            <a:r>
              <a:rPr lang="en-US" sz="1200" dirty="0" err="1">
                <a:latin typeface="Courier" pitchFamily="2" charset="0"/>
              </a:rPr>
              <a:t>website.read</a:t>
            </a:r>
            <a:r>
              <a:rPr lang="en-US" sz="1200" dirty="0">
                <a:latin typeface="Courier" pitchFamily="2" charset="0"/>
              </a:rPr>
              <a:t>().decode('utf-8')</a:t>
            </a:r>
          </a:p>
          <a:p>
            <a:pPr marL="0" indent="0">
              <a:buNone/>
            </a:pPr>
            <a:endParaRPr lang="en-US" sz="1200" dirty="0">
              <a:latin typeface="Courier" pitchFamily="2" charset="0"/>
            </a:endParaRPr>
          </a:p>
          <a:p>
            <a:pPr marL="0" indent="0">
              <a:buNone/>
            </a:pPr>
            <a:r>
              <a:rPr lang="en-US" sz="1200" dirty="0">
                <a:latin typeface="Courier" pitchFamily="2" charset="0"/>
              </a:rPr>
              <a:t>#use </a:t>
            </a:r>
            <a:r>
              <a:rPr lang="en-US" sz="1200" dirty="0" err="1">
                <a:latin typeface="Courier" pitchFamily="2" charset="0"/>
              </a:rPr>
              <a:t>re.findall</a:t>
            </a:r>
            <a:r>
              <a:rPr lang="en-US" sz="1200" dirty="0">
                <a:latin typeface="Courier" pitchFamily="2" charset="0"/>
              </a:rPr>
              <a:t> to get all the links</a:t>
            </a:r>
          </a:p>
          <a:p>
            <a:pPr marL="0" indent="0">
              <a:buNone/>
            </a:pPr>
            <a:r>
              <a:rPr lang="en-US" sz="1200" dirty="0">
                <a:latin typeface="Courier" pitchFamily="2" charset="0"/>
              </a:rPr>
              <a:t>links = </a:t>
            </a:r>
            <a:r>
              <a:rPr lang="en-US" sz="1200" dirty="0" err="1">
                <a:latin typeface="Courier" pitchFamily="2" charset="0"/>
              </a:rPr>
              <a:t>re.findall</a:t>
            </a:r>
            <a:r>
              <a:rPr lang="en-US" sz="1200" dirty="0">
                <a:latin typeface="Courier" pitchFamily="2" charset="0"/>
              </a:rPr>
              <a:t>('"((</a:t>
            </a:r>
            <a:r>
              <a:rPr lang="en-US" sz="1200" dirty="0" err="1">
                <a:latin typeface="Courier" pitchFamily="2" charset="0"/>
              </a:rPr>
              <a:t>http|ftp</a:t>
            </a:r>
            <a:r>
              <a:rPr lang="en-US" sz="1200" dirty="0">
                <a:latin typeface="Courier" pitchFamily="2" charset="0"/>
              </a:rPr>
              <a:t>)s?://.*?)"', html)</a:t>
            </a:r>
          </a:p>
          <a:p>
            <a:pPr marL="0" indent="0">
              <a:buNone/>
            </a:pPr>
            <a:endParaRPr lang="en-US" sz="1200" dirty="0">
              <a:latin typeface="Courier" pitchFamily="2" charset="0"/>
            </a:endParaRPr>
          </a:p>
          <a:p>
            <a:pPr marL="0" indent="0">
              <a:buNone/>
            </a:pPr>
            <a:r>
              <a:rPr lang="en-US" sz="1200" dirty="0">
                <a:latin typeface="Courier" pitchFamily="2" charset="0"/>
              </a:rPr>
              <a:t># print links</a:t>
            </a:r>
          </a:p>
          <a:p>
            <a:pPr marL="0" indent="0">
              <a:buNone/>
            </a:pPr>
            <a:r>
              <a:rPr lang="en-US" sz="1200" dirty="0">
                <a:latin typeface="Courier" pitchFamily="2" charset="0"/>
              </a:rPr>
              <a:t>for </a:t>
            </a:r>
            <a:r>
              <a:rPr lang="en-US" sz="1200" dirty="0" err="1">
                <a:latin typeface="Courier" pitchFamily="2" charset="0"/>
              </a:rPr>
              <a:t>onelink</a:t>
            </a:r>
            <a:r>
              <a:rPr lang="en-US" sz="1200" dirty="0">
                <a:latin typeface="Courier" pitchFamily="2" charset="0"/>
              </a:rPr>
              <a:t> in links:</a:t>
            </a:r>
          </a:p>
          <a:p>
            <a:pPr marL="0" indent="0">
              <a:buNone/>
            </a:pPr>
            <a:r>
              <a:rPr lang="en-US" sz="1200" dirty="0">
                <a:latin typeface="Courier" pitchFamily="2" charset="0"/>
              </a:rPr>
              <a:t>    print(</a:t>
            </a:r>
            <a:r>
              <a:rPr lang="en-US" sz="1200" dirty="0" err="1">
                <a:latin typeface="Courier" pitchFamily="2" charset="0"/>
              </a:rPr>
              <a:t>onelink</a:t>
            </a:r>
            <a:r>
              <a:rPr lang="en-US" sz="1200" dirty="0">
                <a:latin typeface="Courier" pitchFamily="2" charset="0"/>
              </a:rPr>
              <a:t>)</a:t>
            </a:r>
          </a:p>
        </p:txBody>
      </p:sp>
    </p:spTree>
    <p:extLst>
      <p:ext uri="{BB962C8B-B14F-4D97-AF65-F5344CB8AC3E}">
        <p14:creationId xmlns:p14="http://schemas.microsoft.com/office/powerpoint/2010/main" val="311000465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B1BC1-D344-D74E-8D21-6B18473598E1}"/>
              </a:ext>
            </a:extLst>
          </p:cNvPr>
          <p:cNvSpPr>
            <a:spLocks noGrp="1"/>
          </p:cNvSpPr>
          <p:nvPr>
            <p:ph type="title"/>
          </p:nvPr>
        </p:nvSpPr>
        <p:spPr/>
        <p:txBody>
          <a:bodyPr/>
          <a:lstStyle/>
          <a:p>
            <a:r>
              <a:rPr lang="en-US" dirty="0"/>
              <a:t>EMAIL CRAWLING</a:t>
            </a:r>
          </a:p>
        </p:txBody>
      </p:sp>
      <p:sp>
        <p:nvSpPr>
          <p:cNvPr id="4" name="Content Placeholder 2">
            <a:extLst>
              <a:ext uri="{FF2B5EF4-FFF2-40B4-BE49-F238E27FC236}">
                <a16:creationId xmlns:a16="http://schemas.microsoft.com/office/drawing/2014/main" id="{F68468C0-C547-2D45-846F-339073362D31}"/>
              </a:ext>
            </a:extLst>
          </p:cNvPr>
          <p:cNvSpPr>
            <a:spLocks noGrp="1"/>
          </p:cNvSpPr>
          <p:nvPr>
            <p:ph idx="1"/>
          </p:nvPr>
        </p:nvSpPr>
        <p:spPr>
          <a:xfrm>
            <a:off x="768096" y="1976718"/>
            <a:ext cx="8001000" cy="3859305"/>
          </a:xfrm>
          <a:solidFill>
            <a:schemeClr val="accent5">
              <a:lumMod val="20000"/>
              <a:lumOff val="80000"/>
            </a:schemeClr>
          </a:solidFill>
        </p:spPr>
        <p:txBody>
          <a:bodyPr>
            <a:normAutofit/>
          </a:bodyPr>
          <a:lstStyle/>
          <a:p>
            <a:pPr marL="0" indent="0">
              <a:buNone/>
            </a:pPr>
            <a:r>
              <a:rPr lang="en-US" sz="1200" dirty="0">
                <a:latin typeface="Courier" pitchFamily="2" charset="0"/>
              </a:rPr>
              <a:t>website = </a:t>
            </a:r>
            <a:r>
              <a:rPr lang="en-US" sz="1200" dirty="0" err="1">
                <a:latin typeface="Courier" pitchFamily="2" charset="0"/>
              </a:rPr>
              <a:t>urlopen</a:t>
            </a:r>
            <a:r>
              <a:rPr lang="en-US" sz="1200" dirty="0">
                <a:latin typeface="Courier" pitchFamily="2" charset="0"/>
              </a:rPr>
              <a:t>('https://</a:t>
            </a:r>
            <a:r>
              <a:rPr lang="en-US" sz="1200" dirty="0" err="1">
                <a:latin typeface="Courier" pitchFamily="2" charset="0"/>
              </a:rPr>
              <a:t>dps.umbc.edu</a:t>
            </a:r>
            <a:r>
              <a:rPr lang="en-US" sz="1200" dirty="0">
                <a:latin typeface="Courier" pitchFamily="2" charset="0"/>
              </a:rPr>
              <a:t>/</a:t>
            </a:r>
            <a:r>
              <a:rPr lang="en-US" sz="1200" dirty="0" err="1">
                <a:latin typeface="Courier" pitchFamily="2" charset="0"/>
              </a:rPr>
              <a:t>staffdirectory</a:t>
            </a:r>
            <a:r>
              <a:rPr lang="en-US" sz="1200" dirty="0">
                <a:latin typeface="Courier" pitchFamily="2" charset="0"/>
              </a:rPr>
              <a:t>')</a:t>
            </a:r>
          </a:p>
          <a:p>
            <a:pPr marL="0" indent="0">
              <a:buNone/>
            </a:pPr>
            <a:r>
              <a:rPr lang="en-US" sz="1200" dirty="0">
                <a:latin typeface="Courier" pitchFamily="2" charset="0"/>
              </a:rPr>
              <a:t># read </a:t>
            </a:r>
            <a:r>
              <a:rPr lang="en-US" sz="1200" dirty="0" err="1">
                <a:latin typeface="Courier" pitchFamily="2" charset="0"/>
              </a:rPr>
              <a:t>htmlcode</a:t>
            </a:r>
            <a:endParaRPr lang="en-US" sz="1200" dirty="0">
              <a:latin typeface="Courier" pitchFamily="2" charset="0"/>
            </a:endParaRPr>
          </a:p>
          <a:p>
            <a:pPr marL="0" indent="0">
              <a:buNone/>
            </a:pPr>
            <a:r>
              <a:rPr lang="en-US" sz="1200" dirty="0">
                <a:latin typeface="Courier" pitchFamily="2" charset="0"/>
              </a:rPr>
              <a:t>html = </a:t>
            </a:r>
            <a:r>
              <a:rPr lang="en-US" sz="1200" dirty="0" err="1">
                <a:latin typeface="Courier" pitchFamily="2" charset="0"/>
              </a:rPr>
              <a:t>website.read</a:t>
            </a:r>
            <a:r>
              <a:rPr lang="en-US" sz="1200" dirty="0">
                <a:latin typeface="Courier" pitchFamily="2" charset="0"/>
              </a:rPr>
              <a:t>().decode('utf-8')</a:t>
            </a:r>
          </a:p>
          <a:p>
            <a:pPr marL="0" indent="0">
              <a:buNone/>
            </a:pPr>
            <a:endParaRPr lang="en-US" sz="1200" dirty="0">
              <a:latin typeface="Courier" pitchFamily="2" charset="0"/>
            </a:endParaRPr>
          </a:p>
          <a:p>
            <a:pPr marL="0" indent="0">
              <a:buNone/>
            </a:pPr>
            <a:r>
              <a:rPr lang="en-US" sz="1200" dirty="0">
                <a:latin typeface="Courier" pitchFamily="2" charset="0"/>
              </a:rPr>
              <a:t>#use </a:t>
            </a:r>
            <a:r>
              <a:rPr lang="en-US" sz="1200" dirty="0" err="1">
                <a:latin typeface="Courier" pitchFamily="2" charset="0"/>
              </a:rPr>
              <a:t>re.findall</a:t>
            </a:r>
            <a:r>
              <a:rPr lang="en-US" sz="1200" dirty="0">
                <a:latin typeface="Courier" pitchFamily="2" charset="0"/>
              </a:rPr>
              <a:t> to get all the links</a:t>
            </a:r>
          </a:p>
          <a:p>
            <a:pPr marL="0" indent="0">
              <a:buNone/>
            </a:pPr>
            <a:r>
              <a:rPr lang="en-US" sz="1200" dirty="0" err="1">
                <a:latin typeface="Courier" pitchFamily="2" charset="0"/>
              </a:rPr>
              <a:t>email_addresses</a:t>
            </a:r>
            <a:r>
              <a:rPr lang="en-US" sz="1200" dirty="0">
                <a:latin typeface="Courier" pitchFamily="2" charset="0"/>
              </a:rPr>
              <a:t> = </a:t>
            </a:r>
            <a:r>
              <a:rPr lang="en-US" sz="1200" dirty="0" err="1">
                <a:latin typeface="Courier" pitchFamily="2" charset="0"/>
              </a:rPr>
              <a:t>re.findall</a:t>
            </a:r>
            <a:r>
              <a:rPr lang="en-US" sz="1200" dirty="0">
                <a:latin typeface="Courier" pitchFamily="2" charset="0"/>
              </a:rPr>
              <a:t>(r"[a-z0-9\.\-+_]+@[a-z0-9\.\-+_]+\.[a-z]+", html)</a:t>
            </a:r>
          </a:p>
          <a:p>
            <a:pPr marL="0" indent="0">
              <a:buNone/>
            </a:pPr>
            <a:endParaRPr lang="en-US" sz="1200" dirty="0">
              <a:latin typeface="Courier" pitchFamily="2" charset="0"/>
            </a:endParaRPr>
          </a:p>
          <a:p>
            <a:pPr marL="0" indent="0">
              <a:buNone/>
            </a:pPr>
            <a:r>
              <a:rPr lang="en-US" sz="1200" dirty="0">
                <a:latin typeface="Courier" pitchFamily="2" charset="0"/>
              </a:rPr>
              <a:t># print </a:t>
            </a:r>
            <a:r>
              <a:rPr lang="en-US" sz="1200" dirty="0" err="1">
                <a:latin typeface="Courier" pitchFamily="2" charset="0"/>
              </a:rPr>
              <a:t>email_addresses</a:t>
            </a:r>
            <a:endParaRPr lang="en-US" sz="1200" dirty="0">
              <a:latin typeface="Courier" pitchFamily="2" charset="0"/>
            </a:endParaRPr>
          </a:p>
          <a:p>
            <a:pPr marL="0" indent="0">
              <a:buNone/>
            </a:pPr>
            <a:r>
              <a:rPr lang="en-US" sz="1200" dirty="0">
                <a:latin typeface="Courier" pitchFamily="2" charset="0"/>
              </a:rPr>
              <a:t>for </a:t>
            </a:r>
            <a:r>
              <a:rPr lang="en-US" sz="1200" dirty="0" err="1">
                <a:latin typeface="Courier" pitchFamily="2" charset="0"/>
              </a:rPr>
              <a:t>an_email_address</a:t>
            </a:r>
            <a:r>
              <a:rPr lang="en-US" sz="1200" dirty="0">
                <a:latin typeface="Courier" pitchFamily="2" charset="0"/>
              </a:rPr>
              <a:t> in </a:t>
            </a:r>
            <a:r>
              <a:rPr lang="en-US" sz="1200" dirty="0" err="1">
                <a:latin typeface="Courier" pitchFamily="2" charset="0"/>
              </a:rPr>
              <a:t>email_addresses</a:t>
            </a:r>
            <a:r>
              <a:rPr lang="en-US" sz="1200" dirty="0">
                <a:latin typeface="Courier" pitchFamily="2" charset="0"/>
              </a:rPr>
              <a:t>:</a:t>
            </a:r>
          </a:p>
          <a:p>
            <a:pPr marL="0" indent="0">
              <a:buNone/>
            </a:pPr>
            <a:r>
              <a:rPr lang="en-US" sz="1200" dirty="0">
                <a:latin typeface="Courier" pitchFamily="2" charset="0"/>
              </a:rPr>
              <a:t>    print(</a:t>
            </a:r>
            <a:r>
              <a:rPr lang="en-US" sz="1200" dirty="0" err="1">
                <a:latin typeface="Courier" pitchFamily="2" charset="0"/>
              </a:rPr>
              <a:t>an_email_address</a:t>
            </a:r>
            <a:r>
              <a:rPr lang="en-US" sz="1200" dirty="0">
                <a:latin typeface="Courier" pitchFamily="2" charset="0"/>
              </a:rPr>
              <a:t>)</a:t>
            </a:r>
          </a:p>
        </p:txBody>
      </p:sp>
      <p:sp>
        <p:nvSpPr>
          <p:cNvPr id="3" name="TextBox 2">
            <a:extLst>
              <a:ext uri="{FF2B5EF4-FFF2-40B4-BE49-F238E27FC236}">
                <a16:creationId xmlns:a16="http://schemas.microsoft.com/office/drawing/2014/main" id="{DD7BFFEC-8328-2846-A478-0BC75B2B6F8E}"/>
              </a:ext>
            </a:extLst>
          </p:cNvPr>
          <p:cNvSpPr txBox="1"/>
          <p:nvPr/>
        </p:nvSpPr>
        <p:spPr>
          <a:xfrm>
            <a:off x="1586753" y="6279776"/>
            <a:ext cx="6104965" cy="369332"/>
          </a:xfrm>
          <a:prstGeom prst="rect">
            <a:avLst/>
          </a:prstGeom>
          <a:noFill/>
        </p:spPr>
        <p:txBody>
          <a:bodyPr wrap="square" rtlCol="0">
            <a:spAutoFit/>
          </a:bodyPr>
          <a:lstStyle/>
          <a:p>
            <a:r>
              <a:rPr lang="en-US" dirty="0"/>
              <a:t>NOW WE CAN SEND SPAM EMAILS TO THESE ADDRESSES :) </a:t>
            </a:r>
          </a:p>
        </p:txBody>
      </p:sp>
    </p:spTree>
    <p:extLst>
      <p:ext uri="{BB962C8B-B14F-4D97-AF65-F5344CB8AC3E}">
        <p14:creationId xmlns:p14="http://schemas.microsoft.com/office/powerpoint/2010/main" val="415583223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A0C1C-BAD5-7F41-92AA-14847AC3F3A6}"/>
              </a:ext>
            </a:extLst>
          </p:cNvPr>
          <p:cNvSpPr>
            <a:spLocks noGrp="1"/>
          </p:cNvSpPr>
          <p:nvPr>
            <p:ph type="ctrTitle"/>
          </p:nvPr>
        </p:nvSpPr>
        <p:spPr/>
        <p:txBody>
          <a:bodyPr/>
          <a:lstStyle/>
          <a:p>
            <a:r>
              <a:rPr lang="en-US" dirty="0"/>
              <a:t>QUESTIONS?</a:t>
            </a:r>
          </a:p>
        </p:txBody>
      </p:sp>
      <p:sp>
        <p:nvSpPr>
          <p:cNvPr id="3" name="Subtitle 2">
            <a:extLst>
              <a:ext uri="{FF2B5EF4-FFF2-40B4-BE49-F238E27FC236}">
                <a16:creationId xmlns:a16="http://schemas.microsoft.com/office/drawing/2014/main" id="{9BCC92EE-EA20-384C-997C-BD1EC17C6E6F}"/>
              </a:ext>
            </a:extLst>
          </p:cNvPr>
          <p:cNvSpPr>
            <a:spLocks noGrp="1"/>
          </p:cNvSpPr>
          <p:nvPr>
            <p:ph type="subTitle" idx="1"/>
          </p:nvPr>
        </p:nvSpPr>
        <p:spPr/>
        <p:txBody>
          <a:bodyPr/>
          <a:lstStyle/>
          <a:p>
            <a:r>
              <a:rPr lang="en-US" dirty="0"/>
              <a:t>We need coffee!</a:t>
            </a:r>
          </a:p>
        </p:txBody>
      </p:sp>
    </p:spTree>
    <p:extLst>
      <p:ext uri="{BB962C8B-B14F-4D97-AF65-F5344CB8AC3E}">
        <p14:creationId xmlns:p14="http://schemas.microsoft.com/office/powerpoint/2010/main" val="417897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AEE40-34D6-44F7-8CCA-F4FE77630B51}"/>
              </a:ext>
            </a:extLst>
          </p:cNvPr>
          <p:cNvSpPr>
            <a:spLocks noGrp="1"/>
          </p:cNvSpPr>
          <p:nvPr>
            <p:ph type="title"/>
          </p:nvPr>
        </p:nvSpPr>
        <p:spPr>
          <a:xfrm>
            <a:off x="977362" y="857251"/>
            <a:ext cx="7886700" cy="994172"/>
          </a:xfrm>
        </p:spPr>
        <p:txBody>
          <a:bodyPr/>
          <a:lstStyle/>
          <a:p>
            <a:r>
              <a:rPr lang="en-GB" dirty="0"/>
              <a:t>Open</a:t>
            </a:r>
          </a:p>
        </p:txBody>
      </p:sp>
      <p:sp>
        <p:nvSpPr>
          <p:cNvPr id="3" name="Content Placeholder 2">
            <a:extLst>
              <a:ext uri="{FF2B5EF4-FFF2-40B4-BE49-F238E27FC236}">
                <a16:creationId xmlns:a16="http://schemas.microsoft.com/office/drawing/2014/main" id="{D8A04CF3-54B4-4DEC-B889-7A50A64F131E}"/>
              </a:ext>
            </a:extLst>
          </p:cNvPr>
          <p:cNvSpPr>
            <a:spLocks noGrp="1"/>
          </p:cNvSpPr>
          <p:nvPr>
            <p:ph idx="1"/>
          </p:nvPr>
        </p:nvSpPr>
        <p:spPr>
          <a:xfrm>
            <a:off x="326433" y="3427473"/>
            <a:ext cx="8537629" cy="3093752"/>
          </a:xfrm>
          <a:solidFill>
            <a:schemeClr val="accent5">
              <a:lumMod val="20000"/>
              <a:lumOff val="80000"/>
            </a:schemeClr>
          </a:solidFill>
        </p:spPr>
        <p:txBody>
          <a:bodyPr>
            <a:normAutofit/>
          </a:bodyPr>
          <a:lstStyle/>
          <a:p>
            <a:pPr marL="0" indent="0">
              <a:buNone/>
            </a:pPr>
            <a:r>
              <a:rPr lang="en-GB" sz="1800" dirty="0">
                <a:latin typeface="Courier New" panose="02070309020205020404" pitchFamily="49" charset="0"/>
                <a:cs typeface="Courier New" panose="02070309020205020404" pitchFamily="49" charset="0"/>
              </a:rPr>
              <a:t>a = []</a:t>
            </a:r>
          </a:p>
          <a:p>
            <a:pPr marL="0" indent="0">
              <a:buNone/>
            </a:pPr>
            <a:r>
              <a:rPr lang="en-GB" sz="1800" dirty="0">
                <a:latin typeface="Courier New" panose="02070309020205020404" pitchFamily="49" charset="0"/>
                <a:cs typeface="Courier New" panose="02070309020205020404" pitchFamily="49" charset="0"/>
              </a:rPr>
              <a:t>for i in range(100):</a:t>
            </a:r>
          </a:p>
          <a:p>
            <a:pPr marL="0" indent="0">
              <a:buNone/>
            </a:pPr>
            <a:r>
              <a:rPr lang="en-GB" sz="1800" dirty="0">
                <a:latin typeface="Courier New" panose="02070309020205020404" pitchFamily="49" charset="0"/>
                <a:cs typeface="Courier New" panose="02070309020205020404" pitchFamily="49" charset="0"/>
              </a:rPr>
              <a:t>    </a:t>
            </a:r>
            <a:r>
              <a:rPr lang="en-GB" sz="1800" dirty="0" err="1">
                <a:latin typeface="Courier New" panose="02070309020205020404" pitchFamily="49" charset="0"/>
                <a:cs typeface="Courier New" panose="02070309020205020404" pitchFamily="49" charset="0"/>
              </a:rPr>
              <a:t>a.append</a:t>
            </a:r>
            <a:r>
              <a:rPr lang="en-GB" sz="1800" dirty="0">
                <a:latin typeface="Courier New" panose="02070309020205020404" pitchFamily="49" charset="0"/>
                <a:cs typeface="Courier New" panose="02070309020205020404" pitchFamily="49" charset="0"/>
              </a:rPr>
              <a:t>("All work and no play makes Jack a dull boy ");</a:t>
            </a:r>
          </a:p>
          <a:p>
            <a:pPr marL="0" indent="0">
              <a:buNone/>
            </a:pPr>
            <a:r>
              <a:rPr lang="en-GB" sz="1800" dirty="0">
                <a:latin typeface="Courier New" panose="02070309020205020404" pitchFamily="49" charset="0"/>
                <a:cs typeface="Courier New" panose="02070309020205020404" pitchFamily="49" charset="0"/>
              </a:rPr>
              <a:t>f = open("anotherfile.txt", 'w')</a:t>
            </a:r>
          </a:p>
          <a:p>
            <a:pPr marL="0" indent="0">
              <a:buNone/>
            </a:pPr>
            <a:r>
              <a:rPr lang="en-GB" sz="1800" dirty="0">
                <a:latin typeface="Courier New" panose="02070309020205020404" pitchFamily="49" charset="0"/>
                <a:cs typeface="Courier New" panose="02070309020205020404" pitchFamily="49" charset="0"/>
              </a:rPr>
              <a:t>for line in a:</a:t>
            </a:r>
          </a:p>
          <a:p>
            <a:pPr marL="0" indent="0">
              <a:buNone/>
            </a:pPr>
            <a:r>
              <a:rPr lang="en-GB" sz="1800" dirty="0">
                <a:latin typeface="Courier New" panose="02070309020205020404" pitchFamily="49" charset="0"/>
                <a:cs typeface="Courier New" panose="02070309020205020404" pitchFamily="49" charset="0"/>
              </a:rPr>
              <a:t>	</a:t>
            </a:r>
            <a:r>
              <a:rPr lang="en-GB" sz="1800" dirty="0" err="1">
                <a:latin typeface="Courier New" panose="02070309020205020404" pitchFamily="49" charset="0"/>
                <a:cs typeface="Courier New" panose="02070309020205020404" pitchFamily="49" charset="0"/>
              </a:rPr>
              <a:t>f.write</a:t>
            </a:r>
            <a:r>
              <a:rPr lang="en-GB" sz="1800" dirty="0">
                <a:latin typeface="Courier New" panose="02070309020205020404" pitchFamily="49" charset="0"/>
                <a:cs typeface="Courier New" panose="02070309020205020404" pitchFamily="49" charset="0"/>
              </a:rPr>
              <a:t>(line)</a:t>
            </a:r>
          </a:p>
          <a:p>
            <a:pPr marL="0" indent="0">
              <a:buNone/>
            </a:pPr>
            <a:r>
              <a:rPr lang="en-GB" sz="1800" dirty="0" err="1">
                <a:latin typeface="Courier New" panose="02070309020205020404" pitchFamily="49" charset="0"/>
                <a:cs typeface="Courier New" panose="02070309020205020404" pitchFamily="49" charset="0"/>
              </a:rPr>
              <a:t>f.close</a:t>
            </a:r>
            <a:r>
              <a:rPr lang="en-GB" sz="1800" dirty="0">
                <a:latin typeface="Courier New" panose="02070309020205020404" pitchFamily="49" charset="0"/>
                <a:cs typeface="Courier New" panose="02070309020205020404" pitchFamily="49" charset="0"/>
              </a:rPr>
              <a:t>()</a:t>
            </a:r>
          </a:p>
          <a:p>
            <a:pPr marL="0" indent="0">
              <a:buNone/>
            </a:pPr>
            <a:endParaRPr lang="en-GB" dirty="0">
              <a:latin typeface="Courier New" panose="02070309020205020404" pitchFamily="49" charset="0"/>
              <a:cs typeface="Courier New" panose="02070309020205020404" pitchFamily="49" charset="0"/>
            </a:endParaRPr>
          </a:p>
        </p:txBody>
      </p:sp>
      <p:pic>
        <p:nvPicPr>
          <p:cNvPr id="4" name="Picture 3">
            <a:extLst>
              <a:ext uri="{FF2B5EF4-FFF2-40B4-BE49-F238E27FC236}">
                <a16:creationId xmlns:a16="http://schemas.microsoft.com/office/drawing/2014/main" id="{A7A2689A-7A4D-2A43-A1CF-0D2F0403C8CE}"/>
              </a:ext>
            </a:extLst>
          </p:cNvPr>
          <p:cNvPicPr>
            <a:picLocks noChangeAspect="1"/>
          </p:cNvPicPr>
          <p:nvPr/>
        </p:nvPicPr>
        <p:blipFill rotWithShape="1">
          <a:blip r:embed="rId3"/>
          <a:srcRect l="8552" t="12500" r="8554" b="11795"/>
          <a:stretch/>
        </p:blipFill>
        <p:spPr>
          <a:xfrm>
            <a:off x="6746947" y="721618"/>
            <a:ext cx="2117115" cy="2570222"/>
          </a:xfrm>
          <a:prstGeom prst="rect">
            <a:avLst/>
          </a:prstGeom>
        </p:spPr>
      </p:pic>
      <p:sp>
        <p:nvSpPr>
          <p:cNvPr id="5" name="Rectangle 4">
            <a:extLst>
              <a:ext uri="{FF2B5EF4-FFF2-40B4-BE49-F238E27FC236}">
                <a16:creationId xmlns:a16="http://schemas.microsoft.com/office/drawing/2014/main" id="{FEC03E25-1F75-4449-AE8E-576F5079B56C}"/>
              </a:ext>
            </a:extLst>
          </p:cNvPr>
          <p:cNvSpPr/>
          <p:nvPr/>
        </p:nvSpPr>
        <p:spPr>
          <a:xfrm>
            <a:off x="326433" y="2922508"/>
            <a:ext cx="958083" cy="369332"/>
          </a:xfrm>
          <a:prstGeom prst="rect">
            <a:avLst/>
          </a:prstGeom>
        </p:spPr>
        <p:txBody>
          <a:bodyPr wrap="none">
            <a:spAutoFit/>
          </a:bodyPr>
          <a:lstStyle/>
          <a:p>
            <a:r>
              <a:rPr lang="en-GB" dirty="0">
                <a:cs typeface="Courier New" panose="02070309020205020404" pitchFamily="49" charset="0"/>
              </a:rPr>
              <a:t>To write:</a:t>
            </a:r>
          </a:p>
        </p:txBody>
      </p:sp>
    </p:spTree>
    <p:extLst>
      <p:ext uri="{BB962C8B-B14F-4D97-AF65-F5344CB8AC3E}">
        <p14:creationId xmlns:p14="http://schemas.microsoft.com/office/powerpoint/2010/main" val="2145430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C730A-0436-4869-8A95-962B64B11123}"/>
              </a:ext>
            </a:extLst>
          </p:cNvPr>
          <p:cNvSpPr>
            <a:spLocks noGrp="1"/>
          </p:cNvSpPr>
          <p:nvPr>
            <p:ph type="title"/>
          </p:nvPr>
        </p:nvSpPr>
        <p:spPr/>
        <p:txBody>
          <a:bodyPr/>
          <a:lstStyle/>
          <a:p>
            <a:r>
              <a:rPr lang="en-GB" dirty="0"/>
              <a:t>Line endings</a:t>
            </a:r>
          </a:p>
        </p:txBody>
      </p:sp>
      <p:sp>
        <p:nvSpPr>
          <p:cNvPr id="3" name="Content Placeholder 2">
            <a:extLst>
              <a:ext uri="{FF2B5EF4-FFF2-40B4-BE49-F238E27FC236}">
                <a16:creationId xmlns:a16="http://schemas.microsoft.com/office/drawing/2014/main" id="{A7962889-3E4C-44E8-810A-C9342BD0D95B}"/>
              </a:ext>
            </a:extLst>
          </p:cNvPr>
          <p:cNvSpPr>
            <a:spLocks noGrp="1"/>
          </p:cNvSpPr>
          <p:nvPr>
            <p:ph idx="1"/>
          </p:nvPr>
        </p:nvSpPr>
        <p:spPr/>
        <p:txBody>
          <a:bodyPr>
            <a:normAutofit/>
          </a:bodyPr>
          <a:lstStyle/>
          <a:p>
            <a:pPr marL="0" indent="0">
              <a:buNone/>
            </a:pPr>
            <a:r>
              <a:rPr lang="en-GB" dirty="0"/>
              <a:t>With "write" you may need to write line endings.</a:t>
            </a:r>
          </a:p>
          <a:p>
            <a:pPr marL="0" indent="0">
              <a:buNone/>
            </a:pPr>
            <a:r>
              <a:rPr lang="en-GB" dirty="0"/>
              <a:t>The line endings in files vary depending on the operating system. </a:t>
            </a:r>
          </a:p>
          <a:p>
            <a:pPr marL="0" indent="0">
              <a:buNone/>
            </a:pPr>
            <a:r>
              <a:rPr lang="en-GB" dirty="0">
                <a:solidFill>
                  <a:schemeClr val="accent1"/>
                </a:solidFill>
              </a:rPr>
              <a:t>POSIX</a:t>
            </a:r>
            <a:r>
              <a:rPr lang="en-GB" dirty="0"/>
              <a:t> systems (Linux; MacOS; etc.) use the ASCII newline character, represented by the escape character </a:t>
            </a:r>
            <a:r>
              <a:rPr lang="en-GB" dirty="0">
                <a:latin typeface="Courier New" panose="02070309020205020404" pitchFamily="49" charset="0"/>
                <a:cs typeface="Courier New" panose="02070309020205020404" pitchFamily="49" charset="0"/>
              </a:rPr>
              <a:t>\n</a:t>
            </a:r>
            <a:r>
              <a:rPr lang="en-GB" dirty="0"/>
              <a:t>.</a:t>
            </a:r>
          </a:p>
          <a:p>
            <a:pPr marL="0" indent="0">
              <a:buNone/>
            </a:pPr>
            <a:r>
              <a:rPr lang="en-GB" dirty="0"/>
              <a:t>Windows uses two characters: ASCII carriage return (</a:t>
            </a:r>
            <a:r>
              <a:rPr lang="en-GB" dirty="0">
                <a:latin typeface="Courier New" panose="02070309020205020404" pitchFamily="49" charset="0"/>
                <a:cs typeface="Courier New" panose="02070309020205020404" pitchFamily="49" charset="0"/>
              </a:rPr>
              <a:t>\r</a:t>
            </a:r>
            <a:r>
              <a:rPr lang="en-GB" dirty="0"/>
              <a:t>) (which was used by typewriters to return the typing head to the start of the line), followed by newline. </a:t>
            </a:r>
          </a:p>
          <a:p>
            <a:pPr marL="0" indent="0">
              <a:buNone/>
            </a:pPr>
            <a:r>
              <a:rPr lang="en-GB" dirty="0"/>
              <a:t>You can find the OS default using the </a:t>
            </a:r>
            <a:r>
              <a:rPr lang="en-GB" dirty="0" err="1"/>
              <a:t>os</a:t>
            </a:r>
            <a:r>
              <a:rPr lang="en-GB" dirty="0"/>
              <a:t> library: </a:t>
            </a:r>
            <a:r>
              <a:rPr lang="en-GB" dirty="0" err="1">
                <a:latin typeface="Courier New" panose="02070309020205020404" pitchFamily="49" charset="0"/>
                <a:cs typeface="Courier New" panose="02070309020205020404" pitchFamily="49" charset="0"/>
              </a:rPr>
              <a:t>os.linesep</a:t>
            </a:r>
            <a:endParaRPr lang="en-GB" dirty="0">
              <a:latin typeface="Courier New" panose="02070309020205020404" pitchFamily="49" charset="0"/>
              <a:cs typeface="Courier New" panose="02070309020205020404" pitchFamily="49" charset="0"/>
            </a:endParaRPr>
          </a:p>
          <a:p>
            <a:pPr marL="0" indent="0">
              <a:buNone/>
            </a:pPr>
            <a:r>
              <a:rPr lang="en-GB" dirty="0"/>
              <a:t>But generally if you use </a:t>
            </a:r>
            <a:r>
              <a:rPr lang="en-GB" dirty="0">
                <a:latin typeface="Courier New" panose="02070309020205020404" pitchFamily="49" charset="0"/>
                <a:cs typeface="Courier New" panose="02070309020205020404" pitchFamily="49" charset="0"/>
              </a:rPr>
              <a:t>\n</a:t>
            </a:r>
            <a:r>
              <a:rPr lang="en-GB" dirty="0"/>
              <a:t>, the Python default, Windows copes with it fine, and directly using </a:t>
            </a:r>
            <a:r>
              <a:rPr lang="en-GB" dirty="0" err="1">
                <a:latin typeface="Courier New" panose="02070309020205020404" pitchFamily="49" charset="0"/>
                <a:cs typeface="Courier New" panose="02070309020205020404" pitchFamily="49" charset="0"/>
              </a:rPr>
              <a:t>os.linesep</a:t>
            </a:r>
            <a:r>
              <a:rPr lang="en-GB" dirty="0">
                <a:latin typeface="Courier New" panose="02070309020205020404" pitchFamily="49" charset="0"/>
                <a:cs typeface="Courier New" panose="02070309020205020404" pitchFamily="49" charset="0"/>
              </a:rPr>
              <a:t> </a:t>
            </a:r>
            <a:r>
              <a:rPr lang="en-GB" dirty="0"/>
              <a:t>is advised against. </a:t>
            </a:r>
          </a:p>
        </p:txBody>
      </p:sp>
    </p:spTree>
    <p:extLst>
      <p:ext uri="{BB962C8B-B14F-4D97-AF65-F5344CB8AC3E}">
        <p14:creationId xmlns:p14="http://schemas.microsoft.com/office/powerpoint/2010/main" val="587437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437648C-B929-0A44-B784-FA15C350E99C}"/>
              </a:ext>
            </a:extLst>
          </p:cNvPr>
          <p:cNvSpPr/>
          <p:nvPr/>
        </p:nvSpPr>
        <p:spPr>
          <a:xfrm>
            <a:off x="649161" y="3593053"/>
            <a:ext cx="8354989" cy="387277"/>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A4145D-9E7A-48BF-8C1A-A5F2B2A0209D}"/>
              </a:ext>
            </a:extLst>
          </p:cNvPr>
          <p:cNvSpPr>
            <a:spLocks noGrp="1"/>
          </p:cNvSpPr>
          <p:nvPr>
            <p:ph type="title"/>
          </p:nvPr>
        </p:nvSpPr>
        <p:spPr/>
        <p:txBody>
          <a:bodyPr/>
          <a:lstStyle/>
          <a:p>
            <a:r>
              <a:rPr lang="en-GB" dirty="0"/>
              <a:t>Seek</a:t>
            </a:r>
          </a:p>
        </p:txBody>
      </p:sp>
      <p:sp>
        <p:nvSpPr>
          <p:cNvPr id="3" name="Content Placeholder 2">
            <a:extLst>
              <a:ext uri="{FF2B5EF4-FFF2-40B4-BE49-F238E27FC236}">
                <a16:creationId xmlns:a16="http://schemas.microsoft.com/office/drawing/2014/main" id="{0CDC6C45-BA1F-47DB-894E-AC603FA2FC05}"/>
              </a:ext>
            </a:extLst>
          </p:cNvPr>
          <p:cNvSpPr>
            <a:spLocks noGrp="1"/>
          </p:cNvSpPr>
          <p:nvPr>
            <p:ph idx="1"/>
          </p:nvPr>
        </p:nvSpPr>
        <p:spPr>
          <a:xfrm>
            <a:off x="768096" y="2286000"/>
            <a:ext cx="8063932" cy="4023360"/>
          </a:xfrm>
        </p:spPr>
        <p:txBody>
          <a:bodyPr>
            <a:normAutofit/>
          </a:bodyPr>
          <a:lstStyle/>
          <a:p>
            <a:pPr marL="0" indent="0">
              <a:buNone/>
            </a:pPr>
            <a:r>
              <a:rPr lang="en-GB" dirty="0"/>
              <a:t>It's usual to read an entire file.</a:t>
            </a:r>
          </a:p>
          <a:p>
            <a:pPr marL="0" indent="0">
              <a:buNone/>
            </a:pPr>
            <a:endParaRPr lang="en-GB" dirty="0"/>
          </a:p>
          <a:p>
            <a:pPr marL="0" indent="0">
              <a:buNone/>
            </a:pPr>
            <a:r>
              <a:rPr lang="en-GB" dirty="0"/>
              <a:t>However, if you want to jump within the file, use:</a:t>
            </a:r>
          </a:p>
          <a:p>
            <a:pPr marL="0" indent="0">
              <a:buNone/>
            </a:pPr>
            <a:r>
              <a:rPr lang="en-GB" dirty="0" err="1">
                <a:latin typeface="Courier New" panose="02070309020205020404" pitchFamily="49" charset="0"/>
                <a:cs typeface="Courier New" panose="02070309020205020404" pitchFamily="49" charset="0"/>
              </a:rPr>
              <a:t>file.seek</a:t>
            </a:r>
            <a:r>
              <a:rPr lang="en-GB" dirty="0">
                <a:latin typeface="Courier New" panose="02070309020205020404" pitchFamily="49" charset="0"/>
                <a:cs typeface="Courier New" panose="02070309020205020404" pitchFamily="49" charset="0"/>
              </a:rPr>
              <a:t>()</a:t>
            </a:r>
          </a:p>
          <a:p>
            <a:pPr marL="0" indent="0">
              <a:buNone/>
            </a:pPr>
            <a:r>
              <a:rPr lang="en-GB" dirty="0">
                <a:hlinkClick r:id="rId3"/>
              </a:rPr>
              <a:t>https://docs.python.org/3.3/tutorial/inputoutput.html#methods-of-file-objects</a:t>
            </a:r>
            <a:r>
              <a:rPr lang="en-GB" dirty="0"/>
              <a:t> </a:t>
            </a:r>
          </a:p>
          <a:p>
            <a:pPr marL="0" indent="0">
              <a:buNone/>
            </a:pPr>
            <a:r>
              <a:rPr lang="en-GB" dirty="0"/>
              <a:t>or</a:t>
            </a:r>
          </a:p>
          <a:p>
            <a:pPr marL="0" indent="0">
              <a:buNone/>
            </a:pPr>
            <a:r>
              <a:rPr lang="en-GB" dirty="0" err="1"/>
              <a:t>linecache</a:t>
            </a:r>
            <a:r>
              <a:rPr lang="en-GB" dirty="0"/>
              <a:t>: Random access to text lines</a:t>
            </a:r>
          </a:p>
          <a:p>
            <a:pPr marL="0" indent="0">
              <a:buNone/>
            </a:pPr>
            <a:r>
              <a:rPr lang="en-GB" dirty="0">
                <a:hlinkClick r:id="rId4"/>
              </a:rPr>
              <a:t>https://docs.python.org/3/library/linecache.html</a:t>
            </a:r>
            <a:r>
              <a:rPr lang="en-GB" dirty="0"/>
              <a:t> </a:t>
            </a:r>
          </a:p>
          <a:p>
            <a:pPr marL="0" indent="0">
              <a:buNone/>
            </a:pPr>
            <a:endParaRPr lang="en-GB" dirty="0"/>
          </a:p>
        </p:txBody>
      </p:sp>
    </p:spTree>
    <p:extLst>
      <p:ext uri="{BB962C8B-B14F-4D97-AF65-F5344CB8AC3E}">
        <p14:creationId xmlns:p14="http://schemas.microsoft.com/office/powerpoint/2010/main" val="416929825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4221</TotalTime>
  <Words>5288</Words>
  <Application>Microsoft Macintosh PowerPoint</Application>
  <PresentationFormat>On-screen Show (4:3)</PresentationFormat>
  <Paragraphs>793</Paragraphs>
  <Slides>67</Slides>
  <Notes>37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67</vt:i4>
      </vt:variant>
    </vt:vector>
  </HeadingPairs>
  <TitlesOfParts>
    <vt:vector size="78" baseType="lpstr">
      <vt:lpstr>Arial</vt:lpstr>
      <vt:lpstr>Calibri</vt:lpstr>
      <vt:lpstr>Courier</vt:lpstr>
      <vt:lpstr>Courier New</vt:lpstr>
      <vt:lpstr>Source Code Pro</vt:lpstr>
      <vt:lpstr>Times New Roman</vt:lpstr>
      <vt:lpstr>Tw Cen MT</vt:lpstr>
      <vt:lpstr>Tw Cen MT Condensed</vt:lpstr>
      <vt:lpstr>Wingdings</vt:lpstr>
      <vt:lpstr>Wingdings 3</vt:lpstr>
      <vt:lpstr>Integral</vt:lpstr>
      <vt:lpstr>Inputs – Outputs FILES</vt:lpstr>
      <vt:lpstr>Outline</vt:lpstr>
      <vt:lpstr>Builtins</vt:lpstr>
      <vt:lpstr>Standard input/output</vt:lpstr>
      <vt:lpstr>Standard input/output</vt:lpstr>
      <vt:lpstr>Open</vt:lpstr>
      <vt:lpstr>Open</vt:lpstr>
      <vt:lpstr>Line endings</vt:lpstr>
      <vt:lpstr>Seek</vt:lpstr>
      <vt:lpstr>Binary vs text files</vt:lpstr>
      <vt:lpstr>Binary vs. Text files</vt:lpstr>
      <vt:lpstr>Binary vs. Text files</vt:lpstr>
      <vt:lpstr>Characters</vt:lpstr>
      <vt:lpstr>Binary vs. Text files</vt:lpstr>
      <vt:lpstr>Binary vs. Text files</vt:lpstr>
      <vt:lpstr>Open</vt:lpstr>
      <vt:lpstr>Reading data</vt:lpstr>
      <vt:lpstr>Open</vt:lpstr>
      <vt:lpstr>With</vt:lpstr>
      <vt:lpstr>Context managers</vt:lpstr>
      <vt:lpstr>Reading multiple files</vt:lpstr>
      <vt:lpstr>Easy print to file</vt:lpstr>
      <vt:lpstr>File Types</vt:lpstr>
      <vt:lpstr>CSV</vt:lpstr>
      <vt:lpstr>CSV READER</vt:lpstr>
      <vt:lpstr>csv.reader</vt:lpstr>
      <vt:lpstr>csv.writer</vt:lpstr>
      <vt:lpstr>READ CSV – WRITE CSV Example</vt:lpstr>
      <vt:lpstr>READ CSV – WRITE TXT Example</vt:lpstr>
      <vt:lpstr> JSON (JavaScript Object Notation) </vt:lpstr>
      <vt:lpstr>Writing JSON to a FILE</vt:lpstr>
      <vt:lpstr>Reading JSON from a TXT File</vt:lpstr>
      <vt:lpstr>JSON Read</vt:lpstr>
      <vt:lpstr>Conversions</vt:lpstr>
      <vt:lpstr>JSON write</vt:lpstr>
      <vt:lpstr>Serialisation</vt:lpstr>
      <vt:lpstr>Formatted printing</vt:lpstr>
      <vt:lpstr>JSON checking tool</vt:lpstr>
      <vt:lpstr>Markup languages</vt:lpstr>
      <vt:lpstr>HTML Hypertext Markup Language</vt:lpstr>
      <vt:lpstr>XML eXtensible Markup Language</vt:lpstr>
      <vt:lpstr>GML</vt:lpstr>
      <vt:lpstr>HTML / XML</vt:lpstr>
      <vt:lpstr>OS and Path</vt:lpstr>
      <vt:lpstr>OS</vt:lpstr>
      <vt:lpstr>Environment Variables</vt:lpstr>
      <vt:lpstr>OS Functions</vt:lpstr>
      <vt:lpstr>OS Walk</vt:lpstr>
      <vt:lpstr>pathlib</vt:lpstr>
      <vt:lpstr>Constructing paths (for windows users)</vt:lpstr>
      <vt:lpstr>Path values</vt:lpstr>
      <vt:lpstr>Path values</vt:lpstr>
      <vt:lpstr>Path properties</vt:lpstr>
      <vt:lpstr>Path properties</vt:lpstr>
      <vt:lpstr>Path manipulation</vt:lpstr>
      <vt:lpstr>Path/FILE manipulation</vt:lpstr>
      <vt:lpstr>Path/FILE manipulation</vt:lpstr>
      <vt:lpstr>Path manipulation</vt:lpstr>
      <vt:lpstr>Glob</vt:lpstr>
      <vt:lpstr>Glob</vt:lpstr>
      <vt:lpstr>Some other I/O libraries</vt:lpstr>
      <vt:lpstr>Accessing Online Files</vt:lpstr>
      <vt:lpstr>Accessing Online Files</vt:lpstr>
      <vt:lpstr>ACCESSING WEBSITES</vt:lpstr>
      <vt:lpstr>WEB CRAWLING</vt:lpstr>
      <vt:lpstr>EMAIL CRAWLING</vt:lpstr>
      <vt:lpstr>QUESTIONS?</vt:lpstr>
    </vt:vector>
  </TitlesOfParts>
  <Manager/>
  <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Basics of Python</dc:title>
  <dc:subject/>
  <dc:creator>Ergun Simsek</dc:creator>
  <cp:keywords/>
  <dc:description/>
  <cp:lastModifiedBy>Ergun Simsek</cp:lastModifiedBy>
  <cp:revision>216</cp:revision>
  <dcterms:created xsi:type="dcterms:W3CDTF">2015-10-20T15:51:57Z</dcterms:created>
  <dcterms:modified xsi:type="dcterms:W3CDTF">2019-06-10T20:37:24Z</dcterms:modified>
  <cp:category/>
</cp:coreProperties>
</file>