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9"/>
  </p:notesMasterIdLst>
  <p:sldIdLst>
    <p:sldId id="256" r:id="rId2"/>
    <p:sldId id="340" r:id="rId3"/>
    <p:sldId id="344" r:id="rId4"/>
    <p:sldId id="257" r:id="rId5"/>
    <p:sldId id="258" r:id="rId6"/>
    <p:sldId id="260" r:id="rId7"/>
    <p:sldId id="261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8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305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0" autoAdjust="0"/>
    <p:restoredTop sz="94737"/>
  </p:normalViewPr>
  <p:slideViewPr>
    <p:cSldViewPr snapToGrid="0">
      <p:cViewPr varScale="1">
        <p:scale>
          <a:sx n="92" d="100"/>
          <a:sy n="92" d="100"/>
        </p:scale>
        <p:origin x="168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9F49-AD2E-499B-BD9A-40A2D763B4D2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408A-D75B-4EB5-A3FF-9921A5BC20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408A-D75B-4EB5-A3FF-9921A5BC20E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01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408A-D75B-4EB5-A3FF-9921A5BC20E4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35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8150" y="307825"/>
            <a:ext cx="10627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EB414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965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7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82632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905802"/>
            <a:ext cx="7290055" cy="4403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AFD24C9-49B2-4E9F-9578-132B06112853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D-flag-background-ppt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9" name="Picture 8" descr="UMBC-primary-logo-CMYK-on-black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FF736-3E58-AD48-BFA2-A8A81E206EA9}"/>
              </a:ext>
            </a:extLst>
          </p:cNvPr>
          <p:cNvSpPr txBox="1"/>
          <p:nvPr userDrawn="1"/>
        </p:nvSpPr>
        <p:spPr>
          <a:xfrm>
            <a:off x="8058150" y="307825"/>
            <a:ext cx="10627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EB414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751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36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3838" algn="l" defTabSz="914377" rtl="0" eaLnBrk="1" latinLnBrk="0" hangingPunct="1">
        <a:lnSpc>
          <a:spcPct val="100000"/>
        </a:lnSpc>
        <a:spcBef>
          <a:spcPts val="900"/>
        </a:spcBef>
        <a:spcAft>
          <a:spcPts val="900"/>
        </a:spcAft>
        <a:buClr>
          <a:schemeClr val="tx1"/>
        </a:buClr>
        <a:buSzPct val="100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169863" algn="l" defTabSz="914377" rtl="0" eaLnBrk="1" latinLnBrk="0" hangingPunct="1">
        <a:lnSpc>
          <a:spcPct val="100000"/>
        </a:lnSpc>
        <a:spcBef>
          <a:spcPts val="900"/>
        </a:spcBef>
        <a:spcAft>
          <a:spcPts val="900"/>
        </a:spcAft>
        <a:buClr>
          <a:schemeClr val="tx1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C1261BF-580A-A64D-87F0-3D41A9677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CA" b="1" dirty="0"/>
              <a:t>DATA 601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97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575804" cy="4403558"/>
          </a:xfrm>
        </p:spPr>
        <p:txBody>
          <a:bodyPr/>
          <a:lstStyle/>
          <a:p>
            <a:r>
              <a:rPr lang="en-US" dirty="0"/>
              <a:t>The extend() method adds the specified list elements (or any </a:t>
            </a:r>
            <a:r>
              <a:rPr lang="en-US" dirty="0" err="1"/>
              <a:t>iterable</a:t>
            </a:r>
            <a:r>
              <a:rPr lang="en-US" dirty="0"/>
              <a:t>) to the end of the current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210" y="2894737"/>
            <a:ext cx="770744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['apple', 'banana', 'cherry']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morefruits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['watermelon', 'pear', 'orange', 'grape']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fruits.extend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morefruits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print(fruits)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850" y="5164218"/>
            <a:ext cx="64977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'cherry', 'watermelon', 'pear', 'orange', 'grape']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22210" y="466811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3996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4796" y="2393171"/>
            <a:ext cx="8023479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'pear', 'banana', 'orange', 'watermelon’]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("banana")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2100" y="4252064"/>
            <a:ext cx="5943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'pear', 'orange', 'watermelon']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026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696" y="44561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993061"/>
            <a:ext cx="7410450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pop() method removes the specified index, </a:t>
            </a: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(or the last item if index is not specified):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 "banana", "cherry"]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7552" y="4939784"/>
            <a:ext cx="252986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725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VS. DELETING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696" y="390795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[]</a:t>
            </a:r>
          </a:p>
        </p:txBody>
      </p:sp>
      <p:sp>
        <p:nvSpPr>
          <p:cNvPr id="3" name="Rectangle 2"/>
          <p:cNvSpPr/>
          <p:nvPr/>
        </p:nvSpPr>
        <p:spPr>
          <a:xfrm>
            <a:off x="928882" y="1916399"/>
            <a:ext cx="688047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clear() method empties the list: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 "banana", "cherry"]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954603" y="5206484"/>
            <a:ext cx="166584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821" y="5221872"/>
            <a:ext cx="53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command deletes the list.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If you try to print the list, you’ll get an 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6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COPYING A LIST (Method #1)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9071" y="51705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096" y="1907560"/>
            <a:ext cx="8013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cannot copy a list simply by typing list2 = list1, because: list2 will only be a reference to list1, and changes made in list1 will automatically also be made in list2.</a:t>
            </a:r>
          </a:p>
          <a:p>
            <a:endParaRPr lang="en-US" dirty="0"/>
          </a:p>
          <a:p>
            <a:r>
              <a:rPr lang="en-US" dirty="0"/>
              <a:t>There are ways to make a copy, one way is to use the built-in List method copy().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6349" y="3274725"/>
            <a:ext cx="549592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 "banana", "cherry"]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349" y="5565124"/>
            <a:ext cx="376417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'cherry']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5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COPYING A LIST (Method #2)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0649" y="38846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649" y="1991618"/>
            <a:ext cx="549592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 "banana", "cherry"]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6502" y="4285357"/>
            <a:ext cx="376417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'cherry']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094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3974" y="2070006"/>
            <a:ext cx="696277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["watermelon", "apple", "cherry", "banana"]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649" y="4213294"/>
            <a:ext cx="54922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'cherry', 'watermelon']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239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649" y="2070006"/>
            <a:ext cx="696277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watermelon","apple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"cherry", "banana"]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thislist.reverse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649" y="4213294"/>
            <a:ext cx="54922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['banana', 'cherry', 'apple', 'watermelon']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717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COUNTING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1" y="2316227"/>
            <a:ext cx="846772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Adam","Michael","Susan","Leo","Adam","Marry","Heather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("Adam")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2341" y="3722727"/>
            <a:ext cx="30809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901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65092"/>
            <a:ext cx="7290055" cy="1104098"/>
          </a:xfrm>
        </p:spPr>
        <p:txBody>
          <a:bodyPr/>
          <a:lstStyle/>
          <a:p>
            <a:pPr marL="4762" indent="0">
              <a:buNone/>
            </a:pPr>
            <a:r>
              <a:rPr lang="en-US" dirty="0"/>
              <a:t>The index() method finds the first occurrence of the specified value.</a:t>
            </a:r>
          </a:p>
          <a:p>
            <a:pPr marL="4762" indent="0">
              <a:buNone/>
            </a:pPr>
            <a:r>
              <a:rPr lang="en-US" dirty="0"/>
              <a:t>The index() method raises an exception if the value is not found.</a:t>
            </a:r>
          </a:p>
          <a:p>
            <a:pPr marL="476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624" y="3184010"/>
            <a:ext cx="856297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 =["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Adam","Michael","Susan","Leo","Adam","Marry","Heather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("Adam")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9096" y="425948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641" y="4259488"/>
            <a:ext cx="30809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8714" y="5289016"/>
            <a:ext cx="26532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names.index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("Susan")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3145" y="587205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0690" y="5872051"/>
            <a:ext cx="30809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0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8090154" cy="3266273"/>
          </a:xfrm>
        </p:spPr>
        <p:txBody>
          <a:bodyPr>
            <a:normAutofit/>
          </a:bodyPr>
          <a:lstStyle/>
          <a:p>
            <a:pPr marL="4762" indent="0">
              <a:buNone/>
            </a:pPr>
            <a:r>
              <a:rPr lang="en-US" sz="1800" dirty="0"/>
              <a:t>There are four collection data types in the Python programming language:</a:t>
            </a:r>
          </a:p>
          <a:p>
            <a:r>
              <a:rPr lang="en-US" sz="1800" b="1" dirty="0"/>
              <a:t>List</a:t>
            </a:r>
            <a:r>
              <a:rPr lang="en-US" sz="1800" dirty="0"/>
              <a:t> </a:t>
            </a:r>
          </a:p>
          <a:p>
            <a:r>
              <a:rPr lang="en-US" sz="1800" b="1" dirty="0"/>
              <a:t>Tuple</a:t>
            </a:r>
            <a:r>
              <a:rPr lang="en-US" sz="1800" dirty="0"/>
              <a:t> </a:t>
            </a:r>
          </a:p>
          <a:p>
            <a:r>
              <a:rPr lang="en-US" sz="1800" b="1" dirty="0"/>
              <a:t>Set</a:t>
            </a:r>
            <a:r>
              <a:rPr lang="en-US" sz="1800" dirty="0"/>
              <a:t> </a:t>
            </a:r>
          </a:p>
          <a:p>
            <a:r>
              <a:rPr lang="en-US" sz="1800" b="1" dirty="0"/>
              <a:t>Dictionary</a:t>
            </a: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F7BAAB-146E-2540-8445-BE40AA9FF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6400"/>
              </p:ext>
            </p:extLst>
          </p:nvPr>
        </p:nvGraphicFramePr>
        <p:xfrm>
          <a:off x="2933700" y="4854575"/>
          <a:ext cx="27717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265399113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1675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9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8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7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0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3124200"/>
            <a:ext cx="8143875" cy="3509010"/>
          </a:xfrm>
        </p:spPr>
        <p:txBody>
          <a:bodyPr>
            <a:normAutofit/>
          </a:bodyPr>
          <a:lstStyle/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append()	Adds an element at the end of the list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clear()	Removes all the elements from the list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copy()	Returns a copy of the list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count()	Returns the number of elements with the specified value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extend()	Add the elements of a list (or any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to the end of the current list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index()	Returns the index of the first element with the specified value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insert()	Adds an element at the specified position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pop()	Removes the element at the specified position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	Removes the item with the specified value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reverse()	Reverses the order of the list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sort()	Sorts the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325" y="2091837"/>
            <a:ext cx="758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list is a collection which is ordered and changeable. </a:t>
            </a:r>
          </a:p>
          <a:p>
            <a:r>
              <a:rPr lang="en-US" dirty="0"/>
              <a:t>Lists are written with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54825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Ordered &amp; unchangeable collections  allowing duplicate members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165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A TUPLE?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3"/>
            <a:ext cx="7290055" cy="818348"/>
          </a:xfrm>
        </p:spPr>
        <p:txBody>
          <a:bodyPr/>
          <a:lstStyle/>
          <a:p>
            <a:r>
              <a:rPr lang="en-US" dirty="0"/>
              <a:t>Tuples are written with round brackets.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3447" y="2508708"/>
            <a:ext cx="524534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thistuple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("apple", "banana", "cherry")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thistuple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23447" y="4032619"/>
            <a:ext cx="376417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('apple', 'banana', 'cherry')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423447" y="36632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6474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TUPLE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5463" y="2310884"/>
            <a:ext cx="583685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thistuple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= ("apple", "banana", "cherry")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for x in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thistuple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print(x)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9235" y="4569291"/>
            <a:ext cx="114967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apple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banana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orange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5463" y="41999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1146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Item Exists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096" y="357607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785" y="1880130"/>
            <a:ext cx="665099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("apple", "banana", "cherry")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"apple"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print("Yes,",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in this tuple")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not in this tuple")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7271" y="3639620"/>
            <a:ext cx="351731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Yes, apple is in this tuple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68095" y="4253493"/>
            <a:ext cx="643280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("apple", "banana", "cherry")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"grape"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print("Yes,",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in this tuple")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not in this tuple")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0" y="5885022"/>
            <a:ext cx="63436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No, grape is not in this tuple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5660" y="58850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33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Length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5746" y="324647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2119460"/>
            <a:ext cx="552704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thistuple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("apple", "banana", "cherry")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thistuple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7023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Add/REMOVE Items, EXTEND TUPLE</a:t>
            </a:r>
            <a:br>
              <a:rPr lang="en-US" dirty="0"/>
            </a:br>
            <a:r>
              <a:rPr lang="en-US" dirty="0"/>
              <a:t>SORTING and REVERSE ORDERING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5450" y="2781300"/>
            <a:ext cx="5146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CANNOT DO ANY OF THESE</a:t>
            </a:r>
          </a:p>
          <a:p>
            <a:endParaRPr lang="en-US" sz="2800" dirty="0"/>
          </a:p>
          <a:p>
            <a:r>
              <a:rPr lang="en-US" sz="2800" dirty="0"/>
              <a:t>TUPLES ARE UNCHANGEABLE</a:t>
            </a:r>
          </a:p>
        </p:txBody>
      </p:sp>
    </p:spTree>
    <p:extLst>
      <p:ext uri="{BB962C8B-B14F-4D97-AF65-F5344CB8AC3E}">
        <p14:creationId xmlns:p14="http://schemas.microsoft.com/office/powerpoint/2010/main" val="4132791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TUPLE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2520434"/>
            <a:ext cx="17892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315" y="2535822"/>
            <a:ext cx="457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command deletes the tuple.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If you try to print the tuple after deleting, then you’ll get an 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COPYING A TUPLE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9071" y="51705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096" y="1907560"/>
            <a:ext cx="8013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cannot copy a list with the = sign because lists are </a:t>
            </a:r>
            <a:r>
              <a:rPr lang="en-US" dirty="0" err="1"/>
              <a:t>mutables</a:t>
            </a:r>
            <a:r>
              <a:rPr lang="en-US" dirty="0"/>
              <a:t>. </a:t>
            </a:r>
          </a:p>
          <a:p>
            <a:r>
              <a:rPr lang="en-US" dirty="0"/>
              <a:t>The = sign creates a reference not a copy. </a:t>
            </a:r>
          </a:p>
          <a:p>
            <a:r>
              <a:rPr lang="en-US" dirty="0"/>
              <a:t>Tuples are immutable therefore a = sign does not create a reference but a copy as expected.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6349" y="3237518"/>
            <a:ext cx="549592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("apple", "banana", "cherry")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thistuple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349" y="5539859"/>
            <a:ext cx="376417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('apple', 'banana', 'cherry')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00775" y="4914899"/>
            <a:ext cx="26955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Since tuples cannot be changed, why would someone copy a tuple?</a:t>
            </a:r>
          </a:p>
        </p:txBody>
      </p:sp>
    </p:spTree>
    <p:extLst>
      <p:ext uri="{BB962C8B-B14F-4D97-AF65-F5344CB8AC3E}">
        <p14:creationId xmlns:p14="http://schemas.microsoft.com/office/powerpoint/2010/main" val="157152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COUNTING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50" y="2610743"/>
            <a:ext cx="845819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Adam","Michael","Susan","Leo","Adam","Marry","Heather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("Adam")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2341" y="3722727"/>
            <a:ext cx="30809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75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COLLECTIONS: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8090154" cy="3266273"/>
          </a:xfrm>
        </p:spPr>
        <p:txBody>
          <a:bodyPr>
            <a:normAutofit/>
          </a:bodyPr>
          <a:lstStyle/>
          <a:p>
            <a:pPr marL="4762" indent="0">
              <a:buNone/>
            </a:pPr>
            <a:r>
              <a:rPr lang="en-US" sz="1800" dirty="0"/>
              <a:t>There are four collection data types in the Python programming language:</a:t>
            </a:r>
          </a:p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List:	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Ordered and changeable collection </a:t>
            </a:r>
            <a:r>
              <a:rPr lang="en-US" sz="1800" dirty="0">
                <a:solidFill>
                  <a:srgbClr val="00B050"/>
                </a:solidFill>
              </a:rPr>
              <a:t>allowing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duplicate members.</a:t>
            </a:r>
          </a:p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Tuple:	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Ordered and </a:t>
            </a:r>
            <a:r>
              <a:rPr lang="en-US" sz="1800" u="sng" dirty="0">
                <a:solidFill>
                  <a:schemeClr val="tx2">
                    <a:lumMod val="50000"/>
                  </a:schemeClr>
                </a:solidFill>
              </a:rPr>
              <a:t>unchangeable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collection </a:t>
            </a:r>
            <a:r>
              <a:rPr lang="en-US" sz="1800" dirty="0">
                <a:solidFill>
                  <a:srgbClr val="00B050"/>
                </a:solidFill>
              </a:rPr>
              <a:t>allowing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duplicate members.</a:t>
            </a:r>
          </a:p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Set: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	Unordered and </a:t>
            </a:r>
            <a:r>
              <a:rPr lang="en-US" sz="1800" dirty="0">
                <a:solidFill>
                  <a:srgbClr val="0070C0"/>
                </a:solidFill>
              </a:rPr>
              <a:t>unindexed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collection </a:t>
            </a:r>
            <a:r>
              <a:rPr lang="en-US" sz="1800" b="1" dirty="0">
                <a:solidFill>
                  <a:srgbClr val="C00000"/>
                </a:solidFill>
              </a:rPr>
              <a:t>w/o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duplicate members.</a:t>
            </a:r>
          </a:p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Dictionary: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Unordered, changeable, and indexed collection </a:t>
            </a:r>
            <a:r>
              <a:rPr lang="en-US" sz="1800" b="1" dirty="0">
                <a:solidFill>
                  <a:srgbClr val="C00000"/>
                </a:solidFill>
              </a:rPr>
              <a:t>w/o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duplicate members.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B0BA15-2434-044B-8C38-2F1F518FE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800272"/>
              </p:ext>
            </p:extLst>
          </p:nvPr>
        </p:nvGraphicFramePr>
        <p:xfrm>
          <a:off x="858838" y="4665584"/>
          <a:ext cx="75407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08">
                  <a:extLst>
                    <a:ext uri="{9D8B030D-6E8A-4147-A177-3AD203B41FA5}">
                      <a16:colId xmlns:a16="http://schemas.microsoft.com/office/drawing/2014/main" val="3674975365"/>
                    </a:ext>
                  </a:extLst>
                </a:gridCol>
                <a:gridCol w="863771">
                  <a:extLst>
                    <a:ext uri="{9D8B030D-6E8A-4147-A177-3AD203B41FA5}">
                      <a16:colId xmlns:a16="http://schemas.microsoft.com/office/drawing/2014/main" val="2463272500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4150454157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188024059"/>
                    </a:ext>
                  </a:extLst>
                </a:gridCol>
                <a:gridCol w="1321319">
                  <a:extLst>
                    <a:ext uri="{9D8B030D-6E8A-4147-A177-3AD203B41FA5}">
                      <a16:colId xmlns:a16="http://schemas.microsoft.com/office/drawing/2014/main" val="2869407761"/>
                    </a:ext>
                  </a:extLst>
                </a:gridCol>
                <a:gridCol w="1442940">
                  <a:extLst>
                    <a:ext uri="{9D8B030D-6E8A-4147-A177-3AD203B41FA5}">
                      <a16:colId xmlns:a16="http://schemas.microsoft.com/office/drawing/2014/main" val="228064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5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{"_:_"}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94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1104098"/>
          </a:xfrm>
        </p:spPr>
        <p:txBody>
          <a:bodyPr/>
          <a:lstStyle/>
          <a:p>
            <a:pPr marL="4762" indent="0">
              <a:buNone/>
            </a:pPr>
            <a:r>
              <a:rPr lang="en-US" dirty="0"/>
              <a:t>The index() method finds the first occurrence of the specified value.</a:t>
            </a:r>
          </a:p>
          <a:p>
            <a:pPr marL="4762" indent="0">
              <a:buNone/>
            </a:pPr>
            <a:r>
              <a:rPr lang="en-US" dirty="0"/>
              <a:t>The index() method raises an exception if the value is not found.</a:t>
            </a:r>
          </a:p>
          <a:p>
            <a:pPr marL="476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574" y="3342306"/>
            <a:ext cx="856297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 =("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Adam","Michael","Susan","Leo","Adam","Marry","Heather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("Adam")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9096" y="442681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641" y="4426816"/>
            <a:ext cx="30809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91896" y="5603149"/>
            <a:ext cx="26532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("Susan")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096" y="60413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6641" y="6041328"/>
            <a:ext cx="30809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556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4114800"/>
            <a:ext cx="8143875" cy="2518409"/>
          </a:xfrm>
        </p:spPr>
        <p:txBody>
          <a:bodyPr>
            <a:normAutofit/>
          </a:bodyPr>
          <a:lstStyle/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count()	Returns the number of elements with the specified value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index()	Returns the index of the first element with the specified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325" y="2091837"/>
            <a:ext cx="758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Tuple is a collection which is ordered and unchangeable. </a:t>
            </a:r>
          </a:p>
          <a:p>
            <a:endParaRPr lang="en-US" dirty="0"/>
          </a:p>
          <a:p>
            <a:r>
              <a:rPr lang="en-US" dirty="0"/>
              <a:t>Allows duplicate members.</a:t>
            </a:r>
          </a:p>
          <a:p>
            <a:endParaRPr lang="en-US" dirty="0"/>
          </a:p>
          <a:p>
            <a:r>
              <a:rPr lang="en-US" dirty="0"/>
              <a:t>Tuples are written with round brackets.</a:t>
            </a:r>
          </a:p>
        </p:txBody>
      </p:sp>
    </p:spTree>
    <p:extLst>
      <p:ext uri="{BB962C8B-B14F-4D97-AF65-F5344CB8AC3E}">
        <p14:creationId xmlns:p14="http://schemas.microsoft.com/office/powerpoint/2010/main" val="136034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Unordered and unindexed collections without duplicate members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FE750E-FC1D-FD4D-BEE9-0FC012C57D2F}"/>
              </a:ext>
            </a:extLst>
          </p:cNvPr>
          <p:cNvSpPr/>
          <p:nvPr/>
        </p:nvSpPr>
        <p:spPr>
          <a:xfrm>
            <a:off x="2024244" y="1333209"/>
            <a:ext cx="2408153" cy="233137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43A3AD-2746-C54B-AF96-8B5236DCE4E6}"/>
              </a:ext>
            </a:extLst>
          </p:cNvPr>
          <p:cNvSpPr/>
          <p:nvPr/>
        </p:nvSpPr>
        <p:spPr>
          <a:xfrm>
            <a:off x="3579655" y="1333208"/>
            <a:ext cx="2408153" cy="233137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2B4FF0-2534-3246-BC6E-8F530EF2966F}"/>
              </a:ext>
            </a:extLst>
          </p:cNvPr>
          <p:cNvSpPr/>
          <p:nvPr/>
        </p:nvSpPr>
        <p:spPr>
          <a:xfrm>
            <a:off x="2550082" y="1958513"/>
            <a:ext cx="678238" cy="10807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1316F-B280-EF42-BF4B-73344FF90ABF}"/>
              </a:ext>
            </a:extLst>
          </p:cNvPr>
          <p:cNvSpPr txBox="1"/>
          <p:nvPr/>
        </p:nvSpPr>
        <p:spPr>
          <a:xfrm>
            <a:off x="2087066" y="138207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5DE9F-DAC7-BA4C-B9CA-0ED8AEBF324F}"/>
              </a:ext>
            </a:extLst>
          </p:cNvPr>
          <p:cNvSpPr txBox="1"/>
          <p:nvPr/>
        </p:nvSpPr>
        <p:spPr>
          <a:xfrm>
            <a:off x="2970649" y="17019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83563-798B-0645-B524-C3EB30B125E3}"/>
              </a:ext>
            </a:extLst>
          </p:cNvPr>
          <p:cNvSpPr txBox="1"/>
          <p:nvPr/>
        </p:nvSpPr>
        <p:spPr>
          <a:xfrm>
            <a:off x="5729543" y="1382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7248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1513673"/>
          </a:xfrm>
        </p:spPr>
        <p:txBody>
          <a:bodyPr/>
          <a:lstStyle/>
          <a:p>
            <a:r>
              <a:rPr lang="en-US" dirty="0"/>
              <a:t>Sets can be created with curly brackets.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3922" y="2662638"/>
            <a:ext cx="499848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13922" y="4081194"/>
            <a:ext cx="3764172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{'apple', 'cherry', 'banana'}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413922" y="371186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14098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Creating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84110" y="3080352"/>
            <a:ext cx="729957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set(("apple", "banana", "cherry"))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121" y="424468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100" y="4614014"/>
            <a:ext cx="59436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{'apple', 'cherry', 'banana'}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050218" y="1861576"/>
            <a:ext cx="22173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note the double round-brackets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943837"/>
            <a:ext cx="687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Use the set() constructor to make a set.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6158897" y="2507907"/>
            <a:ext cx="22828" cy="57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71775" y="2473174"/>
            <a:ext cx="2278443" cy="59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2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8213979" cy="4403558"/>
          </a:xfrm>
        </p:spPr>
        <p:txBody>
          <a:bodyPr/>
          <a:lstStyle/>
          <a:p>
            <a:r>
              <a:rPr lang="en-US" dirty="0"/>
              <a:t>You cannot access items in a set by referring to an index, since sets are unordered the items has no index.</a:t>
            </a:r>
          </a:p>
          <a:p>
            <a:pPr marL="4762" indent="0">
              <a:buNone/>
            </a:pPr>
            <a:r>
              <a:rPr lang="en-US" u="sng" dirty="0"/>
              <a:t>What we can do?</a:t>
            </a:r>
          </a:p>
          <a:p>
            <a:r>
              <a:rPr lang="en-US" dirty="0"/>
              <a:t>We can loop through the set items using a for loop</a:t>
            </a:r>
          </a:p>
          <a:p>
            <a:r>
              <a:rPr lang="en-US" dirty="0"/>
              <a:t>We can ask if a specified value is present in a set, by using the in keyword.</a:t>
            </a:r>
          </a:p>
        </p:txBody>
      </p:sp>
    </p:spTree>
    <p:extLst>
      <p:ext uri="{BB962C8B-B14F-4D97-AF65-F5344CB8AC3E}">
        <p14:creationId xmlns:p14="http://schemas.microsoft.com/office/powerpoint/2010/main" val="2254128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5463" y="2033885"/>
            <a:ext cx="556113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= {"apple", "banana", "cherry"}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for x in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print(x)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9235" y="4674066"/>
            <a:ext cx="11496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apple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cherry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banana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63" y="42798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486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Item Exists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9432" y="30876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002" y="2119946"/>
            <a:ext cx="665099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print("banana"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4332" y="3083943"/>
            <a:ext cx="678391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True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69432" y="529552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002" y="4358321"/>
            <a:ext cx="665099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print("grape"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74332" y="5291834"/>
            <a:ext cx="801823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498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</a:t>
            </a:r>
            <a:r>
              <a:rPr lang="en-US" dirty="0"/>
              <a:t> Length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2369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2119460"/>
            <a:ext cx="552704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753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4796" y="2156714"/>
            <a:ext cx="552704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thisset.add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("orange")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1773" y="4191685"/>
            <a:ext cx="63627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{'apple', 'cherry', 'orange', 'banana'}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Ordered and changeable collections allowing duplicate members</a:t>
            </a:r>
          </a:p>
        </p:txBody>
      </p:sp>
    </p:spTree>
    <p:extLst>
      <p:ext uri="{BB962C8B-B14F-4D97-AF65-F5344CB8AC3E}">
        <p14:creationId xmlns:p14="http://schemas.microsoft.com/office/powerpoint/2010/main" val="644994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575804" cy="4403558"/>
          </a:xfrm>
        </p:spPr>
        <p:txBody>
          <a:bodyPr/>
          <a:lstStyle/>
          <a:p>
            <a:r>
              <a:rPr lang="en-US" dirty="0"/>
              <a:t>To add more than one item to a set use the update() method.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210" y="2894737"/>
            <a:ext cx="770744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(["orange", "mango", "grapes"])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849" y="5164218"/>
            <a:ext cx="7439025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{'cherry', 'mango', 'apple', 'orange', 'banana', 'grapes'}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22210" y="466811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15432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4796" y="2070006"/>
            <a:ext cx="729957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thisset.remove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("banana")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4252064"/>
            <a:ext cx="594360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{'apple', 'cherry'}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3703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4203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02904"/>
            <a:ext cx="741045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thisset.discard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("banana")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3263" y="3484185"/>
            <a:ext cx="2529860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{'apple', 'cherry'}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30146" y="4519136"/>
            <a:ext cx="516597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What is the difference between remove and discard</a:t>
            </a:r>
          </a:p>
          <a:p>
            <a:r>
              <a:rPr lang="en-US" dirty="0"/>
              <a:t>If the item to remove does not exist,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remove() will raise an error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discard() will NOT raise an error.</a:t>
            </a:r>
          </a:p>
        </p:txBody>
      </p:sp>
    </p:spTree>
    <p:extLst>
      <p:ext uri="{BB962C8B-B14F-4D97-AF65-F5344CB8AC3E}">
        <p14:creationId xmlns:p14="http://schemas.microsoft.com/office/powerpoint/2010/main" val="31124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4796" y="2393171"/>
            <a:ext cx="729957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# Remove an item by using the pop() method:</a:t>
            </a: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{"apple", "banana", "cherry"}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x = 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thisset.pop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print(x)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thisset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4252064"/>
            <a:ext cx="5943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apple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{'cherry', 'banana'}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468568" y="5305618"/>
            <a:ext cx="532447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NOTE THAT: </a:t>
            </a:r>
          </a:p>
          <a:p>
            <a:r>
              <a:rPr lang="en-US" dirty="0"/>
              <a:t>Sets are unordered, so when using the pop() method, you will not know which item that gets removed.</a:t>
            </a:r>
          </a:p>
        </p:txBody>
      </p:sp>
    </p:spTree>
    <p:extLst>
      <p:ext uri="{BB962C8B-B14F-4D97-AF65-F5344CB8AC3E}">
        <p14:creationId xmlns:p14="http://schemas.microsoft.com/office/powerpoint/2010/main" val="309017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VS. DELETING A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896" y="34149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768096" y="1909108"/>
            <a:ext cx="688047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{"apple", "banana", "cherry"}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thisset.clear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882" y="4739759"/>
            <a:ext cx="154241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thisset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6100" y="4755147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command deletes the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4277" y="3414950"/>
            <a:ext cx="801823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</p:spTree>
    <p:extLst>
      <p:ext uri="{BB962C8B-B14F-4D97-AF65-F5344CB8AC3E}">
        <p14:creationId xmlns:p14="http://schemas.microsoft.com/office/powerpoint/2010/main" val="421358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COPYING A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4321" y="337030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4321" y="2011337"/>
            <a:ext cx="54959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{"apple", "banana", "cherry"}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fruits.copy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599" y="3949184"/>
            <a:ext cx="3764172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{'apple', 'cherry', 'banana'}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0265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differences between two sets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8724" y="427517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8724" y="2774142"/>
            <a:ext cx="549592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{"apple", "banana", "cherry"}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{"google",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"apple"}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x.difference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2496" y="4765744"/>
            <a:ext cx="2653290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{'cherry', 'banana'}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768096" y="1947193"/>
            <a:ext cx="786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x.difference</a:t>
            </a:r>
            <a:r>
              <a:rPr lang="en-US" dirty="0"/>
              <a:t>(y) method return a set that contains the items that only exist in set x, and not in set y:</a:t>
            </a:r>
          </a:p>
        </p:txBody>
      </p:sp>
    </p:spTree>
    <p:extLst>
      <p:ext uri="{BB962C8B-B14F-4D97-AF65-F5344CB8AC3E}">
        <p14:creationId xmlns:p14="http://schemas.microsoft.com/office/powerpoint/2010/main" val="1121553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items that exist in both sets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2046283"/>
            <a:ext cx="6962776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{"apple", "banana", "cherry"}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{"google",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"apple"}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x.difference_update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0543" y="3722727"/>
            <a:ext cx="26532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{'cherry', 'banana'}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809351" y="4660507"/>
            <a:ext cx="774896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Note that </a:t>
            </a:r>
          </a:p>
          <a:p>
            <a:r>
              <a:rPr lang="en-US" dirty="0"/>
              <a:t>difference() method returns a new set, without the unwanted items,</a:t>
            </a:r>
          </a:p>
          <a:p>
            <a:r>
              <a:rPr lang="en-US" dirty="0" err="1"/>
              <a:t>difference_update</a:t>
            </a:r>
            <a:r>
              <a:rPr lang="en-US" dirty="0"/>
              <a:t>() method removes the unwanted items from the original set.</a:t>
            </a:r>
          </a:p>
        </p:txBody>
      </p:sp>
    </p:spTree>
    <p:extLst>
      <p:ext uri="{BB962C8B-B14F-4D97-AF65-F5344CB8AC3E}">
        <p14:creationId xmlns:p14="http://schemas.microsoft.com/office/powerpoint/2010/main" val="41792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items that exist in two sets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096" y="304730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1970083"/>
            <a:ext cx="6962776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{"apple", "banana", "cherry"}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{"google",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"apple"}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x.intersection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843" y="3047301"/>
            <a:ext cx="1295547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{'apple'}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768096" y="5813032"/>
            <a:ext cx="774896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Note that </a:t>
            </a:r>
          </a:p>
          <a:p>
            <a:r>
              <a:rPr lang="en-US" dirty="0"/>
              <a:t>intersection() method returns a new set, without the unwanted items</a:t>
            </a:r>
          </a:p>
          <a:p>
            <a:r>
              <a:rPr lang="en-US" dirty="0" err="1"/>
              <a:t>intersection_update</a:t>
            </a:r>
            <a:r>
              <a:rPr lang="en-US" dirty="0"/>
              <a:t>() method removes the unwanted items from the original 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96" y="495338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768096" y="3876168"/>
            <a:ext cx="6962776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{"apple", "banana", "cherry"}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{"google",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"apple"}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x.intersection_update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3843" y="4953386"/>
            <a:ext cx="1295547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{'apple'}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97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649" y="2601218"/>
            <a:ext cx="6962776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{"apple", "banana", "cherry"}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{"google",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"apple"}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x.union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8568" y="4213294"/>
            <a:ext cx="6603090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{'cherry', 'google', 'banana', 'apple',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microsoft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'}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571500" y="1806550"/>
            <a:ext cx="7867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union() return a set that contains all items from both sets, duplicates are excluded:</a:t>
            </a:r>
          </a:p>
        </p:txBody>
      </p:sp>
    </p:spTree>
    <p:extLst>
      <p:ext uri="{BB962C8B-B14F-4D97-AF65-F5344CB8AC3E}">
        <p14:creationId xmlns:p14="http://schemas.microsoft.com/office/powerpoint/2010/main" val="392635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1513673"/>
          </a:xfrm>
        </p:spPr>
        <p:txBody>
          <a:bodyPr/>
          <a:lstStyle/>
          <a:p>
            <a:r>
              <a:rPr lang="en-US" dirty="0"/>
              <a:t>Lists are written with square brackets.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9172" y="2724150"/>
            <a:ext cx="5121915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["apple", "banana", "cherry"]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09172" y="3899269"/>
            <a:ext cx="376417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'cherry']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09172" y="352993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4157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whether x is a subset of 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5746" y="48276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648" y="2601218"/>
            <a:ext cx="731520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{"a", "b", "c"}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{"f", "e", "d", "c", "b", "a"}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x.issubset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3291" y="4892814"/>
            <a:ext cx="529632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699" y="2031236"/>
            <a:ext cx="757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issubset</a:t>
            </a:r>
            <a:r>
              <a:rPr lang="en-US" dirty="0"/>
              <a:t>() </a:t>
            </a:r>
            <a:r>
              <a:rPr lang="en-US" dirty="0" err="1"/>
              <a:t>teturns</a:t>
            </a:r>
            <a:r>
              <a:rPr lang="en-US" dirty="0"/>
              <a:t> True if all items set x are present in set y:</a:t>
            </a:r>
          </a:p>
        </p:txBody>
      </p:sp>
    </p:spTree>
    <p:extLst>
      <p:ext uri="{BB962C8B-B14F-4D97-AF65-F5344CB8AC3E}">
        <p14:creationId xmlns:p14="http://schemas.microsoft.com/office/powerpoint/2010/main" val="31832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whether Y is a </a:t>
            </a:r>
            <a:r>
              <a:rPr lang="en-US" dirty="0" err="1"/>
              <a:t>suPERset</a:t>
            </a:r>
            <a:r>
              <a:rPr lang="en-US" dirty="0"/>
              <a:t> of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532598"/>
          </a:xfrm>
        </p:spPr>
        <p:txBody>
          <a:bodyPr/>
          <a:lstStyle/>
          <a:p>
            <a:pPr marL="4762" indent="0">
              <a:buNone/>
            </a:pPr>
            <a:r>
              <a:rPr lang="en-US" dirty="0" err="1"/>
              <a:t>issuperset</a:t>
            </a:r>
            <a:r>
              <a:rPr lang="en-US" dirty="0"/>
              <a:t>() returns True if all items set y are present in set x: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85" y="2874120"/>
            <a:ext cx="666076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{"f", "e", "d", "c", "b", "a"}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{"a", "b", "c"}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x.issuperset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8621" y="48795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6166" y="4879500"/>
            <a:ext cx="529632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59174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3124200"/>
            <a:ext cx="8143875" cy="3509010"/>
          </a:xfrm>
        </p:spPr>
        <p:txBody>
          <a:bodyPr>
            <a:normAutofit/>
          </a:bodyPr>
          <a:lstStyle/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add()	Adds an element to the 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clear()	Removes all the elements from the 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copy()	Returns a copy of the 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	Adds the multiple to a 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discard()	Removes the element from the 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	Removes the element from the 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union()	Merges sets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issubset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1 if subset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issuperset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1 if superset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325" y="2091837"/>
            <a:ext cx="758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set is an </a:t>
            </a:r>
            <a:r>
              <a:rPr lang="en-US" dirty="0" err="1"/>
              <a:t>unindex</a:t>
            </a:r>
            <a:r>
              <a:rPr lang="en-US" dirty="0"/>
              <a:t> and unorders collections without duplicates</a:t>
            </a:r>
          </a:p>
          <a:p>
            <a:r>
              <a:rPr lang="en-US" dirty="0"/>
              <a:t>Sets are written with {, , , }</a:t>
            </a:r>
          </a:p>
        </p:txBody>
      </p:sp>
    </p:spTree>
    <p:extLst>
      <p:ext uri="{BB962C8B-B14F-4D97-AF65-F5344CB8AC3E}">
        <p14:creationId xmlns:p14="http://schemas.microsoft.com/office/powerpoint/2010/main" val="3807457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C1261BF-580A-A64D-87F0-3D41A9677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Unordered, changeable, and indexed collections without duplicate members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0123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05802"/>
            <a:ext cx="7717536" cy="1513673"/>
          </a:xfrm>
        </p:spPr>
        <p:txBody>
          <a:bodyPr>
            <a:normAutofit/>
          </a:bodyPr>
          <a:lstStyle/>
          <a:p>
            <a:r>
              <a:rPr lang="en-US" dirty="0"/>
              <a:t>Dictionaries are written with curly brackets</a:t>
            </a:r>
          </a:p>
          <a:p>
            <a:r>
              <a:rPr lang="en-US" dirty="0"/>
              <a:t>Dictionaries have </a:t>
            </a:r>
            <a:r>
              <a:rPr lang="en-US" u="sng" dirty="0"/>
              <a:t>keys</a:t>
            </a:r>
            <a:r>
              <a:rPr lang="en-US" dirty="0"/>
              <a:t> and </a:t>
            </a:r>
            <a:r>
              <a:rPr lang="en-US" u="sng" dirty="0"/>
              <a:t>values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9646" y="3239603"/>
            <a:ext cx="3383249" cy="22775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	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"brand": "Ford",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"model": "Mustang",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"year": 1964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43065" y="5819509"/>
            <a:ext cx="647965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'Mustang', 'year': 1964}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32101" y="58041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1289C-D928-B64E-A19E-7630F3C31E30}"/>
              </a:ext>
            </a:extLst>
          </p:cNvPr>
          <p:cNvSpPr/>
          <p:nvPr/>
        </p:nvSpPr>
        <p:spPr>
          <a:xfrm>
            <a:off x="1719072" y="3712916"/>
            <a:ext cx="1005840" cy="1097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B15E2-BA51-674C-A343-1BBC0F588CFA}"/>
              </a:ext>
            </a:extLst>
          </p:cNvPr>
          <p:cNvSpPr/>
          <p:nvPr/>
        </p:nvSpPr>
        <p:spPr>
          <a:xfrm>
            <a:off x="2798062" y="3721834"/>
            <a:ext cx="1371601" cy="1097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64BE8-2105-2A43-82CB-0F452564B3E4}"/>
              </a:ext>
            </a:extLst>
          </p:cNvPr>
          <p:cNvSpPr txBox="1"/>
          <p:nvPr/>
        </p:nvSpPr>
        <p:spPr>
          <a:xfrm>
            <a:off x="173736" y="3895344"/>
            <a:ext cx="65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3C119CC-4E13-0B47-A479-7907A8080F94}"/>
              </a:ext>
            </a:extLst>
          </p:cNvPr>
          <p:cNvSpPr/>
          <p:nvPr/>
        </p:nvSpPr>
        <p:spPr>
          <a:xfrm>
            <a:off x="786414" y="4023360"/>
            <a:ext cx="856651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0D31A-2D23-B045-9526-07124B164EFC}"/>
              </a:ext>
            </a:extLst>
          </p:cNvPr>
          <p:cNvSpPr txBox="1"/>
          <p:nvPr/>
        </p:nvSpPr>
        <p:spPr>
          <a:xfrm>
            <a:off x="5102321" y="3908742"/>
            <a:ext cx="88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9983B22-AFDA-4541-BC85-214EF5CAD976}"/>
              </a:ext>
            </a:extLst>
          </p:cNvPr>
          <p:cNvSpPr/>
          <p:nvPr/>
        </p:nvSpPr>
        <p:spPr>
          <a:xfrm rot="10800000">
            <a:off x="4245670" y="4023360"/>
            <a:ext cx="856651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1600" dirty="0" err="1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88-E29A-8144-84A3-854A1DE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5B81-4F91-7F4E-9C5F-1872DAE9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1651214"/>
          </a:xfrm>
        </p:spPr>
        <p:txBody>
          <a:bodyPr/>
          <a:lstStyle/>
          <a:p>
            <a:r>
              <a:rPr lang="en-US" dirty="0"/>
              <a:t>There are multiple ways of creating dictionaries. </a:t>
            </a:r>
          </a:p>
          <a:p>
            <a:r>
              <a:rPr lang="en-US" dirty="0"/>
              <a:t>Let’s build a dictionary of days in English (keys) and Italian(values)</a:t>
            </a:r>
          </a:p>
          <a:p>
            <a:r>
              <a:rPr lang="en-US" dirty="0"/>
              <a:t>Method-1: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F5996-0307-EF40-9546-8771D5720ECC}"/>
              </a:ext>
            </a:extLst>
          </p:cNvPr>
          <p:cNvSpPr txBox="1"/>
          <p:nvPr/>
        </p:nvSpPr>
        <p:spPr>
          <a:xfrm>
            <a:off x="1508760" y="3794760"/>
            <a:ext cx="577900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Days_Eng_Ita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{'Monday':'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'Tuesday':'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'Wednesday':'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Mercoledi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'Thursday':'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Geovedi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'Friday':'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Venerdi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'Saturday':'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Saboto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Sunday':'Domenica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921DB-3592-CC48-BBC1-DCFC3E92A212}"/>
              </a:ext>
            </a:extLst>
          </p:cNvPr>
          <p:cNvSpPr txBox="1"/>
          <p:nvPr/>
        </p:nvSpPr>
        <p:spPr>
          <a:xfrm>
            <a:off x="6963633" y="1098858"/>
            <a:ext cx="168206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Days</a:t>
            </a:r>
          </a:p>
        </p:txBody>
      </p:sp>
    </p:spTree>
    <p:extLst>
      <p:ext uri="{BB962C8B-B14F-4D97-AF65-F5344CB8AC3E}">
        <p14:creationId xmlns:p14="http://schemas.microsoft.com/office/powerpoint/2010/main" val="292094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88-E29A-8144-84A3-854A1DE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DICTIONARIES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5B81-4F91-7F4E-9C5F-1872DAE9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1651214"/>
          </a:xfrm>
        </p:spPr>
        <p:txBody>
          <a:bodyPr/>
          <a:lstStyle/>
          <a:p>
            <a:r>
              <a:rPr lang="en-US" dirty="0"/>
              <a:t>There are multiple ways of creating dictionaries. </a:t>
            </a:r>
          </a:p>
          <a:p>
            <a:r>
              <a:rPr lang="en-US" dirty="0"/>
              <a:t>Let’s build a dictionary of days in English (keys) and Italian(values)</a:t>
            </a:r>
          </a:p>
          <a:p>
            <a:r>
              <a:rPr lang="en-US" dirty="0"/>
              <a:t>Method-2: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F5996-0307-EF40-9546-8771D5720ECC}"/>
              </a:ext>
            </a:extLst>
          </p:cNvPr>
          <p:cNvSpPr txBox="1"/>
          <p:nvPr/>
        </p:nvSpPr>
        <p:spPr>
          <a:xfrm>
            <a:off x="1508760" y="3794760"/>
            <a:ext cx="5779008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Days_Eng_Ita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('Monday','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('Tuesday','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('Wednesday','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Mercoledi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('Thursday','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Geovedi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('Friday','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Venerdi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('Saturday','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Saboto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Sunday','Domenica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B0969-E5B5-B54C-9BD8-F6675E93AB59}"/>
              </a:ext>
            </a:extLst>
          </p:cNvPr>
          <p:cNvSpPr txBox="1"/>
          <p:nvPr/>
        </p:nvSpPr>
        <p:spPr>
          <a:xfrm>
            <a:off x="6963633" y="1098858"/>
            <a:ext cx="168206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Days</a:t>
            </a:r>
          </a:p>
        </p:txBody>
      </p:sp>
    </p:spTree>
    <p:extLst>
      <p:ext uri="{BB962C8B-B14F-4D97-AF65-F5344CB8AC3E}">
        <p14:creationId xmlns:p14="http://schemas.microsoft.com/office/powerpoint/2010/main" val="1881917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88-E29A-8144-84A3-854A1DE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DICTIONARIES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5B81-4F91-7F4E-9C5F-1872DAE9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802"/>
            <a:ext cx="7290055" cy="1651214"/>
          </a:xfrm>
        </p:spPr>
        <p:txBody>
          <a:bodyPr/>
          <a:lstStyle/>
          <a:p>
            <a:r>
              <a:rPr lang="en-US" dirty="0"/>
              <a:t>There are multiple ways of creating dictionaries. </a:t>
            </a:r>
          </a:p>
          <a:p>
            <a:r>
              <a:rPr lang="en-US" dirty="0"/>
              <a:t>Let’s build a dictionary of days in English (keys) and Italian(values)</a:t>
            </a:r>
          </a:p>
          <a:p>
            <a:r>
              <a:rPr lang="en-US" dirty="0"/>
              <a:t>Method-3: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F5996-0307-EF40-9546-8771D5720ECC}"/>
              </a:ext>
            </a:extLst>
          </p:cNvPr>
          <p:cNvSpPr txBox="1"/>
          <p:nvPr/>
        </p:nvSpPr>
        <p:spPr>
          <a:xfrm>
            <a:off x="1508760" y="3794760"/>
            <a:ext cx="5779008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Days_Eng_Ita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Monday='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Tuesday='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Martedi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Wednesday='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Mercoledi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Thursday='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Geovedi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Friday='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Venerdi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Saturday='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Saboto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Sunday='Domenica'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E97C9-5689-704F-A3B1-22D7B3D181A7}"/>
              </a:ext>
            </a:extLst>
          </p:cNvPr>
          <p:cNvSpPr txBox="1"/>
          <p:nvPr/>
        </p:nvSpPr>
        <p:spPr>
          <a:xfrm>
            <a:off x="6963633" y="1098858"/>
            <a:ext cx="168206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Days</a:t>
            </a:r>
          </a:p>
        </p:txBody>
      </p:sp>
    </p:spTree>
    <p:extLst>
      <p:ext uri="{BB962C8B-B14F-4D97-AF65-F5344CB8AC3E}">
        <p14:creationId xmlns:p14="http://schemas.microsoft.com/office/powerpoint/2010/main" val="28376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310-6323-864E-9556-6CBB91BF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DICTIONARIES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74944-35D5-CA45-8815-3C3DAC534DB4}"/>
              </a:ext>
            </a:extLst>
          </p:cNvPr>
          <p:cNvSpPr/>
          <p:nvPr/>
        </p:nvSpPr>
        <p:spPr>
          <a:xfrm>
            <a:off x="1458878" y="2238494"/>
            <a:ext cx="240642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Days_Eng_Ita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F2178-9A74-A146-933D-02EC450D832E}"/>
              </a:ext>
            </a:extLst>
          </p:cNvPr>
          <p:cNvSpPr/>
          <p:nvPr/>
        </p:nvSpPr>
        <p:spPr>
          <a:xfrm>
            <a:off x="1458878" y="2761714"/>
            <a:ext cx="67839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dict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FDC66-1D93-D445-A444-8AA5F7C00FEA}"/>
              </a:ext>
            </a:extLst>
          </p:cNvPr>
          <p:cNvSpPr/>
          <p:nvPr/>
        </p:nvSpPr>
        <p:spPr>
          <a:xfrm>
            <a:off x="1446305" y="4137398"/>
            <a:ext cx="166584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Days_Eng_Ita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560D4-F52A-914D-B704-6C0F7244B85C}"/>
              </a:ext>
            </a:extLst>
          </p:cNvPr>
          <p:cNvSpPr/>
          <p:nvPr/>
        </p:nvSpPr>
        <p:spPr>
          <a:xfrm>
            <a:off x="2478072" y="4666940"/>
            <a:ext cx="33938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{'Friday':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Venerdi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'Monday':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Lunedi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'Saturday':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Saboto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'Sunday': 'Domenica',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'Thursday':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Geovedi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'Tuesday':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Martedi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'Wednesday':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Mercoledi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'}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75560-F784-8C4D-93D4-036A4ECFCBC4}"/>
              </a:ext>
            </a:extLst>
          </p:cNvPr>
          <p:cNvSpPr txBox="1"/>
          <p:nvPr/>
        </p:nvSpPr>
        <p:spPr>
          <a:xfrm>
            <a:off x="1446305" y="464522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EE23F-08E3-FE46-8828-B61E5DB1F9D7}"/>
              </a:ext>
            </a:extLst>
          </p:cNvPr>
          <p:cNvSpPr txBox="1"/>
          <p:nvPr/>
        </p:nvSpPr>
        <p:spPr>
          <a:xfrm>
            <a:off x="6963633" y="1098858"/>
            <a:ext cx="168206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Days</a:t>
            </a:r>
          </a:p>
        </p:txBody>
      </p:sp>
    </p:spTree>
    <p:extLst>
      <p:ext uri="{BB962C8B-B14F-4D97-AF65-F5344CB8AC3E}">
        <p14:creationId xmlns:p14="http://schemas.microsoft.com/office/powerpoint/2010/main" val="314153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262-CB5F-0449-A30F-786C816F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DICTIONARIES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91E3-C0EE-C947-AE80-10ED3508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even build dictionaries incrementally.</a:t>
            </a:r>
          </a:p>
          <a:p>
            <a:r>
              <a:rPr lang="en-US" dirty="0"/>
              <a:t>Let’s work on a new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125AA-76BD-AF40-A225-273EF774296E}"/>
              </a:ext>
            </a:extLst>
          </p:cNvPr>
          <p:cNvSpPr txBox="1"/>
          <p:nvPr/>
        </p:nvSpPr>
        <p:spPr>
          <a:xfrm>
            <a:off x="1234440" y="3108960"/>
            <a:ext cx="6726521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 =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 = 'Jon'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 = 'Snow'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person['age'] =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person['spouse'] = 'Ygritte'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person['relatives'] = ['Ned', 'Robb',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Sansa','Arya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person['pets'] = {'dog': 'Ghost', 'dragon':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Drogon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3CF5C-7786-6D49-AAA7-36667F765467}"/>
              </a:ext>
            </a:extLst>
          </p:cNvPr>
          <p:cNvSpPr txBox="1"/>
          <p:nvPr/>
        </p:nvSpPr>
        <p:spPr>
          <a:xfrm>
            <a:off x="6963633" y="1098858"/>
            <a:ext cx="18154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Person</a:t>
            </a:r>
          </a:p>
        </p:txBody>
      </p:sp>
    </p:spTree>
    <p:extLst>
      <p:ext uri="{BB962C8B-B14F-4D97-AF65-F5344CB8AC3E}">
        <p14:creationId xmlns:p14="http://schemas.microsoft.com/office/powerpoint/2010/main" val="31000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5463" y="2310884"/>
            <a:ext cx="266611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for x in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print(x)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9235" y="3921591"/>
            <a:ext cx="114967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apple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banana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orange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5463" y="352737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02405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262-CB5F-0449-A30F-786C816F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DICTIONARIES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125AA-76BD-AF40-A225-273EF774296E}"/>
              </a:ext>
            </a:extLst>
          </p:cNvPr>
          <p:cNvSpPr txBox="1"/>
          <p:nvPr/>
        </p:nvSpPr>
        <p:spPr>
          <a:xfrm>
            <a:off x="588265" y="1860792"/>
            <a:ext cx="92525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3CF5C-7786-6D49-AAA7-36667F765467}"/>
              </a:ext>
            </a:extLst>
          </p:cNvPr>
          <p:cNvSpPr txBox="1"/>
          <p:nvPr/>
        </p:nvSpPr>
        <p:spPr>
          <a:xfrm>
            <a:off x="6963633" y="1098858"/>
            <a:ext cx="18154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Person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85F2F-137D-4844-AA8F-273083FBA7EF}"/>
              </a:ext>
            </a:extLst>
          </p:cNvPr>
          <p:cNvSpPr/>
          <p:nvPr/>
        </p:nvSpPr>
        <p:spPr>
          <a:xfrm>
            <a:off x="3028588" y="1863846"/>
            <a:ext cx="598593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{'age': 27,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fname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': 'Jon',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lname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': 'Snow',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'pets': {'dog': 'Ghost', 'dragon':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Drogon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'},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'relatives': ['Ned', 'Robb', 'Sansa', 'Arya'],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'spouse': 'Ygritte'}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8AB65-E9D7-DA41-8A6E-4486AE6BF5ED}"/>
              </a:ext>
            </a:extLst>
          </p:cNvPr>
          <p:cNvSpPr txBox="1"/>
          <p:nvPr/>
        </p:nvSpPr>
        <p:spPr>
          <a:xfrm>
            <a:off x="1996821" y="184213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901D5-3CE7-5649-B583-5DFCAA6CFC85}"/>
              </a:ext>
            </a:extLst>
          </p:cNvPr>
          <p:cNvSpPr txBox="1"/>
          <p:nvPr/>
        </p:nvSpPr>
        <p:spPr>
          <a:xfrm>
            <a:off x="588265" y="3794760"/>
            <a:ext cx="20361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9CD6A-44E2-F048-896D-CA930BA34434}"/>
              </a:ext>
            </a:extLst>
          </p:cNvPr>
          <p:cNvSpPr/>
          <p:nvPr/>
        </p:nvSpPr>
        <p:spPr>
          <a:xfrm>
            <a:off x="4157401" y="3773035"/>
            <a:ext cx="8018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'Jon'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93A21-4D7F-1D40-9DEE-88A1C3D030BA}"/>
              </a:ext>
            </a:extLst>
          </p:cNvPr>
          <p:cNvSpPr txBox="1"/>
          <p:nvPr/>
        </p:nvSpPr>
        <p:spPr>
          <a:xfrm>
            <a:off x="3294967" y="37422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AAD033B-58F5-7849-A490-F68D6477574E}"/>
              </a:ext>
            </a:extLst>
          </p:cNvPr>
          <p:cNvSpPr/>
          <p:nvPr/>
        </p:nvSpPr>
        <p:spPr>
          <a:xfrm>
            <a:off x="1619250" y="1863846"/>
            <a:ext cx="377571" cy="3476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B2D9A95-8DBB-D046-8628-5FFD6EEBEED2}"/>
              </a:ext>
            </a:extLst>
          </p:cNvPr>
          <p:cNvSpPr/>
          <p:nvPr/>
        </p:nvSpPr>
        <p:spPr>
          <a:xfrm>
            <a:off x="2770898" y="3763968"/>
            <a:ext cx="377571" cy="3476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BA848-AF24-0F4F-B00E-1F73ED8F030C}"/>
              </a:ext>
            </a:extLst>
          </p:cNvPr>
          <p:cNvSpPr txBox="1"/>
          <p:nvPr/>
        </p:nvSpPr>
        <p:spPr>
          <a:xfrm>
            <a:off x="588265" y="4420340"/>
            <a:ext cx="252986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person['relatives']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FF9741-2238-4F4D-ABA7-791932BCBFCA}"/>
              </a:ext>
            </a:extLst>
          </p:cNvPr>
          <p:cNvSpPr/>
          <p:nvPr/>
        </p:nvSpPr>
        <p:spPr>
          <a:xfrm>
            <a:off x="4738426" y="4408371"/>
            <a:ext cx="413446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['Ned', 'Robb', 'Sansa', 'Arya']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7DD27-1532-A249-925C-68032292301F}"/>
              </a:ext>
            </a:extLst>
          </p:cNvPr>
          <p:cNvSpPr txBox="1"/>
          <p:nvPr/>
        </p:nvSpPr>
        <p:spPr>
          <a:xfrm>
            <a:off x="3875992" y="437759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5F587C8-4BA4-0845-8FC2-5EF8A51D5DB3}"/>
              </a:ext>
            </a:extLst>
          </p:cNvPr>
          <p:cNvSpPr/>
          <p:nvPr/>
        </p:nvSpPr>
        <p:spPr>
          <a:xfrm>
            <a:off x="3351923" y="4399304"/>
            <a:ext cx="377571" cy="3476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3AA99-B184-4349-96CB-DAD55F6CA2D4}"/>
              </a:ext>
            </a:extLst>
          </p:cNvPr>
          <p:cNvSpPr txBox="1"/>
          <p:nvPr/>
        </p:nvSpPr>
        <p:spPr>
          <a:xfrm>
            <a:off x="605692" y="5059543"/>
            <a:ext cx="290015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person['relatives’][0]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0348E7-5737-BE43-9EE1-9F0C56DB800A}"/>
              </a:ext>
            </a:extLst>
          </p:cNvPr>
          <p:cNvSpPr/>
          <p:nvPr/>
        </p:nvSpPr>
        <p:spPr>
          <a:xfrm>
            <a:off x="5022553" y="5056641"/>
            <a:ext cx="8018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'Ned'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900A2D-35E1-1243-A7BF-9C205CC060AA}"/>
              </a:ext>
            </a:extLst>
          </p:cNvPr>
          <p:cNvSpPr txBox="1"/>
          <p:nvPr/>
        </p:nvSpPr>
        <p:spPr>
          <a:xfrm>
            <a:off x="4206996" y="502586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6F52EE1-7FED-7541-A5E7-F95F5C75CD04}"/>
              </a:ext>
            </a:extLst>
          </p:cNvPr>
          <p:cNvSpPr/>
          <p:nvPr/>
        </p:nvSpPr>
        <p:spPr>
          <a:xfrm>
            <a:off x="3766913" y="5047574"/>
            <a:ext cx="377571" cy="3476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CDEE7-6B9F-B246-990B-D4516E90355C}"/>
              </a:ext>
            </a:extLst>
          </p:cNvPr>
          <p:cNvSpPr txBox="1"/>
          <p:nvPr/>
        </p:nvSpPr>
        <p:spPr>
          <a:xfrm>
            <a:off x="605692" y="5611180"/>
            <a:ext cx="302358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person['relatives’][-1]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AD6D3-A069-FD4E-B5F1-812DB73219E0}"/>
              </a:ext>
            </a:extLst>
          </p:cNvPr>
          <p:cNvSpPr/>
          <p:nvPr/>
        </p:nvSpPr>
        <p:spPr>
          <a:xfrm>
            <a:off x="5022553" y="5608278"/>
            <a:ext cx="92525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'Arya'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8658B-21C0-684D-A627-FCC7D8F13B6E}"/>
              </a:ext>
            </a:extLst>
          </p:cNvPr>
          <p:cNvSpPr txBox="1"/>
          <p:nvPr/>
        </p:nvSpPr>
        <p:spPr>
          <a:xfrm>
            <a:off x="4206996" y="55775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35C23A9-0423-4A41-9892-AE60527CDC77}"/>
              </a:ext>
            </a:extLst>
          </p:cNvPr>
          <p:cNvSpPr/>
          <p:nvPr/>
        </p:nvSpPr>
        <p:spPr>
          <a:xfrm>
            <a:off x="3766913" y="5599211"/>
            <a:ext cx="377571" cy="3476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01899-B497-794B-9FAE-39FF00371E5E}"/>
              </a:ext>
            </a:extLst>
          </p:cNvPr>
          <p:cNvSpPr txBox="1"/>
          <p:nvPr/>
        </p:nvSpPr>
        <p:spPr>
          <a:xfrm>
            <a:off x="588265" y="6129137"/>
            <a:ext cx="277672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person['pets']['dog']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6EA57C-00D3-0940-881D-D875C8F04DDA}"/>
              </a:ext>
            </a:extLst>
          </p:cNvPr>
          <p:cNvSpPr/>
          <p:nvPr/>
        </p:nvSpPr>
        <p:spPr>
          <a:xfrm>
            <a:off x="5005126" y="6126235"/>
            <a:ext cx="104868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'Ghost'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45FEED-42A5-584B-A7D9-C29F697A5653}"/>
              </a:ext>
            </a:extLst>
          </p:cNvPr>
          <p:cNvSpPr txBox="1"/>
          <p:nvPr/>
        </p:nvSpPr>
        <p:spPr>
          <a:xfrm>
            <a:off x="4189569" y="60954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69667FD-40A9-C440-AEEC-58B532DF12DB}"/>
              </a:ext>
            </a:extLst>
          </p:cNvPr>
          <p:cNvSpPr/>
          <p:nvPr/>
        </p:nvSpPr>
        <p:spPr>
          <a:xfrm>
            <a:off x="3749486" y="6117168"/>
            <a:ext cx="377571" cy="34762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FB53-6E0F-7246-8DD6-7256B42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2519-7A3F-3A45-A64F-FDE034ED1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22" y="1896907"/>
            <a:ext cx="7290055" cy="713573"/>
          </a:xfrm>
        </p:spPr>
        <p:txBody>
          <a:bodyPr/>
          <a:lstStyle/>
          <a:p>
            <a:r>
              <a:rPr lang="en-US" dirty="0"/>
              <a:t>Print all key names in the dictionary, one by one: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BF7EF-01DE-244C-8F1D-076CF02DF4F7}"/>
              </a:ext>
            </a:extLst>
          </p:cNvPr>
          <p:cNvSpPr txBox="1"/>
          <p:nvPr/>
        </p:nvSpPr>
        <p:spPr>
          <a:xfrm>
            <a:off x="1491996" y="2584936"/>
            <a:ext cx="215956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person: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B60B2-FB72-2642-BBE4-79E1F86A618F}"/>
              </a:ext>
            </a:extLst>
          </p:cNvPr>
          <p:cNvSpPr/>
          <p:nvPr/>
        </p:nvSpPr>
        <p:spPr>
          <a:xfrm>
            <a:off x="5562238" y="2619375"/>
            <a:ext cx="1295547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fname</a:t>
            </a:r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lname</a:t>
            </a:r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age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spouse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relatives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pets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0D76-5DA7-1741-A200-E21DACE1C7C8}"/>
              </a:ext>
            </a:extLst>
          </p:cNvPr>
          <p:cNvSpPr txBox="1"/>
          <p:nvPr/>
        </p:nvSpPr>
        <p:spPr>
          <a:xfrm>
            <a:off x="4549521" y="247852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EDA440-011E-C247-970E-596BF78505B0}"/>
              </a:ext>
            </a:extLst>
          </p:cNvPr>
          <p:cNvSpPr txBox="1">
            <a:spLocks/>
          </p:cNvSpPr>
          <p:nvPr/>
        </p:nvSpPr>
        <p:spPr>
          <a:xfrm>
            <a:off x="334322" y="4352888"/>
            <a:ext cx="7290055" cy="71357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3838" algn="l" defTabSz="914377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169863" algn="l" defTabSz="914377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 all values in the dictionary, one by one: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C9F40-5577-7148-9658-E2FAEE1DF6A6}"/>
              </a:ext>
            </a:extLst>
          </p:cNvPr>
          <p:cNvSpPr txBox="1"/>
          <p:nvPr/>
        </p:nvSpPr>
        <p:spPr>
          <a:xfrm>
            <a:off x="691896" y="4865858"/>
            <a:ext cx="240642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person: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print(person[x])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66224-CF81-DB42-8D6E-204FB7655A39}"/>
              </a:ext>
            </a:extLst>
          </p:cNvPr>
          <p:cNvSpPr/>
          <p:nvPr/>
        </p:nvSpPr>
        <p:spPr>
          <a:xfrm>
            <a:off x="4477040" y="4830031"/>
            <a:ext cx="462819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Jon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Snow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27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Ygritte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['Ned', 'Robb', 'Sansa', 'Arya']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{'dog': 'Ghost', 'dragon':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Drogon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'}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2D536-DBCB-A647-B731-C37EC46906A9}"/>
              </a:ext>
            </a:extLst>
          </p:cNvPr>
          <p:cNvSpPr txBox="1"/>
          <p:nvPr/>
        </p:nvSpPr>
        <p:spPr>
          <a:xfrm>
            <a:off x="3545578" y="478891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CCC14-3590-0F46-B91C-CD9A3617CD27}"/>
              </a:ext>
            </a:extLst>
          </p:cNvPr>
          <p:cNvSpPr txBox="1"/>
          <p:nvPr/>
        </p:nvSpPr>
        <p:spPr>
          <a:xfrm>
            <a:off x="6963633" y="1098858"/>
            <a:ext cx="18154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Person</a:t>
            </a:r>
          </a:p>
        </p:txBody>
      </p:sp>
    </p:spTree>
    <p:extLst>
      <p:ext uri="{BB962C8B-B14F-4D97-AF65-F5344CB8AC3E}">
        <p14:creationId xmlns:p14="http://schemas.microsoft.com/office/powerpoint/2010/main" val="38842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FB53-6E0F-7246-8DD6-7256B42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Dictionary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2519-7A3F-3A45-A64F-FDE034ED1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22" y="1896907"/>
            <a:ext cx="7290055" cy="713573"/>
          </a:xfrm>
        </p:spPr>
        <p:txBody>
          <a:bodyPr/>
          <a:lstStyle/>
          <a:p>
            <a:r>
              <a:rPr lang="en-US" dirty="0"/>
              <a:t>You can also use the values() function to return values of a dictionary: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BF7EF-01DE-244C-8F1D-076CF02DF4F7}"/>
              </a:ext>
            </a:extLst>
          </p:cNvPr>
          <p:cNvSpPr txBox="1"/>
          <p:nvPr/>
        </p:nvSpPr>
        <p:spPr>
          <a:xfrm>
            <a:off x="275131" y="2538675"/>
            <a:ext cx="327044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B60B2-FB72-2642-BBE4-79E1F86A618F}"/>
              </a:ext>
            </a:extLst>
          </p:cNvPr>
          <p:cNvSpPr/>
          <p:nvPr/>
        </p:nvSpPr>
        <p:spPr>
          <a:xfrm>
            <a:off x="4626491" y="2511945"/>
            <a:ext cx="462819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Jon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Snow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27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Ygritte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['Ned', 'Robb', 'Sansa', 'Arya']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{'dog': 'Ghost', 'dragon':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Drogon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'}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0D76-5DA7-1741-A200-E21DACE1C7C8}"/>
              </a:ext>
            </a:extLst>
          </p:cNvPr>
          <p:cNvSpPr txBox="1"/>
          <p:nvPr/>
        </p:nvSpPr>
        <p:spPr>
          <a:xfrm>
            <a:off x="3797046" y="24717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EDA440-011E-C247-970E-596BF78505B0}"/>
              </a:ext>
            </a:extLst>
          </p:cNvPr>
          <p:cNvSpPr txBox="1">
            <a:spLocks/>
          </p:cNvSpPr>
          <p:nvPr/>
        </p:nvSpPr>
        <p:spPr>
          <a:xfrm>
            <a:off x="334322" y="4352888"/>
            <a:ext cx="7290055" cy="71357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3838" algn="l" defTabSz="914377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169863" algn="l" defTabSz="914377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 through both keys and values, by using the items()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C9F40-5577-7148-9658-E2FAEE1DF6A6}"/>
              </a:ext>
            </a:extLst>
          </p:cNvPr>
          <p:cNvSpPr txBox="1"/>
          <p:nvPr/>
        </p:nvSpPr>
        <p:spPr>
          <a:xfrm>
            <a:off x="0" y="4788912"/>
            <a:ext cx="35173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print(x, 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66224-CF81-DB42-8D6E-204FB7655A39}"/>
              </a:ext>
            </a:extLst>
          </p:cNvPr>
          <p:cNvSpPr/>
          <p:nvPr/>
        </p:nvSpPr>
        <p:spPr>
          <a:xfrm>
            <a:off x="3641832" y="5066461"/>
            <a:ext cx="5368777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fname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Jon</a:t>
            </a: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lname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Snow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age 27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spouse Ygritte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relatives ['Ned', 'Robb', 'Sansa', 'Arya']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pets {'dog': 'Ghost', 'dragon':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Drogon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'}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2D536-DBCB-A647-B731-C37EC46906A9}"/>
              </a:ext>
            </a:extLst>
          </p:cNvPr>
          <p:cNvSpPr txBox="1"/>
          <p:nvPr/>
        </p:nvSpPr>
        <p:spPr>
          <a:xfrm>
            <a:off x="2820749" y="626568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2D151-DC2E-C648-AEAE-509029B2A957}"/>
              </a:ext>
            </a:extLst>
          </p:cNvPr>
          <p:cNvSpPr txBox="1"/>
          <p:nvPr/>
        </p:nvSpPr>
        <p:spPr>
          <a:xfrm>
            <a:off x="6963633" y="1098858"/>
            <a:ext cx="181549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Person</a:t>
            </a:r>
          </a:p>
        </p:txBody>
      </p:sp>
    </p:spTree>
    <p:extLst>
      <p:ext uri="{BB962C8B-B14F-4D97-AF65-F5344CB8AC3E}">
        <p14:creationId xmlns:p14="http://schemas.microsoft.com/office/powerpoint/2010/main" val="42794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DICTIONARY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263" y="1957715"/>
            <a:ext cx="277672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260635" y="4522615"/>
            <a:ext cx="647965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'Mustang', 'year': 1964}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9263" y="415328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24FC-822F-5546-ACC6-658291BC6F19}"/>
              </a:ext>
            </a:extLst>
          </p:cNvPr>
          <p:cNvSpPr txBox="1"/>
          <p:nvPr/>
        </p:nvSpPr>
        <p:spPr>
          <a:xfrm>
            <a:off x="6849333" y="1098858"/>
            <a:ext cx="200086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Mustang</a:t>
            </a:r>
          </a:p>
        </p:txBody>
      </p:sp>
    </p:spTree>
    <p:extLst>
      <p:ext uri="{BB962C8B-B14F-4D97-AF65-F5344CB8AC3E}">
        <p14:creationId xmlns:p14="http://schemas.microsoft.com/office/powerpoint/2010/main" val="599221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KEY Exists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0028" y="507149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264" y="2088475"/>
            <a:ext cx="8114485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 = "model"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key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print("Yes,", key, "is one of the keys in this dictionary")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print("No,", key, "is not one of the keys in this dictionary")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2528" y="5071496"/>
            <a:ext cx="610936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Yes, model is one of the keys in this dictionary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43BDF-FDD8-4046-BD12-F7AA0268D8CA}"/>
              </a:ext>
            </a:extLst>
          </p:cNvPr>
          <p:cNvSpPr txBox="1"/>
          <p:nvPr/>
        </p:nvSpPr>
        <p:spPr>
          <a:xfrm>
            <a:off x="6849333" y="1098858"/>
            <a:ext cx="200086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Mustang</a:t>
            </a:r>
          </a:p>
        </p:txBody>
      </p:sp>
    </p:spTree>
    <p:extLst>
      <p:ext uri="{BB962C8B-B14F-4D97-AF65-F5344CB8AC3E}">
        <p14:creationId xmlns:p14="http://schemas.microsoft.com/office/powerpoint/2010/main" val="4084701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Length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5746" y="283675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2119460"/>
            <a:ext cx="552704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B5534-697A-E345-8BB0-1901017B4602}"/>
              </a:ext>
            </a:extLst>
          </p:cNvPr>
          <p:cNvSpPr txBox="1"/>
          <p:nvPr/>
        </p:nvSpPr>
        <p:spPr>
          <a:xfrm>
            <a:off x="6849333" y="1098858"/>
            <a:ext cx="200086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Mustang</a:t>
            </a:r>
          </a:p>
        </p:txBody>
      </p:sp>
    </p:spTree>
    <p:extLst>
      <p:ext uri="{BB962C8B-B14F-4D97-AF65-F5344CB8AC3E}">
        <p14:creationId xmlns:p14="http://schemas.microsoft.com/office/powerpoint/2010/main" val="33538102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AddING</a:t>
            </a:r>
            <a:r>
              <a:rPr lang="en-US" dirty="0"/>
              <a:t> Items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0971" y="51038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971" y="2799174"/>
            <a:ext cx="552704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["color"] = "red"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948" y="5572810"/>
            <a:ext cx="679780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'Mustang', 'year': 1964, 'color': 'red'}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C9A1E-D941-9F4F-AD3C-1CFC09ABDD6A}"/>
              </a:ext>
            </a:extLst>
          </p:cNvPr>
          <p:cNvSpPr txBox="1"/>
          <p:nvPr/>
        </p:nvSpPr>
        <p:spPr>
          <a:xfrm>
            <a:off x="172960" y="1875651"/>
            <a:ext cx="87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an item to the dictionary is done by using a new index key and assigning a value to it: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9DD98-50E3-7144-A049-AD7636E51232}"/>
              </a:ext>
            </a:extLst>
          </p:cNvPr>
          <p:cNvSpPr txBox="1"/>
          <p:nvPr/>
        </p:nvSpPr>
        <p:spPr>
          <a:xfrm>
            <a:off x="6849333" y="1098858"/>
            <a:ext cx="200086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Mustang</a:t>
            </a:r>
          </a:p>
        </p:txBody>
      </p:sp>
    </p:spTree>
    <p:extLst>
      <p:ext uri="{BB962C8B-B14F-4D97-AF65-F5344CB8AC3E}">
        <p14:creationId xmlns:p14="http://schemas.microsoft.com/office/powerpoint/2010/main" val="42691708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AddING</a:t>
            </a:r>
            <a:r>
              <a:rPr lang="en-US" dirty="0"/>
              <a:t> Items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0971" y="51038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971" y="2799174"/>
            <a:ext cx="552704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car = {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"year": 2019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car.update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({"color": "White"})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print(car)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948" y="5572810"/>
            <a:ext cx="679780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'Mustang', 'year': 2019, 'color': 'White'}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C9A1E-D941-9F4F-AD3C-1CFC09ABDD6A}"/>
              </a:ext>
            </a:extLst>
          </p:cNvPr>
          <p:cNvSpPr txBox="1"/>
          <p:nvPr/>
        </p:nvSpPr>
        <p:spPr>
          <a:xfrm>
            <a:off x="172960" y="1875651"/>
            <a:ext cx="253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use update()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07BB8-0444-064B-9D99-5DD4C7493819}"/>
              </a:ext>
            </a:extLst>
          </p:cNvPr>
          <p:cNvSpPr txBox="1"/>
          <p:nvPr/>
        </p:nvSpPr>
        <p:spPr>
          <a:xfrm>
            <a:off x="6849333" y="1098858"/>
            <a:ext cx="200086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Mustang</a:t>
            </a:r>
          </a:p>
        </p:txBody>
      </p:sp>
    </p:spTree>
    <p:extLst>
      <p:ext uri="{BB962C8B-B14F-4D97-AF65-F5344CB8AC3E}">
        <p14:creationId xmlns:p14="http://schemas.microsoft.com/office/powerpoint/2010/main" val="14549657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4321" y="515147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096" y="2553548"/>
            <a:ext cx="729957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thisdict.pop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("model")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thisdict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1625" y="5680814"/>
            <a:ext cx="5943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'year': 1964}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BD279-3323-8B4A-BA3E-3C8792D769AD}"/>
              </a:ext>
            </a:extLst>
          </p:cNvPr>
          <p:cNvSpPr/>
          <p:nvPr/>
        </p:nvSpPr>
        <p:spPr>
          <a:xfrm>
            <a:off x="380999" y="1931506"/>
            <a:ext cx="8201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Method-1: The pop() method removes the item with the specified key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AF4E0-6931-3948-9EC5-5B690FCA4549}"/>
              </a:ext>
            </a:extLst>
          </p:cNvPr>
          <p:cNvSpPr txBox="1"/>
          <p:nvPr/>
        </p:nvSpPr>
        <p:spPr>
          <a:xfrm>
            <a:off x="6849333" y="1098858"/>
            <a:ext cx="2000869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Dictionary: Mustang</a:t>
            </a:r>
          </a:p>
        </p:txBody>
      </p:sp>
    </p:spTree>
    <p:extLst>
      <p:ext uri="{BB962C8B-B14F-4D97-AF65-F5344CB8AC3E}">
        <p14:creationId xmlns:p14="http://schemas.microsoft.com/office/powerpoint/2010/main" val="1883446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447520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974987" y="2509981"/>
            <a:ext cx="741045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thisdict.popitem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5652" y="4958834"/>
            <a:ext cx="475162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04A0A-9E85-B14D-84D9-8C97131B660D}"/>
              </a:ext>
            </a:extLst>
          </p:cNvPr>
          <p:cNvSpPr txBox="1"/>
          <p:nvPr/>
        </p:nvSpPr>
        <p:spPr>
          <a:xfrm>
            <a:off x="914400" y="1942139"/>
            <a:ext cx="444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popitem</a:t>
            </a:r>
            <a:r>
              <a:rPr lang="en-US" dirty="0"/>
              <a:t>() method removes a random item!</a:t>
            </a:r>
          </a:p>
        </p:txBody>
      </p:sp>
    </p:spTree>
    <p:extLst>
      <p:ext uri="{BB962C8B-B14F-4D97-AF65-F5344CB8AC3E}">
        <p14:creationId xmlns:p14="http://schemas.microsoft.com/office/powerpoint/2010/main" val="387879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Item Exists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096" y="357607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785" y="1880130"/>
            <a:ext cx="665099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"apple"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print("Yes,",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in the fruits list")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not in the fruits list")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2996" y="3572380"/>
            <a:ext cx="413446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Yes, apple is in the fruits list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68095" y="4253493"/>
            <a:ext cx="643280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"blackberry"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print("Yes,",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in the fruits list")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print("No,",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,"is not in the fruits list")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4500" y="5885022"/>
            <a:ext cx="63436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No, blackberry is not in the fruits list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5660" y="58850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2784" y="1557485"/>
            <a:ext cx="665099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["apple", "banana", "cherry"]</a:t>
            </a:r>
          </a:p>
        </p:txBody>
      </p:sp>
    </p:spTree>
    <p:extLst>
      <p:ext uri="{BB962C8B-B14F-4D97-AF65-F5344CB8AC3E}">
        <p14:creationId xmlns:p14="http://schemas.microsoft.com/office/powerpoint/2010/main" val="40506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 Item (Method #3)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447520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974987" y="2509981"/>
            <a:ext cx="741045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["model"]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5652" y="4958834"/>
            <a:ext cx="401103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'year': 1964}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04A0A-9E85-B14D-84D9-8C97131B660D}"/>
              </a:ext>
            </a:extLst>
          </p:cNvPr>
          <p:cNvSpPr txBox="1"/>
          <p:nvPr/>
        </p:nvSpPr>
        <p:spPr>
          <a:xfrm>
            <a:off x="914400" y="1942139"/>
            <a:ext cx="597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del keyword removes the item with the specified key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28213-59C2-9249-903B-B118B6391A82}"/>
              </a:ext>
            </a:extLst>
          </p:cNvPr>
          <p:cNvSpPr txBox="1"/>
          <p:nvPr/>
        </p:nvSpPr>
        <p:spPr>
          <a:xfrm>
            <a:off x="1057431" y="593035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		deletes the entire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202A1-497E-9547-A339-4E7DD0F9F614}"/>
              </a:ext>
            </a:extLst>
          </p:cNvPr>
          <p:cNvSpPr/>
          <p:nvPr/>
        </p:nvSpPr>
        <p:spPr>
          <a:xfrm>
            <a:off x="2101558" y="5961137"/>
            <a:ext cx="172764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DICTIONARY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121" y="498171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{}</a:t>
            </a:r>
          </a:p>
        </p:txBody>
      </p:sp>
      <p:sp>
        <p:nvSpPr>
          <p:cNvPr id="3" name="Rectangle 2"/>
          <p:cNvSpPr/>
          <p:nvPr/>
        </p:nvSpPr>
        <p:spPr>
          <a:xfrm>
            <a:off x="968121" y="2952016"/>
            <a:ext cx="688047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thisdict.clear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A658F-59D5-7540-B67A-572A62DE4CE2}"/>
              </a:ext>
            </a:extLst>
          </p:cNvPr>
          <p:cNvSpPr/>
          <p:nvPr/>
        </p:nvSpPr>
        <p:spPr>
          <a:xfrm>
            <a:off x="862207" y="2373519"/>
            <a:ext cx="420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The clear() keyword empties the dictionary:</a:t>
            </a:r>
          </a:p>
        </p:txBody>
      </p:sp>
    </p:spTree>
    <p:extLst>
      <p:ext uri="{BB962C8B-B14F-4D97-AF65-F5344CB8AC3E}">
        <p14:creationId xmlns:p14="http://schemas.microsoft.com/office/powerpoint/2010/main" val="16359899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COPYING A DICTIONARY (Method #1)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699" y="55493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171" y="1944053"/>
            <a:ext cx="8375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cannot copy a dictionary simply by typing dict2 = dict1, because: dict2 will only be a reference to dict1, and changes made in dict1 will automatically also be made in dict2.</a:t>
            </a:r>
          </a:p>
          <a:p>
            <a:endParaRPr lang="en-US" dirty="0"/>
          </a:p>
          <a:p>
            <a:r>
              <a:rPr lang="en-US" dirty="0"/>
              <a:t>There are various ways to make a copy. </a:t>
            </a:r>
          </a:p>
          <a:p>
            <a:r>
              <a:rPr lang="en-US" dirty="0"/>
              <a:t>One way is to use the built-in Dictionary method copy().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699" y="3464956"/>
            <a:ext cx="549592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thisdict.copy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1471" y="6017925"/>
            <a:ext cx="647965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'Mustang', 'year': 1964}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7007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COPYING A LIST (Method #2)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2471" y="485620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649" y="2601218"/>
            <a:ext cx="549592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1468" y="5326082"/>
            <a:ext cx="647965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{'brand': 'Ford', 'model': 'Mustang', 'year': 1964}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6CDA8-3537-C54D-9FA6-8C86BECF88F9}"/>
              </a:ext>
            </a:extLst>
          </p:cNvPr>
          <p:cNvSpPr/>
          <p:nvPr/>
        </p:nvSpPr>
        <p:spPr>
          <a:xfrm>
            <a:off x="768096" y="1954887"/>
            <a:ext cx="685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way to make a copy is to use the built-in method </a:t>
            </a:r>
            <a:r>
              <a:rPr lang="en-US" dirty="0" err="1"/>
              <a:t>dict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130667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EEC7-6951-8F49-B835-446343A5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dictionary with keys and a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CD8B6-AAE9-5C43-B3CC-B593B1ADE6DA}"/>
              </a:ext>
            </a:extLst>
          </p:cNvPr>
          <p:cNvSpPr txBox="1"/>
          <p:nvPr/>
        </p:nvSpPr>
        <p:spPr>
          <a:xfrm>
            <a:off x="0" y="419897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B12F2-5932-584A-A69B-1C4B199434BE}"/>
              </a:ext>
            </a:extLst>
          </p:cNvPr>
          <p:cNvSpPr/>
          <p:nvPr/>
        </p:nvSpPr>
        <p:spPr>
          <a:xfrm>
            <a:off x="328997" y="4668857"/>
            <a:ext cx="882485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{'u': 'vowel', 'e': 'vowel', 'a': 'vowel', '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': 'vowel', 'o': 'vowel'}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53B4-BD2F-5346-9255-A0088A71B4A1}"/>
              </a:ext>
            </a:extLst>
          </p:cNvPr>
          <p:cNvSpPr/>
          <p:nvPr/>
        </p:nvSpPr>
        <p:spPr>
          <a:xfrm>
            <a:off x="768096" y="2082105"/>
            <a:ext cx="549592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keys = {'a', 'e',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'o', 'u'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'vowel'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vowels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dict.fromkeys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(keys,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print(vowels)</a:t>
            </a:r>
          </a:p>
        </p:txBody>
      </p:sp>
    </p:spTree>
    <p:extLst>
      <p:ext uri="{BB962C8B-B14F-4D97-AF65-F5344CB8AC3E}">
        <p14:creationId xmlns:p14="http://schemas.microsoft.com/office/powerpoint/2010/main" val="2917180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0AAD-7697-1B45-BA17-91F5CBAC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AlSO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4AF9-DDCF-934B-9953-51D5769F6E1E}"/>
              </a:ext>
            </a:extLst>
          </p:cNvPr>
          <p:cNvSpPr txBox="1"/>
          <p:nvPr/>
        </p:nvSpPr>
        <p:spPr>
          <a:xfrm>
            <a:off x="225171" y="304701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B23AB-43D8-DC4E-A0CD-111C73C23E39}"/>
              </a:ext>
            </a:extLst>
          </p:cNvPr>
          <p:cNvSpPr/>
          <p:nvPr/>
        </p:nvSpPr>
        <p:spPr>
          <a:xfrm>
            <a:off x="3390899" y="1484755"/>
            <a:ext cx="549592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F541-6188-F34B-A84C-48EEA0A17EFA}"/>
              </a:ext>
            </a:extLst>
          </p:cNvPr>
          <p:cNvSpPr/>
          <p:nvPr/>
        </p:nvSpPr>
        <p:spPr>
          <a:xfrm>
            <a:off x="442579" y="3466625"/>
            <a:ext cx="870142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dict_items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([('brand', 'Ford'), ('model', 'Mustang'), ('year', 1964)])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195E4-7D23-C94B-BD28-59BA97B555D4}"/>
              </a:ext>
            </a:extLst>
          </p:cNvPr>
          <p:cNvSpPr/>
          <p:nvPr/>
        </p:nvSpPr>
        <p:spPr>
          <a:xfrm>
            <a:off x="148972" y="2708465"/>
            <a:ext cx="229895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9D15-B6D1-434C-B146-459443DE9796}"/>
              </a:ext>
            </a:extLst>
          </p:cNvPr>
          <p:cNvSpPr txBox="1"/>
          <p:nvPr/>
        </p:nvSpPr>
        <p:spPr>
          <a:xfrm>
            <a:off x="225171" y="435331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EBD5D-2C0D-B941-8D0D-528A2948E90A}"/>
              </a:ext>
            </a:extLst>
          </p:cNvPr>
          <p:cNvSpPr/>
          <p:nvPr/>
        </p:nvSpPr>
        <p:spPr>
          <a:xfrm>
            <a:off x="442579" y="4772920"/>
            <a:ext cx="475162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dict_keys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(['brand', 'model', 'year'])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D307F-D490-BF4D-884F-15D2A32F1EDB}"/>
              </a:ext>
            </a:extLst>
          </p:cNvPr>
          <p:cNvSpPr/>
          <p:nvPr/>
        </p:nvSpPr>
        <p:spPr>
          <a:xfrm>
            <a:off x="148972" y="4014760"/>
            <a:ext cx="229895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0053B-1956-034E-A091-FDE1034EDF31}"/>
              </a:ext>
            </a:extLst>
          </p:cNvPr>
          <p:cNvSpPr txBox="1"/>
          <p:nvPr/>
        </p:nvSpPr>
        <p:spPr>
          <a:xfrm>
            <a:off x="225171" y="580926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4A38C-6355-3D44-A734-D61D5035217F}"/>
              </a:ext>
            </a:extLst>
          </p:cNvPr>
          <p:cNvSpPr/>
          <p:nvPr/>
        </p:nvSpPr>
        <p:spPr>
          <a:xfrm>
            <a:off x="442579" y="6228875"/>
            <a:ext cx="487505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dict_values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(['Ford', 'Mustang', 1964])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09D08-9490-BC4F-882A-DE4839B18E5B}"/>
              </a:ext>
            </a:extLst>
          </p:cNvPr>
          <p:cNvSpPr/>
          <p:nvPr/>
        </p:nvSpPr>
        <p:spPr>
          <a:xfrm>
            <a:off x="148972" y="5470715"/>
            <a:ext cx="229895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thisdict.values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4175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3124200"/>
            <a:ext cx="8372475" cy="3509010"/>
          </a:xfrm>
        </p:spPr>
        <p:txBody>
          <a:bodyPr>
            <a:normAutofit lnSpcReduction="10000"/>
          </a:bodyPr>
          <a:lstStyle/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clear()		Removes all the elements from the dictionary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copy()		Returns a copy of the dictionary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fromkeys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Returns a dictionary with the specified keys and values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get()		Returns the value of the specified key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items()		Returns a list containing the a tuple for each key value pair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keys()		Returns a list containing the dictionary's keys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pop()		Removes the element with the specified key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	Removes the last inserted key-value pair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	Returns the value of the specified key. If the key does not exist: 			insert the key, with the specified value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		Updates the dictionary with the specified key-value pairs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values()		Returns a list of all the values in the dictionary</a:t>
            </a:r>
          </a:p>
          <a:p>
            <a:pPr marL="4762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725" y="1970797"/>
            <a:ext cx="8324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dictionary is a collection which is unordered, changeable and indexed. </a:t>
            </a:r>
          </a:p>
          <a:p>
            <a:endParaRPr lang="en-US" dirty="0"/>
          </a:p>
          <a:p>
            <a:r>
              <a:rPr lang="en-US" dirty="0"/>
              <a:t>In Python dictionaries are written with curly brackets, and they have 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1571843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PYTHON COLLECTIONS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46FB2B-CB2B-E44C-B062-9F9782824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35059"/>
              </p:ext>
            </p:extLst>
          </p:nvPr>
        </p:nvGraphicFramePr>
        <p:xfrm>
          <a:off x="768096" y="2243472"/>
          <a:ext cx="75407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08">
                  <a:extLst>
                    <a:ext uri="{9D8B030D-6E8A-4147-A177-3AD203B41FA5}">
                      <a16:colId xmlns:a16="http://schemas.microsoft.com/office/drawing/2014/main" val="3674975365"/>
                    </a:ext>
                  </a:extLst>
                </a:gridCol>
                <a:gridCol w="863771">
                  <a:extLst>
                    <a:ext uri="{9D8B030D-6E8A-4147-A177-3AD203B41FA5}">
                      <a16:colId xmlns:a16="http://schemas.microsoft.com/office/drawing/2014/main" val="2463272500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4150454157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188024059"/>
                    </a:ext>
                  </a:extLst>
                </a:gridCol>
                <a:gridCol w="1321319">
                  <a:extLst>
                    <a:ext uri="{9D8B030D-6E8A-4147-A177-3AD203B41FA5}">
                      <a16:colId xmlns:a16="http://schemas.microsoft.com/office/drawing/2014/main" val="2869407761"/>
                    </a:ext>
                  </a:extLst>
                </a:gridCol>
                <a:gridCol w="1442940">
                  <a:extLst>
                    <a:ext uri="{9D8B030D-6E8A-4147-A177-3AD203B41FA5}">
                      <a16:colId xmlns:a16="http://schemas.microsoft.com/office/drawing/2014/main" val="228064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5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{"_:_"}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355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F76B375-86DA-5243-82E1-DCFDF061AEBD}"/>
              </a:ext>
            </a:extLst>
          </p:cNvPr>
          <p:cNvGrpSpPr/>
          <p:nvPr/>
        </p:nvGrpSpPr>
        <p:grpSpPr>
          <a:xfrm>
            <a:off x="1588647" y="4676273"/>
            <a:ext cx="6941100" cy="2223753"/>
            <a:chOff x="1588647" y="4676273"/>
            <a:chExt cx="5904018" cy="22237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D34E6A-ABE6-8D47-91F9-8325C3E5882E}"/>
                </a:ext>
              </a:extLst>
            </p:cNvPr>
            <p:cNvSpPr txBox="1"/>
            <p:nvPr/>
          </p:nvSpPr>
          <p:spPr>
            <a:xfrm>
              <a:off x="6284001" y="4734342"/>
              <a:ext cx="1208664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762" indent="0"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clear()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copy()	</a:t>
              </a:r>
            </a:p>
            <a:p>
              <a:pPr marL="4762" indent="0"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fromkeys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items()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keys()	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pop()	</a:t>
              </a:r>
            </a:p>
            <a:p>
              <a:pPr marL="4762" indent="0"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popitem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setdefault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values()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00AC15-0343-544C-A60B-D9E068531502}"/>
                </a:ext>
              </a:extLst>
            </p:cNvPr>
            <p:cNvSpPr txBox="1"/>
            <p:nvPr/>
          </p:nvSpPr>
          <p:spPr>
            <a:xfrm>
              <a:off x="3176031" y="4734342"/>
              <a:ext cx="11079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762" indent="0"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count()</a:t>
              </a:r>
            </a:p>
            <a:p>
              <a:pPr marL="4762" indent="0"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index()	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D299BCF-F58C-8949-A8B4-1F9150927600}"/>
                </a:ext>
              </a:extLst>
            </p:cNvPr>
            <p:cNvSpPr txBox="1">
              <a:spLocks/>
            </p:cNvSpPr>
            <p:nvPr/>
          </p:nvSpPr>
          <p:spPr>
            <a:xfrm>
              <a:off x="4482487" y="4718299"/>
              <a:ext cx="1626803" cy="2181727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228600" indent="-223838" algn="l" defTabSz="914377" rtl="0" eaLnBrk="1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Courier New" panose="02070309020205020404" pitchFamily="49" charset="0"/>
                <a:buChar char="o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5000" indent="-169863" algn="l" defTabSz="914377" rtl="0" eaLnBrk="1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tx1"/>
                </a:buClr>
                <a:buFont typeface="Wingdings" pitchFamily="2" charset="2"/>
                <a:buChar char="§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57" algn="l" defTabSz="914377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57" algn="l" defTabSz="914377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57" algn="l" defTabSz="914377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clear()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difference_update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discard()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issubset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issuperset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union()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8693AB71-310B-E748-A1FE-A69BAB3EE54C}"/>
                </a:ext>
              </a:extLst>
            </p:cNvPr>
            <p:cNvSpPr txBox="1">
              <a:spLocks/>
            </p:cNvSpPr>
            <p:nvPr/>
          </p:nvSpPr>
          <p:spPr>
            <a:xfrm>
              <a:off x="1588647" y="4676273"/>
              <a:ext cx="1174794" cy="2181727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 lnSpcReduction="10000"/>
            </a:bodyPr>
            <a:lstStyle>
              <a:lvl1pPr marL="228600" indent="-223838" algn="l" defTabSz="914377" rtl="0" eaLnBrk="1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Courier New" panose="02070309020205020404" pitchFamily="49" charset="0"/>
                <a:buChar char="o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5000" indent="-169863" algn="l" defTabSz="914377" rtl="0" eaLnBrk="1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900"/>
                </a:spcAft>
                <a:buClr>
                  <a:schemeClr val="tx1"/>
                </a:buClr>
                <a:buFont typeface="Wingdings" pitchFamily="2" charset="2"/>
                <a:buChar char="§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57" algn="l" defTabSz="914377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57" algn="l" defTabSz="914377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57" algn="l" defTabSz="914377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57" algn="l" defTabSz="914377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2"/>
                </a:buClr>
                <a:buFont typeface="Wingdings 3" pitchFamily="18" charset="2"/>
                <a:buChar char="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clear()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extend()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pop()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reverse() </a:t>
              </a:r>
            </a:p>
            <a:p>
              <a:pPr marL="4762" indent="0">
                <a:spcBef>
                  <a:spcPts val="0"/>
                </a:spcBef>
                <a:spcAft>
                  <a:spcPts val="0"/>
                </a:spcAft>
                <a:buFont typeface="Courier New" panose="02070309020205020404" pitchFamily="49" charset="0"/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sort()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Length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096" y="298930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96" y="1885339"/>
            <a:ext cx="552704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 = ["apple", "banana", "cherry"]</a:t>
            </a:r>
          </a:p>
          <a:p>
            <a:endParaRPr lang="en-US" sz="16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D8A0C-CA3B-FC48-B8F9-4B85C4A0323B}"/>
              </a:ext>
            </a:extLst>
          </p:cNvPr>
          <p:cNvSpPr/>
          <p:nvPr/>
        </p:nvSpPr>
        <p:spPr>
          <a:xfrm>
            <a:off x="1615821" y="3020080"/>
            <a:ext cx="8018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3    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8F82F7-5D32-8F45-B51C-EF32956EF1C7}"/>
              </a:ext>
            </a:extLst>
          </p:cNvPr>
          <p:cNvSpPr txBox="1">
            <a:spLocks/>
          </p:cNvSpPr>
          <p:nvPr/>
        </p:nvSpPr>
        <p:spPr>
          <a:xfrm>
            <a:off x="549021" y="430517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18C6F-9259-D449-A2F6-B59AA06CC659}"/>
              </a:ext>
            </a:extLst>
          </p:cNvPr>
          <p:cNvSpPr txBox="1"/>
          <p:nvPr/>
        </p:nvSpPr>
        <p:spPr>
          <a:xfrm>
            <a:off x="691896" y="59325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830A9-CEF7-574D-A9A9-CB9838528FD4}"/>
              </a:ext>
            </a:extLst>
          </p:cNvPr>
          <p:cNvSpPr/>
          <p:nvPr/>
        </p:nvSpPr>
        <p:spPr>
          <a:xfrm>
            <a:off x="768096" y="5127517"/>
            <a:ext cx="552704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thislist.append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("watermelon")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rgbClr val="212121"/>
                </a:solidFill>
                <a:latin typeface="Courier New" panose="02070309020205020404" pitchFamily="49" charset="0"/>
              </a:rPr>
              <a:t>thislist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FA50E-E09F-0447-8C6A-93B09DE026DC}"/>
              </a:ext>
            </a:extLst>
          </p:cNvPr>
          <p:cNvSpPr/>
          <p:nvPr/>
        </p:nvSpPr>
        <p:spPr>
          <a:xfrm>
            <a:off x="888873" y="6401485"/>
            <a:ext cx="63627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'orange', 'watermelon']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36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item at the specified index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796" y="372272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795" y="2669784"/>
            <a:ext cx="79408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thislist.insert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"pear")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0069" y="4092059"/>
            <a:ext cx="72995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'pear', 'banana', 'orange', 'watermelon']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34795" y="2092286"/>
            <a:ext cx="789012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['apple', 'banana', 'orange', 'watermelon']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63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</a:spPr>
      <a:bodyPr wrap="none">
        <a:spAutoFit/>
      </a:bodyPr>
      <a:lstStyle>
        <a:defPPr>
          <a:defRPr sz="1600" dirty="0" err="1">
            <a:solidFill>
              <a:srgbClr val="212121"/>
            </a:solidFill>
            <a:latin typeface="Courier New" panose="020703090202050204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4337</TotalTime>
  <Words>3849</Words>
  <Application>Microsoft Macintosh PowerPoint</Application>
  <PresentationFormat>On-screen Show (4:3)</PresentationFormat>
  <Paragraphs>854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COLLECTIONS</vt:lpstr>
      <vt:lpstr>PYTHON COLLECTIONS</vt:lpstr>
      <vt:lpstr>PYTHON COLLECTIONS: Definitions</vt:lpstr>
      <vt:lpstr>LISTS</vt:lpstr>
      <vt:lpstr>HOW DO WE CREATE A LIST?</vt:lpstr>
      <vt:lpstr>Loop Through a List</vt:lpstr>
      <vt:lpstr>Check if Item Exists</vt:lpstr>
      <vt:lpstr>List Length</vt:lpstr>
      <vt:lpstr>add an item at the specified index</vt:lpstr>
      <vt:lpstr>EXTENDING</vt:lpstr>
      <vt:lpstr>Remove an Item (Method #1)</vt:lpstr>
      <vt:lpstr>Remove an Item (Method #2)</vt:lpstr>
      <vt:lpstr>CLEARING VS. DELETING A LIST</vt:lpstr>
      <vt:lpstr> COPYING A LIST (Method #1)</vt:lpstr>
      <vt:lpstr> COPYING A LIST (Method #2)</vt:lpstr>
      <vt:lpstr>SORTING</vt:lpstr>
      <vt:lpstr>REVERSE ORDERING</vt:lpstr>
      <vt:lpstr> COUNTING</vt:lpstr>
      <vt:lpstr>Indexing</vt:lpstr>
      <vt:lpstr>SUMMARY</vt:lpstr>
      <vt:lpstr>TUPLES</vt:lpstr>
      <vt:lpstr>HOW DO WE CREATE A TUPLE?</vt:lpstr>
      <vt:lpstr>Loop Through a TUPLE</vt:lpstr>
      <vt:lpstr>Check if Item Exists</vt:lpstr>
      <vt:lpstr>TUPLE Length</vt:lpstr>
      <vt:lpstr>Add/REMOVE Items, EXTEND TUPLE SORTING and REVERSE ORDERING</vt:lpstr>
      <vt:lpstr>DELETING A TUPLE</vt:lpstr>
      <vt:lpstr> COPYING A TUPLE</vt:lpstr>
      <vt:lpstr> COUNTING</vt:lpstr>
      <vt:lpstr>Indexing</vt:lpstr>
      <vt:lpstr>SUMMARY</vt:lpstr>
      <vt:lpstr>SETS</vt:lpstr>
      <vt:lpstr>HOW DO WE CREATE A SET?</vt:lpstr>
      <vt:lpstr>Another Way of Creating Sets</vt:lpstr>
      <vt:lpstr>ACCESSING ITEMS</vt:lpstr>
      <vt:lpstr>Loop Through a SET</vt:lpstr>
      <vt:lpstr>Check if Item Exists</vt:lpstr>
      <vt:lpstr>GEt Length</vt:lpstr>
      <vt:lpstr>Add Items</vt:lpstr>
      <vt:lpstr>UPDATING</vt:lpstr>
      <vt:lpstr>Remove an Item (Method #1)</vt:lpstr>
      <vt:lpstr>Remove an Item (Method #2)</vt:lpstr>
      <vt:lpstr>Remove an Item (Method #3)</vt:lpstr>
      <vt:lpstr>CLEARING VS. DELETING A SET</vt:lpstr>
      <vt:lpstr> COPYING A SET</vt:lpstr>
      <vt:lpstr>Finding the differences between two sets</vt:lpstr>
      <vt:lpstr>Removing the items that exist in both sets</vt:lpstr>
      <vt:lpstr>Finding the items that exist in two sets</vt:lpstr>
      <vt:lpstr>Merging sets</vt:lpstr>
      <vt:lpstr>Determining whether x is a subset of y</vt:lpstr>
      <vt:lpstr>Determining whether Y is a suPERset of X</vt:lpstr>
      <vt:lpstr>SUMMARY</vt:lpstr>
      <vt:lpstr>Dictionaries</vt:lpstr>
      <vt:lpstr>HOW TO CREATE A DICTIONARY</vt:lpstr>
      <vt:lpstr>BUILDING DICTIONARIES</vt:lpstr>
      <vt:lpstr>BUILDING DICTIONARIES (Cont…)</vt:lpstr>
      <vt:lpstr>BUILDING DICTIONARIES (Cont…)</vt:lpstr>
      <vt:lpstr>BUILDING DICTIONARIES (Cont…)</vt:lpstr>
      <vt:lpstr>BUILDING DICTIONARIES (Cont…)</vt:lpstr>
      <vt:lpstr>BUILDING DICTIONARIES (Cont…)</vt:lpstr>
      <vt:lpstr>Loop Through a Dictionary</vt:lpstr>
      <vt:lpstr>Loop Through a Dictionary (Cont…)</vt:lpstr>
      <vt:lpstr>ANOTHER DICTIONARY EXAMPLE</vt:lpstr>
      <vt:lpstr>Check if KEY Exists</vt:lpstr>
      <vt:lpstr>DICTIONARY Length</vt:lpstr>
      <vt:lpstr>AddING Items</vt:lpstr>
      <vt:lpstr>AddING Items (Cont…)</vt:lpstr>
      <vt:lpstr>Remove an Item (Method #1)</vt:lpstr>
      <vt:lpstr>Remove an Item (Method #2)</vt:lpstr>
      <vt:lpstr>Remove an Item (Method #3)</vt:lpstr>
      <vt:lpstr>CLEARING A DICTIONARY</vt:lpstr>
      <vt:lpstr> COPYING A DICTIONARY (Method #1)</vt:lpstr>
      <vt:lpstr> COPYING A LIST (Method #2)</vt:lpstr>
      <vt:lpstr>Creating a dictionary with keys and a value</vt:lpstr>
      <vt:lpstr>AlSO</vt:lpstr>
      <vt:lpstr>SUMMARY: dict</vt:lpstr>
      <vt:lpstr>SUMMARY: PYTHON COLLECTIONS</vt:lpstr>
    </vt:vector>
  </TitlesOfParts>
  <Manager/>
  <Company>UMBC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Ergun Simsek</dc:creator>
  <cp:keywords/>
  <dc:description/>
  <cp:lastModifiedBy>Microsoft Office User</cp:lastModifiedBy>
  <cp:revision>234</cp:revision>
  <cp:lastPrinted>2021-09-17T19:53:53Z</cp:lastPrinted>
  <dcterms:created xsi:type="dcterms:W3CDTF">2015-10-20T15:51:57Z</dcterms:created>
  <dcterms:modified xsi:type="dcterms:W3CDTF">2021-09-17T19:53:56Z</dcterms:modified>
  <cp:category/>
</cp:coreProperties>
</file>