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joY1Jd5Kdl8kJKY/fvRsPXQGPE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Trong bối cảnh phát triển nhanh chóng của công nghệ số, ứng dụng ví điện tử đang trở thành một trong những công cụ tài chính trực tuyến phổ biến và tiện ích tại Việt Nam. Sự phổ biến và tiềm năng của ví điện tử không chỉ đến từ sự tăng trưởng vượt bậc của ngành công nghiệp tài chính số, mà còn từ sự thay đổi trong thói quen và thái độ của người dùng đối với việc thanh toán và giao dịch tài chính. Theo dòng xu hướng đó, nhóm em đã quyết định chọn chủ đề này cho sản phẩm thiết kế của chúng em.</a:t>
            </a:r>
            <a:endParaRPr sz="1300">
              <a:solidFill>
                <a:schemeClr val="dk1"/>
              </a:solidFill>
              <a:latin typeface="Times New Roman"/>
              <a:ea typeface="Times New Roman"/>
              <a:cs typeface="Times New Roman"/>
              <a:sym typeface="Times New Roman"/>
            </a:endParaRPr>
          </a:p>
          <a:p>
            <a:pPr indent="0" lvl="0" marL="0" rtl="0" algn="l">
              <a:lnSpc>
                <a:spcPct val="100000"/>
              </a:lnSpc>
              <a:spcBef>
                <a:spcPts val="40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222ffb414_1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5222ffb414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222ffb414_1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5222ffb414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2"/>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2"/>
          <p:cNvGrpSpPr/>
          <p:nvPr/>
        </p:nvGrpSpPr>
        <p:grpSpPr>
          <a:xfrm>
            <a:off x="0" y="490"/>
            <a:ext cx="5153705" cy="5134399"/>
            <a:chOff x="0" y="75"/>
            <a:chExt cx="5153705" cy="5152950"/>
          </a:xfrm>
        </p:grpSpPr>
        <p:sp>
          <p:nvSpPr>
            <p:cNvPr id="12" name="Google Shape;12;p12"/>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1"/>
          <p:cNvGrpSpPr/>
          <p:nvPr/>
        </p:nvGrpSpPr>
        <p:grpSpPr>
          <a:xfrm>
            <a:off x="4406400" y="0"/>
            <a:ext cx="4737600" cy="5143065"/>
            <a:chOff x="4406400" y="0"/>
            <a:chExt cx="4737600" cy="5143065"/>
          </a:xfrm>
        </p:grpSpPr>
        <p:sp>
          <p:nvSpPr>
            <p:cNvPr id="107" name="Google Shape;107;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 name="Shape 19"/>
        <p:cNvGrpSpPr/>
        <p:nvPr/>
      </p:nvGrpSpPr>
      <p:grpSpPr>
        <a:xfrm>
          <a:off x="0" y="0"/>
          <a:ext cx="0" cy="0"/>
          <a:chOff x="0" y="0"/>
          <a:chExt cx="0" cy="0"/>
        </a:xfrm>
      </p:grpSpPr>
      <p:grpSp>
        <p:nvGrpSpPr>
          <p:cNvPr id="20" name="Google Shape;20;p13"/>
          <p:cNvGrpSpPr/>
          <p:nvPr/>
        </p:nvGrpSpPr>
        <p:grpSpPr>
          <a:xfrm>
            <a:off x="4406400" y="0"/>
            <a:ext cx="4737600" cy="5143500"/>
            <a:chOff x="4406400" y="0"/>
            <a:chExt cx="4737600" cy="5143500"/>
          </a:xfrm>
        </p:grpSpPr>
        <p:sp>
          <p:nvSpPr>
            <p:cNvPr id="21" name="Google Shape;21;p1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1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14"/>
          <p:cNvGrpSpPr/>
          <p:nvPr/>
        </p:nvGrpSpPr>
        <p:grpSpPr>
          <a:xfrm>
            <a:off x="4406400" y="0"/>
            <a:ext cx="4737600" cy="5143065"/>
            <a:chOff x="4406400" y="0"/>
            <a:chExt cx="4737600" cy="5143065"/>
          </a:xfrm>
        </p:grpSpPr>
        <p:sp>
          <p:nvSpPr>
            <p:cNvPr id="43" name="Google Shape;43;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grpSp>
        <p:nvGrpSpPr>
          <p:cNvPr id="64" name="Google Shape;64;p15"/>
          <p:cNvGrpSpPr/>
          <p:nvPr/>
        </p:nvGrpSpPr>
        <p:grpSpPr>
          <a:xfrm>
            <a:off x="0" y="381001"/>
            <a:ext cx="1037850" cy="1016288"/>
            <a:chOff x="0" y="381001"/>
            <a:chExt cx="1037850" cy="1016288"/>
          </a:xfrm>
        </p:grpSpPr>
        <p:sp>
          <p:nvSpPr>
            <p:cNvPr id="65" name="Google Shape;65;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8" name="Google Shape;68;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1" name="Shape 71"/>
        <p:cNvGrpSpPr/>
        <p:nvPr/>
      </p:nvGrpSpPr>
      <p:grpSpPr>
        <a:xfrm>
          <a:off x="0" y="0"/>
          <a:ext cx="0" cy="0"/>
          <a:chOff x="0" y="0"/>
          <a:chExt cx="0" cy="0"/>
        </a:xfrm>
      </p:grpSpPr>
      <p:grpSp>
        <p:nvGrpSpPr>
          <p:cNvPr id="72" name="Google Shape;72;p16"/>
          <p:cNvGrpSpPr/>
          <p:nvPr/>
        </p:nvGrpSpPr>
        <p:grpSpPr>
          <a:xfrm>
            <a:off x="0" y="381001"/>
            <a:ext cx="1037850" cy="1016288"/>
            <a:chOff x="0" y="381001"/>
            <a:chExt cx="1037850" cy="1016288"/>
          </a:xfrm>
        </p:grpSpPr>
        <p:sp>
          <p:nvSpPr>
            <p:cNvPr id="73" name="Google Shape;73;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6" name="Google Shape;76;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grpSp>
        <p:nvGrpSpPr>
          <p:cNvPr id="79" name="Google Shape;79;p17"/>
          <p:cNvGrpSpPr/>
          <p:nvPr/>
        </p:nvGrpSpPr>
        <p:grpSpPr>
          <a:xfrm>
            <a:off x="0" y="381001"/>
            <a:ext cx="1037850" cy="1016288"/>
            <a:chOff x="0" y="381001"/>
            <a:chExt cx="1037850" cy="1016288"/>
          </a:xfrm>
        </p:grpSpPr>
        <p:sp>
          <p:nvSpPr>
            <p:cNvPr id="80" name="Google Shape;80;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3" name="Google Shape;8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grpSp>
        <p:nvGrpSpPr>
          <p:cNvPr id="85" name="Google Shape;85;p18"/>
          <p:cNvGrpSpPr/>
          <p:nvPr/>
        </p:nvGrpSpPr>
        <p:grpSpPr>
          <a:xfrm>
            <a:off x="0" y="381001"/>
            <a:ext cx="1037850" cy="1016288"/>
            <a:chOff x="0" y="381001"/>
            <a:chExt cx="1037850" cy="1016288"/>
          </a:xfrm>
        </p:grpSpPr>
        <p:sp>
          <p:nvSpPr>
            <p:cNvPr id="86" name="Google Shape;86;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8"/>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9" name="Google Shape;89;p18"/>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0" name="Google Shape;9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19"/>
          <p:cNvGrpSpPr/>
          <p:nvPr/>
        </p:nvGrpSpPr>
        <p:grpSpPr>
          <a:xfrm>
            <a:off x="0" y="381001"/>
            <a:ext cx="1037850" cy="1016288"/>
            <a:chOff x="0" y="381001"/>
            <a:chExt cx="1037850" cy="1016288"/>
          </a:xfrm>
        </p:grpSpPr>
        <p:sp>
          <p:nvSpPr>
            <p:cNvPr id="93" name="Google Shape;93;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0"/>
          <p:cNvGrpSpPr/>
          <p:nvPr/>
        </p:nvGrpSpPr>
        <p:grpSpPr>
          <a:xfrm>
            <a:off x="0" y="4128572"/>
            <a:ext cx="698925" cy="684657"/>
            <a:chOff x="0" y="3785672"/>
            <a:chExt cx="698925" cy="684657"/>
          </a:xfrm>
        </p:grpSpPr>
        <p:sp>
          <p:nvSpPr>
            <p:cNvPr id="101" name="Google Shape;101;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Xây dựng giao diện Ứng dụng ví điện tử</a:t>
            </a:r>
            <a:endParaRPr/>
          </a:p>
          <a:p>
            <a:pPr indent="0" lvl="0" marL="0" rtl="0" algn="l">
              <a:lnSpc>
                <a:spcPct val="100000"/>
              </a:lnSpc>
              <a:spcBef>
                <a:spcPts val="0"/>
              </a:spcBef>
              <a:spcAft>
                <a:spcPts val="0"/>
              </a:spcAft>
              <a:buSzPct val="111111"/>
              <a:buNone/>
            </a:pPr>
            <a:r>
              <a:rPr lang="en"/>
              <a:t>Vn-PAYMATE</a:t>
            </a:r>
            <a:endParaRPr/>
          </a:p>
        </p:txBody>
      </p:sp>
      <p:sp>
        <p:nvSpPr>
          <p:cNvPr id="135" name="Google Shape;135;p1"/>
          <p:cNvSpPr txBox="1"/>
          <p:nvPr>
            <p:ph idx="1" type="subTitle"/>
          </p:nvPr>
        </p:nvSpPr>
        <p:spPr>
          <a:xfrm>
            <a:off x="5083950" y="3431625"/>
            <a:ext cx="3470700" cy="138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Nhóm 3:</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Mai Phúc Tâm                 	-         20521868</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Cấn Đức Quang 		- 	20520716</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Nguyễn Duy Hào		-	20520491</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Trương Đức Thiện		- 	20520778</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rPr lang="en" sz="1400">
                <a:latin typeface="Times New Roman"/>
                <a:ea typeface="Times New Roman"/>
                <a:cs typeface="Times New Roman"/>
                <a:sym typeface="Times New Roman"/>
              </a:rPr>
              <a:t>Dương Minh Thái		- 	20520753</a:t>
            </a:r>
            <a:endParaRPr sz="1400">
              <a:latin typeface="Times New Roman"/>
              <a:ea typeface="Times New Roman"/>
              <a:cs typeface="Times New Roman"/>
              <a:sym typeface="Times New Roman"/>
            </a:endParaRPr>
          </a:p>
        </p:txBody>
      </p:sp>
      <p:sp>
        <p:nvSpPr>
          <p:cNvPr id="136" name="Google Shape;136;p1"/>
          <p:cNvSpPr txBox="1"/>
          <p:nvPr/>
        </p:nvSpPr>
        <p:spPr>
          <a:xfrm>
            <a:off x="2316375" y="171575"/>
            <a:ext cx="54336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TRƯỜNG ĐẠI HỌC CÔNG NGHỆ THÔNG TIN - ĐHQG TPHCM</a:t>
            </a:r>
            <a:endParaRPr b="0" i="0" sz="1400" u="none" cap="none" strike="noStrike">
              <a:solidFill>
                <a:schemeClr val="lt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lt1"/>
                </a:solidFill>
                <a:latin typeface="Times New Roman"/>
                <a:ea typeface="Times New Roman"/>
                <a:cs typeface="Times New Roman"/>
                <a:sym typeface="Times New Roman"/>
              </a:rPr>
              <a:t>Khoa Công nghệ Phần mềm</a:t>
            </a:r>
            <a:endParaRPr b="0" i="0" sz="1400" u="none" cap="none" strike="noStrike">
              <a:solidFill>
                <a:schemeClr val="lt1"/>
              </a:solidFill>
              <a:latin typeface="Times New Roman"/>
              <a:ea typeface="Times New Roman"/>
              <a:cs typeface="Times New Roman"/>
              <a:sym typeface="Times New Roman"/>
            </a:endParaRPr>
          </a:p>
        </p:txBody>
      </p:sp>
      <p:sp>
        <p:nvSpPr>
          <p:cNvPr id="137" name="Google Shape;13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823850" y="2053000"/>
            <a:ext cx="51174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a:t>Cảm ơn cô và các bạn đã lắng nghe.</a:t>
            </a:r>
            <a:endParaRPr b="1"/>
          </a:p>
        </p:txBody>
      </p:sp>
      <p:sp>
        <p:nvSpPr>
          <p:cNvPr id="201" name="Google Shape;20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813600" y="566600"/>
            <a:ext cx="51174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a:t>DEMO GIAO DIỆN ĐỀ TÀI</a:t>
            </a:r>
            <a:endParaRPr b="1"/>
          </a:p>
        </p:txBody>
      </p:sp>
      <p:sp>
        <p:nvSpPr>
          <p:cNvPr id="143" name="Google Shape;1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44" name="Google Shape;144;p9"/>
          <p:cNvPicPr preferRelativeResize="0"/>
          <p:nvPr/>
        </p:nvPicPr>
        <p:blipFill rotWithShape="1">
          <a:blip r:embed="rId3">
            <a:alphaModFix/>
          </a:blip>
          <a:srcRect b="0" l="0" r="0" t="0"/>
          <a:stretch/>
        </p:blipFill>
        <p:spPr>
          <a:xfrm>
            <a:off x="1116025" y="1621650"/>
            <a:ext cx="3123400" cy="3123400"/>
          </a:xfrm>
          <a:prstGeom prst="rect">
            <a:avLst/>
          </a:prstGeom>
          <a:noFill/>
          <a:ln>
            <a:noFill/>
          </a:ln>
        </p:spPr>
      </p:pic>
      <p:sp>
        <p:nvSpPr>
          <p:cNvPr id="145" name="Google Shape;145;p9"/>
          <p:cNvSpPr txBox="1"/>
          <p:nvPr/>
        </p:nvSpPr>
        <p:spPr>
          <a:xfrm>
            <a:off x="4761200" y="24381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https://figma.fun/vBSJrB</a:t>
            </a:r>
            <a:endParaRPr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373450" y="544975"/>
            <a:ext cx="4587000" cy="741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t>NỘI DUNG</a:t>
            </a:r>
            <a:endParaRPr/>
          </a:p>
        </p:txBody>
      </p:sp>
      <p:sp>
        <p:nvSpPr>
          <p:cNvPr id="151" name="Google Shape;151;p2"/>
          <p:cNvSpPr txBox="1"/>
          <p:nvPr/>
        </p:nvSpPr>
        <p:spPr>
          <a:xfrm>
            <a:off x="373450" y="1580000"/>
            <a:ext cx="4797300" cy="1354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0"/>
              </a:spcBef>
              <a:spcAft>
                <a:spcPts val="0"/>
              </a:spcAft>
              <a:buClr>
                <a:schemeClr val="lt1"/>
              </a:buClr>
              <a:buSzPts val="1900"/>
              <a:buFont typeface="Times New Roman"/>
              <a:buAutoNum type="arabicPeriod"/>
            </a:pPr>
            <a:r>
              <a:rPr b="0" i="0" lang="en" sz="1900" u="none" cap="none" strike="noStrike">
                <a:solidFill>
                  <a:schemeClr val="lt1"/>
                </a:solidFill>
                <a:latin typeface="Times New Roman"/>
                <a:ea typeface="Times New Roman"/>
                <a:cs typeface="Times New Roman"/>
                <a:sym typeface="Times New Roman"/>
              </a:rPr>
              <a:t>Giới thiệu đề tài</a:t>
            </a:r>
            <a:endParaRPr b="0" i="0" sz="1900" u="none" cap="none" strike="noStrike">
              <a:solidFill>
                <a:schemeClr val="lt1"/>
              </a:solidFill>
              <a:latin typeface="Times New Roman"/>
              <a:ea typeface="Times New Roman"/>
              <a:cs typeface="Times New Roman"/>
              <a:sym typeface="Times New Roman"/>
            </a:endParaRPr>
          </a:p>
          <a:p>
            <a:pPr indent="-349250" lvl="0" marL="457200" marR="0" rtl="0" algn="l">
              <a:lnSpc>
                <a:spcPct val="150000"/>
              </a:lnSpc>
              <a:spcBef>
                <a:spcPts val="0"/>
              </a:spcBef>
              <a:spcAft>
                <a:spcPts val="0"/>
              </a:spcAft>
              <a:buClr>
                <a:schemeClr val="lt1"/>
              </a:buClr>
              <a:buSzPts val="1900"/>
              <a:buFont typeface="Times New Roman"/>
              <a:buAutoNum type="arabicPeriod"/>
            </a:pPr>
            <a:r>
              <a:rPr b="0" i="0" lang="en" sz="1900" u="none" cap="none" strike="noStrike">
                <a:solidFill>
                  <a:schemeClr val="lt1"/>
                </a:solidFill>
                <a:latin typeface="Times New Roman"/>
                <a:ea typeface="Times New Roman"/>
                <a:cs typeface="Times New Roman"/>
                <a:sym typeface="Times New Roman"/>
              </a:rPr>
              <a:t>Mục tiêu đề tài</a:t>
            </a:r>
            <a:endParaRPr b="0" i="0" sz="1900" u="none" cap="none" strike="noStrike">
              <a:solidFill>
                <a:schemeClr val="lt1"/>
              </a:solidFill>
              <a:latin typeface="Times New Roman"/>
              <a:ea typeface="Times New Roman"/>
              <a:cs typeface="Times New Roman"/>
              <a:sym typeface="Times New Roman"/>
            </a:endParaRPr>
          </a:p>
          <a:p>
            <a:pPr indent="-349250" lvl="0" marL="457200" marR="0" rtl="0" algn="l">
              <a:lnSpc>
                <a:spcPct val="150000"/>
              </a:lnSpc>
              <a:spcBef>
                <a:spcPts val="0"/>
              </a:spcBef>
              <a:spcAft>
                <a:spcPts val="0"/>
              </a:spcAft>
              <a:buClr>
                <a:schemeClr val="lt1"/>
              </a:buClr>
              <a:buSzPts val="1900"/>
              <a:buFont typeface="Times New Roman"/>
              <a:buAutoNum type="arabicPeriod"/>
            </a:pPr>
            <a:r>
              <a:rPr lang="en" sz="1900">
                <a:solidFill>
                  <a:schemeClr val="lt1"/>
                </a:solidFill>
                <a:latin typeface="Times New Roman"/>
                <a:ea typeface="Times New Roman"/>
                <a:cs typeface="Times New Roman"/>
                <a:sym typeface="Times New Roman"/>
              </a:rPr>
              <a:t>Kết luận</a:t>
            </a:r>
            <a:endParaRPr sz="1900">
              <a:solidFill>
                <a:schemeClr val="lt1"/>
              </a:solidFill>
              <a:latin typeface="Times New Roman"/>
              <a:ea typeface="Times New Roman"/>
              <a:cs typeface="Times New Roman"/>
              <a:sym typeface="Times New Roman"/>
            </a:endParaRPr>
          </a:p>
        </p:txBody>
      </p:sp>
      <p:sp>
        <p:nvSpPr>
          <p:cNvPr id="152" name="Google Shape;15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sz="3000"/>
              <a:t>GIỚI THIỆU ĐỀ TÀI</a:t>
            </a:r>
            <a:endParaRPr b="1" sz="3000"/>
          </a:p>
        </p:txBody>
      </p:sp>
      <p:sp>
        <p:nvSpPr>
          <p:cNvPr id="158" name="Google Shape;15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Giới thiệu đề tài</a:t>
            </a:r>
            <a:endParaRPr b="1"/>
          </a:p>
        </p:txBody>
      </p:sp>
      <p:pic>
        <p:nvPicPr>
          <p:cNvPr id="164" name="Google Shape;164;p4"/>
          <p:cNvPicPr preferRelativeResize="0"/>
          <p:nvPr/>
        </p:nvPicPr>
        <p:blipFill rotWithShape="1">
          <a:blip r:embed="rId3">
            <a:alphaModFix/>
          </a:blip>
          <a:srcRect b="0" l="0" r="0" t="0"/>
          <a:stretch/>
        </p:blipFill>
        <p:spPr>
          <a:xfrm>
            <a:off x="4843650" y="2935575"/>
            <a:ext cx="3049201" cy="2030475"/>
          </a:xfrm>
          <a:prstGeom prst="rect">
            <a:avLst/>
          </a:prstGeom>
          <a:noFill/>
          <a:ln>
            <a:noFill/>
          </a:ln>
        </p:spPr>
      </p:pic>
      <p:pic>
        <p:nvPicPr>
          <p:cNvPr id="165" name="Google Shape;165;p4"/>
          <p:cNvPicPr preferRelativeResize="0"/>
          <p:nvPr/>
        </p:nvPicPr>
        <p:blipFill rotWithShape="1">
          <a:blip r:embed="rId4">
            <a:alphaModFix/>
          </a:blip>
          <a:srcRect b="0" l="0" r="0" t="0"/>
          <a:stretch/>
        </p:blipFill>
        <p:spPr>
          <a:xfrm>
            <a:off x="1167600" y="958000"/>
            <a:ext cx="3530849" cy="4008049"/>
          </a:xfrm>
          <a:prstGeom prst="rect">
            <a:avLst/>
          </a:prstGeom>
          <a:noFill/>
          <a:ln>
            <a:noFill/>
          </a:ln>
        </p:spPr>
      </p:pic>
      <p:pic>
        <p:nvPicPr>
          <p:cNvPr id="166" name="Google Shape;166;p4"/>
          <p:cNvPicPr preferRelativeResize="0"/>
          <p:nvPr/>
        </p:nvPicPr>
        <p:blipFill rotWithShape="1">
          <a:blip r:embed="rId5">
            <a:alphaModFix/>
          </a:blip>
          <a:srcRect b="0" l="0" r="0" t="0"/>
          <a:stretch/>
        </p:blipFill>
        <p:spPr>
          <a:xfrm>
            <a:off x="4843650" y="692150"/>
            <a:ext cx="3658584" cy="2129825"/>
          </a:xfrm>
          <a:prstGeom prst="rect">
            <a:avLst/>
          </a:prstGeom>
          <a:noFill/>
          <a:ln>
            <a:noFill/>
          </a:ln>
        </p:spPr>
      </p:pic>
      <p:sp>
        <p:nvSpPr>
          <p:cNvPr id="167" name="Google Shape;16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a:t>MỤC TIÊU ĐỀ TÀI</a:t>
            </a:r>
            <a:endParaRPr b="1"/>
          </a:p>
        </p:txBody>
      </p:sp>
      <p:sp>
        <p:nvSpPr>
          <p:cNvPr id="173" name="Google Shape;17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idx="1" type="body"/>
          </p:nvPr>
        </p:nvSpPr>
        <p:spPr>
          <a:xfrm>
            <a:off x="1297500" y="1567550"/>
            <a:ext cx="3403200" cy="3322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800">
                <a:latin typeface="Times New Roman"/>
                <a:ea typeface="Times New Roman"/>
                <a:cs typeface="Times New Roman"/>
                <a:sym typeface="Times New Roman"/>
              </a:rPr>
              <a:t>Xây dựng giao diện cho phần mềm ví điện tử</a:t>
            </a:r>
            <a:endParaRPr b="1" sz="1800">
              <a:latin typeface="Times New Roman"/>
              <a:ea typeface="Times New Roman"/>
              <a:cs typeface="Times New Roman"/>
              <a:sym typeface="Times New Roman"/>
            </a:endParaRPr>
          </a:p>
          <a:p>
            <a:pPr indent="-330200" lvl="0" marL="457200" rtl="0" algn="just">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Đảm bảo tính thân thiện, liền mạch, mượt mà khi thao tác giao diện.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Nắm được quy trình thiết kế giao diện.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Vận dụng được những kiến thức của môn học vào việc thiết kế giao diện.</a:t>
            </a:r>
            <a:endParaRPr sz="1600">
              <a:latin typeface="Times New Roman"/>
              <a:ea typeface="Times New Roman"/>
              <a:cs typeface="Times New Roman"/>
              <a:sym typeface="Times New Roman"/>
            </a:endParaRPr>
          </a:p>
        </p:txBody>
      </p:sp>
      <p:sp>
        <p:nvSpPr>
          <p:cNvPr id="179" name="Google Shape;179;p6"/>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300"/>
              <a:buNone/>
            </a:pPr>
            <a:r>
              <a:rPr b="1" lang="en" sz="1800">
                <a:latin typeface="Times New Roman"/>
                <a:ea typeface="Times New Roman"/>
                <a:cs typeface="Times New Roman"/>
                <a:sym typeface="Times New Roman"/>
              </a:rPr>
              <a:t>Trau dồi khả năng làm việc nhóm</a:t>
            </a:r>
            <a:endParaRPr b="1" sz="1800">
              <a:latin typeface="Times New Roman"/>
              <a:ea typeface="Times New Roman"/>
              <a:cs typeface="Times New Roman"/>
              <a:sym typeface="Times New Roman"/>
            </a:endParaRPr>
          </a:p>
          <a:p>
            <a:pPr indent="-330200" lvl="0" marL="457200" rtl="0" algn="just">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Giao tiếp có hiệu quả với các thành viên trong nhóm.</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Phân chia công việc có khoa học, đảm bảo công việc của nhóm được quản lý chặt chẽ.</a:t>
            </a:r>
            <a:endParaRPr sz="1600">
              <a:latin typeface="Times New Roman"/>
              <a:ea typeface="Times New Roman"/>
              <a:cs typeface="Times New Roman"/>
              <a:sym typeface="Times New Roman"/>
            </a:endParaRPr>
          </a:p>
        </p:txBody>
      </p:sp>
      <p:sp>
        <p:nvSpPr>
          <p:cNvPr id="180" name="Google Shape;180;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Mục tiêu đề tài</a:t>
            </a:r>
            <a:endParaRPr b="1"/>
          </a:p>
        </p:txBody>
      </p:sp>
      <p:sp>
        <p:nvSpPr>
          <p:cNvPr id="181" name="Google Shape;18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5222ffb414_1_10"/>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b="1" lang="en"/>
              <a:t>KẾT LUẬN</a:t>
            </a:r>
            <a:endParaRPr b="1"/>
          </a:p>
        </p:txBody>
      </p:sp>
      <p:sp>
        <p:nvSpPr>
          <p:cNvPr id="187" name="Google Shape;187;g25222ffb414_1_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5222ffb414_1_15"/>
          <p:cNvSpPr txBox="1"/>
          <p:nvPr>
            <p:ph idx="1" type="body"/>
          </p:nvPr>
        </p:nvSpPr>
        <p:spPr>
          <a:xfrm>
            <a:off x="1130675" y="1567550"/>
            <a:ext cx="3594900" cy="351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800">
                <a:latin typeface="Times New Roman"/>
                <a:ea typeface="Times New Roman"/>
                <a:cs typeface="Times New Roman"/>
                <a:sym typeface="Times New Roman"/>
              </a:rPr>
              <a:t>Ưu điểm</a:t>
            </a:r>
            <a:endParaRPr b="1" sz="18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App tối ưu hóa phần hiển thị để không tạo cảm giác khó chịu cho người dùng.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Màu sắc mang lại cảm giác nhẹ nhàng , đầy sức sống.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Cách thiết kế tương tác đơn giản, phù hợp với nhiều đối tượng, người dùng khác nhau.</a:t>
            </a:r>
            <a:endParaRPr sz="1600">
              <a:latin typeface="Times New Roman"/>
              <a:ea typeface="Times New Roman"/>
              <a:cs typeface="Times New Roman"/>
              <a:sym typeface="Times New Roman"/>
            </a:endParaRPr>
          </a:p>
        </p:txBody>
      </p:sp>
      <p:sp>
        <p:nvSpPr>
          <p:cNvPr id="193" name="Google Shape;193;g25222ffb414_1_15"/>
          <p:cNvSpPr txBox="1"/>
          <p:nvPr>
            <p:ph idx="2" type="body"/>
          </p:nvPr>
        </p:nvSpPr>
        <p:spPr>
          <a:xfrm>
            <a:off x="4933196" y="1567550"/>
            <a:ext cx="3403200" cy="29112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SzPts val="1300"/>
              <a:buNone/>
            </a:pPr>
            <a:r>
              <a:rPr b="1" lang="en" sz="1800">
                <a:latin typeface="Times New Roman"/>
                <a:ea typeface="Times New Roman"/>
                <a:cs typeface="Times New Roman"/>
                <a:sym typeface="Times New Roman"/>
              </a:rPr>
              <a:t>Nhược điểm</a:t>
            </a:r>
            <a:endParaRPr b="1" sz="18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Có một số tương tác chưa được hoàn thiện theo như mục tiêu ban đầu.</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App còn đơn điệu, chưa đầy đủ tính năng.</a:t>
            </a:r>
            <a:endParaRPr sz="1600">
              <a:latin typeface="Times New Roman"/>
              <a:ea typeface="Times New Roman"/>
              <a:cs typeface="Times New Roman"/>
              <a:sym typeface="Times New Roman"/>
            </a:endParaRPr>
          </a:p>
          <a:p>
            <a:pPr indent="-330200" lvl="0" marL="457200" rtl="0" algn="just">
              <a:lnSpc>
                <a:spcPct val="150000"/>
              </a:lnSpc>
              <a:spcBef>
                <a:spcPts val="0"/>
              </a:spcBef>
              <a:spcAft>
                <a:spcPts val="800"/>
              </a:spcAft>
              <a:buSzPts val="1600"/>
              <a:buFont typeface="Times New Roman"/>
              <a:buChar char="-"/>
            </a:pPr>
            <a:r>
              <a:rPr lang="en" sz="1600">
                <a:latin typeface="Times New Roman"/>
                <a:ea typeface="Times New Roman"/>
                <a:cs typeface="Times New Roman"/>
                <a:sym typeface="Times New Roman"/>
              </a:rPr>
              <a:t>Có một số lỗi tương tác nhỏ trong quá trình kiểm thử.</a:t>
            </a:r>
            <a:endParaRPr sz="1600">
              <a:latin typeface="Times New Roman"/>
              <a:ea typeface="Times New Roman"/>
              <a:cs typeface="Times New Roman"/>
              <a:sym typeface="Times New Roman"/>
            </a:endParaRPr>
          </a:p>
        </p:txBody>
      </p:sp>
      <p:sp>
        <p:nvSpPr>
          <p:cNvPr id="194" name="Google Shape;194;g25222ffb414_1_15"/>
          <p:cNvSpPr txBox="1"/>
          <p:nvPr>
            <p:ph type="title"/>
          </p:nvPr>
        </p:nvSpPr>
        <p:spPr>
          <a:xfrm>
            <a:off x="1130675" y="4007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b="1" lang="en"/>
              <a:t>Kết luận</a:t>
            </a:r>
            <a:endParaRPr b="1"/>
          </a:p>
        </p:txBody>
      </p:sp>
      <p:sp>
        <p:nvSpPr>
          <p:cNvPr id="195" name="Google Shape;195;g25222ffb414_1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