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4" r:id="rId6"/>
    <p:sldId id="265" r:id="rId7"/>
    <p:sldId id="266" r:id="rId8"/>
    <p:sldId id="267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>
                <a:latin typeface="Times New Roman Regular" panose="02020503050405090304" charset="0"/>
                <a:cs typeface="Times New Roman Regular" panose="02020503050405090304" charset="0"/>
              </a:rPr>
              <a:t>Decision Procedure for PA with exponential function</a:t>
            </a:r>
            <a:endParaRPr lang="en-US" altLang="zh-CN" sz="4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QE algorithm</a:t>
            </a:r>
            <a:endParaRPr lang="en-US" altLang="zh-CN"/>
          </a:p>
        </p:txBody>
      </p:sp>
      <p:pic>
        <p:nvPicPr>
          <p:cNvPr id="4" name="内容占位符 3" descr="截屏2021-04-01 下午8.18.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56460"/>
            <a:ext cx="9673590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692785"/>
            <a:ext cx="1725295" cy="423545"/>
          </a:xfrm>
          <a:prstGeom prst="rect">
            <a:avLst/>
          </a:prstGeom>
        </p:spPr>
      </p:pic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1768475"/>
            <a:ext cx="4699000" cy="46164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1943100" y="1116330"/>
            <a:ext cx="1270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82800" y="125857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Normalization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768475"/>
            <a:ext cx="2138045" cy="52514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881370" y="2013585"/>
            <a:ext cx="669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334E55B0-647D-440b-865C-3EC943EB4CBC-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5" y="2882265"/>
            <a:ext cx="6029325" cy="4318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921510" y="2233295"/>
            <a:ext cx="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82800" y="2372360"/>
            <a:ext cx="421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QE-with-order   (all possible order, rename)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10080" y="3353435"/>
            <a:ext cx="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152650" y="3526155"/>
                <a:ext cx="5011420" cy="41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QEexp    eliminate exponential terms of maximal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526155"/>
                <a:ext cx="5011420" cy="415290"/>
              </a:xfrm>
              <a:prstGeom prst="rect">
                <a:avLst/>
              </a:prstGeom>
              <a:blipFill rotWithShape="1">
                <a:blip r:embed="rId5"/>
                <a:stretch>
                  <a:fillRect r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9" name="334E55B0-647D-440b-865C-3EC943EB4CBC-5" descr="/private/var/folders/4g/_4xtszdj4dnc5j0dkmgnrd8r0000gn/T/com.kingsoft.wpsoffice.mac/wpsoffice.YmYhoF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18" y="4013200"/>
            <a:ext cx="4549140" cy="48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47435" y="4078605"/>
                <a:ext cx="1381760" cy="41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terms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4078605"/>
                <a:ext cx="1381760" cy="415290"/>
              </a:xfrm>
              <a:prstGeom prst="rect">
                <a:avLst/>
              </a:prstGeom>
              <a:blipFill rotWithShape="1">
                <a:blip r:embed="rId7"/>
                <a:stretch>
                  <a:fillRect r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1" name="334E55B0-647D-440b-865C-3EC943EB4CBC-6" descr="/private/var/folders/4g/_4xtszdj4dnc5j0dkmgnrd8r0000gn/T/com.kingsoft.wpsoffice.mac/wpsoffice.nnllTN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135" y="5029518"/>
            <a:ext cx="4761865" cy="45593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1910080" y="4507865"/>
            <a:ext cx="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152650" y="4646930"/>
                <a:ext cx="3569970" cy="41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QElinear eliminate linear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4646930"/>
                <a:ext cx="3569970" cy="4152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1910080" y="5662295"/>
            <a:ext cx="676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8652510" y="3549650"/>
            <a:ext cx="0" cy="211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117725" y="3549650"/>
            <a:ext cx="6534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875395" y="427863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loop from i=n to 0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截屏2021-04-01 下午9.34.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1802765"/>
            <a:ext cx="7407275" cy="4351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5710" y="1802765"/>
            <a:ext cx="233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334E55B0-647D-440b-865C-3EC943EB4CBC-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692785"/>
            <a:ext cx="1725295" cy="423545"/>
          </a:xfrm>
          <a:prstGeom prst="rect">
            <a:avLst/>
          </a:prstGeom>
        </p:spPr>
      </p:pic>
      <p:pic>
        <p:nvPicPr>
          <p:cNvPr id="5" name="334E55B0-647D-440b-865C-3EC943EB4CBC-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1768475"/>
            <a:ext cx="4699000" cy="46164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1943100" y="1116330"/>
            <a:ext cx="1270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82800" y="125857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Normalization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9" name="334E55B0-647D-440b-865C-3EC943EB4CBC-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768475"/>
            <a:ext cx="2138045" cy="52514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881370" y="2013585"/>
            <a:ext cx="669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334E55B0-647D-440b-865C-3EC943EB4CBC-10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5" y="2882265"/>
            <a:ext cx="6029325" cy="4318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921510" y="2233295"/>
            <a:ext cx="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82800" y="2372360"/>
            <a:ext cx="421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QE-with-order   (all possible order, rename)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10080" y="3353435"/>
            <a:ext cx="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152650" y="3526155"/>
                <a:ext cx="5011420" cy="41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QEexp    eliminate exponential terms of maximal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526155"/>
                <a:ext cx="5011420" cy="415290"/>
              </a:xfrm>
              <a:prstGeom prst="rect">
                <a:avLst/>
              </a:prstGeom>
              <a:blipFill rotWithShape="1">
                <a:blip r:embed="rId5"/>
                <a:stretch>
                  <a:fillRect r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9" name="334E55B0-647D-440b-865C-3EC943EB4CBC-11" descr="/private/var/folders/4g/_4xtszdj4dnc5j0dkmgnrd8r0000gn/T/com.kingsoft.wpsoffice.mac/wpsoffice.uIsACi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21" y="4013200"/>
            <a:ext cx="4030345" cy="48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47435" y="4080510"/>
                <a:ext cx="1381760" cy="41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terms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35" y="4080510"/>
                <a:ext cx="1381760" cy="415290"/>
              </a:xfrm>
              <a:prstGeom prst="rect">
                <a:avLst/>
              </a:prstGeom>
              <a:blipFill rotWithShape="1">
                <a:blip r:embed="rId7"/>
                <a:stretch>
                  <a:fillRect r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>
            <a:off x="1910080" y="4507865"/>
            <a:ext cx="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47435" y="508000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PA formula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279650" y="4634865"/>
            <a:ext cx="6372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8652510" y="3549650"/>
            <a:ext cx="0" cy="109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117725" y="3549650"/>
            <a:ext cx="6534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875395" y="380492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loop from i=n to 0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6" name="334E55B0-647D-440b-865C-3EC943EB4CBC-12" descr="/private/var/folders/4g/_4xtszdj4dnc5j0dkmgnrd8r0000gn/T/com.kingsoft.wpsoffice.mac/wpsoffice.uIsACi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21" y="5019040"/>
            <a:ext cx="4030345" cy="480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30005" y="4358640"/>
            <a:ext cx="215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Not always correct!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, apply QE-exp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obtain a formula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, can not apply QE-exp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Need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≤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𝑏𝑜𝑢𝑛𝑑</m:t>
                    </m:r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 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0" lvl="0" indent="0">
                  <a:buNone/>
                </a:pP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334E55B0-647D-440b-865C-3EC943EB4CBC-1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151890"/>
            <a:ext cx="5452110" cy="452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Solver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A solver for existential quantified formulae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based on QEexp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Optimize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QEexp for all atoms (with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) in the formula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>
                    <a:latin typeface="Times New Roman Regular" panose="02020503050405090304" charset="0"/>
                    <a:cs typeface="Times New Roman Regular" panose="02020503050405090304" charset="0"/>
                  </a:rPr>
                  <a:t>DFS </a:t>
                </a:r>
                <a:endParaRPr lang="en-US" altLang="zh-CN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HVjRhWE4wY3lCNExpQmNkR2hsZEdFb2VDeDVLU0JjWFE9PSIsCiAgICJMYXRleEltZ0Jhc2U2NCIgOiAiaVZCT1J3MEtHZ29BQUFBTlNVaEVVZ0FBQVZJQUFBQlRCQU1BQUFBLzBKTE5BQUFBTUZCTVZFWC8vLzhBQUFBQUFBQUFBQUFBQUFBQUFBQUFBQUFBQUFBQUFBQUFBQUFBQUFBQUFBQUFBQUFBQUFBQUFBQUFBQUF2M2FCN0FBQUFEM1JTVGxNQUVMdnZabFF5ZHQyclJDTE5pWm05eWdtMUFBQUFDWEJJV1hNQUFBN0VBQUFPeEFHVkt3NGJBQUFLbzBsRVFWUm9CYlZhell0clNSV3Y5RWY2OVhmd2djeXN1c1ZaS0tKcFpaQ0JFVzQ3cm9TQk5JcmdyTHBSM0FpYXAxdUZ0Q0lLdXJndDRrSVIwamdNeUN6c2h0bk01cEVXY2FFdSt1RS9rSGJqeGtXZUV6L3l4dWM3L3VyalZKMjZYOGxOOHU0aTkxVFZPYjg2dCtwODFjMVY2bmxkNno5ZUJ2STd4OHRBcWNZWXZWbzlQdHZvdmZkbTQxdUFhNVBPRnBEMm9vMzBkNTUrVGtUNy9lVUF2ek5wT2FBUEpKUzVEbXRQOFViNm1VY1pvUjA2enZUTTJXelM5NXhrSjZNbjBiL3FZbjZPSmpRK2lhWDYvNHZiODdkT256clpiazdUZjlaRWZaZGVWdXNVUyszU1lVMlVVdlpkdXJCamphOTlLYjZTLzVRS0ZRNnMwM3V3cEN1NmxLTlhoTDRsWFdtWlFxVURKUlAzelBMdDBKRVlieVR4RW91aCt1U2dMSXJVMUhTRHhucjUxcUx0MzZHYitocVZTV3pRZWZGUVRVMDc5RytOMDZTeGdPdlF0V2d0U2lZbDNsbFAweTJpQjBZVEVudlVvR2VMYWlmbE93SmE5dGZUOUQ1TnJIQkNkeDVsay83aDZTVVE5MHBzcVo2bWJYSzVLQlhXMUJWYUwwSFQ5WklRWDB2VGRlSm9kMHVQdlZMdEpjWW9EWnBLSC9DenFGcWEzaWYyblZ2cldScW51Vnd6VmFybmZDRW9hYWhhbXZhSnE3TGJFS1pXZ3RJWjdEbWJCMUd3OWlCMU5NWG1teGdGNFpSOEtqa1FKdXRoRnlFMml3MjFqcWFyNVBON1NqN3E5ZWpSSW5ybFpiZUlxNVJvckk2bUtNUXVuVEFGNDB6WmRpUGNSUnJlR3lLUU9wb21Qak0xaUo0NG1HYnhDa1NUMUd5MEMzZXBocVpyNUxlOFNkNjM5bnhuVFgzSzJUdUZsbDlEMDN0RS8zWHc4QzFlMDMxT0J1VXoxeDBaZU1lVmtqVTBQU1dmNTNhRG5WNkpIQ0NCRjZEdmhjQWlVR3BvbW5KNW90UktNSVNoVjErZ0xrWnVldE9TT0VMVGh4K1p2R1NHSHFhVG4wc2VTOE0yZlpXelQvNnhiM1BtUHdYSEk2OTllUHhMMzVBRUhFSTJIUjAwL1FwUll1YmZwYkVsWW5ic3VFL0lnM0JTSkRxSithYmhNSGZ6ZHB4eUdhSFVSbkxJQThqUGZrbDhINUlONTVvMStzRjFZNlJEZS92bGx2cDF2ajVDM0djdlVvaXNMbHVoWWowVGNQbzRNQVdIdWErZVhhK0ZxRHowbTRSeEtqcVVlMDFIK2l5MEFXVTJkWVo0blRWaFhLVzZZUjNWaUxnbXhVb0hGazFOeFhIc1RiMFg0VEdUb0xUTzFSY3hxRzZ4cHJ2amE5MU02R1I0bzlSZThCamRhNjZnblZLM3hDRnZoV3RyeHpVZHh6SGUxeThhVWs3UDJ4UktIcVg2UlRVS2E5cDUxYW56UTUwY0VaRDhUanRrUEVUd2NqaVhlK3JWako5T3gzRjQvVHNReENyQmliajRRZmRJUjc2ZllaTG9zbmE2N1RKNmo4YlB3TnJPcnlrTTBudTVEZ1BIWU1PMUwzZE5xZWs0Vmd4ZTA5TGNiRVNiSk1OeUR5bEd6eEZmVnRNZFZ4cDFiQjVLS0pkNVlKRDB4MS9ZNjFlZ3oreVVBK2tKU2szSGNacXU2QW54OUZnOGZZa3lEYTFUek42QUR2RmxOZTBjR1FIVTI4WnlzS1lYdHNQLzdzUmk3RWRYMHI2VW1vN2pBTHM2TWNNZDNMeURrRlhRMzlXZ3piY0szL1lreHhaaFpBdTdkK005MVdQN3NhWTZRT2lyRXkvK2RCd3Jwa2FISU1KS1lpL1AzQWh1ZzZLcXgzclVPc2QwTEtZUmVPczZ5Rm1xUzJHZnI0SVpENlVucUJsd0hLN0pGOEE1c2UxK0ZPejI4LzdNVWNwWWpaWWg0c1Z5aVA3V0VkNDVERlhWeU5kWG1uTUdIQXZZTkFzeTh2b2xVUWpaTDlMQ3J1bStLK2Znakp5enZJcU93Rk0vNXI3VWgxT0VQdmxhWWdZY2k3R3JJd3dDbjR1Rm1Ya3JOTjE3WkFGUWQ3cFhEN1l0ZnFIZGpXdWk0dmNIM1ZqVEdYQXN4dGJIY0lmcnU5bmljQXFmbUxpcHhJMGp2KzJDTS9xRkUweWFoSGJ1Y1pEYXcwbW5IYTBweTFUZ01BdnVDS0pIdGhtSFUzZ2ErNDNnampWRldYOGpCZ1dKL1hISndjemdyVm0rVEFuczVUaUJ4NFFUOS9BaENKanhHVFE5Q0FzbklVSHJGTlZ5ZmNEMXIzYUxOUzNIa2JDblBqUU5namxwQmp5bzVMTjB2S2FRdmN6ejZCNVlzTitScmsrQ3VsWjVYQ0JRamlPWis5NGNPMTVuTXo3RG1vNktIc1lJd3piNVRZK3UrZTU0eG1JN0xjZGhPWDBQVWJrZno3dnFIMEd3eDJ1YUZnVXl3NzBSWUhWVnhZYVFpVklNWEk3REhMaGptN2graXNNcFBHcWE3eVA4dUVwRkFGb1NCUXJiSmt6V1JFTXpFRWNwSjFhQkk0QnhiRHl5elV3NFJaVHlIaHY0b3pXdENLZlFsQ010UW9wTEZJQ0pjNVREcmNBSk0rdEs0czQyeGVxYWp2MWdhWUUvMGhSaFVHYWN3S1hQTFY2OUExbG9EZjBEQ080S0hNSFY5VmsvRzM0UE9IY0pibjg2TVgySUR1ZHlVTkRRbEoxOEdPSytMaVVML3M2c3dCR1FQVy91NEQ4VUExVzFsR1BEYXQxWmN1MUNTb0xHQnJHbTBlSE1sSklaWGxXQkkxajdQdTZCLzRFWXdGK0k3Qk9pTjlyOVU3OGZCNndXcytLdzRMcXd1a2ZjcTZCVWdROVc0QVJKSFBkY2ZZS05rZFdwM2lqMkNja3VheWVFd1pZZDY5MElIazNDbloybXlGQ1hZVEJ6anJJREZUaEJFc0dPNXdhLzZOZHYrb1BMK2dHN3BvMjNUVWZxNDFqNndITTRJbUZOZXlKRzZjUW5BOG9NT0FFM3hMMDA0K3ZtYkJvWUxXVTFIZEtuMGNRT3V6eTBaZjRkMVJ6Zi9NU1p2dW5qcWcwTFdOeFAyaDd6dStLTlRUZkxjWDc3MFV2REwzNzhtdzVBOHVyYTRYYVJZeHRORVN6MXlpQll1SkMrdzVJd1NtZUh2Q09JcHBkaU9qQTRnMEZuT1E1R2N2YWNzRFVDZzVPVlJVN1lzY1ZFTmtvTnlCZ0tMTkJwMkRsM1BGY1l1VFQwd0tGMW1jZHlZQi9PTElYZmFwd1R6MmVKV3c1dytKdkwrWUFkd0JwbmVURmcxclJEeGtCN0hILzQvWUpDV3VkUXQyTWpSeVBKbksrSmppMCtmcXR4Ymp5ZkpZYjh6RzJld3pIZzZhOHp2R2dhVFVkbU1iZnA4ODVPWC9BN2xVTFRjeU9GanlYMGZZVk4yWFRpcHkwMHI4YkorblBYUWNFeTRuQzZwbTIvOGZXMzR5dlIrOTB6RDdYeUJKVkNDODFHZWhIMDhNOTc2NDZUZnN6eURFVjByY1poMjJkc1ZDaDZOajI3c0NCMGJPcEFPMEJ2Zk9sc01LQWY0YmQvRGlHdHg1dStFdFg3eWJ2YjFRK2UvNmZrU3NTK2FweFFnR0VPWE52V2tGN0VDOTg0bks1cVE5TXp4NWRPMnh2MEI2VytQR25CZVorMEdsL3dSenR6WkdLMXR5Qy9sV2EvUDBKRkZCSi9PUTdXYjh3WnlhaXBmNzVLVDY3VncrUW5tZW9VTDNzUUVQTmZkdDFvbVM4U0h1eW5JUEF4VkVKLzBsM3VldjBwVnRKZXY2RlhpUDdLTGI2YnJlSkdPYzUzSjkrU0tjSUlOSkQ1OFFkc3RqckZ6dDR3WVA3K3h1OG5mek85cnlXZnNrU2VSNzJXZnYrenVlNnRLUFJYNGVRMFZkdC9TU1l2dGRheTRiVE5CcGViYkxHT0pNb0U1VmdOTnFNc0N5empTUFlobkxaa2UybjBVSVNwS3RCbTFxT1llVDl6ZE4rZ01rNldtUE4rRUNlWVVwVDFiSlJpenROTWtMcVh5YTNNdC9DOTVNT0JITzdlKzNIWEI4OWN1NTFKSm9NcWg0b3g2clcyVFhVelhXYjFjY1N6UjArdE5TSjN4dlhKYUViRGorQm1hb3ppREZNbTA3MkpSdnA4RWtKeGRpaEhHcGtsbG1NTDBnZnhUR1ZvbzJNNWduT1oyK1N1L1ZUUUQrNW1sdGdQTEU3TUJ0MUlvcG13a3U0QmZmSG54ZzltakNVUjNJeU5OSmNuQ3dUM2ZIMW1CdlZmTVNlYVFobDlaM3I0Wi9pY29xbkd6M3czeTFQRzk0RTgwNWdYanpacWRuWGhKSzd0b2hPMEdGK0kzSXR6VERIVzdYSFV2MG1UQjdyREZWUmhiS2tmc3daWVI2VjJlWEw5b21NdmswdjUvNkEzcytlcmpqOXNDdW1sa1lQcGNhb1RiejVlRVg5SVQ0K3ZIaTRqTlJwOERJeDZsOVpZOTEvaGwwRnU1WjdsQmZxT1V0L0lsWkVyOFVHbERHL3UvbDYrb291eDF2OGN0M0VFR3RFckNZMno5ZTVvdWlGbGtXcTEvVmY0TmFTMnY1MU1QbjZaRWRod1FUYlR2Y1RtTUk2V2N5T2Z4aUZyYnB4eXdZM2xsT25OVEJZb24zRCtrZE80SHBvVDZLQ3NocDBUcjBocysrOUZ2WFg3WHJ4bWlmOER5d21la0MxVm5GRUFBQUFBU1VWT1JLNUNZSUk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0lGeGxlR2x6ZEhNZ2VGOHdJRnhsZUdsemRITWdlRjh4SUZ4bGVHbHpkSE1nZUY4eUxpNHVYR1Y0YVhOMGN5QjRYMjR1SUZ4MGFHVjBZU2hjWW1GeWUzaDlMSGtwWEYwPSIsCiAgICJMYXRleEltZ0Jhc2U2NCIgOiAiaVZCT1J3MEtHZ29BQUFBTlNVaEVVZ0FBQTAwQUFBQlRCQU1BQUFDeEdmRnBBQUFBTUZCTVZFWC8vLzhBQUFBQUFBQUFBQUFBQUFBQUFBQUFBQUFBQUFBQUFBQUFBQUFBQUFBQUFBQUFBQUFBQUFBQUFBQUFBQUF2M2FCN0FBQUFEM1JTVGxNQUVMdnZabFF5ZHQyclJDTE5pWm05eWdtMUFBQUFDWEJJV1hNQUFBN0VBQUFPeEFHVkt3NGJBQUFUcFVsRVFWUjRBZTFkWFloMFNYaytQZE05LzMrNmlWbEZuQW5yUlpJTCs5TmQ0bWMyNW96clRTU3lQV1FSbEZ4TUl5UVhSdXdKdVJWNnNpdHFpS1FuYkNRYlZ1aEJFV1JGWjJBaFdZUzFKMWxFL0NIOWtkd3NFdWhKQ0xsSU1QUHArTlByZm03NTFNOWJmNmZxZEozdStTNGtYUmZkVlcrOWYvVytWVys5VmVkTVQ1Yk55LzJ3d0FkUGI0RHIraU0zd0dUT29zUUNXOWZuSmIzSlhiMjlaTlE1NGpRVzZQOWtHcW9DellQM2RncXdPZURtTExEQVRtK0UyWHIrRjhUbjlUbnp5aDUxcFgzWEh2TG8yUS9UQ0RYV3pDcG9UdkhLZlpUeG9kN3YzdkVFRDMva0FhWnRkc2Ewb0ZxK2xkbVBxekd0Rnhpd2cyb2NabFloUWR6OWsvRmVObWJYN29oWG1lKzRCQTJES0ExMm9lQ2RncGtyem9XbEFnTzJINVFaQmM2c1FwU3o2Ymh2TWw1Z2oyUU41dHBzVkRXaUdEMzkydWdWQmFuOThRZmNrdi9VeDUzUWZvTkwvNEVuMk5FRUNxOTdkaFU4aG9IbS9aTFJZRC9jeWJJelp6OWFZejhJYURBZGFDVnF6RjVWUC9rS3hGbjdtTEgyekNyRUdGdndHNUxSWlh0Z3VzRnVXYXdmcUJwUUxGcS91czVpbWVQTUEvai81S2RsZG8zbGxOV2R3RGU4NTF0N2huWjNIQ0dlK3lsaW1CQzRKYWY3RXJzMnZYWDJxbW5NWEZ1TTVTUnpQNlhiZG8ycDdZT3h0cWJhWlplNlBudWxIZ3Q4Y3orbEcvY0JwcUpTYnZtbXozZ292TEhTaTBUUnVaL1NUZHhrUDVQSVBYWk1WRXZzTmFyaUd5dk9McFJsV3hpVHFvZVI0K2pjVDVNc3Avc2JqSjNJeHBEZEplaUNrNVhQN3FjVko1Y2tLVmsyOTVPeHhZVGFBNHlkUzVTaDJVVTZWZ2pNc3ZYL2M4cC9UZUFZNkY1bTRZUFMzRThCWTRWQmZYMlZPVFNKZWROS0tjSmsxYUExTzVlMFNPZCtzb3hSV2tYWW8wTm9UMC82R3FVV3BhUlZPdnZoRFdydXAxUWpMakp4R2NIUmUrem5pbXBaMTFMWlRNSTcwM2V4RHViY1Q0NDVTaHE0Z3o5VjNVd25lU3MzZXNybDdMZkRIT2QrVXJhZitKWHJuYVBHR0dYY25mRHNuOGdzanJBUVhxRnpQOFZONXZUZ3dSc0ZPenpib1VjWlY3RjdIb2UyU3FNZTN2SG1ma28wNGdyVEFRa1pCYTBuRXdzVDJVeEVXN2N2cFF6MjNFL0dGcVcxUTZaRDNLYmVuM0N1TFNXYXByTVhmQVkxOTFPaUxYdDBDWnRsQ3pvRWJyTElkVndpMHhCYVg2ZVZkcS9scHhkL1kveFcwZlZpYi94Wkc2ZTBiajEvV3YvWDNwUDdISG45WmZhWEI3eVNWR1pXSVVIS3pETDQrd1p0SldpYjBmbHBRKzlacEVPeURSN0wzM1ZLUk01M3kxeEtXWEF6Z0E4emxndjVtK3hhVml5MGVOWDRhYW5KcnVXa0c3R0h6ZXlMazZxZW1WV1lLTUcrSHB0eW1JaDErcUhUZ05IYlA5dFVJUldTYmZCUmRsdHZjbG4yNTVTWGdFOUhINmVKS2YvV1JxcXpUNXpYcnZpYWF6NnlrMzNldWJheUNmeTY4Vk5yL0FmWlczZ210SEQ5bm15dGFkOGorMFJPZTJZVkhHN2h4c3d5Y01xbDNDSERTVXJkVEp4UmhhU20ybUNOL1MvWVhDb3lUSUlqNG9BRGxQdWFqT3pRQTdqaXZjdFFacFdIM1BmN0NtZzJma1g3YVV1OEo5REZuWEwvQXMrbWh6cE0rQlIrZTJZVmZJYUI5c3d5T25vTlpka1ZvMHZ5a1JlamttM1F3ZXQ0MjlyR21BU1hXdWtWTXlFMHpLeW5UZm1LZE00T1JoZFp0cVYzU2dzMVhOVitHajNLRVJiWmp6ZTVvekdXTzJHQ0FwUnNPTFVLQlk1RndNd3lqRyt5Yk1qbytWT1RLa3BpcWcxcU9iYnZGWDBLUXlEZDF6cXZtZ0NyWWNaUExXRmxtUGVUL1BJZVNhaGU1Ulp5cUVwK3FrdEhiN0Z4NTlVTTc3anBoelVoSWdkR05weGFCWWRidURHempKeXhDMkp0eHBhN3VWbXlEVmI1cHJDdEhkSXlPWXBZSStoOEdrS2NJaDkzckt1N3F5Njc1aXlhOGZXMG1qdmthTWpRT3BEUE9wZVJqVnlLMURXNm5tWldBUXBPS2pjdGd6OEFwUGpBVTc5OXFZQWRyd0JKdGtHSHYvSTNZUFRJdm04ZncyREI4Nno0T3F2MDA0YTZFNEZuc1JxeW5ESDFpRm5xWTMxMm9LVmJwSitHY2hqOHZlWnpIdjZpSi9YWlZiQzBpVlJ2WEFaMmV2YXR2NWZsYzZpM2hXRGNIY2pCS3pXU2JkRGt4anJUM3NsMUJBUVlvZWcwcStVUTRoVHBwOVl0S2FvckwrK2I4YWoxZ0VQTkcwTFZ1c3BhTVJ0NGpvbWpZQ3h3enE2Q1ZMWHM4OFpsYkhpamxzS3h5dll0TlpKdHNDUWVERjlSM0lPN3JZZTRtR05ndXZSRjk3M2pYR0xrU3Q2VlhBWXY2SXQ3U3cxVi9ZakxRTDIzdktpU1NXUWdmQ1d1OTZ3TXh1TXh1d29ldzBEenBtVnN1MzdpbVJJS2dzZXBxTWlQWkJ0c2llT1NYa1ZnUTA4Z3dRaGU0NnZOSzNLRGJkQVpEZ3RKSUh6eDNNT0xObFVlY2FnV0pCYlNYWTY3OWtkUkNyOWpaaFY4aG9IMnJESTYxcFEvMDVzM29tSGJFcFpzZzIzK1J6SllqT3B2WlZhVnpSU3JZQ3lUQTFoUTIxUEdtSm9xV3Z5dlBKTS8rVCs2VmF3b1A0bUlpMTVNdklzQzBwdGptNTNBbktqQ1YxOWluL2xlZ1drbHdFUVpFN2kxckNrLzBqZm5DQjcyZkM2MWdTMmd3NmN5aU1XTUZwdjVudFVkc3FDNmo5am15UU9LR3lrNTVDM3MrbHREOWs1ZURSZmxKMUo0NEcydG5HaE5XaWxNVDBlRHVBcnZGVEhuM1RzeCtoUzQxQ0F1WXhLUHZqWXE5TlhISnl3RVc2c3lHemdDUnBkb0l0VTZrVkRQWmlWKzJyb2pLWkJydUZOL0xiOTNrR1VmWkg4bCt3T2Z5ay9mVjEySGJzam0wRWJUM2lhTExLUU5veXE4d0Q3MTVhKzl6SUszS1VWbUVjZ0VHUkVxQTRadkxsUUxUM01weS9QOFZHSUR3NG5YUG4rT2p6TnRLU3pXTmdlcm9xY0JBZmkzTzlYTldsUTRaM0pQNnp1TWJIcWNxby9zOXBWT05pVzA5clhIY3l1MjI2aFVMMWRoaVgyU0kzYjE3Q095U3QvbE1pYXpnbS9VVk9iSkF5MGNiTVk3QVZyZkJnRVVnUHFVN3FIbVBNWEtRNjlhdWdQQVE4c0xtK3U2eXZ0VzJhTTIySzU3ZnVwNUd4eDBHUGRUMWhQeDlGVjRudjlsR1BMVWVLSlBsR1hmNWNNc294UjkyQTkwWm9kRlJIczRzdlVRcVcrREVFNkdWSUNTQXAzNFNjUUVQKzJhYVNOb050amJ4WGROcTFhUTZmb0pRWUdrUzh5bmIvOWR1MVBGVDc0S3d3dkpDR0ZpWDlhbStYVDk1TXVZeUpGZlI5REt3YjVDRjlwaFB4VnNFR1NQTFVZbDQzNVMwS1A4d3FaekIzQm9wbzFBVW1FdnkwWjZPdG5Fdk83NnFiREJjWlJLZnZKVWFKQjlNSTFuK1B2SzhtRnlKVXNMaGtVbkY0eEdLeEwyVTlBR0JmWVl6N0VFdXNjbmZobDBxNER0N1U5K1pCMVNKSTYvLytUNnFiREJjWW1WL09TcHNFQ1BzZnhaVnh4S0djVDFreWVqakZEMndaVDZTUjZJTHhWRmVIOEsycUFnWTF1SExuanNydDJka3dOdG9Ec0FMN0ppdVN2Y2JlYm1nWWFGNnlkL2R4RjRsZnprcWJETDNxMWtEY012VEJsTnltcWx3eXdqbEgyNERkUGhQRGNoRUJhbWFHanhDTnJBNnBkVnhJMjJyQ0dRN3NtYS9KenNKeit5YnVsdGFTTjZrZVQ2YVZmUEVrdHlGVC81S25SMEVqd0tHc1VTVTFaMS9PVExLQ09VZmJoNG9EMEpjNWVXZUJiMlU5QUdCUmw0U1VIQkJucUlFdURsY2hMb0RNQ1ByT2JSNG1wME1ydCtPdlEyT0NHa2lwOThGYzYwMWkyZERxdnhWZmtxSGVaa1J2QVR4UlA0UmwwS2lDdUY4eUp4MEFZRk5PTnU0TGZ0Ym05NXlTNW5BSWlzemw0OTBLc2RQUUdOT0F2WFQxZWhTVi9GVDBVVktDaWtEZDhlc0ZVdkhhYUZGNmtpN3BGemRxMkRITngzV3FRSTJzQkh3emxEM2U3eFI5OTJMMWI3aWQyV2RXY0FpS3pITnNxaFRxaWg2SUhkWStxdW4zcWhkVmZGVDc0S2FDdkJXRTl0STdaaXJYU1lrM2xoK0hjVjFzaWFzVmo4QWFzRWJlRExBRWRhRWoyVG8zQXNKRXgzZkd6dlBnSno1VktpMUUvNDkwaEhaYkE5a2ozK3ArTW56QVVLM3U4emlGWDg1S3V3M3Z5RVl0UzFER1I0SjlZY1Ava3lzdXpsOGJPYzBjZGV1djZYZG9nakhISlh3WE05UW5INDNpK2doMjNnb3lGODNwSXc0RnRQbjhROWVwR3BtNWNmNnZteEs5VHFhejhoTVQzeFJjbTI0eWVNUjYzbW1yV1dxL2pKVjhFSU5SdXZnU1hYSEQ4VlpEeDRyOGtuNklmWms4K3c0T05OUkNubEoweFlaVi9JaG9udkZGUUkyOEJIUTV4UUJnVys5ZlJKUGMvMTBWMC9tY2phdmVDWVE3STZ2OVFTRUE1MWkrTW5zN3NzMDkwS3NLdjR5VmZCQ0ROTDFjQ1NhNDZmQ2pLYVJ3M3N4TXZzUDNnSVVlWnpXTU1oZHlVQVNmU3A2ZEx4eDRENDh3b1YwV3diV0FpaUNqNUhFZ1o4eFZ1Mk1SUE9mV3lLZTdYblJJK0pyRDNCcEdmNzZiaEl6Q0hLVDI4NmxRM2E0RmFzdFp6a3A0Z0tuS3NvVUorMmNnSlYrSloraXNoWXd4cEMvdFAvRGhodTZNVE80WjZUTGJ0VzJJUDFuTmxiWmdPSEd4cmIraG9NSzJ2UDdvWGY3S2FxeXdHTTJHK2pqZFd0VHQxcjRuZDhvQWJsSkZpY3h3RnFnS1NmOEs1ekc0Mk9sbm4yZG9PZTVLZUlDcG9MSnVDbGJuenNiVzJxTC8zbmYxTTFzOEFhSml1bHcxekFCTWpaNDJMc20wN2cwd3liYW8xZ1lWa0R3M3RadDR5Z0VodDg5VGRQRFo2b3dVOEhFb1RkVWl3S1FsZ0lwV0l5N2lHLzVHRUtubFJad0laNmEwSlBMdmpKMG9oWThtL3BwNUdNaTRnb2w3SnphTWxPOFZOTUJja05ueTE5THVTdjdlb0RROVkxZTRRTjFuU3lJdndVa3pHNDRPc3AzK09venArSkdZWmR0Wml4L1o5eU5GVzZGT0o0TzI0RENOYlhHWXJTeEU4TW9LMkE0bXVSbkdBRHBaOEdUS3cxMEtwbzFUb1dTT1owTjhGUC9ONy9Ma2h5bWh2MXNTVWx4VTh4RllnTkpEeEtkZjZJamN6RmI3Si9wam9zc0VaVkZlR25tSXpSRWM4SVpBaUJhd3l0WVRoUWU3MDNGUHVkL1JJYmNENEhoaTJ2NFFwWFFtcTVMUkU5dXpxSTJSUmlBQzA4SkFLd1N6a252WFZwVEREQlQwZ3plRnhjdnFiMU5DRGJjVm5lNERqSUxxVXFFQ0xHMWFaNjFvZTRQZG5DQktkZ2JZTTFxcXFVeXVpZDg1ZEtwTVpiMXJLMUdHN0l6QmRHUGJGWjIrL3NsOWlBNjN0aDAyVVpsdGlSZ09BdVYxL3hDa0FudUErTEFWeUpoYlRPM3FkSUhsU3JOTmV1bmVBblJFd3VkdkNqdnJSZnJYZkhVaXZGVHpFVmlNMlZYaldBOUNEdVdQWmdGOWJ4M0FJVEdYMlhEYk9HT1FxejdRbmNCYkVES0RMREVEOWt5V0VMbmswWHJOMnN4QWFjRC9aQXV5QVgyQlB0a1E1aXFydkZkNWphUjU1elM4NGpYVmNRTGJ5Q3BidURacTEzSW1rY1B4MUwyQnRjK3VlK3dCMkVhTUhIMFR3WnlJRDlJRElvVTF3L1ZWTkJjY0V2RkxZTnd5Ykd2U2VibUk3YWRnWmNTY2I2TzBVWU9oY01GeTNMODllM1NjNVFoTU1yZHpuQnZYU1pXbW9EemtmdEtIb1FLak9CNWR6akV4WXhyRDhBMkMzOEhuakFQb1hQL2pFY0JwenNDN1FRVGI2SFJYMkJIbkdyNGRLTC9IS2RqWSt5YkhVTWgzRVByZVY3SEplSzY2ZUJUeTlDU2t3RnhhUEY5RTk3QTlJQ2kzM1p3Nk1OWFdVYmNHVVoyK1NlZ2VibXl1bnc2YmpscHdNSWwrZFNEMjZacUEyNFlxOFJudnArWGtpczlXOTd4eWZzOGZ0eWhDQ3lDcys4bDlrMzhGTFJlQWZ6NDVXZDJoL3FRM2Jnbk12dDRwVURjT2plTzhnYVBkaHl4UDRtKzlXbW05MjRmdUpLdTZWTUJUbXF1bDR6b28xTmlhWVMzMFAySkJKL3pLREFsV1YwS01KVFl1ZkxXWVAvMW5yZUwyTHpOSkdQWHBhNERiRG9yNTBJQTRLbG5EMmJyZi9iK0htanYyQ0RnTGlUWmNVZllML2d2VSt3Nng0TW5HWDRlZTZjZlp1RGVHbnF5UVgzbkFoUTdTSFh4dXFsamtiTy80NFJBdW81ZTRyZE94VzQ5T0g2cVpvS2trZExUeDNaZnYrOUkySmVIMzZUcXBrR1Y1YWhFMnpuUkdRWVp0bVhNRUIrWWVHV3ZqSUxoNWJZNE9QalA3UHVaeVNMTnpMTzhXaEFDWVZpdkd4dmtBcG12ajcwMGxnZUZ4L0wzMkhPamM0OTdCMkRIYWcxUHBmL2RadkQ2dzlkbTBPb1JIVDlKR0hGejdBS0FxOXVKeEZGeW5SSVZFYVQ4aEpLV0lzOEgrczkrWjRDOU13K1ZwYlpJQ3Y0S1h2eElRYU9XUHB0bSsyQ1hoczJ0THplMHZFWStkQkJPVzVKYjVxZlNoaTB4dWNsdlRmUlJlNUIzR2hYNGJlWU9vTnFPbEI3N1AzcjVWMzc2T3poeHBvZHZmc2g2WnplVkxQNmFabjl1dER3OGVsVmlJMVF3WkhveW1tNFlDVndFMmhFdDN2TlZFS3g1T2NSaE90ZlZYVHBSb2NRRXI0WGFWL0d3Y0Vrb0FtRUxzcXNmdXFxUFJqbjBmdFVzSXgyQk90ZEhVSFNKT0VlSXcyeDRlZmxpZ3dIVStlcEJzNkc3VFNPRnBaNUt5Sjg2V1NobGxWbjlOTXlKUkdKSmlsVEpkS25COXJpVmx0RzNwcGErb243d1paOVFZTWo2cDhvQVVnRjkyeFo2NlZwaEkxcDFlRnMxWXEvRjJhaHg2b3orcW1yemtkTHhhMDRKckVxWEUvREljOG50dSttMHcvWVJSTHlvc3Z6aXYyVEpPdDRHK0pXNm9iblNPMnhVOWsrbzN6STZVNXN6T2FuWmRKaDB6K0NKSXBQUUJ1bzR4UEMyQjM4dGY5ZUFvbEMyZkxDVm95eWMySDM0S1NuOXF1KzNscGsvNjY3dkd5aWtycit5WkRVNVIza05adWZ1bzlLcHJXelNJZ1B5cXdHYktuck45emluT1BZZUpwT1hmUHNIS084MnJkN0R1bHZDWENxdFo5bjhYdUN0bzJZV0Y5UlNTTHVSQklwUW1obmhjdXRFRllFaHB1OWgzbkI4ZG9OOFJIOHFjQjlkUXpDcjEvZ3BxRFNXTk1NVzhzZHZmcDBjNklmYjZqdW1yaE5jbkJUR2t0cXRtd2tydTR3eis1MHdpV3pFUnlreXF0aDlqY0F6ZFcxZ2tpelYrZ2hkaExqRmV0R0lrNnc1ZDZrRFprS3RGMktmNHAwYzRyVEV5YzlsRnBNSC9acXIvdUhyOERNbi8zVDErM0VSMUhTZ3dPMkx1NVdYRUpVdFF2YjBvR2dhWEN6alU2cTBLOGxMZk9CRzkxNjZseU5zT2NLRzlEOWNoVVZnTnZJeHhqQjc3UGZxVWluMGMrMGxhZmJYWkFQNlhLc3VkNXdCWG50am1TSmYwTWlmb2VyZ29DcmxKUGxjTi9oMkJjUEtMSk1YcHBiWGNOcGM5bzM0dStvWHhJM3JCYTNDdFV6OXZEdFQzLzMwMDg5UE9VZWRhaTk1RSs5Q2twTVFxM3JROHZ6N0orckpsd3JDUmNJOGdjampCcUh0MFI5TGFlam9lcXFlMW1Gb1poWSs3Vm44dHQvcTJiYlJPUmZWb1NuK2JNQ1VmNzkrcmVvbXZnZC8xOTFoa0hMRFh2Wmh2eGoxcEVmcDNicERHSkk1N1dic3NBaEh0eVZselUvMmE3MWZvcmZtaHF4MXp6SzVuU2JRN24wZWErMHdQTEVLNGtHZjRQVEtmaFpqcWNZK3ozUFRWc0pJZFJoTTI5VXNjQm9pb3VTZjhURHArLzVRcnF4aHg4KzRydzlqUVUydld4Z0doNmNwdUVsNmRQeW1kTkZMRUEzeFpIdVZIQkgzZm1sNHMveEtscWc0ZWNKRmVrbGVrMjllVGtWOFp3b3hRSmZQMC9CbW9CVGUxWWovQUtvaGVDOXEvN0Vzd0FBQUFCSlJVNUVya0pnZ2c9PSIKfQo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0lGeGxlR2x6ZEhNZ1hHSmhjbnQ0ZlM1Y2RHaGxkR0VvWEdKaGNudDRmU3g1S1Z4ZCIsCiAgICJMYXRleEltZ0Jhc2U2NCIgOiAiaVZCT1J3MEtHZ29BQUFBTlNVaEVVZ0FBQVZJQUFBQlRCQU1BQUFBLzBKTE5BQUFBTUZCTVZFWC8vLzhBQUFBQUFBQUFBQUFBQUFBQUFBQUFBQUFBQUFBQUFBQUFBQUFBQUFBQUFBQUFBQUFBQUFBQUFBQUFBQUF2M2FCN0FBQUFEM1JTVGxNQUVMdnZabFF5ZHQyclJDTE5tWW5xdnd1QUFBQUFDWEJJV1hNQUFBN0VBQUFPeEFHVkt3NGJBQUFLczBsRVFWUm9CYlZhell0aldSVy9xVW9sVlpXcVNyQkJabGFKNkVJUVRDa3F3aXhlb1N0QlNLTUlDa0lLeFkwTDA3aWRSVm9RQjNUeFdrVFEyYVJ3R0pEWnBHQTJidXlVaUFndVREbUlHeGxTK0Era05lcWsydTYrL3U3WHVSKzU3K1c5VlBvdDNqdjNubk4rOTd4N3p6bjMzSmN3OXJLdXZSOXZBL25kczIyZzVHUE1Yc3ZuRitQdS82dVkzQjJrRHZqNUhiUkp0WkwranVpWFJIU2ZiZ2Y0M1dWTEEzMG80Y0hWS1QzRTNpOFdmdzZVanZoWjBMTmhzOFovb0RWN2daMmMvNmNzWmpYaEtmK3NyelY2NGJjM2IvV2ZhZDNCaXFYL0xvbmFTQmRuck8vUDRRbnZsRVRKRkQvaGp4U3Y4cDJ2K1ZmeVFhWlNuTkhuSDJIc2tIdCtPZWJHdStJNlpYclRMSU15R1Jub2RTNFR5WFRoOEN0SjJZVnhsRU55a3BWRnlsbzY1SjhTMkQxMytZLzRWVGplNXUwNmZ4aFhMbWxwbGF0WEh2QlRpOWZqbDdaeFp5ckppTTZTbG82NWNxTW0veStaVk9IUGlkNEMwY3RZL25LV1ZoSzlOcnVPZFFmOG4xc3drQ0QyTTN5SkxCMzcrVXZuQ3RKWHhBN25GNUxhNTB0aURmZzEwU0l0ZU5ldHd5cEc3bVdrK0hLVzlya2UrWWh6R3JmcjVhZzdXOHBTTjYvUUtJd3MvZTM3M25WbVJTeUZ4ZitmYXNIU2M5MWZjeHdCWFEwUDV2Mi9hcWtTanlGL0VKTW1TMlBNc08rQW04MElscDVwN280VFhLSENSdTIybTFjc1FpbEwrelNUKzV4ZXZKMlZBTzBnNWFpRHVLT1dzalJSR3hRR2hxVTNldndoVWVVTXlwUSs1TTlpdkRLV0l1MmI3YjdKS2VEVHJlWjlZU09QSXBheGRKZVRCN1c1cVhscThSbUl6VXJSdm01MGxjcFlpdUwyUm8rRzZyR2p5R09lc2Z0cHlRMGV2YWpubDdFMHRjdUMyTko3UTVNOFlnT2I0aXFUYURZcFlla2V0d3M5Sno4ZDh5Zng4VGJ2M2RmRmhZOVF3bExFTzFXNVhYS0VlY1kyN1E5VHFuVkFLY1pWY3l4OS9QSGx4eVRyY2JyOHVTdWphZmdtRlZEWTIvVkdNaVhmTlNycmNJeGM5YU9MTnczdFBaRmp2TFpxV0V1L3hYa2lKKzJFTHhRUmlHUEZUM1ZYQTViZVZ6UVJSbm90amhhc1RSZXBjWGJHNmtuSEFMQWFiVERVQllJc3JmSWZYbFptSXFLN24ybXhYMUc2dE1JSlJSSERXK3Q5SHdYSnVSVUJ0UjVIaTQrZlgxWnR5VEMzbmlVUzZwbUhLUnRrNlV5Y2hlcW9sUTdFRHZGbHU5QkdCMjlxNXBFZGcyNUp4a200VW10eE5GNU5nTm5YVEt6Um1ENDcxMlowTzZjbmkwdlJtZkQ3OHlzbUxGbkprdFk2eGxDZ0xCWEdqaUZVazYzSDBZTDN4SWVHVkt5aHVPQk96cWx4Ukc2bXVQSnU1clQzbW16TytJL0VWdGJucGhDMW90aWhhRDl1RW44M2lOUDFPQnB4ZEEyQ1BCL3VSTkhLMkV4a3ZwOWgzYnhMSlo2R3J1V0hmQ0VPUlVoQ0szTTZkdm9HTkFWTmQ5WEUzRnhJUzNKd0pCOVIwNUl6cVE4MnFDZGhuTG1HS0lPRnMvbVhzdlJJRzlianNsWk9iQzFpdE5rY2MvcExmVTFwQ2ladUpNQXQxdU1vd0IwaGlIRFU5bUhCT2pRU2x2UXBROVVlWE1yUzNxbVNHeXFOcmcxejBvZDE3cVdIR0x2K2hlOEE2M0VVNEVBY0h1RDZXbjVDK1Ztd0J3SzA5bmIwYTA5eUppU0VoOGpsKzQyL3BwTGxtZ242U25iaUU4VlRSYWg3QVJ3bE9PdmdhV2V5WjdNQStpZXJ2bWRpZjg4Y3NqQ1pFdW50Uy9sd2JzSnZIdWkyT05YZEtIcnVSZ0lyZ0tNaFpNSWJVOTRiZWNtdXVSclB4bExwTlFMRGlXOE5hUjQyMlRPR0pHcUszWms1QTBxNUFqZ0tyeVluWkViMjJkT0U0RGR0bGxIaTRxNnlWRk40RFM2a05TcENWQS9kRVoyMEc2TlcwZW1VamJ6UEVnVndGT0NKeURESTN2cFFIb3liWStueGpRSkFZZWU1bmVxVmQxaEg2YlJ0WDhpM3RBQ09nano4Qko1d0lqMmFuMDR4cDJZaUhBTk01bGRkQ01ZbkR0TWxtMDQ2aGYvclJVRG1qWDNxeWNGeE1MRk1PdlQ5ZElwSU0zSGpTUHVXWXVLdUhLWkxUbWdDR0phY3hLYlJWOHZCY1REeDhqZXFhWk9BYkJld0ZNdXFkUldDYzBlYzB1d2x0dGlKVzVxRDQwRDJLVFZOYkY0UmZMeW9JNlpKZjA2aGU3RXFJM3ZBMGtzbE43cVdGb3RibW9QandJL0lIZUZPNXc2andKek9ZaStqSUFEVzBXRHdRaG02b2huMzB4d2NqU0VlMXZOSC9yaTc5QXFPdEQrbnFZMXZSMGFTUStzWThDcHlCRC8yalZJT2poRmhESW5HMUU5K09rVkVyWXY5aW4xTEM2aXB1ZlZOdU95MTRVY3R6Y014aW96aFk2ejJweUNkNW1WK3JaNlRUa1VwZGFIRnNGYVhaa0IvanlxQVl4VEZUbVJlMkpsZHlXNEdSYS9zOUZZZkRrakxhaEVWaGRYWDVtSEc5TllDenR3a2IxYytEOGZLRFdqWEQ5TnYyeG1BNUQxTGtSMGVFaWNnWUtudXdhNXY4cjQ0SFVSK3pzekRzYkJBYktrVzVEdTJQN2VXMG1KdFdvL3FJMWRUMEgyeUZBRjFUVnhaU2xKTEUzazRWblpFT3hIa0g5aCt4b0tpVjdHOE9ZVTE5MVYzKzRtcktXaXNsZTdDeWNNeTI3RlNNZy9IcXFhMHhwQS90LzFpVmlMVmgyZnBqTlpqZU9WcUNycE5saVl1VG5DT1VscDVPQmJYZnY2QXZPMEdOWFRjaXhqSzBzbzdzaU9sUEpaNnF5R1lXSE9sVkhjWEh4c2ZWVmhnRjhCUklPSk9wMFljcHYxL2RjaXpxUlZVbExKMHpqK0hKc3A2clhHNGFHbkIybnQvVXhTeW4rcHJjMktDcytPNkFqSkJGczdoZTI5cVJIclFmd3VRVFB5cXVCc0xiR2twb2xuTWpOMGxqMGh6YUxZbVRPV2xIR1RrTGo2K3VwZ0FCak1IQituNFJxcmJHM2tSTU14bXBiaUpFN0lrTHkyZGNMbTBXR0J0WWUraEZoQW5KdVhkMkVmT1JTY20zdlVNTkdXM1lPR2tsb2NUcHJPcFNYRDNncW9ZYzN4ZjRuazNhV2xQblRhRzV1T1ErYjdBbURpVGFJK1k4ak9oZVk4aVZ1SFlUVmI4bGk0ZFBRUEhkV2loU3gvTnVrRTZ4ZHVyNVZNajZMdTBkQ1luczhHL3BLMTY1WVdSUVU0MlVkWlgyYm5ySjJrVVU0K01NTXZIQ1ljZjZOSEUrZEZkSm53dVJCcXNmUGNkLzByRWVnL2xTKzNjWW9WYmFGWlNHaHh4Wk9iMFNGYjN4OEdVWW1aT3lkSjhITjhjV2FHSTBjVG9qZ2VoNDBDTU1VR3ZmNGxQYkJQK0J1NmpoMUFTTnI1bGMwWVZ3dm9qWEUwNjhTd01qTEdUKy9KeHdqQnBKSEswVi9IQjEwK251MkpJZUZKd0NUK3Y4ejh3OXZWbEM4RjcyNnA4eFRWbVpIMW9ERWY5ZGZqL0kxUkVObEp5Y09DTENhMFVoaFRYdC9udEpYdWMvQ1NvVHJFZG9rNWEvV2ZYbGRENUtzZUwvUlRFRi9reTRYOFNYZnFxVHY5b3lNTVVRcy9sZ3BrdVBPVlNtWFkyVG4zNlJ2dktpT2xuQlR0L3lqOElxMU9zYkNqcEtIN2o5MHVWNGIrUWZGcW5lb2VyeVNwK3NnZ054YUhkcVFKWUhrNXpaZnpHUHhJZ3dzUDhkTnBWV1diVmdEdjJKRlJocndGcWQrSUNpTnBUbDROMHVqSWZMbjlqZXU2a3FWeVF3WFdjM1F5MnI3bzlUOFlWTnUxdFI3OU5STkQ2RHlLZDZPb0hTV28vY0lhNDFnYTlHWDhjV0VXYVhYaDlIejdYemE3SjJMbzl5UXNvRDZKa284SERiVElESVBINmova3o1WTNZTy8yQW1oVjFmQSt2U0dQbTd6QlpLalgvaFpDb2xkK2l0T2k0T3BWZ2lsM2VIZW0yUDFJVzJySGU2eFIvRHh2UWxTUUhYcjByU2tkL2lyUHdOdWd2Q0gzdmlZc3RpclNPN0tEaVQ3UGJSWE9KQzFlUVRtK0xDTTV1WENuOFNxaUtVUCt3QTVINVM4cW1ZdlJ4a1JCb3VHY2ErZUZSZllVYmlNTEp1UnFtSW5MNnRrWWUrM3RNSFBmSWMxT1VDMHVaWG5WQlpYVzIrbWRXQzZ1cFZFM1BTci9iTWV1NExmbzk2QzMrd3V0blBYL3VmZWFkVzVQMWVhb2FHakRGMzYxRm9DOHV2T0VyM25uU1kyMmpzVWYvd3M5RUc0ZXA1eFgrT21QZjQvd3Z2c3BPZURMdzJYZHVEZjJzSHNINzVtWFFXWm54enlkOEVSaktaZ1VjS1VBcTFhUi80WmZRYW53L1dYN3lJbENvRjl0RkFxMHl6WGtRRjJWMFhkbStuN0pjMXBibytuYks5RnA0S3R5U2VTNU1QNHdZbDFtWWJ0Tlhwc0lxcFFVYmZ5K3RFbEY0bGVMdS8rM3Y3SGxpUHB3SEFBQUFBRWxGVGtTdVFtQ0M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hHVjRhWE4wY3lCY1ltRnllM2g5TGx4MGFHVjBZU2hjWW1GeWUzaDlMSGtwWEhkbFpHZGxJQ2g0WHpCY2JHVWdlRjh4SUZ4c1pTQXVMaTVjYkdVZ2VGOXVLU0JjWFE9PSIsCiAgICJMYXRleEltZ0Jhc2U2NCIgOiAiaVZCT1J3MEtHZ29BQUFBTlNVaEVVZ0FBQkljQUFBQlRCQU1BQUFEM3YzcUNBQUFBTUZCTVZFWC8vLzhBQUFBQUFBQUFBQUFBQUFBQUFBQUFBQUFBQUFBQUFBQUFBQUFBQUFBQUFBQUFBQUFBQUFBQUFBQUFBQUF2M2FCN0FBQUFEM1JTVGxNQUVMdnZabFF5ZHQyclJDTE5tWW5xdnd1QUFBQUFDWEJJV1hNQUFBN0VBQUFPeEFHVkt3NGJBQUFaOEVsRVFWUjRBZTFkWFl4anlWVys3cmJiM2UzdWRpY2pZSU5JN0NnSW9hRGdTVGF3S3lYaWRzakxya2prRnF0RWk0aGtzNGlIQkFVMzhCTEVnMmV6Z1NUOHlCT3RBaUc3a3ExZFJVSVJpbHRhQ1FXa1hYZUlFRkw0OFNSQ2VXQVYzSVFIOG9Ea1lUb2hudG1aS2M2cC82cGJkVzlkK3hvWTZQdlF0K3JVcWUvVXJUcjMxS2xUZGQxUnRLNnI4bnRGSUw5MFZBUUtZRHc1S2dqb0VvYjFRTzJkL3cwOU1YdFhFVUsyYnhXQkVrWDdGNmZGQUYyaWlCNFlORVZxYmZjZDBpMEN1elQ0U2hFdzBmQS9DNEc1QkZFOThORGRRNVZaVDZwMXB4amNseFpGTkhXRGpJcHB6aVdLN0lGYS9MUkl2ejRtMXRVVVJjSDN5dWN1L3NGaTNpTkhGbVhKN0JhUlRWMFNBYXROdjd0QzVjdXE3aDdveWZlN2Jha1FJZDl6Vi9GVHl6RVprSjh5eTRmM3pmenl1YzdkNWV1S21qdmtYQ1F2NzRYMVFJV2NjYXhlUW9ueXZyUzF3Y1ZSMURFdHp3RnBGdFhXQTNKOVphaDVRZTc1eWczNXZ3VXd2ODJmcC9Rckh6Q3YrUHM1bjdSRDNoeEZ1OFR3Z2Nha0NFK0dOV1NRdDBHSjl1K1MvMGpRTGdtcjk4QTJPZkdBNUIyektxR3YrZlJDd3l2RmVjMlpWdGxPVGxaZTUxMHh6YVF0NERLL1pBL1VpRy9ObTFlSit1VHQySWEyUGxCN2NyWmNzbmw2dFNxNXBtZVhTRThMY0t0Y1ltdi81cUlXU1h2Rjk2cXZMS1FRNVA3QzA0NmNTbFFtekZEMHlGVUYyQ2FuS3JOeUtsN1JTUytUMTFadWd3dGd0MFdPWGZUaWFDL2tYK1VFQ2k4R2VkTzNZTW1wUkdQQ1hKYTZadHBLNUY3Z3N3U3h0VmVjenhya1JwQ2NuRXlWS2RHdGI4N2FJZXdmSXFSQXQwQ1hXQkJ5V1J0MEhUN0twMFNsbUU4Mm01cmk3QlRyeUc1blRJNWIvMlE4UUNJekxORExWK0RsQWVIdmo2SVZtM29NRnM0bnhVSnl0TUtRQng1SFFTclIyRno4WDNjK3pnYmhzZUJ0b3ViSG52SHE3NW80WWxub2hITVNLeGxHZlROOTh0elMxTnVKdnhTeEdoUHlNNGRMVlEyczlKdUVYUHhMSUc4K3R1S1FPNTRKUFo4U2RRaFhpajFDNUpPMGpGZC9aU1dLQnZyS1QwcVJpWFo2VUdxaldMdkl4TDRKZE9nUjJZSTFKRXIvQ2pxMEZqdFVKUEsyN2dscnZTQ1Y2T1Z2R2RlUnhpT1RNSnR4cHhXVXFNdkoxcXRmTTJDKzlZK3ljbkNpbjI3VkI2SU5ia0RUTHJwNThsSmZCdXY2aWJ5Vjh2RFhab1FzanZMVUNPVXRGTG5xbWRHbEVvVzBhb2NJS3dCS0pKNTV3K2R1aFNDNmVCb2VmV2U4WU9sUy9maVcxRzRYOWxLMHZ3QWQrdXVsYWdaV3FnMEp1WHNjeUp5THJWamtFbkZQRXJtVXFDUHR6N1p5QWhzckIzYXNidGxKZFlyQUxWTXpxVlVUc2lYTldVdVdMa1Y1Q2lTK2RhbWFnWlcyV29UY0dnVXk1MklyR25ub2RvcHlLVkhNd3RYd0hLQkU1L3h4K2pLVjYvbjh6THZFc3dpZ1ZTWmttRGJkVmNtS1lhWkV1LzRNZE9pUEV0UUNDYnNRUExqZExSQlFRaFdPUEhhdm5QTW9FVVFhNy9BRzFvbGNrZzNTVjB2eWljSVRKQTF4UnZiU3BydnRkSThwdkJHQzgwblFvVmRGWmgzM3lnQW02Tk1IQTdudTd0MDhTclJKNVBBMWlOaHQzMHExRzB2MVRTdkZ0cFhJL2RRWVFNLzlyaXpWRHF6MFh0Q2g5YXk4ZVpQZ1pBMjV2NWJnd1JxUU45eDJQbzhTdGRVYzFwTXU5cjRiZCtsUmc0cnRGQy9yQUZid2NjcDBOMHRSd1B4dEttR01aUzByYjlHV0h3SWRXay93WUIzSVpiSVFEZGZ2ZVpRSTdLNHd1eDFwaWVweWl0TmhWMHBQVXRaN20yQUIreWtMTU1Lam9TczFRRlF1emRlMThoWVMzZ1NHYmozQmc3VWcxNGl6NjNNb1VRWFdvZUxob1hkdnNQU1kzQlRFb3U3Ym5uQUU0dVBPV2wxTXBVbUJFQUJJRXBlbFlJeGxQU3R2MFNJTVFLMG5lTEFtNUlGelVaTkRpV0JGeG5aZm9RdGFjbWFiRit5RUFQaU9YQVNLemxaMzNMN1o5d2VsRDVTZXF6cExwcmFHb0VPakpTc0hWZnN3Nk5EWGdqanpNcTBMZVNnQ2hVYUROQ1Y2NWNjWFAwckxYaGtzUG1zd3NVeVBxR2tHbnA2N0N0T0VFNUtGSTZETGI3bjR2RWdiZDFnRkdua3RzNHN4cEpyZkRkdExGTlcrUGZqNEVTTFV2a00rZll5SndBdU9mcEJiM1FEbXBTVzhBTDM0WXdFQzhyTUVJNGVPbFdoQzJ6bnZLQ1Y2aXBDWW1wb0Rjc0VTb2lhL3d4UjJsU2RoYmhSaEo1a1EzSms0bkhGcmVqRlE4MUkxYmdxQWFNczk4Mkw1Qm0zQzBCMDRoZks2SGFpRWNOc0ZVL2c1ZVZocXZoVGxUK0RSajl1bi9uSlpzclFFT0tCQm5wTXdSU2FDa1VQSFNqYXVwK3lJcEVYcUtFaVpmT0swTkVOcjFYcm5ZZlNDY0hrMDFsZzYweEhZQ3U1aGdSUFMxWGdpS01yQzRlemplNmRsdFlNeFYxTmxGS2s5RlFNYU1oTnFBSHR5ejhVdUg5c1AyVjc4WFBSR25CNDNMdDRUN2JaU2QweDBNRHo2Y2U5UXAvalN5MHA0RFBydzZ6N1FsZWpCeU1GakpadFRkeDU1a3Bab2hnZWlxckJMdndOZVIvUStlekFpdEEvQytvQlhRdmpXL1lFOTlXVGk4QVp0SVpqU3dGanBFMmkyc2xDeStTd3hvMkwzdkRHQXVXVnU5Nm02OVFGdmVBWUtQclUwM2tKWDJmQ2pIOHRLS082QWhtbzFTNFVqaDQ2VmtyQXRqbkVvRXFTRUVoMndyOWRqY2p3L1E5YzE0VnRvaWhORnNQL0tBd1liSXNGUnMzRTQ0eFg4NEcwZy9EU1lIN1ZUZlVNNWIzSm1jZU9IS0N2ZXNFTExVcS81dTdEcUp2bmVBYjRhTTdrY0VJQ2VPNjZQQTZNM3kwbkE0TUY2QWxBNWtJUEhTdlhTam5NTFZpaFJtL1kyZFBQdllpeW9BLzZBcXNsU0VLL0dnYUJYWFpadldpdXBiQndPTWJ3QkNlbGx3ZnlvZlVvd3Mrd0pyNEtXOGpXYWpuMWZsc1ZDSzFtVk1uczE5c21pQnhVaFJ1RTFjVklFSm5JYy9WaE9BZ1lQRmtlR3pJSXllWkNEeDBxMURhd0xaSjZGampRdXRtcXY4UmhkbjF5ZzI5QnlXS0t4UnV0SncxSFhweUZjT0kyb3hCUWNXZzZUSXpnY1lILzRKMkp3eU9RbUs4Qy9mZmNXRFpxVUp1WHF5NmduemFvL01uekZTSk03OUY2Rk5RUG83QVk4K0xuaTlhYmVDSHloMFp1bEpJRHZ1YVlBVkI3azRMSFNPZ3A2OHBRNk5vWU9jWDkyN3o3amJCTTZmckhhYXBVSWMzandQK0hYVkJxT2llNFF3enlYamNNQU41QVJ2SEt1T21EbW1sSVNHRUkyK0lyQ1V4MnVvNzdEK0tDVkozcWw2VG5ONFRyZ0ZGV1E4UG82VHpJOXlISDBZeWtKRUhHN05VcktMWUNTQnpsNHJMUjJnVEVmUlhBMjBicVlKV3BmWlp4OU5wZ3RoOTBIeGRFdlB2cGozWmVCZ0hJMkRoT0Uwd3U2V1p4L1lveCt6d1JWRDRHaFJyeDg0VWJReWlQS3dQNlVlU2dBM2grYy84QVNKU1pwalZzbVlhb1p5VXg2WWprSmRVSUsrVTJ3Wk52eUlBZVBsU1lHVmxkSHNNYjZndk16NmhpSzhKcXhkL1hMNWlSRmkzUU5ndlFaSmNJMmhHRTBBbkJZdlZrVDdzcit0TlU2RGVpVHBGdFBhOUZRSTZacXB2MmpoZmdIVE01SVpnQ2ZPK3Vnck5qSzJzQVJ1TkRZUmZJSjBLSmprVW0vTHllaEVoUHlPK25BUzVibVFRNGVLNjB0WU9yUHRTeFBNc2U2SXFKM0xiNWkvOEtwellvci9CTk9oQmRlWU0xMWh6Z0t3T0VRTkZvd2xrR0RvUkVwcUhzc0JnczFJa0pMTkpqRDhSc0VITG9hcGNQdEhKaWdtMGplL1VXdDBKL0V2ZnZGa2I5Y0sxbFNBdTZ3cjJmZk5SdzVmS3kwNTRXbDBIVTl5OUpNaWFpSGdnUnRCV2J4b2wvUjVUUVlLK0haemd3Zk9BQ0hRV3pSalkyWlZCMTFaaExMNjJvZHlDV3lHd3MxWW5xTVZqVjVnY2s1MWFpdGM1WUJJMytta1NGWmV2eVp4ZHRHSmszTFFianU0dGUxdkRmcGx3QlZmc1F3MGdZR3hqSWZPVFJJQldXQ2tZUEh5bWhZb2lleGxDbFJuYTJjY2JuRWZDU2pJczNBK2tudWFJSDd4c05FMFZDc3J5aFRBQTVEUHJpSDkxaFlIRXV1VDRsWXFCRnJicE5yZUxNdmFLUStNa0tqSnNxSXNocXdpSG4zODJtQkdqelBHSElXelNzQjVPeUs4SW5kU3N6amVjYjdlbHRkVEV2UlFwR0R4OHBvUllvUzdaOHpUbkMrZlc4UEtJNE1FeldVcnBsS0ZJRERCTzMrQk54aFZ1VFN3TXhwWVNLd1JFSkhHVGYvcTMydlhSWTFEUWJZL3plVTZKOTVhWWVRa2NINElpN2hLNE9GYnJZTUJ0ajNDVG9WNjVVQThDM3ZDNG1pY0gvM25sKysyWnBjdVVEazRMRXloQlBYMjJ1K0xUQWQzRFRxcUF4TUNmZEZyczBDQVpodEdaWklNS1RnQ0JhNHc1QmZaVmxJNlhJM25YRlJHV3JFT3U1d0l6Zy9od3pSK0R0VFJwVFNkOW1qN0JpYWE5U0lvZytERm9XZno3Y2xsUDd5L2JGNjB5eG9sdDBhd21LeDZ5eGFrWmdQT1d5c1JKTmlNV1NDZ0hkVGljRGNuT21sV25vaXpVWUVjNWhrbXhxakwvaFRjQVFMM0VFdnoxbDJrMFVXUkpsSGlVU29FZG5tWWlJUmRlZ2R0bU9NUE04TWxCR2xsQWxmcFEzVGZxa1l3OVpmYzZHNWFMWUU2S0hGTU5VU3dXSnhCc1o5NUVKYmxaWUxPV3lzUkpNQ2xLZ2hoMVZVa3ZleGpDNmpMeVA5V3JjU3BlQklRTHE1MG1YWmllbTB3SE5wYkRMWjBTWWxkN2pSclVRbHpZaFNzT2tGczFjTitTNUlHVm9DTjlBQ0YrSUpDYzgrK3NmZFhvWVNSZlQwN2JFbXNiQmtIdVN3c1JKTkc3aU1obW1KT3JieklPclNFYi9LYzdqYUY3T0dXNGxTY0JRaUdEVGgrc0Q4Mk5VS1BKWm9LdGlCMWYxVEpHNGxzajA5UHB0RjBRSGhQcGttVzB2bVdDNXJabG9DWkNwUmxDT1dJRkhERWptUXc4WktpQTJ3UkRPM0NVQUVHT2NtUjRKWmxDNnVNT3YyaVZKd09BYmVsSUVZbW5JM3BYWnAzTEJsbzIzMHU4T05icC9JbnZYM1JGZ2k2M09uNE9XeUxZRTJPMXVKb3VpeDBGaUMzaEZCNldEa3NMRVNNdU5zeDlxZTJrVlZ1UGZWVEFjZUROODNSZmRJSmpYbUZCekZCUVpDTE1uTU1CRkVzaldiSXl1b1VDT1NuT0ZHYTNYR3E5cXovbGlhWkwvaFpWWHhlR1BJUXR5V1FHdUhLRkdFaHhCRFlnbjhVWExjUXBHRHhrckt6VmFpeE5RdTY2SW5LLzJnc2JaWDdsU2lOQndGQ1dhRFQ1QldtQWc4YmhsTlVPelJSTGpobERhV0orUTBGcmNTTlpUK1U5NlpkSVdtV2ZzZ2djdGxXd0lWRTZSRW9iRUU3U0ZEa3krQWZyNmF5UncyVmhKR0xha2t5VnFkMmM2RHhvZEtOT0w1b1JZWE5pUFduQ0VOUjJIV3BTNXFOb2tXMTYxRFNxek9URHBpbUhmK29CcE1LNmVNV2YvYlVVMm5aSFZ3Y3VneXpuclZhQXNlTm5zaGJrdWdFR0ZLbERPV1lEUXVJeE1VcFFnYkt5bEpPVFdTWkNrUmpJRnJjcUxzZlRrK29MdTNKY0tjT0h6VE5CeFpNK3JKblRQYnBXaG9BaVIveVNRNmYwQVE5bU5Hc29KTXpOUTZBR2xnOTg1NW1mTVY0R1g4RnJSY3RpU3dxb0ZLUkkvQUJjY1N6TVpsNUVLaUZHRmpKUVRCMkY4WGFYVTNWbWN3dFY5VFJXWUtsSWdUWUtSZWsyVWQrL01LTEVuRGtUWFJ5K0pyUE9CdktycG5GNzhxUFNqR0dpdE5sblhodFRxV0daa1ltQzRXTUozd3NyNnI5YkllUzRRc2x5MEpyR0tvRWtVNVlnbFcyN0t5QWNoaFl5VUVhUytnSU1IZFVLS0duR0RLQ1gzclNDVUN2L3FHUkhBZS9VbkRrVFhCSnhkYjhjQXZocFVXVzRlVVdKVk42Y213L0Z5b29FS0VCWngwM0JRVjNoNnhtSHdjcWZBU0hQSFNmbFlvQi9teWw4dTJCSVllckVSUmVDeUJ0enY0bG8yY0hLdnZMSjVEL0k5KzllTHZ1N1lnMktrNnNtbVdFb0dpSERPV3hrMmJGU1lmVG9LanI2cXdRZVJtaUNLbTRTaXVnWnlmZ0wrcjZCaVRjc3lSSGRFMnp0bVFrNUtxQ3FONXJuSThCWllIUHdxQXEwUWZBYnp2STVyRnVJWERuUEV5N2ZaWXhrTGNsc0NxaGl0UkZCeEwwQm9WbHN4RVRvelZRM2RiYUNTZUloLy9YTEozNEVsSFNjR0dKWnJKQ2FaL1pyTTJwQkxGK2hCYlo2eFpyVFFjaFJ0TE13RDhpZ3lwdmpaZnlnSTkxSWpFSGJHMmt4eVEwSTJrb0t0WnYwb1hmUkNSNUs4S0tKRnJHU2dxcW52R2N0bVd3Q3JtVUtJb05KYWdtaFNheWtKT2pGWHJwQUtHb1lyZnhNMFREaEE5WTUwUXpaU285RVZhb0tiMndZbk5DWk1ZSXdFT0tLcTR0bzFoQ01BUkZYSEFSZkJ3WUszR1pqS1FvN2lOVUNPU0V3UWtEb3c1NzRkSFNGT3ovalk5NXdKNXBVUUw1TWkrZk10bHR3U0dsMGVKL2djMjlUMWp0UXUyR1d6SjhHL2hJZlowYzBFZkNsNFhSMmN4SlpxVG40WXk4Q2o0cHppN2ZITUphTi80SnFzRlVaMURtbW9RV1FqNURYMXVBOVgxNGV4KzQvTU1SLzNWWmhscGsxaHB5K0hmN3lRVXl6Wk5XTGVsbXlmNEhyd0xOSmlJbTNDRGEveDIvS3NwVWNkMHViSFVjK0Z5R1krdm1KZEhBbVBLcFVRMGxuRHIxSVNuT1RrQ2tQdm8yN3FDUXljTG12dStOWVJ4VFNKN3htb0RGazB4ZVQ5VmhJUEVmR1ovWnNna1VpVUNWeFBOT3FnWjkwRDM1TkcwdnZBeXBDRWJHdW9KWktaYkNKZUNNeGM0VEN6K2xkTWlZSWpRTlN1TmRWdkhLMHdTM2s3SE1UMzM5UmdGeUR5RDJtQ3diekNRNlFuZXdhYU9XRDdxR0s4QUo3cHZ1Rnp1MmtVZUNZd3RueExSVFgyekd4aU1IQUg4N0U1NW9CclpicFdkeHloRkF0azNWcE16dEVSeEUwR1N2Mm1sL3ljRjVHQVhWYUlKb1ZZS2VwY3JUL3NhTHdadm5Pc01MTzY2U0FSelJZZUNNMENXa21rMkhZZDd0N3dpL0pOTjRlOWVNVThUZ2Y4cjV4dkpES3FnbEpWUjlaTWhnay8vd1FGb01iVmVzV2h4bWMxZDlhV1VDQmZpK29PalJKOEUxcHFjU29TYit2TGRGYzlEVCs3eEVjQkR3YkxwYW1BVXF6ZmxRdmFOMWZ3RSs1OU5OcUMwRm1aRGpKbEJwMHJVWnNkZCt6RzNST0t6Tm5wdVRFeHhVN2FtdVdLWk9MWFVvWnUwT0U0ZUhEUjIraVg3ckNYbkcxWU1pbm1xTTlLMEpSWm80bk5ZbmJVdS9TejY2UWRPaTlVTFlZa21keWpya2tvVVZmL0FWbU00a09tVXdGcVVWNG1pNkdOZjBaK0ZwV0V0S1VZQWdpS3lwM1J5c2xLQ2trVDJqZm5nVkowNDNVOFk2cDVyeWNQaVJETnFnbXJrY2Q3Y2grU3lIZndINFRaMG1HZlJFZzRHYjJoTDgrRFRjV3pONkhGcFlGak5kN3ljYUR0cVRNSWdSMkx5MWJwc1E5TTFtSjBSZC9MZElXdHlhWEJPT2NIZ0h2TXFPYVl6VFloTStpUXdodnhLSklHMWhEWUNzR3lnU291bE9sbmpEazk2eHFvRVZnQUdwRW1CTnFpWG8yTzIwZWNzZmVTTDVoV2pCZTNUV2h1M3dUemp5MVlhWEJjVndaMFc3OEVlblJ2MnRWR2lUSFBObFUzSE1UV0Zma3VJMGxDNk5pVUNZY2VXQVRRNzFJZ1Zrek1jUEwrS1lZRXhSdmV3ZFgzQ0hLV0hZTjJCbDZGRWJJWmpCYm4vK2lRd29HS1VTQnNCV0RhSTRZVUZqUnlZM00ybUZhRFhtekFHOXBqWEhxRS8xM0ZLZVRZVEF6RkVrekVCMmVhRnkrd0orU1Q4SFY2RDhVVDFlWkd2MFNDSkJwc3Z4TGZvakQwajUwRFdyckZtNE5KeGhIc3JLdGRpS3UwTjhGdFg1dFM3S1VRS1RyaDNwUFZReEtTdmpaYVlQVDl3MWNqaUJEUnlBVllNMVdjM2JyS3EydW9zTkU3RUtpYisraVF3eG1LVVNCc0JQTk1sNHFRNk9kR3VFSUovck9BUUJYL2RKb21CaUZFK05zTzgwTjJ0NHNjUFR5NE80VVcrZlZqNmVWMVBobEwzNmJkZWYyci9NM09RcUJ6bUZCeDRpV0pVVVAzNlpYTDdOSG9sL3YxWUdEdGUyTk9YV0p4bS9OTlpUbk9GRzlWVUJTYnU3bkZVR1R5TlFiUFBSRC9RdXMrckxSRnM1RFVUTjQ4RXhsZU1FcUVqMU9TQ3dSR1M3N2RHVGpRcmhKQXlWajB4cEltZ0wzaXJoMUgwK3BoWTF4bEtmSUtBT2ZnTUpONUxGckZ4UEwwOC9SdGt3R3QzQUV6M0FNUzRqTG5IajFPZGZySnhabFNFYVhPSVlyOFBrNmk1S3VrVG14T3Npc2xDa2JiRXcycTQxTjd5ZkNVbWo4SmJBZlkwSnMrUXV5Tk8zcEN2YytpMmg0WnZKajBTR0ZOQlNxU05RUFMrdXllaUFUcFowSExkL1dNbDR5UkcxQTNCcXdrblNSZjVDMTlkZkpQbWZ6WitCMHZvcFR4ZGhsOEd0WFVJSmhEbGhVUlJHazc5ek1hc2ZUc0dSTERNcHRQY0VqWmI4WmMxejB0UnAvZFVtcWZHT21QbCtmZ1B1MWdBdnpHcXduVGdOeDRoRWE0K0VlYUo1WFAvZFV0Z01BVXBVZTQyaFZid2pwV005WXBsclVUY1NNeHZzbWkxUkN4RGR4azRqYWFiQVN6RFZiMEV3aFFKVlMyOVphU3o4UFNYTVRadlhwc3lxR0xTdFJ3bzdUblB6aDIyVE9OY0xmbS9YWW04VHlkMEJ6cXFhekkxSEk2R3liRmtMcmxMNXdIcTNYQVgxTldnVW9ZcVNSb1lkMDBITlJtcFR6REJ4QzVhRW5Bb0xWRTltUENnS2hHNEY4ZjBJYzB0TFNUMVpjOEY5MElZWTRNdS9RTjRPeWR1cG82bDhOdlc3T2F1NWFHQ0dmT1VLSElzUGRYRXBLK1lWazg5cUVvRUJ1aVFQbjN5bU0vQU5rMnI5eEpEU1A4ZmQ1cVUyVWpMUk5FUGRubTJwWlljbERKSit0Vkd4ZlRNMEJFTHNHb01NY3hNcjNoZGJ4YWlQNmhLdEVONDhLeU5iM01WVnJmaXFxWDYxWUpybVhzd2NteWc3NU83VE45aGRqSDk2bG1vazJYZ2lVeUFDbmFrN1NRcmlSSWlQZmNIVllua0p1c1VYN2I2VGZWNCs5a09wMkxPbDVxRjJiaXR1d2JzVUhnbUVQeG82aVVseXpEcFpRSHBmVXNsSFZXMlJWL3NpbmZPd2JRNjZVRlZvZ2xmYllCbmNBNVIzcWJxaVlZNVVxcGc5VlFnOUw0NGdrWWx3amxMUG12MWpQTkp1SE5qR3FhY0RRelFRZmxEL3NFemNjNDJNUFlIVlluYWZBOENOblZPWWRkb3BCNStIbVl1VklYd1ZPQ29YOUhzSWpzZTBLUXk1SWtRTHJGQk4wUEN4ZHVjQVU4NjRKN2pSRHBIQnNqSHJIaXN5TDZEemI4R2IwcG03QXFRVXY3cVFFQ2E5NHMzcDhBRkZSV0JQT1FSRi9qMWJ6ajV3LzBqbEc1OXRCWFVvR0Ntd2UwUTF0bTV6Z1Y3RDh3REJuMi9vUmZBSGtXK3NUSXFRMlk3V3dsNzNDeFAzVytXT2JKYTdzU1dsWnJ2RTErL1FGRERmVG5DOHFraUVvVkZJTE10VFp3U29QM2JhbE1MQ042dkVoTU55VTBZaDdpbk5mMVFMVDNLd0tKQlBhdXJhNnNHUlhlRngrTi9qZ3FUNlp2TlBIWWlqeGRlZXQyZmZ3bjA1TE8vK2pyWEc0SG5PSnpYSFgrYncwb0tRQVpYNkpnS3EyQzhibjVkQ1o3SVNMK2lGWmJhTnlQT2J0dzl3eVdDNHg2NHhRNWI3VUx2UmEwOTdpcUpmUDc3VE4rSGNWZC9Bbjk0cUR5NEdEbUw3WjlwRmovYS9FdE9iaWR4TEhYRWFWdytJaUROK3dkZEd1ZkU5eEpYUndadmxUZGpjSmY5dHlBaGJHb3VqUVM1b1BzZ0lNUThheHJDeEEvZ3ZranVHL1NvYlZvc3N6QW90MjNOajQ1S3NQWDc3dWRqdXVYc0tDMkFOQ1lQUC9xcHYvdlVNdzk3L2FJQ2hLd0hvaXlEUVMrUnY5S1hZMlZDdjNOWWoxUThqOVROZ2k3YnVqR2xUaVFjSWhzWlZVdlprNUhCNzhqVUFwWjNwZDk2NXVMVDczRlV2aVJGeitKeERucjkrOFZiUlJMdWpSQ3ZSZVBQbWF5UXA3TnFqTzExKzBQa3Q2UG8xeEwvTjI3RFB2K1lCZXdvNzhESnFNdXI4QjVvT1dmbTRzVDBNMmZMRDUxYTBrb3o4bWhNTHI1dWtXY0JNNk5WSlpHdHJ1eFdKU0F2Q2ZCQjJZMzE5c0pCOXJJNjBZRGFiOFNMbnh4WjVLbytDVnRsNGRtNWIyMGREbkhKYWZkQVh4NnF0RXVLeXM4dDkzaFozRTRodzMrQThmckxxOUFlcUN4aEozSTJvRnBNQ0dHcklKUFpOK01KT1IvbWt0M1JBNzBDL0F3SHJFSHEySTZ6VVJxYWFSVGt1MVd5bDR1aFRicmtvejFRS21EQms5bVZ0VmN6V1FJWTNtQzczd0YxbkN3dkZ3WGtSUDkvU0N3OUp4LzZ2d0NnRUZrcVBHY3Vod0FBQUFCSlJVNUVya0pnZ2c9PS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hHVjRhWE4wY3lCNFh6QWdYR1Y0YVhOMGN5QjRYekVnTGk0dUlGeGxlR2x6ZEhNZ2VGOTdhUzB4ZlM1Y2RHaGxkR0VuS0Z4aVlYSjdlSDFmYVN4NUtTQWdYRjA9IiwKICAgIkxhdGV4SW1nQmFzZTY0IiA6ICJpVkJPUncwS0dnb0FBQUFOU1VoRVVnQUFBMEVBQUFCWUJBTUFBQURCNHVFa0FBQUFNRkJNVkVYLy8vOEFBQUFBQUFBQUFBQUFBQUFBQUFBQUFBQUFBQUFBQUFBQUFBQUFBQUFBQUFBQUFBQUFBQUFBQUFBQUFBQXYzYUI3QUFBQUQzUlNUbE1BRUx2dlpsUXlkdDJyUkNMTmlabTl5Z20xQUFBQUNYQklXWE1BQUE3RUFBQU94QUdWS3c0YkFBQVRGa2xFUVZSNEFlMWRYV2hrU1JXK25jbC9aNUtzbyt1dWlvbXNEd3VpUGU0c09xaHdvNzRvaWdtN0tDc0tDWW92NjA4SEgwVHdvZU1xT292aWplamlMM1RqS3NpQ0pENG9pN0Ftc0lnL0NCMTg4cTNIVlh3UU5OSDQwN1BPYnZtZCtxKzZWWDI3YjNjYVpMdGc3cTA2ZGVxY1UrZFVuVHBWZGRPVEpKTTBtQVpXQjBPZllJOWJBNjlncnhrM3l3bS9nVFJRWTkyQjhDZklZOWJBTEdOc1o4dzhKK3dHMGNCbFdLZzFTSU1KN3BnMU1BOEwrU3dmYXZtUW9jdlYrNGNtOFVJbGNNVFljMTdmbDg4UFBjZ0lpdG42Q0lpOElFazBHUHU3MS9IbXZ6M0FLSXAzM1o1RTllWDAyR1pzMzIwNWRTSHJValg5ckdMem9oU2UxVW5ycXFxL2QrVWVwelVLLytpdjRRQlk0K0FSRmVmOTJWdE9WR1VGM2R0UkJmRnUvOU10ajZoVTc2cEp0T25ybC8xck1CN1RPUUpzYXpBS3hkamo0QkdUNHUyc3k4NVZqMlp5NDIrQmFmUEZLSlNDejdCajJhNmVVL0NBWTRKMkNGN2FLQ1ZUajBiajRCRmgveVM3UDVsaFNpY0xqRDNySW5aRzd6RUVnODR0eWFqeWtmZTZLZjJQSzBKaDZVNjMvWHNmWkx1RmJRWkZHQWVQb0V3ejdCK3JTWEtnMXBvVnh2WWN2TVZjNE9CVUQxR1lqNm94RzlSQ3ZoUngwajVtK2ZJNGVIRHBHbXdkN3lWMlZjaDZ3TmlHeU1ubkZhL3NWQTVWcUxKWWpEaXhrS1hZT1hhT0taUk1LemQzeXM2dFdtVGJ0OTN5Q0V1TjJBSGd4RUtXbGpmRlFKNVZoa21aNjJHbTJYOHQ3TkZtTDhWaWtJbUZqS0lYbVZ3TVpJeU5pTVhkcjY2eG13Wjd4TG5wbUp1YldNaG8rb3E2YWtpRkpYQnU2bHFreWNnSlhsREtJaDUwWWlHajhKcUtyVE1Sd2kweGRtaHFrMlNXUFc4Vk1lUHNwS0psQzJPdzdIWmtZem14a05ZajlxZjdvdEJtWjVSWlk2N2FweHluTjJvTHphc0lVZ3NrTWhNTGFZVmMwVk9tTGRZRUdUaG9oTHJqOUtwL2M5S2ZORnJKekp3WGxpZ3lFd3NwVFNSTmZjVFlGdUYyVFIvRkNKeWFmMGlubTQ0aVUxRVJwRWRzWWlHbEVEZzV0V25NeEhCbTdzcFFVWUdFYWpIaWQ5TmxwNmhQTEtRMGNZbnhBd1VxWnZ6ZWJzYXp5Rnp1Tms4MUhjMzd3SnV5a3VyRVFrcTlPUFp2eVR6alFkdUNPbHFRMFBrTDNLOFNpNVV3L1ltRnBQNlRWSzhEdUJhaUlPNlNGMXpWdzJOY3RSLzZQUldlb3hNTFNjM2lVa3A5a29DekJMcGtxSHZuTUtkZWVXaVRlQVNtUGE4cXF5Y1drb3JBWnozcTBBMHhBODJoam5lQ1lMeWdwOW9SRmF1NUMxMU9lR0locWQ5dHBwMFlUbnZvOENDelR4Q1NCRHZVRVpraVJpWUwzaEZOTENUMWxhbGoweVNaNGc2dm91ZVV3TGpNSWdkbk1ZVVBERy9xWU5KdWFsbm9xWHU3citaVlQyWGR4Mnljbm5ucmRxMzZ1K3lSRFVLdS9wNDl1a1daRWFVeDhLQ2I5eDBwTHE1VzZkYmgwL0lNU0VLWDlEb2xBVW01L2s3ZmMvNXRSY0Y5YjRyREpoZVlHQXQ5aURGeEgzS1puZnNYSTE0anUyaTBOMXRqNTJJZ2R0ZzFNeUp0NUpMNU1mQ0FaOU8zZFVjczlIM05pZzhzMTkvWjlubW16ditTWkM1ZE56cXA2eTJ6Z2NIWnFqdXFhZmI1dzhvcHpiUGEvYXZKOTV3aktMdUJuemZhMit5K0sza2xSVUZUNTI5TkZtdXVGL2ViRFZRZUF3L3NWeWs2NEFrN0kzVzZvRUI0SC9qQWN2MDllUDV3bWk5em5IVEhQb3hiOFRaZ2dybTIwQ2w5NERJSE1SZkkzYjdiRjBkZ0I1NWFlOHY4RHIrQjhkRTh4azF5V3p1TlFLTUJRV1BnVWJmbXphbC9jOGZGN1hnK3FGeC9aK2xveHpqVTFCZ3JTZWJOSUxFVXBDeDBXWHlPbkxLdHpuR1NMSnZOZ1lVYnpHcnRkZDVNOVpmWXZ5NlRpZEhMa3lCK0dlQVllTmhXYVROeFArU0tXdk9BNWZwN2hiNVB6RlJJZ0FCYmZma0Y4SUp4dEJaclphRk5ybDhvOWd0MGE0WFFVODk1Q3ptVVZkcWJGaVplWnQzNmZ4TjhjNll2VzBLTkJvU05nVWZLMkxHU0tpeDdxdFFxMEVyMnQza1R6Wms2cmNBMjJmS25tQmVvL0JyWU8wbXNRMVY1SnRWZzU3UisxT0p6YUNGMW1xT3dpd1pKY3ZRc2Y4MGgzcmpKQTlZaDV0QTRlSEJwOVlPdTQ5U2NwN0J1UTlmb2pIY2xYcTYvczdRTHhzeVIzei9nazhrenpRQnJER1lIY1hlVHNOQ1NQUEhZRkR2ck5QZXhwYVpUZDV1akpDelVGaDJrTDNvUHlka05zd01mQncvZElaNmhQK1g2OWJkRStpN3lPMjQxU2xDcjZLaXNLZGZmS2RJemhzT1pvR0tkcHdNQXg5TktLaW5ZTzBsWWFQT3FhTkpnZkM3WDRqNEtONUZlNG9KUHkxZ1Y0NERPdExEcDY5ZE5Dc2JPY3h3OEhJYjRpTkZOYmkyVm9OWU5DMXF5djdRQzBDb3YxWDNrbUIzVEJ5eG1mK0IrMVpzS0M2V1MrNmtZK2svYUlZWWxGMlVmZGduSXI0SXZ5UlVQM01uZFZiTyt3M1dQUEMrT2c0ZkRkOFUxRU1VNlhvSnphRm1na3YwOVhRY05NM00ybmRtS2FYcGlzWkJaRVNuTXFOMGFKZyt2K01GaEhqVU1rYXY0dGh3Vm1EeG5oTGo0Z1RCNktlakY4NmlMWXdRdTNVRndFWVlmM0xHRUw5bGZmbzBLQmx1Q1ZOTTk2d3Q2TG1FaDdoNnBFV1ArOEhueE45TkgvbUtKNW1lbDltb25vbUxGaW9rMDZpdEVGS0hMZzJiNjRQRXgraVMrTUZYYXJURE9waFZVZGN3cHQ0VU01M0JvRlh2MU55N0xMQi8vcDlvdXFmNDBncE1PNlU2ZUtheVFlMFRDUEJOZVR4VHhmQ1U3LzNXYnZWR1hjeG1wUFNXKzYxa0Y5cUlLNlhPTit3UVU4NERnKzMwUSs2RzcycHNXR014bnFwUUZ0ME1JdSt3eDBLTy9QV1M1VElGeWtxbzEybGQzRHdzdG53anhFRTI0dzMweHZiMlZKQSt4THlueGMyK3B2Yi9LaW0zWFhSTjBwdWFiUFVla0FGRE1BeU44dllBSXFoOXdGbVliSDFZNWxtWDZ3N3RkdTA3a1BRdjE2RzhQV1JicEYwNFFjMGdsdTlzaDhtQjdlY2J1OEFieE13Zm5RS3hkVGNjSE94aFNld3BtWnJDQVZINzJualEzTVJWeXYrOENIaUNENVcramdOckx2Ly9Ic082cEhXcmtJTVZmUHJqK1RKSUZoOVVBQjcrL1FDbVNCYmErS2lpNTJ5R2FYTExDWnVSYUNCZU54M1p0VmNaMEMrek5OdGpPZTlyTHZJV3N5VmkzT2FJNXBOajZQQUJmN0JGOGltYlFCbnMwT0R0UUQzZWpJelVnK21zeFVVQThMZ2k1enhLeXJPalJZSUk2UWJRUEM2M3B4cUxKRW5zOXoxU0NRdk1xMTBKd0VjK0pwdkw1dGV2ZjJLbVAxa0k1SHNUcUo0Y08yM3hoNGRxam44S0dZemRmQXdnZEthektHcWpOT2l2VDZHRUxsWkZsbXltUGRPVEprM2tlakROMzV4QWF0N1JNeUVnblIzZjJEdHpDY1MyVVc4Z0ljOFFXQ3ZLd0pJcG5veFlDU2JYZmdMVHFUTVloRkxaUUdWbWErb3VSVFcwcndhcVBPZVI3MWJZS1dlSmZJcmtXeWkxa3hIckVGZ3J5Y0xRWkswUXRoTFZIL3dreGRIQXpRQ0M4RHBXUnhiaVpwdWM1MCtKSXdmT3FtUHhTMWhVVmZ1UmtkeTNrTDJRY2ZjUVdDdkxJeVJVQ1JDMkVzeXJ0bkZQajhHd2FXSjZVSDdUQUpXVEJ0RlBuMmQ1MktDbTJrTzlWbC9YeXN4UmRpVjBMclhrTEdlL01pQzBVNUdGcExaNk5XZ2dIQm1ydHdhamtteGFmU3RoQ0pXVEJaTHdxaVB2YklVU1V4ejViNnhhY3FueXZhaTc5RnJUdjlFbTRGdHIyRmpLT1BXSUxCWG40WWdYTHZTd2t0eWk0Um1OeSsrNlNnRDg3ZENGVUtpSExpdmFpMW13U2xGbG9VK2RFQ3BEQytjUE5JejMzdy9JUlhkZENjT0o1WHpCaUN3VjVpQzRXUEtNV2dwZFRac0dzMkErUndUUnI1ZUVsWktuclV6bC9FWU1MQzdCMkxBU3Z1bWRMc2EzRFpIUmh5NjR4ZWRkQ1dXaXVqZGhDUVI1R29CNjVYaFk2ayswNndibkMvVXRBQXlWa2FlaEJESFd2MjlMQzY1M1laWkYzTElUeGMxT0FwL2ZwM2RIZUdSYmFGVFgrMDdFUVJvRnk0dTgwaUtPMVVJREg5Njc5MG5EcmtZdGFDUDdtVExaenZ1MndhS0h0aGxVVTJUS3lOSFZnRDNVN1NzVVNtR2RodnNZaWx0dDZwcXh4Z1p2YVFnaEg5NFZRL3RPeEVIb3FmOG1wb3FKQTRJL1dRbmtlTDJLLzdYRndhQWtjdFJBcXBJVXdGSzlhTFV3V3hqZ3hKWmtySTB2RzFOMG0xTDFqa3dTMWxsMFdlV2NPR2EvYU9LYnF0dEkzSFZaeENFSGQ1RmpJTEdSejFzbkphQzJVNDFISjl2djhzWkNvaGFCK2FTR2NLTFRjRHFxUzlpOEtnSGNaV1ZLOWRFRGRGaTM2Rmk0VWpBZ0xWWjdncU1hclpyc0V5R3dMN1hHVTNFTmE2R1V0cWpFTDJieDFpekVxQzBWNDBPWFdhV3laZE9TTldpaEpsWVVhMmswN0xWSEluREZhWGhZVDJHZG1tOHlad2Q0K1UrTExOZGxoYjBBZUhaQTc2MFgrK3phV2hUQUI5d0t0QVJJV3dwZkVPeWdnVGxuSEMrbEFIT2p4dkcraDJXZit6T0gwK01UcmRsVGVCaXVZZVBmbXNibEhIeWZsWFpCTGcwbzVDMm51TlJuRVlqSlpnanNVYXJiN2kvWFhsMlh4bVc4N1JGQ3dGZ0k5bXdUT1ZDak1FaFpDSkVsT0NUYVU2L3lTbUFFcGUxYlNoNFd1eXF6M0V0cnJDQytJZVh0VDFMZjVKQlI1MzBJTjQ5SXhzZlZtM2dJUHhDTTdwSE43eWRkcjZSWjlDeG51RFJsdFl6ZlVjdHZvVXNQZWljVDY2OHNDUEgvb2FLV0N1enBjRUV3dUtmVnJucFRoYytpSThma0ZIeXg5RXcwRkpIM1ZSSHZaWGhhaTAvc3pORWhWZERMZDVRVEV3N01RSFNRcnl4OGczeEpZTnRocVRGaytDbUk4cGpIdlViZmh0UWtWZlFzWjdrZFNXWjZvTmhIN3UvZCtaYUUrK1QrQ3FSZDNmTkZFT2pOcExZZExkZHhDbTdqRVFiNmhJazMxZmFQUlpJR0Y2TlpyRDB2ZHVacERSOG9FeE1Qck5zYXA4cVpKRS9sMXdxRnZZZzFZUVBTVFd5akdZeDRxZ0JNNDFOanhqRzhodzMxSlJLMlZOQmF5MGg4Q3E0TWgrbjJ6Y0g5OVdhaFBWc2pFSmV1b2FWRFRYWmNTMStWRWRqdkFMWFRLSjArVnZWTnE3aTdwZVZKdDFBSUx3VDlTYUgvMHo2YlFkeVU3c2RoNEZrSTR3UWNFWVdTaXE1UzF3VlMyRXJkUWpNZmFWZnErU1I5Tlc4MXlXZDlDaGp0K25KR3dwM3JRbWRKUk1sOFBndjMxWmFFKytXT25MbmxnVkxuYm9XU1QvRlRsNFNmY2xKSmZhM0JyVHQzQzVGMUZrY0pYbmh3TDdRblluVzc3Sng0bk5uQ3AxTVBhL3BGdzFuZXBrSiszOFN5RW8wT3RDSXdqTlljczhFQThuZ1QvQXoyVWhKQ1JwMjhoaTN1YmgxR244U21FZWFxdmtLTDk5V1doUG5sbW9FdHlVaklwM2QwT3dhRkE3MGNBdTRtbTdoSDdJcDdOUGJRQ1R2SzRHcEJPdEgyTUduRmY3QktnRmFES3V0RFRRaGVpazIwVzAzVThkZklzUkM1Q09ZeE41RGNFb2dHVGwvY1NjSHJ4YUNxUFBrUFR3azNkUXkySWJ5R0xlNTBVdVd6Q0Z0MUdaN0NtYUVwOXlZS1cxQ2MvaHFrS1QzbzMvdERMQzY1VFVnWEo1Q1pheU9iWUwvQkJUM2NWNCtUV2F1VUJIWDdvUlkxWUhRTlI4blFwYkFIY3VMMlZ6R1Q0V2U4TysycnlrcHIwa3J4RmJoMml4V2RkVnNGUnErRmd3THhmZy9CQWpMd3ZDSkxqOXhOVUw1TnZJWXY3SWdiTllxWi94MW0xc04vNndBWEFlSCtOTE5TMmhqODBrS0pwVWg5bXR3NlRwOUl2cGFicnZBN1NyU1pKL2hmUmo2bjJRUWFMZmhVWi9OeDB5bjVESUVvMVBkYWhOTUdvY28rdkFMNFN6cVRzT3F3TEM2YnNjK3gyaXpkWEQyOE80YSsvekRIYXUyL3ZLalFOSHBnSHBKTWNaKys5NGFkSElaVk12b1VTaS9zUDBRSDJCNFVaZWpmVk1FQmx2TDlHRnFJeDEvN2kyakZsckZUQnlWekcvZ05QSVNObldUZVhDeXFzUnNuN24rNktYZVRiMHZ2TWR0STVPVDJ4OFhQNW1lK21YOWtoS1A2UTFteENCWnB2SVFFZC9CbmxzV1F0RWIzSTVpeGtJNzh0ZStTdGRqbVhQNkNGWEtYK1pWazVWbTNVdS9xN3RQdnFWWmpTM1E1TjZmbWdFSXZmbTlvdkkvRFlLc2FQWUl6S1FoSHl0STY2YmpXRzJOTkNzVVlhZmtudjRqUW9rTW5Kc3JZZXdBSm95dDlpcnRsYjRuQ2JITFRPbnBjd2hMcUh1ZXArQVJkdW9VNXdJNUVYYnpnTFlaSE9rOHhCY3JMVWIrWndPR0RGUDI1bytERkZ1SjBETmR1TXFUNzlpTk5jRlM3Y1FxbU9QQlRMOEhzNEN5RUdDSk4xb0RsWnRuZWRlbDNZOW9QdHpBdStOV2FQalBrNklYeGsxS09wWFhYUkZrSWNEQmY4VVBFa0g4NUNDRGJCcGlEbFpUbHRPVTN1M0pIRm1oZktWWHNHQ2c0TlU4QkpnaXpFdjhZeTJOSGNSVnRJL0EwMUhWb1dwQ0V0ZENSM0hMMjQ1R1ZKSFhSOFByWEtBWkRGRFJTVysxcm1IR0lvWkNxS1BZaGRQdmd0UXVXTHR0QWFMWmV6OWxsdFNBckFoclRRc3FmVEVKZWNMTFB1dVZ4VDdXQ3hGMXQzQ0t4NVphY3lXdGhVaTFjL0V6eEs1YUl0dEUyYVcxREhGRkV4aHJaUXhmTkxJVTQ1V1pZZHVlQ1Y1RVNzaS85and0RG9sRmlHNkRSVGZKMkZVdzVEYXVEY2diYzFHNWhBUVlNT2JWVFc4SzhvWVpIWUxjTHBWZCtIRW5PeVhEbXpLZEtaeHpvSG1QTWFVVi9wSzFLMGFmSDhyQncxUzMzTTcxeGpEV2lVWTY3YkYyVWFOQ3hyRzBWby9JQjN2eGdyampGdm5TcEVzSEt5bko3WW1QUTM1MXNFd0ZuelRic0NCMjVpTWpqQVBncmJRcWJ5VHE1eXgwOS9CS2tlKytnZHEzMndLNGRTeDdDMHYxd0pVN25qNVE5MzhCc0M3L3Z4SGVINlBxQ0x4WXU1TDB0VmZFK2dpT002NG5tZXIvdWo5a2lkSUN2VVB0OHphUmNtZndkN1U1LzRPYlFEbUVjazl4QXFoemdFWUFwZTdsVC9aNHdSUXZCd0t1MUdVSXJCcCtZQ0lvTHN5N0xrTEVPNHB1eHk3dktBMnlMU2RpTUtxNllnZXpmKzB2aHBmaVphZ0JpcFBtRFhydC80N1kzUFhidkF0YWlTM2E3SkdEWWlCY0NMN1B6YWpTLy82c2ExZElpMWFONXpUWGwydml6OEJ4UU1tdnBaaE1mOWM2cnA2QmNzcG5Fazk5SnZwdGUvZm5FZUtzSjFNUERjUGZkaHBvOGh4Zjh2Tk0zY2xXWGFkWEw0QlBGVmhJbmJ3Slp1d1ROcmFsL2pnaWVsUVRXd2pVdTBRZEtCdXl0TmtydllaNUxrNC9sN2p0ckZMUUtEeVB2L2p6dlh4N0dDM2NzUEh0b2w1UEV6bU5kVGR1NWZSQzBYdWsrUHpxUVkwMERuVnF5bVQzajFrMm4zdFMwZnVhRnZtdjJhU1hsQURWeldud2dNMkxBbitrenhScXRuKzBtbHBZR0dHejViTlVOazYyS1ROQVNGU1ZPdGdabFN4MmU2ZVRCVEdXSURFQ1Q0d2diKzNGLzhoMWRINVR1YXh2OEFSaUoyVzB1dCtLME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hHVjRhWE4wY3lCNFh6QWdYR1Y0YVhOMGN5QjRYekVnTGk0dUlGeGxlR2x6ZEhNZ2VGOTdhUzB4ZlM1Y2RHaGxkR0VuS0Z4aVlYSjdlSDFmZTJrdE1YMHNlU2tnSUZ4ZCIsCiAgICJMYXRleEltZ0Jhc2U2NCIgOiAiaVZCT1J3MEtHZ29BQUFBTlNVaEVVZ0FBQTVZQUFBQllCQU1BQUFCOEwzVVVBQUFBTUZCTVZFWC8vLzhBQUFBQUFBQUFBQUFBQUFBQUFBQUFBQUFBQUFBQUFBQUFBQUFBQUFBQUFBQUFBQUFBQUFBQUFBQUFBQUF2M2FCN0FBQUFEM1JTVGxNQUVMdnZabFF5ZHQyclJDTE5pWm05eWdtMUFBQUFDWEJJV1hNQUFBN0VBQUFPeEFHVkt3NGJBQUFUWkVsRVFWUjRBZTFkWDJoc1J4ay9tLy9aNUNhNXJkYldsaVp3ZmFnSTdyVzM2TldLSjYwdkZzV0Vsa3FMRHdtQ1B0VGlSZ1R4UWRqWWl0Nkw0a1pxc1dKaFEydWhGRFNSb2hhaGJrb1JyUlkyNkl2NHN2RVBQaWk2MTZhMWU5dmJqcjl2L3MrY09mc251MmR6ZTlsNTJETi92cG52bS9uTmZQUE5OK2NrVVRRTTNZM0FRbmZrUStyTGR3UnVZTys1ZklVYlN0YlZDQlJZc3l2NklmRmxPd0lUakxIMXkxYTZvV0Rkak1BSllMbmRUWVVoN1dVN0FsUEEwaGZ1bm0wL1o1RHBwNWNIeWUxSzRsVmw3QTJ2UDNPSHUxN09RSk5UTHcyVTNSWEVyTVRZZjczdVZQN25aUXcybVNzL04xaUdWd3kzR21OYmJtZEdqbnYvZkxxcGpyeFh4ZGdCbkxEa3l0b3VsVHZsMUVhaS80dCtFRHhTKzNsditjUDdxakNIN3EycmhIaldYbmJUQTA5TnNLOUpuaXMrRXV5VjdxUVpTelRBVnJ0cm9UMzFJSGlrU2ZGUjFtU0hxa2ZqaVprNnpUVFFhUzFrbmI5MlNYSW9KcURvY3A3Umljc0x5LzJXZmhBOFVtUitodDBTalRNMUp0T012ZVlTMXZ1dmhWd0c3Vk1ubE5yUGZmWnVOOFN2dHEvdFVGemoxci83THJiaGxQY2pNUWdlUVRuSDJVc0xVYlNqOXNSNXhqWWR1bnpDRkhLS0I1TW9wMEdXV3RDcFhGTVpZT256SGdRUHpyUEVsdkNjWmFlRkJEdU1MWXVZL0wzYVN6dUZnMHBVL1QxY01SNWlxVVlDejBsMmlHVVpqU2tsMjJDSFZpbWlOYlZYdWRtRFRVMTZ5a0p6SDJLcGh5S0tWaGcvUEU0b0NHUG1xck14OXJwRmZXelIyUGRmU0VtR1dCcEk4a3p1Ri9Ja0Fodk05UlFzc2dORGZYeXhsUlFsTzhUU1lISzF1dUNLQldid3JMdllWUmlwNEdNUFUyd3ZLTU1RU3pNc0JYVUNLWXNkYVpheFhWTWFSUlBzVFN1SlZXeUhpMVpSeHRIeEZLZkFFRXM5OFBBTWJJbEVqVjJneUNKekFScHhWTzd4WVJtVlBaTk1kbUdJcFJ5SUtMcGFMOE9hc0lHa0thUUppbzdLbmZtUEUvNnV5YktQbE1MbndDR1dldWdyMnJWY0U0ZVNncmN2RlZKc0R0M0NvQ0tMNmdEc01oeGlxY1lES2xaZFo1WEZXWVM1cnVhY01vMVVqV043VG9jM3pDR1dDcEZSeHAwK2xDenpHK2h4RDd2SnhMMjBxanJvWjU0RmZSWkRMQlVRdUVMYWxuSEdEZFpwNWY2UnVWT1hoNmVBcE5FN3V4Uk5QSVpZcXVHSWxiY253clVsR2JDajNxNVU5TFpQVmZFWW5vWGcxZHNRU3drRkxrMlZhd3orSHJyYUtub0QxdkRTeDRDaFlya1NkTWtPc1pUamcxZnVsTE1WVmhDdHk3cm41VEU2V0EzcHNUMnIya3l6UlJoaUtVZGpqV2tWQ3Q4ZE9Yakt0cGNuaXVBYnNBZnVXT05UbnROZkNEUEVVb0pTVm83MUtCcmg2amFuMTZtZ09CRTJIbzhGMDJsOUZMYlpXMWcrZTFQelhiem8yWEx6WVp1bVpkeTZKNTc1US9tQlpTS2UrUk03djBxUlBvVUI4S0QzVXRhbHVIaWRnTzY2dmlJOWVqSjNWdStuTWlQS3JMK0t3ZTN4QjdkVjNIbGljM2ZTSW1Hdy9BeGo0cjd1QkR2MEwrNENGVldXR2VlSkFqc1VrN3ZPenBoWnJnaDdlQTZBQi9TcWRuSldXZWdzUHU5blp0ZGZPVlQzczdPV1IvaEwxcXRHbUhucnlmSFVXSTZ4cisvbUduUmNMdHl5RUQzbXVCNlQxVXlPR2VlVjVzZWpHMm54anh6ZUZ1VUw3bTVqS2h3aE5nQWU4QlNRdmNNRFRwcktBNlN5OE56eE03UHJyK0NhWi8vQzdmaUJGQUdUYlVORzhXQ2hsMVUwbGcxNitXd1NIWm9tbjhJbmZNRk5NMTVNai9NY2I3NkV1NGJLSHQ2enFJVm1qbGUzMCtRQWVCU3R0ZGp3NzZDNW5IVnhlYUpsenJDL2drY1JyN3ZPYXh3dzJRNDBiM2ltM0EyQWx5Z3NUNGpQSkdLMld0K0xvamx6MkRMMXd6RTl6dlZiaVdDVXZYS0NKZ1BHWXo5YzRRaTVBK0JoNDFkam9lTmJ3Y3ZNc0w5OGlITHhhaFJOYVNNSGluL1pERjNGODJQd0VvWGxDa2NDRUh5RDdsOWhvR3VOWXhvSXh0UTRqNG5KTU1lYXhkY2p2R09xTHdPRHRickxIQUNQbUxFOUpWUlk5cGoySHhPeTdDL25NazJiMUx6ZXhWZWNMYkpCU3VJaENPb0U4WGJTalBSRmx0Z2hOVkZJWDVmVHNWTWRpUTNPdWlyZUNwNkVCWFhBemZvZTF1VWdlSENoOVE5ZExPL0xGSm0weTdwRVJ4d2RGMFg5N0svbVlVZUs5SzVSbFNtSFJjVXhYVXM0TUpHY2JoQll6cjRobWdINldGVlJuSGhoVzNNcHV0V1JFbGpXeEZEUTl3TzdwR3A3OFpJTWdvZnVFSS9Bc21Bdi9FQ0VSeEZmZDR1Um1sRWRsU1g5N0crQ0dXVVVhRUIzTklLeDFyWlV1TVplaTNJeEJIV0N3SExsTkZGRVVVbGMvQlRTTlNSdTM3MndRUlhIcEVXUGRVbTJNNDdiblNwcHF1MkZRZkJ3V2VMVkhpZTRwWlRDeWwyMmN2dmFYNnRkSFozZzd4cnBOM1F4bFFSU2dxQklkemdUVDdqZkVNU0NJbDRXTkEyeG5KN2hUaXpkcmhPNXoyMUFmb013S3IvQmdOVkV5bmFtYkZ0ZFR2MU9Fb1BnNGNneDd5REp5SHJ6QWhUT3RwWFYzLzVhRGF2b0hEOU82dFVJOXZZNXFjcWtJbFhrOUJTMno3ZzZKMk5COHRJbm9DYzdDOUl1V1pNTEd3dnlBbFhNZjdxejZoMVJaYytqYUUzN25hQ3hBQzI4YmdtYmFYK0p6eng5Z0FkbElML0R3MmRLZkZ5bENQTWh0U2V3SEZFb3M4U1VmTnNqOFFQL2xDMkVIbktjdVhaSE9TYjRYb0xzQm1FWEpmSTd6ZWlBeC8zMFVVL2JrS3R0aDJsV3JHbGZOemNtRmpFVXpxNlZiTlhmSG1VUlhJb0VIWmhLQksyM0hxaDhQb0VUTWdXVzgyVHdJSGhhR1RrM3NzTVhhdXdEdkRUNEk4ZFpkYlRxbVFoVUo2OE9Qc0VHT3Noc3p3T0NiM1hRMEpPMjc4U21yK2hCb3pkRTJLWmRKdUpZR0F0V2Jvdis5aXFMNEZJL3dCTUl5bTU1NDlvQ3k3bDkwUUNPaGU0U3lzZVhWcVBvSHZZdFVSNzRsZVA4YjFtMDVtNHJsRHRlY0xidFFCdnRzdHJ6d0FSZWF0ZEtGTjBabUdpaUZ2RGJrL1hwWStpTlpGc2VsaTM2MjZzc2d2ZGp1M2p1Nk5HRTRsaTNoSnIzM2tYaVJlNlNNV3RhMXRzUnA2NkswNURWSm5rbW5JNDN0QkV0cUhLLy9HUnM3VVZPMVk0VGJYaWdIV3pUeTIyYXUvNUhmd3VqUlBWUXNpL3J5MU9WM3hvNExQaDVTUHY5UlZhdnNsaGNLdHBWVUhISGRWUVhXTlF1bHJoYzM3TUtvWFBKY3hCRjAreFdPOXVPZStOYzloUTVaR2hXK3JRdUZWdWZCL0x6TFF4dlVRM3JpcDBQcmppVVF5MXFLeFdFQVRNV0gyV0dycG1na0JQRVBjcWlla2xQWTRWcGcxWVVkNERsb3BtZXZNNHNleDkvNXBJU2l6YjlkUWtGcGN3b1FmRFEyZSt2Ri91TFpZSUhjZm9acWFSV1lmck0rUy9EVStJb0VVMVBiaCsxNnJCSHFXL2NkVGtpWVN3emtNVmlpaTFQSGtSOFF3YUx6cUtUVVhkZHJwbnB5Y3VsaXFWM1g3YVRkWG1PdXk0VEd5N1I5Qm5MSUk4VTZkenNWQ3pScERxVlFWcm5zeEhWUWhqTERHUlJEUEdFaXRnVVNlOTRDYU5JeTJ2b1hTeDk3VjlUNWxyNis0UXVsb2tObHpqMUdjc2dEOU9qRnJGVUxERlUrcVlYWTNBUWFDTzhYMllnaThWN1hxdEpvSHJCS2dDV1RUc3A0aTZXbnZhSDZwRTE1cGxyMzVxR1hDejlEWmZUOVJuTElBOGpVSXRZS3Bid1BPcXRJVGJxMW00S282bTBzSldkZ1N4VzYxQ1Q2eUxwSFM4N3dOTFgvbk42bTV4TnRTMWNMQmYxVExKRTZqT1dRUjRXdS9Sb0twWnc2cWc5RXZOWDJIdGVNMkVzTTVERjRvdVhibVNxNnUzMDh4b1ppOXhabDc3Mm45S2VvdW5RbXViTnVGaXVlUnN1SitremxrRWVWcGZTbzYyd1ZIb0htRW5IaWRzT3RPbXVtME9wREdTeG1KaHBCVDdyVmdIOFBucFBNTmtPbHBEWCtVQy9xalZQdUNmVWpJc2xOcHVrSnVvemxrRWVwa2N0WXFsWVFzY3FBQmUxcThWdENFdDMyODJoVkFheUdDWVFWM3BqRThmWVJiM0tETG4wNGNrTWFQOU5xd3l6VHQyem9MT3Jkb21KdTFpV1ErdTN6MWdHZVJpQldzUmFZWGxCMXFzSDF4OS9VeUl3QWhuSVl1VEhvS3VsVmZiV29WbGxodHpGRW5QeVFKU05iZEd6cm5jUk5Mc2hTdnhmQjB0c3VHcXp1Y01ROWhmTEFJL0h6dnpHY0dzUlM4VVNtNHZDTXRZOWNCdEMzV1UzQjZrc1pERk1vTzVQaXhUNHFGVWxNblkwTW9iY3hSSmFlVldVTGZLdVZYUU5HTzFiVmkwcjZtQ0pNWkZhSWFjc1lKRDJGOHNrajZ2WWl5MGN4cGFzcVZpaWdIZVkza1JVNDJmVm95aUdjOS9MNG92VjYyL3ZzaGdtVUpOeTBORm4rL1pTdkZkZ0NHWE0yUytOOWkvdFVYbE5JWU0vUmVVNjkyUnRQQndzellZN2FibTIrb3RsZ2tldXZOWGhIOFJLeFJKQVNTeGgvRytienRreHJiT3N6Q3hrTWMxRGxnMlJBaDhwbnl3dDZmM2RrTXQxbVh1S1p4bnRYK2FObEcwc042MWFWbFJpK2M1dHlqTWI3cFNsRS9xRlpRb1B1bnh0S0lWaVNaYU1wbUlaeFdxc1Npa3FscTdDOXF3V001UkZjNW5YYWgzanVxU3pLY0xmdzNOeWtCRHJzczdlanppNktpM2RQUCs3Y0JCZjJWRlk1SnQrVlpFV1dPSzdoWFdraTVybmpuRGtjaG9meTRtLy9rUFV4ZThYM3J1dTRuYTJ5aFBQMWp4V051bkZ3WDIzU2pDVndGSnpMMGdyQXd2VUV0eHBwR0FyMzdUKzlpRExUOTY5N2ZEajkvcXJJZ3VHREY5Y21zQi9XWmNYY0N4aGI1Tkt4RXFXbHN1c1dGV3g5dllBeTlPNklTY2l4aG5XM3g2eW9hUVBSR25ONHUxaldUSmJEN1luN1hDeHNrVWIrcmMxai9JdXZUZ28rZW82b1lpUHBlR3VkQmJNamUxUVRlU1Z0RkdKUkZwL2p5NExNTkFqSVNVdytoNURzeTR6eFNQWVg0NWxsWEZuSGVwS3pValRDOEhjVExmQmt1Nk1McUJDck9iUG1PMHU5TENrU3dsMU10OUJmSnRZOFhkYmRMYkkwYjhjeXpRZVk5QWxLRnZXMU9rUkgwdkR2U3B0QzA5VXU2bWlaWDVrSk11cXpZOWZ6WWljSE1iVktZTDY4R2lwbUdPNWdrdEd4RXZLSGxkdlBwc3hiNE1sVENQU3daT0hhbDFXRlZqRXd4c2d6SDJseTZNSzRrdEV3eThGZExiSTBiOGN5elFlVTlnSE1LbDNOWFY2eE1mU2NKOFZGanNHYlN1dCtydzI2dW12a29iNzI2TXNleTV2OUdxRDU4Q3Y3N3A1MEpGQWZ6bVdVSTFZa0RQc0RsbmxXcm5hWTN1L1BPMHlVaWsrenRET3hMYjZja1Vna3l2dnEzSThQU3l4a2ZPcFF4UmxNU2dVdGJNcGJZV1dQQlloMktqWFY2dXVIZld4Tk56eEI1MkpjS1JGT3lPV3F5V3R2ejNLb254UFVtYUl1OFNqZGEwd1pja1lPV3B6OXozbGhwaTBhb2xYR3JrSTFiR0FKQm41UERoWWJvcThhOXo2VHoxT0lHTGpvYkVvYkZYRnBuTHRSVUVzZmowc01jdjBrQlVRWHhKVVZuWlhQSjRCL3gwOTZXeStpYmlQcGNXOXhwVllJMzFaWXUwclIzZDZmM3VVUmU1d1dtNXBrV0YwTGYxT3BkTTByNnJJZGdQZEQxVFpOL0ZiMlFTb2hPTGpha0ViT3haS1pROGw0bTBLdHdIYXFXWllFeU02M2VRZi9XSHJpNWVJVmdVUFMxSlE2bFppQmZGbFFXZXlhVGZ5QW1oYThhaW9JOFU0TFRVM05IZVZIR1NvUTB3VExPNUZLcGxMbUIrR2x0NVYxUzFsSk11YkZqdUtQczFWUWE1eTFqOWVqdElBa3ZSdW9GUEhKUHMxWHJackxtRHVYVnpJM2FudCs1cWU3aHBMR25FdnJLS0YwcVhWYUx5TS81eFJaOStOM2w2UU9wcmtRZkN3cEUxeWlSZndUVkpOSEpQZE5RK1lBbHVpUWRxTC9RQ1FaUEN4QkxYaW5zZm81TXY2djFtb0d2YlR0amZTKzN0VVdhQ1dEaDF0QnRZVE1mdGhOUFBINXRObXdJUkFSVkoveWY4MXMwZWxkN0hETWtDSUl2eDdqcGo5anJJb0ZQVDZ3ZkNLMGNxZDhvZUtPM2pHWS9vZWV3RldRY3dlWkplMmVYWDE0Mk01VmpQdTAwOWMwa090czd2bUFla2t4NG1ienZuaFBLU1N3Y2N5c3JnL2lRNnd2eWpLMExPaUpnd0swL3Q3WkZtKzJ2eWk1U3NUQWx6SFNLcU5xcWRQb3BMVWtpRXhvM3VmYjRyeisrM3h6ZVlnNy9qVzk0TVZWZWI0by9GMzFpa3hkdXJRSFA5RnFZK2x5TzMrTjVYSHJMV1Z0V28yZ2FWTmZIdjVnZHZzZENLK1l4K3hNNUVsZ1dYMDdDa0dxYUJOMXgxeENtcGpjbkpiSmxiMC9nSHplTFVsYWF2Q2ZtR1p5aU40QXhTZ2JvbGxnTjdOR2swNy9qcGtQY2lTVXdyZmFSQUo4MzZCS0lFZU44ckdKMDVKRjVuYWpXR0U3NllRdGMvT0hNdDZ5Tk1ja0tzM0xHRk1CTnIwczNxUVpVS050dCttN3hLYTFMajRsT2xwYzJ3YjZWQ0xCZHZLSE10WTIxSkIvanF6Tnl5eEduUkw2WkVlWkJuM3p5U1NDeHcxN28zWGxKZE9sOGFVbUxkOFJvOHdFM1E3V1dPSjB3STJnSHZhSzQ3ZXNJU2hEVFp0UWkreXpObk9NaHp6UHlkNXdjUmRjdGhXVzVrK0RxVkpZRUxJUlBvN2xZWTZOWlkxbHROY2FaQmJ1MDNvRWN0T2hyQVhXVVl2T1BJMzJITWlYZlJObjRZeTJ4MzZOb215cXJTVGR1WFZwZ0ZlbkRXV2k2UTBKbXh2Zm9wVVBXSTUxNEZxNjBXVzRwNHROdzYvY3YrczZGT3dLTTk1YWJ0V2Vsei8yYWRPMUV0cU0xbGp1VVpqUEsxY1NhbGk4QXZhalJiRjdZbzZHY05lWkdrczJ4S3NxVytVTUFQZE85VVRIY3dwdXlVUm41SjNkdkJaSlFzN3p0bFJWMmtkMStpT3NFNEhQM0pydHd2WXpIckJNcXA3eDd3QXZ4NWt5Y1ZPZXhYbGxNS1hMS3RPeWFMbHRIQUtXaVltNUdxZVBkSk1VRTJYT2pMbUZYWDN6eEtaQW9YbDloWGhwTjVxVDVWT01kVytlZyt5ekxtZXo1cDZENjZrZEswU3JONzk2WktxcmducGo2NWljeWQvL21ONC9SNysvTWtGSlVyZm4wV1llZmE3WW1FR0o2Ky9yNDYvVlBPcG41NE1sM2VRbTIvdkxlaEJscXFyU2N2eUxoZ3ExcDJBTTlxejJvSElGc2w0M01UNi9oajdrSlhYVlhRSFFJcVFjbmpxcXJVdzhRaDBiQU4rL1pZQitsV0ZqWmFFclFvYjV0b3JoYXdIV1dyTFRwc1Zmbm1sTGt1c290a2puRWg0OWV2d3R5ZWU1MTV6cTdVdW9qdnN6Tmx6TDU1NzhFeUdlMmF1Zktsd3FkMnl6N1BETStlKy9kdHpaK0llOXN3cGR0Q203MGVYUmZ4Qkg5UDgybWtlejhmNjJrcVdyWWdYNnd4bHg3RjNQQktmL1Y2N2dlcTR0V3dJSjAvZHZKcE55MTZyTSszdGhpUExzdUtxMkdoVy9KV2J1cThUYyswVnZTZjFNQmtjZ1RWYzhtWVQ4cjZObkN1L3VodE4xTm1iSHNlUkh2UktOcUsvUlZ1ZFBPcGUxYmEvNDcvM1NmQ25sUjVrN0NNZWxGRkRlaEI4OG1HNjJ4R29YK3kyeHRIcGY0SEx5ei83MVNkaHRBOURYMGJnaEcrSjlLWFZMaHBaRytCazZrS3N0eVJwcVFOZllZWWRtMmhyU1dmSS9FcHJldHkzVVFiYndjWHNqdW1EN2NobHdlMVh1OGNweG5XYSsvOEI3Z0lnZEN6ckVHb0FBQUFBU1VWT1JLNUNZSUk9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hHVjRhWE4wY3lCNExpQmNkR2hsZEdFb2VDeDVLU0JjWFE9PSIsCiAgICJMYXRleEltZ0Jhc2U2NCIgOiAiaVZCT1J3MEtHZ29BQUFBTlNVaEVVZ0FBQVZJQUFBQlRCQU1BQUFBLzBKTE5BQUFBTUZCTVZFWC8vLzhBQUFBQUFBQUFBQUFBQUFBQUFBQUFBQUFBQUFBQUFBQUFBQUFBQUFBQUFBQUFBQUFBQUFBQUFBQUFBQUF2M2FCN0FBQUFEM1JTVGxNQUVMdnZabFF5ZHQyclJDTE5pWm05eWdtMUFBQUFDWEJJV1hNQUFBN0VBQUFPeEFHVkt3NGJBQUFLbzBsRVFWUm9CYlZhell0clNSV3Y5RWY2OVhmd2djeXN1c1ZaS0tKcFpaQ0JFVzQ3cm9TQk5JcmdyTHBSM0FpYXAxdUZ0Q0lLdXJndDRrSVIwamdNeUN6c2h0bk01cEVXY2FFdSt1RS9rSGJqeGtXZUV6L3l4dWM3L3VyalZKMjZYOGxOOHU0aTkxVFZPYjg2dCtwODFjMVY2bmxkNno5ZUJ2STd4OHRBcWNZWXZWbzlQdHZvdmZkbTQxdUFhNVBPRnBEMm9vMzBkNTUrVGtUNy9lVUF2ek5wT2FBUEpKUzVEbXRQOFViNm1VY1pvUjA2enZUTTJXelM5NXhrSjZNbjBiL3FZbjZPSmpRK2lhWDYvNHZiODdkT256clpiazdUZjlaRWZaZGVWdXNVUyszU1lVMlVVdlpkdXJCamphOTlLYjZTLzVRS0ZRNnMwM3V3cEN1NmxLTlhoTDRsWFdtWlFxVURKUlAzelBMdDBKRVlieVR4RW91aCt1U2dMSXJVMUhTRHhucjUxcUx0MzZHYitocVZTV3pRZWZGUVRVMDc5RytOMDZTeGdPdlF0V2d0U2lZbDNsbFAweTJpQjBZVEVudlVvR2VMYWlmbE93SmE5dGZUOUQ1TnJIQkNkeDVsay83aDZTVVE5MHBzcVo2bWJYSzVLQlhXMUJWYUwwSFQ5WklRWDB2VGRlSm9kMHVQdlZMdEpjWW9EWnBLSC9DenFGcWEzaWYyblZ2cldScW51Vnd6VmFybmZDRW9hYWhhbXZhSnE3TGJFS1pXZ3RJWjdEbWJCMUd3OWlCMU5NWG1teGdGNFpSOEtqa1FKdXRoRnlFMml3MjFqcWFyNVBON1NqN3E5ZWpSSW5ybFpiZUlxNVJvckk2bUtNUXVuVEFGNDB6WmRpUGNSUnJlR3lLUU9wb21Qak0xaUo0NG1HYnhDa1NUMUd5MEMzZXBocVpyNUxlOFNkNjM5bnhuVFgzSzJUdUZsbDlEMDN0RS8zWHc4QzFlMDMxT0J1VXoxeDBaZU1lVmtqVTBQU1dmNTNhRG5WNkpIQ0NCRjZEdmhjQWlVR3BvbW5KNW90UktNSVNoVjErZ0xrWnVldE9TT0VMVGh4K1p2R1NHSHFhVG4wc2VTOE0yZlpXelQvNnhiM1BtUHdYSEk2OTllUHhMMzVBRUhFSTJIUjAwL1FwUll1YmZwYkVsWW5ic3VFL0lnM0JTSkRxSithYmhNSGZ6ZHB4eUdhSFVSbkxJQThqUGZrbDhINUlONTVvMStzRjFZNlJEZS92bGx2cDF2ajVDM0djdlVvaXNMbHVoWWowVGNQbzRNQVdIdWErZVhhK0ZxRHowbTRSeEtqcVVlMDFIK2l5MEFXVTJkWVo0blRWaFhLVzZZUjNWaUxnbXhVb0hGazFOeFhIc1RiMFg0VEdUb0xUTzFSY3hxRzZ4cHJ2amE5MU02R1I0bzlSZThCamRhNjZnblZLM3hDRnZoV3RyeHpVZHh6SGUxeThhVWs3UDJ4UktIcVg2UlRVS2E5cDUxYW56UTUwY0VaRDhUanRrUEVUd2NqaVhlK3JWako5T3gzRjQvVHNReENyQmliajRRZmRJUjc2ZllaTG9zbmE2N1RKNmo4YlB3TnJPcnlrTTBudTVEZ1BIWU1PMUwzZE5xZWs0Vmd4ZTA5TGNiRVNiSk1OeUR5bEd6eEZmVnRNZFZ4cDFiQjVLS0pkNVlKRDB4MS9ZNjFlZ3oreVVBK2tKU2szSGNacXU2QW54OUZnOGZZa3lEYTFUek42QUR2RmxOZTBjR1FIVTI4WnlzS1lYdHNQLzdzUmk3RWRYMHI2VW1vN2pBTHM2TWNNZDNMeURrRlhRMzlXZ3piY0szL1lreHhaaFpBdTdkK005MVdQN3NhWTZRT2lyRXkvK2RCd3Jwa2FISU1KS1lpL1AzQWh1ZzZLcXgzclVPc2QwTEtZUmVPczZ5Rm1xUzJHZnI0SVpENlVucUJsd0hLN0pGOEE1c2UxK0ZPejI4LzdNVWNwWWpaWWg0c1Z5aVA3V0VkNDVERlhWeU5kWG1uTUdIQXZZTkFzeTh2b2xVUWpaTDlMQ3J1bStLK2Znakp5enZJcU93Rk0vNXI3VWgxT0VQdmxhWWdZY2k3R3JJd3dDbjR1Rm1Ya3JOTjE3WkFGUWQ3cFhEN1l0ZnFIZGpXdWk0dmNIM1ZqVEdYQXN4dGJIY0lmcnU5bmljQXFmbUxpcHhJMGp2KzJDTS9xRkUweWFoSGJ1Y1pEYXcwbW5IYTBweTFUZ01BdnVDS0pIdGhtSFUzZ2ErNDNnampWRldYOGpCZ1dKL1hISndjemdyVm0rVEFuczVUaUJ4NFFUOS9BaENKanhHVFE5Q0FzbklVSHJGTlZ5ZmNEMXIzYUxOUzNIa2JDblBqUU5namxwQmp5bzVMTjB2S2FRdmN6ejZCNVlzTitScmsrQ3VsWjVYQ0JRamlPWis5NGNPMTVuTXo3RG1vNktIc1lJd3piNVRZK3UrZTU0eG1JN0xjZGhPWDBQVWJrZno3dnFIMEd3eDJ1YUZnVXl3NzBSWUhWVnhZYVFpVklNWEk3REhMaGptN2graXNNcFBHcWE3eVA4dUVwRkFGb1NCUXJiSmt6V1JFTXpFRWNwSjFhQkk0QnhiRHl5elV3NFJaVHlIaHY0b3pXdENLZlFsQ010UW9wTEZJQ0pjNVREcmNBSk0rdEs0czQyeGVxYWp2MWdhWUUvMGhSaFVHYWN3S1hQTFY2OUExbG9EZjBEQ080S0hNSFY5VmsvRzM0UE9IY0pibjg2TVgySUR1ZHlVTkRRbEoxOEdPSytMaVVML3M2c3dCR1FQVy91NEQ4VUExVzFsR1BEYXQxWmN1MUNTb0xHQnJHbTBlSE1sSklaWGxXQkkxajdQdTZCLzRFWXdGK0k3Qk9pTjlyOVU3OGZCNndXcytLdzRMcXd1a2ZjcTZCVWdROVc0QVJKSFBkY2ZZS05rZFdwM2lqMkNja3VheWVFd1pZZDY5MElIazNDbloybXlGQ1hZVEJ6anJJREZUaEJFc0dPNXdhLzZOZHYrb1BMK2dHN3BvMjNUVWZxNDFqNndITTRJbUZOZXlKRzZjUW5BOG9NT0FFM3hMMDA0K3ZtYkJvWUxXVTFIZEtuMGNRT3V6eTBaZjRkMVJ6Zi9NU1p2dW5qcWcwTFdOeFAyaDd6dStLTlRUZkxjWDc3MFV2REwzNzhtdzVBOHVyYTRYYVJZeHRORVN6MXlpQll1SkMrdzVJd1NtZUh2Q09JcHBkaU9qQTRnMEZuT1E1R2N2YWNzRFVDZzVPVlJVN1lzY1ZFTmtvTnlCZ0tMTkJwMkRsM1BGY1l1VFQwd0tGMW1jZHlZQi9PTElYZmFwd1R6MmVKV3c1dytKdkwrWUFkd0JwbmVURmcxclJEeGtCN0hILzQvWUpDV3VkUXQyTWpSeVBKbksrSmppMCtmcXR4Ymp5ZkpZYjh6RzJld3pIZzZhOHp2R2dhVFVkbU1iZnA4ODVPWC9BN2xVTFRjeU9GanlYMGZZVk4yWFRpcHkwMHI4YkorblBYUWNFeTRuQzZwbTIvOGZXMzR5dlIrOTB6RDdYeUJKVkNDODFHZWhIMDhNOTc2NDZUZnN6eURFVjByY1poMjJkc1ZDaDZOajI3c0NCMGJPcEFPMEJ2Zk9sc01LQWY0YmQvRGlHdHg1dStFdFg3eWJ2YjFRK2UvNmZrU3NTK2FweFFnR0VPWE52V2tGN0VDOTg0bks1cVE5TXp4NWRPMnh2MEI2VytQR25CZVorMEdsL3dSenR6WkdLMXR5Qy9sV2EvUDBKRkZCSi9PUTdXYjh3WnlhaXBmNzVLVDY3VncrUW5tZW9VTDNzUUVQTmZkdDFvbVM4U0h1eW5JUEF4VkVKLzBsM3VldjBwVnRKZXY2RlhpUDdLTGI2YnJlSkdPYzUzSjkrU0tjSUlOSkQ1OFFkc3RqckZ6dDR3WVA3K3h1OG5mek85cnlXZnNrU2VSNzJXZnYrenVlNnRLUFJYNGVRMFZkdC9TU1l2dGRheTRiVE5CcGViYkxHT0pNb0U1VmdOTnFNc0N5empTUFlobkxaa2UybjBVSVNwS3RCbTFxT1llVDl6ZE4rZ01rNldtUE4rRUNlWVVwVDFiSlJpenROTWtMcVh5YTNNdC9DOTVNT0JITzdlKzNIWEI4OWN1NTFKSm9NcWg0b3g2clcyVFhVelhXYjFjY1N6UjArdE5TSjN4dlhKYUViRGorQm1hb3ppREZNbTA3MkpSdnA4RWtKeGRpaEhHcGtsbG1NTDBnZnhUR1ZvbzJNNWduT1oyK1N1L1ZUUUQrNW1sdGdQTEU3TUJ0MUlvcG13a3U0QmZmSG54ZzltakNVUjNJeU5OSmNuQ3dUM2ZIMW1CdlZmTVNlYVFobDlaM3I0Wi9pY29xbkd6M3czeTFQRzk0RTgwNWdYanpacWRuWGhKSzd0b2hPMEdGK0kzSXR6VERIVzdYSFV2MG1UQjdyREZWUmhiS2tmc3daWVI2VjJlWEw5b21NdmswdjUvNkEzcytlcmpqOXNDdW1sa1lQcGNhb1RiejVlRVg5SVQ0K3ZIaTRqTlJwOERJeDZsOVpZOTEvaGwwRnU1WjdsQmZxT1V0L0lsWkVyOFVHbERHL3UvbDYrb291eDF2OGN0M0VFR3RFckNZMno5ZTVvdWlGbGtXcTEvVmY0TmFTMnY1MU1QbjZaRWRod1FUYlR2Y1RtTUk2V2N5T2Z4aUZyYnB4eXdZM2xsT25OVEJZb24zRCtrZE80SHBvVDZLQ3NocDBUcjBocysrOUZ2WFg3WHJ4bWlmOER5d21la0MxVm5GRU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0lGeGxlR2x6ZEhNZ2VGOHdJRnhsZUdsemRITWdlRjh4SUZ4bGVHbHpkSE1nZUY4eUxpNHVYR1Y0YVhOMGN5QjRYMjR1SUZ4MGFHVjBZU2hjWW1GeWUzaDlMSGtwWEYwPSIsCiAgICJMYXRleEltZ0Jhc2U2NCIgOiAiaVZCT1J3MEtHZ29BQUFBTlNVaEVVZ0FBQTAwQUFBQlRCQU1BQUFDeEdmRnBBQUFBTUZCTVZFWC8vLzhBQUFBQUFBQUFBQUFBQUFBQUFBQUFBQUFBQUFBQUFBQUFBQUFBQUFBQUFBQUFBQUFBQUFBQUFBQUFBQUF2M2FCN0FBQUFEM1JTVGxNQUVMdnZabFF5ZHQyclJDTE5pWm05eWdtMUFBQUFDWEJJV1hNQUFBN0VBQUFPeEFHVkt3NGJBQUFUcFVsRVFWUjRBZTFkWFloMFNYaytQZE05LzMrNmlWbEZuQW5yUlpJTCs5TmQ0bWMyNW96clRTU3lQV1FSbEZ4TUl5UVhSdXdKdVJWNnNpdHFpS1FuYkNRYlZ1aEJFV1JGWjJBaFdZUzFKMWxFL0NIOWtkd3NFdWhKQ0xsSU1QUHArTlByZm03NTFNOWJmNmZxZEozdStTNGtYUmZkVlcrOWYvVytWVys5VmVkTVQ1Yk55LzJ3d0FkUGI0RHIraU0zd0dUT29zUUNXOWZuSmIzSlhiMjlaTlE1NGpRVzZQOWtHcW9DellQM2RncXdPZURtTExEQVRtK0UyWHIrRjhUbjlUbnp5aDUxcFgzWEh2TG8yUS9UQ0RYV3pDcG9UdkhLZlpUeG9kN3YzdkVFRDMva0FhWnRkc2Ewb0ZxK2xkbVBxekd0Rnhpd2cyb2NabFloUWR6OWsvRmVObWJYN29oWG1lKzRCQTJES0ExMm9lQ2RncGtyem9XbEFnTzJINVFaQmM2c1FwU3o2Ymh2TWw1Z2oyUU41dHBzVkRXaUdEMzkydWdWQmFuOThRZmNrdi9VeDUzUWZvTkwvNEVuMk5FRUNxOTdkaFU4aG9IbS9aTFJZRC9jeWJJelp6OWFZejhJYURBZGFDVnF6RjVWUC9rS3hGbjdtTEgyekNyRUdGdndHNUxSWlh0Z3VzRnVXYXdmcUJwUUxGcS91czVpbWVQTUEvai81S2RsZG8zbGxOV2R3RGU4NTF0N2huWjNIQ0dlK3lsaW1CQzRKYWY3RXJzMnZYWDJxbW5NWEZ1TTVTUnpQNlhiZG8ycDdZT3h0cWJhWlplNlBudWxIZ3Q4Y3orbEcvY0JwcUpTYnZtbXozZ292TEhTaTBUUnVaL1NUZHhrUDVQSVBYWk1WRXZzTmFyaUd5dk9McFJsV3hpVHFvZVI0K2pjVDVNc3Avc2JqSjNJeHBEZEplaUNrNVhQN3FjVko1Y2tLVmsyOTVPeHhZVGFBNHlkUzVTaDJVVTZWZ2pNc3ZYL2M4cC9UZUFZNkY1bTRZUFMzRThCWTRWQmZYMlZPVFNKZWROS0tjSmsxYUExTzVlMFNPZCtzb3hSV2tYWW8wTm9UMC82R3FVV3BhUlZPdnZoRFdydXAxUWpMakp4R2NIUmUrem5pbXBaMTFMWlRNSTcwM2V4RHViY1Q0NDVTaHE0Z3o5VjNVd25lU3MzZXNybDdMZkRIT2QrVXJhZitKWHJuYVBHR0dYY25mRHNuOGdzanJBUVhxRnpQOFZONXZUZ3dSc0ZPenpib1VjWlY3RjdIb2UyU3FNZTN2SG1ma28wNGdyVEFRa1pCYTBuRXdzVDJVeEVXN2N2cFF6MjNFL0dGcVcxUTZaRDNLYmVuM0N1TFNXYXByTVhmQVkxOTFPaUxYdDBDWnRsQ3pvRWJyTElkVndpMHhCYVg2ZVZkcS9scHhkL1kveFcwZlZpYi94Wkc2ZTBiajEvV3YvWDNwUDdISG45WmZhWEI3eVNWR1pXSVVIS3pETDQrd1p0SldpYjBmbHBRKzlacEVPeURSN0wzM1ZLUk01M3kxeEtXWEF6Z0E4emxndjVtK3hhVml5MGVOWDRhYW5KcnVXa0c3R0h6ZXlMazZxZW1WV1lLTUcrSHB0eW1JaDErcUhUZ05IYlA5dFVJUldTYmZCUmRsdHZjbG4yNTVTWGdFOUhINmVKS2YvV1JxcXpUNXpYcnZpYWF6NnlrMzNldWJheUNmeTY4Vk5yL0FmWlczZ210SEQ5bm15dGFkOGorMFJPZTJZVkhHN2h4c3d5Y01xbDNDSERTVXJkVEp4UmhhU20ybUNOL1MvWVhDb3lUSUlqNG9BRGxQdWFqT3pRQTdqaXZjdFFacFdIM1BmN0NtZzJma1g3YVV1OEo5REZuWEwvQXMrbWh6cE0rQlIrZTJZVmZJYUI5c3d5T25vTlpka1ZvMHZ5a1JlamttM1F3ZXQ0MjlyR21BU1hXdWtWTXlFMHpLeW5UZm1LZE00T1JoZFp0cVYzU2dzMVhOVitHajNLRVJiWmp6ZTVvekdXTzJHQ0FwUnNPTFVLQlk1RndNd3lqRyt5Yk1qbytWT1RLa3BpcWcxcU9iYnZGWDBLUXlEZDF6cXZtZ0NyWWNaUExXRmxtUGVUL1BJZVNhaGU1Ulp5cUVwK3FrdEhiN0Z4NTlVTTc3anBoelVoSWdkR05weGFCWWRidURHempKeXhDMkp0eHBhN3VWbXlEVmI1cHJDdEhkSXlPWXBZSStoOEdrS2NJaDkzckt1N3F5Njc1aXlhOGZXMG1qdmthTWpRT3BEUE9wZVJqVnlLMURXNm5tWldBUXBPS2pjdGd6OEFwUGpBVTc5OXFZQWRyd0JKdGtHSHYvSTNZUFRJdm04ZncyREI4Nno0T3F2MDA0YTZFNEZuc1JxeW5ESDFpRm5xWTMxMm9LVmJwSitHY2hqOHZlWnpIdjZpSi9YWlZiQzBpVlJ2WEFaMmV2YXR2NWZsYzZpM2hXRGNIY2pCS3pXU2JkRGt4anJUM3NsMUJBUVlvZWcwcStVUTRoVHBwOVl0S2FvckwrK2I4YWoxZ0VQTkcwTFZ1c3BhTVJ0NGpvbWpZQ3h3enE2Q1ZMWHM4OFpsYkhpamxzS3h5dll0TlpKdHNDUWVERjlSM0lPN3JZZTRtR05ndXZSRjk3M2pYR0xrU3Q2VlhBWXY2SXQ3U3cxVi9ZakxRTDIzdktpU1NXUWdmQ1d1OTZ3TXh1TXh1d29ldzBEenBtVnN1MzdpbVJJS2dzZXBxTWlQWkJ0c2llT1NYa1ZnUTA4Z3dRaGU0NnZOSzNLRGJkQVpEZ3RKSUh6eDNNT0xObFVlY2FnV0pCYlNYWTY3OWtkUkNyOWpaaFY4aG9IMnJESTYxcFEvMDVzM29tSGJFcFpzZzIzK1J6SllqT3B2WlZhVnpSU3JZQ3lUQTFoUTIxUEdtSm9xV3Z5dlBKTS8rVCs2VmF3b1A0bUlpMTVNdklzQzBwdGptNTNBbktqQ1YxOWluL2xlZ1drbHdFUVpFN2kxckNrLzBqZm5DQjcyZkM2MWdTMmd3NmN5aU1XTUZwdjVudFVkc3FDNmo5am15UU9LR3lrNTVDM3MrbHREOWs1ZURSZmxKMUo0NEcydG5HaE5XaWxNVDBlRHVBcnZGVEhuM1RzeCtoUzQxQ0F1WXhLUHZqWXE5TlhISnl3RVc2c3lHemdDUnBkb0l0VTZrVkRQWmlWKzJyb2pLWkJydUZOL0xiOTNrR1VmWkg4bCt3T2Z5ay9mVjEySGJzam0wRWJUM2lhTExLUU5veXE4d0Q3MTVhKzl6SUszS1VWbUVjZ0VHUkVxQTRadkxsUUxUM01weS9QOFZHSUR3NG5YUG4rT2p6TnRLU3pXTmdlcm9xY0JBZmkzTzlYTldsUTRaM0pQNnp1TWJIcWNxby9zOXBWT05pVzA5clhIY3l1MjI2aFVMMWRoaVgyU0kzYjE3Q095U3QvbE1pYXpnbS9VVk9iSkF5MGNiTVk3QVZyZkJnRVVnUHFVN3FIbVBNWEtRNjlhdWdQQVE4c0xtK3U2eXZ0VzJhTTIySzU3ZnVwNUd4eDBHUGRUMWhQeDlGVjRudjlsR1BMVWVLSlBsR1hmNWNNc294UjkyQTkwWm9kRlJIczRzdlVRcVcrREVFNkdWSUNTQXAzNFNjUUVQKzJhYVNOb050amJ4WGROcTFhUTZmb0pRWUdrUzh5bmIvOWR1MVBGVDc0S3d3dkpDR0ZpWDlhbStYVDk1TXVZeUpGZlI5REt3YjVDRjlwaFB4VnNFR1NQTFVZbDQzNVMwS1A4d3FaekIzQm9wbzFBVW1FdnkwWjZPdG5Fdk83NnFiREJjWlJLZnZKVWFKQjlNSTFuK1B2SzhtRnlKVXNMaGtVbkY0eEdLeEwyVTlBR0JmWVl6N0VFdXNjbmZobDBxNER0N1U5K1pCMVNKSTYvLytUNnFiREJjWW1WL09TcHNFQ1BzZnhaVnh4S0djVDFreWVqakZEMndaVDZTUjZJTHhWRmVIOEsycUFnWTF1SExuanNydDJka3dOdG9Ec0FMN0ppdVN2Y2JlYm1nWWFGNnlkL2R4RjRsZnprcWJETDNxMWtEY012VEJsTnltcWx3eXdqbEgyNERkUGhQRGNoRUJhbWFHanhDTnJBNnBkVnhJMjJyQ0dRN3NtYS9KenNKeit5YnVsdGFTTjZrZVQ2YVZmUEVrdHlGVC81S25SMEVqd0tHc1VTVTFaMS9PVExLQ09VZmJoNG9EMEpjNWVXZUJiMlU5QUdCUmw0U1VIQkJucUlFdURsY2hMb0RNQ1ByT2JSNG1wME1ydCtPdlEyT0NHa2lwOThGYzYwMWkyZERxdnhWZmtxSGVaa1J2QVR4UlA0UmwwS2lDdUY4eUp4MEFZRk5PTnU0TGZ0Ym05NXlTNW5BSWlzemw0OTBLc2RQUUdOT0F2WFQxZWhTVi9GVDBVVktDaWtEZDhlc0ZVdkhhYUZGNmtpN3BGemRxMkRITngzV3FRSTJzQkh3emxEM2U3eFI5OTJMMWI3aWQyV2RXY0FpS3pITnNxaFRxaWg2SUhkWStxdW4zcWhkVmZGVDc0S2FDdkJXRTl0STdaaXJYU1lrM2xoK0hjVjFzaWFzVmo4QWFzRWJlRExBRWRhRWoyVG8zQXNKRXgzZkd6dlBnSno1VktpMUUvNDkwaEhaYkE5a2ozK3ArTW56QVVLM3U4emlGWDg1S3V3M3Z5RVl0UzFER1I0SjlZY1Ava3lzdXpsOGJPYzBjZGV1djZYZG9nakhISlh3WE05UW5INDNpK2doMjNnb3lGODNwSXc0RnRQbjhROWVwR3BtNWNmNnZteEs5VHFhejhoTVQzeFJjbTI0eWVNUjYzbW1yV1dxL2pKVjhFSU5SdXZnU1hYSEQ4VlpEeDRyOGtuNklmWms4K3c0T05OUkNubEoweFlaVi9JaG9udkZGUUkyOEJIUTV4UUJnVys5ZlJKUGMvMTBWMC9tY2phdmVDWVE3STZ2OVFTRUE1MWkrTW5zN3NzMDkwS3NLdjR5VmZCQ0ROTDFjQ1NhNDZmQ2pLYVJ3M3N4TXZzUDNnSVVlWnpXTU1oZHlVQVNmU3A2ZEx4eDRENDh3b1YwV3diV0FpaUNqNUhFZ1o4eFZ1Mk1SUE9mV3lLZTdYblJJK0pyRDNCcEdmNzZiaEl6Q0hLVDI4NmxRM2E0RmFzdFp6a3A0Z0tuS3NvVUorMmNnSlYrSloraXNoWXd4cEMvdFAvRGhodTZNVE80WjZUTGJ0VzJJUDFuTmxiWmdPSEd4cmIraG9NSzJ2UDdvWGY3S2FxeXdHTTJHK2pqZFd0VHQxcjRuZDhvQWJsSkZpY3h3RnFnS1NmOEs1ekc0Mk9sbm4yZG9PZTVLZUlDcG9MSnVDbGJuenNiVzJxTC8zbmYxTTFzOEFhSml1bHcxekFCTWpaNDJMc20wN2cwd3liYW8xZ1lWa0R3M3RadDR5Z0VodDg5VGRQRFo2b3dVOEhFb1RkVWl3S1FsZ0lwV0l5N2lHLzVHRUtubFJad0laNmEwSlBMdmpKMG9oWThtL3BwNUdNaTRnb2w3SnphTWxPOFZOTUJja05ueTE5THVTdjdlb0RROVkxZTRRTjFuU3lJdndVa3pHNDRPc3AzK09venArSkdZWmR0Wml4L1o5eU5GVzZGT0o0TzI0RENOYlhHWXJTeEU4TW9LMkE0bXVSbkdBRHBaOEdUS3cxMEtwbzFUb1dTT1owTjhGUC9ONy9Ma2h5bWh2MXNTVWx4VTh4RllnTkpEeEtkZjZJamN6RmI3Si9wam9zc0VaVkZlR25tSXpSRWM4SVpBaUJhd3l0WVRoUWU3MDNGUHVkL1JJYmNENEhoaTJ2NFFwWFFtcTVMUkU5dXpxSTJSUmlBQzA4SkFLd1N6a252WFZwVEREQlQwZ3plRnhjdnFiMU5DRGJjVm5lNERqSUxxVXFFQ0xHMWFaNjFvZTRQZG5DQktkZ2JZTTFxcXFVeXVpZDg1ZEtwTVpiMXJLMUdHN0l6QmRHUGJGWjIrL3NsOWlBNjN0aDAyVVpsdGlSZ09BdVYxL3hDa0FudUErTEFWeUpoYlRPM3FkSUhsU3JOTmV1bmVBblJFd3VkdkNqdnJSZnJYZkhVaXZGVHpFVmlNMlZYaldBOUNEdVdQWmdGOWJ4M0FJVEdYMlhEYk9HT1FxejdRbmNCYkVES0RMREVEOWt5V0VMbmswWHJOMnN4QWFjRC9aQXV5QVgyQlB0a1E1aXFydkZkNWphUjU1elM4NGpYVmNRTGJ5Q3BidURacTEzSW1rY1B4MUwyQnRjK3VlK3dCMkVhTUhIMFR3WnlJRDlJRElvVTF3L1ZWTkJjY0V2RkxZTnd5Ykd2U2VibUk3YWRnWmNTY2I2TzBVWU9oY01GeTNMODllM1NjNVFoTU1yZHpuQnZYU1pXbW9EemtmdEtIb1FLak9CNWR6akV4WXhyRDhBMkMzOEhuakFQb1hQL2pFY0JwenNDN1FRVGI2SFJYMkJIbkdyNGRLTC9IS2RqWSt5YkhVTWgzRVByZVY3SEplSzY2ZUJUeTlDU2t3RnhhUEY5RTk3QTlJQ2kzM1p3Nk1OWFdVYmNHVVoyK1NlZ2VibXl1bnc2YmpscHdNSWwrZFNEMjZacUEyNFlxOFJudnArWGtpczlXOTd4eWZzOGZ0eWhDQ3lDcys4bDlrMzhGTFJlQWZ6NDVXZDJoL3FRM2Jnbk12dDRwVURjT2plTzhnYVBkaHl4UDRtKzlXbW05MjRmdUpLdTZWTUJUbXF1bDR6b28xTmlhWVMzMFAySkJKL3pLREFsV1YwS01KVFl1ZkxXWVAvMW5yZUwyTHpOSkdQWHBhNERiRG9yNTBJQTRLbG5EMmJyZi9iK0htanYyQ0RnTGlUWmNVZllML2d2VSt3Nng0TW5HWDRlZTZjZlp1RGVHbnF5UVgzbkFoUTdTSFh4dXFsamtiTy80NFJBdW81ZTRyZE94VzQ5T0g2cVpvS2trZExUeDNaZnYrOUkySmVIMzZUcXBrR1Y1YWhFMnpuUkdRWVp0bVhNRUIrWWVHV3ZqSUxoNWJZNE9QalA3UHVaeVNMTnpMTzhXaEFDWVZpdkd4dmtBcG12ajcwMGxnZUZ4L0wzMkhPamM0OTdCMkRIYWcxUHBmL2RadkQ2dzlkbTBPb1JIVDlKR0hGejdBS0FxOXVKeEZGeW5SSVZFYVQ4aEpLV0lzOEgrczkrWjRDOU13K1ZwYlpJQ3Y0S1h2eElRYU9XUHB0bSsyQ1hoczJ0THplMHZFWStkQkJPVzVKYjVxZlNoaTB4dWNsdlRmUlJlNUIzR2hYNGJlWU9vTnFPbEI3N1AzcjVWMzc2T3poeHBvZHZmc2g2WnplVkxQNmFabjl1dER3OGVsVmlJMVF3WkhveW1tNFlDVndFMmhFdDN2TlZFS3g1T2NSaE90ZlZYVHBSb2NRRXI0WGFWL0d3Y0Vrb0FtRUxzcXNmdXFxUFJqbjBmdFVzSXgyQk90ZEhVSFNKT0VlSXcyeDRlZmxpZ3dIVStlcEJzNkc3VFNPRnBaNUt5Sjg2V1NobGxWbjlOTXlKUkdKSmlsVEpkS25COXJpVmx0RzNwcGErb243d1paOVFZTWo2cDhvQVVnRjkyeFo2NlZwaEkxcDFlRnMxWXEvRjJhaHg2b3orcW1yemtkTHhhMDRKckVxWEUvREljOG50dSttMHcvWVJSTHlvc3Z6aXYyVEpPdDRHK0pXNm9iblNPMnhVOWsrbzN6STZVNXN6T2FuWmRKaDB6K0NKSXBQUUJ1bzR4UEMyQjM4dGY5ZUFvbEMyZkxDVm95eWMySDM0S1NuOXF1KzNscGsvNjY3dkd5aWtycit5WkRVNVIza05adWZ1bzlLcHJXelNJZ1B5cXdHYktuck45emluT1BZZUpwT1hmUHNIS084MnJkN0R1bHZDWENxdFo5bjhYdUN0bzJZV0Y5UlNTTHVSQklwUW1obmhjdXRFRllFaHB1OWgzbkI4ZG9OOFJIOHFjQjlkUXpDcjEvZ3BxRFNXTk1NVzhzZHZmcDBjNklmYjZqdW1yaE5jbkJUR2t0cXRtd2tydTR3eis1MHdpV3pFUnlreXF0aDlqY0F6ZFcxZ2tpelYrZ2hkaExqRmV0R0lrNnc1ZDZrRFprS3RGMktmNHAwYzRyVEV5YzlsRnBNSC9acXIvdUhyOERNbi8zVDErM0VSMUhTZ3dPMkx1NVdYRUpVdFF2YjBvR2dhWEN6alU2cTBLOGxMZk9CRzkxNjZseU5zT2NLRzlEOWNoVVZnTnZJeHhqQjc3UGZxVWluMGMrMGxhZmJYWkFQNlhLc3VkNXdCWG50am1TSmYwTWlmb2VyZ29DcmxKUGxjTi9oMkJjUEtMSk1YcHBiWGNOcGM5bzM0dStvWHhJM3JCYTNDdFV6OXZEdFQzLzMwMDg5UE9VZWRhaTk1RSs5Q2twTVFxM3JROHZ6N0orckpsd3JDUmNJOGdjampCcUh0MFI5TGFlam9lcXFlMW1Gb1poWSs3Vm44dHQvcTJiYlJPUmZWb1NuK2JNQ1VmNzkrcmVvbXZnZC8xOTFoa0hMRFh2Wmh2eGoxcEVmcDNicERHSkk1N1dic3NBaEh0eVZselUvMmE3MWZvcmZtaHF4MXp6SzVuU2JRN24wZWErMHdQTEVLNGtHZjRQVEtmaFpqcWNZK3ozUFRWc0pJZFJoTTI5VXNjQm9pb3VTZjhURHArLzVRcnF4aHg4KzRydzlqUVUydld4Z0doNmNwdUVsNmRQeW1kTkZMRUEzeFpIdVZIQkgzZm1sNHMveEtscWc0ZWNKRmVrbGVrMjllVGtWOFp3b3hRSmZQMC9CbW9CVGUxWWovQUtvaGVDOXEvN0Vzd0FBQUFCSlJVNUVya0pnZ2c9PSIKfQo=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0lGeGxlR2x6ZEhNZ1hHSmhjbnQ0ZlM1Y2RHaGxkR0VvWEdKaGNudDRmU3g1S1Z4ZCIsCiAgICJMYXRleEltZ0Jhc2U2NCIgOiAiaVZCT1J3MEtHZ29BQUFBTlNVaEVVZ0FBQVZJQUFBQlRCQU1BQUFBLzBKTE5BQUFBTUZCTVZFWC8vLzhBQUFBQUFBQUFBQUFBQUFBQUFBQUFBQUFBQUFBQUFBQUFBQUFBQUFBQUFBQUFBQUFBQUFBQUFBQUFBQUF2M2FCN0FBQUFEM1JTVGxNQUVMdnZabFF5ZHQyclJDTE5tWW5xdnd1QUFBQUFDWEJJV1hNQUFBN0VBQUFPeEFHVkt3NGJBQUFLczBsRVFWUm9CYlZhell0aldSVy9xVW9sVlpXcVNyQkJabGFKNkVJUVRDa3F3aXhlb1N0QlNLTUlDa0lLeFkwTDA3aWRSVm9RQjNUeFdrVFEyYVJ3R0pEWnBHQTJidXlVaUFndVREbUlHeGxTK0Era05lcWsydTYrL3U3WHVSKzU3K1c5VlBvdDNqdjNubk4rOTd4N3p6bjMzSmN3OXJLdXZSOXZBL25kczIyZzVHUE1Yc3ZuRitQdS82dVkzQjJrRHZqNUhiUkp0WkwranVpWFJIU2ZiZ2Y0M1dWTEEzMG80Y0hWS1QzRTNpOFdmdzZVanZoWjBMTmhzOFovb0RWN2daMmMvNmNzWmpYaEtmK3NyelY2NGJjM2IvV2ZhZDNCaXFYL0xvbmFTQmRuck8vUDRRbnZsRVRKRkQvaGp4U3Y4cDJ2K1ZmeVFhWlNuTkhuSDJIc2tIdCtPZWJHdStJNlpYclRMSU15R1Jub2RTNFR5WFRoOEN0SjJZVnhsRU55a3BWRnlsbzY1SjhTMkQxMytZLzRWVGplNXUwNmZ4aFhMbWxwbGF0WEh2QlRpOWZqbDdaeFp5ckppTTZTbG82NWNxTW0veStaVk9IUGlkNEMwY3RZL25LV1ZoSzlOcnVPZFFmOG4xc3drQ0QyTTN5SkxCMzcrVXZuQ3RKWHhBN25GNUxhNTB0aURmZzEwU0l0ZU5ldHd5cEc3bVdrK0hLVzlya2UrWWh6R3JmcjVhZzdXOHBTTjYvUUtJd3MvZTM3M25WbVJTeUZ4ZitmYXNIU2M5MWZjeHdCWFEwUDV2Mi9hcWtTanlGL0VKTW1TMlBNc08rQW04MElscDVwN280VFhLSENSdTIybTFjc1FpbEwrelNUKzV4ZXZKMlZBTzBnNWFpRHVLT1dzalJSR3hRR2hxVTNldndoVWVVTXlwUSs1TTlpdkRLV0l1MmI3YjdKS2VEVHJlWjlZU09QSXBheGRKZVRCN1c1cVhscThSbUl6VXJSdm01MGxjcFlpdUwyUm8rRzZyR2p5R09lc2Z0cHlRMGV2YWpubDdFMHRjdUMyTko3UTVNOFlnT2I0aXFUYURZcFlla2V0d3M5Sno4ZDh5Zng4VGJ2M2RmRmhZOVF3bExFTzFXNVhYS0VlY1kyN1E5VHFuVkFLY1pWY3l4OS9QSGx4eVRyY2JyOHVTdWphZmdtRlZEWTIvVkdNaVhmTlNycmNJeGM5YU9MTnczdFBaRmp2TFpxV0V1L3hYa2lKKzJFTHhRUmlHUEZUM1ZYQTViZVZ6UVJSbm90amhhc1RSZXBjWGJHNmtuSEFMQWFiVERVQllJc3JmSWZYbFptSXFLN24ybXhYMUc2dE1JSlJSSERXK3Q5SHdYSnVSVUJ0UjVIaTQrZlgxWnR5VEMzbmlVUzZwbUhLUnRrNlV5Y2hlcW9sUTdFRHZGbHU5QkdCMjlxNXBFZGcyNUp4a200VW10eE5GNU5nTm5YVEt6Um1ENDcxMlowTzZjbmkwdlJtZkQ3OHlzbUxGbkprdFk2eGxDZ0xCWEdqaUZVazYzSDBZTDN4SWVHVkt5aHVPQk96cWx4Ukc2bXVQSnU1clQzbW16TytJL0VWdGJucGhDMW90aWhhRDl1RW44M2lOUDFPQnB4ZEEyQ1BCL3VSTkhLMkV4a3ZwOWgzYnhMSlo2R3J1V0hmQ0VPUlVoQ0szTTZkdm9HTkFWTmQ5WEUzRnhJUzNKd0pCOVIwNUl6cVE4MnFDZGhuTG1HS0lPRnMvbVhzdlJJRzlianNsWk9iQzFpdE5rY2MvcExmVTFwQ2ladUpNQXQxdU1vd0IwaGlIRFU5bUhCT2pRU2x2UXBROVVlWE1yUzNxbVNHeXFOcmcxejBvZDE3cVdIR0x2K2hlOEE2M0VVNEVBY0h1RDZXbjVDK1Ztd0J3SzA5bmIwYTA5eUppU0VoOGpsKzQyL3BwTGxtZ242U25iaUU4VlRSYWg3QVJ3bE9PdmdhV2V5WjdNQStpZXJ2bWRpZjg4Y3NqQ1pFdW50Uy9sd2JzSnZIdWkyT05YZEtIcnVSZ0lyZ0tNaFpNSWJVOTRiZWNtdXVSclB4bExwTlFMRGlXOE5hUjQyMlRPR0pHcUszWms1QTBxNUFqZ0tyeVluWkViMjJkT0U0RGR0bGxIaTRxNnlWRk40RFM2a05TcENWQS9kRVoyMEc2TlcwZW1VamJ6UEVnVndGT0NKeURESTN2cFFIb3liWStueGpRSkFZZWU1bmVxVmQxaEg2YlJ0WDhpM3RBQ09nano4Qko1d0lqMmFuMDR4cDJZaUhBTk01bGRkQ01ZbkR0TWxtMDQ2aGYvclJVRG1qWDNxeWNGeE1MRk1PdlQ5ZElwSU0zSGpTUHVXWXVLdUhLWkxUbWdDR0phY3hLYlJWOHZCY1REeDhqZXFhWk9BYkJld0ZNdXFkUldDYzBlYzB1d2x0dGlKVzVxRDQwRDJLVFZOYkY0UmZMeW9JNlpKZjA2aGU3RXFJM3ZBMGtzbE43cVdGb3RibW9QandJL0lIZUZPNXc2andKek9ZaStqSUFEVzBXRHdRaG02b2huMzB4d2NqU0VlMXZOSC9yaTc5QXFPdEQrbnFZMXZSMGFTUStzWThDcHlCRC8yalZJT2poRmhESW5HMUU5K09rVkVyWXY5aW4xTEM2aXB1ZlZOdU95MTRVY3R6Y014aW96aFk2ejJweUNkNW1WK3JaNlRUa1VwZGFIRnNGYVhaa0IvanlxQVl4VEZUbVJlMkpsZHlXNEdSYS9zOUZZZkRrakxhaEVWaGRYWDVtSEc5TllDenR3a2IxYytEOGZLRFdqWEQ5TnYyeG1BNUQxTGtSMGVFaWNnWUtudXdhNXY4cjQ0SFVSK3pzekRzYkJBYktrVzVEdTJQN2VXMG1KdFdvL3FJMWRUMEgyeUZBRjFUVnhaU2xKTEUzazRWblpFT3hIa0g5aCt4b0tpVjdHOE9ZVTE5MVYzKzRtcktXaXNsZTdDeWNNeTI3RlNNZy9IcXFhMHhwQS90LzFpVmlMVmgyZnBqTlpqZU9WcUNycE5saVl1VG5DT1VscDVPQmJYZnY2QXZPMEdOWFRjaXhqSzBzbzdzaU9sUEpaNnF5R1lXSE9sVkhjWEh4c2ZWVmhnRjhCUklPSk9wMFljcHYxL2RjaXpxUlZVbExKMHpqK0hKc3A2clhHNGFHbkIybnQvVXhTeW4rcHJjMktDcytPNkFqSkJGczdoZTI5cVJIclFmd3VRVFB5cXVCc0xiR2twb2xuTWpOMGxqMGh6YUxZbVRPV2xIR1RrTGo2K3VwZ0FCak1IQituNFJxcmJHM2tSTU14bXBiaUpFN0lrTHkyZGNMbTBXR0J0WWUraEZoQW5KdVhkMkVmT1JTY20zdlVNTkdXM1lPR2tsb2NUcHJPcFNYRDNncW9ZYzN4ZjRuazNhV2xQblRhRzV1T1ErYjdBbURpVGFJK1k4ak9oZVk4aVZ1SFlUVmI4bGk0ZFBRUEhkV2loU3gvTnVrRTZ4ZHVyNVZNajZMdTBkQ1luczhHL3BLMTY1WVdSUVU0MlVkWlgyYm5ySjJrVVU0K01NTXZIQ1ljZjZOSEUrZEZkSm53dVJCcXNmUGNkLzByRWVnL2xTKzNjWW9WYmFGWlNHaHh4Wk9iMFNGYjN4OEdVWW1aT3lkSjhITjhjV2FHSTBjVG9qZ2VoNDBDTU1VR3ZmNGxQYkJQK0J1NmpoMUFTTnI1bGMwWVZ3dm9qWEUwNjhTd01qTEdUKy9KeHdqQnBKSEswVi9IQjEwK251MkpJZUZKd0NUK3Y4ejh3OXZWbEM4RjcyNnA4eFRWbVpIMW9ERWY5ZGZqL0kxUkVObEp5Y09DTENhMFVoaFRYdC9udEpYdWMvQ1NvVHJFZG9rNWEvV2ZYbGRENUtzZUwvUlRFRi9reTRYOFNYZnFxVHY5b3lNTVVRcy9sZ3BrdVBPVlNtWFkyVG4zNlJ2dktpT2xuQlR0L3lqOElxMU9zYkNqcEtIN2o5MHVWNGIrUWZGcW5lb2VyeVNwK3NnZ054YUhkcVFKWUhrNXpaZnpHUHhJZ3dzUDhkTnBWV1diVmdEdjJKRlJocndGcWQrSUNpTnBUbDROMHVqSWZMbjlqZXU2a3FWeVF3WFdjM1F5MnI3bzlUOFlWTnUxdFI3OU5STkQ2RHlLZDZPb0hTV28vY0lhNDFnYTlHWDhjV0VXYVhYaDlIejdYemE3SjJMbzl5UXNvRDZKa284SERiVElESVBINmova3o1WTNZTy8yQW1oVjFmQSt2U0dQbTd6QlpLalgvaFpDb2xkK2l0T2k0T3BWZ2lsM2VIZW0yUDFJVzJySGU2eFIvRHh2UWxTUUhYcjByU2tkL2lyUHdOdWd2Q0gzdmlZc3RpclNPN0tEaVQ3UGJSWE9KQzFlUVRtK0xDTTV1WENuOFNxaUtVUCt3QTVINVM4cW1ZdlJ4a1JCb3VHY2ErZUZSZllVYmlNTEp1UnFtSW5MNnRrWWUrM3RNSFBmSWMxT1VDMHVaWG5WQlpYVzIrbWRXQzZ1cFZFM1BTci9iTWV1NExmbzk2QzMrd3V0blBYL3VmZWFkVzVQMWVhb2FHakRGMzYxRm9DOHV2T0VyM25uU1kyMmpzVWYvd3M5RUc0ZXA1eFgrT21QZjQvd3Z2c3BPZURMdzJYZHVEZjJzSHNINzVtWFFXWm54enlkOEVSaktaZ1VjS1VBcTFhUi80WmZRYW53L1dYN3lJbENvRjl0RkFxMHl6WGtRRjJWMFhkbStuN0pjMXBibytuYks5RnA0S3R5U2VTNU1QNHdZbDFtWWJ0Tlhwc0lxcFFVYmZ5K3RFbEY0bGVMdS8rM3Y3SGxpUHB3SEFBQUFBRWxGVGtTdVFtQ0MiCn0K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1hHVjRhWE4wY3lCY1ltRnllM2g5TGx4MGFHVjBZU2hjWW1GeWUzaDlMSGtwWEhkbFpHZGxJQ2g0WHpCY2JHVWdlRjh4SUZ4c1pTQXVMaTVjYkdVZ2VGOXVLU0JjWFE9PSIsCiAgICJMYXRleEltZ0Jhc2U2NCIgOiAiaVZCT1J3MEtHZ29BQUFBTlNVaEVVZ0FBQkljQUFBQlRCQU1BQUFEM3YzcUNBQUFBTUZCTVZFWC8vLzhBQUFBQUFBQUFBQUFBQUFBQUFBQUFBQUFBQUFBQUFBQUFBQUFBQUFBQUFBQUFBQUFBQUFBQUFBQUFBQUF2M2FCN0FBQUFEM1JTVGxNQUVMdnZabFF5ZHQyclJDTE5tWW5xdnd1QUFBQUFDWEJJV1hNQUFBN0VBQUFPeEFHVkt3NGJBQUFaOEVsRVFWUjRBZTFkWFl4anlWVys3cmJiM2UzdWRpY2pZSU5JN0NnSW9hRGdTVGF3S3lYaWRzakxya2prRnF0RWk0aGtzNGlIQkFVMzhCTEVnMmV6Z1NUOHlCT3RBaUc3a3ExZFJVSVJpbHRhQ1FXa1hYZUlFRkw0OFNSQ2VXQVYzSVFIOG9Ea1lUb2hudG1aS2M2cC82cGJkVzlkK3hvWTZQdlF0K3JVcWUvVXJUcjMxS2xUZGQxUnRLNnI4bnRGSUw5MFZBUUtZRHc1S2dqb0VvYjFRTzJkL3cwOU1YdFhFVUsyYnhXQkVrWDdGNmZGQUYyaWlCNFlORVZxYmZjZDBpMEN1elQ0U2hFdzBmQS9DNEc1QkZFOThORGRRNVZaVDZwMXB4amNseFpGTkhXRGpJcHB6aVdLN0lGYS9MUkl2ejRtMXRVVVJjSDN5dWN1L3NGaTNpTkhGbVhKN0JhUlRWMFNBYXROdjd0QzVjdXE3aDdveWZlN2Jha1FJZDl6Vi9GVHl6RVprSjh5eTRmM3pmenl1YzdkNWV1S21qdmtYQ1F2NzRYMVFJV2NjYXhlUW9ueXZyUzF3Y1ZSMURFdHp3RnBGdFhXQTNKOVphaDVRZTc1eWczNXZ3VXd2ODJmcC9Rckh6Q3YrUHM1bjdSRDNoeEZ1OFR3Z2Nha0NFK0dOV1NRdDBHSjl1K1MvMGpRTGdtcjk4QTJPZkdBNUIyektxR3YrZlJDd3l2RmVjMlpWdGxPVGxaZTUxMHh6YVF0NERLL1pBL1VpRy9ObTFlSit1VHQySWEyUGxCN2NyWmNzbmw2dFNxNXBtZVhTRThMY0t0Y1ltdi81cUlXU1h2Rjk2cXZMS1FRNVA3QzA0NmNTbFFtekZEMHlGVUYyQ2FuS3JOeUtsN1JTUytUMTFadWd3dGd0MFdPWGZUaWFDL2tYK1VFQ2k4R2VkTzNZTW1wUkdQQ1hKYTZadHBLNUY3Z3N3U3h0VmVjenhya1JwQ2NuRXlWS2RHdGI4N2FJZXdmSXFSQXQwQ1hXQkJ5V1J0MEhUN0twMFNsbUU4Mm01cmk3QlRyeUc1blRJNWIvMlE4UUNJekxORExWK0RsQWVIdmo2SVZtM29NRnM0bnhVSnl0TUtRQng1SFFTclIyRno4WDNjK3pnYmhzZUJ0b3ViSG52SHE3NW80WWxub2hITVNLeGxHZlROOTh0elMxTnVKdnhTeEdoUHlNNGRMVlEyczlKdUVYUHhMSUc4K3R1S1FPNTRKUFo4U2RRaFhpajFDNUpPMGpGZC9aU1dLQnZyS1QwcVJpWFo2VUdxaldMdkl4TDRKZE9nUjJZSTFKRXIvQ2pxMEZqdFVKUEsyN2dscnZTQ1Y2T1Z2R2RlUnhpT1RNSnR4cHhXVXFNdkoxcXRmTTJDKzlZK3ljbkNpbjI3VkI2SU5ia0RUTHJwNThsSmZCdXY2aWJ5Vjh2RFhab1FzanZMVUNPVXRGTG5xbWRHbEVvVzBhb2NJS3dCS0pKNTV3K2R1aFNDNmVCb2VmV2U4WU9sUy9maVcxRzRYOWxLMHZ3QWQrdXVsYWdaV3FnMEp1WHNjeUp5THJWamtFbkZQRXJtVXFDUHR6N1p5QWhzckIzYXNidGxKZFlyQUxWTXpxVlVUc2lYTldVdVdMa1Y1Q2lTK2RhbWFnWlcyV29UY0dnVXk1MklyR25ub2RvcHlLVkhNd3RYd0hLQkU1L3h4K2pLVjYvbjh6THZFc3dpZ1ZTWmttRGJkVmNtS1lhWkV1LzRNZE9pUEV0UUNDYnNRUExqZExSQlFRaFdPUEhhdm5QTW9FVVFhNy9BRzFvbGNrZzNTVjB2eWljSVRKQTF4UnZiU3BydnRkSThwdkJHQzgwblFvVmRGWmgzM3lnQW02Tk1IQTdudTd0MDhTclJKNVBBMWlOaHQzMHExRzB2MVRTdkZ0cFhJL2RRWVFNLzlyaXpWRHF6MFh0Q2g5YXk4ZVpQZ1pBMjV2NWJnd1JxUU45eDJQbzhTdGRVYzFwTXU5cjRiZCtsUmc0cnRGQy9yQUZid2NjcDBOMHRSd1B4dEttR01aUzByYjlHV0h3SWRXay93WUIzSVpiSVFEZGZ2ZVpRSTdLNHd1eDFwaWVweWl0TmhWMHBQVXRaN20yQUIreWtMTU1Lam9TczFRRlF1emRlMThoWVMzZ1NHYmozQmc3VWcxNGl6NjNNb1VRWFdvZUxob1hkdnNQU1kzQlRFb3U3Ym5uQUU0dVBPV2wxTXBVbUJFQUJJRXBlbFlJeGxQU3R2MFNJTVFLMG5lTEFtNUlGelVaTkRpV0JGeG5aZm9RdGFjbWFiRit5RUFQaU9YQVNLemxaMzNMN1o5d2VsRDVTZXF6cExwcmFHb0VPakpTc0hWZnN3Nk5EWGdqanpNcTBMZVNnQ2hVYUROQ1Y2NWNjWFAwckxYaGtzUG1zd3NVeVBxR2tHbnA2N0N0T0VFNUtGSTZETGI3bjR2RWdiZDFnRkdua3RzNHN4cEpyZkRkdExGTlcrUGZqNEVTTFV2a00rZll5SndBdU9mcEJiM1FEbXBTVzhBTDM0WXdFQzhyTUVJNGVPbFdoQzJ6bnZLQ1Y2aXBDWW1wb0Rjc0VTb2lhL3d4UjJsU2RoYmhSaEo1a1EzSms0bkhGcmVqRlE4MUkxYmdxQWFNczk4Mkw1Qm0zQzBCMDRoZks2SGFpRWNOc0ZVL2c1ZVZocXZoVGxUK0RSajl1bi9uSlpzclFFT0tCQm5wTXdSU2FDa1VQSFNqYXVwK3lJcEVYcUtFaVpmT0swTkVOcjFYcm5ZZlNDY0hrMDFsZzYweEhZQ3U1aGdSUFMxWGdpS01yQzRlemplNmRsdFlNeFYxTmxGS2s5RlFNYU1oTnFBSHR5ejhVdUg5c1AyVjc4WFBSR25CNDNMdDRUN2JaU2QweDBNRHo2Y2U5UXAvalN5MHA0RFBydzZ6N1FsZWpCeU1GakpadFRkeDU1a3Bab2hnZWlxckJMdndOZVIvUStlekFpdEEvQytvQlhRdmpXL1lFOTlXVGk4QVp0SVpqU3dGanBFMmkyc2xDeStTd3hvMkwzdkRHQXVXVnU5Nm02OVFGdmVBWUtQclUwM2tKWDJmQ2pIOHRLS082QWhtbzFTNFVqaDQ2VmtyQXRqbkVvRXFTRUVoMndyOWRqY2p3L1E5YzE0VnRvaWhORnNQL0tBd1liSXNGUnMzRTQ0eFg4NEcwZy9EU1lIN1ZUZlVNNWIzSm1jZU9IS0N2ZXNFTExVcS81dTdEcUp2bmVBYjRhTTdrY0VJQ2VPNjZQQTZNM3kwbkE0TUY2QWxBNWtJUEhTdlhTam5NTFZpaFJtL1kyZFBQdllpeW9BLzZBcXNsU0VLL0dnYUJYWFpadldpdXBiQndPTWJ3QkNlbGx3ZnlvZlVvd3Mrd0pyNEtXOGpXYWpuMWZsc1ZDSzFtVk1uczE5c21pQnhVaFJ1RTFjVklFSm5JYy9WaE9BZ1lQRmtlR3pJSXllWkNEeDBxMURhd0xaSjZGampRdXRtcXY4UmhkbjF5ZzI5QnlXS0t4UnV0SncxSFhweUZjT0kyb3hCUWNXZzZUSXpnY1lILzRKMkp3eU9RbUs4Qy9mZmNXRFpxVUp1WHF5NmduemFvL01uekZTSk03OUY2Rk5RUG83QVk4K0xuaTlhYmVDSHloMFp1bEpJRHZ1YVlBVkI3azRMSFNPZ3A2OHBRNk5vWU9jWDkyN3o3amJCTTZmckhhYXBVSWMzandQK0hYVkJxT2llNFF3enlYamNNQU41QVJ2SEt1T21EbW1sSVNHRUkyK0lyQ1V4MnVvNzdEK0tDVkozcWw2VG5ONFRyZ0ZGV1E4UG82VHpJOXlISDBZeWtKRUhHN05VcktMWUNTQnpsNHJMUjJnVEVmUlhBMjBicVlKV3BmWlp4OU5wZ3RoOTBIeGRFdlB2cGozWmVCZ0hJMkRoT0Uwd3U2V1p4L1lveCt6d1JWRDRHaFJyeDg0VWJReWlQS3dQNlVlU2dBM2grYy84QVNKU1pwalZzbVlhb1p5VXg2WWprSmRVSUsrVTJ3Wk52eUlBZVBsU1lHVmxkSHNNYjZndk16NmhpSzhKcXhkL1hMNWlSRmkzUU5ndlFaSmNJMmhHRTBBbkJZdlZrVDdzcit0TlU2RGVpVHBGdFBhOUZRSTZacXB2MmpoZmdIVE01SVpnQ2ZPK3Vnck5qSzJzQVJ1TkRZUmZJSjBLSmprVW0vTHllaEVoUHlPK25BUzVibVFRNGVLNjB0WU9yUHRTeFBNc2U2SXFKM0xiNWkvOEtwellvci9CTk9oQmRlWU0xMWh6Z0t3T0VRTkZvd2xrR0RvUkVwcUhzc0JnczFJa0pMTkpqRDhSc0VITG9hcGNQdEhKaWdtMGplL1VXdDBKL0V2ZnZGa2I5Y0sxbFNBdTZ3cjJmZk5SdzVmS3kwNTRXbDBIVTl5OUpNaWFpSGdnUnRCV2J4b2wvUjVUUVlLK0haemd3Zk9BQ0hRV3pSalkyWlZCMTFaaExMNjJvZHlDV3lHd3MxWW5xTVZqVjVnY2s1MWFpdGM1WUJJMytta1NGWmV2eVp4ZHRHSmszTFFianU0dGUxdkRmcGx3QlZmc1F3MGdZR3hqSWZPVFJJQldXQ2tZUEh5bWhZb2lleGxDbFJuYTJjY2JuRWZDU2pJczNBK2tudWFJSDd4c05FMFZDc3J5aFRBQTVEUHJpSDkxaFlIRXV1VDRsWXFCRnJicE5yZUxNdmFLUStNa0tqSnNxSXNocXdpSG4zODJtQkdqelBHSElXelNzQjVPeUs4SW5kU3N6amVjYjdlbHRkVEV2UlFwR0R4OHBvUllvUzdaOHpUbkMrZlc4UEtJNE1FeldVcnBsS0ZJRERCTzMrQk54aFZ1VFN3TXhwWVNLd1JFSkhHVGYvcTMydlhSWTFEUWJZL3plVTZKOTVhWWVRa2NINElpN2hLNE9GYnJZTUJ0ajNDVG9WNjVVQThDM3ZDNG1pY0gvM25sKysyWnBjdVVEazRMRXloQlBYMjJ1K0xUQWQzRFRxcUF4TUNmZEZyczBDQVpodEdaWklNS1RnQ0JhNHc1QmZaVmxJNlhJM25YRlJHV3JFT3U1d0l6Zy9od3pSK0R0VFJwVFNkOW1qN0JpYWE5U0lvZytERm9XZno3Y2xsUDd5L2JGNjB5eG9sdDBhd21LeDZ5eGFrWmdQT1d5c1JKTmlNV1NDZ0hkVGljRGNuT21sV25vaXpVWUVjNWhrbXhxakwvaFRjQVFMM0VFdnoxbDJrMFVXUkpsSGlVU29FZG5tWWlJUmRlZ2R0bU9NUE04TWxCR2xsQWxmcFEzVGZxa1l3OVpmYzZHNWFMWUU2S0hGTU5VU3dXSnhCc1o5NUVKYmxaWUxPV3lzUkpNQ2xLZ2hoMVZVa3ZleGpDNmpMeVA5V3JjU3BlQklRTHE1MG1YWmllbTB3SE5wYkRMWjBTWWxkN2pSclVRbHpZaFNzT2tGczFjTitTNUlHVm9DTjlBQ0YrSUpDYzgrK3NmZFhvWVNSZlQwN2JFbXNiQmtIdVN3c1JKTkc3aU1obW1KT3JieklPclNFYi9LYzdqYUY3T0dXNGxTY0JRaUdEVGgrc0Q4Mk5VS1BKWm9LdGlCMWYxVEpHNGxzajA5UHB0RjBRSGhQcGttVzB2bVdDNXJabG9DWkNwUmxDT1dJRkhERWptUXc4WktpQTJ3UkRPM0NVQUVHT2NtUjRKWmxDNnVNT3YyaVZKd09BYmVsSUVZbW5JM3BYWnAzTEJsbzIzMHU4T05icC9JbnZYM1JGZ2k2M09uNE9XeUxZRTJPMXVKb3VpeDBGaUMzaEZCNldEa3NMRVNNdU5zeDlxZTJrVlZ1UGZWVEFjZUROODNSZmRJSmpYbUZCekZCUVpDTE1uTU1CRkVzaldiSXl1b1VDT1NuT0ZHYTNYR3E5cXovbGlhWkwvaFpWWHhlR1BJUXR5V1FHdUhLRkdFaHhCRFlnbjhVWExjUXBHRHhrckt6VmFpeE5RdTY2SW5LLzJnc2JaWDdsU2lOQndGQ1dhRFQ1QldtQWc4YmhsTlVPelJSTGpobERhV0orUTBGcmNTTlpUK1U5NlpkSVdtV2ZzZ2djdGxXd0lWRTZSRW9iRUU3U0ZEa3krQWZyNmF5UncyVmhKR0xha2t5VnFkMmM2RHhvZEtOT0w1b1JZWE5pUFduQ0VOUjJIV3BTNXFOb2tXMTYxRFNxek9URHBpbUhmK29CcE1LNmVNV2YvYlVVMm5aSFZ3Y3VneXpuclZhQXNlTm5zaGJrdWdFR0ZLbERPV1lEUXVJeE1VcFFnYkt5bEpPVFdTWkNrUmpJRnJjcUxzZlRrK29MdTNKY0tjT0h6VE5CeFpNK3JKblRQYnBXaG9BaVIveVNRNmYwQVE5bU5Hc29KTXpOUTZBR2xnOTg1NW1mTVY0R1g4RnJSY3RpU3dxb0ZLUkkvQUJjY1N6TVpsNUVLaUZHRmpKUVRCMkY4WGFYVTNWbWN3dFY5VFJXWUtsSWdUWUtSZWsyVWQrL01LTEVuRGtUWFJ5K0pyUE9CdktycG5GNzhxUFNqR0dpdE5sblhodFRxV0daa1ltQzRXTUozd3NyNnI5YkllUzRRc2x5MEpyR0tvRWtVNVlnbFcyN0t5QWNoaFl5VUVhUytnSU1IZFVLS0duR0RLQ1gzclNDVUN2L3FHUkhBZS9VbkRrVFhCSnhkYjhjQXZocFVXVzRlVVdKVk42Y213L0Z5b29FS0VCWngwM0JRVjNoNnhtSHdjcWZBU0hQSFNmbFlvQi9teWw4dTJCSVllckVSUmVDeUJ0enY0bG8yY0hLdnZMSjVEL0k5KzllTHZ1N1lnMktrNnNtbVdFb0dpSERPV3hrMmJGU1lmVG9LanI2cXdRZVJtaUNLbTRTaXVnWnlmZ0wrcjZCaVRjc3lSSGRFMnp0bVFrNUtxQ3FONXJuSThCWllIUHdxQXEwUWZBYnp2STVyRnVJWERuUEV5N2ZaWXhrTGNsc0NxaGl0UkZCeEwwQm9WbHN4RVRvelZRM2RiYUNTZUloLy9YTEozNEVsSFNjR0dKWnJKQ2FaL1pyTTJwQkxGK2hCYlo2eFpyVFFjaFJ0TE13RDhpZ3lwdmpaZnlnSTkxSWpFSGJHMmt4eVEwSTJrb0t0WnYwb1hmUkNSNUs4S0tKRnJHU2dxcW52R2N0bVd3Q3JtVUtJb05KYWdtaFNheWtKT2pGWHJwQUtHb1lyZnhNMFREaEE5WTUwUXpaU285RVZhb0tiMndZbk5DWk1ZSXdFT0tLcTR0bzFoQ01BUkZYSEFSZkJ3WUszR1pqS1FvN2lOVUNPU0V3UWtEb3c1NzRkSFNGT3ovalk5NXdKNXBVUUw1TWkrZk10bHR3U0dsMGVKL2djMjlUMWp0UXUyR1d6SjhHL2hJZlowYzBFZkNsNFhSMmN4SlpxVG40WXk4Q2o0cHppN2ZITUphTi80SnFzRlVaMURtbW9RV1FqNURYMXVBOVgxNGV4KzQvTU1SLzNWWmhscGsxaHB5K0hmN3lRVXl6Wk5XTGVsbXlmNEhyd0xOSmlJbTNDRGEveDIvS3NwVWNkMHViSFVjK0Z5R1krdm1KZEhBbVBLcFVRMGxuRHIxSVNuT1RrQ2tQdm8yN3FDUXljTG12dStOWVJ4VFNKN3htb0RGazB4ZVQ5VmhJUEVmR1ovWnNna1VpVUNWeFBOT3FnWjkwRDM1TkcwdnZBeXBDRWJHdW9KWktaYkNKZUNNeGM0VEN6K2xkTWlZSWpRTlN1TmRWdkhLMHdTM2s3SE1UMzM5UmdGeUR5RDJtQ3diekNRNlFuZXdhYU9XRDdxR0s4QUo3cHZ1Rnp1MmtVZUNZd3RueExSVFgyekd4aU1IQUg4N0U1NW9CclpicFdkeHloRkF0azNWcE16dEVSeEUwR1N2Mm1sL3ljRjVHQVhWYUlKb1ZZS2VwY3JUL3NhTHdadm5Pc01MTzY2U0FSelJZZUNNMENXa21rMkhZZDd0N3dpL0pOTjRlOWVNVThUZ2Y4cjV4dkpES3FnbEpWUjlaTWhnay8vd1FGb01iVmVzV2h4bWMxZDlhV1VDQmZpK29PalJKOEUxcHFjU29TYit2TGRGYzlEVCs3eEVjQkR3YkxwYW1BVXF6ZmxRdmFOMWZ3RSs1OU5OcUMwRm1aRGpKbEJwMHJVWnNkZCt6RzNST0t6Tm5wdVRFeHhVN2FtdVdLWk9MWFVvWnUwT0U0ZUhEUjIraVg3ckNYbkcxWU1pbm1xTTlLMEpSWm80bk5ZbmJVdS9TejY2UWRPaTlVTFlZa21keWpya2tvVVZmL0FWbU00a09tVXdGcVVWNG1pNkdOZjBaK0ZwV0V0S1VZQWdpS3lwM1J5c2xLQ2trVDJqZm5nVkowNDNVOFk2cDVyeWNQaVJETnFnbXJrY2Q3Y2grU3lIZndINFRaMG1HZlJFZzRHYjJoTDgrRFRjV3pONkhGcFlGak5kN3ljYUR0cVRNSWdSMkx5MWJwc1E5TTFtSjBSZC9MZElXdHlhWEJPT2NIZ0h2TXFPYVl6VFloTStpUXdodnhLSklHMWhEWUNzR3lnU291bE9sbmpEazk2eHFvRVZnQUdwRW1CTnFpWG8yTzIwZWNzZmVTTDVoV2pCZTNUV2h1M3dUemp5MVlhWEJjVndaMFc3OEVlblJ2MnRWR2lUSFBObFUzSE1UV0Zma3VJMGxDNk5pVUNZY2VXQVRRNzFJZ1Zrek1jUEwrS1lZRXhSdmV3ZFgzQ0hLV0hZTjJCbDZGRWJJWmpCYm4vK2lRd29HS1VTQnNCV0RhSTRZVUZqUnlZM00ybUZhRFhtekFHOXBqWEhxRS8xM0ZLZVRZVEF6RkVrekVCMmVhRnkrd0orU1Q4SFY2RDhVVDFlWkd2MFNDSkJwc3Z4TGZvakQwajUwRFdyckZtNE5KeGhIc3JLdGRpS3UwTjhGdFg1dFM3S1VRS1RyaDNwUFZReEtTdmpaYVlQVDl3MWNqaUJEUnlBVllNMVdjM2JyS3EydW9zTkU3RUtpYisraVF3eG1LVVNCc0JQTk1sNHFRNk9kR3VFSUovck9BUUJYL2RKb21CaUZFK05zTzgwTjJ0NHNjUFR5NE80VVcrZlZqNmVWMVBobEwzNmJkZWYyci9NM09RcUJ6bUZCeDRpV0pVVVAzNlpYTDdOSG9sL3YxWUdEdGUyTk9YV0p4bS9OTlpUbk9GRzlWVUJTYnU3bkZVR1R5TlFiUFBSRC9RdXMrckxSRnM1RFVUTjQ4RXhsZU1FcUVqMU9TQ3dSR1M3N2RHVGpRcmhKQXlWajB4cEltZ0wzaXJoMUgwK3BoWTF4bEtmSUtBT2ZnTUpONUxGckZ4UEwwOC9SdGt3R3QzQUV6M0FNUzRqTG5IajFPZGZySnhabFNFYVhPSVlyOFBrNmk1S3VrVG14T3Npc2xDa2JiRXcycTQxTjd5ZkNVbWo4SmJBZlkwSnMrUXV5Tk8zcEN2YytpMmg0WnZKajBTR0ZOQlNxU05RUFMrdXllaUFUcFowSExkL1dNbDR5UkcxQTNCcXdrblNSZjVDMTlkZkpQbWZ6WitCMHZvcFR4ZGhsOEd0WFVJSmhEbGhVUlJHazc5ek1hc2ZUc0dSTERNcHRQY0VqWmI4WmMxejB0UnAvZFVtcWZHT21QbCtmZ1B1MWdBdnpHcXduVGdOeDRoRWE0K0VlYUo1WFAvZFV0Z01BVXBVZTQyaFZid2pwV005WXBsclVUY1NNeHZzbWkxUkN4RGR4azRqYWFiQVN6RFZiMEV3aFFKVlMyOVphU3o4UFNYTVRadlhwc3lxR0xTdFJ3bzdUblB6aDIyVE9OY0xmbS9YWW04VHlkMEJ6cXFhekkxSEk2R3liRmtMcmxMNXdIcTNYQVgxTldnVW9ZcVNSb1lkMDBITlJtcFR6REJ4QzVhRW5Bb0xWRTltUENnS2hHNEY4ZjBJYzB0TFNUMVpjOEY5MElZWTRNdS9RTjRPeWR1cG82bDhOdlc3T2F1NWFHQ0dmT1VLSElzUGRYRXBLK1lWazg5cUVvRUJ1aVFQbjN5bU0vQU5rMnI5eEpEU1A4ZmQ1cVUyVWpMUk5FUGRubTJwWlljbERKSit0Vkd4ZlRNMEJFTHNHb01NY3hNcjNoZGJ4YWlQNmhLdEVONDhLeU5iM01WVnJmaXFxWDYxWUpybVhzd2NteWc3NU83VE45aGRqSDk2bG1vazJYZ2lVeUFDbmFrN1NRcmlSSWlQZmNIVllua0p1c1VYN2I2VGZWNCs5a09wMkxPbDVxRjJiaXR1d2JzVUhnbUVQeG82aVVseXpEcFpRSHBmVXNsSFZXMlJWL3NpbmZPd2JRNjZVRlZvZ2xmYllCbmNBNVIzcWJxaVlZNVVxcGc5VlFnOUw0NGdrWWx3amxMUG12MWpQTkp1SE5qR3FhY0RRelFRZmxEL3NFemNjNDJNUFlIVlluYWZBOENOblZPWWRkb3BCNStIbVl1VklYd1ZPQ29YOUhzSWpzZTBLUXk1SWtRTHJGQk4wUEN4ZHVjQVU4NjRKN2pSRHBIQnNqSHJIaXN5TDZEemI4R2IwcG03QXFRVXY3cVFFQ2E5NHMzcDhBRkZSV0JQT1FSRi9qMWJ6ajV3LzBqbEc1OXRCWFVvR0Ntd2UwUTF0bTV6Z1Y3RDh3REJuMi9vUmZBSGtXK3NUSXFRMlk3V3dsNzNDeFAzVytXT2JKYTdzU1dsWnJ2RTErL1FGRERmVG5DOHFraUVvVkZJTE10VFp3U29QM2JhbE1MQ042dkVoTU55VTBZaDdpbk5mMVFMVDNLd0tKQlBhdXJhNnNHUlhlRngrTi9qZ3FUNlp2TlBIWWlqeGRlZXQyZmZ3bjA1TE8vK2pyWEc0SG5PSnpYSFgrYncwb0tRQVpYNkpnS3EyQzhibjVkQ1o3SVNMK2lGWmJhTnlQT2J0dzl3eVdDNHg2NHhRNWI3VUx2UmEwOTdpcUpmUDc3VE4rSGNWZC9Bbjk0cUR5NEdEbUw3WjlwRmovYS9FdE9iaWR4TEhYRWFWdytJaUROK3dkZEd1ZkU5eEpYUndadmxUZGpjSmY5dHlBaGJHb3VqUVM1b1BzZ0lNUThheHJDeEEvZ3ZranVHL1NvYlZvc3N6QW90MjNOajQ1S3NQWDc3dWRqdXVYc0tDMkFOQ1lQUC9xcHYvdlVNdzk3L2FJQ2hLd0hvaXlEUVMrUnY5S1hZMlZDdjNOWWoxUThqOVROZ2k3YnVqR2xUaVFjSWhzWlZVdlprNUhCNzhqVUFwWjNwZDk2NXVMVDczRlV2aVJGeitKeERucjkrOFZiUlJMdWpSQ3ZSZVBQbWF5UXA3TnFqTzExKzBQa3Q2UG8xeEwvTjI3RFB2K1lCZXdvNzhESnFNdXI4QjVvT1dmbTRzVDBNMmZMRDUxYTBrb3o4bWhNTHI1dWtXY0JNNk5WSlpHdHJ1eFdKU0F2Q2ZCQjJZMzE5c0pCOXJJNjBZRGFiOFNMbnh4WjVLbytDVnRsNGRtNWIyMGREbkhKYWZkQVh4NnF0RXVLeXM4dDkzaFozRTRodzMrQThmckxxOUFlcUN4aEozSTJvRnBNQ0dHcklKUFpOK01KT1IvbWt0M1JBNzBDL0F3SHJFSHEySTZ6VVJxYWFSVGt1MVd5bDR1aFRicmtvejFRS21EQms5bVZ0VmN6V1FJWTNtQzczd0YxbkN3dkZ3WGtSUDkvU0N3OUp4LzZ2d0NnRUZrcVBHY3Vod0FBQUFCSlJVNUVya0pnZ2c9PSIKfQo=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ZzZ1hHVjRhWE4wY3lCNFh6QWdYR1Y0YVhOMGN5QjRYekVnTGk0dUlGeGxlR2x6ZEhNZ2VGOTdibjB1WEhSb1pYUmhKeWhjWW1GeWUzaDlMSGtwSUNCY1hRPT0iLAogICAiTGF0ZXhJbWdCYXNlNjQiIDogImlWQk9SdzBLR2dvQUFBQU5TVWhFVWdBQUF1SUFBQUJZQkFNQUFBQkNBNDgyQUFBQU1GQk1WRVgvLy84QUFBQUFBQUFBQUFBQUFBQUFBQUFBQUFBQUFBQUFBQUFBQUFBQUFBQUFBQUFBQUFBQUFBQUFBQUFBQUFBdjNhQjdBQUFBRDNSU1RsTUFFTHZ2WmxReWR0MnJSQ0xOaVptOXlnbTFBQUFBQ1hCSVdYTUFBQTdFQUFBT3hBR1ZLdzRiQUFBUjhVbEVRVlI0QWUxY1M0aHNSeGsrUGU5M1Q0ekdSQ1E5Y2wyWWpUMUpmTnlvZUNaeFl6RFlneUVRY2RHRG9Jc285b2diRjBLUGlXaUNZRitKd1loQ0R3a0JDZWcwWEZBUllvOEdFVi8wb0J0eDA0TUxGNzc2SnBPWXZtWk0rZFc3L2pwMXVrKy9RTzA1TU9mVTQzL1UvNTJxdi82cU9qMVJkSEc1Q09UY3pFVjY4Z2prV2k4MkpxL2xRb05GWUlheEE1dTdTRTBlZ1Fwai81eThsZ3NORm9FMlkvK3l1WXZVNUJHb01YYk4wL0xnb1Zjd1ZQYnF6bEJzLy9kTXE0eXhFMnJseHRsWXB0S2xGNm5ZaTV4RVlCR0liMUl3NnVQeDY3bmFUNm5jaTV4QVlJMng2eFNLR1haSUM0Yk5YZTNxVi9tNkdPK1ZYRnVEQ2MxZEl0eklqSDhBVFZESC9KTm52elVHRnhLaFN1c2xVemxhWW9GOVVRa28rWGl4bHdjVFBaY1F3SFlIazlDZmVuSTY1bUpXWSsvVUxTZ3p0cVhUNHJuc3UzVlNPMUNtZks3SUVZRjYxNEJ2ZGNGalIzWm5vS1prSUo2WWp0WGEyVTVVTmcydU04K0p0TWMzWHRmWkZXbHA3aE1QMEN0K0pRTUVMc2xObFArQis5bStXejJXOUtSMGxObGJvbWpGeE9DTWRVbHpWOWdMSkQ5U3BwWUdiR3BGVm5WTEUwRGMxejBtSFl0eXptbWRTZmtyak5FQmZxUHAvWDREaHNnMzJWNllhNW9RcjdMYk9RZ2xCZXdHWTlzRWxKYjJ2YVIweU14aTJwYk5GQ0dPQ1htUHcxZFJRTTh5T2p6bjJLdERvaHRraS84ZExJNm1DUEVqSmwxclhtMWZJWXJZZEVFcHNGTTNPMnE2bE9KV3BnZnhYS3pHK1N4N1RhRFpWazhOYloyK0FGMDg3SE9KSFFkWnB3ZHhiSVlmQ2dpV1ZJalNvbDVrZ2I2QUl4b0dxMWd2aUdHNGNENWxxVE05aUpmMWtoNkxlNDVSanVtUVdTSTJRMlBEa1JHUGFpb204bDdJMUNBT3A2SW1SaUMrQnhUMFJLb0JxVkEzL3BOL2tHdEhrMlYvVnVuRXJCbW5CdkZsczZRSDRoeS9HVWFEd1dMS1RLZVJHdmhaOElKUEpXQnFFQytyMkRDS2xtUlVtS2QrTnVjdFFBY0dPTUd3VEJYbytxbEJQRGFibkVEOEJPYVg2Ukpsa2FYRXp4cXBnWjhyM2lCU0FxWUZjWGh0ZmFTWlo4SmoxOVhTVXdHeHBOMzh3TWltTWpEV0NOUk5DK0pZWUc0cjh3c3lTSWxwS0ZGSkNaOERtR1V0S2dZM2Y2Y0Y4Wkk5MHF5SU9YVEI4eUtkSUR4WndRM1NsYWpmVWpUVGduak5EbkhNb1ZqUHJOUHdPOUxyb3lCMnd4VTJnMS9EVEFuaTg4eE9ZMjNoeDVkbytJMnQyK0ZnN2NHMXBEWnlLTW1VSUk3NHhKd1FGSVdES2RCcGJkMitFUXJRQ0xsbEV4NjVRaHpFbjN0Yjk2Mmk2cmxhOXdtWHBtZmFPUzFZL1YzdDRSMU92UG9IOXRndVQ0enBHbDBIZkxmNUxvS0plSHp4TWRLNE5jK3R3NGlzMXR3VDMzVklaT2tNNGlPZGRKNFc4WTh6Rm91T3NNN09aTUloUzA5YU5CYUs3RXd1THRyc1RwbElaeHVvWm5RZDhDUTZWT0hmQlNXN2c3Y2VpcUxNMW55YVhkWTdOakRxYzg1UktjNXI5NUoyR3NUbjJKY2F1UTQvM0M2K1l6TjZpbnE1Sko4cHNXaVV1aCtLYnVVRGFlYnM3bWlsS0xkRURkMG9pZEYxeEhiYkNqMHZBTVNSSFFPeXBWbXRXV0YveGFuU3FUSnZuZlEwUmtOK1NXTVE3L0F6djBXOHJlVnpKTzd6RzZBa0poOEdqUTBodm9vNG9INk1mYUpXd0t3a2Q3YVNrWFh3cndOMHY4WmhXMkFqdk8xOWdaalptZ28rUDlGbkhGR0VzUC9VMmxTanU1T3lRaU8rTGorNGk5bHUremlLMEtxc2ExNkRSdnU5WE9Jc2UzbWR2N0tPalg5NThXalh5RHBjbExHUjFVMDJwK2pGemxtdHljVjRrMHRtaW15U2JsMDNyc3hScUJFdkNid0ExSmY1SEY1T2ZCL21zTkNrUm1OT3ZySU4xcTI4R2tXSXhrTHZsN0ptem8yc0ExMlBkd054NVlPMnhmUmpvY3pXTEhQbm1XZDYvVm9pSHF2REI4N2pnSUpjTW1oYVZlY2pWWGJHUlJUVCsvaHlUTmlSMlJlR05PVzJCYjZlakUvNVZ1Z29mWHpzT280Y2V5citSeE9pK2NRYlJGRm1heXI4RTVlbThWTjFFcDVVc1ZlVC9OeEpJcjZtbkVpSmlRMmQyTzc3aVBZNE56VFl1eVRpclJOQnhPZWxodkJuNmgwNnJKbVRZOWZSUmgvL2xycGFUcUJvV29RQVJwcWhTakpiVStSbUh4bWM3UTRsRjFURzdobE9RcnhMSWw3YWxxcXFjdCsrbU80VGJ2VDRWVlBuMUxoQ0grZnhFZnI0ZFNseG1QdllkUUJsOTdxV2FCU1duRHRPWVdackZzUTZxcU85Q2w2Y1dXaEJYSVYvZ3JUd0RQMktMWllVc2RMWGtkc0xQMkxwc2QxRFZJRDZDbTVXZmQ2RU9ZcTdsOVdhTzJjN3RtUkxqbHVIQ3pmU3g0bFdZR2dlT29XWnJka1E0YmZwMlJCakZsb1Exd3pGSDNMbW5OZWVINTFiS0g2bTRlanZtVlN6V2xrTkVuUnUwWU5XUHRhVGE3REtVWFZ3WDdxdlZLSTNCM1lKRVVmdk9XM0tiRTJlZjVvTWtmeUJDMGQ3d25xWnc0d2FHT2dTOFJrZEN6cHp1dUo2L1pQeHczOVI2ZEJEb1NIOEdlcnpvUjcwWmptcmh0Z3psV1hSMFV1UXUrZ0J0blJIUlRCaWFEWWNDVDJ0Y2VpaUNnY1l6QXBueEVSYlRuWGVSa2kyVkNLZVIwREhMODhQb2VSV2R2YkxGbnUzcUEzZUZCcTZ3VTNibXd6NWlnNUJUY21BaVF3NmVrcEUxek03SE5qVENvVGpvTmgwUlBTeXhpR0xvdllwc3NENWlpejFyTytCK01hSjVFQVlUYnZqU255K0cwVVBzcS9LK3NCZG9mRjNWVldtRHBHWHpoZkpkQktRMGErb3Y0N2VFb0N5Q2NjTGRISlRqQjdpUGF5aG1wNXFJSDlrYkM1UjU1UVB2VnphL2V6NFVJS1BwTStyRXk5SGxDbzBkRm5IOWlaUmxQdnhoK09nalpvaHk3T1BqcjRpNE9xMDI4UWVTT2hBRTlQUFprQ01iMDJBQkVWMUhhb2daY1lTSjUwMUZRNGpSUnlkNGRpcGhKZVJNY3N5azB0U3QwNmxQVFJxdGpjSkFyU2hXeDlUSDlmYWZSMjZQUFhaZElZdUduU2NKRlRmYWZrVjJUVFo5Mm1DRmlrb0ErSUZieDVmazE5YzQ0c3hNeXI5UmxIRThXbVo2VTJDOHZITDM5eXJqQmZ4aEE2L1NZbjhFYk5IYkRHTnZCVnRHUEZzbXVDS1ZVam9UNFBvd0ltMmVGOHpsNDFIa3BUS3FXQ0dJT0dxSzRZaW5wZ0lPT21ZRVEvcWNKdVVTTU9zYlZYSUE4V0Evd2dqbmswVDVvQURLZDBMeDdONEZkOXZ0ZlNrbmY1dEFVVThNUkh3cG93WjhhQU9hWExLSGI1N1MxV0JPYlM0Qy92eGJKcnl4akVBKzJ0dUUyYjd6NXllMzdMSHJYbEdZeGdybHlMdVR3U0Nic3lJQjNYWUJnVlNWWU1KaitSQ1A2L3lZaFVsSTVzbWpLQTl5UURoVzRwVlBQb2o3dnV0RGVPKzE0STlnNHVsaUJlc2JWYjFtQkVQNnJEYUFxbTI5ZDF3NmFjQmlqRGkyVFRoc0ZGSmJIcUxrYnpCejFGSlloWGZieTJaVmVweWFId0lNUlR4c2pjUkNKSXhJeDdVNFppVVRMWnRxK3AwY2FscDRUOGFPbTJmMlRSWlB3WDZQY3ZORitET3FhZXVJSWhETHhseWRpY20zQ0l1aENLT2lTQTVMNDBaOGFBT2JVL3dXVFY0WWhRSHRqcjQ5MEtoMENDVEpzekZhbGVGSDN3Ui9ZV1FNb0k0L05hQnkxSTJZUjAyWVhmZEdwdW1pTmRDWTJITWlBZDEyQVlGVWtCY2xRSlp0YUZCeVRDNkEvWmwwZ1JvZERldGVYM2E5bGhIRzBHOFlKemMzQlZPMHpZL01ZWFlmWWZMU1JMRTBZVjBKSEN2cFJrdjRra2Q2N1hIR3RDMjhMZjRmWCsyV3AwVVJydktZVzQ3ZFNwTUVoMTF4MlIwSXFsSjE3aFBUQUhiTWc5NmQzZWNMLy9wVDNRRkdVRWNMZHVWeklWci9GazNISWcwcjhnYS8wNFFSMWRSSXl5bmJRVDllQkZQNk1qVmZzYmY4MEt4ZTF2dzhKdzNRTGNHcDRxK0FTSVBzRTRTRlFsTkNRcGVBTWVnb0FHOXV6c3V6NEFTUEFSeDY3ZXF4NXl5cGZIalA1b1JKYnlVWGdSeE94RXNPb3ZVOFNLZTBESHpTbFFHWHRYWE51R09nMTRhWTFjMU9rNkxja045UDZHSldxNXlHRGI3TWduNmE0U0VuM01tTG9sNDdsbFJZZjFXVFFpcHVZZ2ZKSGhGZ1VMOFRZYzhaeWVDSldkOGpRdnhGQjFIVnhBVXZMQjgza0FEV3FFSmtBZmh2SFg4ZTV5d1U0bWlHdWxSS1pxa0VPK2VOdzRKMW0rUlNuR1dUMHFRa1lpMzJidVFoak5UMGN6SzJTWW50SWhqd0J6d2t1UWxFY2VYYzN1b3cvRGRraVJIdDhzbnYvdUlML3pKdXR2UHZIMVBFN3JGdWt3K2Urc29OZ0RwUzUwdFR0dldJNXhuakVDem9pd3dhUml2cFZkUk8yTmUzTU9hNzk5MlNCbjVHY3l1TE1KUTJpZVYva2N3b2xJZ2pobWNPd0dNQ2pYdnJhblRUek1HZ2ZnMkVXWXlFbzIyOURwd1M2ZXlwdVhvOWhHdldxZUpUbWQydnB4aUkxMG1ldXBZUmRQeHdZanNLeVczWXhpQjBOSVFrdXJHSUU5RFZEVUJCMnJTclFGU3ByMUtCQWJRb1V4QzM1NHFsSTlZbytHV0NzU2JUQXc3OENwZlVEb1FOSGFUc3cvaTJEUVRMaXpXYjNtdTZ5anhFT2NualhyUDRBanBRMG5xRmp2TVBDa1FUOU94ampZWG1OcmtyRHFlMUFvRTZ4NlhnMEhzZEFSZVlxNktNK21sYVFJeGIrK3VZUklKYklMSmtseXNuWmNpd0hUczBmSUtnWGhKbmtSVlk5WEg5ZmRDRnBrK2lHTmk1WjFyOFV6MzhhYUdsT3Z3RUVjNHBiMVhWRWQ2aTlPSVUxbFRMRXZNWFNDZXBtTUpzeE9BT0JUVUhXY29PbnBhTXZhN01UeXhjczY4Q2N2RWIydlRyT0h0UFJhYXpBM2RYcjVHK0M2NnhNUUxiaGd5a3hDSWQwVG5YbVgzS3BhYjFjaUp6Y3paQjNINEk2NjIrVkpkNHBlcm5SZ05DY1F4d1RBOUJHcElIMGhTdDloaDVrbUJlSnFPd2dGM0E4cldvb09ISTdBc20xWFViOWVUait5TTh6TFNOSUdNdHhkdjJMMkE2NWJJdDQyTFVOVnpQQlROUGZRc3ZXTHVSNnFDYWVZNmh0TW1zcm5hRmNsREVEK1FaVGRSL21lZjVsRERVWEtUaTFlYTBoM2VUSUkwcjQrakwyaUErT2QyR2dXbmVDQWRWNkhmL0ZPRDJKazVIWUZyd3Rsc09LaEtZK3dkazZYSjlMQ0d0MWQ1WGtOZWxEYUR5L0ZNdkhhWjYydWltRjU4VmRSa1g4RzlmZ0RvT2RaUDY4RmhZeFVNNldQVWlOTit5aTlpbzFYV2hkM0xYVURQc1Y2SnR6aXR2anpFdVh2UWE3RVMwanVTemhaelArcGRvT21sZ3ltZ3dhbWtRYVlWQ0FmT1llcjFjelk0L1FaSXhOVkRFMi92YTVwT1BhOEttM1AxeTM0NGpnaUsvOGNpLytKcnhFWDJjeHpZZDhVS1lqUDNFYlA4Q3F5QXVCbmV0UXNKMWZQZGFMNkcvL0hYWmwrUDNsQlVYa2sxeVVPY08rOHRWUVZmcTErdkxSNVlCd1kyYjRRWWF3WTN2bVEyZW83d0pyNXIvKytlMHU0K3RBaGVsbTROeHMwWkdiK2dYb2padDZQVjMzZXZXblZTY0lWMy91Ui9tRHptdGZlenN4cWdpcUlQc0c3TWZzV0wrRlUwZlJFZ1hCRkZ1VXNlM2lLdWpPWmovdHVNVFhTc21EM0N6ZzhGcmI3NWlNKzFmcUdyb3Z2TzkzWGFGQStzQXdNYXFuSE5PTDZCLzJyQTZGbXB3Y0RYSkpIV1I1OTFaU0F2N1dITkY3cWY1WUUwdVc1aE1KN3ROL1VVcWl1cnlpL29QSGwrOVBtdVhKWGNFOTlobHlka0ordUVNUGlaK2UvRVg5dmpoWE9YenV5aVJsTDVpTXZTd2UrcE9tYjBUSnhQREhtdFpRNC9LK3NGT01LZGJVMEx5SHRZRXlVUWo1Njd4QjYrbS91UFBTc0NxYUxqNGtoRmVxWmt3bjJFUUx2cGRIMXF4b1Y0cWhvRGRNbWJ1MUk1a2hXelpvMlFyQ01sT2VNR1NURUgyRTYrdkFyaGVNOTM3TEdMYk1WMEdRUk1qUkJGcHJLSkk5N1VVU3hacTJkcW15RksyUVF6OVNheDRNK2N1c1pmamk0YTlEUkYvK2VzbWRhb2crelBTU2dtam5oSkxkSFJxMDZJNWdFeTRNMUdQZTlIaDRvTlN4YTZWN3ZrNWJPSXQ2ZWIrdituWmVGSzBFd2M4YnBhUldGKzM0dWl6dzg4bGtXTDZ4bjk1b2E3bkliditLU3lGMkhNbGtyS1I3UFh4RWtvYlFhdlRXWFN2NTZ3MUttcGlTT3VkNHpXeEF5cTI1emFubkJGVm9CbXJ4SCtEbFAvM0wzaVQ1d2R2V05FNlB0a2FwcnBTUFdpUHZUaDZra2pqblhQcnRCYzREUDlmTnJNRm02Y0tkM0k2QVFxeDRZRkNTd29sRit2R3hjczYzTmUzdVZLVDVzZjQyWWRja0ZSazBZY3pxUWhGSXN6bHhrNjZvTXRDaFZtUmFpejQzS1g5WWZTV0lVNVJ3SWdXYy80QmwxcGZBc0pxeVpjV1BmU2lvRnlSNG10aUlIWSt4SXY2N0NzdzBkaUJYOURYVzB2bkE0THljV2tIT3RhT2FiTXBxMnVMamhMS2wzVy83bGd4TkZwdUQrblMxRmwvc0xZclIwOVBhdmx0N21STmVsaEJoZTdsQW1pRGJxRDBkSm42Vlh0WGJUaTl1RFJPR2N0eTFZTTcxUnlOL3pnZTlnWGVPSlROMnpxcG96OVdkRGhlQmxuTHV0RHYxMzdyK0I3dGJCSmZVZU5RU2N1T0JXOGJlZGFOVHNrVG1HRzVIemNSWmY1SUh0UEJ0b2d5UkhnbGxkS0dCdmtHcXl3ckh3Zm5PQ3grRGNNZzdFYjZnNWRNNXB5a21qdGtHeGRiTHRHa2R4QWRLcldob2dOQmZzdCtPWFY4MktQeXBFMlFQS0kzWG41MGQ4OCtzaWRFL1RsSlczY2FueGVIREpTNFNaNS84Z3BhS1g4QWFldEttK0w5RXJzcjcxS2FXZllsamNsOWNZbjQ4dmZtSnhIU05FNlVQSHlYYnA5NjYwN0RnZGlKY1NyR2FLTEVuVXEwZHFMUW5mYjl3SzVyTnMwcEFWVGx5bmppS0QzdGVMSE03bmFLNDFvb1ozWUNaNUpQY1B1cldES2FoZTFlMHExZS83WGZoVis4UG9JWSsvM1gxVW5iYi9MNTUveWZQdjY0QUQ4RUp2amYvVFpGcjA5RnIvK0lxOFFXUGZudjJHUktRL3g2b2JWOWIvTlY5VkgzcU9ac1NDRDlOR0VUQWYzdkQ4ekRtZDJZWEtMaitFYTlGL005WlBHT0JwM2k1SHlIeTRncjc4WUhvd3ZBQUFBQUVsRlRrU3VRbUNDIgp9Cg==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ZzZ1hHVjRhWE4wY3lCNFh6QWdYR1Y0YVhOMGN5QjRYekVnTGk0dUlGeGxlR2x6ZEhNZ2VGOTdibjB1WEhSb1pYUmhKeWhjWW1GeWUzaDlMSGtwSUNCY1hRPT0iLAogICAiTGF0ZXhJbWdCYXNlNjQiIDogImlWQk9SdzBLR2dvQUFBQU5TVWhFVWdBQUF1SUFBQUJZQkFNQUFBQkNBNDgyQUFBQU1GQk1WRVgvLy84QUFBQUFBQUFBQUFBQUFBQUFBQUFBQUFBQUFBQUFBQUFBQUFBQUFBQUFBQUFBQUFBQUFBQUFBQUFBQUFBdjNhQjdBQUFBRDNSU1RsTUFFTHZ2WmxReWR0MnJSQ0xOaVptOXlnbTFBQUFBQ1hCSVdYTUFBQTdFQUFBT3hBR1ZLdzRiQUFBUjhVbEVRVlI0QWUxY1M0aHNSeGsrUGU5M1Q0ekdSQ1E5Y2wyWWpUMUpmTnlvZUNaeFl6RFlneUVRY2RHRG9Jc285b2diRjBLUGlXaUNZRitKd1loQ0R3a0JDZWcwWEZBUllvOEdFVi8wb0J0eDA0TUxGNzc2SnBPWXZtWk0rZFc3L2pwMXVrKy9RTzA1TU9mVTQzL1UvNTJxdi82cU9qMVJkSEc1Q09UY3pFVjY4Z2prV2k4MkpxL2xRb05GWUlheEE1dTdTRTBlZ1Fwai81eThsZ3NORm9FMlkvK3l1WXZVNUJHb01YYk4wL0xnb1Zjd1ZQYnF6bEJzLy9kTXE0eXhFMnJseHRsWXB0S2xGNm5ZaTV4RVlCR0liMUl3NnVQeDY3bmFUNm5jaTV4QVlJMng2eFNLR1haSUM0Yk5YZTNxVi9tNkdPK1ZYRnVEQ2MxZEl0eklqSDhBVFZESC9KTm52elVHRnhLaFN1c2xVemxhWW9GOVVRa28rWGl4bHdjVFBaY1F3SFlIazlDZmVuSTY1bUpXWSsvVUxTZ3p0cVhUNHJuc3UzVlNPMUNtZks3SUVZRjYxNEJ2ZGNGalIzWm5vS1prSUo2WWp0WGEyVTVVTmcydU04K0p0TWMzWHRmWkZXbHA3aE1QMEN0K0pRTUVMc2xObFArQis5bStXejJXOUtSMGxObGJvbWpGeE9DTWRVbHpWOWdMSkQ5U3BwWUdiR3BGVm5WTEUwRGMxejBtSFl0eXptbWRTZmtyak5FQmZxUHAvWDREaHNnMzJWNllhNW9RcjdMYk9RZ2xCZXdHWTlzRWxKYjJ2YVIweU14aTJwYk5GQ0dPQ1htUHcxZFJRTTh5T2p6bjJLdERvaHRraS84ZExJNm1DUEVqSmwxclhtMWZJWXJZZEVFcHNGTTNPMnE2bE9KV3BnZnhYS3pHK1N4N1RhRFpWazhOYloyK0FGMDg3SE9KSFFkWnB3ZHhiSVlmQ2dpV1ZJalNvbDVrZ2I2QUl4b0dxMWd2aUdHNGNENWxxVE05aUpmMWtoNkxlNDVSanVtUVdTSTJRMlBEa1JHUGFpb204bDdJMUNBT3A2SW1SaUMrQnhUMFJLb0JxVkEzL3BOL2tHdEhrMlYvVnVuRXJCbW5CdkZsczZRSDRoeS9HVWFEd1dMS1RLZVJHdmhaOElKUEpXQnFFQytyMkRDS2xtUlVtS2QrTnVjdFFBY0dPTUd3VEJYbytxbEJQRGFibkVEOEJPYVg2Ukpsa2FYRXp4cXBnWjhyM2lCU0FxWUZjWGh0ZmFTWlo4SmoxOVhTVXdHeHBOMzh3TWltTWpEV0NOUk5DK0pZWUc0cjh3c3lTSWxwS0ZGSkNaOERtR1V0S2dZM2Y2Y0Y4Wkk5MHF5SU9YVEI4eUtkSUR4WndRM1NsYWpmVWpUVGduak5EbkhNb1ZqUHJOUHdPOUxyb3lCMnd4VTJnMS9EVEFuaTg4eE9ZMjNoeDVkbytJMnQyK0ZnN2NHMXBEWnlLTW1VSUk3NHhKd1FGSVdES2RCcGJkMitFUXJRQ0xsbEV4NjVRaHpFbjN0Yjk2Mmk2cmxhOXdtWHBtZmFPUzFZL1YzdDRSMU92UG9IOXRndVQ0enBHbDBIZkxmNUxvS0plSHp4TWRLNE5jK3R3NGlzMXR3VDMzVklaT2tNNGlPZGRKNFc4WTh6Rm91T3NNN09aTUloUzA5YU5CYUs3RXd1THRyc1RwbElaeHVvWm5RZDhDUTZWT0hmQlNXN2c3Y2VpcUxNMW55YVhkWTdOakRxYzg1UktjNXI5NUoyR3NUbjJKY2F1UTQvM0M2K1l6TjZpbnE1Sko4cHNXaVV1aCtLYnVVRGFlYnM3bWlsS0xkRURkMG9pZEYxeEhiYkNqMHZBTVNSSFFPeXBWbXRXV0YveGFuU3FUSnZuZlEwUmtOK1NXTVE3L0F6djBXOHJlVnpKTzd6RzZBa0poOEdqUTBodm9vNG9INk1mYUpXd0t3a2Q3YVNrWFh3cndOMHY4WmhXMkFqdk8xOWdaalptZ28rUDlGbkhGR0VzUC9VMmxTanU1T3lRaU8rTGorNGk5bHUremlLMEtxc2ExNkRSdnU5WE9Jc2UzbWR2N0tPalg5NThXalh5RHBjbExHUjFVMDJwK2pGemxtdHljVjRrMHRtaW15U2JsMDNyc3hScUJFdkNid0ExSmY1SEY1T2ZCL21zTkNrUm1OT3ZySU4xcTI4R2tXSXhrTHZsN0ptem8yc0ExMlBkd054NVlPMnhmUmpvY3pXTEhQbm1XZDYvVm9pSHF2REI4N2pnSUpjTW1oYVZlY2pWWGJHUlJUVCsvaHlUTmlSMlJlR05PVzJCYjZlakUvNVZ1Z29mWHpzT280Y2V5citSeE9pK2NRYlJGRm1heXI4RTVlbThWTjFFcDVVc1ZlVC9OeEpJcjZtbkVpSmlRMmQyTzc3aVBZNE56VFl1eVRpclJOQnhPZWxodkJuNmgwNnJKbVRZOWZSUmgvL2xycGFUcUJvV29RQVJwcWhTakpiVStSbUh4bWM3UTRsRjFURzdobE9RcnhMSWw3YWxxcXFjdCsrbU80VGJ2VDRWVlBuMUxoQ0grZnhFZnI0ZFNseG1QdllkUUJsOTdxV2FCU1duRHRPWVdackZzUTZxcU85Q2w2Y1dXaEJYSVYvZ3JUd0RQMktMWllVc2RMWGtkc0xQMkxwc2QxRFZJRDZDbTVXZmQ2RU9ZcTdsOVdhTzJjN3RtUkxqbHVIQ3pmU3g0bFdZR2dlT29XWnJka1E0YmZwMlJCakZsb1Exd3pGSDNMbW5OZWVINTFiS0g2bTRlanZtVlN6V2xrTkVuUnUwWU5XUHRhVGE3REtVWFZ3WDdxdlZLSTNCM1lKRVVmdk9XM0tiRTJlZjVvTWtmeUJDMGQ3d25xWnc0d2FHT2dTOFJrZEN6cHp1dUo2L1pQeHczOVI2ZEJEb1NIOEdlcnpvUjcwWmptcmh0Z3psV1hSMFV1UXUrZ0J0blJIUlRCaWFEWWNDVDJ0Y2VpaUNnY1l6QXBueEVSYlRuWGVSa2kyVkNLZVIwREhMODhQb2VSV2R2YkxGbnUzcUEzZUZCcTZ3VTNibXd6NWlnNUJUY21BaVF3NmVrcEUxek03SE5qVENvVGpvTmgwUlBTeXhpR0xvdllwc3NENWlpejFyTytCK01hSjVFQVlUYnZqU255K0cwVVBzcS9LK3NCZG9mRjNWVldtRHBHWHpoZkpkQktRMGErb3Y0N2VFb0N5Q2NjTGRISlRqQjdpUGF5aG1wNXFJSDlrYkM1UjU1UVB2VnphL2V6NFVJS1BwTStyRXk5SGxDbzBkRm5IOWlaUmxQdnhoK09nalpvaHk3T1BqcjRpNE9xMDI4UWVTT2hBRTlQUFprQ01iMDJBQkVWMUhhb2daY1lTSjUwMUZRNGpSUnlkNGRpcGhKZVJNY3N5azB0U3QwNmxQVFJxdGpjSkFyU2hXeDlUSDlmYWZSMjZQUFhaZElZdUduU2NKRlRmYWZrVjJUVFo5Mm1DRmlrb0ErSUZieDVmazE5YzQ0c3hNeXI5UmxIRThXbVo2VTJDOHZITDM5eXJqQmZ4aEE2L1NZbjhFYk5IYkRHTnZCVnRHUEZzbXVDS1ZVam9UNFBvd0ltMmVGOHpsNDFIa3BUS3FXQ0dJT0dxSzRZaW5wZ0lPT21ZRVEvcWNKdVVTTU9zYlZYSUE4V0Evd2dqbmswVDVvQURLZDBMeDdONEZkOXZ0ZlNrbmY1dEFVVThNUkh3cG93WjhhQU9hWExLSGI1N1MxV0JPYlM0Qy92eGJKcnl4akVBKzJ0dUUyYjd6NXllMzdMSHJYbEdZeGdybHlMdVR3U0Nic3lJQjNYWUJnVlNWWU1KaitSQ1A2L3lZaFVsSTVzbWpLQTl5UURoVzRwVlBQb2o3dnV0RGVPKzE0STlnNHVsaUJlc2JWYjFtQkVQNnJEYUFxbTI5ZDF3NmFjQmlqRGkyVFRoc0ZGSmJIcUxrYnpCejFGSlloWGZieTJaVmVweWFId0lNUlR4c2pjUkNKSXhJeDdVNFppVVRMWnRxK3AwY2FscDRUOGFPbTJmMlRSWlB3WDZQY3ZORitET3FhZXVJSWhETHhseWRpY20zQ0l1aENLT2lTQTVMNDBaOGFBT2JVL3dXVFY0WWhRSHRqcjQ5MEtoMENDVEpzekZhbGVGSDN3Ui9ZV1FNb0k0L05hQnkxSTJZUjAyWVhmZEdwdW1pTmRDWTJITWlBZDEyQVlGVWtCY2xRSlp0YUZCeVRDNkEvWmwwZ1JvZERldGVYM2E5bGhIRzBHOFlKemMzQlZPMHpZL01ZWFlmWWZMU1JMRTBZVjBKSEN2cFJrdjRra2Q2N1hIR3RDMjhMZjRmWCsyV3AwVVJydktZVzQ3ZFNwTUVoMTF4MlIwSXFsSjE3aFBUQUhiTWc5NmQzZWNMLy9wVDNRRkdVRWNMZHVWeklWci9GazNISWcwcjhnYS8wNFFSMWRSSXl5bmJRVDllQkZQNk1qVmZzYmY4MEt4ZTF2dzhKdzNRTGNHcDRxK0FTSVBzRTRTRlFsTkNRcGVBTWVnb0FHOXV6c3V6NEFTUEFSeDY3ZXF4NXl5cGZIalA1b1JKYnlVWGdSeE94RXNPb3ZVOFNLZTBESHpTbFFHWHRYWE51R09nMTRhWTFjMU9rNkxja045UDZHSldxNXlHRGI3TWduNmE0U0VuM01tTG9sNDdsbFJZZjFXVFFpcHVZZ2ZKSGhGZ1VMOFRZYzhaeWVDSldkOGpRdnhGQjFIVnhBVXZMQjgza0FEV3FFSmtBZmh2SFg4ZTV5d1U0bWlHdWxSS1pxa0VPK2VOdzRKMW0rUlNuR1dUMHFRa1lpMzJidVFoak5UMGN6SzJTWW50SWhqd0J6d2t1UWxFY2VYYzN1b3cvRGRraVJIdDhzbnYvdUlML3pKdXR2UHZIMVBFN3JGdWt3K2Urc29OZ0RwUzUwdFR0dldJNXhuakVDem9pd3dhUml2cFZkUk8yTmUzTU9hNzk5MlNCbjVHY3l1TE1KUTJpZVYva2N3b2xJZ2pobWNPd0dNQ2pYdnJhblRUek1HZ2ZnMkVXWXlFbzIyOURwd1M2ZXlwdVhvOWhHdldxZUpUbWQydnB4aUkxMG1ldXBZUmRQeHdZanNLeVczWXhpQjBOSVFrdXJHSUU5RFZEVUJCMnJTclFGU3ByMUtCQWJRb1V4QzM1NHFsSTlZbytHV0NzU2JUQXc3OENwZlVEb1FOSGFUc3cvaTJEUVRMaXpXYjNtdTZ5anhFT2NualhyUDRBanBRMG5xRmp2TVBDa1FUOU94ampZWG1OcmtyRHFlMUFvRTZ4NlhnMEhzZEFSZVlxNktNK21sYVFJeGIrK3VZUklKYklMSmtseXNuWmNpd0hUczBmSUtnWGhKbmtSVlk5WEg5ZmRDRnBrK2lHTmk1WjFyOFV6MzhhYUdsT3Z3RUVjNHBiMVhWRWQ2aTlPSVUxbFRMRXZNWFNDZXBtTUpzeE9BT0JUVUhXY29PbnBhTXZhN01UeXhjczY4Q2N2RWIydlRyT0h0UFJhYXpBM2RYcjVHK0M2NnhNUUxiaGd5a3hDSWQwVG5YbVgzS3BhYjFjaUp6Y3paQjNINEk2NjIrVkpkNHBlcm5SZ05DY1F4d1RBOUJHcElIMGhTdDloaDVrbUJlSnFPd2dGM0E4cldvb09ISTdBc20xWFViOWVUait5TTh6TFNOSUdNdHhkdjJMMkE2NWJJdDQyTFVOVnpQQlROUGZRc3ZXTHVSNnFDYWVZNmh0TW1zcm5hRmNsREVEK1FaVGRSL21lZjVsRERVWEtUaTFlYTBoM2VUSUkwcjQrakwyaUErT2QyR2dXbmVDQWRWNkhmL0ZPRDJKazVIWUZyd3Rsc09LaEtZK3dkazZYSjlMQ0d0MWQ1WGtOZWxEYUR5L0ZNdkhhWjYydWltRjU4VmRSa1g4RzlmZ0RvT2RaUDY4RmhZeFVNNldQVWlOTit5aTlpbzFYV2hkM0xYVURQc1Y2SnR6aXR2anpFdVh2UWE3RVMwanVTemhaelArcGRvT21sZ3ltZ3dhbWtRYVlWQ0FmT1llcjFjelk0L1FaSXhOVkRFMi92YTVwT1BhOEttM1AxeTM0NGpnaUsvOGNpLytKcnhFWDJjeHpZZDhVS1lqUDNFYlA4Q3F5QXVCbmV0UXNKMWZQZGFMNkcvL0hYWmwrUDNsQlVYa2sxeVVPY08rOHRWUVZmcTErdkxSNVlCd1kyYjRRWWF3WTN2bVEyZW83d0pyNXIvKytlMHU0K3RBaGVsbTROeHMwWkdiK2dYb2padDZQVjMzZXZXblZTY0lWMy91Ui9tRHptdGZlenN4cWdpcUlQc0c3TWZzV0wrRlUwZlJFZ1hCRkZ1VXNlM2lLdWpPWmovdHVNVFhTc21EM0N6ZzhGcmI3NWlNKzFmcUdyb3Z2TzkzWGFGQStzQXdNYXFuSE5PTDZCLzJyQTZGbXB3Y0RYSkpIV1I1OTFaU0F2N1dITkY3cWY1WUUwdVc1aE1KN3ROL1VVcWl1cnlpL29QSGwrOVBtdVhKWGNFOTlobHlka0ordUVNUGlaK2UvRVg5dmpoWE9YenV5aVJsTDVpTXZTd2UrcE9tYjBUSnhQREhtdFpRNC9LK3NGT01LZGJVMEx5SHRZRXlVUWo1Njd4QjYrbS91UFBTc0NxYUxqNGtoRmVxWmt3bjJFUUx2cGRIMXF4b1Y0cWhvRGRNbWJ1MUk1a2hXelpvMlFyQ01sT2VNR1NURUgyRTYrdkFyaGVNOTM3TEdMYk1WMEdRUk1qUkJGcHJLSkk5N1VVU3hacTJkcW15RksyUVF6OVNheDRNK2N1c1pmamk0YTlEUkYvK2VzbWRhb2crelBTU2dtam5oSkxkSFJxMDZJNWdFeTRNMUdQZTlIaDRvTlN4YTZWN3ZrNWJPSXQ2ZWIrdituWmVGSzBFd2M4YnBhUldGKzM0dWl6dzg4bGtXTDZ4bjk1b2E3bkliditLU3lGMkhNbGtyS1I3UFh4RWtvYlFhdlRXWFN2NTZ3MUttcGlTT3VkNHpXeEF5cTI1emFubkJGVm9CbXJ4SCtEbFAvM0wzaVQ1d2R2V05FNlB0a2FwcnBTUFdpUHZUaDZra2pqblhQcnRCYzREUDlmTnJNRm02Y0tkM0k2QVFxeDRZRkNTd29sRit2R3hjczYzTmUzdVZLVDVzZjQyWWRja0ZSazBZY3pxUWhGSXN6bHhrNjZvTXRDaFZtUmFpejQzS1g5WWZTV0lVNVJ3SWdXYy80QmwxcGZBc0pxeVpjV1BmU2lvRnlSNG10aUlIWSt4SXY2N0NzdzBkaUJYOURYVzB2bkE0THljV2tIT3RhT2FiTXBxMnVMamhMS2wzVy83bGd4TkZwdUQrblMxRmwvc0xZclIwOVBhdmx0N21STmVsaEJoZTdsQW1pRGJxRDBkSm42Vlh0WGJUaTl1RFJPR2N0eTFZTTcxUnlOL3pnZTlnWGVPSlROMnpxcG96OVdkRGhlQmxuTHV0RHYxMzdyK0I3dGJCSmZVZU5RU2N1T0JXOGJlZGFOVHNrVG1HRzVIemNSWmY1SUh0UEJ0b2d5UkhnbGxkS0dCdmtHcXl3ckh3Zm5PQ3grRGNNZzdFYjZnNWRNNXB5a21qdGtHeGRiTHRHa2R4QWRLcldob2dOQmZzdCtPWFY4MktQeXBFMlFQS0kzWG41MGQ4OCtzaWRFL1RsSlczY2FueGVIREpTNFNaNS84Z3BhS1g4QWFldEttK0w5RXJzcjcxS2FXZllsamNsOWNZbjQ4dmZtSnhIU05FNlVQSHlYYnA5NjYwN0RnZGlKY1NyR2FLTEVuVXEwZHFMUW5mYjl3SzVyTnMwcEFWVGx5bmppS0QzdGVMSE03bmFLNDFvb1ozWUNaNUpQY1B1cldES2FoZTFlMHExZS83WGZoVis4UG9JWSsvM1gxVW5iYi9MNTUveWZQdjY0QUQ4RUp2amYvVFpGcjA5RnIvK0lxOFFXUGZudjJHUktRL3g2b2JWOWIvTlY5VkgzcU9ac1NDRDlOR0VUQWYzdkQ4ekRtZDJZWEtMaitFYTlGL005WlBHT0JwM2k1SHlIeTRncjc4WUhvd3ZBQUFBQUVsRlRrU3VRbUNDIgp9Cg=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ZzZ0lESmVlM2hmTTMwck0zaGZNeXN5ZUY4eUszaGZNVnhzWlNCMFhGMD0iLAogICAiTGF0ZXhJbWdCYXNlNjQiIDogImlWQk9SdzBLR2dvQUFBQU5TVWhFVWdBQUEzd0FBQUJLQkFNQUFBQVM4VXM4QUFBQU1GQk1WRVgvLy84QUFBQUFBQUFBQUFBQUFBQUFBQUFBQUFBQUFBQUFBQUFBQUFBQUFBQUFBQUFBQUFBQUFBQUFBQUFBQUFBdjNhQjdBQUFBRDNSU1RsTUFFR2FyemUvZFZFUzdJcGwyTW9ucy81MFZBQUFBQ1hCSVdYTUFBQTdFQUFBT3hBR1ZLdzRiQUFBU05VbEVRVlI0QWUxY2FZaGtWeFYrVlRPVHFxbnBaYUltYnRIcExDaTQ5UWdUWTF5b2xtaGMwUFFZbkZHRHlldTRiMWlqQ0JGRnF2eWpHWkQwQkF5SzBWVGhBa2JSYmlIKzBFQzZSVVpjd0dvVVJmMWh0YURpQmgzTlZPbGtrbHkvYzdkMzMzYmVVbFd4bzNOLzFMdjMzSFBQZCs4OWR6bm4zdmZLODFMQ0pYZU1Yb2lzcHkrLzRhOHBIT2ZKdTdjSFpzU1pPOFI3dmJyLzVxN1kzTDNWUEYrejVCN29YdTk1RzhOZSs1K2UxL3gzTXN0NTZxN3RnYjFuRDNyZUJlSTFZc3M3SU03dTJtcWVyMWh5RDJ3c2dUNG5oZzk1WGx1Y1NlWTVUOTB0UGZDNEkvN3hhejRZMUtZK3d1VHpxa0ljeGRvcEhnZ3lKaENyZk94YS8vaGREdGdFWlBJaUtwZS9ZdmoycTZoRi81dmhwSkRocmJaMUYveUxvak9DckpZTjhiQ2kxNy9iT243bmxvcVgvNjEzRlJpWnRZOU8wSWlqaFVjSDdsRkgrYklRMTN4M0diMzZGZ1BkWHFIWUhpRXdaSjk4cGtNSmI4NC9jK2NSTVc0bk5KYkZkUi8vK3FlQjlqb3BkZm8vamFZNDgrTFBvSFhEemVtRFRSemhXNW1WbnZXbFRxNUFDMi9YOE0wRml1d1ZJNTNHbzdMOFJmdytkZHlOY0ZIOG5tVFdmRG16S1RydDhFdEJxMG9WQTRiTXNjZFlPQ25rT3BoUTY4ZVBPb3JhRmdzeTBzY0ExV3ZqRVVtWUYrY1VCLzN1VWV4TmNUaWdGWS9OaUcrclFtdkNGVjVjVU80U05RSGZCd0U3Z2JneGQ2bGR3dmhob1dzZnIwOUwzQytKczZaVmRUVHdCcGR2MVZYOUlmRWc1UTNVdzJVckVtK2J3VlFEMkdhUmttVjVCMlpJcm1KMDlzcEsrZStVZTBaNko2SC8vaUVyZFpGdFZCc05QT2hVdEs4NUpHbWd4c0c4cTFLSDEwYXIzN1BSZUtUaWJ4cGlTNGdKSFFka0lKb1JTUVBtOVFaOXZDZUxPSjVvdC9ScDZFTnVOUzVSeC9jTHNTS2p3YUVLVEpYUTB0alZISkp0WHZYMm1yRkR0WmpZWThBNStUTmkrRkpkWWdkN1VheHdLUUtMdUVkMGpOQ21tSlFMeENJYXVIR2ZsVDlDZTV0cFV1YUZXS2U4V2ZXZ2FBWHFjMmVFNXFBc0dCdkh0dW5SZG1ja0VhS2g3Wmc3MFR5YzR3alRuUU5FZXpHR01nUVdjUkJzMzRjQzhESXdUaGtXMGVFYko5cllFSUl4OHdkQ25DRHgrOGs1MEFFbG5CT1dXYzFoY3VWeldXeUgwckhFNGpCR0NnaUhoSm56SGtVWGdwd3hZaXhpViswUUpQNEFFSmZHd0FtS3NvZ0Iyemd4dUR2aWpGUlFzcFMrZE9vOGI5NDVVeG1nZ1QzTERsc3RTR2hxVFp3SnRHMDUzUWpiTkFMUS9ZblpuelVTWExGTW5FVjBkZ01NeC9Ic0xsc0hGdEZ5alJPWjdXSnY2VEFTdXRxcHc1SG1wbUhiaHdiYUJPWmxmQ0l0aWxPR09lWEpObTBBQUVkOTZ5a3lpcEU1Uk5ncnI3WFNmQ0Vlc29seEloemlPSEp0MmZveTl1a3RtMHlJR0w5cncxa3dZYzQ0eThzK2JWdjg2b1F1WHZuYUZlSmRDYUpDSkxacE5PV09LdlpEaUc2SFNwWk5jSWloQmJQck5MVXNtQ3pISVk0bFdCZXV0YUNkSGljSks0bHl3ZEFtdXdmTklYNi9MYlVtSHBIeHJsWWZXVFlQSExUWktSRzJhZFNibTZyZ0FOR0ZGQm5GeUJ3aURVamx0a1BtRGhMRlJLZHdjNGdwUllxUXE3NFFqL0FkalkxTnJXS1lwblpCeEJXRG92N3dKc0F0S2dVM2JKTS9kY3NQL0FjNkdSWGhtOWJVUThMelZvRzFsU0VyWHphSHVCY28xajlaUklMdmxYeUFIb2VZVXdURGRvbnZuRDZuOEZtM2o5UzNwSm5JczMwUWNjekNqdWQxMVVaL1FNMUJ4VEtYZWRURk42M3hFZE4vZlhnMUduYk1CNGRJNnJQR2RCdUozcGhnc2ppSE9MYjhwNk9Xd2QxUGlqaFlLZXN5cXdudXc1cUoxUGN3NHZPa3ZvWmVTRmRYZEs1OHRGMVgzczB3OGJ4TjYyS0JNR1hHZTNLSWRCSmhUZXMyRWx2allhblNIT0s0OHIrQlNyNHlVOGpBT0hXcllPOW9kck40cnRFaXMzOG9aMS9ENWtxbS9VRnZKR1BrYlJwZ0E1Y3NXVlJPS29kSTU3ajJKR0lSQ1RQNWM4cE9adU1RazB2a3B2NENkWHhWTm5mZnRBVFdoTFdtamVseWlIYTkvbXRreGk5dHJoUUtEWGRZNlRtYlJoTjlPeERVK0V2clBRdVViUHhKdk8xRVFNOFRZeEUzckswVU1WMm1oaWhiVWJZNUo5RXRYOHpSYU9QMmVkN3Y3dW9aZnJMVGppS3hCd2N5QjRhOVJXaHF6bGlLbWdjVzYySERudmhrT3pNb2dlTXp1eWZoNUs0cmhxcWZkOFF4cDhNRGZpYkdJczcrSlhoTnRldHN0OU5EUkUxTEM4Y0ZrWGdSMDFUS3VoSThKdHdZNGlXM2ZSMlVTbmQwdFgrelZ4T2pxOFc3TmNkM3RNY1hHRHFob2piQmRxYmxJc1B6aGlDMU9Ib1dib0poSXU0Zlh1clZ1K2VDbkJ5eG5JaWU1eHRmRjBLbmlsaFdPRjBRZlR1cnhVWjE5TFQ3Z2l3MEFFV3VYTE12R0g0V2xFdGVNYnBLUzhPaTJaUFJ3TTNRT1pGSHZzNXMrTzdsMndIcEFmWXhyNXRMOG1KOEt5S1VUZVpEcE1ONTQrdlMrZWNDWkU0SnNhencwMWdkMGk2SWdoNTQzcjMzM25zUEJpSWU5MGxsMmF3ZFozV3hSQldCQ2FjVUc5cXlJa3lVek5lWldEdmZHeFRla1JOeG4valhIQzJvRzFrUVFVRVp5NGNvM1NGejVPTk5GYkdjOEFyMS9tYWtiU2xKNi9hRjhuM25pQ0tVSWRzdXAwVFNPWGFJTlZkbjFsdkNXU0Nyd3g2Sk9DQkdnd2R4TTRWSmNqZ2tNaU9SQ3hFeWFHdFlVTEttaWxoT2VNWUZVYmdQNW8zYjU1S3A0MVpjZ2hPdjY5ZlE5cm45N3VUYmFJN09mTXJQdStLc0hBeXExSnBhd2pFeS9IVzZ3WnJTN0d2akFrMVhjNnFJcFlSWE5tRExuYkM5bUJFWkdMZlA1YVBMVktkWDNTelBXejRsMDAyeEZLWkhVNW5xMis4RDVtelBLYmU4TFJQa2RZSk1rNlFqQ1RsL01oRzFuSlk2azZEVVZCRkxDVWZmbiszb2ltWS8rc2J0YzFrWEhSZlFwY3Y0RTRaL3h2T1RXVjU3OXQ1M01kUWp4QWQ2RnFHcUQ4OHcrK2g0RXJQUG5wTllIaTZTVTMwME9qYVZuS2tpbGhPTzVmRGRYQ1BEZVlIYkY5QXJQcnZwbkJiRFY3ZXlKM2llenF6OHJ1V010WDM2U2dBSENMU0tObHJCNnh0QjVaaFlIa1FVdnlnWUZsTkZMQ2U4aHM3UHZJeXpuZUI0UUpZRzQ5THhwQzNaUm00NzRvL3VTbDFjRFZ1K3pzUk1zM2RQN2FPcUxLYmQvUlNyZjlUSXl2Zk1oK2cxQTQ5MXFvZ2xoZE05UStaSnRlNFFlOXZuZHRDcUVEZTc2WEx4bkowNUNGNmE3VzRySkt3ZlMySE0raC84NGR0K0VxYkZVL2tRY2ZvcHY3dWg4Z3ppUGY3b3VrNGNJMHhoRWRPRlE4Z1RhSDFKRHRVVzdva09KdWRGcUJqOHNmUGlTaXRvWDRTOVNKSnRXaUNJck55T1NwSzlRbUhON2swcTdjMzU0ajEzWkovZzVrUEVsbXNIWnlwaUZWTWdoKy9NSXFZS1I2dnFyZkFKc202b2V0QWQreU81OUpmazlvSDJzcEM0Y2dtMmFZN0lyajN5dVU5VDIxYWhpakRybjl2eVBGeWczTzRVUzRqbVErdzZMMW1sSVRaYW94OTkvVGIwNGtJQ2pFTmlFZE9FbzN5dEcxd1BPT0pNdEk0K09kY3pLZVlKNDN3OW1yM2p0QytheDZjcnY3NDFDQnZESUg3cnJiM1VrZ09NOHZCUTI0aTh5ckNxZHNmVmhFV2hPQ0l1VStLRE00bzRHR0c4ME5jUWNkTzNPR0pVZU9WcnovWTUweDdJczAxQVV4VXl3aUR1OW1FMU81VlJLaTBiTmwxYVNGOHI2QjQ4REFpejFrV28rTnN5aWQ1Y2N1a1VMNDdZbGs1SlJFNEVzZUdyZVQ1SXNNQ0xJMGFFaytrMGFyS3pEMWIzQnN6SFRxU1c4V1EvN3ZZTkVvWmN2R0FpWlJXYVNBbmt5Q1VIYUVYNkNUWVhiMEk5WWhPSXpJbjN5eVRvdUgwTWg4S0lpZmRjVWNTOWV2akF5ckd2TnhuY3dvaFI0ZDZWeDEreU5jaFFuMGNIbjZNVEJqVHRHWGY3R3I3WVR1UE9vdS94VTVUSHVhSjAvaCthYlpqK0liTU1DL3ltUkY0Tzh4R3RNT0pYdzBORHlxWFQxUkJpMjVoenpmam9Mb3dZRlM0aE05WG5WVTVEZnd1cWZxbS9mdXprOHFMNGdFc3R6V2F3MjdwYmtsVGVjd2dIM0pjVVFaODNpeVk2MDJHTFIzTWc0a1JpSVY0d2l0aGQxenhyWnVURXkwaEtEa1Fjd0Nzdk5pUWlXMzJlOXd3WUJkOFBsWW9tOEJaU1pEMkMxNUE1WmFOU2t0TjVtaVpMdHFDK0JVZkdCVVpkbWdiMXJjam9CTlIzY2JTOVVuQUVzU0tHMjVLT3o0bzF0RXJHZnZPME1TSmN5Y2lqUG8rdTNIOGZ3M1FJT1A0ejY0U203alhmYURwYzVhSjVtaVlsTDZPV2h4Mk1ReUs4Zk9NUWFGTm14MWQ2cHhTaU9SQ1h6VGVhb1pJUlJDem4ydEtDbVJycG4xQzVQSWhlUkxnU2tFdDkza24welBmQ2lLRVVlbVlsUlBDNncxNllVRHJGZHVadmpuM09DdTZpa2tzMlJaK2VHVDllRVN2ZnVVbEZXaGxHRllzb1JleDNYOHdJSUNPSXNGajBab3poL1dEQUZvOWxJOGFiSTZYa1U1OUhyNXU5TkE1cktERzM3NEE5a2FoLzBEQ1ZmSEpOUXdjRk02eUp4SW9Ec2hHM0YyUXVUTGlRZ2VFVVVWRU9VWEZzMk9PeVR4MTBpa2NRc2FWb1F6blI3SEFLWmlQS2R3WmNMRlU2cC9yb3JJSjVYUkJiOHdtbk5uaUZ6clp2bmwwMVFvV1NFMXpUeUhsNjJCVHJJckZpRW5qaXpNNUpCVkdzWktlQ1ZFS01RNVRzYzNad2VxSDNQS09JTGJORFl2YlphaVlBNWxvOG84S2xuTHpxOCtoVjY5UUxpTVd3emVkVmd4T0p0YU5KOVMxQTR6b1R1SUVCVDN1Zm94ZE1NdlAreE9VaE9PaDhLMFNJSmpoRXlidG92MGxzdU8vbHh4RHZOaFk3Zk5KeEY4K1ljRm1UM09yenVBdUlwdm04NEtlcUs5cTJmVjU3U1pGSy8zS2R1UU9OV1VlK2hjUjZBSU1GUzF2RGxiQ2YwRFQwZ0RjYzR4Q0pzeFlNenBycmFhWWkwbzB4TzRxekVDV29xYmJiblB6cTg1Z0xDRjhiQTdOcU1OYkZFalZUaGgyblJ3MnQwSk5yV2g4YU0xUE04NUU0RVlpR242VFg3Um0zajhsLzZnUmNTVEVPa2ZoWEEzbHpGaDMwTkVUcGNyTGRrSVdZS3J5QStyd2FscWZFQ3dqczBlcFFhTDg2cFJyWUdZRzNRRGFCUFU3Z210YUd4b3pEaWRWRnUrTlA2aEFlL0tRVmVpTDJrSHJLWHpUaTgwNHlLY29oZ24vV1dhTDNLdEVzSW9wZ21QV1NrQXlOUmVTRUYxR2ZWKzhtWDBCZzFWQkwrNXA4TlB4VHBsNzRjNG1PalplTGNFMWJnOFlNRmlxaEZsTDg3ZVFXb0FZMmEvWDFCcmwyOWJXc0JhMzRPRVJ3Zk5VWm5JZWtEY3NnS29ueFF5bFRvMnhFVm5naDlYbXpUWFJSTHd5TkZGYU5vNUxZWEtmSHhjNzF5RXpJTkpOTUJYKzR6c1FNczZzWERFcGwzdTBvOTIvRDdvVEJBZ0QvVklqcmVoazE0QkR4d24vcmNGQytMOWRuQmxHeXd2QlUvUk1VRE1jNFJGWjRNZlhKQzRpNENZeWRXVFpwVnVscStmcGJaUGpRWmMvNTIzTFliQWpYT2xlS2ExcFZ2T2lnRVFMZlU5WUNLN2s4SFBTRjJKUjUxWkQvOExUVDRvR2VLWlA4NUJEeHYzckRaNnJtWFhiWnorNlJTQm1JZE8wLzVDRVpSRjU0UWZYUkJZUmE3dDJXNDBodm05SnFKNEF5blJCczgyNkpBbkdtYWZEdGdySFVCaWpwRWtOZHJPQ09kR2htbjM3TDFVSnVaQjJtczRoZUYvS0RzSlFIY1puMyt0aGpPcjQ1UmRYbmVUK01YektiMDhRZGFvelhEQnFIbUxPUVVtYnh3SGFtL1g4NDh0TFZZUXBXY3BwMmEvOXNxbTJ4MHRvT2c0SWhRZ25uODA2MFhIK0RGdEtxazRXSS9FNEVJcEprMnNnTEw2NitDRElsNFpWdTRsR1RTd1R0UVU2SXoxVXFVU0F3VGFPcDlpWXRpcHE1UUhGVWhteUw3dUUxNVRpNE96SGxrNkw1U3JHSTJJcmNzQWw1V1lqOXpPTjdCcEVYUGhIMVlYM2VSak5XLzQwZk9pbDJnNlFSdld4Z21nYVJpK0w1U2pDNlZia1FEVEhhcEg4TFJhL1N6Szg3WnJEaXBCcHU2V2ppZzBNays5WU5IVWpJUUt3bXZGc1R3V1VRZWVFVFVSL1d5eVVhaENlb1ZzdHU2NHhIRWFsdWtTVFROSWlwKytJcWtuWTM3cFMxVHZyNE1xUFd1cG0rWFg2Kzk4U3Vja1ZkeEhsbG1ycWtVSnhEeERZZkNqMHF5U05tLzNFVXUxeXp3aWVqUHJxOWZPTHlqYklUV3FIbVNkTk0wc3YrY0owSm1WaXJ6Lzc5bGg4RGRGc2oxSHh4WEw1eVhmWEZPOFNaamlZSEQ5aFdnY1VUa0cyTVE0U3JFZ3F5RUl0WURVNWxMVUkwd2lHeXdpZWp2a29YWDVDZk94aXQxVVRTWE5NSWdNNWlFWnpQU0d0SC9QZkptVmk5WTNpbm5wSnVWYUR4K0pSMEdMSVFIVllkNVJEcGcvNnN3Q0p5d2llalBxOStwWGhmTDZ1UzVmTFpwcEhJeHVYWGlqZDhvWmNwdmY1Y3phS3RnZFFDbVlpcEpSTXlxdTVYdnduNWtsUWFjVUxxUzZ2WEJPaWxteGJCeHRzMzY0cFV0YmZnRVJhZG5CU2lGTmMvS3hjbC91K09TeVArLzZnUG5vVzJncUUrY2kxU1Erbk9USkE0bzErL3VVQWRDaWR3RUtrMDRtTkFmYUV6cjVUMjV5RERadFE3SHZZKzlqQmhjVUtJVkttK3hweS9uNnRpYWNUZHJ6N25kbzNyZ2N3OHFFOTc2emc0TWJkTWlhVW1oUWpoTTJKQlFReVcxRFA1dHpUaTdsZmYzamNtTjdrb0ZVclQxN2M0M0dibndxUVFVY08rT2JYWU9jelZ0elRpN2xjZjErd2llVFh4NXA3aUg2Z3p2aUtGUy9MT0REWGtrK1NwWWtrcFRMSC9IL1Y1OXA0dTZ6VmRwcnNLWnZYRk1RbysvTkpPd2FMNTJGZk5oaEJqbjRrY242QUtNZ3h2ajdFK05nZ0RmYk9MWThzYkhwMGF1NmYzdmFsQTlsT05NSndNSmdmK3VINHF0WnlJMExyK1VyOHR6SkkyRWJHTWtCMm5BeG0ya2xtVkM3OTVHd0N1K3UyRkJ4TWtSRS8zYkZYTWJweFFabmVUdmlKdStvUlhPUm4rRW1LS1ZhWlAxa3lZb0M5aWFyeHFaQ2N2b0w5Vzd3UkVmeitlcEdzamNuYy84YW5OME0vMzk2U1RhSWg3dWNRNm11WEFWc1d4NCs5OCtUdmZjU3haZmVXRTd1cFNYN3JISDE1ejZhNnU0bis1Y3Y4QlE3WWNySWc2QzE4QUFBQUFTVVZPUks1Q1lJS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表格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方正书宋_GBK</vt:lpstr>
      <vt:lpstr>Wingdings</vt:lpstr>
      <vt:lpstr>Times New Roman Regular</vt:lpstr>
      <vt:lpstr>Cambria Math</vt:lpstr>
      <vt:lpstr>Kingsoft Math</vt:lpstr>
      <vt:lpstr>宋体</vt:lpstr>
      <vt:lpstr>Calibri</vt:lpstr>
      <vt:lpstr>Helvetica Neue</vt:lpstr>
      <vt:lpstr>汉仪书宋二KW</vt:lpstr>
      <vt:lpstr>微软雅黑</vt:lpstr>
      <vt:lpstr>汉仪旗黑</vt:lpstr>
      <vt:lpstr>Arial Unicode MS</vt:lpstr>
      <vt:lpstr>Calibri Light</vt:lpstr>
      <vt:lpstr>Office 主题</vt:lpstr>
      <vt:lpstr>Decision Procedure for PA with exponential function</vt:lpstr>
      <vt:lpstr>QE algorithm</vt:lpstr>
      <vt:lpstr>PowerPoint 演示文稿</vt:lpstr>
      <vt:lpstr>PowerPoint 演示文稿</vt:lpstr>
      <vt:lpstr>PowerPoint 演示文稿</vt:lpstr>
      <vt:lpstr>PowerPoint 演示文稿</vt:lpstr>
      <vt:lpstr>Solver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wuhao</dc:creator>
  <cp:lastModifiedBy>wuhao</cp:lastModifiedBy>
  <cp:revision>3</cp:revision>
  <dcterms:created xsi:type="dcterms:W3CDTF">2021-05-14T02:37:07Z</dcterms:created>
  <dcterms:modified xsi:type="dcterms:W3CDTF">2021-05-14T02:37:07Z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