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sldIdLst>
    <p:sldId id="270" r:id="rId4"/>
    <p:sldId id="284" r:id="rId5"/>
    <p:sldId id="271" r:id="rId6"/>
    <p:sldId id="276" r:id="rId7"/>
    <p:sldId id="272" r:id="rId8"/>
    <p:sldId id="273" r:id="rId9"/>
    <p:sldId id="277" r:id="rId10"/>
    <p:sldId id="278" r:id="rId11"/>
    <p:sldId id="279" r:id="rId12"/>
    <p:sldId id="280" r:id="rId13"/>
    <p:sldId id="274" r:id="rId14"/>
    <p:sldId id="275" r:id="rId15"/>
    <p:sldId id="285" r:id="rId16"/>
    <p:sldId id="288" r:id="rId17"/>
    <p:sldId id="289" r:id="rId18"/>
    <p:sldId id="290" r:id="rId19"/>
    <p:sldId id="291" r:id="rId20"/>
    <p:sldId id="28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DABBDF5-2FEB-437F-9E94-602D21DFE73A}">
          <p14:sldIdLst>
            <p14:sldId id="270"/>
            <p14:sldId id="284"/>
            <p14:sldId id="271"/>
            <p14:sldId id="276"/>
            <p14:sldId id="272"/>
            <p14:sldId id="273"/>
            <p14:sldId id="277"/>
            <p14:sldId id="278"/>
            <p14:sldId id="279"/>
            <p14:sldId id="280"/>
            <p14:sldId id="274"/>
            <p14:sldId id="275"/>
            <p14:sldId id="285"/>
            <p14:sldId id="288"/>
          </p14:sldIdLst>
        </p14:section>
        <p14:section name="Untitled Section" id="{1C67E880-6AED-4F8E-AA56-0D385D91E073}">
          <p14:sldIdLst>
            <p14:sldId id="289"/>
            <p14:sldId id="290"/>
            <p14:sldId id="291"/>
            <p14:sldId id="28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1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846" y="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86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236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4528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23/05/2017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94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1610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683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917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352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4456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6701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4581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500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4021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891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2464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08891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2456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1629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4447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3091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1084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391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304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9002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11072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6290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450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28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504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037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979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553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188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 rot="-5400000">
            <a:off x="3243546" y="-2451384"/>
            <a:ext cx="828000" cy="5730765"/>
          </a:xfrm>
          <a:prstGeom prst="rect">
            <a:avLst/>
          </a:prstGeom>
          <a:gradFill rotWithShape="1">
            <a:gsLst>
              <a:gs pos="0">
                <a:srgbClr val="8E8FB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FoundrySterling-Medium" panose="00000500000000000000" pitchFamily="2" charset="0"/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845877" y="6453188"/>
            <a:ext cx="8298123" cy="0"/>
          </a:xfrm>
          <a:prstGeom prst="line">
            <a:avLst/>
          </a:prstGeom>
          <a:noFill/>
          <a:ln w="9525">
            <a:solidFill>
              <a:srgbClr val="8E8FB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noAutofit/>
          </a:bodyPr>
          <a:lstStyle/>
          <a:p>
            <a:endParaRPr lang="en-GB">
              <a:latin typeface="FoundrySterling-Medium" panose="00000500000000000000" pitchFamily="2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-29089" y="-1"/>
            <a:ext cx="834099" cy="6882246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txBody>
          <a:bodyPr wrap="none" anchor="ctr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FoundrySterling-Medium" panose="00000500000000000000" pitchFamily="2" charset="0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 rot="-5400000">
            <a:off x="-865974" y="1594864"/>
            <a:ext cx="2507868" cy="41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University</a:t>
            </a:r>
            <a:r>
              <a:rPr lang="en-GB" alt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Oxford </a:t>
            </a:r>
            <a:endParaRPr lang="en-GB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 rot="-5400000">
            <a:off x="-865974" y="5223838"/>
            <a:ext cx="2507868" cy="41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Mathematical </a:t>
            </a:r>
            <a:r>
              <a:rPr lang="en-GB" altLang="en-US" sz="2400" dirty="0" smtClean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Institute</a:t>
            </a:r>
            <a:endParaRPr lang="en-GB" altLang="en-US" sz="2400" dirty="0">
              <a:solidFill>
                <a:schemeClr val="bg1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899786" y="6481273"/>
            <a:ext cx="21016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800" b="1" dirty="0" smtClean="0">
                <a:solidFill>
                  <a:srgbClr val="002147"/>
                </a:solidFill>
                <a:latin typeface="+mj-lt"/>
                <a:cs typeface="Arial" panose="020B0604020202020204" pitchFamily="34" charset="0"/>
              </a:rPr>
              <a:t>EPSRC Centre for Doctoral Training in Industrially Focused Mathematical Modelling</a:t>
            </a:r>
            <a:endParaRPr lang="en-GB" altLang="en-US" sz="1800" b="1" dirty="0">
              <a:solidFill>
                <a:srgbClr val="002147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914" y="56276"/>
            <a:ext cx="2277472" cy="71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50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3"/>
          <p:cNvSpPr txBox="1">
            <a:spLocks noChangeArrowheads="1"/>
          </p:cNvSpPr>
          <p:nvPr/>
        </p:nvSpPr>
        <p:spPr bwMode="auto">
          <a:xfrm>
            <a:off x="179512" y="188640"/>
            <a:ext cx="8784976" cy="6480720"/>
          </a:xfrm>
          <a:prstGeom prst="rect">
            <a:avLst/>
          </a:prstGeom>
          <a:noFill/>
          <a:ln w="25400">
            <a:solidFill>
              <a:srgbClr val="00214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algn="ctr">
              <a:buNone/>
            </a:pPr>
            <a:endParaRPr lang="en-GB" sz="1000" b="1" dirty="0" smtClean="0"/>
          </a:p>
          <a:p>
            <a:pPr marL="0" indent="0" algn="ctr">
              <a:buNone/>
            </a:pPr>
            <a:endParaRPr lang="en-GB" sz="1000" b="1" dirty="0"/>
          </a:p>
          <a:p>
            <a:pPr marL="0" indent="0" algn="ctr">
              <a:buNone/>
            </a:pPr>
            <a:endParaRPr lang="en-GB" sz="1000" b="1" dirty="0" smtClean="0"/>
          </a:p>
          <a:p>
            <a:pPr marL="0" indent="0" algn="ctr">
              <a:buNone/>
            </a:pPr>
            <a:endParaRPr lang="en-GB" sz="1000" b="1" dirty="0"/>
          </a:p>
          <a:p>
            <a:pPr marL="0" indent="0" algn="ctr">
              <a:buNone/>
            </a:pPr>
            <a:endParaRPr lang="en-GB" sz="1000" b="1" dirty="0" smtClean="0"/>
          </a:p>
          <a:p>
            <a:pPr algn="ctr">
              <a:buNone/>
            </a:pPr>
            <a:endParaRPr lang="en-GB" sz="2000" b="1" dirty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1400" b="1" dirty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1000" b="1" dirty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1000" b="1" dirty="0" smtClean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2800" b="1" dirty="0" smtClean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2800" b="1" dirty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2800" b="1" dirty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2800" b="1" dirty="0" smtClean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2000" b="1" dirty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2800" b="1" dirty="0" smtClean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2800" dirty="0"/>
          </a:p>
          <a:p>
            <a:pPr marL="0" indent="0" algn="ctr">
              <a:buNone/>
            </a:pPr>
            <a:endParaRPr lang="en-GB" sz="3000" dirty="0"/>
          </a:p>
        </p:txBody>
      </p:sp>
      <p:pic>
        <p:nvPicPr>
          <p:cNvPr id="14" name="Picture 13"/>
          <p:cNvPicPr/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756" y="264417"/>
            <a:ext cx="2584450" cy="80899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59" y="266700"/>
            <a:ext cx="1679161" cy="85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37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A6B7D-1812-4457-B448-12973DD2C064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970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12777"/>
            <a:ext cx="7772400" cy="1368151"/>
          </a:xfrm>
        </p:spPr>
        <p:txBody>
          <a:bodyPr/>
          <a:lstStyle/>
          <a:p>
            <a:r>
              <a:rPr lang="en-GB" dirty="0" smtClean="0"/>
              <a:t>Integrated Information Theory for Organisational Consciousness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3068960"/>
            <a:ext cx="6400800" cy="1440160"/>
          </a:xfrm>
        </p:spPr>
        <p:txBody>
          <a:bodyPr/>
          <a:lstStyle/>
          <a:p>
            <a:r>
              <a:rPr lang="en-GB" sz="2400" dirty="0" smtClean="0"/>
              <a:t>Jonathan Peters</a:t>
            </a:r>
          </a:p>
          <a:p>
            <a:r>
              <a:rPr lang="en-GB" sz="2400" dirty="0" smtClean="0"/>
              <a:t>Supervisors: Mariano </a:t>
            </a:r>
            <a:r>
              <a:rPr lang="en-GB" sz="2400" dirty="0" err="1" smtClean="0"/>
              <a:t>Beguerisse</a:t>
            </a:r>
            <a:r>
              <a:rPr lang="en-GB" sz="2400" dirty="0" smtClean="0"/>
              <a:t>, Christian Bick, </a:t>
            </a:r>
            <a:r>
              <a:rPr lang="en-GB" sz="2400" dirty="0" err="1" smtClean="0"/>
              <a:t>Yakov</a:t>
            </a:r>
            <a:r>
              <a:rPr lang="en-GB" sz="2400" dirty="0" smtClean="0"/>
              <a:t> </a:t>
            </a:r>
            <a:r>
              <a:rPr lang="en-GB" sz="2400" dirty="0" err="1" smtClean="0"/>
              <a:t>Kremnitzer</a:t>
            </a:r>
            <a:r>
              <a:rPr lang="en-GB" sz="2400" dirty="0" smtClean="0"/>
              <a:t>, Steve </a:t>
            </a:r>
            <a:r>
              <a:rPr lang="en-GB" sz="2400" dirty="0" err="1" smtClean="0"/>
              <a:t>Brewis</a:t>
            </a:r>
            <a:r>
              <a:rPr lang="en-GB" sz="2400" dirty="0" smtClean="0"/>
              <a:t>, Steve Cassidy</a:t>
            </a:r>
            <a:endParaRPr lang="en-GB" sz="2400" dirty="0"/>
          </a:p>
        </p:txBody>
      </p:sp>
      <p:sp>
        <p:nvSpPr>
          <p:cNvPr id="4" name="AutoShape 2" descr="Image result for brain networ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29" name="Picture 5" descr="Image result for brain network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46" t="2809" b="4451"/>
          <a:stretch/>
        </p:blipFill>
        <p:spPr bwMode="auto">
          <a:xfrm>
            <a:off x="171981" y="4437112"/>
            <a:ext cx="3487706" cy="223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Image result for hierarchy diagra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365104"/>
            <a:ext cx="3888432" cy="2274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23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Concepts</a:t>
            </a:r>
            <a:endParaRPr lang="en-GB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043608" y="1268760"/>
                <a:ext cx="7920880" cy="524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 smtClean="0"/>
                  <a:t>I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 dirty="0">
                        <a:latin typeface="Cambria Math"/>
                      </a:rPr>
                      <m:t>f</m:t>
                    </m:r>
                    <m:r>
                      <a:rPr lang="en-GB" sz="2800" b="0" i="0" dirty="0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GB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sz="2800" i="1">
                            <a:latin typeface="Cambria Math"/>
                          </a:rPr>
                          <m:t>𝜑</m:t>
                        </m:r>
                      </m:e>
                      <m:sup>
                        <m:r>
                          <a:rPr lang="en-GB" sz="2800" i="1">
                            <a:latin typeface="Cambria Math"/>
                          </a:rPr>
                          <m:t>𝑀</m:t>
                        </m:r>
                        <m:r>
                          <a:rPr lang="en-GB" sz="2800" b="0" i="1" smtClean="0">
                            <a:latin typeface="Cambria Math"/>
                          </a:rPr>
                          <m:t>𝐴𝑋</m:t>
                        </m:r>
                      </m:sup>
                    </m:sSup>
                    <m:d>
                      <m:dPr>
                        <m:ctrlPr>
                          <a:rPr lang="en-GB" sz="2800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sz="2800" b="0" i="1" smtClean="0">
                                <a:latin typeface="Cambria Math"/>
                              </a:rPr>
                              <m:t>𝐻</m:t>
                            </m:r>
                          </m:e>
                          <m:sup>
                            <m:r>
                              <a:rPr lang="en-GB" sz="2800" b="0" i="1" smtClean="0">
                                <a:latin typeface="Cambria Math"/>
                              </a:rPr>
                              <m:t>𝑐</m:t>
                            </m:r>
                          </m:sup>
                        </m:sSup>
                        <m:r>
                          <a:rPr lang="en-GB" sz="2800" b="0" i="1" smtClean="0">
                            <a:latin typeface="Cambria Math"/>
                          </a:rPr>
                          <m:t>=</m:t>
                        </m:r>
                        <m:r>
                          <a:rPr lang="en-GB" sz="2800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GB" sz="2800" b="0" i="1" smtClean="0">
                        <a:latin typeface="Cambria Math"/>
                      </a:rPr>
                      <m:t>&gt;0, </m:t>
                    </m:r>
                  </m:oMath>
                </a14:m>
                <a:r>
                  <a:rPr lang="en-GB" sz="2800" dirty="0" smtClean="0"/>
                  <a:t>then we call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/>
                      </a:rPr>
                      <m:t>𝐻</m:t>
                    </m:r>
                    <m:r>
                      <a:rPr lang="en-GB" sz="2800" b="0" i="1" smtClean="0">
                        <a:latin typeface="Cambria Math"/>
                      </a:rPr>
                      <m:t>∈</m:t>
                    </m:r>
                    <m:r>
                      <a:rPr lang="en-GB" sz="2800" b="0" i="1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GB" sz="2800" dirty="0" smtClean="0"/>
                  <a:t> a concept. </a:t>
                </a:r>
                <a:endParaRPr lang="en-GB" sz="28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268760"/>
                <a:ext cx="7920880" cy="524374"/>
              </a:xfrm>
              <a:prstGeom prst="rect">
                <a:avLst/>
              </a:prstGeom>
              <a:blipFill rotWithShape="1">
                <a:blip r:embed="rId2"/>
                <a:stretch>
                  <a:fillRect l="-1538" t="-10465" r="-1846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624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Earth Mover’s Distance</a:t>
            </a:r>
            <a:endParaRPr lang="en-GB" sz="3600" dirty="0"/>
          </a:p>
        </p:txBody>
      </p:sp>
      <p:sp>
        <p:nvSpPr>
          <p:cNvPr id="5" name="AutoShape 6" descr="Image result for earth mover's dista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AutoShape 8" descr="Image result for earth mover's distanc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058" name="Picture 10" descr="Image result for earth mover's distance discre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460" y="1562972"/>
            <a:ext cx="7666212" cy="3825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887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Model</a:t>
            </a:r>
            <a:endParaRPr lang="en-GB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960116" y="1268760"/>
            <a:ext cx="799288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u="sng" dirty="0" smtClean="0"/>
              <a:t>Properties of the Organisation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400" dirty="0" smtClean="0"/>
              <a:t>Profits are made by completing projects. These projects require the application of certain skills in order to be completed.</a:t>
            </a:r>
            <a:endParaRPr lang="en-GB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GB" sz="2400" dirty="0" smtClean="0"/>
              <a:t>Each team/individual within the company possesses at least one skill.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400" dirty="0" smtClean="0"/>
              <a:t>Projects are completed once sufficiently many teams/individuals, which possess all required skills, work on the project for a sufficient length of time.</a:t>
            </a:r>
          </a:p>
        </p:txBody>
      </p:sp>
    </p:spTree>
    <p:extLst>
      <p:ext uri="{BB962C8B-B14F-4D97-AF65-F5344CB8AC3E}">
        <p14:creationId xmlns:p14="http://schemas.microsoft.com/office/powerpoint/2010/main" val="253887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Simple Model</a:t>
            </a:r>
            <a:endParaRPr lang="en-GB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960116" y="980728"/>
            <a:ext cx="799288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u="sng" dirty="0" smtClean="0"/>
              <a:t>Assumptions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400" dirty="0" smtClean="0"/>
              <a:t>The number of teams/individuals available is fixed.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400" dirty="0" smtClean="0"/>
              <a:t>The skills possessed by each team/individual are fixed.</a:t>
            </a:r>
            <a:endParaRPr lang="en-GB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GB" sz="2400" dirty="0" smtClean="0"/>
              <a:t>With each time-step, a single new project arrives. The skills required by this project are randomly determined.</a:t>
            </a:r>
          </a:p>
        </p:txBody>
      </p:sp>
      <p:sp>
        <p:nvSpPr>
          <p:cNvPr id="6" name="Oval 5"/>
          <p:cNvSpPr/>
          <p:nvPr/>
        </p:nvSpPr>
        <p:spPr>
          <a:xfrm>
            <a:off x="2261414" y="350100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dirty="0" smtClean="0"/>
              <a:t>α</a:t>
            </a:r>
            <a:endParaRPr lang="en-GB" sz="2400" dirty="0"/>
          </a:p>
        </p:txBody>
      </p:sp>
      <p:sp>
        <p:nvSpPr>
          <p:cNvPr id="8" name="Oval 7"/>
          <p:cNvSpPr/>
          <p:nvPr/>
        </p:nvSpPr>
        <p:spPr>
          <a:xfrm>
            <a:off x="2260927" y="530120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dirty="0" smtClean="0"/>
              <a:t>β</a:t>
            </a:r>
            <a:endParaRPr lang="en-GB" sz="2400" dirty="0"/>
          </a:p>
        </p:txBody>
      </p:sp>
      <p:sp>
        <p:nvSpPr>
          <p:cNvPr id="9" name="Oval 8"/>
          <p:cNvSpPr/>
          <p:nvPr/>
        </p:nvSpPr>
        <p:spPr>
          <a:xfrm>
            <a:off x="4074496" y="3258766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A</a:t>
            </a:r>
            <a:endParaRPr lang="en-GB" sz="2400" dirty="0"/>
          </a:p>
        </p:txBody>
      </p:sp>
      <p:sp>
        <p:nvSpPr>
          <p:cNvPr id="10" name="Oval 9"/>
          <p:cNvSpPr/>
          <p:nvPr/>
        </p:nvSpPr>
        <p:spPr>
          <a:xfrm>
            <a:off x="3426424" y="4365104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C</a:t>
            </a:r>
            <a:endParaRPr lang="en-GB" sz="2400" dirty="0"/>
          </a:p>
        </p:txBody>
      </p:sp>
      <p:sp>
        <p:nvSpPr>
          <p:cNvPr id="11" name="Oval 10"/>
          <p:cNvSpPr/>
          <p:nvPr/>
        </p:nvSpPr>
        <p:spPr>
          <a:xfrm>
            <a:off x="4074496" y="5445224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B</a:t>
            </a:r>
            <a:endParaRPr lang="en-GB" sz="2400" dirty="0"/>
          </a:p>
        </p:txBody>
      </p:sp>
      <p:cxnSp>
        <p:nvCxnSpPr>
          <p:cNvPr id="15" name="Straight Connector 14"/>
          <p:cNvCxnSpPr>
            <a:stCxn id="10" idx="3"/>
            <a:endCxn id="8" idx="7"/>
          </p:cNvCxnSpPr>
          <p:nvPr/>
        </p:nvCxnSpPr>
        <p:spPr>
          <a:xfrm flipH="1">
            <a:off x="2814091" y="4918268"/>
            <a:ext cx="707241" cy="477848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" idx="1"/>
            <a:endCxn id="6" idx="5"/>
          </p:cNvCxnSpPr>
          <p:nvPr/>
        </p:nvCxnSpPr>
        <p:spPr>
          <a:xfrm flipH="1" flipV="1">
            <a:off x="2814578" y="4054172"/>
            <a:ext cx="706754" cy="40584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2"/>
            <a:endCxn id="6" idx="6"/>
          </p:cNvCxnSpPr>
          <p:nvPr/>
        </p:nvCxnSpPr>
        <p:spPr>
          <a:xfrm flipH="1">
            <a:off x="2909486" y="3582802"/>
            <a:ext cx="1165010" cy="242242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2"/>
            <a:endCxn id="8" idx="6"/>
          </p:cNvCxnSpPr>
          <p:nvPr/>
        </p:nvCxnSpPr>
        <p:spPr>
          <a:xfrm flipH="1" flipV="1">
            <a:off x="2908999" y="5625244"/>
            <a:ext cx="1165497" cy="144016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167711" y="2981276"/>
            <a:ext cx="244" cy="3400052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953044" y="2981276"/>
            <a:ext cx="244" cy="3400052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529108" y="3703923"/>
            <a:ext cx="792088" cy="769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P</a:t>
            </a:r>
            <a:r>
              <a:rPr lang="el-GR" sz="2400" dirty="0" smtClean="0"/>
              <a:t>α</a:t>
            </a:r>
            <a:endParaRPr lang="en-GB" sz="2400" dirty="0"/>
          </a:p>
        </p:txBody>
      </p:sp>
      <p:sp>
        <p:nvSpPr>
          <p:cNvPr id="26" name="Oval 25"/>
          <p:cNvSpPr/>
          <p:nvPr/>
        </p:nvSpPr>
        <p:spPr>
          <a:xfrm>
            <a:off x="6529108" y="4797152"/>
            <a:ext cx="792088" cy="762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P</a:t>
            </a:r>
            <a:r>
              <a:rPr lang="el-GR" sz="2400" dirty="0" smtClean="0"/>
              <a:t>β</a:t>
            </a:r>
            <a:endParaRPr lang="en-GB" sz="2400" dirty="0"/>
          </a:p>
        </p:txBody>
      </p:sp>
      <p:cxnSp>
        <p:nvCxnSpPr>
          <p:cNvPr id="28" name="Straight Arrow Connector 27"/>
          <p:cNvCxnSpPr>
            <a:stCxn id="25" idx="1"/>
            <a:endCxn id="9" idx="6"/>
          </p:cNvCxnSpPr>
          <p:nvPr/>
        </p:nvCxnSpPr>
        <p:spPr>
          <a:xfrm flipH="1" flipV="1">
            <a:off x="4722568" y="3582802"/>
            <a:ext cx="1922539" cy="23376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2"/>
          </p:cNvCxnSpPr>
          <p:nvPr/>
        </p:nvCxnSpPr>
        <p:spPr>
          <a:xfrm flipH="1">
            <a:off x="4074496" y="4088520"/>
            <a:ext cx="2454612" cy="5927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3"/>
            <a:endCxn id="11" idx="7"/>
          </p:cNvCxnSpPr>
          <p:nvPr/>
        </p:nvCxnSpPr>
        <p:spPr>
          <a:xfrm flipH="1">
            <a:off x="4627660" y="4360470"/>
            <a:ext cx="2017447" cy="11796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1"/>
            <a:endCxn id="9" idx="5"/>
          </p:cNvCxnSpPr>
          <p:nvPr/>
        </p:nvCxnSpPr>
        <p:spPr>
          <a:xfrm flipH="1" flipV="1">
            <a:off x="4627660" y="3811930"/>
            <a:ext cx="2017447" cy="109690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6" idx="2"/>
            <a:endCxn id="10" idx="5"/>
          </p:cNvCxnSpPr>
          <p:nvPr/>
        </p:nvCxnSpPr>
        <p:spPr>
          <a:xfrm flipH="1" flipV="1">
            <a:off x="3979588" y="4918268"/>
            <a:ext cx="2549520" cy="26020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6" idx="3"/>
            <a:endCxn id="11" idx="6"/>
          </p:cNvCxnSpPr>
          <p:nvPr/>
        </p:nvCxnSpPr>
        <p:spPr>
          <a:xfrm flipH="1">
            <a:off x="4722568" y="5448103"/>
            <a:ext cx="1922539" cy="32115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9" idx="3"/>
            <a:endCxn id="10" idx="0"/>
          </p:cNvCxnSpPr>
          <p:nvPr/>
        </p:nvCxnSpPr>
        <p:spPr>
          <a:xfrm flipH="1">
            <a:off x="3750460" y="3811930"/>
            <a:ext cx="418944" cy="55317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0" idx="4"/>
            <a:endCxn id="11" idx="1"/>
          </p:cNvCxnSpPr>
          <p:nvPr/>
        </p:nvCxnSpPr>
        <p:spPr>
          <a:xfrm>
            <a:off x="3750460" y="5013176"/>
            <a:ext cx="418944" cy="52695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9" idx="4"/>
            <a:endCxn id="11" idx="0"/>
          </p:cNvCxnSpPr>
          <p:nvPr/>
        </p:nvCxnSpPr>
        <p:spPr>
          <a:xfrm>
            <a:off x="4398532" y="3906838"/>
            <a:ext cx="0" cy="153838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511771" y="5919662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Skills</a:t>
            </a:r>
            <a:endParaRPr lang="en-GB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6012160" y="5916677"/>
            <a:ext cx="1887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Projects</a:t>
            </a:r>
            <a:endParaRPr lang="en-GB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4729152" y="5919663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Teams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4228948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25" grpId="0" animBg="1"/>
      <p:bldP spid="26" grpId="0" animBg="1"/>
      <p:bldP spid="55" grpId="0"/>
      <p:bldP spid="56" grpId="0"/>
      <p:bldP spid="5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Simple Model</a:t>
            </a:r>
            <a:endParaRPr lang="en-GB" sz="3600" dirty="0"/>
          </a:p>
        </p:txBody>
      </p:sp>
      <p:sp>
        <p:nvSpPr>
          <p:cNvPr id="6" name="Oval 5"/>
          <p:cNvSpPr/>
          <p:nvPr/>
        </p:nvSpPr>
        <p:spPr>
          <a:xfrm>
            <a:off x="2246289" y="137444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dirty="0" smtClean="0"/>
              <a:t>α</a:t>
            </a:r>
            <a:endParaRPr lang="en-GB" sz="2400" dirty="0"/>
          </a:p>
        </p:txBody>
      </p:sp>
      <p:sp>
        <p:nvSpPr>
          <p:cNvPr id="8" name="Oval 7"/>
          <p:cNvSpPr/>
          <p:nvPr/>
        </p:nvSpPr>
        <p:spPr>
          <a:xfrm>
            <a:off x="2245802" y="317464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dirty="0" smtClean="0"/>
              <a:t>β</a:t>
            </a:r>
            <a:endParaRPr lang="en-GB" sz="2400" dirty="0"/>
          </a:p>
        </p:txBody>
      </p:sp>
      <p:sp>
        <p:nvSpPr>
          <p:cNvPr id="9" name="Oval 8"/>
          <p:cNvSpPr/>
          <p:nvPr/>
        </p:nvSpPr>
        <p:spPr>
          <a:xfrm>
            <a:off x="4059371" y="1132206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A</a:t>
            </a:r>
            <a:endParaRPr lang="en-GB" sz="2400" dirty="0"/>
          </a:p>
        </p:txBody>
      </p:sp>
      <p:sp>
        <p:nvSpPr>
          <p:cNvPr id="10" name="Oval 9"/>
          <p:cNvSpPr/>
          <p:nvPr/>
        </p:nvSpPr>
        <p:spPr>
          <a:xfrm>
            <a:off x="3411299" y="2238544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C</a:t>
            </a:r>
            <a:endParaRPr lang="en-GB" sz="2400" dirty="0"/>
          </a:p>
        </p:txBody>
      </p:sp>
      <p:sp>
        <p:nvSpPr>
          <p:cNvPr id="11" name="Oval 10"/>
          <p:cNvSpPr/>
          <p:nvPr/>
        </p:nvSpPr>
        <p:spPr>
          <a:xfrm>
            <a:off x="4059371" y="3318664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B</a:t>
            </a:r>
            <a:endParaRPr lang="en-GB" sz="2400" dirty="0"/>
          </a:p>
        </p:txBody>
      </p:sp>
      <p:cxnSp>
        <p:nvCxnSpPr>
          <p:cNvPr id="15" name="Straight Connector 14"/>
          <p:cNvCxnSpPr>
            <a:stCxn id="10" idx="3"/>
            <a:endCxn id="8" idx="7"/>
          </p:cNvCxnSpPr>
          <p:nvPr/>
        </p:nvCxnSpPr>
        <p:spPr>
          <a:xfrm flipH="1">
            <a:off x="2798966" y="2791708"/>
            <a:ext cx="707241" cy="477848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" idx="1"/>
            <a:endCxn id="6" idx="5"/>
          </p:cNvCxnSpPr>
          <p:nvPr/>
        </p:nvCxnSpPr>
        <p:spPr>
          <a:xfrm flipH="1" flipV="1">
            <a:off x="2799453" y="1927612"/>
            <a:ext cx="706754" cy="40584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2"/>
            <a:endCxn id="6" idx="6"/>
          </p:cNvCxnSpPr>
          <p:nvPr/>
        </p:nvCxnSpPr>
        <p:spPr>
          <a:xfrm flipH="1">
            <a:off x="2894361" y="1456242"/>
            <a:ext cx="1165010" cy="242242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2"/>
            <a:endCxn id="8" idx="6"/>
          </p:cNvCxnSpPr>
          <p:nvPr/>
        </p:nvCxnSpPr>
        <p:spPr>
          <a:xfrm flipH="1" flipV="1">
            <a:off x="2893874" y="3498684"/>
            <a:ext cx="1165497" cy="144016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152586" y="854716"/>
            <a:ext cx="244" cy="3400052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937919" y="854716"/>
            <a:ext cx="244" cy="3400052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513983" y="1577363"/>
            <a:ext cx="792088" cy="769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P</a:t>
            </a:r>
            <a:r>
              <a:rPr lang="el-GR" sz="2400" dirty="0" smtClean="0"/>
              <a:t>α</a:t>
            </a:r>
            <a:endParaRPr lang="en-GB" sz="2400" dirty="0"/>
          </a:p>
        </p:txBody>
      </p:sp>
      <p:sp>
        <p:nvSpPr>
          <p:cNvPr id="26" name="Oval 25"/>
          <p:cNvSpPr/>
          <p:nvPr/>
        </p:nvSpPr>
        <p:spPr>
          <a:xfrm>
            <a:off x="6513983" y="2670592"/>
            <a:ext cx="792088" cy="762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P</a:t>
            </a:r>
            <a:r>
              <a:rPr lang="el-GR" sz="2400" dirty="0" smtClean="0"/>
              <a:t>β</a:t>
            </a:r>
            <a:endParaRPr lang="en-GB" sz="2400" dirty="0"/>
          </a:p>
        </p:txBody>
      </p:sp>
      <p:cxnSp>
        <p:nvCxnSpPr>
          <p:cNvPr id="28" name="Straight Arrow Connector 27"/>
          <p:cNvCxnSpPr>
            <a:stCxn id="25" idx="1"/>
            <a:endCxn id="9" idx="6"/>
          </p:cNvCxnSpPr>
          <p:nvPr/>
        </p:nvCxnSpPr>
        <p:spPr>
          <a:xfrm flipH="1" flipV="1">
            <a:off x="4707443" y="1456242"/>
            <a:ext cx="1922539" cy="23376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2"/>
          </p:cNvCxnSpPr>
          <p:nvPr/>
        </p:nvCxnSpPr>
        <p:spPr>
          <a:xfrm flipH="1">
            <a:off x="4059371" y="1961960"/>
            <a:ext cx="2454612" cy="5927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3"/>
            <a:endCxn id="11" idx="7"/>
          </p:cNvCxnSpPr>
          <p:nvPr/>
        </p:nvCxnSpPr>
        <p:spPr>
          <a:xfrm flipH="1">
            <a:off x="4612535" y="2233910"/>
            <a:ext cx="2017447" cy="11796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1"/>
            <a:endCxn id="9" idx="5"/>
          </p:cNvCxnSpPr>
          <p:nvPr/>
        </p:nvCxnSpPr>
        <p:spPr>
          <a:xfrm flipH="1" flipV="1">
            <a:off x="4612535" y="1685370"/>
            <a:ext cx="2017447" cy="109690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6" idx="2"/>
            <a:endCxn id="10" idx="5"/>
          </p:cNvCxnSpPr>
          <p:nvPr/>
        </p:nvCxnSpPr>
        <p:spPr>
          <a:xfrm flipH="1" flipV="1">
            <a:off x="3964463" y="2791708"/>
            <a:ext cx="2549520" cy="26020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6" idx="3"/>
            <a:endCxn id="11" idx="6"/>
          </p:cNvCxnSpPr>
          <p:nvPr/>
        </p:nvCxnSpPr>
        <p:spPr>
          <a:xfrm flipH="1">
            <a:off x="4707443" y="3321543"/>
            <a:ext cx="1922539" cy="32115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9" idx="3"/>
            <a:endCxn id="10" idx="0"/>
          </p:cNvCxnSpPr>
          <p:nvPr/>
        </p:nvCxnSpPr>
        <p:spPr>
          <a:xfrm flipH="1">
            <a:off x="3735335" y="1685370"/>
            <a:ext cx="418944" cy="55317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0" idx="4"/>
            <a:endCxn id="11" idx="1"/>
          </p:cNvCxnSpPr>
          <p:nvPr/>
        </p:nvCxnSpPr>
        <p:spPr>
          <a:xfrm>
            <a:off x="3735335" y="2886616"/>
            <a:ext cx="418944" cy="52695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9" idx="4"/>
            <a:endCxn id="11" idx="0"/>
          </p:cNvCxnSpPr>
          <p:nvPr/>
        </p:nvCxnSpPr>
        <p:spPr>
          <a:xfrm>
            <a:off x="4383407" y="1780278"/>
            <a:ext cx="0" cy="153838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496646" y="3793102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Skills</a:t>
            </a:r>
            <a:endParaRPr lang="en-GB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5997035" y="3790117"/>
            <a:ext cx="1887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Projects</a:t>
            </a:r>
            <a:endParaRPr lang="en-GB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4714027" y="3793103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Teams</a:t>
            </a:r>
            <a:endParaRPr lang="en-GB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87624" y="4472157"/>
            <a:ext cx="777686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2000" dirty="0" smtClean="0"/>
              <a:t>Node P</a:t>
            </a:r>
            <a:r>
              <a:rPr lang="el-GR" sz="2000" dirty="0" smtClean="0"/>
              <a:t>α</a:t>
            </a:r>
            <a:r>
              <a:rPr lang="en-GB" sz="2000" dirty="0" smtClean="0"/>
              <a:t> is on if an incoming project requires skill </a:t>
            </a:r>
            <a:r>
              <a:rPr lang="el-GR" sz="2000" dirty="0" smtClean="0"/>
              <a:t>α</a:t>
            </a:r>
            <a:r>
              <a:rPr lang="en-GB" sz="2000" dirty="0" smtClean="0"/>
              <a:t>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000" dirty="0" smtClean="0"/>
              <a:t>Node P</a:t>
            </a:r>
            <a:r>
              <a:rPr lang="el-GR" sz="2000" dirty="0" smtClean="0"/>
              <a:t>β</a:t>
            </a:r>
            <a:r>
              <a:rPr lang="en-GB" sz="2000" dirty="0" smtClean="0"/>
              <a:t> is on if an incoming project requires skill </a:t>
            </a:r>
            <a:r>
              <a:rPr lang="el-GR" sz="2000" dirty="0" smtClean="0"/>
              <a:t>β</a:t>
            </a:r>
            <a:r>
              <a:rPr lang="en-GB" sz="20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000" dirty="0" smtClean="0"/>
              <a:t>These two nodes turn on and off randomly, indicating random project arrival.</a:t>
            </a:r>
            <a:endParaRPr lang="en-GB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GB" sz="2000" dirty="0" smtClean="0"/>
              <a:t>Teams possess the skills that they are connected to.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000" dirty="0" smtClean="0"/>
              <a:t>How should teams A, B and C activate and deactivate?</a:t>
            </a:r>
            <a:endParaRPr lang="en-GB" sz="2000" dirty="0"/>
          </a:p>
          <a:p>
            <a:pPr marL="285750" indent="-285750">
              <a:buFont typeface="Arial" pitchFamily="34" charset="0"/>
              <a:buChar char="•"/>
            </a:pPr>
            <a:endParaRPr lang="en-GB" dirty="0"/>
          </a:p>
          <a:p>
            <a:pPr marL="285750" indent="-285750">
              <a:buFont typeface="Arial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139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Simple Model</a:t>
            </a:r>
            <a:endParaRPr lang="en-GB" sz="3600" dirty="0"/>
          </a:p>
        </p:txBody>
      </p:sp>
      <p:sp>
        <p:nvSpPr>
          <p:cNvPr id="6" name="Oval 5"/>
          <p:cNvSpPr/>
          <p:nvPr/>
        </p:nvSpPr>
        <p:spPr>
          <a:xfrm>
            <a:off x="2246289" y="137444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dirty="0" smtClean="0"/>
              <a:t>α</a:t>
            </a:r>
            <a:endParaRPr lang="en-GB" sz="2400" dirty="0"/>
          </a:p>
        </p:txBody>
      </p:sp>
      <p:sp>
        <p:nvSpPr>
          <p:cNvPr id="8" name="Oval 7"/>
          <p:cNvSpPr/>
          <p:nvPr/>
        </p:nvSpPr>
        <p:spPr>
          <a:xfrm>
            <a:off x="2245802" y="317464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dirty="0" smtClean="0"/>
              <a:t>β</a:t>
            </a:r>
            <a:endParaRPr lang="en-GB" sz="2400" dirty="0"/>
          </a:p>
        </p:txBody>
      </p:sp>
      <p:sp>
        <p:nvSpPr>
          <p:cNvPr id="9" name="Oval 8"/>
          <p:cNvSpPr/>
          <p:nvPr/>
        </p:nvSpPr>
        <p:spPr>
          <a:xfrm>
            <a:off x="4059371" y="1132206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A</a:t>
            </a:r>
            <a:endParaRPr lang="en-GB" sz="2400" dirty="0"/>
          </a:p>
        </p:txBody>
      </p:sp>
      <p:sp>
        <p:nvSpPr>
          <p:cNvPr id="10" name="Oval 9"/>
          <p:cNvSpPr/>
          <p:nvPr/>
        </p:nvSpPr>
        <p:spPr>
          <a:xfrm>
            <a:off x="3411299" y="2238544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C</a:t>
            </a:r>
            <a:endParaRPr lang="en-GB" sz="2400" dirty="0"/>
          </a:p>
        </p:txBody>
      </p:sp>
      <p:sp>
        <p:nvSpPr>
          <p:cNvPr id="11" name="Oval 10"/>
          <p:cNvSpPr/>
          <p:nvPr/>
        </p:nvSpPr>
        <p:spPr>
          <a:xfrm>
            <a:off x="4059371" y="3318664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B</a:t>
            </a:r>
            <a:endParaRPr lang="en-GB" sz="2400" dirty="0"/>
          </a:p>
        </p:txBody>
      </p:sp>
      <p:cxnSp>
        <p:nvCxnSpPr>
          <p:cNvPr id="15" name="Straight Connector 14"/>
          <p:cNvCxnSpPr>
            <a:stCxn id="10" idx="3"/>
            <a:endCxn id="8" idx="7"/>
          </p:cNvCxnSpPr>
          <p:nvPr/>
        </p:nvCxnSpPr>
        <p:spPr>
          <a:xfrm flipH="1">
            <a:off x="2798966" y="2791708"/>
            <a:ext cx="707241" cy="477848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" idx="1"/>
            <a:endCxn id="6" idx="5"/>
          </p:cNvCxnSpPr>
          <p:nvPr/>
        </p:nvCxnSpPr>
        <p:spPr>
          <a:xfrm flipH="1" flipV="1">
            <a:off x="2799453" y="1927612"/>
            <a:ext cx="706754" cy="40584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2"/>
            <a:endCxn id="6" idx="6"/>
          </p:cNvCxnSpPr>
          <p:nvPr/>
        </p:nvCxnSpPr>
        <p:spPr>
          <a:xfrm flipH="1">
            <a:off x="2894361" y="1456242"/>
            <a:ext cx="1165010" cy="242242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2"/>
            <a:endCxn id="8" idx="6"/>
          </p:cNvCxnSpPr>
          <p:nvPr/>
        </p:nvCxnSpPr>
        <p:spPr>
          <a:xfrm flipH="1" flipV="1">
            <a:off x="2893874" y="3498684"/>
            <a:ext cx="1165497" cy="144016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152586" y="854716"/>
            <a:ext cx="244" cy="3400052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937919" y="854716"/>
            <a:ext cx="244" cy="3400052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513983" y="1577363"/>
            <a:ext cx="792088" cy="769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P</a:t>
            </a:r>
            <a:r>
              <a:rPr lang="el-GR" sz="2400" dirty="0" smtClean="0"/>
              <a:t>α</a:t>
            </a:r>
            <a:endParaRPr lang="en-GB" sz="2400" dirty="0"/>
          </a:p>
        </p:txBody>
      </p:sp>
      <p:sp>
        <p:nvSpPr>
          <p:cNvPr id="26" name="Oval 25"/>
          <p:cNvSpPr/>
          <p:nvPr/>
        </p:nvSpPr>
        <p:spPr>
          <a:xfrm>
            <a:off x="6513983" y="2670592"/>
            <a:ext cx="792088" cy="762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P</a:t>
            </a:r>
            <a:r>
              <a:rPr lang="el-GR" sz="2400" dirty="0" smtClean="0"/>
              <a:t>β</a:t>
            </a:r>
            <a:endParaRPr lang="en-GB" sz="2400" dirty="0"/>
          </a:p>
        </p:txBody>
      </p:sp>
      <p:cxnSp>
        <p:nvCxnSpPr>
          <p:cNvPr id="28" name="Straight Arrow Connector 27"/>
          <p:cNvCxnSpPr>
            <a:stCxn id="25" idx="1"/>
            <a:endCxn id="9" idx="6"/>
          </p:cNvCxnSpPr>
          <p:nvPr/>
        </p:nvCxnSpPr>
        <p:spPr>
          <a:xfrm flipH="1" flipV="1">
            <a:off x="4707443" y="1456242"/>
            <a:ext cx="1922539" cy="23376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2"/>
          </p:cNvCxnSpPr>
          <p:nvPr/>
        </p:nvCxnSpPr>
        <p:spPr>
          <a:xfrm flipH="1">
            <a:off x="4059371" y="1961960"/>
            <a:ext cx="2454612" cy="5927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3"/>
            <a:endCxn id="11" idx="7"/>
          </p:cNvCxnSpPr>
          <p:nvPr/>
        </p:nvCxnSpPr>
        <p:spPr>
          <a:xfrm flipH="1">
            <a:off x="4612535" y="2233910"/>
            <a:ext cx="2017447" cy="11796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1"/>
            <a:endCxn id="9" idx="5"/>
          </p:cNvCxnSpPr>
          <p:nvPr/>
        </p:nvCxnSpPr>
        <p:spPr>
          <a:xfrm flipH="1" flipV="1">
            <a:off x="4612535" y="1685370"/>
            <a:ext cx="2017447" cy="109690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6" idx="2"/>
            <a:endCxn id="10" idx="5"/>
          </p:cNvCxnSpPr>
          <p:nvPr/>
        </p:nvCxnSpPr>
        <p:spPr>
          <a:xfrm flipH="1" flipV="1">
            <a:off x="3964463" y="2791708"/>
            <a:ext cx="2549520" cy="26020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6" idx="3"/>
            <a:endCxn id="11" idx="6"/>
          </p:cNvCxnSpPr>
          <p:nvPr/>
        </p:nvCxnSpPr>
        <p:spPr>
          <a:xfrm flipH="1">
            <a:off x="4707443" y="3321543"/>
            <a:ext cx="1922539" cy="32115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9" idx="3"/>
            <a:endCxn id="10" idx="0"/>
          </p:cNvCxnSpPr>
          <p:nvPr/>
        </p:nvCxnSpPr>
        <p:spPr>
          <a:xfrm flipH="1">
            <a:off x="3735335" y="1685370"/>
            <a:ext cx="418944" cy="55317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0" idx="4"/>
            <a:endCxn id="11" idx="1"/>
          </p:cNvCxnSpPr>
          <p:nvPr/>
        </p:nvCxnSpPr>
        <p:spPr>
          <a:xfrm>
            <a:off x="3735335" y="2886616"/>
            <a:ext cx="418944" cy="52695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9" idx="4"/>
            <a:endCxn id="11" idx="0"/>
          </p:cNvCxnSpPr>
          <p:nvPr/>
        </p:nvCxnSpPr>
        <p:spPr>
          <a:xfrm>
            <a:off x="4383407" y="1780278"/>
            <a:ext cx="0" cy="153838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496646" y="3793102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Skills</a:t>
            </a:r>
            <a:endParaRPr lang="en-GB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5997035" y="3790117"/>
            <a:ext cx="1887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Projects</a:t>
            </a:r>
            <a:endParaRPr lang="en-GB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4714027" y="3793103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Teams</a:t>
            </a:r>
            <a:endParaRPr lang="en-GB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971600" y="4603141"/>
                <a:ext cx="7943457" cy="12741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20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20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2000" i="1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GB" sz="20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GB" sz="2000" b="0" i="1" smtClean="0">
                              <a:latin typeface="Cambria Math"/>
                            </a:rPr>
                            <m:t>+1</m:t>
                          </m:r>
                        </m:sup>
                      </m:sSup>
                      <m:r>
                        <a:rPr lang="en-GB" sz="2000" b="0" i="1" smtClean="0">
                          <a:latin typeface="Cambria Math"/>
                        </a:rPr>
                        <m:t>=</m:t>
                      </m:r>
                      <m:r>
                        <a:rPr lang="en-GB" sz="20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GB" sz="20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GB" sz="2000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n-GB" sz="2000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GB" sz="2000" i="1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n-GB" sz="2000" b="0" i="1" smtClean="0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n-GB" sz="2000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n-GB" sz="2000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GB" sz="2000" b="0" i="1" smtClean="0">
                          <a:latin typeface="Cambria Math"/>
                        </a:rPr>
                        <m:t>⋆</m:t>
                      </m:r>
                      <m:sSup>
                        <m:sSupPr>
                          <m:ctrlPr>
                            <a:rPr lang="en-GB" sz="20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2000" b="0" i="1" smtClean="0">
                                        <a:latin typeface="Cambria Math"/>
                                      </a:rPr>
                                      <m:t>1−</m:t>
                                    </m:r>
                                    <m:r>
                                      <a:rPr lang="en-GB" sz="20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2000" b="0" i="1" smtClean="0">
                                        <a:latin typeface="Cambria Math"/>
                                      </a:rPr>
                                      <m:t>1−</m:t>
                                    </m:r>
                                    <m:r>
                                      <a:rPr lang="en-GB" sz="20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2000" b="0" i="1" smtClean="0">
                                        <a:latin typeface="Cambria Math"/>
                                      </a:rPr>
                                      <m:t>1−</m:t>
                                    </m:r>
                                    <m:r>
                                      <a:rPr lang="en-GB" sz="2000" i="1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GB" sz="2000" i="1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en-GB" sz="20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GB" sz="20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20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20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2000" i="1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GB" sz="2000" i="1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en-GB" sz="2000" b="0" i="1" smtClean="0">
                          <a:latin typeface="Cambria Math"/>
                        </a:rPr>
                        <m:t>⋆</m:t>
                      </m:r>
                      <m:r>
                        <a:rPr lang="en-GB" sz="2000" i="1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GB" sz="20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n-GB" sz="2000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n-GB" sz="2000" b="0" i="1" smtClean="0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000" dirty="0"/>
              </a:p>
              <a:p>
                <a:endParaRPr lang="en-GB" sz="2000" b="0" dirty="0" smtClean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603141"/>
                <a:ext cx="7943457" cy="12741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734036" y="5971293"/>
            <a:ext cx="1887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Node turns on</a:t>
            </a:r>
            <a:endParaRPr lang="en-GB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545669" y="5395229"/>
            <a:ext cx="247497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354536" y="5971293"/>
            <a:ext cx="1903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Node turns off</a:t>
            </a:r>
            <a:endParaRPr lang="en-GB" dirty="0"/>
          </a:p>
        </p:txBody>
      </p:sp>
      <p:cxnSp>
        <p:nvCxnSpPr>
          <p:cNvPr id="22" name="Straight Arrow Connector 21"/>
          <p:cNvCxnSpPr>
            <a:stCxn id="18" idx="0"/>
          </p:cNvCxnSpPr>
          <p:nvPr/>
        </p:nvCxnSpPr>
        <p:spPr>
          <a:xfrm flipH="1" flipV="1">
            <a:off x="7033470" y="5395229"/>
            <a:ext cx="272601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92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Simple Model</a:t>
            </a:r>
            <a:endParaRPr lang="en-GB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976980" y="1203739"/>
                <a:ext cx="7915500" cy="12741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20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20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2000" i="1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GB" sz="20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GB" sz="2000" b="0" i="1" smtClean="0">
                              <a:latin typeface="Cambria Math"/>
                            </a:rPr>
                            <m:t>+1</m:t>
                          </m:r>
                        </m:sup>
                      </m:sSup>
                      <m:r>
                        <a:rPr lang="en-GB" sz="2000" b="0" i="1" smtClean="0">
                          <a:latin typeface="Cambria Math"/>
                        </a:rPr>
                        <m:t>=</m:t>
                      </m:r>
                      <m:r>
                        <a:rPr lang="en-GB" sz="20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GB" sz="20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GB" sz="2000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n-GB" sz="2000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GB" sz="2000" i="1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n-GB" sz="2000" b="0" i="1" smtClean="0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n-GB" sz="2000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n-GB" sz="2000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GB" sz="2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/>
                            </a:rPr>
                            <m:t>⋆</m:t>
                          </m:r>
                          <m:d>
                            <m:d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2000" b="0" i="1" smtClean="0">
                                        <a:latin typeface="Cambria Math"/>
                                      </a:rPr>
                                      <m:t>1−</m:t>
                                    </m:r>
                                    <m:r>
                                      <a:rPr lang="en-GB" sz="20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2000" b="0" i="1" smtClean="0">
                                        <a:latin typeface="Cambria Math"/>
                                      </a:rPr>
                                      <m:t>1−</m:t>
                                    </m:r>
                                    <m:r>
                                      <a:rPr lang="en-GB" sz="20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2000" b="0" i="1" smtClean="0">
                                        <a:latin typeface="Cambria Math"/>
                                      </a:rPr>
                                      <m:t>1−</m:t>
                                    </m:r>
                                    <m:r>
                                      <a:rPr lang="en-GB" sz="2000" i="1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GB" sz="2000" i="1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en-GB" sz="20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GB" sz="20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20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20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2000" i="1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GB" sz="2000" i="1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en-GB" sz="2000" b="0" i="1" smtClean="0">
                          <a:latin typeface="Cambria Math"/>
                        </a:rPr>
                        <m:t>⋆</m:t>
                      </m:r>
                      <m:r>
                        <a:rPr lang="en-GB" sz="2000" i="1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GB" sz="20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n-GB" sz="2000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n-GB" sz="2000" b="0" i="1" smtClean="0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000" dirty="0"/>
              </a:p>
              <a:p>
                <a:endParaRPr lang="en-GB" sz="2000" b="0" dirty="0" smtClean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980" y="1203739"/>
                <a:ext cx="7915500" cy="12741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767578" y="2538147"/>
            <a:ext cx="1887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Node turns on</a:t>
            </a:r>
            <a:endParaRPr lang="en-GB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579211" y="1962083"/>
            <a:ext cx="247497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300192" y="2571891"/>
            <a:ext cx="1903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Node turns off</a:t>
            </a:r>
            <a:endParaRPr lang="en-GB" dirty="0"/>
          </a:p>
        </p:txBody>
      </p:sp>
      <p:cxnSp>
        <p:nvCxnSpPr>
          <p:cNvPr id="22" name="Straight Arrow Connector 21"/>
          <p:cNvCxnSpPr>
            <a:stCxn id="18" idx="0"/>
          </p:cNvCxnSpPr>
          <p:nvPr/>
        </p:nvCxnSpPr>
        <p:spPr>
          <a:xfrm flipH="1" flipV="1">
            <a:off x="6979126" y="1995827"/>
            <a:ext cx="272601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043608" y="3068960"/>
                <a:ext cx="7488832" cy="3079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u="sng" dirty="0" smtClean="0"/>
                  <a:t>Simple Choice:</a:t>
                </a:r>
              </a:p>
              <a:p>
                <a:endParaRPr lang="en-GB" sz="2800" b="1" u="sng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𝑓</m:t>
                      </m:r>
                      <m:r>
                        <a:rPr lang="en-GB" b="0" i="1" smtClean="0">
                          <a:latin typeface="Cambria Math"/>
                        </a:rPr>
                        <m:t>= </m:t>
                      </m:r>
                      <m:d>
                        <m:d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𝑃</m:t>
                                    </m:r>
                                    <m:r>
                                      <a:rPr lang="en-GB" i="1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GB" b="0" i="1" smtClean="0">
                                    <a:latin typeface="Cambria Math"/>
                                  </a:rPr>
                                  <m:t>(1−</m:t>
                                </m:r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𝑃</m:t>
                                    </m:r>
                                    <m:r>
                                      <a:rPr lang="en-GB" i="1">
                                        <a:latin typeface="Cambria Math"/>
                                        <a:ea typeface="Cambria Math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GB" b="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(1−</m:t>
                                    </m:r>
                                    <m:r>
                                      <a:rPr lang="en-GB" i="1">
                                        <a:latin typeface="Cambria Math"/>
                                      </a:rPr>
                                      <m:t>𝑃</m:t>
                                    </m:r>
                                    <m:r>
                                      <a:rPr lang="en-GB" i="1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GB" b="0" i="1" smtClean="0">
                                    <a:latin typeface="Cambria Math"/>
                                  </a:rPr>
                                  <m:t>)</m:t>
                                </m:r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𝑃</m:t>
                                    </m:r>
                                    <m:r>
                                      <a:rPr lang="en-GB" i="1">
                                        <a:latin typeface="Cambria Math"/>
                                        <a:ea typeface="Cambria Math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𝑃</m:t>
                                    </m:r>
                                    <m:r>
                                      <a:rPr lang="en-GB" i="1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𝑃</m:t>
                                    </m:r>
                                    <m:r>
                                      <a:rPr lang="en-GB" i="1">
                                        <a:latin typeface="Cambria Math"/>
                                        <a:ea typeface="Cambria Math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GB" b="0" i="0" smtClean="0">
                          <a:latin typeface="Cambria Math"/>
                        </a:rPr>
                        <m:t>, </m:t>
                      </m:r>
                      <m:r>
                        <a:rPr lang="en-GB" b="0" i="1" smtClean="0">
                          <a:latin typeface="Cambria Math"/>
                        </a:rPr>
                        <m:t> </m:t>
                      </m:r>
                      <m:r>
                        <a:rPr lang="en-GB" b="0" i="1" smtClean="0">
                          <a:latin typeface="Cambria Math"/>
                        </a:rPr>
                        <m:t>𝑔</m:t>
                      </m:r>
                      <m:r>
                        <a:rPr lang="en-GB" b="0" i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b="0" i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GB" dirty="0" smtClean="0"/>
              </a:p>
              <a:p>
                <a:r>
                  <a:rPr lang="en-GB" sz="2800" b="1" u="sng" dirty="0" smtClean="0"/>
                  <a:t>Result:</a:t>
                </a:r>
              </a:p>
              <a:p>
                <a:endParaRPr lang="en-GB" sz="2800" b="1" u="sng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0" smtClean="0">
                          <a:latin typeface="Cambria Math"/>
                        </a:rPr>
                        <m:t>𝚽</m:t>
                      </m:r>
                      <m:r>
                        <a:rPr lang="en-GB" sz="2400" b="1" i="1" smtClean="0">
                          <a:latin typeface="Cambria Math"/>
                        </a:rPr>
                        <m:t>=</m:t>
                      </m:r>
                      <m:r>
                        <a:rPr lang="en-GB" sz="2400" b="1" i="1" smtClean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GB" sz="2400" b="1" dirty="0" smtClean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3068960"/>
                <a:ext cx="7488832" cy="3079689"/>
              </a:xfrm>
              <a:prstGeom prst="rect">
                <a:avLst/>
              </a:prstGeom>
              <a:blipFill rotWithShape="1">
                <a:blip r:embed="rId3"/>
                <a:stretch>
                  <a:fillRect l="-1627" t="-17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128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Simple Model</a:t>
            </a:r>
            <a:endParaRPr lang="en-GB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208202" y="3712423"/>
                <a:ext cx="7488832" cy="27129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u="sng" dirty="0" smtClean="0"/>
                  <a:t>Finally:</a:t>
                </a:r>
              </a:p>
              <a:p>
                <a:endParaRPr lang="en-GB" sz="2800" b="1" u="sng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𝑔</m:t>
                      </m:r>
                      <m:r>
                        <a:rPr lang="en-GB" b="0" i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GB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b="0" i="1" smtClean="0">
                                        <a:latin typeface="Cambria Math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GB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0" i="1" smtClean="0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</m:e>
                                </m:d>
                                <m:d>
                                  <m:dPr>
                                    <m:ctrlPr>
                                      <a:rPr lang="en-GB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b="0" i="1" smtClean="0">
                                        <a:latin typeface="Cambria Math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n-GB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b="0" i="1" smtClean="0">
                                            <a:latin typeface="Cambria Math"/>
                                          </a:rPr>
                                          <m:t>𝐶</m:t>
                                        </m:r>
                                      </m:e>
                                      <m:sup>
                                        <m:r>
                                          <a:rPr lang="en-GB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GB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𝐶</m:t>
                                        </m:r>
                                      </m:sub>
                                    </m:sSub>
                                  </m:e>
                                </m:d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GB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</m:e>
                                </m:d>
                                <m:d>
                                  <m:d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GB" i="1">
                                        <a:latin typeface="Cambria Math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GB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𝐶</m:t>
                                        </m:r>
                                      </m:e>
                                      <m:sup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latin typeface="Cambria Math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GB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  <m:r>
                                      <a:rPr lang="en-GB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𝐶</m:t>
                                        </m:r>
                                      </m:sub>
                                    </m:sSub>
                                  </m:e>
                                </m:d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GB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/>
                                          </a:rPr>
                                          <m:t>𝐶</m:t>
                                        </m:r>
                                      </m:sub>
                                    </m:sSub>
                                  </m:e>
                                </m:d>
                                <m:d>
                                  <m:d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GB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e>
                                </m:d>
                                <m:d>
                                  <m:d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GB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b="0" i="1" smtClean="0">
                                            <a:latin typeface="Cambria Math"/>
                                          </a:rPr>
                                          <m:t>𝐵</m:t>
                                        </m:r>
                                      </m:e>
                                      <m:sup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latin typeface="Cambria Math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GB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𝐶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GB" b="0" i="1" smtClean="0">
                                    <a:latin typeface="Cambria Math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1−</m:t>
                                    </m:r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GB" b="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0" i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GB" dirty="0" smtClean="0"/>
              </a:p>
              <a:p>
                <a:r>
                  <a:rPr lang="en-GB" sz="2800" b="1" u="sng" dirty="0" smtClean="0"/>
                  <a:t>Result: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0" smtClean="0">
                          <a:latin typeface="Cambria Math"/>
                        </a:rPr>
                        <m:t>𝚽</m:t>
                      </m:r>
                      <m:r>
                        <a:rPr lang="en-GB" sz="2400" b="1" i="1" smtClean="0">
                          <a:latin typeface="Cambria Math"/>
                        </a:rPr>
                        <m:t>=</m:t>
                      </m:r>
                      <m:r>
                        <a:rPr lang="en-GB" sz="2400" b="1" i="1" smtClean="0">
                          <a:latin typeface="Cambria Math"/>
                        </a:rPr>
                        <m:t>𝟎</m:t>
                      </m:r>
                      <m:r>
                        <a:rPr lang="en-GB" sz="2400" b="1" i="1" smtClean="0">
                          <a:latin typeface="Cambria Math"/>
                        </a:rPr>
                        <m:t>.</m:t>
                      </m:r>
                      <m:r>
                        <a:rPr lang="en-GB" sz="2400" b="1" i="1" smtClean="0">
                          <a:latin typeface="Cambria Math"/>
                        </a:rPr>
                        <m:t>𝟏𝟏𝟑𝟔𝟖𝟒</m:t>
                      </m:r>
                    </m:oMath>
                  </m:oMathPara>
                </a14:m>
                <a:endParaRPr lang="en-GB" sz="2400" b="1" dirty="0" smtClean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202" y="3712423"/>
                <a:ext cx="7488832" cy="2712922"/>
              </a:xfrm>
              <a:prstGeom prst="rect">
                <a:avLst/>
              </a:prstGeom>
              <a:blipFill rotWithShape="1">
                <a:blip r:embed="rId2"/>
                <a:stretch>
                  <a:fillRect l="-1627" t="-20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208202" y="1061120"/>
                <a:ext cx="7488832" cy="3020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u="sng" dirty="0" smtClean="0"/>
                  <a:t>Slightly Better Choice:</a:t>
                </a:r>
              </a:p>
              <a:p>
                <a:endParaRPr lang="en-GB" sz="2800" b="1" u="sng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𝑓</m:t>
                      </m:r>
                      <m:r>
                        <a:rPr lang="en-GB" b="0" i="1" smtClean="0">
                          <a:latin typeface="Cambria Math"/>
                        </a:rPr>
                        <m:t>= </m:t>
                      </m:r>
                      <m:d>
                        <m:d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𝑃</m:t>
                                    </m:r>
                                    <m:r>
                                      <a:rPr lang="en-GB" i="1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GB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n-GB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𝑃</m:t>
                                        </m:r>
                                        <m:r>
                                          <a:rPr lang="en-GB" i="1">
                                            <a:latin typeface="Cambria Math"/>
                                            <a:ea typeface="Cambria Math"/>
                                          </a:rPr>
                                          <m:t>𝛽</m:t>
                                        </m:r>
                                      </m:e>
                                      <m:sup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GB" b="0" i="1" smtClean="0">
                                    <a:latin typeface="Cambria Math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𝑃</m:t>
                                    </m:r>
                                    <m:r>
                                      <a:rPr lang="en-GB" i="1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𝑃</m:t>
                                    </m:r>
                                    <m:r>
                                      <a:rPr lang="en-GB" i="1">
                                        <a:latin typeface="Cambria Math"/>
                                        <a:ea typeface="Cambria Math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(1−</m:t>
                                    </m:r>
                                    <m:sSup>
                                      <m:sSupPr>
                                        <m:ctrlPr>
                                          <a:rPr lang="en-GB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b="0" i="1" smtClean="0">
                                            <a:latin typeface="Cambria Math"/>
                                          </a:rPr>
                                          <m:t>𝐵</m:t>
                                        </m:r>
                                      </m:e>
                                      <m:sup>
                                        <m:r>
                                          <a:rPr lang="en-GB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)</m:t>
                                    </m:r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(1−</m:t>
                                    </m:r>
                                    <m:r>
                                      <a:rPr lang="en-GB" i="1">
                                        <a:latin typeface="Cambria Math"/>
                                      </a:rPr>
                                      <m:t>𝑃</m:t>
                                    </m:r>
                                    <m:r>
                                      <a:rPr lang="en-GB" i="1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GB" b="0" i="1" smtClean="0">
                                    <a:latin typeface="Cambria Math"/>
                                  </a:rPr>
                                  <m:t>)</m:t>
                                </m:r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𝑃</m:t>
                                    </m:r>
                                    <m:r>
                                      <a:rPr lang="en-GB" i="1">
                                        <a:latin typeface="Cambria Math"/>
                                        <a:ea typeface="Cambria Math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GB" b="0" i="1" smtClean="0">
                                    <a:latin typeface="Cambria Math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𝑃</m:t>
                                    </m:r>
                                    <m:r>
                                      <a:rPr lang="en-GB" i="1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𝑃</m:t>
                                    </m:r>
                                    <m:r>
                                      <a:rPr lang="en-GB" i="1">
                                        <a:latin typeface="Cambria Math"/>
                                        <a:ea typeface="Cambria Math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(1−</m:t>
                                    </m:r>
                                    <m:sSup>
                                      <m:sSupPr>
                                        <m:ctrlPr>
                                          <a:rPr lang="en-GB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b="0" i="1" smtClean="0">
                                            <a:latin typeface="Cambria Math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  <m:r>
                                      <a:rPr lang="en-GB" i="1">
                                        <a:latin typeface="Cambria Math"/>
                                      </a:rPr>
                                      <m:t>)</m:t>
                                    </m:r>
                                    <m:r>
                                      <a:rPr lang="en-GB" i="1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𝑃</m:t>
                                    </m:r>
                                    <m:r>
                                      <a:rPr lang="en-GB" i="1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𝑃</m:t>
                                    </m:r>
                                    <m:r>
                                      <a:rPr lang="en-GB" i="1">
                                        <a:latin typeface="Cambria Math"/>
                                        <a:ea typeface="Cambria Math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GB" b="0" i="1" smtClean="0">
                                    <a:latin typeface="Cambria Math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𝑃</m:t>
                                    </m:r>
                                    <m:r>
                                      <a:rPr lang="en-GB" i="1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n-GB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𝑃</m:t>
                                        </m:r>
                                        <m:r>
                                          <a:rPr lang="en-GB" i="1">
                                            <a:latin typeface="Cambria Math"/>
                                            <a:ea typeface="Cambria Math"/>
                                          </a:rPr>
                                          <m:t>𝛽</m:t>
                                        </m:r>
                                      </m:e>
                                      <m:sup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e>
                                </m:d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GB" b="0" i="1" smtClean="0">
                                    <a:latin typeface="Cambria Math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(1−</m:t>
                                    </m:r>
                                    <m:r>
                                      <a:rPr lang="en-GB" i="1">
                                        <a:latin typeface="Cambria Math"/>
                                      </a:rPr>
                                      <m:t>𝑃</m:t>
                                    </m:r>
                                    <m:r>
                                      <a:rPr lang="en-GB" i="1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GB" i="1">
                                    <a:latin typeface="Cambria Math"/>
                                  </a:rPr>
                                  <m:t>)</m:t>
                                </m:r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𝑃</m:t>
                                    </m:r>
                                    <m:r>
                                      <a:rPr lang="en-GB" i="1">
                                        <a:latin typeface="Cambria Math"/>
                                        <a:ea typeface="Cambria Math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800" b="1" u="sng" dirty="0" smtClean="0"/>
              </a:p>
              <a:p>
                <a:r>
                  <a:rPr lang="en-GB" sz="2800" b="1" u="sng" dirty="0" smtClean="0"/>
                  <a:t>Result: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0" smtClean="0">
                          <a:latin typeface="Cambria Math"/>
                        </a:rPr>
                        <m:t>𝚽</m:t>
                      </m:r>
                      <m:r>
                        <a:rPr lang="en-GB" sz="2400" b="1" i="1" smtClean="0">
                          <a:latin typeface="Cambria Math"/>
                        </a:rPr>
                        <m:t>=</m:t>
                      </m:r>
                      <m:r>
                        <a:rPr lang="en-GB" sz="2400" b="1" i="1" smtClean="0">
                          <a:latin typeface="Cambria Math"/>
                        </a:rPr>
                        <m:t>𝟎</m:t>
                      </m:r>
                      <m:r>
                        <a:rPr lang="en-GB" sz="2400" b="1" i="1" smtClean="0">
                          <a:latin typeface="Cambria Math"/>
                        </a:rPr>
                        <m:t>.</m:t>
                      </m:r>
                      <m:r>
                        <m:rPr>
                          <m:nor/>
                        </m:rPr>
                        <a:rPr lang="en-GB" sz="2400" b="1" dirty="0"/>
                        <m:t>208252</m:t>
                      </m:r>
                    </m:oMath>
                  </m:oMathPara>
                </a14:m>
                <a:endParaRPr lang="en-GB" sz="2400" b="1" dirty="0"/>
              </a:p>
              <a:p>
                <a:endParaRPr lang="en-GB" sz="2400" b="1" dirty="0" smtClean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202" y="1061120"/>
                <a:ext cx="7488832" cy="3020635"/>
              </a:xfrm>
              <a:prstGeom prst="rect">
                <a:avLst/>
              </a:prstGeom>
              <a:blipFill rotWithShape="1">
                <a:blip r:embed="rId3"/>
                <a:stretch>
                  <a:fillRect l="-1627" t="-18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4879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Future Work</a:t>
            </a:r>
            <a:endParaRPr lang="en-GB" sz="3600" dirty="0"/>
          </a:p>
        </p:txBody>
      </p:sp>
      <p:sp>
        <p:nvSpPr>
          <p:cNvPr id="3" name="Rectangle 2"/>
          <p:cNvSpPr/>
          <p:nvPr/>
        </p:nvSpPr>
        <p:spPr>
          <a:xfrm>
            <a:off x="1259632" y="1268760"/>
            <a:ext cx="2736304" cy="10801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Investigation of IIT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20072" y="1268760"/>
            <a:ext cx="2736304" cy="10801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Development of Model</a:t>
            </a:r>
            <a:endParaRPr lang="en-GB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115616" y="2636912"/>
                <a:ext cx="338437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GB" dirty="0" smtClean="0"/>
                  <a:t>Identify qualitative properties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latin typeface="Cambria Math"/>
                      </a:rPr>
                      <m:t>Φ</m:t>
                    </m:r>
                  </m:oMath>
                </a14:m>
                <a:r>
                  <a:rPr lang="en-GB" dirty="0" smtClean="0"/>
                  <a:t>.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GB" dirty="0" smtClean="0"/>
                  <a:t>Explore alternative methods for computing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latin typeface="Cambria Math"/>
                      </a:rPr>
                      <m:t>Φ</m:t>
                    </m:r>
                  </m:oMath>
                </a14:m>
                <a:r>
                  <a:rPr lang="en-GB" dirty="0" smtClean="0"/>
                  <a:t>, or else find an approximation method.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GB" dirty="0" smtClean="0"/>
                  <a:t>Determine whether networks which generate high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latin typeface="Cambria Math"/>
                      </a:rPr>
                      <m:t>Φ</m:t>
                    </m:r>
                  </m:oMath>
                </a14:m>
                <a:r>
                  <a:rPr lang="en-GB" dirty="0" smtClean="0"/>
                  <a:t> values are actually desirable.</a:t>
                </a:r>
                <a:endParaRPr lang="en-GB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2636912"/>
                <a:ext cx="3384376" cy="2308324"/>
              </a:xfrm>
              <a:prstGeom prst="rect">
                <a:avLst/>
              </a:prstGeom>
              <a:blipFill rotWithShape="1">
                <a:blip r:embed="rId2"/>
                <a:stretch>
                  <a:fillRect l="-1081" t="-1323" b="-34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932040" y="2636912"/>
            <a:ext cx="32403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Introduce notion of teams collaborating.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Add value to projects, and costs to the existence of teams and collaborations.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Allow the network two time scales over which it evolves.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7913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827584" y="118373"/>
            <a:ext cx="59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Presentation Outline</a:t>
            </a:r>
            <a:endParaRPr lang="en-GB" sz="3600" dirty="0"/>
          </a:p>
        </p:txBody>
      </p:sp>
      <p:sp>
        <p:nvSpPr>
          <p:cNvPr id="5" name="Rounded Rectangle 4"/>
          <p:cNvSpPr/>
          <p:nvPr/>
        </p:nvSpPr>
        <p:spPr>
          <a:xfrm>
            <a:off x="1547664" y="1539681"/>
            <a:ext cx="2520280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Principles of IIT</a:t>
            </a:r>
            <a:endParaRPr lang="en-GB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5580112" y="1539681"/>
            <a:ext cx="2736304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Simple Model of an Organisation</a:t>
            </a:r>
            <a:endParaRPr lang="en-GB" sz="2400" dirty="0"/>
          </a:p>
        </p:txBody>
      </p:sp>
      <p:sp>
        <p:nvSpPr>
          <p:cNvPr id="9" name="Bent Arrow 8"/>
          <p:cNvSpPr/>
          <p:nvPr/>
        </p:nvSpPr>
        <p:spPr>
          <a:xfrm rot="2823049">
            <a:off x="4352209" y="1167959"/>
            <a:ext cx="1009479" cy="1036286"/>
          </a:xfrm>
          <a:prstGeom prst="bentArrow">
            <a:avLst>
              <a:gd name="adj1" fmla="val 24373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4" name="Bent Arrow 13"/>
          <p:cNvSpPr/>
          <p:nvPr/>
        </p:nvSpPr>
        <p:spPr>
          <a:xfrm rot="13479522">
            <a:off x="4241006" y="1960892"/>
            <a:ext cx="1009479" cy="1036286"/>
          </a:xfrm>
          <a:prstGeom prst="bentArrow">
            <a:avLst>
              <a:gd name="adj1" fmla="val 24373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rot="5400000">
            <a:off x="2339752" y="3303877"/>
            <a:ext cx="93610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ounded Rectangle 11"/>
              <p:cNvSpPr/>
              <p:nvPr/>
            </p:nvSpPr>
            <p:spPr>
              <a:xfrm>
                <a:off x="1547663" y="4203977"/>
                <a:ext cx="2586121" cy="115212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 smtClean="0"/>
                  <a:t>Properties and Limitations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400" b="0" i="0" smtClean="0">
                        <a:latin typeface="Cambria Math"/>
                      </a:rPr>
                      <m:t>Φ</m:t>
                    </m:r>
                  </m:oMath>
                </a14:m>
                <a:endParaRPr lang="en-GB" sz="2400" dirty="0"/>
              </a:p>
            </p:txBody>
          </p:sp>
        </mc:Choice>
        <mc:Fallback>
          <p:sp>
            <p:nvSpPr>
              <p:cNvPr id="12" name="Rounded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3" y="4203977"/>
                <a:ext cx="2586121" cy="1152128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Arrow 14"/>
          <p:cNvSpPr/>
          <p:nvPr/>
        </p:nvSpPr>
        <p:spPr>
          <a:xfrm>
            <a:off x="4408466" y="4528013"/>
            <a:ext cx="89696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6" name="Rounded Rectangle 15"/>
          <p:cNvSpPr/>
          <p:nvPr/>
        </p:nvSpPr>
        <p:spPr>
          <a:xfrm>
            <a:off x="5580112" y="4203977"/>
            <a:ext cx="2736304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Potential Directions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783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4" grpId="0" animBg="1"/>
      <p:bldP spid="10" grpId="0" animBg="1"/>
      <p:bldP spid="12" grpId="0" animBg="1"/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827584" y="118373"/>
            <a:ext cx="59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Integrated Information Theory</a:t>
            </a:r>
            <a:endParaRPr lang="en-GB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1259632" y="1670119"/>
            <a:ext cx="424847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u="sng" dirty="0" smtClean="0"/>
              <a:t>Properties of Consciousness</a:t>
            </a:r>
          </a:p>
          <a:p>
            <a:pPr marL="342900" indent="-342900">
              <a:buFont typeface="+mj-lt"/>
              <a:buAutoNum type="arabicPeriod"/>
            </a:pPr>
            <a:endParaRPr lang="en-GB" dirty="0" smtClean="0"/>
          </a:p>
          <a:p>
            <a:pPr marL="342900" indent="-342900">
              <a:buFont typeface="+mj-lt"/>
              <a:buAutoNum type="arabicPeriod"/>
            </a:pPr>
            <a:r>
              <a:rPr lang="en-GB" sz="2000" dirty="0" smtClean="0"/>
              <a:t>Existence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 smtClean="0"/>
              <a:t>Composition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 smtClean="0"/>
              <a:t>Information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 smtClean="0"/>
              <a:t>Integration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 smtClean="0"/>
              <a:t>Exclusion</a:t>
            </a:r>
            <a:endParaRPr lang="en-GB" sz="2000" dirty="0"/>
          </a:p>
        </p:txBody>
      </p:sp>
      <p:sp>
        <p:nvSpPr>
          <p:cNvPr id="4" name="Isosceles Triangle 3"/>
          <p:cNvSpPr/>
          <p:nvPr/>
        </p:nvSpPr>
        <p:spPr>
          <a:xfrm>
            <a:off x="5760132" y="1628800"/>
            <a:ext cx="1512168" cy="1152128"/>
          </a:xfrm>
          <a:prstGeom prst="triangle">
            <a:avLst>
              <a:gd name="adj" fmla="val 5053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Isosceles Triangle 12"/>
          <p:cNvSpPr/>
          <p:nvPr/>
        </p:nvSpPr>
        <p:spPr>
          <a:xfrm>
            <a:off x="6804248" y="3645024"/>
            <a:ext cx="1728192" cy="129614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6201181" y="3988386"/>
            <a:ext cx="630070" cy="57606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4427984" y="3740839"/>
            <a:ext cx="17731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b="1" dirty="0" smtClean="0">
                <a:solidFill>
                  <a:srgbClr val="FF0000"/>
                </a:solidFill>
              </a:rPr>
              <a:t>RED</a:t>
            </a:r>
            <a:endParaRPr lang="en-GB" sz="7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32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6" grpId="0" animBg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36677" y="1096036"/>
            <a:ext cx="4381218" cy="293773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5316814" y="2395709"/>
            <a:ext cx="1368152" cy="134650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 rot="19011037">
            <a:off x="2267745" y="1376772"/>
            <a:ext cx="3672408" cy="194421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211960" y="1124744"/>
            <a:ext cx="1030652" cy="10081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chemeClr val="tx1"/>
                </a:solidFill>
              </a:rPr>
              <a:t>A Or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485564" y="2564904"/>
            <a:ext cx="1030652" cy="100811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chemeClr val="tx1"/>
                </a:solidFill>
              </a:rPr>
              <a:t>C </a:t>
            </a:r>
            <a:r>
              <a:rPr lang="en-GB" sz="2800" dirty="0" err="1" smtClean="0">
                <a:solidFill>
                  <a:schemeClr val="tx1"/>
                </a:solidFill>
              </a:rPr>
              <a:t>Xor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915816" y="2564904"/>
            <a:ext cx="1082692" cy="100811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chemeClr val="tx1"/>
                </a:solidFill>
              </a:rPr>
              <a:t>B And</a:t>
            </a:r>
            <a:endParaRPr lang="en-GB" sz="28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7" idx="3"/>
            <a:endCxn id="9" idx="7"/>
          </p:cNvCxnSpPr>
          <p:nvPr/>
        </p:nvCxnSpPr>
        <p:spPr>
          <a:xfrm flipH="1">
            <a:off x="3839951" y="1985221"/>
            <a:ext cx="522944" cy="727318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5"/>
            <a:endCxn id="8" idx="1"/>
          </p:cNvCxnSpPr>
          <p:nvPr/>
        </p:nvCxnSpPr>
        <p:spPr>
          <a:xfrm>
            <a:off x="5091677" y="1985221"/>
            <a:ext cx="544822" cy="727318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6"/>
            <a:endCxn id="8" idx="2"/>
          </p:cNvCxnSpPr>
          <p:nvPr/>
        </p:nvCxnSpPr>
        <p:spPr>
          <a:xfrm>
            <a:off x="3998508" y="3068960"/>
            <a:ext cx="1487056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27584" y="118373"/>
            <a:ext cx="568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Mechanisms</a:t>
            </a:r>
            <a:endParaRPr lang="en-GB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1475656" y="4405425"/>
            <a:ext cx="6984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2000" dirty="0" smtClean="0"/>
              <a:t>Existence:		The mechanism ABC exists.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 smtClean="0"/>
              <a:t>Composition: 		The mechanism ABC is the 				composition of 3 smaller mechanisms: 			a 3</a:t>
            </a:r>
            <a:r>
              <a:rPr lang="en-GB" sz="2000" baseline="30000" dirty="0" smtClean="0"/>
              <a:t>rd</a:t>
            </a:r>
            <a:r>
              <a:rPr lang="en-GB" sz="2000" dirty="0" smtClean="0"/>
              <a:t> order mechanism.</a:t>
            </a:r>
          </a:p>
        </p:txBody>
      </p:sp>
    </p:spTree>
    <p:extLst>
      <p:ext uri="{BB962C8B-B14F-4D97-AF65-F5344CB8AC3E}">
        <p14:creationId xmlns:p14="http://schemas.microsoft.com/office/powerpoint/2010/main" val="416086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0" grpId="0" animBg="1"/>
      <p:bldP spid="5" grpId="0" animBg="1"/>
      <p:bldP spid="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Transition Probability Matrix</a:t>
            </a:r>
            <a:endParaRPr lang="en-GB" sz="36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998456"/>
              </p:ext>
            </p:extLst>
          </p:nvPr>
        </p:nvGraphicFramePr>
        <p:xfrm>
          <a:off x="1547664" y="2348880"/>
          <a:ext cx="609599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ABC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001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000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010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110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001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101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011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111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83768" y="1340768"/>
                <a:ext cx="4099777" cy="5656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GB" sz="2800" b="0" i="1" smtClean="0">
                          <a:latin typeface="Cambria Math"/>
                        </a:rPr>
                        <m:t>=</m:t>
                      </m:r>
                      <m:r>
                        <a:rPr lang="en-GB" sz="2800" b="0" i="1" smtClean="0">
                          <a:latin typeface="Cambria Math"/>
                        </a:rPr>
                        <m:t>𝑃</m:t>
                      </m:r>
                      <m:r>
                        <a:rPr lang="en-GB" sz="28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GB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/>
                            </a:rPr>
                            <m:t>𝐺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GB" sz="2800" b="0" i="1" smtClean="0">
                              <a:latin typeface="Cambria Math"/>
                            </a:rPr>
                            <m:t>+1</m:t>
                          </m:r>
                        </m:sup>
                      </m:sSup>
                      <m:r>
                        <a:rPr lang="en-GB" sz="2800" b="0" i="1" smtClean="0">
                          <a:latin typeface="Cambria Math"/>
                        </a:rPr>
                        <m:t>=</m:t>
                      </m:r>
                      <m:r>
                        <a:rPr lang="en-GB" sz="2800" b="0" i="1" smtClean="0">
                          <a:latin typeface="Cambria Math"/>
                        </a:rPr>
                        <m:t>𝑗</m:t>
                      </m:r>
                      <m:r>
                        <a:rPr lang="en-GB" sz="2800" b="0" i="1" smtClean="0">
                          <a:latin typeface="Cambria Math"/>
                        </a:rPr>
                        <m:t>|</m:t>
                      </m:r>
                      <m:sSup>
                        <m:sSupPr>
                          <m:ctrlPr>
                            <a:rPr lang="en-GB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/>
                            </a:rPr>
                            <m:t>𝐺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en-GB" sz="2800" b="0" i="1" smtClean="0">
                          <a:latin typeface="Cambria Math"/>
                        </a:rPr>
                        <m:t>=</m:t>
                      </m:r>
                      <m:r>
                        <a:rPr lang="en-GB" sz="2800" b="0" i="1" smtClean="0">
                          <a:latin typeface="Cambria Math"/>
                        </a:rPr>
                        <m:t>𝑖</m:t>
                      </m:r>
                      <m:r>
                        <a:rPr lang="en-GB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1340768"/>
                <a:ext cx="4099777" cy="56566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067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Transition Probability Matrix</a:t>
            </a:r>
            <a:endParaRPr lang="en-GB" sz="36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171387"/>
              </p:ext>
            </p:extLst>
          </p:nvPr>
        </p:nvGraphicFramePr>
        <p:xfrm>
          <a:off x="6012160" y="1434224"/>
          <a:ext cx="2709332" cy="3409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442848">
                <a:tc>
                  <a:txBody>
                    <a:bodyPr/>
                    <a:lstStyle/>
                    <a:p>
                      <a:r>
                        <a:rPr lang="en-GB" dirty="0" smtClean="0"/>
                        <a:t>State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000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010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110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001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101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011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111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71599" y="3606684"/>
                <a:ext cx="4245393" cy="595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GB" sz="2800" i="1" smtClean="0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800" b="0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GB" sz="2800" b="0" i="1" smtClean="0">
                          <a:latin typeface="Cambria Math" pitchFamily="18" charset="0"/>
                          <a:ea typeface="Cambria Math" pitchFamily="18" charset="0"/>
                        </a:rPr>
                        <m:t>=</m:t>
                      </m:r>
                      <m:r>
                        <a:rPr lang="en-GB" sz="2800" b="0" i="1" smtClean="0">
                          <a:latin typeface="Cambria Math" pitchFamily="18" charset="0"/>
                          <a:ea typeface="Cambria Math" pitchFamily="18" charset="0"/>
                        </a:rPr>
                        <m:t>𝑃</m:t>
                      </m:r>
                      <m:r>
                        <a:rPr lang="en-GB" sz="2800" b="0" i="1" smtClean="0">
                          <a:latin typeface="Cambria Math" pitchFamily="18" charset="0"/>
                          <a:ea typeface="Cambria Math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sz="2800" i="1">
                              <a:latin typeface="Cambria Math"/>
                              <a:ea typeface="Cambria Math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GB" sz="2800" i="1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GB" sz="2800" i="1">
                              <a:latin typeface="Cambria Math" pitchFamily="18" charset="0"/>
                              <a:ea typeface="Cambria Math" pitchFamily="18" charset="0"/>
                            </a:rPr>
                            <m:t>𝑡</m:t>
                          </m:r>
                          <m:r>
                            <a:rPr lang="en-GB" sz="2800" i="1">
                              <a:latin typeface="Cambria Math" pitchFamily="18" charset="0"/>
                              <a:ea typeface="Cambria Math" pitchFamily="18" charset="0"/>
                            </a:rPr>
                            <m:t>+1</m:t>
                          </m:r>
                        </m:sup>
                      </m:sSup>
                      <m:r>
                        <a:rPr lang="en-GB" sz="2800" b="0" i="1" smtClean="0">
                          <a:latin typeface="Cambria Math" pitchFamily="18" charset="0"/>
                          <a:ea typeface="Cambria Math" pitchFamily="18" charset="0"/>
                        </a:rPr>
                        <m:t>=1|</m:t>
                      </m:r>
                      <m:sSup>
                        <m:sSupPr>
                          <m:ctrlPr>
                            <a:rPr lang="en-GB" sz="2800" b="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GB" sz="2800" b="0" i="1" smtClean="0">
                          <a:latin typeface="Cambria Math" pitchFamily="18" charset="0"/>
                          <a:ea typeface="Cambria Math" pitchFamily="18" charset="0"/>
                        </a:rPr>
                        <m:t>=</m:t>
                      </m:r>
                      <m:r>
                        <a:rPr lang="en-GB" sz="2800" b="0" i="1" smtClean="0">
                          <a:latin typeface="Cambria Math" pitchFamily="18" charset="0"/>
                          <a:ea typeface="Cambria Math" pitchFamily="18" charset="0"/>
                        </a:rPr>
                        <m:t>𝑖</m:t>
                      </m:r>
                      <m:r>
                        <a:rPr lang="en-GB" sz="2800" b="0" i="1" smtClean="0">
                          <a:latin typeface="Cambria Math" pitchFamily="18" charset="0"/>
                          <a:ea typeface="Cambria Math" pitchFamily="18" charset="0"/>
                        </a:rPr>
                        <m:t>)</m:t>
                      </m:r>
                    </m:oMath>
                  </m:oMathPara>
                </a14:m>
                <a:endParaRPr lang="en-GB" sz="2800" i="1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99" y="3606684"/>
                <a:ext cx="4245393" cy="59561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71600" y="1412776"/>
                <a:ext cx="4878323" cy="1268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itchFamily="18" charset="0"/>
                          <a:ea typeface="Cambria Math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2800" b="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800" b="0" i="1" smtClean="0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GB" sz="2800" b="0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  <m:t>𝑡</m:t>
                              </m:r>
                              <m:r>
                                <a:rPr lang="en-GB" sz="2800" b="0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GB" sz="2800" b="0" i="1" smtClean="0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GB" sz="2800" b="0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GB" sz="2800" b="0" i="1" smtClean="0">
                          <a:latin typeface="Cambria Math" pitchFamily="18" charset="0"/>
                          <a:ea typeface="Cambria Math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GB" sz="2800" b="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𝑖</m:t>
                          </m:r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𝑝</m:t>
                          </m:r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GB" sz="2800" b="0" i="1" smtClean="0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GB" sz="2800" b="0" i="1" smtClean="0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GB" sz="2800" b="0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  <m:t>𝑡</m:t>
                              </m:r>
                              <m:r>
                                <a:rPr lang="en-GB" sz="2800" b="0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GB" sz="2800" b="0" i="1" smtClean="0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GB" sz="2800" b="0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sz="2800" i="1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1412776"/>
                <a:ext cx="4878323" cy="126855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55576" y="4899283"/>
                <a:ext cx="6768752" cy="1317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en-GB" sz="2800" b="0" i="0" smtClean="0">
                          <a:latin typeface="Cambria Math" pitchFamily="18" charset="0"/>
                          <a:ea typeface="Cambria Math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GB" sz="280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𝑗</m:t>
                          </m:r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2800" i="1" smtClean="0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800" i="1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GB" sz="2800" i="1">
                                          <a:latin typeface="Cambria Math"/>
                                          <a:ea typeface="Cambria Math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2800" i="1">
                                          <a:latin typeface="Cambria Math" pitchFamily="18" charset="0"/>
                                          <a:ea typeface="Cambria Math" pitchFamily="18" charset="0"/>
                                        </a:rPr>
                                        <m:t>𝑇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2800" i="1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GB" sz="2800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𝛿</m:t>
                              </m:r>
                              <m:r>
                                <a:rPr lang="en-GB" sz="2800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2800" i="1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GB" sz="2800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−1)+(1−</m:t>
                              </m:r>
                              <m:sSub>
                                <m:sSubPr>
                                  <m:ctrlPr>
                                    <a:rPr lang="en-GB" sz="2800" i="1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GB" sz="2800" i="1">
                                          <a:latin typeface="Cambria Math"/>
                                          <a:ea typeface="Cambria Math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2800" i="1">
                                          <a:latin typeface="Cambria Math" pitchFamily="18" charset="0"/>
                                          <a:ea typeface="Cambria Math" pitchFamily="18" charset="0"/>
                                        </a:rPr>
                                        <m:t>𝑇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2800" i="1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GB" sz="2800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)</m:t>
                              </m:r>
                              <m:r>
                                <a:rPr lang="en-GB" sz="2800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𝛿</m:t>
                              </m:r>
                              <m:r>
                                <a:rPr lang="en-GB" sz="2800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2800" i="1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GB" sz="2800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GB" sz="2800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899283"/>
                <a:ext cx="6768752" cy="131734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562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Information</a:t>
            </a:r>
            <a:endParaRPr lang="en-GB" sz="3600" dirty="0"/>
          </a:p>
        </p:txBody>
      </p:sp>
      <p:sp>
        <p:nvSpPr>
          <p:cNvPr id="5" name="Oval 4"/>
          <p:cNvSpPr/>
          <p:nvPr/>
        </p:nvSpPr>
        <p:spPr>
          <a:xfrm>
            <a:off x="1772072" y="1340768"/>
            <a:ext cx="2592288" cy="122413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Unconstrained Present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860032" y="1340768"/>
            <a:ext cx="2592288" cy="122413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Known Present State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975968" y="3140968"/>
            <a:ext cx="2592288" cy="122413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Unconstrained Future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868144" y="3140968"/>
            <a:ext cx="2592288" cy="122413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Effect Repertoire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 rot="5961522">
            <a:off x="2436836" y="2758329"/>
            <a:ext cx="39822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ight Arrow 11"/>
          <p:cNvSpPr/>
          <p:nvPr/>
        </p:nvSpPr>
        <p:spPr>
          <a:xfrm rot="4858820">
            <a:off x="6527002" y="2757886"/>
            <a:ext cx="39822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ight Arrow 12"/>
          <p:cNvSpPr/>
          <p:nvPr/>
        </p:nvSpPr>
        <p:spPr>
          <a:xfrm>
            <a:off x="4499992" y="1844824"/>
            <a:ext cx="26606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Left-Right Arrow 13"/>
          <p:cNvSpPr/>
          <p:nvPr/>
        </p:nvSpPr>
        <p:spPr>
          <a:xfrm>
            <a:off x="2272112" y="4581128"/>
            <a:ext cx="5036192" cy="288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1508153" y="5229200"/>
                <a:ext cx="6703758" cy="7371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/>
                        </a:rPr>
                        <m:t>𝑒𝑖</m:t>
                      </m:r>
                      <m:d>
                        <m:dPr>
                          <m:ctrlPr>
                            <a:rPr lang="en-GB" sz="2800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8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latin typeface="Cambria Math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GB" sz="2800" b="0" i="1" smtClean="0">
                                  <a:latin typeface="Cambria Math"/>
                                </a:rPr>
                                <m:t>𝑐</m:t>
                              </m:r>
                            </m:sup>
                          </m:sSup>
                          <m:r>
                            <a:rPr lang="en-GB" sz="28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GB" sz="2800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GB" sz="2800" b="0" i="1" smtClean="0">
                          <a:latin typeface="Cambria Math"/>
                        </a:rPr>
                        <m:t>=</m:t>
                      </m:r>
                      <m:r>
                        <a:rPr lang="en-GB" sz="2800" b="0" i="1" smtClean="0">
                          <a:latin typeface="Cambria Math"/>
                        </a:rPr>
                        <m:t>𝐷</m:t>
                      </m:r>
                      <m:d>
                        <m:dPr>
                          <m:ctrlPr>
                            <a:rPr lang="en-GB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sz="2800" i="1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GB" sz="28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28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sz="2800" i="1">
                                      <a:latin typeface="Cambria Math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GB" sz="2800" i="1">
                                      <a:latin typeface="Cambria Math"/>
                                    </a:rPr>
                                    <m:t>𝑓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GB" sz="28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sz="2800" i="1">
                                      <a:latin typeface="Cambria Math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GB" sz="2800" i="1">
                                      <a:latin typeface="Cambria Math"/>
                                    </a:rPr>
                                    <m:t>𝑐</m:t>
                                  </m:r>
                                </m:sup>
                              </m:sSup>
                              <m:r>
                                <a:rPr lang="en-GB" sz="28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GB" sz="2800" i="1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  <m:r>
                            <a:rPr lang="en-GB" sz="2800" i="1">
                              <a:latin typeface="Cambria Math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GB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800" i="1">
                                  <a:latin typeface="Cambria Math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GB" sz="2800" i="1">
                                  <a:latin typeface="Cambria Math"/>
                                </a:rPr>
                                <m:t>𝑢𝑐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28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28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sz="2800" i="1">
                                      <a:latin typeface="Cambria Math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GB" sz="2800" i="1">
                                      <a:latin typeface="Cambria Math"/>
                                    </a:rPr>
                                    <m:t>𝑓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153" y="5229200"/>
                <a:ext cx="6703758" cy="73718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263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ight Arrow 31"/>
          <p:cNvSpPr/>
          <p:nvPr/>
        </p:nvSpPr>
        <p:spPr>
          <a:xfrm rot="18498849">
            <a:off x="5950112" y="3097928"/>
            <a:ext cx="1325827" cy="202348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9" name="Oval 28"/>
          <p:cNvSpPr/>
          <p:nvPr/>
        </p:nvSpPr>
        <p:spPr>
          <a:xfrm>
            <a:off x="6962606" y="1903989"/>
            <a:ext cx="902540" cy="93033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0" name="Oval 9"/>
          <p:cNvSpPr/>
          <p:nvPr/>
        </p:nvSpPr>
        <p:spPr>
          <a:xfrm>
            <a:off x="5352757" y="3640833"/>
            <a:ext cx="902540" cy="93033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8" name="Oval 27"/>
          <p:cNvSpPr/>
          <p:nvPr/>
        </p:nvSpPr>
        <p:spPr>
          <a:xfrm>
            <a:off x="6837812" y="2757372"/>
            <a:ext cx="1152128" cy="187220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6" name="Oval 5"/>
          <p:cNvSpPr/>
          <p:nvPr/>
        </p:nvSpPr>
        <p:spPr>
          <a:xfrm>
            <a:off x="5220072" y="1853476"/>
            <a:ext cx="1152128" cy="187220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7" name="Oval 26"/>
          <p:cNvSpPr/>
          <p:nvPr/>
        </p:nvSpPr>
        <p:spPr>
          <a:xfrm>
            <a:off x="2913376" y="1903989"/>
            <a:ext cx="1152128" cy="273630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4" name="Oval 3"/>
          <p:cNvSpPr/>
          <p:nvPr/>
        </p:nvSpPr>
        <p:spPr>
          <a:xfrm>
            <a:off x="1295636" y="1903989"/>
            <a:ext cx="1152128" cy="273630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Integration</a:t>
            </a:r>
            <a:endParaRPr lang="en-GB" sz="3600" dirty="0"/>
          </a:p>
        </p:txBody>
      </p:sp>
      <p:sp>
        <p:nvSpPr>
          <p:cNvPr id="3" name="Oval 2"/>
          <p:cNvSpPr/>
          <p:nvPr/>
        </p:nvSpPr>
        <p:spPr>
          <a:xfrm>
            <a:off x="1545224" y="2048005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A</a:t>
            </a:r>
            <a:endParaRPr lang="en-GB" sz="2400" dirty="0"/>
          </a:p>
        </p:txBody>
      </p:sp>
      <p:sp>
        <p:nvSpPr>
          <p:cNvPr id="16" name="Oval 15"/>
          <p:cNvSpPr/>
          <p:nvPr/>
        </p:nvSpPr>
        <p:spPr>
          <a:xfrm>
            <a:off x="1545224" y="2912101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B</a:t>
            </a:r>
          </a:p>
        </p:txBody>
      </p:sp>
      <p:sp>
        <p:nvSpPr>
          <p:cNvPr id="17" name="Oval 16"/>
          <p:cNvSpPr/>
          <p:nvPr/>
        </p:nvSpPr>
        <p:spPr>
          <a:xfrm>
            <a:off x="1547664" y="3781965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C</a:t>
            </a:r>
            <a:endParaRPr lang="en-GB" sz="2400" dirty="0"/>
          </a:p>
        </p:txBody>
      </p:sp>
      <p:sp>
        <p:nvSpPr>
          <p:cNvPr id="18" name="Oval 17"/>
          <p:cNvSpPr/>
          <p:nvPr/>
        </p:nvSpPr>
        <p:spPr>
          <a:xfrm>
            <a:off x="3165404" y="2048005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A</a:t>
            </a:r>
            <a:endParaRPr lang="en-GB" sz="2400" dirty="0"/>
          </a:p>
        </p:txBody>
      </p:sp>
      <p:sp>
        <p:nvSpPr>
          <p:cNvPr id="19" name="Oval 18"/>
          <p:cNvSpPr/>
          <p:nvPr/>
        </p:nvSpPr>
        <p:spPr>
          <a:xfrm>
            <a:off x="3165404" y="2912101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B</a:t>
            </a:r>
            <a:endParaRPr lang="en-GB" sz="2400" dirty="0"/>
          </a:p>
        </p:txBody>
      </p:sp>
      <p:sp>
        <p:nvSpPr>
          <p:cNvPr id="20" name="Oval 19"/>
          <p:cNvSpPr/>
          <p:nvPr/>
        </p:nvSpPr>
        <p:spPr>
          <a:xfrm>
            <a:off x="3165404" y="3781965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C</a:t>
            </a:r>
            <a:endParaRPr lang="en-GB" sz="2400" dirty="0"/>
          </a:p>
        </p:txBody>
      </p:sp>
      <p:sp>
        <p:nvSpPr>
          <p:cNvPr id="21" name="Oval 20"/>
          <p:cNvSpPr/>
          <p:nvPr/>
        </p:nvSpPr>
        <p:spPr>
          <a:xfrm>
            <a:off x="5469660" y="2048005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A</a:t>
            </a:r>
            <a:endParaRPr lang="en-GB" sz="2400" dirty="0"/>
          </a:p>
        </p:txBody>
      </p:sp>
      <p:sp>
        <p:nvSpPr>
          <p:cNvPr id="22" name="Oval 21"/>
          <p:cNvSpPr/>
          <p:nvPr/>
        </p:nvSpPr>
        <p:spPr>
          <a:xfrm>
            <a:off x="5469660" y="2912101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B</a:t>
            </a:r>
            <a:endParaRPr lang="en-GB" sz="2400" dirty="0"/>
          </a:p>
        </p:txBody>
      </p:sp>
      <p:sp>
        <p:nvSpPr>
          <p:cNvPr id="23" name="Oval 22"/>
          <p:cNvSpPr/>
          <p:nvPr/>
        </p:nvSpPr>
        <p:spPr>
          <a:xfrm>
            <a:off x="5472100" y="3781965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C</a:t>
            </a:r>
            <a:endParaRPr lang="en-GB" sz="2400" dirty="0"/>
          </a:p>
        </p:txBody>
      </p:sp>
      <p:sp>
        <p:nvSpPr>
          <p:cNvPr id="24" name="Oval 23"/>
          <p:cNvSpPr/>
          <p:nvPr/>
        </p:nvSpPr>
        <p:spPr>
          <a:xfrm>
            <a:off x="7089840" y="2048005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A</a:t>
            </a:r>
            <a:endParaRPr lang="en-GB" sz="2400" dirty="0"/>
          </a:p>
        </p:txBody>
      </p:sp>
      <p:sp>
        <p:nvSpPr>
          <p:cNvPr id="25" name="Oval 24"/>
          <p:cNvSpPr/>
          <p:nvPr/>
        </p:nvSpPr>
        <p:spPr>
          <a:xfrm>
            <a:off x="7089840" y="2912101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B</a:t>
            </a:r>
            <a:endParaRPr lang="en-GB" sz="2400" dirty="0"/>
          </a:p>
        </p:txBody>
      </p:sp>
      <p:sp>
        <p:nvSpPr>
          <p:cNvPr id="26" name="Oval 25"/>
          <p:cNvSpPr/>
          <p:nvPr/>
        </p:nvSpPr>
        <p:spPr>
          <a:xfrm>
            <a:off x="7089840" y="3781965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C</a:t>
            </a:r>
            <a:endParaRPr lang="en-GB" sz="2400" dirty="0"/>
          </a:p>
        </p:txBody>
      </p:sp>
      <p:sp>
        <p:nvSpPr>
          <p:cNvPr id="30" name="Right Arrow 29"/>
          <p:cNvSpPr/>
          <p:nvPr/>
        </p:nvSpPr>
        <p:spPr>
          <a:xfrm>
            <a:off x="2447764" y="3033789"/>
            <a:ext cx="465612" cy="404696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31" name="Right Arrow 30"/>
          <p:cNvSpPr/>
          <p:nvPr/>
        </p:nvSpPr>
        <p:spPr>
          <a:xfrm rot="1294820">
            <a:off x="6349502" y="3069793"/>
            <a:ext cx="465612" cy="404696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33" name="TextBox 32"/>
          <p:cNvSpPr txBox="1"/>
          <p:nvPr/>
        </p:nvSpPr>
        <p:spPr>
          <a:xfrm>
            <a:off x="4281528" y="2912101"/>
            <a:ext cx="7920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/>
              <a:t>VS</a:t>
            </a:r>
            <a:endParaRPr lang="en-GB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834995" y="4674094"/>
                <a:ext cx="8309005" cy="5529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/>
                        </a:rPr>
                        <m:t>𝜑</m:t>
                      </m:r>
                      <m:d>
                        <m:dPr>
                          <m:ctrlPr>
                            <a:rPr lang="en-GB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GB" sz="2000" b="0" i="1" smtClean="0">
                              <a:latin typeface="Cambria Math"/>
                            </a:rPr>
                            <m:t>;</m:t>
                          </m:r>
                          <m:r>
                            <a:rPr lang="en-GB" sz="2000" b="0" i="1" smtClean="0">
                              <a:latin typeface="Cambria Math"/>
                            </a:rPr>
                            <m:t>𝑀</m:t>
                          </m:r>
                          <m:r>
                            <a:rPr lang="en-GB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GB" sz="2000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GB" sz="2000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GB" sz="2000" b="0" i="1" smtClean="0">
                          <a:latin typeface="Cambria Math"/>
                        </a:rPr>
                        <m:t>=</m:t>
                      </m:r>
                      <m:r>
                        <a:rPr lang="en-GB" sz="2000" b="0" i="1" smtClean="0">
                          <a:latin typeface="Cambria Math"/>
                        </a:rPr>
                        <m:t>𝐷</m:t>
                      </m:r>
                      <m:d>
                        <m:dPr>
                          <m:ctrlPr>
                            <a:rPr lang="en-GB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sz="2000" i="1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i="1">
                                      <a:latin typeface="Cambria Math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GB" sz="2000" i="1">
                                      <a:latin typeface="Cambria Math"/>
                                    </a:rPr>
                                    <m:t>𝑓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GB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i="1">
                                      <a:latin typeface="Cambria Math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GB" sz="2000" i="1">
                                      <a:latin typeface="Cambria Math"/>
                                    </a:rPr>
                                    <m:t>𝑐</m:t>
                                  </m:r>
                                </m:sup>
                              </m:sSup>
                              <m:r>
                                <a:rPr lang="en-GB" sz="20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GB" sz="2000" i="1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  <m:r>
                            <a:rPr lang="en-GB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GB" sz="2000" i="1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b="0" i="1" smtClean="0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GB" sz="2000" i="1">
                                      <a:latin typeface="Cambria Math"/>
                                    </a:rPr>
                                    <m:t>𝑓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GB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b="0" i="1" smtClean="0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en-GB" sz="2000" i="1">
                                      <a:latin typeface="Cambria Math"/>
                                    </a:rPr>
                                    <m:t>𝑐</m:t>
                                  </m:r>
                                </m:sup>
                              </m:sSup>
                              <m:r>
                                <a:rPr lang="en-GB" sz="2000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20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  <m:r>
                            <a:rPr lang="en-GB" sz="2000" i="1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i="1">
                                      <a:latin typeface="Cambria Math"/>
                                    </a:rPr>
                                    <m:t>𝐺</m:t>
                                  </m:r>
                                  <m:r>
                                    <a:rPr lang="en-GB" sz="2000" b="0" i="1" smtClean="0">
                                      <a:latin typeface="Cambria Math"/>
                                    </a:rPr>
                                    <m:t>\</m:t>
                                  </m:r>
                                  <m:r>
                                    <a:rPr lang="en-GB" sz="2000" b="0" i="1" smtClean="0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GB" sz="2000" i="1">
                                      <a:latin typeface="Cambria Math"/>
                                    </a:rPr>
                                    <m:t>𝑓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GB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i="1">
                                      <a:latin typeface="Cambria Math"/>
                                    </a:rPr>
                                    <m:t>𝐺</m:t>
                                  </m:r>
                                  <m:r>
                                    <a:rPr lang="en-GB" sz="2000" b="0" i="1" smtClean="0">
                                      <a:latin typeface="Cambria Math"/>
                                    </a:rPr>
                                    <m:t>\</m:t>
                                  </m:r>
                                  <m:r>
                                    <a:rPr lang="en-GB" sz="2000" b="0" i="1" smtClean="0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en-GB" sz="2000" i="1">
                                      <a:latin typeface="Cambria Math"/>
                                    </a:rPr>
                                    <m:t>𝑐</m:t>
                                  </m:r>
                                </m:sup>
                              </m:sSup>
                              <m:r>
                                <a:rPr lang="en-GB" sz="2000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20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/>
                                    </a:rPr>
                                    <m:t>𝐺</m:t>
                                  </m:r>
                                  <m:r>
                                    <a:rPr lang="en-GB" sz="2000" b="0" i="1" smtClean="0">
                                      <a:latin typeface="Cambria Math"/>
                                    </a:rPr>
                                    <m:t>\</m:t>
                                  </m:r>
                                  <m:r>
                                    <a:rPr lang="en-GB" sz="2000" b="0" i="1" smtClean="0">
                                      <a:latin typeface="Cambria Math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GB" sz="2000" i="1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95" y="4674094"/>
                <a:ext cx="8309005" cy="55297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2132612" y="5445224"/>
                <a:ext cx="5089920" cy="7177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/>
                            </a:rPr>
                            <m:t>𝜑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/>
                            </a:rPr>
                            <m:t>𝑀𝐼𝑃</m:t>
                          </m:r>
                        </m:sup>
                      </m:sSup>
                      <m:d>
                        <m:dPr>
                          <m:ctrlPr>
                            <a:rPr lang="en-GB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GB" sz="2800" b="0" i="1" smtClean="0">
                          <a:latin typeface="Cambria Math"/>
                        </a:rPr>
                        <m:t>= </m:t>
                      </m:r>
                      <m:func>
                        <m:funcPr>
                          <m:ctrlPr>
                            <a:rPr lang="en-GB" sz="2800" b="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800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GB" sz="2800" b="0" i="1" smtClean="0">
                                  <a:latin typeface="Cambria Math"/>
                                </a:rPr>
                                <m:t>𝑁</m:t>
                              </m:r>
                              <m:r>
                                <a:rPr lang="en-GB" sz="28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GB" sz="2800" b="0" i="1" smtClean="0">
                                  <a:latin typeface="Cambria Math"/>
                                </a:rPr>
                                <m:t>𝑀</m:t>
                              </m:r>
                              <m:r>
                                <a:rPr lang="en-GB" sz="2800" b="0" i="1" smtClean="0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GB" sz="2800" b="0" i="1" smtClean="0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GB" sz="28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GB" sz="2800" b="0" i="1" smtClean="0">
                                  <a:latin typeface="Cambria Math"/>
                                </a:rPr>
                                <m:t>𝐺</m:t>
                              </m:r>
                              <m:r>
                                <a:rPr lang="en-GB" sz="2800" b="0" i="1" smtClean="0">
                                  <a:latin typeface="Cambria Math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r>
                            <a:rPr lang="en-GB" sz="2800" b="0" i="1" smtClean="0">
                              <a:latin typeface="Cambria Math"/>
                            </a:rPr>
                            <m:t>𝜑</m:t>
                          </m:r>
                          <m:r>
                            <a:rPr lang="en-GB" sz="28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GB" sz="2800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GB" sz="2800" b="0" i="1" smtClean="0">
                              <a:latin typeface="Cambria Math"/>
                            </a:rPr>
                            <m:t>;</m:t>
                          </m:r>
                          <m:r>
                            <a:rPr lang="en-GB" sz="2800" b="0" i="1" smtClean="0">
                              <a:latin typeface="Cambria Math"/>
                            </a:rPr>
                            <m:t>𝑀</m:t>
                          </m:r>
                          <m:r>
                            <a:rPr lang="en-GB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GB" sz="2800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GB" sz="2800" b="0" i="1" smtClean="0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612" y="5445224"/>
                <a:ext cx="5089920" cy="71776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3594038" y="1008269"/>
                <a:ext cx="2167068" cy="535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/>
                            </a:rPr>
                            <m:t>𝐴𝐵𝐶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/>
                            </a:rPr>
                            <m:t>𝑐</m:t>
                          </m:r>
                        </m:sup>
                      </m:sSup>
                      <m:r>
                        <a:rPr lang="en-GB" sz="2800" b="0" i="1" smtClean="0">
                          <a:latin typeface="Cambria Math"/>
                        </a:rPr>
                        <m:t>/</m:t>
                      </m:r>
                      <m:sSup>
                        <m:sSupPr>
                          <m:ctrlPr>
                            <a:rPr lang="en-GB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/>
                            </a:rPr>
                            <m:t>𝐴𝐵𝐶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/>
                            </a:rPr>
                            <m:t>𝑓</m:t>
                          </m:r>
                        </m:sup>
                      </m:sSup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038" y="1008269"/>
                <a:ext cx="2167068" cy="53514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190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7"/>
          <p:cNvSpPr/>
          <p:nvPr/>
        </p:nvSpPr>
        <p:spPr>
          <a:xfrm>
            <a:off x="4695728" y="1584553"/>
            <a:ext cx="1457298" cy="3094494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36" name="Oval 35"/>
          <p:cNvSpPr/>
          <p:nvPr/>
        </p:nvSpPr>
        <p:spPr>
          <a:xfrm>
            <a:off x="4802495" y="1749139"/>
            <a:ext cx="1152128" cy="187220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8" name="Oval 27"/>
          <p:cNvSpPr/>
          <p:nvPr/>
        </p:nvSpPr>
        <p:spPr>
          <a:xfrm>
            <a:off x="4824867" y="2653035"/>
            <a:ext cx="1152128" cy="187220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6" name="Oval 5"/>
          <p:cNvSpPr/>
          <p:nvPr/>
        </p:nvSpPr>
        <p:spPr>
          <a:xfrm>
            <a:off x="3207127" y="1749139"/>
            <a:ext cx="1152128" cy="187220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Exclusion</a:t>
            </a:r>
            <a:endParaRPr lang="en-GB" sz="3600" dirty="0"/>
          </a:p>
        </p:txBody>
      </p:sp>
      <p:sp>
        <p:nvSpPr>
          <p:cNvPr id="21" name="Oval 20"/>
          <p:cNvSpPr/>
          <p:nvPr/>
        </p:nvSpPr>
        <p:spPr>
          <a:xfrm>
            <a:off x="3456715" y="194366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A</a:t>
            </a:r>
            <a:endParaRPr lang="en-GB" sz="2400" dirty="0"/>
          </a:p>
        </p:txBody>
      </p:sp>
      <p:sp>
        <p:nvSpPr>
          <p:cNvPr id="22" name="Oval 21"/>
          <p:cNvSpPr/>
          <p:nvPr/>
        </p:nvSpPr>
        <p:spPr>
          <a:xfrm>
            <a:off x="3456715" y="2807764"/>
            <a:ext cx="648072" cy="64807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B</a:t>
            </a:r>
            <a:endParaRPr lang="en-GB" sz="2400" dirty="0"/>
          </a:p>
        </p:txBody>
      </p:sp>
      <p:sp>
        <p:nvSpPr>
          <p:cNvPr id="23" name="Oval 22"/>
          <p:cNvSpPr/>
          <p:nvPr/>
        </p:nvSpPr>
        <p:spPr>
          <a:xfrm>
            <a:off x="3459155" y="367762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C</a:t>
            </a:r>
            <a:endParaRPr lang="en-GB" sz="2400" dirty="0"/>
          </a:p>
        </p:txBody>
      </p:sp>
      <p:sp>
        <p:nvSpPr>
          <p:cNvPr id="24" name="Oval 23"/>
          <p:cNvSpPr/>
          <p:nvPr/>
        </p:nvSpPr>
        <p:spPr>
          <a:xfrm>
            <a:off x="5076895" y="194366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A</a:t>
            </a:r>
            <a:endParaRPr lang="en-GB" sz="2400" dirty="0"/>
          </a:p>
        </p:txBody>
      </p:sp>
      <p:sp>
        <p:nvSpPr>
          <p:cNvPr id="25" name="Oval 24"/>
          <p:cNvSpPr/>
          <p:nvPr/>
        </p:nvSpPr>
        <p:spPr>
          <a:xfrm>
            <a:off x="5076895" y="2807764"/>
            <a:ext cx="648072" cy="64807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B</a:t>
            </a:r>
            <a:endParaRPr lang="en-GB" sz="2400" dirty="0"/>
          </a:p>
        </p:txBody>
      </p:sp>
      <p:sp>
        <p:nvSpPr>
          <p:cNvPr id="26" name="Oval 25"/>
          <p:cNvSpPr/>
          <p:nvPr/>
        </p:nvSpPr>
        <p:spPr>
          <a:xfrm>
            <a:off x="5076895" y="367762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C</a:t>
            </a:r>
            <a:endParaRPr lang="en-GB" sz="2400" dirty="0"/>
          </a:p>
        </p:txBody>
      </p:sp>
      <p:sp>
        <p:nvSpPr>
          <p:cNvPr id="31" name="Right Arrow 30"/>
          <p:cNvSpPr/>
          <p:nvPr/>
        </p:nvSpPr>
        <p:spPr>
          <a:xfrm rot="1294820">
            <a:off x="4278777" y="3128332"/>
            <a:ext cx="465612" cy="404696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030187" y="990412"/>
                <a:ext cx="55446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 smtClean="0"/>
                  <a:t>What is the core effect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/>
                          </a:rPr>
                          <m:t>𝐴𝐵</m:t>
                        </m:r>
                      </m:e>
                      <m:sup>
                        <m:r>
                          <a:rPr lang="en-GB" sz="2400" b="0" i="1" smtClean="0">
                            <a:latin typeface="Cambria Math"/>
                          </a:rPr>
                          <m:t>𝑐</m:t>
                        </m:r>
                      </m:sup>
                    </m:sSup>
                    <m:r>
                      <a:rPr lang="en-GB" sz="2400" b="0" i="1" smtClean="0">
                        <a:latin typeface="Cambria Math"/>
                      </a:rPr>
                      <m:t>=01</m:t>
                    </m:r>
                  </m:oMath>
                </a14:m>
                <a:r>
                  <a:rPr lang="en-GB" sz="2400" dirty="0" smtClean="0"/>
                  <a:t>?</a:t>
                </a:r>
                <a:endParaRPr lang="en-GB" sz="2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187" y="990412"/>
                <a:ext cx="5544616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648" t="-10526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ight Arrow 36"/>
          <p:cNvSpPr/>
          <p:nvPr/>
        </p:nvSpPr>
        <p:spPr>
          <a:xfrm>
            <a:off x="4359255" y="2444703"/>
            <a:ext cx="465612" cy="404696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40" name="Right Arrow 39"/>
          <p:cNvSpPr/>
          <p:nvPr/>
        </p:nvSpPr>
        <p:spPr>
          <a:xfrm rot="482227">
            <a:off x="4278777" y="2690467"/>
            <a:ext cx="465612" cy="404696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129074" y="4797152"/>
                <a:ext cx="73915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 smtClean="0"/>
                  <a:t>Calculate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latin typeface="Cambria Math"/>
                          </a:rPr>
                          <m:t>𝜑</m:t>
                        </m:r>
                      </m:e>
                      <m:sup>
                        <m:r>
                          <a:rPr lang="en-GB" sz="2800" b="0" i="1" smtClean="0">
                            <a:latin typeface="Cambria Math"/>
                          </a:rPr>
                          <m:t>𝑀𝐼𝑃</m:t>
                        </m:r>
                      </m:sup>
                    </m:sSup>
                    <m:r>
                      <a:rPr lang="en-GB" sz="2800" b="0" i="1" smtClean="0">
                        <a:latin typeface="Cambria Math"/>
                      </a:rPr>
                      <m:t>(01)</m:t>
                    </m:r>
                  </m:oMath>
                </a14:m>
                <a:r>
                  <a:rPr lang="en-GB" sz="2800" dirty="0" smtClean="0"/>
                  <a:t>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latin typeface="Cambria Math"/>
                          </a:rPr>
                          <m:t>𝐴𝐵</m:t>
                        </m:r>
                      </m:e>
                      <m:sup>
                        <m:r>
                          <a:rPr lang="en-GB" sz="2800" b="0" i="1" smtClean="0">
                            <a:latin typeface="Cambria Math"/>
                          </a:rPr>
                          <m:t>𝑐</m:t>
                        </m:r>
                      </m:sup>
                    </m:sSup>
                    <m:r>
                      <a:rPr lang="en-GB" sz="2800" b="0" i="1" smtClean="0">
                        <a:latin typeface="Cambria Math"/>
                      </a:rPr>
                      <m:t>/</m:t>
                    </m:r>
                    <m:sSup>
                      <m:sSupPr>
                        <m:ctrlPr>
                          <a:rPr lang="en-GB" sz="2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latin typeface="Cambria Math"/>
                          </a:rPr>
                          <m:t>𝑀</m:t>
                        </m:r>
                      </m:e>
                      <m:sup>
                        <m:r>
                          <a:rPr lang="en-GB" sz="2800" b="0" i="1" smtClean="0">
                            <a:latin typeface="Cambria Math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GB" sz="2800" dirty="0" smtClean="0"/>
                  <a:t> for all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/>
                      </a:rPr>
                      <m:t>𝑀</m:t>
                    </m:r>
                    <m:r>
                      <a:rPr lang="en-GB" sz="2800" b="0" i="1" smtClean="0">
                        <a:latin typeface="Cambria Math"/>
                      </a:rPr>
                      <m:t>∈</m:t>
                    </m:r>
                    <m:r>
                      <a:rPr lang="en-GB" sz="2800" b="0" i="1" smtClean="0">
                        <a:latin typeface="Cambria Math"/>
                      </a:rPr>
                      <m:t>𝑃</m:t>
                    </m:r>
                    <m:r>
                      <a:rPr lang="en-GB" sz="2800" b="0" i="1" smtClean="0">
                        <a:latin typeface="Cambria Math"/>
                      </a:rPr>
                      <m:t>(</m:t>
                    </m:r>
                    <m:r>
                      <a:rPr lang="en-GB" sz="2800" b="0" i="1" smtClean="0">
                        <a:latin typeface="Cambria Math"/>
                      </a:rPr>
                      <m:t>𝐺</m:t>
                    </m:r>
                    <m:r>
                      <a:rPr lang="en-GB" sz="2800" b="0" i="1" smtClean="0">
                        <a:latin typeface="Cambria Math"/>
                      </a:rPr>
                      <m:t>)</m:t>
                    </m:r>
                  </m:oMath>
                </a14:m>
                <a:endParaRPr lang="en-GB" sz="28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074" y="4797152"/>
                <a:ext cx="7391586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1649" t="-10465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129074" y="5539972"/>
                <a:ext cx="7704856" cy="524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 smtClean="0"/>
                  <a:t>The largest value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sz="2800" i="1">
                            <a:latin typeface="Cambria Math"/>
                          </a:rPr>
                          <m:t>𝜑</m:t>
                        </m:r>
                      </m:e>
                      <m:sup>
                        <m:r>
                          <a:rPr lang="en-GB" sz="2800" i="1">
                            <a:latin typeface="Cambria Math"/>
                          </a:rPr>
                          <m:t>𝑀𝐼𝑃</m:t>
                        </m:r>
                      </m:sup>
                    </m:sSup>
                    <m:r>
                      <a:rPr lang="en-GB" sz="2800" b="0" i="1" smtClean="0">
                        <a:latin typeface="Cambria Math"/>
                      </a:rPr>
                      <m:t>(01)</m:t>
                    </m:r>
                  </m:oMath>
                </a14:m>
                <a:r>
                  <a:rPr lang="en-GB" sz="2800" dirty="0" smtClean="0"/>
                  <a:t> gives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sz="2800" i="1">
                            <a:latin typeface="Cambria Math"/>
                          </a:rPr>
                          <m:t>𝜑</m:t>
                        </m:r>
                      </m:e>
                      <m:sup>
                        <m:r>
                          <a:rPr lang="en-GB" sz="2800" i="1">
                            <a:latin typeface="Cambria Math"/>
                          </a:rPr>
                          <m:t>𝑀</m:t>
                        </m:r>
                        <m:r>
                          <a:rPr lang="en-GB" sz="2800" b="0" i="1" smtClean="0">
                            <a:latin typeface="Cambria Math"/>
                          </a:rPr>
                          <m:t>𝐴𝑋</m:t>
                        </m:r>
                      </m:sup>
                    </m:sSup>
                    <m:d>
                      <m:dPr>
                        <m:ctrlPr>
                          <a:rPr lang="en-GB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/>
                          </a:rPr>
                          <m:t>01</m:t>
                        </m:r>
                      </m:e>
                    </m:d>
                    <m:r>
                      <a:rPr lang="en-GB" sz="2800" b="0" i="1" smtClean="0">
                        <a:latin typeface="Cambria Math"/>
                      </a:rPr>
                      <m:t>.</m:t>
                    </m:r>
                  </m:oMath>
                </a14:m>
                <a:r>
                  <a:rPr lang="en-GB" sz="2800" dirty="0" smtClean="0"/>
                  <a:t> </a:t>
                </a:r>
                <a:endParaRPr lang="en-GB" sz="28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074" y="5539972"/>
                <a:ext cx="7704856" cy="524374"/>
              </a:xfrm>
              <a:prstGeom prst="rect">
                <a:avLst/>
              </a:prstGeom>
              <a:blipFill rotWithShape="1">
                <a:blip r:embed="rId4"/>
                <a:stretch>
                  <a:fillRect l="-1582" t="-10465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508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6" grpId="0" animBg="1"/>
      <p:bldP spid="36" grpId="1" animBg="1"/>
      <p:bldP spid="28" grpId="0" animBg="1"/>
      <p:bldP spid="31" grpId="0" animBg="1"/>
      <p:bldP spid="37" grpId="0" animBg="1"/>
      <p:bldP spid="37" grpId="1" animBg="1"/>
      <p:bldP spid="40" grpId="0" animBg="1"/>
      <p:bldP spid="8" grpId="0"/>
      <p:bldP spid="9" grpId="0"/>
    </p:bldLst>
  </p:timing>
</p:sld>
</file>

<file path=ppt/theme/theme1.xml><?xml version="1.0" encoding="utf-8"?>
<a:theme xmlns:a="http://schemas.openxmlformats.org/drawingml/2006/main" name="InFoMM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InFoMM template</Template>
  <TotalTime>462</TotalTime>
  <Words>1262</Words>
  <Application>Microsoft Office PowerPoint</Application>
  <PresentationFormat>On-screen Show (4:3)</PresentationFormat>
  <Paragraphs>262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InFoMM template</vt:lpstr>
      <vt:lpstr>TITLE</vt:lpstr>
      <vt:lpstr>Custom Design</vt:lpstr>
      <vt:lpstr>Integrated Information Theory for Organisational Consciousness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Mathematical Institute, University of Oxford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Integrated Information Theory for Organisational Consciousness</dc:title>
  <dc:creator>Mathematical Institute</dc:creator>
  <cp:lastModifiedBy>Mathematical Institute</cp:lastModifiedBy>
  <cp:revision>40</cp:revision>
  <dcterms:created xsi:type="dcterms:W3CDTF">2017-05-22T14:53:17Z</dcterms:created>
  <dcterms:modified xsi:type="dcterms:W3CDTF">2017-05-23T14:59:25Z</dcterms:modified>
</cp:coreProperties>
</file>