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sldIdLst>
    <p:sldId id="270" r:id="rId4"/>
    <p:sldId id="271" r:id="rId5"/>
    <p:sldId id="272" r:id="rId6"/>
    <p:sldId id="273" r:id="rId7"/>
    <p:sldId id="274" r:id="rId8"/>
    <p:sldId id="27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86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23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52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22/05/2017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4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161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683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91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352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445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670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58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50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402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89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246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889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2456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1629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4447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3091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08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39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30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00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107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6290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45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28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50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3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7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55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18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3243546" y="-2451384"/>
            <a:ext cx="828000" cy="5730765"/>
          </a:xfrm>
          <a:prstGeom prst="rect">
            <a:avLst/>
          </a:prstGeom>
          <a:gradFill rotWithShape="1">
            <a:gsLst>
              <a:gs pos="0">
                <a:srgbClr val="8E8FB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45877" y="6453188"/>
            <a:ext cx="8298123" cy="0"/>
          </a:xfrm>
          <a:prstGeom prst="line">
            <a:avLst/>
          </a:prstGeom>
          <a:noFill/>
          <a:ln w="9525">
            <a:solidFill>
              <a:srgbClr val="8E8F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Autofit/>
          </a:bodyPr>
          <a:lstStyle/>
          <a:p>
            <a:endParaRPr lang="en-GB">
              <a:latin typeface="FoundrySterling-Medium" panose="00000500000000000000" pitchFamily="2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29089" y="-1"/>
            <a:ext cx="834099" cy="6882246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 rot="-5400000">
            <a:off x="-865974" y="1594864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University</a:t>
            </a:r>
            <a:r>
              <a:rPr lang="en-GB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Oxford </a:t>
            </a:r>
            <a:endParaRPr lang="en-GB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 rot="-5400000">
            <a:off x="-865974" y="5223838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Mathematical </a:t>
            </a:r>
            <a:r>
              <a:rPr lang="en-GB" altLang="en-US" sz="2400" dirty="0" smtClean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Institute</a:t>
            </a:r>
            <a:endParaRPr lang="en-GB" altLang="en-US" sz="24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899786" y="6481273"/>
            <a:ext cx="2101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 smtClean="0">
                <a:solidFill>
                  <a:srgbClr val="002147"/>
                </a:solidFill>
                <a:latin typeface="+mj-lt"/>
                <a:cs typeface="Arial" panose="020B0604020202020204" pitchFamily="34" charset="0"/>
              </a:rPr>
              <a:t>EPSRC Centre for Doctoral Training in Industrially Focused Mathematical Modelling</a:t>
            </a:r>
            <a:endParaRPr lang="en-GB" altLang="en-US" sz="1800" b="1" dirty="0">
              <a:solidFill>
                <a:srgbClr val="002147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14" y="56276"/>
            <a:ext cx="2277472" cy="71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5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179512" y="188640"/>
            <a:ext cx="8784976" cy="6480720"/>
          </a:xfrm>
          <a:prstGeom prst="rect">
            <a:avLst/>
          </a:prstGeom>
          <a:noFill/>
          <a:ln w="25400">
            <a:solidFill>
              <a:srgbClr val="00214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ctr">
              <a:buNone/>
            </a:pPr>
            <a:endParaRPr lang="en-GB" sz="1000" b="1" dirty="0" smtClean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 smtClean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 smtClean="0"/>
          </a:p>
          <a:p>
            <a:pPr algn="ctr">
              <a:buNone/>
            </a:pPr>
            <a:endParaRPr lang="en-GB" sz="2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4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3000" dirty="0"/>
          </a:p>
        </p:txBody>
      </p:sp>
      <p:pic>
        <p:nvPicPr>
          <p:cNvPr id="14" name="Picture 13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56" y="264417"/>
            <a:ext cx="2584450" cy="8089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9" y="266700"/>
            <a:ext cx="1679161" cy="85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7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6B7D-1812-4457-B448-12973DD2C06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9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368151"/>
          </a:xfrm>
        </p:spPr>
        <p:txBody>
          <a:bodyPr/>
          <a:lstStyle/>
          <a:p>
            <a:r>
              <a:rPr lang="en-GB" dirty="0" smtClean="0"/>
              <a:t>Integrated Information Theory for Organisational Consciousness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068960"/>
            <a:ext cx="6400800" cy="1440160"/>
          </a:xfrm>
        </p:spPr>
        <p:txBody>
          <a:bodyPr/>
          <a:lstStyle/>
          <a:p>
            <a:r>
              <a:rPr lang="en-GB" sz="2400" dirty="0" smtClean="0"/>
              <a:t>Jonathan Peters</a:t>
            </a:r>
          </a:p>
          <a:p>
            <a:r>
              <a:rPr lang="en-GB" sz="2400" dirty="0" smtClean="0"/>
              <a:t>Supervisors: Mariano </a:t>
            </a:r>
            <a:r>
              <a:rPr lang="en-GB" sz="2400" dirty="0" err="1" smtClean="0"/>
              <a:t>Beguerisse</a:t>
            </a:r>
            <a:r>
              <a:rPr lang="en-GB" sz="2400" dirty="0" smtClean="0"/>
              <a:t>, Christian Bick, </a:t>
            </a:r>
            <a:r>
              <a:rPr lang="en-GB" sz="2400" dirty="0" err="1" smtClean="0"/>
              <a:t>Yakov</a:t>
            </a:r>
            <a:r>
              <a:rPr lang="en-GB" sz="2400" dirty="0" smtClean="0"/>
              <a:t> </a:t>
            </a:r>
            <a:r>
              <a:rPr lang="en-GB" sz="2400" dirty="0" err="1" smtClean="0"/>
              <a:t>Kremnitzer</a:t>
            </a:r>
            <a:r>
              <a:rPr lang="en-GB" sz="2400" dirty="0" smtClean="0"/>
              <a:t>, Steve </a:t>
            </a:r>
            <a:r>
              <a:rPr lang="en-GB" sz="2400" dirty="0" err="1" smtClean="0"/>
              <a:t>Brewis</a:t>
            </a:r>
            <a:r>
              <a:rPr lang="en-GB" sz="2400" dirty="0" smtClean="0"/>
              <a:t>, Steve Cassidy</a:t>
            </a:r>
            <a:endParaRPr lang="en-GB" sz="2400" dirty="0"/>
          </a:p>
        </p:txBody>
      </p:sp>
      <p:sp>
        <p:nvSpPr>
          <p:cNvPr id="4" name="AutoShape 2" descr="Image result for brain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 descr="Image result for brain networ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6" t="2809" b="4451"/>
          <a:stretch/>
        </p:blipFill>
        <p:spPr bwMode="auto">
          <a:xfrm>
            <a:off x="171981" y="4437112"/>
            <a:ext cx="3487706" cy="223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Image result for hierarchy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365104"/>
            <a:ext cx="3888432" cy="227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2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211960" y="1124744"/>
            <a:ext cx="1030652" cy="10081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Or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485564" y="2564904"/>
            <a:ext cx="1030652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 smtClean="0">
                <a:solidFill>
                  <a:schemeClr val="tx1"/>
                </a:solidFill>
              </a:rPr>
              <a:t>Xor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15816" y="2564904"/>
            <a:ext cx="1082692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And</a:t>
            </a:r>
            <a:endParaRPr lang="en-GB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  <a:endCxn id="9" idx="7"/>
          </p:cNvCxnSpPr>
          <p:nvPr/>
        </p:nvCxnSpPr>
        <p:spPr>
          <a:xfrm flipH="1">
            <a:off x="3839951" y="1985221"/>
            <a:ext cx="522944" cy="72731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8" idx="1"/>
          </p:cNvCxnSpPr>
          <p:nvPr/>
        </p:nvCxnSpPr>
        <p:spPr>
          <a:xfrm>
            <a:off x="5091677" y="1985221"/>
            <a:ext cx="544822" cy="72731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8" idx="2"/>
          </p:cNvCxnSpPr>
          <p:nvPr/>
        </p:nvCxnSpPr>
        <p:spPr>
          <a:xfrm>
            <a:off x="3998508" y="3068960"/>
            <a:ext cx="148705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27584" y="118373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Mechanisms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393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Transition Probability Matrix</a:t>
            </a:r>
            <a:endParaRPr lang="en-GB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656380"/>
              </p:ext>
            </p:extLst>
          </p:nvPr>
        </p:nvGraphicFramePr>
        <p:xfrm>
          <a:off x="1547664" y="2348880"/>
          <a:ext cx="60959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483768" y="1340768"/>
                <a:ext cx="4099777" cy="565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𝑃</m:t>
                      </m:r>
                      <m:r>
                        <a:rPr lang="en-GB" sz="28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𝑗</m:t>
                      </m:r>
                      <m:r>
                        <a:rPr lang="en-GB" sz="2800" b="0" i="1" smtClean="0">
                          <a:latin typeface="Cambria Math"/>
                        </a:rPr>
                        <m:t>|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𝑖</m:t>
                      </m:r>
                      <m:r>
                        <a:rPr lang="en-GB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340768"/>
                <a:ext cx="4099777" cy="5656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67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Transition Probability Matrix</a:t>
            </a:r>
            <a:endParaRPr lang="en-GB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171387"/>
              </p:ext>
            </p:extLst>
          </p:nvPr>
        </p:nvGraphicFramePr>
        <p:xfrm>
          <a:off x="6012160" y="1434224"/>
          <a:ext cx="2709332" cy="3409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442848">
                <a:tc>
                  <a:txBody>
                    <a:bodyPr/>
                    <a:lstStyle/>
                    <a:p>
                      <a:r>
                        <a:rPr lang="en-GB" dirty="0" smtClean="0"/>
                        <a:t>State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971599" y="3606684"/>
                <a:ext cx="4245393" cy="595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80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𝑃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800" i="1">
                              <a:latin typeface="Cambria Math" pitchFamily="18" charset="0"/>
                              <a:ea typeface="Cambria Math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2800" i="1">
                              <a:latin typeface="Cambria Math" pitchFamily="18" charset="0"/>
                              <a:ea typeface="Cambria Math" pitchFamily="18" charset="0"/>
                            </a:rPr>
                            <m:t>𝑡</m:t>
                          </m:r>
                          <m:r>
                            <a:rPr lang="en-GB" sz="2800" i="1">
                              <a:latin typeface="Cambria Math" pitchFamily="18" charset="0"/>
                              <a:ea typeface="Cambria Math" pitchFamily="18" charset="0"/>
                            </a:rPr>
                            <m:t>+1</m:t>
                          </m:r>
                        </m:sup>
                      </m:sSup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=1|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𝑖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en-GB" sz="28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99" y="3606684"/>
                <a:ext cx="4245393" cy="5956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71600" y="1412776"/>
                <a:ext cx="4878323" cy="126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𝑝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8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412776"/>
                <a:ext cx="4878323" cy="12685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55576" y="4899283"/>
                <a:ext cx="6768752" cy="13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GB" sz="2800" b="0" i="0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sz="2800" i="1" smtClean="0">
                              <a:latin typeface="Cambria Math" pitchFamily="18" charset="0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𝑗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sz="2800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800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𝛿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−1)+(1−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sz="2800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800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)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𝛿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sz="28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99283"/>
                <a:ext cx="6768752" cy="1317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6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Earth Mover’s Distance</a:t>
            </a:r>
            <a:endParaRPr lang="en-GB" sz="3600" dirty="0"/>
          </a:p>
        </p:txBody>
      </p:sp>
      <p:sp>
        <p:nvSpPr>
          <p:cNvPr id="5" name="AutoShape 6" descr="Image result for earth mover's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8" descr="Image result for earth mover's dista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8" name="Picture 10" descr="Image result for earth mover's distance discr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60" y="1562972"/>
            <a:ext cx="7666212" cy="382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8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Transition Probability Matrix</a:t>
            </a:r>
            <a:endParaRPr lang="en-GB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364012"/>
              </p:ext>
            </p:extLst>
          </p:nvPr>
        </p:nvGraphicFramePr>
        <p:xfrm>
          <a:off x="6012160" y="1434224"/>
          <a:ext cx="2709332" cy="3409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442848">
                <a:tc>
                  <a:txBody>
                    <a:bodyPr/>
                    <a:lstStyle/>
                    <a:p>
                      <a:r>
                        <a:rPr lang="en-GB" dirty="0" smtClean="0"/>
                        <a:t>State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971599" y="3606684"/>
                <a:ext cx="4245393" cy="595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80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𝑃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800" i="1">
                              <a:latin typeface="Cambria Math" pitchFamily="18" charset="0"/>
                              <a:ea typeface="Cambria Math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2800" i="1">
                              <a:latin typeface="Cambria Math" pitchFamily="18" charset="0"/>
                              <a:ea typeface="Cambria Math" pitchFamily="18" charset="0"/>
                            </a:rPr>
                            <m:t>𝑡</m:t>
                          </m:r>
                          <m:r>
                            <a:rPr lang="en-GB" sz="2800" i="1">
                              <a:latin typeface="Cambria Math" pitchFamily="18" charset="0"/>
                              <a:ea typeface="Cambria Math" pitchFamily="18" charset="0"/>
                            </a:rPr>
                            <m:t>+1</m:t>
                          </m:r>
                        </m:sup>
                      </m:sSup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=1|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𝑖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en-GB" sz="28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99" y="3606684"/>
                <a:ext cx="4245393" cy="5956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71600" y="1412776"/>
                <a:ext cx="4878323" cy="126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𝑝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8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412776"/>
                <a:ext cx="4878323" cy="12685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55576" y="4899283"/>
                <a:ext cx="6768752" cy="13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GB" sz="2800" b="0" i="0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sz="2800" i="1" smtClean="0">
                              <a:latin typeface="Cambria Math" pitchFamily="18" charset="0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𝑗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sz="2800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800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𝛿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−1)+(1−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sz="2800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800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)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𝛿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sz="28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99283"/>
                <a:ext cx="6768752" cy="1317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8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MM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InFoMM template</Template>
  <TotalTime>67</TotalTime>
  <Words>398</Words>
  <Application>Microsoft Office PowerPoint</Application>
  <PresentationFormat>On-screen Show (4:3)</PresentationFormat>
  <Paragraphs>171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InFoMM template</vt:lpstr>
      <vt:lpstr>TITLE</vt:lpstr>
      <vt:lpstr>Custom Design</vt:lpstr>
      <vt:lpstr>Integrated Information Theory for Organisational Consciousness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Mathematical Institute, 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Information Theory for Organisational Consciousness</dc:title>
  <dc:creator>Mathematical Institute</dc:creator>
  <cp:lastModifiedBy>Mathematical Institute</cp:lastModifiedBy>
  <cp:revision>11</cp:revision>
  <dcterms:created xsi:type="dcterms:W3CDTF">2017-05-22T14:53:17Z</dcterms:created>
  <dcterms:modified xsi:type="dcterms:W3CDTF">2017-05-22T16:01:13Z</dcterms:modified>
</cp:coreProperties>
</file>