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  <p:sldId id="305" r:id="rId6"/>
    <p:sldId id="306" r:id="rId7"/>
    <p:sldId id="307" r:id="rId8"/>
    <p:sldId id="276" r:id="rId9"/>
    <p:sldId id="277" r:id="rId10"/>
    <p:sldId id="278" r:id="rId11"/>
    <p:sldId id="279" r:id="rId12"/>
    <p:sldId id="300" r:id="rId13"/>
    <p:sldId id="301" r:id="rId14"/>
    <p:sldId id="303" r:id="rId15"/>
    <p:sldId id="304" r:id="rId16"/>
    <p:sldId id="298" r:id="rId17"/>
    <p:sldId id="275" r:id="rId18"/>
    <p:sldId id="285" r:id="rId19"/>
    <p:sldId id="288" r:id="rId20"/>
    <p:sldId id="289" r:id="rId21"/>
    <p:sldId id="290" r:id="rId22"/>
    <p:sldId id="291" r:id="rId23"/>
    <p:sldId id="295" r:id="rId24"/>
    <p:sldId id="296" r:id="rId25"/>
    <p:sldId id="297" r:id="rId26"/>
    <p:sldId id="299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BBDF5-2FEB-437F-9E94-602D21DFE73A}">
          <p14:sldIdLst/>
        </p14:section>
        <p14:section name="Introduction" id="{2CF83C1A-4105-4924-91C4-5DC99B8D07E8}">
          <p14:sldIdLst>
            <p14:sldId id="270"/>
            <p14:sldId id="271"/>
            <p14:sldId id="305"/>
            <p14:sldId id="306"/>
            <p14:sldId id="307"/>
          </p14:sldIdLst>
        </p14:section>
        <p14:section name="IIT" id="{95EBCB8A-0337-4679-AFA6-3BAD81A223AB}">
          <p14:sldIdLst>
            <p14:sldId id="276"/>
            <p14:sldId id="277"/>
            <p14:sldId id="278"/>
            <p14:sldId id="279"/>
            <p14:sldId id="300"/>
            <p14:sldId id="301"/>
            <p14:sldId id="303"/>
            <p14:sldId id="304"/>
            <p14:sldId id="298"/>
          </p14:sldIdLst>
        </p14:section>
        <p14:section name="Description of Model" id="{5BEB889A-47EA-4F45-9C30-E10080A38036}">
          <p14:sldIdLst>
            <p14:sldId id="275"/>
            <p14:sldId id="285"/>
            <p14:sldId id="288"/>
            <p14:sldId id="289"/>
            <p14:sldId id="290"/>
            <p14:sldId id="291"/>
            <p14:sldId id="295"/>
            <p14:sldId id="296"/>
            <p14:sldId id="297"/>
          </p14:sldIdLst>
        </p14:section>
        <p14:section name="Wrapping Up" id="{9ABF0CC0-041F-4748-B968-1FDA0EA570B7}">
          <p14:sldIdLst>
            <p14:sldId id="299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sz="2800" dirty="0" smtClean="0"/>
                  <a:t>, we then call the mechanism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GB" sz="2800" dirty="0" smtClean="0"/>
                  <a:t> a </a:t>
                </a:r>
                <a:r>
                  <a:rPr lang="en-GB" sz="2800" i="1" dirty="0" smtClean="0"/>
                  <a:t>concept</a:t>
                </a:r>
                <a:r>
                  <a:rPr lang="en-GB" sz="2800" dirty="0" smtClean="0"/>
                  <a:t>. A 3</a:t>
                </a:r>
                <a:r>
                  <a:rPr lang="en-GB" sz="2800" baseline="30000" dirty="0" smtClean="0"/>
                  <a:t>rd</a:t>
                </a:r>
                <a:r>
                  <a:rPr lang="en-GB" sz="2800" dirty="0" smtClean="0"/>
                  <a:t> order system of mechanisms can have at most 7 </a:t>
                </a:r>
                <a:r>
                  <a:rPr lang="en-GB" sz="2800" i="1" dirty="0" smtClean="0"/>
                  <a:t>concepts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For a system of mechanism, we call the combination of the set of </a:t>
                </a:r>
                <a:r>
                  <a:rPr lang="en-GB" sz="2800" i="1" dirty="0" smtClean="0"/>
                  <a:t>concepts</a:t>
                </a:r>
                <a:r>
                  <a:rPr lang="en-GB" sz="2800" dirty="0"/>
                  <a:t> </a:t>
                </a:r>
                <a:r>
                  <a:rPr lang="en-GB" sz="2800" dirty="0" smtClean="0"/>
                  <a:t>with </a:t>
                </a:r>
                <a:r>
                  <a:rPr lang="en-GB" sz="2800" dirty="0" smtClean="0"/>
                  <a:t>the </a:t>
                </a:r>
                <a:r>
                  <a:rPr lang="en-GB" sz="2800" dirty="0" smtClean="0"/>
                  <a:t>set of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’s a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The </a:t>
                </a:r>
                <a:r>
                  <a:rPr lang="en-GB" sz="2800" i="1" dirty="0" smtClean="0"/>
                  <a:t>Conceptual Information </a:t>
                </a:r>
                <a:r>
                  <a:rPr lang="en-GB" sz="2800" dirty="0" smtClean="0"/>
                  <a:t>of a system, is the Distance between its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, and the unconstrained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135" b="-2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5032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, we need to check all possible 1 directional partitions of a system of mechanisms. Then we compare the distance between the constellation of the partition, and the constellation of the original. The smallest such distance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Finally: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𝑀𝐴𝑋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𝐴𝐵𝐶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dirty="0" smtClean="0"/>
                  <a:t>The subset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GB" sz="2800" dirty="0" smtClean="0"/>
                  <a:t> which gives rise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 is called a </a:t>
                </a:r>
                <a:r>
                  <a:rPr lang="en-GB" sz="2800" i="1" dirty="0" smtClean="0"/>
                  <a:t>Complex.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5032724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091" r="-316" b="-2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0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Computation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Pre-existing software exists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61" t="-10588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14120"/>
              </p:ext>
            </p:extLst>
          </p:nvPr>
        </p:nvGraphicFramePr>
        <p:xfrm>
          <a:off x="1547662" y="2924944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3766" y="1916832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6" y="1916832"/>
                <a:ext cx="4099777" cy="5656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7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01684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Scalability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980728"/>
                <a:ext cx="7776864" cy="314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If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nodes, it follows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states.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Each computation of a Distance will take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calculations.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Assuming no repetition,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dirty="0" smtClean="0"/>
                  <a:t> will comparing all possible pairs of elements from the power set. Thus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such comparisons are required, each of which involves computing a distance.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dirty="0" smtClean="0"/>
                  <a:t> needs to be computed for each element of the power set in order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. Hence another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𝑂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are required.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To identify a complex, we need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for all possible 1 directional partitions. This will require at least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776864" cy="3140732"/>
              </a:xfrm>
              <a:prstGeom prst="rect">
                <a:avLst/>
              </a:prstGeom>
              <a:blipFill rotWithShape="1">
                <a:blip r:embed="rId3"/>
                <a:stretch>
                  <a:fillRect l="-627" b="-2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4728988"/>
                <a:ext cx="633670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/>
                  <a:t>Hence we estimate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𝚽</m:t>
                    </m:r>
                  </m:oMath>
                </a14:m>
                <a:r>
                  <a:rPr lang="en-GB" sz="2000" b="1" dirty="0" smtClean="0"/>
                  <a:t> scales with at least 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GB" sz="20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GB" sz="2000" b="1" i="1">
                                <a:latin typeface="Cambria Math"/>
                              </a:rPr>
                              <m:t>𝟔</m:t>
                            </m:r>
                            <m:r>
                              <a:rPr lang="en-GB" sz="2000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b="1" dirty="0" smtClean="0"/>
                  <a:t>.</a:t>
                </a:r>
                <a:endParaRPr lang="en-GB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728988"/>
                <a:ext cx="6336704" cy="439736"/>
              </a:xfrm>
              <a:prstGeom prst="rect">
                <a:avLst/>
              </a:prstGeom>
              <a:blipFill rotWithShape="1">
                <a:blip r:embed="rId4"/>
                <a:stretch>
                  <a:fillRect l="-1059" t="-1389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Projects are completed once sufficiently many teams/individuals, which possess all required skills, work on the project for a sufficient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980728"/>
            <a:ext cx="7992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number of teams/individuals available is fixed.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skills possessed by each team/individual are fixed.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With each time-step, a single new project arrives. The skills required by this project are randomly determined.</a:t>
            </a:r>
          </a:p>
        </p:txBody>
      </p:sp>
      <p:sp>
        <p:nvSpPr>
          <p:cNvPr id="6" name="Oval 5"/>
          <p:cNvSpPr/>
          <p:nvPr/>
        </p:nvSpPr>
        <p:spPr>
          <a:xfrm>
            <a:off x="2261414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60927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74496" y="325876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26424" y="43651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74496" y="54452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814091" y="491826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814578" y="405417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909486" y="358280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908999" y="562524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7711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53044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29108" y="370392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29108" y="479715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22568" y="358280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74496" y="408852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27660" y="436047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27660" y="381193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79588" y="491826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22568" y="544810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50460" y="381193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50460" y="501317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98532" y="390683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1771" y="591966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12160" y="591667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29152" y="59196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289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472157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α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α</a:t>
            </a:r>
            <a:r>
              <a:rPr lang="en-GB" sz="20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β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β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These two nodes turn on and off randomly, indicating random project arrival.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Teams possess the skills that they are connected 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How should teams A, B and C activate and deactivate?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4036" y="5971293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669" y="5395229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4536" y="5971293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7033470" y="5395229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⋆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67578" y="2538147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9211" y="1962083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571891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6979126" y="1995827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Simple Choice: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Integrated Information Theory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70119"/>
            <a:ext cx="42484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Properties of Consciousness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Integration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Information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Exclusion</a:t>
            </a:r>
            <a:endParaRPr lang="en-GB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5760132" y="1628800"/>
            <a:ext cx="1512168" cy="115212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6804248" y="3645024"/>
            <a:ext cx="1728192" cy="12961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201181" y="3988386"/>
            <a:ext cx="630070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27984" y="3740839"/>
            <a:ext cx="177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RED</a:t>
            </a:r>
            <a:endParaRPr lang="en-GB" sz="7200" b="1" dirty="0">
              <a:solidFill>
                <a:srgbClr val="FF000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5688124" y="4464582"/>
            <a:ext cx="1656184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4955E-6 L 0.00017 0.1887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6" grpId="0" animBg="1"/>
      <p:bldP spid="6" grpId="1" animBg="1"/>
      <p:bldP spid="11" grpId="0"/>
      <p:bldP spid="11" grpId="1"/>
      <p:bldP spid="3" grpId="0" animBg="1"/>
      <p:bldP spid="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Finally: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a:rPr lang="en-GB" sz="2400" b="1" i="1" smtClean="0">
                          <a:latin typeface="Cambria Math"/>
                        </a:rPr>
                        <m:t>𝟏𝟏𝟑𝟔𝟖𝟒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Slightly Better Choice: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b="1" u="sng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400" b="1" dirty="0"/>
                        <m:t>208252</m:t>
                      </m:r>
                    </m:oMath>
                  </m:oMathPara>
                </a14:m>
                <a:endParaRPr lang="en-GB" sz="2400" b="1" dirty="0"/>
              </a:p>
              <a:p>
                <a:endParaRPr lang="en-GB" sz="24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10" name="Oval 9"/>
          <p:cNvSpPr/>
          <p:nvPr/>
        </p:nvSpPr>
        <p:spPr>
          <a:xfrm>
            <a:off x="5508104" y="169733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2763227" y="170118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cxnSp>
        <p:nvCxnSpPr>
          <p:cNvPr id="12" name="Straight Connector 11"/>
          <p:cNvCxnSpPr>
            <a:stCxn id="10" idx="2"/>
            <a:endCxn id="11" idx="6"/>
          </p:cNvCxnSpPr>
          <p:nvPr/>
        </p:nvCxnSpPr>
        <p:spPr>
          <a:xfrm flipH="1">
            <a:off x="3411299" y="2021369"/>
            <a:ext cx="2096805" cy="38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identify for each 2 node system a unique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4×2</m:t>
                    </m:r>
                  </m:oMath>
                </a14:m>
                <a:r>
                  <a:rPr lang="en-GB" sz="2000" dirty="0" smtClean="0"/>
                  <a:t> matrix.</a:t>
                </a:r>
                <a:endParaRPr lang="en-GB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4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conclude following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is piecewise continuous w.r.t.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has local </a:t>
                </a:r>
                <a:r>
                  <a:rPr lang="en-GB" dirty="0" err="1" smtClean="0"/>
                  <a:t>extremum</a:t>
                </a:r>
                <a:r>
                  <a:rPr lang="en-GB" dirty="0" smtClean="0"/>
                  <a:t>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take integer values.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blipFill rotWithShape="1">
                <a:blip r:embed="rId4"/>
                <a:stretch>
                  <a:fillRect l="-1074" t="-2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Exhaustive Search</a:t>
            </a:r>
            <a:endParaRPr lang="en-GB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=256</m:t>
                    </m:r>
                  </m:oMath>
                </a14:m>
                <a:r>
                  <a:rPr lang="en-GB" dirty="0" smtClean="0"/>
                  <a:t> different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=0,1.</m:t>
                    </m:r>
                  </m:oMath>
                </a14:m>
                <a:r>
                  <a:rPr lang="en-GB" dirty="0" smtClean="0"/>
                  <a:t> We observe the following: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856" t="-3636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915816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904148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915816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904148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6" name="Circular Arrow 5"/>
          <p:cNvSpPr/>
          <p:nvPr/>
        </p:nvSpPr>
        <p:spPr>
          <a:xfrm rot="18891827">
            <a:off x="2659580" y="2431393"/>
            <a:ext cx="576064" cy="735511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3928" y="540533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616116" y="4185084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8354359">
            <a:off x="3509497" y="4173524"/>
            <a:ext cx="2566498" cy="178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  <m:r>
                        <a:rPr lang="en-GB" sz="2800" b="1" i="1" smtClean="0">
                          <a:latin typeface="Cambria Math"/>
                        </a:rPr>
                        <m:t>.</m:t>
                      </m:r>
                      <m:r>
                        <a:rPr lang="en-GB" sz="28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1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2843808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832140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843808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832140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3851920" y="4037182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544108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GB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>
                          <a:latin typeface="Cambria Math"/>
                        </a:rPr>
                        <m:t>𝚽</m:t>
                      </m:r>
                      <m:r>
                        <a:rPr lang="en-GB" sz="2800" b="1" i="1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 rot="5400000">
            <a:off x="2555057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0800000">
            <a:off x="3851920" y="166480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9232314">
            <a:off x="3369851" y="2918495"/>
            <a:ext cx="2613101" cy="1265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3108880">
            <a:off x="3602960" y="2933229"/>
            <a:ext cx="2344820" cy="1385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5400000">
            <a:off x="5544108" y="2865800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51720" y="5013176"/>
            <a:ext cx="1296143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A</a:t>
            </a:r>
          </a:p>
          <a:p>
            <a:pPr algn="ctr"/>
            <a:r>
              <a:rPr lang="en-GB" sz="2400" b="1" dirty="0" smtClean="0"/>
              <a:t>!Copy</a:t>
            </a:r>
            <a:endParaRPr lang="en-GB" sz="2400" b="1" dirty="0"/>
          </a:p>
        </p:txBody>
      </p:sp>
      <p:sp>
        <p:nvSpPr>
          <p:cNvPr id="25" name="Oval 24"/>
          <p:cNvSpPr/>
          <p:nvPr/>
        </p:nvSpPr>
        <p:spPr>
          <a:xfrm>
            <a:off x="6156176" y="5013176"/>
            <a:ext cx="133214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</a:t>
            </a:r>
          </a:p>
          <a:p>
            <a:pPr algn="ctr"/>
            <a:r>
              <a:rPr lang="en-GB" sz="2400" b="1" dirty="0" err="1" smtClean="0"/>
              <a:t>Xor</a:t>
            </a:r>
            <a:endParaRPr lang="en-GB" sz="2400" b="1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3619017" y="5517232"/>
            <a:ext cx="2312705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ircular Arrow 9"/>
          <p:cNvSpPr/>
          <p:nvPr/>
        </p:nvSpPr>
        <p:spPr>
          <a:xfrm rot="16200000">
            <a:off x="1475656" y="503919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924" y="492160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Reducible</a:t>
            </a:r>
            <a:endParaRPr lang="en-GB" sz="2800" b="1" dirty="0"/>
          </a:p>
        </p:txBody>
      </p:sp>
      <p:sp>
        <p:nvSpPr>
          <p:cNvPr id="26" name="Circular Arrow 25"/>
          <p:cNvSpPr/>
          <p:nvPr/>
        </p:nvSpPr>
        <p:spPr>
          <a:xfrm rot="5400000">
            <a:off x="7092280" y="503837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9" grpId="0" animBg="1"/>
      <p:bldP spid="10" grpId="0" animBg="1"/>
      <p:bldP spid="11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Conclusions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24852" y="1124744"/>
                <a:ext cx="7848872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u="sng" dirty="0" smtClean="0"/>
                  <a:t>Integrated Information Theory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While </a:t>
                </a:r>
                <a:r>
                  <a:rPr lang="en-GB" sz="2000" dirty="0"/>
                  <a:t>a State Transition Diagram can be insightful, with respect to information and exclusions, it looses sight of irreducibility.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is likely to be larger when as many different states as possible can be transitioned to with high probability.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takes larger values in the network where an initial state of 00 results in staying there forever, than in the network where there is a loop through all states. Hence it seems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might depend on how the set of states is partitioned.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2000" dirty="0"/>
              </a:p>
              <a:p>
                <a:pPr algn="ctr"/>
                <a:r>
                  <a:rPr lang="en-GB" sz="2800" b="1" u="sng" dirty="0" smtClean="0"/>
                  <a:t>Organisation Model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 smtClean="0"/>
                  <a:t>No evident correlation between having an ‘ideal arrangement’ and a large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  <m:r>
                      <a:rPr lang="en-GB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 smtClean="0"/>
                  <a:t>Little more to be gained without expanding.</a:t>
                </a:r>
                <a:endParaRPr lang="en-GB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52" y="1124744"/>
                <a:ext cx="7848872" cy="4647426"/>
              </a:xfrm>
              <a:prstGeom prst="rect">
                <a:avLst/>
              </a:prstGeom>
              <a:blipFill rotWithShape="1">
                <a:blip r:embed="rId2"/>
                <a:stretch>
                  <a:fillRect l="-776" t="-1181" r="-1475" b="-1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8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Future Work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Investigation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338437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Extrapolate qualitative 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from small systems.</a:t>
                </a:r>
                <a:endParaRPr lang="en-GB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Explore alternative methods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, or else find an approximation method.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Determine whether networks which generate 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values are actually desirable</a:t>
                </a:r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Understand dependence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on initial state.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338437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1081" t="-971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32040" y="2636912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Introduce notion of teams collaborating.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Add value to projects, and costs to the existence of teams and collaborations.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the network two time scales over which it evolves.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115616" y="3575678"/>
                <a:ext cx="7200800" cy="163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can also compute repertoires for subsets of the system:</a:t>
                </a:r>
              </a:p>
              <a:p>
                <a:endParaRPr lang="en-GB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𝐴𝐵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 smtClean="0">
                  <a:latin typeface="Cambria Math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75678"/>
                <a:ext cx="7200800" cy="1639744"/>
              </a:xfrm>
              <a:prstGeom prst="rect">
                <a:avLst/>
              </a:prstGeom>
              <a:blipFill rotWithShape="1">
                <a:blip r:embed="rId2"/>
                <a:stretch>
                  <a:fillRect l="-847" t="-18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Notation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2832057" cy="1827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𝐴𝐵𝐶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sz="2800" i="1" dirty="0" smtClean="0">
                    <a:latin typeface="Cambria Math" pitchFamily="18" charset="0"/>
                    <a:ea typeface="Cambria Math" pitchFamily="18" charset="0"/>
                  </a:rPr>
                  <a:t>,</a:t>
                </a:r>
                <a:r>
                  <a:rPr lang="en-GB" sz="28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i="1" dirty="0" smtClean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𝑝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|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2832057" cy="18278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849010" y="1052736"/>
            <a:ext cx="687917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97079" y="2143757"/>
            <a:ext cx="687917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XOR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8866" y="2143757"/>
            <a:ext cx="722652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 AND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7"/>
          </p:cNvCxnSpPr>
          <p:nvPr/>
        </p:nvCxnSpPr>
        <p:spPr>
          <a:xfrm flipH="1">
            <a:off x="6555688" y="1605900"/>
            <a:ext cx="394065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8" idx="1"/>
          </p:cNvCxnSpPr>
          <p:nvPr/>
        </p:nvCxnSpPr>
        <p:spPr>
          <a:xfrm>
            <a:off x="7436184" y="1605900"/>
            <a:ext cx="361638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8" idx="2"/>
          </p:cNvCxnSpPr>
          <p:nvPr/>
        </p:nvCxnSpPr>
        <p:spPr>
          <a:xfrm>
            <a:off x="6661518" y="2467793"/>
            <a:ext cx="10355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259632" y="2996952"/>
                <a:ext cx="5919666" cy="2563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For example,</a:t>
                </a:r>
              </a:p>
              <a:p>
                <a:endParaRPr lang="en-GB" sz="2000" i="1" dirty="0" smtClean="0">
                  <a:latin typeface="Cambria Math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100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010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110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00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101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011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996952"/>
                <a:ext cx="5919666" cy="2563074"/>
              </a:xfrm>
              <a:prstGeom prst="rect">
                <a:avLst/>
              </a:prstGeom>
              <a:blipFill rotWithShape="1">
                <a:blip r:embed="rId4"/>
                <a:stretch>
                  <a:fillRect l="-1133" t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2123728" y="4570436"/>
            <a:ext cx="648072" cy="2160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52120" y="4642444"/>
            <a:ext cx="648072" cy="2880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4628" y="4581128"/>
            <a:ext cx="144016" cy="2880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11860" y="4617132"/>
            <a:ext cx="216024" cy="2160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Unconstrained repertoires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3608" y="1196752"/>
                <a:ext cx="792088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u="sng" dirty="0" smtClean="0"/>
                  <a:t>Unconstrained Past Repertoire:</a:t>
                </a:r>
              </a:p>
              <a:p>
                <a:endParaRPr lang="en-GB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𝑢𝑐</m:t>
                          </m:r>
                        </m:sup>
                      </m:sSup>
                      <m:r>
                        <a:rPr lang="en-GB" sz="20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GB" sz="2000" b="0" i="1" dirty="0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𝑝𝑒𝑟</m:t>
                          </m:r>
                        </m:sup>
                      </m:sSup>
                      <m:d>
                        <m:d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𝐴𝐵𝐶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:endParaRPr lang="en-GB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𝑝𝑒𝑟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𝐴𝐵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0.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.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7920880" cy="1661993"/>
              </a:xfrm>
              <a:prstGeom prst="rect">
                <a:avLst/>
              </a:prstGeom>
              <a:blipFill rotWithShape="1">
                <a:blip r:embed="rId2"/>
                <a:stretch>
                  <a:fillRect l="-1154" t="-2930" b="-1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5616" y="2996952"/>
                <a:ext cx="7632848" cy="322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u="sng" dirty="0" smtClean="0"/>
                  <a:t>Unconstrained Future Repertoire:</a:t>
                </a:r>
              </a:p>
              <a:p>
                <a:endParaRPr lang="en-GB" sz="20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i="1" dirty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sz="2000" i="1" dirty="0">
                              <a:latin typeface="Cambria Math"/>
                            </a:rPr>
                            <m:t>𝑢𝑐</m:t>
                          </m:r>
                        </m:sup>
                      </m:sSup>
                      <m:r>
                        <a:rPr lang="en-GB" sz="20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i="1" dirty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GB" sz="2000" i="1" dirty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i="1" dirty="0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sz="20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GB" sz="2000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𝐴𝐵𝐶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  <m:r>
                            <a:rPr lang="en-GB" sz="20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000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i="1" dirty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sz="2000" i="1" dirty="0">
                              <a:latin typeface="Cambria Math"/>
                            </a:rPr>
                            <m:t>𝑝𝑒𝑟</m:t>
                          </m:r>
                        </m:sup>
                      </m:sSup>
                      <m:d>
                        <m:d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000" i="1" dirty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(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 dirty="0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  <m:d>
                            <m:dPr>
                              <m:begChr m:val="|"/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𝐵𝐶</m:t>
                                  </m:r>
                                </m:e>
                                <m:sup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2000" i="1" dirty="0">
                                  <a:latin typeface="Cambria Math"/>
                                </a:rPr>
                                <m:t>𝑝𝑒𝑟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×…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996952"/>
                <a:ext cx="7632848" cy="3222613"/>
              </a:xfrm>
              <a:prstGeom prst="rect">
                <a:avLst/>
              </a:prstGeom>
              <a:blipFill rotWithShape="1">
                <a:blip r:embed="rId3"/>
                <a:stretch>
                  <a:fillRect l="-1198" t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𝑢𝑐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3097928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90398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640833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75737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853476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3033789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306979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91210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0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𝑀𝐼𝑃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blipFill rotWithShape="1">
                <a:blip r:embed="rId4"/>
                <a:stretch>
                  <a:fillRect l="-158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644</TotalTime>
  <Words>2063</Words>
  <Application>Microsoft Office PowerPoint</Application>
  <PresentationFormat>On-screen Show (4:3)</PresentationFormat>
  <Paragraphs>347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58</cp:revision>
  <dcterms:created xsi:type="dcterms:W3CDTF">2017-05-22T14:53:17Z</dcterms:created>
  <dcterms:modified xsi:type="dcterms:W3CDTF">2017-05-24T10:05:06Z</dcterms:modified>
</cp:coreProperties>
</file>