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sldIdLst>
    <p:sldId id="270" r:id="rId4"/>
    <p:sldId id="271" r:id="rId5"/>
    <p:sldId id="276" r:id="rId6"/>
    <p:sldId id="277" r:id="rId7"/>
    <p:sldId id="278" r:id="rId8"/>
    <p:sldId id="279" r:id="rId9"/>
    <p:sldId id="300" r:id="rId10"/>
    <p:sldId id="301" r:id="rId11"/>
    <p:sldId id="275" r:id="rId12"/>
    <p:sldId id="285" r:id="rId13"/>
    <p:sldId id="288" r:id="rId14"/>
    <p:sldId id="289" r:id="rId15"/>
    <p:sldId id="290" r:id="rId16"/>
    <p:sldId id="291" r:id="rId17"/>
    <p:sldId id="295" r:id="rId18"/>
    <p:sldId id="296" r:id="rId19"/>
    <p:sldId id="297" r:id="rId20"/>
    <p:sldId id="298" r:id="rId21"/>
    <p:sldId id="299" r:id="rId22"/>
    <p:sldId id="286" r:id="rId23"/>
    <p:sldId id="292" r:id="rId24"/>
    <p:sldId id="293" r:id="rId25"/>
    <p:sldId id="29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ABBDF5-2FEB-437F-9E94-602D21DFE73A}">
          <p14:sldIdLst>
            <p14:sldId id="270"/>
            <p14:sldId id="271"/>
            <p14:sldId id="276"/>
            <p14:sldId id="277"/>
            <p14:sldId id="278"/>
            <p14:sldId id="279"/>
            <p14:sldId id="300"/>
            <p14:sldId id="301"/>
            <p14:sldId id="275"/>
            <p14:sldId id="285"/>
            <p14:sldId id="288"/>
          </p14:sldIdLst>
        </p14:section>
        <p14:section name="Untitled Section" id="{1C67E880-6AED-4F8E-AA56-0D385D91E073}">
          <p14:sldIdLst>
            <p14:sldId id="289"/>
            <p14:sldId id="290"/>
            <p14:sldId id="291"/>
            <p14:sldId id="295"/>
            <p14:sldId id="296"/>
            <p14:sldId id="297"/>
            <p14:sldId id="298"/>
            <p14:sldId id="299"/>
            <p14:sldId id="286"/>
            <p14:sldId id="292"/>
            <p14:sldId id="293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8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2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8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1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5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4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7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0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9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46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9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4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62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44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09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08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0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0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0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2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3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7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3243546" y="-2451384"/>
            <a:ext cx="828000" cy="5730765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45877" y="6453188"/>
            <a:ext cx="8298123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29089" y="-1"/>
            <a:ext cx="834099" cy="6882246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-5400000">
            <a:off x="-865974" y="1594864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University</a:t>
            </a:r>
            <a:r>
              <a:rPr lang="en-GB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Oxford 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 rot="-5400000">
            <a:off x="-865974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Mathematical </a:t>
            </a:r>
            <a:r>
              <a:rPr lang="en-GB" altLang="en-US" sz="24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Institute</a:t>
            </a:r>
            <a:endParaRPr lang="en-GB" altLang="en-US" sz="24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2147"/>
                </a:solidFill>
                <a:latin typeface="+mj-lt"/>
                <a:cs typeface="Arial" panose="020B0604020202020204" pitchFamily="34" charset="0"/>
              </a:rPr>
              <a:t>EPSRC Centre for Doctoral Training in Industrially Focused Mathematical Modelling</a:t>
            </a:r>
            <a:endParaRPr lang="en-GB" altLang="en-US" sz="1800" b="1" dirty="0">
              <a:solidFill>
                <a:srgbClr val="002147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4" y="56276"/>
            <a:ext cx="2277472" cy="7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4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3000" dirty="0"/>
          </a:p>
        </p:txBody>
      </p:sp>
      <p:pic>
        <p:nvPicPr>
          <p:cNvPr id="14" name="Picture 13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6" y="264417"/>
            <a:ext cx="2584450" cy="808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66700"/>
            <a:ext cx="1679161" cy="8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368151"/>
          </a:xfrm>
        </p:spPr>
        <p:txBody>
          <a:bodyPr/>
          <a:lstStyle/>
          <a:p>
            <a:r>
              <a:rPr lang="en-GB" dirty="0" smtClean="0"/>
              <a:t>Integrated Information Theory for Organisational Consciousness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440160"/>
          </a:xfrm>
        </p:spPr>
        <p:txBody>
          <a:bodyPr/>
          <a:lstStyle/>
          <a:p>
            <a:r>
              <a:rPr lang="en-GB" sz="2400" dirty="0" smtClean="0"/>
              <a:t>Jonathan Peters</a:t>
            </a:r>
          </a:p>
          <a:p>
            <a:r>
              <a:rPr lang="en-GB" sz="2400" dirty="0" smtClean="0"/>
              <a:t>Supervisors: Mariano </a:t>
            </a:r>
            <a:r>
              <a:rPr lang="en-GB" sz="2400" dirty="0" err="1" smtClean="0"/>
              <a:t>Beguerisse</a:t>
            </a:r>
            <a:r>
              <a:rPr lang="en-GB" sz="2400" dirty="0" smtClean="0"/>
              <a:t>, Christian Bick, </a:t>
            </a:r>
            <a:r>
              <a:rPr lang="en-GB" sz="2400" dirty="0" err="1" smtClean="0"/>
              <a:t>Yakov</a:t>
            </a:r>
            <a:r>
              <a:rPr lang="en-GB" sz="2400" dirty="0" smtClean="0"/>
              <a:t> </a:t>
            </a:r>
            <a:r>
              <a:rPr lang="en-GB" sz="2400" dirty="0" err="1" smtClean="0"/>
              <a:t>Kremnitzer</a:t>
            </a:r>
            <a:r>
              <a:rPr lang="en-GB" sz="2400" dirty="0" smtClean="0"/>
              <a:t>, Steve </a:t>
            </a:r>
            <a:r>
              <a:rPr lang="en-GB" sz="2400" dirty="0" err="1" smtClean="0"/>
              <a:t>Brewis</a:t>
            </a:r>
            <a:r>
              <a:rPr lang="en-GB" sz="2400" dirty="0" smtClean="0"/>
              <a:t>, Steve Cassidy</a:t>
            </a:r>
            <a:endParaRPr lang="en-GB" sz="2400" dirty="0"/>
          </a:p>
        </p:txBody>
      </p:sp>
      <p:sp>
        <p:nvSpPr>
          <p:cNvPr id="4" name="AutoShape 2" descr="Image result for brain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 descr="Image result for brain networ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2809" b="4451"/>
          <a:stretch/>
        </p:blipFill>
        <p:spPr bwMode="auto">
          <a:xfrm>
            <a:off x="171981" y="4437112"/>
            <a:ext cx="3487706" cy="22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hierarchy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3888432" cy="227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60116" y="980728"/>
            <a:ext cx="79928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Assumptions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The number of teams/individuals available is fixed.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The skills possessed by each team/individual are fixed.</a:t>
            </a: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With each time-step, a single new project arrives. The skills required by this project are randomly determined.</a:t>
            </a:r>
          </a:p>
        </p:txBody>
      </p:sp>
      <p:sp>
        <p:nvSpPr>
          <p:cNvPr id="6" name="Oval 5"/>
          <p:cNvSpPr/>
          <p:nvPr/>
        </p:nvSpPr>
        <p:spPr>
          <a:xfrm>
            <a:off x="2261414" y="35010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8" name="Oval 7"/>
          <p:cNvSpPr/>
          <p:nvPr/>
        </p:nvSpPr>
        <p:spPr>
          <a:xfrm>
            <a:off x="2260927" y="53012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Oval 8"/>
          <p:cNvSpPr/>
          <p:nvPr/>
        </p:nvSpPr>
        <p:spPr>
          <a:xfrm>
            <a:off x="4074496" y="325876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0" name="Oval 9"/>
          <p:cNvSpPr/>
          <p:nvPr/>
        </p:nvSpPr>
        <p:spPr>
          <a:xfrm>
            <a:off x="3426424" y="43651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4074496" y="54452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cxnSp>
        <p:nvCxnSpPr>
          <p:cNvPr id="15" name="Straight Connector 14"/>
          <p:cNvCxnSpPr>
            <a:stCxn id="10" idx="3"/>
            <a:endCxn id="8" idx="7"/>
          </p:cNvCxnSpPr>
          <p:nvPr/>
        </p:nvCxnSpPr>
        <p:spPr>
          <a:xfrm flipH="1">
            <a:off x="2814091" y="4918268"/>
            <a:ext cx="707241" cy="47784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6" idx="5"/>
          </p:cNvCxnSpPr>
          <p:nvPr/>
        </p:nvCxnSpPr>
        <p:spPr>
          <a:xfrm flipH="1" flipV="1">
            <a:off x="2814578" y="4054172"/>
            <a:ext cx="706754" cy="4058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6" idx="6"/>
          </p:cNvCxnSpPr>
          <p:nvPr/>
        </p:nvCxnSpPr>
        <p:spPr>
          <a:xfrm flipH="1">
            <a:off x="2909486" y="3582802"/>
            <a:ext cx="1165010" cy="24224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8" idx="6"/>
          </p:cNvCxnSpPr>
          <p:nvPr/>
        </p:nvCxnSpPr>
        <p:spPr>
          <a:xfrm flipH="1" flipV="1">
            <a:off x="2908999" y="5625244"/>
            <a:ext cx="1165497" cy="14401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67711" y="298127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53044" y="298127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29108" y="3703923"/>
            <a:ext cx="792088" cy="769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6529108" y="4797152"/>
            <a:ext cx="792088" cy="762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28" name="Straight Arrow Connector 27"/>
          <p:cNvCxnSpPr>
            <a:stCxn id="25" idx="1"/>
            <a:endCxn id="9" idx="6"/>
          </p:cNvCxnSpPr>
          <p:nvPr/>
        </p:nvCxnSpPr>
        <p:spPr>
          <a:xfrm flipH="1" flipV="1">
            <a:off x="4722568" y="3582802"/>
            <a:ext cx="1922539" cy="2337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4074496" y="4088520"/>
            <a:ext cx="2454612" cy="59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1" idx="7"/>
          </p:cNvCxnSpPr>
          <p:nvPr/>
        </p:nvCxnSpPr>
        <p:spPr>
          <a:xfrm flipH="1">
            <a:off x="4627660" y="4360470"/>
            <a:ext cx="2017447" cy="1179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1"/>
            <a:endCxn id="9" idx="5"/>
          </p:cNvCxnSpPr>
          <p:nvPr/>
        </p:nvCxnSpPr>
        <p:spPr>
          <a:xfrm flipH="1" flipV="1">
            <a:off x="4627660" y="3811930"/>
            <a:ext cx="2017447" cy="10969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10" idx="5"/>
          </p:cNvCxnSpPr>
          <p:nvPr/>
        </p:nvCxnSpPr>
        <p:spPr>
          <a:xfrm flipH="1" flipV="1">
            <a:off x="3979588" y="4918268"/>
            <a:ext cx="2549520" cy="260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1" idx="6"/>
          </p:cNvCxnSpPr>
          <p:nvPr/>
        </p:nvCxnSpPr>
        <p:spPr>
          <a:xfrm flipH="1">
            <a:off x="4722568" y="5448103"/>
            <a:ext cx="1922539" cy="321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3"/>
            <a:endCxn id="10" idx="0"/>
          </p:cNvCxnSpPr>
          <p:nvPr/>
        </p:nvCxnSpPr>
        <p:spPr>
          <a:xfrm flipH="1">
            <a:off x="3750460" y="3811930"/>
            <a:ext cx="418944" cy="5531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11" idx="1"/>
          </p:cNvCxnSpPr>
          <p:nvPr/>
        </p:nvCxnSpPr>
        <p:spPr>
          <a:xfrm>
            <a:off x="3750460" y="5013176"/>
            <a:ext cx="418944" cy="5269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4"/>
            <a:endCxn id="11" idx="0"/>
          </p:cNvCxnSpPr>
          <p:nvPr/>
        </p:nvCxnSpPr>
        <p:spPr>
          <a:xfrm>
            <a:off x="4398532" y="3906838"/>
            <a:ext cx="0" cy="15383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11771" y="591966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Skills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12160" y="5916677"/>
            <a:ext cx="18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Projects</a:t>
            </a:r>
            <a:endParaRPr lang="en-GB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29152" y="591966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Teams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22894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25" grpId="0" animBg="1"/>
      <p:bldP spid="26" grpId="0" animBg="1"/>
      <p:bldP spid="55" grpId="0"/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p:sp>
        <p:nvSpPr>
          <p:cNvPr id="6" name="Oval 5"/>
          <p:cNvSpPr/>
          <p:nvPr/>
        </p:nvSpPr>
        <p:spPr>
          <a:xfrm>
            <a:off x="2246289" y="13744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8" name="Oval 7"/>
          <p:cNvSpPr/>
          <p:nvPr/>
        </p:nvSpPr>
        <p:spPr>
          <a:xfrm>
            <a:off x="2245802" y="31746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Oval 8"/>
          <p:cNvSpPr/>
          <p:nvPr/>
        </p:nvSpPr>
        <p:spPr>
          <a:xfrm>
            <a:off x="4059371" y="113220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0" name="Oval 9"/>
          <p:cNvSpPr/>
          <p:nvPr/>
        </p:nvSpPr>
        <p:spPr>
          <a:xfrm>
            <a:off x="3411299" y="223854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4059371" y="33186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cxnSp>
        <p:nvCxnSpPr>
          <p:cNvPr id="15" name="Straight Connector 14"/>
          <p:cNvCxnSpPr>
            <a:stCxn id="10" idx="3"/>
            <a:endCxn id="8" idx="7"/>
          </p:cNvCxnSpPr>
          <p:nvPr/>
        </p:nvCxnSpPr>
        <p:spPr>
          <a:xfrm flipH="1">
            <a:off x="2798966" y="2791708"/>
            <a:ext cx="707241" cy="47784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6" idx="5"/>
          </p:cNvCxnSpPr>
          <p:nvPr/>
        </p:nvCxnSpPr>
        <p:spPr>
          <a:xfrm flipH="1" flipV="1">
            <a:off x="2799453" y="1927612"/>
            <a:ext cx="706754" cy="4058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6" idx="6"/>
          </p:cNvCxnSpPr>
          <p:nvPr/>
        </p:nvCxnSpPr>
        <p:spPr>
          <a:xfrm flipH="1">
            <a:off x="2894361" y="1456242"/>
            <a:ext cx="1165010" cy="24224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8" idx="6"/>
          </p:cNvCxnSpPr>
          <p:nvPr/>
        </p:nvCxnSpPr>
        <p:spPr>
          <a:xfrm flipH="1" flipV="1">
            <a:off x="2893874" y="3498684"/>
            <a:ext cx="1165497" cy="14401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52586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37919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13983" y="1577363"/>
            <a:ext cx="792088" cy="769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6513983" y="2670592"/>
            <a:ext cx="792088" cy="762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28" name="Straight Arrow Connector 27"/>
          <p:cNvCxnSpPr>
            <a:stCxn id="25" idx="1"/>
            <a:endCxn id="9" idx="6"/>
          </p:cNvCxnSpPr>
          <p:nvPr/>
        </p:nvCxnSpPr>
        <p:spPr>
          <a:xfrm flipH="1" flipV="1">
            <a:off x="4707443" y="1456242"/>
            <a:ext cx="1922539" cy="2337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4059371" y="1961960"/>
            <a:ext cx="2454612" cy="59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1" idx="7"/>
          </p:cNvCxnSpPr>
          <p:nvPr/>
        </p:nvCxnSpPr>
        <p:spPr>
          <a:xfrm flipH="1">
            <a:off x="4612535" y="2233910"/>
            <a:ext cx="2017447" cy="1179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1"/>
            <a:endCxn id="9" idx="5"/>
          </p:cNvCxnSpPr>
          <p:nvPr/>
        </p:nvCxnSpPr>
        <p:spPr>
          <a:xfrm flipH="1" flipV="1">
            <a:off x="4612535" y="1685370"/>
            <a:ext cx="2017447" cy="10969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10" idx="5"/>
          </p:cNvCxnSpPr>
          <p:nvPr/>
        </p:nvCxnSpPr>
        <p:spPr>
          <a:xfrm flipH="1" flipV="1">
            <a:off x="3964463" y="2791708"/>
            <a:ext cx="2549520" cy="260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1" idx="6"/>
          </p:cNvCxnSpPr>
          <p:nvPr/>
        </p:nvCxnSpPr>
        <p:spPr>
          <a:xfrm flipH="1">
            <a:off x="4707443" y="3321543"/>
            <a:ext cx="1922539" cy="321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3"/>
            <a:endCxn id="10" idx="0"/>
          </p:cNvCxnSpPr>
          <p:nvPr/>
        </p:nvCxnSpPr>
        <p:spPr>
          <a:xfrm flipH="1">
            <a:off x="3735335" y="1685370"/>
            <a:ext cx="418944" cy="5531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11" idx="1"/>
          </p:cNvCxnSpPr>
          <p:nvPr/>
        </p:nvCxnSpPr>
        <p:spPr>
          <a:xfrm>
            <a:off x="3735335" y="2886616"/>
            <a:ext cx="418944" cy="5269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4"/>
            <a:endCxn id="11" idx="0"/>
          </p:cNvCxnSpPr>
          <p:nvPr/>
        </p:nvCxnSpPr>
        <p:spPr>
          <a:xfrm>
            <a:off x="4383407" y="1780278"/>
            <a:ext cx="0" cy="15383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96646" y="379310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Skills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997035" y="3790117"/>
            <a:ext cx="18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Projects</a:t>
            </a:r>
            <a:endParaRPr lang="en-GB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14027" y="379310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Teams</a:t>
            </a:r>
            <a:endParaRPr lang="en-GB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4472157"/>
            <a:ext cx="77768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Node P</a:t>
            </a:r>
            <a:r>
              <a:rPr lang="el-GR" sz="2000" dirty="0" smtClean="0"/>
              <a:t>α</a:t>
            </a:r>
            <a:r>
              <a:rPr lang="en-GB" sz="2000" dirty="0" smtClean="0"/>
              <a:t> is on if an incoming project requires skill </a:t>
            </a:r>
            <a:r>
              <a:rPr lang="el-GR" sz="2000" dirty="0" smtClean="0"/>
              <a:t>α</a:t>
            </a:r>
            <a:r>
              <a:rPr lang="en-GB" sz="2000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Node P</a:t>
            </a:r>
            <a:r>
              <a:rPr lang="el-GR" sz="2000" dirty="0" smtClean="0"/>
              <a:t>β</a:t>
            </a:r>
            <a:r>
              <a:rPr lang="en-GB" sz="2000" dirty="0" smtClean="0"/>
              <a:t> is on if an incoming project requires skill </a:t>
            </a:r>
            <a:r>
              <a:rPr lang="el-GR" sz="2000" dirty="0" smtClean="0"/>
              <a:t>β</a:t>
            </a:r>
            <a:r>
              <a:rPr lang="en-GB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These two nodes turn on and off randomly, indicating random project arrival.</a:t>
            </a: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Teams possess the skills that they are connected 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How should teams A, B and C activate and deactivate?</a:t>
            </a: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3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p:sp>
        <p:nvSpPr>
          <p:cNvPr id="6" name="Oval 5"/>
          <p:cNvSpPr/>
          <p:nvPr/>
        </p:nvSpPr>
        <p:spPr>
          <a:xfrm>
            <a:off x="2246289" y="13744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8" name="Oval 7"/>
          <p:cNvSpPr/>
          <p:nvPr/>
        </p:nvSpPr>
        <p:spPr>
          <a:xfrm>
            <a:off x="2245802" y="31746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Oval 8"/>
          <p:cNvSpPr/>
          <p:nvPr/>
        </p:nvSpPr>
        <p:spPr>
          <a:xfrm>
            <a:off x="4059371" y="113220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0" name="Oval 9"/>
          <p:cNvSpPr/>
          <p:nvPr/>
        </p:nvSpPr>
        <p:spPr>
          <a:xfrm>
            <a:off x="3411299" y="223854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4059371" y="33186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cxnSp>
        <p:nvCxnSpPr>
          <p:cNvPr id="15" name="Straight Connector 14"/>
          <p:cNvCxnSpPr>
            <a:stCxn id="10" idx="3"/>
            <a:endCxn id="8" idx="7"/>
          </p:cNvCxnSpPr>
          <p:nvPr/>
        </p:nvCxnSpPr>
        <p:spPr>
          <a:xfrm flipH="1">
            <a:off x="2798966" y="2791708"/>
            <a:ext cx="707241" cy="47784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6" idx="5"/>
          </p:cNvCxnSpPr>
          <p:nvPr/>
        </p:nvCxnSpPr>
        <p:spPr>
          <a:xfrm flipH="1" flipV="1">
            <a:off x="2799453" y="1927612"/>
            <a:ext cx="706754" cy="4058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6" idx="6"/>
          </p:cNvCxnSpPr>
          <p:nvPr/>
        </p:nvCxnSpPr>
        <p:spPr>
          <a:xfrm flipH="1">
            <a:off x="2894361" y="1456242"/>
            <a:ext cx="1165010" cy="24224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8" idx="6"/>
          </p:cNvCxnSpPr>
          <p:nvPr/>
        </p:nvCxnSpPr>
        <p:spPr>
          <a:xfrm flipH="1" flipV="1">
            <a:off x="2893874" y="3498684"/>
            <a:ext cx="1165497" cy="14401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52586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37919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13983" y="1577363"/>
            <a:ext cx="792088" cy="769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6513983" y="2670592"/>
            <a:ext cx="792088" cy="762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28" name="Straight Arrow Connector 27"/>
          <p:cNvCxnSpPr>
            <a:stCxn id="25" idx="1"/>
            <a:endCxn id="9" idx="6"/>
          </p:cNvCxnSpPr>
          <p:nvPr/>
        </p:nvCxnSpPr>
        <p:spPr>
          <a:xfrm flipH="1" flipV="1">
            <a:off x="4707443" y="1456242"/>
            <a:ext cx="1922539" cy="2337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4059371" y="1961960"/>
            <a:ext cx="2454612" cy="59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1" idx="7"/>
          </p:cNvCxnSpPr>
          <p:nvPr/>
        </p:nvCxnSpPr>
        <p:spPr>
          <a:xfrm flipH="1">
            <a:off x="4612535" y="2233910"/>
            <a:ext cx="2017447" cy="1179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1"/>
            <a:endCxn id="9" idx="5"/>
          </p:cNvCxnSpPr>
          <p:nvPr/>
        </p:nvCxnSpPr>
        <p:spPr>
          <a:xfrm flipH="1" flipV="1">
            <a:off x="4612535" y="1685370"/>
            <a:ext cx="2017447" cy="10969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10" idx="5"/>
          </p:cNvCxnSpPr>
          <p:nvPr/>
        </p:nvCxnSpPr>
        <p:spPr>
          <a:xfrm flipH="1" flipV="1">
            <a:off x="3964463" y="2791708"/>
            <a:ext cx="2549520" cy="260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1" idx="6"/>
          </p:cNvCxnSpPr>
          <p:nvPr/>
        </p:nvCxnSpPr>
        <p:spPr>
          <a:xfrm flipH="1">
            <a:off x="4707443" y="3321543"/>
            <a:ext cx="1922539" cy="321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3"/>
            <a:endCxn id="10" idx="0"/>
          </p:cNvCxnSpPr>
          <p:nvPr/>
        </p:nvCxnSpPr>
        <p:spPr>
          <a:xfrm flipH="1">
            <a:off x="3735335" y="1685370"/>
            <a:ext cx="418944" cy="5531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11" idx="1"/>
          </p:cNvCxnSpPr>
          <p:nvPr/>
        </p:nvCxnSpPr>
        <p:spPr>
          <a:xfrm>
            <a:off x="3735335" y="2886616"/>
            <a:ext cx="418944" cy="5269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4"/>
            <a:endCxn id="11" idx="0"/>
          </p:cNvCxnSpPr>
          <p:nvPr/>
        </p:nvCxnSpPr>
        <p:spPr>
          <a:xfrm>
            <a:off x="4383407" y="1780278"/>
            <a:ext cx="0" cy="15383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96646" y="379310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Skills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997035" y="3790117"/>
            <a:ext cx="18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Projects</a:t>
            </a:r>
            <a:endParaRPr lang="en-GB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14027" y="379310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Teams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71600" y="4603141"/>
                <a:ext cx="7943457" cy="127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⋆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⋆</m:t>
                      </m:r>
                      <m:r>
                        <a:rPr lang="en-GB" sz="20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/>
              </a:p>
              <a:p>
                <a:endParaRPr lang="en-GB" sz="2000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603141"/>
                <a:ext cx="7943457" cy="1274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34036" y="5971293"/>
            <a:ext cx="188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on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45669" y="5395229"/>
            <a:ext cx="247497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54536" y="5971293"/>
            <a:ext cx="190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off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18" idx="0"/>
          </p:cNvCxnSpPr>
          <p:nvPr/>
        </p:nvCxnSpPr>
        <p:spPr>
          <a:xfrm flipH="1" flipV="1">
            <a:off x="7033470" y="5395229"/>
            <a:ext cx="272601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76980" y="1203739"/>
                <a:ext cx="7915500" cy="127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⋆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⋆</m:t>
                      </m:r>
                      <m:r>
                        <a:rPr lang="en-GB" sz="20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/>
              </a:p>
              <a:p>
                <a:endParaRPr lang="en-GB" sz="2000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0" y="1203739"/>
                <a:ext cx="7915500" cy="1274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67578" y="2538147"/>
            <a:ext cx="188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on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79211" y="1962083"/>
            <a:ext cx="247497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192" y="2571891"/>
            <a:ext cx="190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off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18" idx="0"/>
          </p:cNvCxnSpPr>
          <p:nvPr/>
        </p:nvCxnSpPr>
        <p:spPr>
          <a:xfrm flipH="1" flipV="1">
            <a:off x="6979126" y="1995827"/>
            <a:ext cx="272601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43608" y="3068960"/>
                <a:ext cx="7488832" cy="3079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u="sng" dirty="0" smtClean="0"/>
                  <a:t>Simple Choice:</a:t>
                </a:r>
              </a:p>
              <a:p>
                <a:endParaRPr lang="en-GB" sz="2800" b="1" u="sn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</m:t>
                      </m:r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, 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𝑔</m:t>
                      </m:r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sz="2800" b="1" u="sng" dirty="0" smtClean="0"/>
                  <a:t>Result:</a:t>
                </a:r>
              </a:p>
              <a:p>
                <a:endParaRPr lang="en-GB" sz="2800" b="1" u="sn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0" smtClean="0">
                          <a:latin typeface="Cambria Math"/>
                        </a:rPr>
                        <m:t>𝚽</m:t>
                      </m:r>
                      <m:r>
                        <a:rPr lang="en-GB" sz="2400" b="1" i="1" smtClean="0">
                          <a:latin typeface="Cambria Math"/>
                        </a:rPr>
                        <m:t>=</m:t>
                      </m:r>
                      <m:r>
                        <a:rPr lang="en-GB" sz="24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GB" sz="2400" b="1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68960"/>
                <a:ext cx="7488832" cy="3079689"/>
              </a:xfrm>
              <a:prstGeom prst="rect">
                <a:avLst/>
              </a:prstGeom>
              <a:blipFill rotWithShape="1">
                <a:blip r:embed="rId3"/>
                <a:stretch>
                  <a:fillRect l="-1627" t="-1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28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08202" y="3712423"/>
                <a:ext cx="7488832" cy="2712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u="sng" dirty="0" smtClean="0"/>
                  <a:t>Finally:</a:t>
                </a:r>
              </a:p>
              <a:p>
                <a:endParaRPr lang="en-GB" sz="2800" b="1" u="sn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𝑔</m:t>
                      </m:r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sz="2800" b="1" u="sng" dirty="0" smtClean="0"/>
                  <a:t>Result: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0" smtClean="0">
                          <a:latin typeface="Cambria Math"/>
                        </a:rPr>
                        <m:t>𝚽</m:t>
                      </m:r>
                      <m:r>
                        <a:rPr lang="en-GB" sz="2400" b="1" i="1" smtClean="0">
                          <a:latin typeface="Cambria Math"/>
                        </a:rPr>
                        <m:t>=</m:t>
                      </m:r>
                      <m:r>
                        <a:rPr lang="en-GB" sz="2400" b="1" i="1" smtClean="0">
                          <a:latin typeface="Cambria Math"/>
                        </a:rPr>
                        <m:t>𝟎</m:t>
                      </m:r>
                      <m:r>
                        <a:rPr lang="en-GB" sz="2400" b="1" i="1" smtClean="0">
                          <a:latin typeface="Cambria Math"/>
                        </a:rPr>
                        <m:t>.</m:t>
                      </m:r>
                      <m:r>
                        <a:rPr lang="en-GB" sz="2400" b="1" i="1" smtClean="0">
                          <a:latin typeface="Cambria Math"/>
                        </a:rPr>
                        <m:t>𝟏𝟏𝟑𝟔𝟖𝟒</m:t>
                      </m:r>
                    </m:oMath>
                  </m:oMathPara>
                </a14:m>
                <a:endParaRPr lang="en-GB" sz="2400" b="1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02" y="3712423"/>
                <a:ext cx="7488832" cy="2712922"/>
              </a:xfrm>
              <a:prstGeom prst="rect">
                <a:avLst/>
              </a:prstGeom>
              <a:blipFill rotWithShape="1">
                <a:blip r:embed="rId2"/>
                <a:stretch>
                  <a:fillRect l="-1627" t="-2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08202" y="1061120"/>
                <a:ext cx="7488832" cy="3020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u="sng" dirty="0" smtClean="0"/>
                  <a:t>Slightly Better Choice:</a:t>
                </a:r>
              </a:p>
              <a:p>
                <a:endParaRPr lang="en-GB" sz="2800" b="1" u="sn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</m:t>
                      </m:r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  <m:r>
                                          <a:rPr lang="en-GB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(1−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GB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  <m:r>
                                          <a:rPr lang="en-GB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b="1" u="sng" dirty="0" smtClean="0"/>
              </a:p>
              <a:p>
                <a:r>
                  <a:rPr lang="en-GB" sz="2800" b="1" u="sng" dirty="0" smtClean="0"/>
                  <a:t>Result: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0" smtClean="0">
                          <a:latin typeface="Cambria Math"/>
                        </a:rPr>
                        <m:t>𝚽</m:t>
                      </m:r>
                      <m:r>
                        <a:rPr lang="en-GB" sz="2400" b="1" i="1" smtClean="0">
                          <a:latin typeface="Cambria Math"/>
                        </a:rPr>
                        <m:t>=</m:t>
                      </m:r>
                      <m:r>
                        <a:rPr lang="en-GB" sz="2400" b="1" i="1" smtClean="0">
                          <a:latin typeface="Cambria Math"/>
                        </a:rPr>
                        <m:t>𝟎</m:t>
                      </m:r>
                      <m:r>
                        <a:rPr lang="en-GB" sz="2400" b="1" i="1" smtClean="0">
                          <a:latin typeface="Cambria Math"/>
                        </a:rPr>
                        <m:t>.</m:t>
                      </m:r>
                      <m:r>
                        <m:rPr>
                          <m:nor/>
                        </m:rPr>
                        <a:rPr lang="en-GB" sz="2400" b="1" dirty="0"/>
                        <m:t>208252</m:t>
                      </m:r>
                    </m:oMath>
                  </m:oMathPara>
                </a14:m>
                <a:endParaRPr lang="en-GB" sz="2400" b="1" dirty="0"/>
              </a:p>
              <a:p>
                <a:endParaRPr lang="en-GB" sz="2400" b="1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02" y="1061120"/>
                <a:ext cx="7488832" cy="3020635"/>
              </a:xfrm>
              <a:prstGeom prst="rect">
                <a:avLst/>
              </a:prstGeom>
              <a:blipFill rotWithShape="1">
                <a:blip r:embed="rId3"/>
                <a:stretch>
                  <a:fillRect l="-1627" t="-1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8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IIT in a 2 node system</a:t>
            </a:r>
            <a:endParaRPr lang="en-GB" sz="3600" dirty="0"/>
          </a:p>
        </p:txBody>
      </p:sp>
      <p:sp>
        <p:nvSpPr>
          <p:cNvPr id="10" name="Oval 9"/>
          <p:cNvSpPr/>
          <p:nvPr/>
        </p:nvSpPr>
        <p:spPr>
          <a:xfrm>
            <a:off x="5508104" y="1697333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2763227" y="170118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cxnSp>
        <p:nvCxnSpPr>
          <p:cNvPr id="12" name="Straight Connector 11"/>
          <p:cNvCxnSpPr>
            <a:stCxn id="10" idx="2"/>
            <a:endCxn id="11" idx="6"/>
          </p:cNvCxnSpPr>
          <p:nvPr/>
        </p:nvCxnSpPr>
        <p:spPr>
          <a:xfrm flipH="1">
            <a:off x="3411299" y="2021369"/>
            <a:ext cx="2096805" cy="38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425130" y="2780928"/>
                <a:ext cx="64087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We identify for each 2 node system a unique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4×2</m:t>
                    </m:r>
                  </m:oMath>
                </a14:m>
                <a:r>
                  <a:rPr lang="en-GB" sz="2000" dirty="0" smtClean="0"/>
                  <a:t> matrix.</a:t>
                </a:r>
                <a:endParaRPr lang="en-GB" sz="2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130" y="2780928"/>
                <a:ext cx="6408712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47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580112" y="3789040"/>
                <a:ext cx="2446632" cy="1505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𝑇</m:t>
                      </m:r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789040"/>
                <a:ext cx="2446632" cy="15054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71600" y="3789040"/>
                <a:ext cx="4536504" cy="1521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We conclude following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is piecewise continuous w.r.t.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has local </a:t>
                </a:r>
                <a:r>
                  <a:rPr lang="en-GB" dirty="0" err="1" smtClean="0"/>
                  <a:t>extremum</a:t>
                </a:r>
                <a:r>
                  <a:rPr lang="en-GB" dirty="0" smtClean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 take integer values.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789040"/>
                <a:ext cx="4536504" cy="1521955"/>
              </a:xfrm>
              <a:prstGeom prst="rect">
                <a:avLst/>
              </a:prstGeom>
              <a:blipFill rotWithShape="1">
                <a:blip r:embed="rId4"/>
                <a:stretch>
                  <a:fillRect l="-1074" t="-2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8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IIT in a 2 node system</a:t>
            </a:r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98072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Exhaustive Search</a:t>
            </a:r>
            <a:endParaRPr lang="en-GB" sz="28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87624" y="1700808"/>
                <a:ext cx="6408712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8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=256</m:t>
                    </m:r>
                  </m:oMath>
                </a14:m>
                <a:r>
                  <a:rPr lang="en-GB" dirty="0" smtClean="0"/>
                  <a:t> different values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GB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=0,1.</m:t>
                    </m:r>
                  </m:oMath>
                </a14:m>
                <a:r>
                  <a:rPr lang="en-GB" dirty="0" smtClean="0"/>
                  <a:t> We observe the following:</a:t>
                </a:r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700808"/>
                <a:ext cx="6408712" cy="668645"/>
              </a:xfrm>
              <a:prstGeom prst="rect">
                <a:avLst/>
              </a:prstGeom>
              <a:blipFill rotWithShape="1">
                <a:blip r:embed="rId2"/>
                <a:stretch>
                  <a:fillRect l="-856" t="-3636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915816" y="270892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00</a:t>
            </a:r>
            <a:endParaRPr lang="en-GB" sz="2400" b="1" dirty="0"/>
          </a:p>
        </p:txBody>
      </p:sp>
      <p:sp>
        <p:nvSpPr>
          <p:cNvPr id="13" name="Oval 12"/>
          <p:cNvSpPr/>
          <p:nvPr/>
        </p:nvSpPr>
        <p:spPr>
          <a:xfrm>
            <a:off x="5904148" y="270892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01</a:t>
            </a:r>
            <a:endParaRPr lang="en-GB" sz="2400" b="1" dirty="0"/>
          </a:p>
        </p:txBody>
      </p:sp>
      <p:sp>
        <p:nvSpPr>
          <p:cNvPr id="14" name="Oval 13"/>
          <p:cNvSpPr/>
          <p:nvPr/>
        </p:nvSpPr>
        <p:spPr>
          <a:xfrm>
            <a:off x="2915816" y="508129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10</a:t>
            </a:r>
            <a:endParaRPr lang="en-GB" sz="2400" b="1" dirty="0"/>
          </a:p>
        </p:txBody>
      </p:sp>
      <p:sp>
        <p:nvSpPr>
          <p:cNvPr id="15" name="Oval 14"/>
          <p:cNvSpPr/>
          <p:nvPr/>
        </p:nvSpPr>
        <p:spPr>
          <a:xfrm>
            <a:off x="5904148" y="508129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11</a:t>
            </a:r>
            <a:endParaRPr lang="en-GB" sz="2400" b="1" dirty="0"/>
          </a:p>
        </p:txBody>
      </p:sp>
      <p:sp>
        <p:nvSpPr>
          <p:cNvPr id="6" name="Circular Arrow 5"/>
          <p:cNvSpPr/>
          <p:nvPr/>
        </p:nvSpPr>
        <p:spPr>
          <a:xfrm rot="18891827">
            <a:off x="2659580" y="2431393"/>
            <a:ext cx="576064" cy="735511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23928" y="5405334"/>
            <a:ext cx="172819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16200000">
            <a:off x="5616116" y="4185084"/>
            <a:ext cx="136815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8354359">
            <a:off x="3509497" y="4173524"/>
            <a:ext cx="2566498" cy="1780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71600" y="3344002"/>
                <a:ext cx="1728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0" smtClean="0">
                          <a:latin typeface="Cambria Math"/>
                        </a:rPr>
                        <m:t>𝚽</m:t>
                      </m:r>
                      <m:r>
                        <a:rPr lang="en-GB" sz="2800" b="1" i="1" smtClean="0">
                          <a:latin typeface="Cambria Math"/>
                        </a:rPr>
                        <m:t>=</m:t>
                      </m:r>
                      <m:r>
                        <a:rPr lang="en-GB" sz="2800" b="1" i="1" smtClean="0">
                          <a:latin typeface="Cambria Math"/>
                        </a:rPr>
                        <m:t>𝟏</m:t>
                      </m:r>
                      <m:r>
                        <a:rPr lang="en-GB" sz="2800" b="1" i="1" smtClean="0">
                          <a:latin typeface="Cambria Math"/>
                        </a:rPr>
                        <m:t>.</m:t>
                      </m:r>
                      <m:r>
                        <a:rPr lang="en-GB" sz="2800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344002"/>
                <a:ext cx="172819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99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21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IIT in a 2 node system</a:t>
            </a:r>
            <a:endParaRPr lang="en-GB" sz="3600" dirty="0"/>
          </a:p>
        </p:txBody>
      </p:sp>
      <p:sp>
        <p:nvSpPr>
          <p:cNvPr id="5" name="Oval 4"/>
          <p:cNvSpPr/>
          <p:nvPr/>
        </p:nvSpPr>
        <p:spPr>
          <a:xfrm>
            <a:off x="2843808" y="134076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00</a:t>
            </a:r>
            <a:endParaRPr lang="en-GB" sz="2400" b="1" dirty="0"/>
          </a:p>
        </p:txBody>
      </p:sp>
      <p:sp>
        <p:nvSpPr>
          <p:cNvPr id="13" name="Oval 12"/>
          <p:cNvSpPr/>
          <p:nvPr/>
        </p:nvSpPr>
        <p:spPr>
          <a:xfrm>
            <a:off x="5832140" y="134076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01</a:t>
            </a:r>
            <a:endParaRPr lang="en-GB" sz="2400" b="1" dirty="0"/>
          </a:p>
        </p:txBody>
      </p:sp>
      <p:sp>
        <p:nvSpPr>
          <p:cNvPr id="14" name="Oval 13"/>
          <p:cNvSpPr/>
          <p:nvPr/>
        </p:nvSpPr>
        <p:spPr>
          <a:xfrm>
            <a:off x="2843808" y="3713146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10</a:t>
            </a:r>
            <a:endParaRPr lang="en-GB" sz="2400" b="1" dirty="0"/>
          </a:p>
        </p:txBody>
      </p:sp>
      <p:sp>
        <p:nvSpPr>
          <p:cNvPr id="15" name="Oval 14"/>
          <p:cNvSpPr/>
          <p:nvPr/>
        </p:nvSpPr>
        <p:spPr>
          <a:xfrm>
            <a:off x="5832140" y="3713146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11</a:t>
            </a:r>
            <a:endParaRPr lang="en-GB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3851920" y="4037182"/>
            <a:ext cx="172819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16200000">
            <a:off x="5544108" y="2816932"/>
            <a:ext cx="136815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71600" y="2556895"/>
                <a:ext cx="17281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0" smtClean="0">
                          <a:latin typeface="Cambria Math"/>
                        </a:rPr>
                        <m:t>𝚽</m:t>
                      </m:r>
                      <m:r>
                        <a:rPr lang="en-GB" sz="2800" b="1" i="1" smtClean="0">
                          <a:latin typeface="Cambria Math"/>
                        </a:rPr>
                        <m:t>=</m:t>
                      </m:r>
                      <m:r>
                        <a:rPr lang="en-GB" sz="28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GB" sz="28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>
                          <a:latin typeface="Cambria Math"/>
                        </a:rPr>
                        <m:t>𝚽</m:t>
                      </m:r>
                      <m:r>
                        <a:rPr lang="en-GB" sz="2800" b="1" i="1">
                          <a:latin typeface="Cambria Math"/>
                        </a:rPr>
                        <m:t>=</m:t>
                      </m:r>
                      <m:r>
                        <a:rPr lang="en-GB" sz="28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556895"/>
                <a:ext cx="1728192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 rot="5400000">
            <a:off x="2555057" y="2816932"/>
            <a:ext cx="136815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 rot="10800000">
            <a:off x="3851920" y="1664804"/>
            <a:ext cx="172819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9232314">
            <a:off x="3369851" y="2918495"/>
            <a:ext cx="2613101" cy="1265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 rot="13108880">
            <a:off x="3602960" y="2933229"/>
            <a:ext cx="2344820" cy="1385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 rot="5400000">
            <a:off x="5544108" y="2865800"/>
            <a:ext cx="136815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051720" y="5013176"/>
            <a:ext cx="1296143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A</a:t>
            </a:r>
          </a:p>
          <a:p>
            <a:pPr algn="ctr"/>
            <a:r>
              <a:rPr lang="en-GB" sz="2400" b="1" dirty="0" smtClean="0"/>
              <a:t>!Copy</a:t>
            </a:r>
            <a:endParaRPr lang="en-GB" sz="2400" b="1" dirty="0"/>
          </a:p>
        </p:txBody>
      </p:sp>
      <p:sp>
        <p:nvSpPr>
          <p:cNvPr id="25" name="Oval 24"/>
          <p:cNvSpPr/>
          <p:nvPr/>
        </p:nvSpPr>
        <p:spPr>
          <a:xfrm>
            <a:off x="6156176" y="5013176"/>
            <a:ext cx="1332148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B</a:t>
            </a:r>
          </a:p>
          <a:p>
            <a:pPr algn="ctr"/>
            <a:r>
              <a:rPr lang="en-GB" sz="2400" b="1" dirty="0" err="1" smtClean="0"/>
              <a:t>Xor</a:t>
            </a:r>
            <a:endParaRPr lang="en-GB" sz="2400" b="1" dirty="0" smtClean="0"/>
          </a:p>
        </p:txBody>
      </p:sp>
      <p:sp>
        <p:nvSpPr>
          <p:cNvPr id="9" name="Right Arrow 8"/>
          <p:cNvSpPr/>
          <p:nvPr/>
        </p:nvSpPr>
        <p:spPr>
          <a:xfrm>
            <a:off x="3619017" y="5517232"/>
            <a:ext cx="2312705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ircular Arrow 9"/>
          <p:cNvSpPr/>
          <p:nvPr/>
        </p:nvSpPr>
        <p:spPr>
          <a:xfrm rot="16200000">
            <a:off x="1475656" y="5039197"/>
            <a:ext cx="936104" cy="1224136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924" y="4921603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Reducible</a:t>
            </a:r>
            <a:endParaRPr lang="en-GB" sz="2800" b="1" dirty="0"/>
          </a:p>
        </p:txBody>
      </p:sp>
      <p:sp>
        <p:nvSpPr>
          <p:cNvPr id="26" name="Circular Arrow 25"/>
          <p:cNvSpPr/>
          <p:nvPr/>
        </p:nvSpPr>
        <p:spPr>
          <a:xfrm rot="5400000">
            <a:off x="7092280" y="5038377"/>
            <a:ext cx="936104" cy="1224136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9" grpId="0" animBg="1"/>
      <p:bldP spid="10" grpId="0" animBg="1"/>
      <p:bldP spid="11" grpId="0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36320" y="98490"/>
                <a:ext cx="5463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 smtClean="0"/>
                  <a:t>Scalability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600" b="0" i="0" smtClean="0">
                        <a:latin typeface="Cambria Math"/>
                      </a:rPr>
                      <m:t>Φ</m:t>
                    </m:r>
                  </m:oMath>
                </a14:m>
                <a:endParaRPr lang="en-GB" sz="3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20" y="98490"/>
                <a:ext cx="5463872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348" t="-14151" b="-34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43608" y="980728"/>
                <a:ext cx="7776864" cy="314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 smtClean="0"/>
                  <a:t>If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dirty="0" smtClean="0"/>
                  <a:t> nodes, it follows that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 states.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 smtClean="0"/>
                  <a:t>Each computation of a Distance will take at least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𝑂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calculations.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 smtClean="0"/>
                  <a:t>Assuming no repetition,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𝑀</m:t>
                        </m:r>
                        <m:r>
                          <a:rPr lang="en-GB" b="0" i="1" smtClean="0">
                            <a:latin typeface="Cambria Math"/>
                          </a:rPr>
                          <m:t>𝐴𝑋</m:t>
                        </m:r>
                      </m:sup>
                    </m:sSup>
                  </m:oMath>
                </a14:m>
                <a:r>
                  <a:rPr lang="en-GB" dirty="0" smtClean="0"/>
                  <a:t> will comparing all possible pairs of elements from the power set. Thus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such comparisons are required, each of which involves computing a distance.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𝑀</m:t>
                        </m:r>
                        <m:r>
                          <a:rPr lang="en-GB" i="1">
                            <a:latin typeface="Cambria Math"/>
                          </a:rPr>
                          <m:t>𝐴𝑋</m:t>
                        </m:r>
                      </m:sup>
                    </m:sSup>
                  </m:oMath>
                </a14:m>
                <a:r>
                  <a:rPr lang="en-GB" dirty="0" smtClean="0"/>
                  <a:t> needs to be computed for each element of the power set in order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. Hence another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𝑂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are required.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 smtClean="0"/>
                  <a:t>To identify a complex, we need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for all possible 1 directional partitions. This will require at least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  <m:r>
                              <a:rPr lang="en-GB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calculations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  <m:r>
                      <a:rPr lang="en-GB" b="0" i="0" smtClean="0">
                        <a:latin typeface="Cambria Math"/>
                      </a:rPr>
                      <m:t>.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80728"/>
                <a:ext cx="7776864" cy="3140732"/>
              </a:xfrm>
              <a:prstGeom prst="rect">
                <a:avLst/>
              </a:prstGeom>
              <a:blipFill rotWithShape="1">
                <a:blip r:embed="rId3"/>
                <a:stretch>
                  <a:fillRect l="-627" b="-23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47664" y="4728988"/>
                <a:ext cx="6336704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 smtClean="0"/>
                  <a:t>Hence we estimate 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/>
                      </a:rPr>
                      <m:t>𝚽</m:t>
                    </m:r>
                  </m:oMath>
                </a14:m>
                <a:r>
                  <a:rPr lang="en-GB" sz="2000" b="1" dirty="0" smtClean="0"/>
                  <a:t> scales with at least 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GB" sz="2000" b="1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b="1" i="1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GB" sz="2000" b="1" i="1">
                                <a:latin typeface="Cambria Math"/>
                              </a:rPr>
                              <m:t>𝟔</m:t>
                            </m:r>
                            <m:r>
                              <a:rPr lang="en-GB" sz="2000" b="1" i="1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000" b="1" dirty="0" smtClean="0"/>
                  <a:t>.</a:t>
                </a:r>
                <a:endParaRPr lang="en-GB" sz="20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728988"/>
                <a:ext cx="6336704" cy="439736"/>
              </a:xfrm>
              <a:prstGeom prst="rect">
                <a:avLst/>
              </a:prstGeom>
              <a:blipFill rotWithShape="1">
                <a:blip r:embed="rId4"/>
                <a:stretch>
                  <a:fillRect l="-1059" t="-1389" b="-20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2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Conclusions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638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827584" y="118373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Integrated Information Theory</a:t>
            </a:r>
            <a:endParaRPr lang="en-GB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1670119"/>
            <a:ext cx="42484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 smtClean="0"/>
              <a:t>Properties of Consciousness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Existence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Composition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Exclusion</a:t>
            </a:r>
            <a:endParaRPr lang="en-GB" sz="2000" dirty="0"/>
          </a:p>
        </p:txBody>
      </p:sp>
      <p:sp>
        <p:nvSpPr>
          <p:cNvPr id="4" name="Isosceles Triangle 3"/>
          <p:cNvSpPr/>
          <p:nvPr/>
        </p:nvSpPr>
        <p:spPr>
          <a:xfrm>
            <a:off x="5760132" y="1628800"/>
            <a:ext cx="1512168" cy="1152128"/>
          </a:xfrm>
          <a:prstGeom prst="triangle">
            <a:avLst>
              <a:gd name="adj" fmla="val 505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6804248" y="3645024"/>
            <a:ext cx="1728192" cy="12961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6201181" y="3988386"/>
            <a:ext cx="630070" cy="5760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427984" y="3740839"/>
            <a:ext cx="177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RED</a:t>
            </a:r>
            <a:endParaRPr lang="en-GB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Future Work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1259632" y="1268760"/>
            <a:ext cx="2736304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Investigation of IIT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0072" y="1268760"/>
            <a:ext cx="2736304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Development of Model</a:t>
            </a:r>
            <a:endParaRPr lang="en-GB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15616" y="2636912"/>
                <a:ext cx="338437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Identify qualitative properties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Explore alternative methods for computing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, or else find an approximation method.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Determine whether networks which generate high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values are actually desirable.</a:t>
                </a:r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636912"/>
                <a:ext cx="3384376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081" t="-1323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32040" y="2636912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Introduce notion of teams collaborating.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Add value to projects, and costs to the existence of teams and collaborations.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Allow the network two time scales over which it evolves.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9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Transition Probability Matrix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02101"/>
              </p:ext>
            </p:extLst>
          </p:nvPr>
        </p:nvGraphicFramePr>
        <p:xfrm>
          <a:off x="1547664" y="2348880"/>
          <a:ext cx="60959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ABC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83768" y="1340768"/>
                <a:ext cx="4099777" cy="565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𝑃</m:t>
                      </m:r>
                      <m:r>
                        <a:rPr lang="en-GB" sz="28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𝑗</m:t>
                      </m:r>
                      <m:r>
                        <a:rPr lang="en-GB" sz="2800" b="0" i="1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𝑖</m:t>
                      </m:r>
                      <m:r>
                        <a:rPr lang="en-GB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340768"/>
                <a:ext cx="4099777" cy="5656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6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Transition Probability Matrix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44438"/>
              </p:ext>
            </p:extLst>
          </p:nvPr>
        </p:nvGraphicFramePr>
        <p:xfrm>
          <a:off x="6012160" y="1434224"/>
          <a:ext cx="2709332" cy="340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442848">
                <a:tc>
                  <a:txBody>
                    <a:bodyPr/>
                    <a:lstStyle/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𝑃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=1|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𝑖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𝑝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GB" sz="2800" b="0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𝑗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−1)+(1−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26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Earth Mover’s Distance</a:t>
            </a:r>
            <a:endParaRPr lang="en-GB" sz="3600" dirty="0"/>
          </a:p>
        </p:txBody>
      </p:sp>
      <p:sp>
        <p:nvSpPr>
          <p:cNvPr id="5" name="AutoShape 6" descr="Image result for earth mover's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8" descr="Image result for earth mover's dista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8" name="Picture 10" descr="Image result for earth mover's distance discr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60" y="1562972"/>
            <a:ext cx="7666212" cy="382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6677" y="1096036"/>
            <a:ext cx="4381218" cy="29377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316814" y="2395709"/>
            <a:ext cx="1368152" cy="13465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 rot="19011037">
            <a:off x="2267745" y="1376772"/>
            <a:ext cx="3672408" cy="19442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11960" y="1124744"/>
            <a:ext cx="1030652" cy="10081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A 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5564" y="2564904"/>
            <a:ext cx="103065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C </a:t>
            </a:r>
            <a:r>
              <a:rPr lang="en-GB" sz="2800" dirty="0" err="1" smtClean="0">
                <a:solidFill>
                  <a:schemeClr val="tx1"/>
                </a:solidFill>
              </a:rPr>
              <a:t>Xor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15816" y="2564904"/>
            <a:ext cx="108269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B And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9" idx="7"/>
          </p:cNvCxnSpPr>
          <p:nvPr/>
        </p:nvCxnSpPr>
        <p:spPr>
          <a:xfrm flipH="1">
            <a:off x="3839951" y="1985221"/>
            <a:ext cx="522944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8" idx="1"/>
          </p:cNvCxnSpPr>
          <p:nvPr/>
        </p:nvCxnSpPr>
        <p:spPr>
          <a:xfrm>
            <a:off x="5091677" y="1985221"/>
            <a:ext cx="544822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8" idx="2"/>
          </p:cNvCxnSpPr>
          <p:nvPr/>
        </p:nvCxnSpPr>
        <p:spPr>
          <a:xfrm>
            <a:off x="3998508" y="3068960"/>
            <a:ext cx="148705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7584" y="118373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Mechanisms</a:t>
            </a:r>
            <a:endParaRPr lang="en-GB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475656" y="4405425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Existence:		The mechanism ABC exists.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Composition: 		The mechanism ABC is the 				composition of 3 smaller mechanisms: 			a 3</a:t>
            </a:r>
            <a:r>
              <a:rPr lang="en-GB" sz="2000" baseline="30000" dirty="0" smtClean="0"/>
              <a:t>rd</a:t>
            </a:r>
            <a:r>
              <a:rPr lang="en-GB" sz="2000" dirty="0" smtClean="0"/>
              <a:t> order mechanism.</a:t>
            </a:r>
          </a:p>
        </p:txBody>
      </p:sp>
    </p:spTree>
    <p:extLst>
      <p:ext uri="{BB962C8B-B14F-4D97-AF65-F5344CB8AC3E}">
        <p14:creationId xmlns:p14="http://schemas.microsoft.com/office/powerpoint/2010/main" val="416086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Information</a:t>
            </a:r>
            <a:endParaRPr lang="en-GB" sz="3600" dirty="0"/>
          </a:p>
        </p:txBody>
      </p:sp>
      <p:sp>
        <p:nvSpPr>
          <p:cNvPr id="5" name="Oval 4"/>
          <p:cNvSpPr/>
          <p:nvPr/>
        </p:nvSpPr>
        <p:spPr>
          <a:xfrm>
            <a:off x="1772072" y="13407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Unconstrained Present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0032" y="13407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Known Present State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5968" y="31409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Unconstrained Future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68144" y="31409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Effect Repertoire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5961522">
            <a:off x="2436836" y="2758329"/>
            <a:ext cx="3982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4858820">
            <a:off x="6527002" y="2757886"/>
            <a:ext cx="3982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4499992" y="1844824"/>
            <a:ext cx="26606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-Right Arrow 13"/>
          <p:cNvSpPr/>
          <p:nvPr/>
        </p:nvSpPr>
        <p:spPr>
          <a:xfrm>
            <a:off x="2272112" y="4581128"/>
            <a:ext cx="503619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08153" y="5229200"/>
                <a:ext cx="6703758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𝑒𝑖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GB" sz="28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/>
                                </a:rPr>
                                <m:t>𝑢𝑐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53" y="5229200"/>
                <a:ext cx="6703758" cy="737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6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31"/>
          <p:cNvSpPr/>
          <p:nvPr/>
        </p:nvSpPr>
        <p:spPr>
          <a:xfrm rot="18498849">
            <a:off x="5950112" y="3097928"/>
            <a:ext cx="1325827" cy="20234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9" name="Oval 28"/>
          <p:cNvSpPr/>
          <p:nvPr/>
        </p:nvSpPr>
        <p:spPr>
          <a:xfrm>
            <a:off x="6962606" y="1903989"/>
            <a:ext cx="902540" cy="9303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" name="Oval 9"/>
          <p:cNvSpPr/>
          <p:nvPr/>
        </p:nvSpPr>
        <p:spPr>
          <a:xfrm>
            <a:off x="5352757" y="3640833"/>
            <a:ext cx="902540" cy="9303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Oval 27"/>
          <p:cNvSpPr/>
          <p:nvPr/>
        </p:nvSpPr>
        <p:spPr>
          <a:xfrm>
            <a:off x="6837812" y="2757372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Oval 5"/>
          <p:cNvSpPr/>
          <p:nvPr/>
        </p:nvSpPr>
        <p:spPr>
          <a:xfrm>
            <a:off x="5220072" y="1853476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Oval 26"/>
          <p:cNvSpPr/>
          <p:nvPr/>
        </p:nvSpPr>
        <p:spPr>
          <a:xfrm>
            <a:off x="2913376" y="1903989"/>
            <a:ext cx="1152128" cy="2736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Oval 3"/>
          <p:cNvSpPr/>
          <p:nvPr/>
        </p:nvSpPr>
        <p:spPr>
          <a:xfrm>
            <a:off x="1295636" y="1903989"/>
            <a:ext cx="1152128" cy="2736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Integration</a:t>
            </a:r>
            <a:endParaRPr lang="en-GB" sz="3600" dirty="0"/>
          </a:p>
        </p:txBody>
      </p:sp>
      <p:sp>
        <p:nvSpPr>
          <p:cNvPr id="3" name="Oval 2"/>
          <p:cNvSpPr/>
          <p:nvPr/>
        </p:nvSpPr>
        <p:spPr>
          <a:xfrm>
            <a:off x="1545224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6" name="Oval 15"/>
          <p:cNvSpPr/>
          <p:nvPr/>
        </p:nvSpPr>
        <p:spPr>
          <a:xfrm>
            <a:off x="1545224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1547664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8" name="Oval 17"/>
          <p:cNvSpPr/>
          <p:nvPr/>
        </p:nvSpPr>
        <p:spPr>
          <a:xfrm>
            <a:off x="3165404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9" name="Oval 18"/>
          <p:cNvSpPr/>
          <p:nvPr/>
        </p:nvSpPr>
        <p:spPr>
          <a:xfrm>
            <a:off x="3165404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0" name="Oval 19"/>
          <p:cNvSpPr/>
          <p:nvPr/>
        </p:nvSpPr>
        <p:spPr>
          <a:xfrm>
            <a:off x="3165404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1" name="Oval 20"/>
          <p:cNvSpPr/>
          <p:nvPr/>
        </p:nvSpPr>
        <p:spPr>
          <a:xfrm>
            <a:off x="5469660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2" name="Oval 21"/>
          <p:cNvSpPr/>
          <p:nvPr/>
        </p:nvSpPr>
        <p:spPr>
          <a:xfrm>
            <a:off x="5469660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3" name="Oval 22"/>
          <p:cNvSpPr/>
          <p:nvPr/>
        </p:nvSpPr>
        <p:spPr>
          <a:xfrm>
            <a:off x="5472100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4" name="Oval 23"/>
          <p:cNvSpPr/>
          <p:nvPr/>
        </p:nvSpPr>
        <p:spPr>
          <a:xfrm>
            <a:off x="7089840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7089840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7089840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30" name="Right Arrow 29"/>
          <p:cNvSpPr/>
          <p:nvPr/>
        </p:nvSpPr>
        <p:spPr>
          <a:xfrm>
            <a:off x="2447764" y="3033789"/>
            <a:ext cx="465612" cy="40469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1" name="Right Arrow 30"/>
          <p:cNvSpPr/>
          <p:nvPr/>
        </p:nvSpPr>
        <p:spPr>
          <a:xfrm rot="1294820">
            <a:off x="6349502" y="3069793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3" name="TextBox 32"/>
          <p:cNvSpPr txBox="1"/>
          <p:nvPr/>
        </p:nvSpPr>
        <p:spPr>
          <a:xfrm>
            <a:off x="4281528" y="2912101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VS</a:t>
            </a: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34995" y="4674094"/>
                <a:ext cx="8309005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2000" i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95" y="4674094"/>
                <a:ext cx="8309005" cy="5529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132612" y="5445224"/>
                <a:ext cx="5089920" cy="717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𝜑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𝑀𝐼𝑃</m:t>
                          </m:r>
                        </m:sup>
                      </m:sSup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𝜑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612" y="5445224"/>
                <a:ext cx="5089920" cy="7177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594038" y="1008269"/>
                <a:ext cx="2167068" cy="535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038" y="1008269"/>
                <a:ext cx="2167068" cy="5351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9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4695728" y="1584553"/>
            <a:ext cx="1457298" cy="30944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6" name="Oval 35"/>
          <p:cNvSpPr/>
          <p:nvPr/>
        </p:nvSpPr>
        <p:spPr>
          <a:xfrm>
            <a:off x="4802495" y="1749139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Oval 27"/>
          <p:cNvSpPr/>
          <p:nvPr/>
        </p:nvSpPr>
        <p:spPr>
          <a:xfrm>
            <a:off x="4824867" y="2653035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Oval 5"/>
          <p:cNvSpPr/>
          <p:nvPr/>
        </p:nvSpPr>
        <p:spPr>
          <a:xfrm>
            <a:off x="3207127" y="1749139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Exclusion</a:t>
            </a:r>
            <a:endParaRPr lang="en-GB" sz="3600" dirty="0"/>
          </a:p>
        </p:txBody>
      </p:sp>
      <p:sp>
        <p:nvSpPr>
          <p:cNvPr id="21" name="Oval 20"/>
          <p:cNvSpPr/>
          <p:nvPr/>
        </p:nvSpPr>
        <p:spPr>
          <a:xfrm>
            <a:off x="3456715" y="19436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2" name="Oval 21"/>
          <p:cNvSpPr/>
          <p:nvPr/>
        </p:nvSpPr>
        <p:spPr>
          <a:xfrm>
            <a:off x="3456715" y="2807764"/>
            <a:ext cx="648072" cy="6480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3" name="Oval 22"/>
          <p:cNvSpPr/>
          <p:nvPr/>
        </p:nvSpPr>
        <p:spPr>
          <a:xfrm>
            <a:off x="3459155" y="36776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4" name="Oval 23"/>
          <p:cNvSpPr/>
          <p:nvPr/>
        </p:nvSpPr>
        <p:spPr>
          <a:xfrm>
            <a:off x="5076895" y="19436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5076895" y="2807764"/>
            <a:ext cx="648072" cy="6480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5076895" y="36776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31" name="Right Arrow 30"/>
          <p:cNvSpPr/>
          <p:nvPr/>
        </p:nvSpPr>
        <p:spPr>
          <a:xfrm rot="1294820">
            <a:off x="4278777" y="3128332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30187" y="990412"/>
                <a:ext cx="55446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What is the core effect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𝐴𝐵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GB" sz="2400" b="0" i="1" smtClean="0">
                        <a:latin typeface="Cambria Math"/>
                      </a:rPr>
                      <m:t>=01</m:t>
                    </m:r>
                  </m:oMath>
                </a14:m>
                <a:r>
                  <a:rPr lang="en-GB" sz="2400" dirty="0" smtClean="0"/>
                  <a:t>?</a:t>
                </a:r>
                <a:endParaRPr lang="en-GB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87" y="990412"/>
                <a:ext cx="554461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648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4359255" y="2444703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0" name="Right Arrow 39"/>
          <p:cNvSpPr/>
          <p:nvPr/>
        </p:nvSpPr>
        <p:spPr>
          <a:xfrm rot="482227">
            <a:off x="4278777" y="2690467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29074" y="4797152"/>
                <a:ext cx="73915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𝑀𝐼𝑃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(01)</m:t>
                    </m:r>
                  </m:oMath>
                </a14:m>
                <a:r>
                  <a:rPr lang="en-GB" sz="2800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𝐴𝐵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2800" dirty="0" smtClean="0"/>
                  <a:t> for all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𝑀</m:t>
                    </m:r>
                    <m:r>
                      <a:rPr lang="en-GB" sz="2800" b="0" i="1" smtClean="0">
                        <a:latin typeface="Cambria Math"/>
                      </a:rPr>
                      <m:t>∈</m:t>
                    </m:r>
                    <m:r>
                      <a:rPr lang="en-GB" sz="2800" b="0" i="1" smtClean="0">
                        <a:latin typeface="Cambria Math"/>
                      </a:rPr>
                      <m:t>𝑃</m:t>
                    </m:r>
                    <m:r>
                      <a:rPr lang="en-GB" sz="2800" b="0" i="1" smtClean="0">
                        <a:latin typeface="Cambria Math"/>
                      </a:rPr>
                      <m:t>(</m:t>
                    </m:r>
                    <m:r>
                      <a:rPr lang="en-GB" sz="2800" b="0" i="1" smtClean="0">
                        <a:latin typeface="Cambria Math"/>
                      </a:rPr>
                      <m:t>𝐺</m:t>
                    </m:r>
                    <m:r>
                      <a:rPr lang="en-GB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74" y="4797152"/>
                <a:ext cx="739158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649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29074" y="5539972"/>
                <a:ext cx="7704856" cy="524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The largest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𝑀𝐼𝑃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(01)</m:t>
                    </m:r>
                  </m:oMath>
                </a14:m>
                <a:r>
                  <a:rPr lang="en-GB" sz="2800" dirty="0" smtClean="0"/>
                  <a:t>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𝐴𝑋</m:t>
                        </m:r>
                      </m:sup>
                    </m:sSup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/>
                          </a:rPr>
                          <m:t>01</m:t>
                        </m:r>
                      </m:e>
                    </m:d>
                    <m:r>
                      <a:rPr lang="en-GB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74" y="5539972"/>
                <a:ext cx="7704856" cy="524374"/>
              </a:xfrm>
              <a:prstGeom prst="rect">
                <a:avLst/>
              </a:prstGeom>
              <a:blipFill rotWithShape="1">
                <a:blip r:embed="rId4"/>
                <a:stretch>
                  <a:fillRect l="-1582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08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  <p:bldP spid="36" grpId="1" animBg="1"/>
      <p:bldP spid="28" grpId="0" animBg="1"/>
      <p:bldP spid="31" grpId="0" animBg="1"/>
      <p:bldP spid="37" grpId="0" animBg="1"/>
      <p:bldP spid="37" grpId="1" animBg="1"/>
      <p:bldP spid="40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Further Calculations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02935" y="1124744"/>
                <a:ext cx="7704856" cy="4834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𝐴𝑋</m:t>
                        </m:r>
                      </m:sup>
                    </m:sSup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GB" sz="28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GB" sz="2800" dirty="0" smtClean="0"/>
                  <a:t>, we then call the mechanism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GB" sz="2800" dirty="0" smtClean="0"/>
                  <a:t> a </a:t>
                </a:r>
                <a:r>
                  <a:rPr lang="en-GB" sz="2800" i="1" dirty="0" smtClean="0"/>
                  <a:t>concept</a:t>
                </a:r>
                <a:r>
                  <a:rPr lang="en-GB" sz="2800" dirty="0" smtClean="0"/>
                  <a:t>. A 3</a:t>
                </a:r>
                <a:r>
                  <a:rPr lang="en-GB" sz="2800" baseline="30000" dirty="0" smtClean="0"/>
                  <a:t>rd</a:t>
                </a:r>
                <a:r>
                  <a:rPr lang="en-GB" sz="2800" dirty="0" smtClean="0"/>
                  <a:t> order system of mechanisms can have at most 7 </a:t>
                </a:r>
                <a:r>
                  <a:rPr lang="en-GB" sz="2800" i="1" dirty="0" smtClean="0"/>
                  <a:t>concepts</a:t>
                </a:r>
                <a:r>
                  <a:rPr lang="en-GB" sz="2800" dirty="0" smtClean="0"/>
                  <a:t>.</a:t>
                </a:r>
              </a:p>
              <a:p>
                <a:endParaRPr lang="en-GB" sz="2800" dirty="0"/>
              </a:p>
              <a:p>
                <a:r>
                  <a:rPr lang="en-GB" sz="2800" dirty="0" smtClean="0"/>
                  <a:t>For a system of mechanism, we call the combination of the set of </a:t>
                </a:r>
                <a:r>
                  <a:rPr lang="en-GB" sz="2800" i="1" dirty="0" smtClean="0"/>
                  <a:t>concepts</a:t>
                </a:r>
                <a:r>
                  <a:rPr lang="en-GB" sz="2800" dirty="0" smtClean="0"/>
                  <a:t>, and the set of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</m:t>
                        </m:r>
                        <m:r>
                          <a:rPr lang="en-GB" sz="2800" i="1">
                            <a:latin typeface="Cambria Math"/>
                          </a:rPr>
                          <m:t>𝐴𝑋</m:t>
                        </m:r>
                      </m:sup>
                    </m:sSup>
                  </m:oMath>
                </a14:m>
                <a:r>
                  <a:rPr lang="en-GB" sz="2800" dirty="0" smtClean="0"/>
                  <a:t>’s a </a:t>
                </a:r>
                <a:r>
                  <a:rPr lang="en-GB" sz="2800" i="1" dirty="0" smtClean="0"/>
                  <a:t>Constellation</a:t>
                </a:r>
                <a:r>
                  <a:rPr lang="en-GB" sz="2800" dirty="0" smtClean="0"/>
                  <a:t>.</a:t>
                </a:r>
              </a:p>
              <a:p>
                <a:endParaRPr lang="en-GB" sz="2800" dirty="0"/>
              </a:p>
              <a:p>
                <a:r>
                  <a:rPr lang="en-GB" sz="2800" dirty="0" smtClean="0"/>
                  <a:t>The </a:t>
                </a:r>
                <a:r>
                  <a:rPr lang="en-GB" sz="2800" i="1" dirty="0" smtClean="0"/>
                  <a:t>Conceptual Information </a:t>
                </a:r>
                <a:r>
                  <a:rPr lang="en-GB" sz="2800" dirty="0" smtClean="0"/>
                  <a:t>of a system, is the Distance between its </a:t>
                </a:r>
                <a:r>
                  <a:rPr lang="en-GB" sz="2800" i="1" dirty="0" smtClean="0"/>
                  <a:t>constellation</a:t>
                </a:r>
                <a:r>
                  <a:rPr lang="en-GB" sz="2800" dirty="0" smtClean="0"/>
                  <a:t>, and the unconstrained </a:t>
                </a:r>
                <a:r>
                  <a:rPr lang="en-GB" sz="2800" i="1" dirty="0" smtClean="0"/>
                  <a:t>constellation</a:t>
                </a:r>
                <a:r>
                  <a:rPr lang="en-GB" sz="2800" dirty="0" smtClean="0"/>
                  <a:t>.</a:t>
                </a:r>
                <a:endParaRPr lang="en-GB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5" y="1124744"/>
                <a:ext cx="7704856" cy="4834400"/>
              </a:xfrm>
              <a:prstGeom prst="rect">
                <a:avLst/>
              </a:prstGeom>
              <a:blipFill rotWithShape="1">
                <a:blip r:embed="rId2"/>
                <a:stretch>
                  <a:fillRect l="-1661" t="-1135" b="-26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7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Further Calculations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02935" y="1124744"/>
                <a:ext cx="770485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sz="2800" dirty="0" smtClean="0"/>
                  <a:t>, we need to check all possible 1 directional partitions of a system of mechanisms. Then we compare the distance between the constellation of the partition, and the constellation of the original. The smallest such distance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/>
                      </a:rPr>
                      <m:t>Φ</m:t>
                    </m:r>
                  </m:oMath>
                </a14:m>
                <a:r>
                  <a:rPr lang="en-GB" sz="2800" dirty="0" smtClean="0"/>
                  <a:t>.</a:t>
                </a:r>
                <a:endParaRPr lang="en-GB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5" y="1124744"/>
                <a:ext cx="7704856" cy="2246769"/>
              </a:xfrm>
              <a:prstGeom prst="rect">
                <a:avLst/>
              </a:prstGeom>
              <a:blipFill rotWithShape="1">
                <a:blip r:embed="rId2"/>
                <a:stretch>
                  <a:fillRect l="-1661" t="-2446" r="-316" b="-7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0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60116" y="1268760"/>
            <a:ext cx="79928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Properties of the Organisation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Profits are made by completing projects. These projects require the application of certain skills in order to be completed.</a:t>
            </a: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Each team/individual within the company possesses at least one skill.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Projects are completed once sufficiently many teams/individuals, which possess all required skills, work on the project for a sufficient length of time.</a:t>
            </a:r>
          </a:p>
        </p:txBody>
      </p:sp>
    </p:spTree>
    <p:extLst>
      <p:ext uri="{BB962C8B-B14F-4D97-AF65-F5344CB8AC3E}">
        <p14:creationId xmlns:p14="http://schemas.microsoft.com/office/powerpoint/2010/main" val="25388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FoMM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InFoMM template</Template>
  <TotalTime>545</TotalTime>
  <Words>1664</Words>
  <Application>Microsoft Office PowerPoint</Application>
  <PresentationFormat>On-screen Show (4:3)</PresentationFormat>
  <Paragraphs>301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InFoMM template</vt:lpstr>
      <vt:lpstr>TITLE</vt:lpstr>
      <vt:lpstr>Custom Design</vt:lpstr>
      <vt:lpstr>Integrated Information Theory for Organisational Consciousness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Mathematical Institute, 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Information Theory for Organisational Consciousness</dc:title>
  <dc:creator>Mathematical Institute</dc:creator>
  <cp:lastModifiedBy>Mathematical Institute</cp:lastModifiedBy>
  <cp:revision>47</cp:revision>
  <dcterms:created xsi:type="dcterms:W3CDTF">2017-05-22T14:53:17Z</dcterms:created>
  <dcterms:modified xsi:type="dcterms:W3CDTF">2017-05-23T16:22:54Z</dcterms:modified>
</cp:coreProperties>
</file>