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27"/>
  </p:notesMasterIdLst>
  <p:sldIdLst>
    <p:sldId id="270" r:id="rId4"/>
    <p:sldId id="305" r:id="rId5"/>
    <p:sldId id="308" r:id="rId6"/>
    <p:sldId id="309" r:id="rId7"/>
    <p:sldId id="276" r:id="rId8"/>
    <p:sldId id="277" r:id="rId9"/>
    <p:sldId id="278" r:id="rId10"/>
    <p:sldId id="279" r:id="rId11"/>
    <p:sldId id="300" r:id="rId12"/>
    <p:sldId id="301" r:id="rId13"/>
    <p:sldId id="275" r:id="rId14"/>
    <p:sldId id="311" r:id="rId15"/>
    <p:sldId id="312" r:id="rId16"/>
    <p:sldId id="313" r:id="rId17"/>
    <p:sldId id="318" r:id="rId18"/>
    <p:sldId id="319" r:id="rId19"/>
    <p:sldId id="290" r:id="rId20"/>
    <p:sldId id="320" r:id="rId21"/>
    <p:sldId id="314" r:id="rId22"/>
    <p:sldId id="321" r:id="rId23"/>
    <p:sldId id="316" r:id="rId24"/>
    <p:sldId id="317" r:id="rId25"/>
    <p:sldId id="28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DABBDF5-2FEB-437F-9E94-602D21DFE73A}">
          <p14:sldIdLst/>
        </p14:section>
        <p14:section name="Introduction" id="{2CF83C1A-4105-4924-91C4-5DC99B8D07E8}">
          <p14:sldIdLst>
            <p14:sldId id="270"/>
            <p14:sldId id="305"/>
            <p14:sldId id="308"/>
            <p14:sldId id="309"/>
          </p14:sldIdLst>
        </p14:section>
        <p14:section name="IIT" id="{95EBCB8A-0337-4679-AFA6-3BAD81A223AB}">
          <p14:sldIdLst>
            <p14:sldId id="276"/>
            <p14:sldId id="277"/>
            <p14:sldId id="278"/>
            <p14:sldId id="279"/>
            <p14:sldId id="300"/>
            <p14:sldId id="301"/>
          </p14:sldIdLst>
        </p14:section>
        <p14:section name="Description of Model" id="{5BEB889A-47EA-4F45-9C30-E10080A38036}">
          <p14:sldIdLst>
            <p14:sldId id="275"/>
            <p14:sldId id="311"/>
            <p14:sldId id="312"/>
            <p14:sldId id="313"/>
            <p14:sldId id="318"/>
            <p14:sldId id="319"/>
            <p14:sldId id="290"/>
            <p14:sldId id="320"/>
            <p14:sldId id="314"/>
            <p14:sldId id="321"/>
            <p14:sldId id="316"/>
            <p14:sldId id="317"/>
          </p14:sldIdLst>
        </p14:section>
        <p14:section name="Wrapping Up" id="{9ABF0CC0-041F-4748-B968-1FDA0EA570B7}">
          <p14:sldIdLst>
            <p14:sldId id="28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34" y="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Repertoire</c:v>
                </c:pt>
              </c:strCache>
            </c:strRef>
          </c:tx>
          <c:invertIfNegative val="0"/>
          <c:cat>
            <c:strRef>
              <c:f>Sheet1!$A$2:$A$9</c:f>
              <c:strCache>
                <c:ptCount val="8"/>
                <c:pt idx="0">
                  <c:v>000</c:v>
                </c:pt>
                <c:pt idx="1">
                  <c:v>100</c:v>
                </c:pt>
                <c:pt idx="2">
                  <c:v>010</c:v>
                </c:pt>
                <c:pt idx="3">
                  <c:v>110</c:v>
                </c:pt>
                <c:pt idx="4">
                  <c:v>001</c:v>
                </c:pt>
                <c:pt idx="5">
                  <c:v>101</c:v>
                </c:pt>
                <c:pt idx="6">
                  <c:v>011</c:v>
                </c:pt>
                <c:pt idx="7">
                  <c:v>111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4011008"/>
        <c:axId val="38304512"/>
      </c:barChart>
      <c:catAx>
        <c:axId val="124011008"/>
        <c:scaling>
          <c:orientation val="minMax"/>
        </c:scaling>
        <c:delete val="0"/>
        <c:axPos val="b"/>
        <c:majorTickMark val="out"/>
        <c:minorTickMark val="none"/>
        <c:tickLblPos val="nextTo"/>
        <c:crossAx val="38304512"/>
        <c:crosses val="autoZero"/>
        <c:auto val="1"/>
        <c:lblAlgn val="ctr"/>
        <c:lblOffset val="100"/>
        <c:noMultiLvlLbl val="0"/>
      </c:catAx>
      <c:valAx>
        <c:axId val="383045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40110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00</c:v>
                </c:pt>
                <c:pt idx="1">
                  <c:v>10</c:v>
                </c:pt>
                <c:pt idx="2">
                  <c:v>01</c:v>
                </c:pt>
                <c:pt idx="3">
                  <c:v>11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0.5</c:v>
                </c:pt>
                <c:pt idx="2">
                  <c:v>0</c:v>
                </c:pt>
                <c:pt idx="3">
                  <c:v>0.5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7498496"/>
        <c:axId val="65827904"/>
      </c:barChart>
      <c:catAx>
        <c:axId val="67498496"/>
        <c:scaling>
          <c:orientation val="minMax"/>
        </c:scaling>
        <c:delete val="0"/>
        <c:axPos val="b"/>
        <c:majorTickMark val="out"/>
        <c:minorTickMark val="none"/>
        <c:tickLblPos val="nextTo"/>
        <c:crossAx val="65827904"/>
        <c:crosses val="autoZero"/>
        <c:auto val="1"/>
        <c:lblAlgn val="ctr"/>
        <c:lblOffset val="100"/>
        <c:noMultiLvlLbl val="0"/>
      </c:catAx>
      <c:valAx>
        <c:axId val="658279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74984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DD737-C1F1-4F8D-AE67-F414A25BB2DE}" type="datetimeFigureOut">
              <a:rPr lang="en-GB" smtClean="0"/>
              <a:t>27/06/2017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1FCE0F-C274-4EE1-BC42-6180FD80A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358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CE0F-C274-4EE1-BC42-6180FD80AEC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310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27/06/2017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86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27/06/2017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23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27/06/2017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528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27/06/2017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94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27/06/2017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161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27/06/2017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683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27/06/2017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917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27/06/2017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352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27/06/2017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4456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27/06/2017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6701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27/06/2017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581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27/06/2017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500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27/06/2017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4021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27/06/2017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891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27/06/2017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2464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27/06/2017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8891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27/06/2017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2456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27/06/2017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1629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27/06/2017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4447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27/06/2017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3091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27/06/2017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1084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27/06/2017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391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27/06/2017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304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27/06/2017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9002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27/06/2017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107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27/06/2017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6290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27/06/2017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450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27/06/2017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28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27/06/2017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504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27/06/2017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037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27/06/2017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979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27/06/2017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55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27/06/2017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18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 rot="-5400000">
            <a:off x="3243546" y="-2451384"/>
            <a:ext cx="828000" cy="5730765"/>
          </a:xfrm>
          <a:prstGeom prst="rect">
            <a:avLst/>
          </a:prstGeom>
          <a:gradFill rotWithShape="1">
            <a:gsLst>
              <a:gs pos="0">
                <a:srgbClr val="8E8FB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FoundrySterling-Medium" panose="00000500000000000000" pitchFamily="2" charset="0"/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845877" y="6453188"/>
            <a:ext cx="8298123" cy="0"/>
          </a:xfrm>
          <a:prstGeom prst="line">
            <a:avLst/>
          </a:prstGeom>
          <a:noFill/>
          <a:ln w="9525">
            <a:solidFill>
              <a:srgbClr val="8E8FB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noAutofit/>
          </a:bodyPr>
          <a:lstStyle/>
          <a:p>
            <a:endParaRPr lang="en-GB">
              <a:latin typeface="FoundrySterling-Medium" panose="00000500000000000000" pitchFamily="2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-29089" y="-1"/>
            <a:ext cx="834099" cy="6882246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txBody>
          <a:bodyPr wrap="none" anchor="ctr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FoundrySterling-Medium" panose="00000500000000000000" pitchFamily="2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 rot="-5400000">
            <a:off x="-865974" y="1594864"/>
            <a:ext cx="2507868" cy="41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University</a:t>
            </a:r>
            <a:r>
              <a:rPr lang="en-GB" alt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Oxford </a:t>
            </a:r>
            <a:endParaRPr lang="en-GB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 rot="-5400000">
            <a:off x="-865974" y="5223838"/>
            <a:ext cx="2507868" cy="41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Mathematical </a:t>
            </a:r>
            <a:r>
              <a:rPr lang="en-GB" altLang="en-US" sz="2400" dirty="0" smtClean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Institute</a:t>
            </a:r>
            <a:endParaRPr lang="en-GB" altLang="en-US" sz="2400" dirty="0">
              <a:solidFill>
                <a:schemeClr val="bg1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899786" y="6481273"/>
            <a:ext cx="21016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 b="1" dirty="0" smtClean="0">
                <a:solidFill>
                  <a:srgbClr val="002147"/>
                </a:solidFill>
                <a:latin typeface="+mj-lt"/>
                <a:cs typeface="Arial" panose="020B0604020202020204" pitchFamily="34" charset="0"/>
              </a:rPr>
              <a:t>EPSRC Centre for Doctoral Training in Industrially Focused Mathematical Modelling</a:t>
            </a:r>
            <a:endParaRPr lang="en-GB" altLang="en-US" sz="1800" b="1" dirty="0">
              <a:solidFill>
                <a:srgbClr val="002147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914" y="56276"/>
            <a:ext cx="2277472" cy="71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5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3"/>
          <p:cNvSpPr txBox="1">
            <a:spLocks noChangeArrowheads="1"/>
          </p:cNvSpPr>
          <p:nvPr/>
        </p:nvSpPr>
        <p:spPr bwMode="auto">
          <a:xfrm>
            <a:off x="179512" y="188640"/>
            <a:ext cx="8784976" cy="6480720"/>
          </a:xfrm>
          <a:prstGeom prst="rect">
            <a:avLst/>
          </a:prstGeom>
          <a:noFill/>
          <a:ln w="25400">
            <a:solidFill>
              <a:srgbClr val="00214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algn="ctr">
              <a:buNone/>
            </a:pPr>
            <a:endParaRPr lang="en-GB" sz="1000" b="1" dirty="0" smtClean="0"/>
          </a:p>
          <a:p>
            <a:pPr marL="0" indent="0" algn="ctr">
              <a:buNone/>
            </a:pPr>
            <a:endParaRPr lang="en-GB" sz="1000" b="1" dirty="0"/>
          </a:p>
          <a:p>
            <a:pPr marL="0" indent="0" algn="ctr">
              <a:buNone/>
            </a:pPr>
            <a:endParaRPr lang="en-GB" sz="1000" b="1" dirty="0" smtClean="0"/>
          </a:p>
          <a:p>
            <a:pPr marL="0" indent="0" algn="ctr">
              <a:buNone/>
            </a:pPr>
            <a:endParaRPr lang="en-GB" sz="1000" b="1" dirty="0"/>
          </a:p>
          <a:p>
            <a:pPr marL="0" indent="0" algn="ctr">
              <a:buNone/>
            </a:pPr>
            <a:endParaRPr lang="en-GB" sz="1000" b="1" dirty="0" smtClean="0"/>
          </a:p>
          <a:p>
            <a:pPr algn="ctr">
              <a:buNone/>
            </a:pPr>
            <a:endParaRPr lang="en-GB" sz="20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14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10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1000" b="1" dirty="0" smtClean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800" b="1" dirty="0" smtClean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8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8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800" b="1" dirty="0" smtClean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0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800" b="1" dirty="0" smtClean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800" dirty="0"/>
          </a:p>
          <a:p>
            <a:pPr marL="0" indent="0" algn="ctr">
              <a:buNone/>
            </a:pPr>
            <a:endParaRPr lang="en-GB" sz="3000" dirty="0"/>
          </a:p>
        </p:txBody>
      </p:sp>
      <p:pic>
        <p:nvPicPr>
          <p:cNvPr id="14" name="Picture 13"/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756" y="264417"/>
            <a:ext cx="2584450" cy="8089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59" y="266700"/>
            <a:ext cx="1679161" cy="85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7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A6B7D-1812-4457-B448-12973DD2C064}" type="datetimeFigureOut">
              <a:rPr lang="en-GB" smtClean="0"/>
              <a:t>27/06/2017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970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12777"/>
            <a:ext cx="7772400" cy="1368151"/>
          </a:xfrm>
        </p:spPr>
        <p:txBody>
          <a:bodyPr/>
          <a:lstStyle/>
          <a:p>
            <a:r>
              <a:rPr lang="en-GB" dirty="0" smtClean="0"/>
              <a:t>Integrated Information Theory for Organisational Consciousness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3068960"/>
            <a:ext cx="6400800" cy="1440160"/>
          </a:xfrm>
        </p:spPr>
        <p:txBody>
          <a:bodyPr/>
          <a:lstStyle/>
          <a:p>
            <a:r>
              <a:rPr lang="en-GB" sz="2400" dirty="0" smtClean="0"/>
              <a:t>Jonathan Peters</a:t>
            </a:r>
          </a:p>
          <a:p>
            <a:r>
              <a:rPr lang="en-GB" sz="2400" dirty="0" smtClean="0"/>
              <a:t>Supervisors: Mariano </a:t>
            </a:r>
            <a:r>
              <a:rPr lang="en-GB" sz="2400" dirty="0" err="1" smtClean="0"/>
              <a:t>Beguerisse</a:t>
            </a:r>
            <a:r>
              <a:rPr lang="en-GB" sz="2400" dirty="0" smtClean="0"/>
              <a:t>, Christian Bick, </a:t>
            </a:r>
            <a:r>
              <a:rPr lang="en-GB" sz="2400" dirty="0" err="1" smtClean="0"/>
              <a:t>Yakov</a:t>
            </a:r>
            <a:r>
              <a:rPr lang="en-GB" sz="2400" dirty="0" smtClean="0"/>
              <a:t> </a:t>
            </a:r>
            <a:r>
              <a:rPr lang="en-GB" sz="2400" dirty="0" err="1" smtClean="0"/>
              <a:t>Kremnitzer</a:t>
            </a:r>
            <a:r>
              <a:rPr lang="en-GB" sz="2400" dirty="0" smtClean="0"/>
              <a:t>, Steve </a:t>
            </a:r>
            <a:r>
              <a:rPr lang="en-GB" sz="2400" dirty="0" err="1" smtClean="0"/>
              <a:t>Brewis</a:t>
            </a:r>
            <a:r>
              <a:rPr lang="en-GB" sz="2400" dirty="0" smtClean="0"/>
              <a:t>, Steve Cassidy</a:t>
            </a:r>
            <a:endParaRPr lang="en-GB" sz="2400" dirty="0"/>
          </a:p>
        </p:txBody>
      </p:sp>
      <p:sp>
        <p:nvSpPr>
          <p:cNvPr id="4" name="AutoShape 2" descr="Image result for brain networ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9" name="Picture 5" descr="Image result for brain network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46" t="2809" b="4451"/>
          <a:stretch/>
        </p:blipFill>
        <p:spPr bwMode="auto">
          <a:xfrm>
            <a:off x="171981" y="4437112"/>
            <a:ext cx="3487706" cy="223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Image result for hierarchy diagra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365104"/>
            <a:ext cx="3888432" cy="2274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23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Further Calculations</a:t>
            </a:r>
            <a:endParaRPr lang="en-GB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02935" y="1124744"/>
                <a:ext cx="7704856" cy="46018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 smtClean="0"/>
                  <a:t>To 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latin typeface="Cambria Math"/>
                      </a:rPr>
                      <m:t>Φ</m:t>
                    </m:r>
                  </m:oMath>
                </a14:m>
                <a:r>
                  <a:rPr lang="en-GB" sz="2800" dirty="0" smtClean="0"/>
                  <a:t> for a system of mechanisms, we need to find the MIP: the 1 directional partition that makes the most difference to the constellation. This distance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>
                        <a:latin typeface="Cambria Math"/>
                      </a:rPr>
                      <m:t>Φ</m:t>
                    </m:r>
                  </m:oMath>
                </a14:m>
                <a:r>
                  <a:rPr lang="en-GB" sz="2800" dirty="0" smtClean="0"/>
                  <a:t>.</a:t>
                </a:r>
              </a:p>
              <a:p>
                <a:endParaRPr lang="en-GB" sz="2800" dirty="0"/>
              </a:p>
              <a:p>
                <a:r>
                  <a:rPr lang="en-GB" sz="2800" dirty="0" smtClean="0"/>
                  <a:t>Finally: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 sz="2800">
                              <a:latin typeface="Cambria Math"/>
                            </a:rPr>
                            <m:t>Φ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/>
                            </a:rPr>
                            <m:t>𝑀𝐴𝑋</m:t>
                          </m:r>
                        </m:sup>
                      </m:sSup>
                      <m:d>
                        <m:dPr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/>
                            </a:rPr>
                            <m:t>𝐴𝐵𝐶</m:t>
                          </m:r>
                        </m:e>
                      </m:d>
                      <m:r>
                        <a:rPr lang="en-GB" sz="28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800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GB" sz="2800" b="0" i="1" smtClean="0">
                                  <a:latin typeface="Cambria Math"/>
                                </a:rPr>
                                <m:t>𝑀</m:t>
                              </m:r>
                              <m:r>
                                <a:rPr lang="en-GB" sz="2800" b="0" i="1" smtClean="0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GB" sz="2800" b="0" i="1" smtClean="0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GB" sz="28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GB" sz="2800" b="0" i="1" smtClean="0">
                                  <a:latin typeface="Cambria Math"/>
                                </a:rPr>
                                <m:t>𝐴𝐵𝐶</m:t>
                              </m:r>
                              <m:r>
                                <a:rPr lang="en-GB" sz="2800" b="0" i="1" smtClean="0">
                                  <a:latin typeface="Cambria Math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GB" sz="2800" b="0" i="0" smtClean="0">
                              <a:latin typeface="Cambria Math"/>
                            </a:rPr>
                            <m:t>Φ</m:t>
                          </m:r>
                          <m:r>
                            <a:rPr lang="en-GB" sz="2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sz="2800" b="0" i="1" smtClean="0">
                              <a:latin typeface="Cambria Math"/>
                            </a:rPr>
                            <m:t>𝐴𝐵𝐶</m:t>
                          </m:r>
                          <m:r>
                            <a:rPr lang="en-GB" sz="2800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GB" sz="2800" dirty="0" smtClean="0"/>
              </a:p>
              <a:p>
                <a:endParaRPr lang="en-GB" sz="2800" dirty="0"/>
              </a:p>
              <a:p>
                <a:r>
                  <a:rPr lang="en-GB" sz="2800" dirty="0" smtClean="0"/>
                  <a:t>The subset of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/>
                      </a:rPr>
                      <m:t>𝐴𝐵𝐶</m:t>
                    </m:r>
                  </m:oMath>
                </a14:m>
                <a:r>
                  <a:rPr lang="en-GB" sz="2800" dirty="0" smtClean="0"/>
                  <a:t> which gives rise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sz="2800">
                            <a:latin typeface="Cambria Math"/>
                          </a:rPr>
                          <m:t>Φ</m:t>
                        </m:r>
                      </m:e>
                      <m:sup>
                        <m:r>
                          <a:rPr lang="en-GB" sz="2800" i="1">
                            <a:latin typeface="Cambria Math"/>
                          </a:rPr>
                          <m:t>𝑀𝐴𝑋</m:t>
                        </m:r>
                      </m:sup>
                    </m:sSup>
                  </m:oMath>
                </a14:m>
                <a:r>
                  <a:rPr lang="en-GB" sz="2800" dirty="0" smtClean="0"/>
                  <a:t> is called a </a:t>
                </a:r>
                <a:r>
                  <a:rPr lang="en-GB" sz="2800" i="1" dirty="0" smtClean="0"/>
                  <a:t>Complex.</a:t>
                </a:r>
                <a:endParaRPr lang="en-GB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935" y="1124744"/>
                <a:ext cx="7704856" cy="4601837"/>
              </a:xfrm>
              <a:prstGeom prst="rect">
                <a:avLst/>
              </a:prstGeom>
              <a:blipFill rotWithShape="1">
                <a:blip r:embed="rId2"/>
                <a:stretch>
                  <a:fillRect l="-1661" t="-1194" r="-1978" b="-29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304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Model</a:t>
            </a:r>
            <a:endParaRPr lang="en-GB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960116" y="1268760"/>
            <a:ext cx="7992888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u="sng" dirty="0" smtClean="0"/>
              <a:t>Properties of the Organisation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400" dirty="0" smtClean="0"/>
              <a:t>Profits are made by completing projects. These projects require the application of certain skills in order to be completed.</a:t>
            </a:r>
            <a:endParaRPr lang="en-GB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sz="2400" dirty="0" smtClean="0"/>
              <a:t>Each team/individual within the company possesses at least one skill. Projects are completed as teams with sufficient skills are assigned to projects.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400" dirty="0" smtClean="0"/>
              <a:t>Teams act as if the only other existing teams are the ones which they are ‘paying attention to’.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400" dirty="0" smtClean="0"/>
              <a:t>Teams assign themselves to projects if they are furthering the organisations goals by doing so </a:t>
            </a:r>
            <a:r>
              <a:rPr lang="en-GB" sz="2400" b="1" dirty="0" smtClean="0"/>
              <a:t>as far as the team is aware.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253887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Model</a:t>
            </a:r>
            <a:endParaRPr lang="en-GB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960116" y="1268760"/>
            <a:ext cx="799288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u="sng" dirty="0" smtClean="0"/>
              <a:t>Goals of the Organisation</a:t>
            </a:r>
          </a:p>
          <a:p>
            <a:r>
              <a:rPr lang="en-GB" sz="2400" dirty="0" smtClean="0"/>
              <a:t>The objective of the organisation is to minimize waste.</a:t>
            </a:r>
          </a:p>
          <a:p>
            <a:endParaRPr lang="en-GB" sz="2400" dirty="0" smtClean="0"/>
          </a:p>
          <a:p>
            <a:r>
              <a:rPr lang="en-GB" sz="2400" u="sng" dirty="0" smtClean="0"/>
              <a:t>3 types of waste exist: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400" dirty="0" smtClean="0"/>
              <a:t>Neglect of a doable project.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400" dirty="0" smtClean="0"/>
              <a:t>Duplication of labour.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400" dirty="0" smtClean="0"/>
              <a:t>Overqualified labour.</a:t>
            </a:r>
            <a:endParaRPr lang="en-GB" sz="2400" dirty="0"/>
          </a:p>
          <a:p>
            <a:pPr marL="285750" indent="-285750">
              <a:buFont typeface="Arial" pitchFamily="34" charset="0"/>
              <a:buChar char="•"/>
            </a:pPr>
            <a:endParaRPr lang="en-GB" sz="2400" dirty="0" smtClean="0"/>
          </a:p>
        </p:txBody>
      </p:sp>
      <p:sp>
        <p:nvSpPr>
          <p:cNvPr id="7" name="Oval 6"/>
          <p:cNvSpPr/>
          <p:nvPr/>
        </p:nvSpPr>
        <p:spPr>
          <a:xfrm>
            <a:off x="6912260" y="2850206"/>
            <a:ext cx="648072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α</a:t>
            </a:r>
            <a:r>
              <a:rPr lang="el-GR" dirty="0" smtClean="0"/>
              <a:t>β</a:t>
            </a:r>
            <a:endParaRPr lang="en-GB" dirty="0"/>
          </a:p>
        </p:txBody>
      </p:sp>
      <p:cxnSp>
        <p:nvCxnSpPr>
          <p:cNvPr id="8" name="Straight Arrow Connector 7"/>
          <p:cNvCxnSpPr>
            <a:stCxn id="7" idx="1"/>
            <a:endCxn id="18" idx="6"/>
          </p:cNvCxnSpPr>
          <p:nvPr/>
        </p:nvCxnSpPr>
        <p:spPr>
          <a:xfrm flipH="1" flipV="1">
            <a:off x="6156176" y="2745885"/>
            <a:ext cx="850992" cy="19922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  <a:endCxn id="20" idx="6"/>
          </p:cNvCxnSpPr>
          <p:nvPr/>
        </p:nvCxnSpPr>
        <p:spPr>
          <a:xfrm flipH="1">
            <a:off x="6156176" y="3403370"/>
            <a:ext cx="850992" cy="30611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259632" y="4077072"/>
            <a:ext cx="882563" cy="807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A,</a:t>
            </a:r>
            <a:r>
              <a:rPr lang="en-GB" dirty="0"/>
              <a:t> α</a:t>
            </a:r>
          </a:p>
        </p:txBody>
      </p:sp>
      <p:sp>
        <p:nvSpPr>
          <p:cNvPr id="13" name="Oval 12"/>
          <p:cNvSpPr/>
          <p:nvPr/>
        </p:nvSpPr>
        <p:spPr>
          <a:xfrm>
            <a:off x="1259632" y="5316306"/>
            <a:ext cx="882563" cy="8489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B,</a:t>
            </a:r>
            <a:r>
              <a:rPr lang="en-GB" dirty="0"/>
              <a:t> </a:t>
            </a:r>
            <a:r>
              <a:rPr lang="en-GB" dirty="0" smtClean="0"/>
              <a:t>α</a:t>
            </a:r>
            <a:endParaRPr lang="en-GB" dirty="0"/>
          </a:p>
        </p:txBody>
      </p:sp>
      <p:sp>
        <p:nvSpPr>
          <p:cNvPr id="14" name="Oval 13"/>
          <p:cNvSpPr/>
          <p:nvPr/>
        </p:nvSpPr>
        <p:spPr>
          <a:xfrm>
            <a:off x="2898279" y="4737512"/>
            <a:ext cx="648072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α</a:t>
            </a:r>
            <a:endParaRPr lang="en-GB" dirty="0"/>
          </a:p>
        </p:txBody>
      </p:sp>
      <p:cxnSp>
        <p:nvCxnSpPr>
          <p:cNvPr id="15" name="Straight Arrow Connector 14"/>
          <p:cNvCxnSpPr>
            <a:stCxn id="14" idx="1"/>
            <a:endCxn id="12" idx="6"/>
          </p:cNvCxnSpPr>
          <p:nvPr/>
        </p:nvCxnSpPr>
        <p:spPr>
          <a:xfrm flipH="1" flipV="1">
            <a:off x="2142195" y="4480665"/>
            <a:ext cx="850992" cy="35175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4" idx="3"/>
            <a:endCxn id="13" idx="6"/>
          </p:cNvCxnSpPr>
          <p:nvPr/>
        </p:nvCxnSpPr>
        <p:spPr>
          <a:xfrm flipH="1">
            <a:off x="2142195" y="5290676"/>
            <a:ext cx="850992" cy="45012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273613" y="4554179"/>
            <a:ext cx="959004" cy="876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A,</a:t>
            </a:r>
            <a:r>
              <a:rPr lang="en-GB" dirty="0"/>
              <a:t> α</a:t>
            </a:r>
            <a:r>
              <a:rPr lang="el-GR" dirty="0" smtClean="0"/>
              <a:t>β</a:t>
            </a:r>
            <a:endParaRPr lang="en-GB" dirty="0"/>
          </a:p>
        </p:txBody>
      </p:sp>
      <p:sp>
        <p:nvSpPr>
          <p:cNvPr id="24" name="Oval 23"/>
          <p:cNvSpPr/>
          <p:nvPr/>
        </p:nvSpPr>
        <p:spPr>
          <a:xfrm>
            <a:off x="6912260" y="4671927"/>
            <a:ext cx="648072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α</a:t>
            </a:r>
            <a:endParaRPr lang="en-GB" dirty="0"/>
          </a:p>
        </p:txBody>
      </p:sp>
      <p:cxnSp>
        <p:nvCxnSpPr>
          <p:cNvPr id="25" name="Straight Arrow Connector 24"/>
          <p:cNvCxnSpPr>
            <a:stCxn id="24" idx="2"/>
            <a:endCxn id="22" idx="6"/>
          </p:cNvCxnSpPr>
          <p:nvPr/>
        </p:nvCxnSpPr>
        <p:spPr>
          <a:xfrm flipH="1" flipV="1">
            <a:off x="6232617" y="4992341"/>
            <a:ext cx="679643" cy="362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273613" y="2342292"/>
            <a:ext cx="882563" cy="807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A,</a:t>
            </a:r>
            <a:r>
              <a:rPr lang="en-GB" dirty="0"/>
              <a:t> α</a:t>
            </a:r>
          </a:p>
        </p:txBody>
      </p:sp>
      <p:sp>
        <p:nvSpPr>
          <p:cNvPr id="20" name="Oval 19"/>
          <p:cNvSpPr/>
          <p:nvPr/>
        </p:nvSpPr>
        <p:spPr>
          <a:xfrm>
            <a:off x="5273613" y="3284984"/>
            <a:ext cx="882563" cy="8489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B,</a:t>
            </a:r>
            <a:r>
              <a:rPr lang="en-GB" dirty="0"/>
              <a:t> </a:t>
            </a:r>
            <a:r>
              <a:rPr lang="el-GR" dirty="0"/>
              <a:t>β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882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14" grpId="0" animBg="1"/>
      <p:bldP spid="22" grpId="0" animBg="1"/>
      <p:bldP spid="24" grpId="0" animBg="1"/>
      <p:bldP spid="18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Model</a:t>
            </a:r>
            <a:endParaRPr lang="en-GB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1052736"/>
            <a:ext cx="7992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u="sng" dirty="0" smtClean="0"/>
              <a:t>Available Teams</a:t>
            </a:r>
          </a:p>
        </p:txBody>
      </p:sp>
      <p:sp>
        <p:nvSpPr>
          <p:cNvPr id="4" name="Oval 3"/>
          <p:cNvSpPr/>
          <p:nvPr/>
        </p:nvSpPr>
        <p:spPr>
          <a:xfrm>
            <a:off x="2909964" y="2050135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/>
              <a:t>α</a:t>
            </a:r>
            <a:endParaRPr lang="en-GB" dirty="0"/>
          </a:p>
        </p:txBody>
      </p:sp>
      <p:sp>
        <p:nvSpPr>
          <p:cNvPr id="18" name="Oval 17"/>
          <p:cNvSpPr/>
          <p:nvPr/>
        </p:nvSpPr>
        <p:spPr>
          <a:xfrm>
            <a:off x="6300192" y="2050135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/>
              <a:t>β</a:t>
            </a:r>
            <a:endParaRPr lang="en-GB" dirty="0"/>
          </a:p>
        </p:txBody>
      </p:sp>
      <p:sp>
        <p:nvSpPr>
          <p:cNvPr id="19" name="Oval 18"/>
          <p:cNvSpPr/>
          <p:nvPr/>
        </p:nvSpPr>
        <p:spPr>
          <a:xfrm>
            <a:off x="1799692" y="386104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/>
              <a:t>αγ</a:t>
            </a:r>
            <a:endParaRPr lang="en-GB" dirty="0"/>
          </a:p>
        </p:txBody>
      </p:sp>
      <p:sp>
        <p:nvSpPr>
          <p:cNvPr id="20" name="Oval 19"/>
          <p:cNvSpPr/>
          <p:nvPr/>
        </p:nvSpPr>
        <p:spPr>
          <a:xfrm>
            <a:off x="7092280" y="386104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/>
              <a:t>β</a:t>
            </a:r>
            <a:r>
              <a:rPr lang="el-GR" dirty="0"/>
              <a:t>γ</a:t>
            </a:r>
            <a:endParaRPr lang="en-GB" dirty="0"/>
          </a:p>
        </p:txBody>
      </p:sp>
      <p:sp>
        <p:nvSpPr>
          <p:cNvPr id="21" name="Oval 20"/>
          <p:cNvSpPr/>
          <p:nvPr/>
        </p:nvSpPr>
        <p:spPr>
          <a:xfrm>
            <a:off x="4644008" y="530120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/>
              <a:t>αβ</a:t>
            </a:r>
            <a:endParaRPr lang="en-GB" dirty="0"/>
          </a:p>
        </p:txBody>
      </p:sp>
      <p:cxnSp>
        <p:nvCxnSpPr>
          <p:cNvPr id="10" name="Straight Arrow Connector 9"/>
          <p:cNvCxnSpPr>
            <a:stCxn id="4" idx="5"/>
            <a:endCxn id="20" idx="2"/>
          </p:cNvCxnSpPr>
          <p:nvPr/>
        </p:nvCxnSpPr>
        <p:spPr>
          <a:xfrm>
            <a:off x="3463128" y="2603299"/>
            <a:ext cx="3629152" cy="158178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2"/>
            <a:endCxn id="19" idx="7"/>
          </p:cNvCxnSpPr>
          <p:nvPr/>
        </p:nvCxnSpPr>
        <p:spPr>
          <a:xfrm flipH="1">
            <a:off x="2352856" y="2374171"/>
            <a:ext cx="3947336" cy="158178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0"/>
            <a:endCxn id="4" idx="3"/>
          </p:cNvCxnSpPr>
          <p:nvPr/>
        </p:nvCxnSpPr>
        <p:spPr>
          <a:xfrm flipV="1">
            <a:off x="2123728" y="2603299"/>
            <a:ext cx="881144" cy="125774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8" idx="1"/>
          </p:cNvCxnSpPr>
          <p:nvPr/>
        </p:nvCxnSpPr>
        <p:spPr>
          <a:xfrm flipH="1">
            <a:off x="3568256" y="2145043"/>
            <a:ext cx="2826844" cy="5982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1" idx="2"/>
            <a:endCxn id="19" idx="5"/>
          </p:cNvCxnSpPr>
          <p:nvPr/>
        </p:nvCxnSpPr>
        <p:spPr>
          <a:xfrm flipH="1" flipV="1">
            <a:off x="2352856" y="4414212"/>
            <a:ext cx="2291152" cy="12110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8" idx="5"/>
            <a:endCxn id="20" idx="1"/>
          </p:cNvCxnSpPr>
          <p:nvPr/>
        </p:nvCxnSpPr>
        <p:spPr>
          <a:xfrm>
            <a:off x="6853356" y="2603299"/>
            <a:ext cx="333832" cy="13526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645786" y="4000418"/>
            <a:ext cx="399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How should these teams be connected?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376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Solving the Model</a:t>
            </a:r>
            <a:endParaRPr lang="en-GB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1052736"/>
            <a:ext cx="799288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u="sng" dirty="0" smtClean="0"/>
              <a:t>Two solutions of interest:</a:t>
            </a:r>
          </a:p>
          <a:p>
            <a:pPr marL="514350" indent="-514350">
              <a:buFont typeface="+mj-lt"/>
              <a:buAutoNum type="arabicPeriod"/>
            </a:pPr>
            <a:endParaRPr lang="en-GB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Classical solution: for a given connectivity matrix, how much waste do we expect?</a:t>
            </a:r>
          </a:p>
          <a:p>
            <a:pPr marL="514350" indent="-514350">
              <a:buFont typeface="+mj-lt"/>
              <a:buAutoNum type="arabicPeriod"/>
            </a:pPr>
            <a:endParaRPr lang="en-GB" sz="2800" dirty="0"/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IIT: how much ‘integrated information’ does this system possess?</a:t>
            </a:r>
          </a:p>
          <a:p>
            <a:pPr marL="514350" indent="-514350">
              <a:buFont typeface="+mj-lt"/>
              <a:buAutoNum type="arabicPeriod"/>
            </a:pPr>
            <a:endParaRPr lang="en-GB" sz="2800" dirty="0"/>
          </a:p>
          <a:p>
            <a:pPr algn="ctr"/>
            <a:r>
              <a:rPr lang="en-GB" sz="2800" dirty="0" smtClean="0"/>
              <a:t>Is there a correlation between these two measures?</a:t>
            </a:r>
          </a:p>
        </p:txBody>
      </p:sp>
    </p:spTree>
    <p:extLst>
      <p:ext uri="{BB962C8B-B14F-4D97-AF65-F5344CB8AC3E}">
        <p14:creationId xmlns:p14="http://schemas.microsoft.com/office/powerpoint/2010/main" val="110467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Implementation</a:t>
            </a:r>
            <a:endParaRPr lang="en-GB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799288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u="sng" dirty="0" smtClean="0"/>
              <a:t>A team will take up a project if:</a:t>
            </a:r>
            <a:endParaRPr lang="en-GB" sz="3200" u="sng" dirty="0" smtClean="0"/>
          </a:p>
          <a:p>
            <a:pPr marL="514350" indent="-514350">
              <a:buFont typeface="+mj-lt"/>
              <a:buAutoNum type="arabicPeriod"/>
            </a:pPr>
            <a:endParaRPr lang="en-GB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They  cannot see an idle team which is more qualified.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They possess a required skill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2800" dirty="0" smtClean="0"/>
              <a:t>If they can do the project solo, this is sufficient.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2800" dirty="0" smtClean="0"/>
              <a:t>Else, they must be strongly connected to another team which has the remaining skills, and is also idle.</a:t>
            </a:r>
          </a:p>
          <a:p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189077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Implementation</a:t>
            </a:r>
            <a:endParaRPr lang="en-GB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043608" y="1268760"/>
                <a:ext cx="7848872" cy="4985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GB" sz="2400" dirty="0" smtClean="0"/>
                  <a:t>This provides a 256 x 8 TPM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GB" sz="2400" dirty="0"/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GB" sz="2400" dirty="0"/>
                  <a:t>We need to include the last </a:t>
                </a:r>
                <a:r>
                  <a:rPr lang="en-GB" sz="2400" dirty="0" smtClean="0"/>
                  <a:t>3 columns </a:t>
                </a:r>
                <a:r>
                  <a:rPr lang="en-GB" sz="2400" dirty="0"/>
                  <a:t>in order to maintain conditional independence, even though they have little contribution otherwise</a:t>
                </a:r>
                <a:r>
                  <a:rPr lang="en-GB" sz="2400" dirty="0" smtClean="0"/>
                  <a:t>.</a:t>
                </a:r>
              </a:p>
              <a:p>
                <a:endParaRPr lang="en-GB" sz="2400" dirty="0"/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GB" sz="2400" dirty="0" smtClean="0"/>
                  <a:t>Using provided software, use a range of connectivity matrices, and for each calculate expected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b="0" i="0" smtClean="0">
                        <a:latin typeface="Cambria Math"/>
                      </a:rPr>
                      <m:t>Φ</m:t>
                    </m:r>
                  </m:oMath>
                </a14:m>
                <a:r>
                  <a:rPr lang="en-GB" sz="2400" dirty="0" smtClean="0"/>
                  <a:t>, and expected waste.</a:t>
                </a:r>
                <a:endParaRPr lang="en-GB" sz="2400" dirty="0"/>
              </a:p>
              <a:p>
                <a:endParaRPr lang="en-GB" sz="2400" dirty="0"/>
              </a:p>
              <a:p>
                <a:pPr marL="285750" indent="-285750">
                  <a:buFont typeface="Arial" pitchFamily="34" charset="0"/>
                  <a:buChar char="•"/>
                </a:pPr>
                <a:endParaRPr lang="en-GB" sz="2400" dirty="0" smtClean="0"/>
              </a:p>
              <a:p>
                <a:endParaRPr lang="en-GB" dirty="0" smtClean="0"/>
              </a:p>
              <a:p>
                <a:endParaRPr lang="en-GB" dirty="0"/>
              </a:p>
              <a:p>
                <a:endParaRPr lang="en-GB" dirty="0" smtClean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268760"/>
                <a:ext cx="7848872" cy="4985980"/>
              </a:xfrm>
              <a:prstGeom prst="rect">
                <a:avLst/>
              </a:prstGeom>
              <a:blipFill rotWithShape="1">
                <a:blip r:embed="rId2"/>
                <a:stretch>
                  <a:fillRect l="-1009" t="-978" r="-11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769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Results</a:t>
            </a:r>
            <a:endParaRPr lang="en-GB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052736"/>
            <a:ext cx="7924682" cy="527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28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Conclusions</a:t>
            </a:r>
            <a:endParaRPr lang="en-GB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992595" y="1052736"/>
            <a:ext cx="7848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dirty="0" smtClean="0"/>
              <a:t>There does exist a relation between costs as defined and </a:t>
            </a:r>
            <a:r>
              <a:rPr lang="en-GB" sz="2000" smtClean="0"/>
              <a:t>integrated information.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9399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Repertoires </a:t>
            </a:r>
            <a:r>
              <a:rPr lang="en-GB" sz="3600" dirty="0" err="1" smtClean="0"/>
              <a:t>vs</a:t>
            </a:r>
            <a:r>
              <a:rPr lang="en-GB" sz="3600" dirty="0" smtClean="0"/>
              <a:t> Probability</a:t>
            </a:r>
            <a:endParaRPr lang="en-GB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1015275" y="1196752"/>
                <a:ext cx="7733189" cy="46941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en-GB" sz="2400" dirty="0" smtClean="0">
                    <a:ea typeface="Cambria Math" pitchFamily="18" charset="0"/>
                  </a:rPr>
                  <a:t>We assume that the future states of each node are conditionall independent of the previous state of the system: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itchFamily="18" charset="0"/>
                          <a:ea typeface="Cambria Math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2400" i="1"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GB" sz="2400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GB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GB" sz="2400" i="1"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GB" sz="2400" i="1">
                              <a:latin typeface="Cambria Math"/>
                              <a:ea typeface="Cambria Math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400" i="1">
                              <a:latin typeface="Cambria Math" pitchFamily="18" charset="0"/>
                              <a:ea typeface="Cambria Math" pitchFamily="18" charset="0"/>
                            </a:rPr>
                            <m:t>𝑖</m:t>
                          </m:r>
                          <m:r>
                            <a:rPr lang="en-GB" sz="2400" i="1">
                              <a:latin typeface="Cambria Math" pitchFamily="18" charset="0"/>
                              <a:ea typeface="Cambria Math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400" i="1">
                              <a:latin typeface="Cambria Math" pitchFamily="18" charset="0"/>
                              <a:ea typeface="Cambria Math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GB" sz="2400" i="1">
                              <a:latin typeface="Cambria Math" pitchFamily="18" charset="0"/>
                              <a:ea typeface="Cambria Math" pitchFamily="18" charset="0"/>
                            </a:rPr>
                            <m:t>𝑝</m:t>
                          </m:r>
                          <m:r>
                            <a:rPr lang="en-GB" sz="2400" i="1">
                              <a:latin typeface="Cambria Math" pitchFamily="18" charset="0"/>
                              <a:ea typeface="Cambria Math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GB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GB" sz="2400" i="1">
                                      <a:latin typeface="Cambria Math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GB" sz="24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GB" sz="2400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GB" sz="2400" i="1">
                              <a:latin typeface="Cambria Math" pitchFamily="18" charset="0"/>
                              <a:ea typeface="Cambria Math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sz="2400" i="1">
                              <a:latin typeface="Cambria Math" pitchFamily="18" charset="0"/>
                              <a:ea typeface="Cambria Math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2400" i="1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/>
                <a:endParaRPr lang="en-GB" sz="2400" dirty="0" smtClean="0">
                  <a:ea typeface="Cambria Math" pitchFamily="18" charset="0"/>
                </a:endParaRPr>
              </a:p>
              <a:p>
                <a:pPr/>
                <a:r>
                  <a:rPr lang="en-GB" sz="2400" dirty="0" smtClean="0">
                    <a:ea typeface="Cambria Math" pitchFamily="18" charset="0"/>
                  </a:rPr>
                  <a:t>When computing repertoires, IIT further claims that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/>
                        <a:ea typeface="Cambria Math" pitchFamily="18" charset="0"/>
                      </a:rPr>
                      <m:t>∀</m:t>
                    </m:r>
                    <m:r>
                      <a:rPr lang="en-GB" sz="2400" b="0" i="1" smtClean="0">
                        <a:latin typeface="Cambria Math"/>
                        <a:ea typeface="Cambria Math" pitchFamily="18" charset="0"/>
                      </a:rPr>
                      <m:t>𝑊</m:t>
                    </m:r>
                    <m:r>
                      <a:rPr lang="en-GB" sz="2400" b="0" i="1" smtClean="0">
                        <a:latin typeface="Cambria Math"/>
                        <a:ea typeface="Cambria Math" pitchFamily="18" charset="0"/>
                      </a:rPr>
                      <m:t>⊂</m:t>
                    </m:r>
                    <m:r>
                      <a:rPr lang="en-GB" sz="2400" b="0" i="1" smtClean="0">
                        <a:latin typeface="Cambria Math"/>
                        <a:ea typeface="Cambria Math" pitchFamily="18" charset="0"/>
                      </a:rPr>
                      <m:t>𝑃</m:t>
                    </m:r>
                    <m:r>
                      <a:rPr lang="en-GB" sz="2400" b="0" i="1" smtClean="0">
                        <a:latin typeface="Cambria Math"/>
                        <a:ea typeface="Cambria Math" pitchFamily="18" charset="0"/>
                      </a:rPr>
                      <m:t>(</m:t>
                    </m:r>
                    <m:r>
                      <a:rPr lang="en-GB" sz="2400" b="0" i="1" smtClean="0">
                        <a:latin typeface="Cambria Math"/>
                        <a:ea typeface="Cambria Math" pitchFamily="18" charset="0"/>
                      </a:rPr>
                      <m:t>𝑍</m:t>
                    </m:r>
                    <m:r>
                      <a:rPr lang="en-GB" sz="2400" b="0" i="1" smtClean="0">
                        <a:latin typeface="Cambria Math"/>
                        <a:ea typeface="Cambria Math" pitchFamily="18" charset="0"/>
                      </a:rPr>
                      <m:t>)</m:t>
                    </m:r>
                  </m:oMath>
                </a14:m>
                <a:r>
                  <a:rPr lang="en-GB" sz="2400" dirty="0" smtClean="0">
                    <a:ea typeface="Cambria Math" pitchFamily="18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/>
                              <a:ea typeface="Cambria Math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/>
                              <a:ea typeface="Cambria Math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GB" sz="2400" i="1"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GB" sz="2400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GB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GB" sz="2400" i="1"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GB" sz="2400" i="1">
                              <a:latin typeface="Cambria Math"/>
                              <a:ea typeface="Cambria Math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400" i="1">
                              <a:latin typeface="Cambria Math" pitchFamily="18" charset="0"/>
                              <a:ea typeface="Cambria Math" pitchFamily="18" charset="0"/>
                            </a:rPr>
                            <m:t>𝑖</m:t>
                          </m:r>
                          <m:r>
                            <a:rPr lang="en-GB" sz="2400" i="1">
                              <a:latin typeface="Cambria Math" pitchFamily="18" charset="0"/>
                              <a:ea typeface="Cambria Math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400" i="1">
                              <a:latin typeface="Cambria Math" pitchFamily="18" charset="0"/>
                              <a:ea typeface="Cambria Math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2400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/>
                                  <a:ea typeface="Cambria Math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/>
                                  <a:ea typeface="Cambria Math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GB" sz="2400" i="1">
                              <a:latin typeface="Cambria Math" pitchFamily="18" charset="0"/>
                              <a:ea typeface="Cambria Math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GB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GB" sz="2400" i="1">
                                      <a:latin typeface="Cambria Math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GB" sz="24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GB" sz="2400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GB" sz="2400" i="1">
                              <a:latin typeface="Cambria Math" pitchFamily="18" charset="0"/>
                              <a:ea typeface="Cambria Math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sz="2400" i="1">
                              <a:latin typeface="Cambria Math" pitchFamily="18" charset="0"/>
                              <a:ea typeface="Cambria Math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2400" dirty="0" smtClean="0">
                  <a:ea typeface="Cambria Math" pitchFamily="18" charset="0"/>
                </a:endParaRPr>
              </a:p>
              <a:p>
                <a:pPr/>
                <a:r>
                  <a:rPr lang="en-GB" sz="2400" dirty="0" smtClean="0">
                    <a:ea typeface="Cambria Math" pitchFamily="18" charset="0"/>
                  </a:rPr>
                  <a:t>Mathematically this just is not true, and the result of this is that the effect repertoire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  <a:ea typeface="Cambria Math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2400" i="1">
                            <a:latin typeface="Cambria Math"/>
                            <a:ea typeface="Cambria Math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GB" sz="2400" dirty="0" smtClean="0">
                    <a:ea typeface="Cambria Math" pitchFamily="18" charset="0"/>
                  </a:rPr>
                  <a:t> is not a proper probability. </a:t>
                </a:r>
                <a:endParaRPr lang="en-GB" sz="2400" dirty="0">
                  <a:ea typeface="Cambria Math" pitchFamily="18" charset="0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275" y="1196752"/>
                <a:ext cx="7733189" cy="4694106"/>
              </a:xfrm>
              <a:prstGeom prst="rect">
                <a:avLst/>
              </a:prstGeom>
              <a:blipFill rotWithShape="1">
                <a:blip r:embed="rId2"/>
                <a:stretch>
                  <a:fillRect l="-1262" t="-1039" r="-1104" b="-20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564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128775" y="3228658"/>
                <a:ext cx="591966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 smtClean="0"/>
                  <a:t>For example,</a:t>
                </a:r>
                <a:endParaRPr lang="en-GB" sz="2000" i="1" dirty="0" smtClean="0">
                  <a:latin typeface="Cambria Math"/>
                  <a:ea typeface="Cambria Math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/>
                          <a:ea typeface="Cambria Math" pitchFamily="18" charset="0"/>
                        </a:rPr>
                        <m:t>𝑝</m:t>
                      </m:r>
                      <m:r>
                        <a:rPr lang="en-GB" sz="2000" i="1">
                          <a:latin typeface="Cambria Math"/>
                          <a:ea typeface="Cambria Math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000" i="1"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/>
                              <a:ea typeface="Cambria Math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sz="2000" i="1">
                              <a:latin typeface="Cambria Math"/>
                              <a:ea typeface="Cambria Math" pitchFamily="18" charset="0"/>
                            </a:rPr>
                            <m:t>𝑡</m:t>
                          </m:r>
                          <m:r>
                            <a:rPr lang="en-GB" sz="2000" b="0" i="1" smtClean="0">
                              <a:latin typeface="Cambria Math"/>
                              <a:ea typeface="Cambria Math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sz="2000" i="1">
                          <a:latin typeface="Cambria Math"/>
                          <a:ea typeface="Cambria Math" pitchFamily="18" charset="0"/>
                        </a:rPr>
                        <m:t>|</m:t>
                      </m:r>
                      <m:sSub>
                        <m:sSubPr>
                          <m:ctrlPr>
                            <a:rPr lang="en-GB" sz="2000" i="1"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/>
                              <a:ea typeface="Cambria Math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sz="2000" i="1">
                              <a:latin typeface="Cambria Math"/>
                              <a:ea typeface="Cambria Math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000" i="1">
                          <a:latin typeface="Cambria Math"/>
                          <a:ea typeface="Cambria Math" pitchFamily="18" charset="0"/>
                        </a:rPr>
                        <m:t>=</m:t>
                      </m:r>
                      <m:r>
                        <a:rPr lang="en-GB" sz="2000" b="0" i="1" smtClean="0">
                          <a:latin typeface="Cambria Math"/>
                          <a:ea typeface="Cambria Math" pitchFamily="18" charset="0"/>
                        </a:rPr>
                        <m:t>100</m:t>
                      </m:r>
                      <m:r>
                        <a:rPr lang="en-GB" sz="2000" i="1">
                          <a:latin typeface="Cambria Math"/>
                          <a:ea typeface="Cambria Math" pitchFamily="18" charset="0"/>
                        </a:rPr>
                        <m:t>)</m:t>
                      </m:r>
                    </m:oMath>
                  </m:oMathPara>
                </a14:m>
                <a:endParaRPr lang="en-GB" sz="2000" i="1" dirty="0" smtClean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775" y="3228658"/>
                <a:ext cx="5919666" cy="707886"/>
              </a:xfrm>
              <a:prstGeom prst="rect">
                <a:avLst/>
              </a:prstGeom>
              <a:blipFill rotWithShape="1">
                <a:blip r:embed="rId3"/>
                <a:stretch>
                  <a:fillRect l="-1030" t="-4310" b="-94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488208" y="2996952"/>
                <a:ext cx="72008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 smtClean="0"/>
                  <a:t>We can also compute repertoires for subsets of the system:</a:t>
                </a:r>
              </a:p>
              <a:p>
                <a:endParaRPr lang="en-GB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>
                          <a:latin typeface="Cambria Math"/>
                          <a:ea typeface="Cambria Math" pitchFamily="18" charset="0"/>
                        </a:rPr>
                        <m:t>𝑝</m:t>
                      </m:r>
                      <m:r>
                        <a:rPr lang="en-GB" sz="2000" i="1">
                          <a:latin typeface="Cambria Math"/>
                          <a:ea typeface="Cambria Math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00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/>
                              <a:ea typeface="Cambria Math" pitchFamily="18" charset="0"/>
                            </a:rPr>
                            <m:t>𝐴𝐵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/>
                              <a:ea typeface="Cambria Math" pitchFamily="18" charset="0"/>
                            </a:rPr>
                            <m:t>𝑡</m:t>
                          </m:r>
                          <m:r>
                            <a:rPr lang="en-GB" sz="2000" b="0" i="1" smtClean="0">
                              <a:latin typeface="Cambria Math"/>
                              <a:ea typeface="Cambria Math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sz="2000" i="1">
                          <a:latin typeface="Cambria Math"/>
                          <a:ea typeface="Cambria Math" pitchFamily="18" charset="0"/>
                        </a:rPr>
                        <m:t>|</m:t>
                      </m:r>
                      <m:sSub>
                        <m:sSubPr>
                          <m:ctrlPr>
                            <a:rPr lang="en-GB" sz="200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/>
                              <a:ea typeface="Cambria Math" pitchFamily="18" charset="0"/>
                            </a:rPr>
                            <m:t>𝐵𝐶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/>
                              <a:ea typeface="Cambria Math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000" i="1">
                          <a:latin typeface="Cambria Math"/>
                          <a:ea typeface="Cambria Math" pitchFamily="18" charset="0"/>
                        </a:rPr>
                        <m:t>=0</m:t>
                      </m:r>
                      <m:r>
                        <a:rPr lang="en-GB" sz="2000" b="0" i="1" smtClean="0">
                          <a:latin typeface="Cambria Math"/>
                          <a:ea typeface="Cambria Math" pitchFamily="18" charset="0"/>
                        </a:rPr>
                        <m:t>1</m:t>
                      </m:r>
                      <m:r>
                        <a:rPr lang="en-GB" sz="2000" i="1">
                          <a:latin typeface="Cambria Math"/>
                          <a:ea typeface="Cambria Math" pitchFamily="18" charset="0"/>
                        </a:rPr>
                        <m:t>)</m:t>
                      </m:r>
                    </m:oMath>
                  </m:oMathPara>
                </a14:m>
                <a:endParaRPr lang="en-GB" sz="2000" i="1" dirty="0" smtClean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208" y="2996952"/>
                <a:ext cx="7200800" cy="1015663"/>
              </a:xfrm>
              <a:prstGeom prst="rect">
                <a:avLst/>
              </a:prstGeom>
              <a:blipFill rotWithShape="1">
                <a:blip r:embed="rId4"/>
                <a:stretch>
                  <a:fillRect l="-847" t="-3012" b="-66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Notation</a:t>
            </a:r>
            <a:endParaRPr lang="en-GB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71600" y="1412776"/>
                <a:ext cx="3140090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/>
                        <a:ea typeface="Cambria Math" pitchFamily="18" charset="0"/>
                      </a:rPr>
                      <m:t>𝑍</m:t>
                    </m:r>
                    <m:r>
                      <a:rPr lang="en-GB" sz="2800" b="0" i="1" smtClean="0">
                        <a:latin typeface="Cambria Math"/>
                        <a:ea typeface="Cambria Math" pitchFamily="18" charset="0"/>
                      </a:rPr>
                      <m:t>=</m:t>
                    </m:r>
                    <m:r>
                      <a:rPr lang="en-GB" sz="2800" b="0" i="1" smtClean="0">
                        <a:latin typeface="Cambria Math"/>
                        <a:ea typeface="Cambria Math" pitchFamily="18" charset="0"/>
                      </a:rPr>
                      <m:t>𝐴𝐵𝐶</m:t>
                    </m:r>
                  </m:oMath>
                </a14:m>
                <a:endParaRPr lang="en-GB" sz="2800" i="1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marL="457200" indent="-4572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/>
                            <a:ea typeface="Cambria Math" pitchFamily="18" charset="0"/>
                          </a:rPr>
                          <m:t>𝑍</m:t>
                        </m:r>
                      </m:e>
                      <m:sub>
                        <m:r>
                          <a:rPr lang="en-GB" sz="2800" b="0" i="1" smtClean="0">
                            <a:latin typeface="Cambria Math"/>
                            <a:ea typeface="Cambria Math" pitchFamily="18" charset="0"/>
                          </a:rPr>
                          <m:t>𝑡</m:t>
                        </m:r>
                      </m:sub>
                    </m:sSub>
                    <m:r>
                      <a:rPr lang="en-GB" sz="2800" b="0" i="1" smtClean="0">
                        <a:latin typeface="Cambria Math"/>
                        <a:ea typeface="Cambria Math" pitchFamily="18" charset="0"/>
                      </a:rPr>
                      <m:t>,</m:t>
                    </m:r>
                    <m:sSub>
                      <m:sSubPr>
                        <m:ctrlPr>
                          <a:rPr lang="en-GB" sz="2800" i="1"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/>
                            <a:ea typeface="Cambria Math" pitchFamily="18" charset="0"/>
                          </a:rPr>
                          <m:t>𝑍</m:t>
                        </m:r>
                      </m:e>
                      <m:sub>
                        <m:r>
                          <a:rPr lang="en-GB" sz="2800" i="1">
                            <a:latin typeface="Cambria Math"/>
                            <a:ea typeface="Cambria Math" pitchFamily="18" charset="0"/>
                          </a:rPr>
                          <m:t>𝑡</m:t>
                        </m:r>
                        <m:r>
                          <a:rPr lang="en-GB" sz="2800" b="0" i="1" smtClean="0">
                            <a:latin typeface="Cambria Math"/>
                            <a:ea typeface="Cambria Math" pitchFamily="18" charset="0"/>
                          </a:rPr>
                          <m:t>−1</m:t>
                        </m:r>
                      </m:sub>
                    </m:sSub>
                    <m:r>
                      <a:rPr lang="en-GB" sz="2800" b="0" i="1" smtClean="0">
                        <a:latin typeface="Cambria Math"/>
                        <a:ea typeface="Cambria Math" pitchFamily="18" charset="0"/>
                      </a:rPr>
                      <m:t>,</m:t>
                    </m:r>
                    <m:sSub>
                      <m:sSubPr>
                        <m:ctrlPr>
                          <a:rPr lang="en-GB" sz="2800" i="1"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/>
                            <a:ea typeface="Cambria Math" pitchFamily="18" charset="0"/>
                          </a:rPr>
                          <m:t>𝑍</m:t>
                        </m:r>
                      </m:e>
                      <m:sub>
                        <m:r>
                          <a:rPr lang="en-GB" sz="2800" i="1">
                            <a:latin typeface="Cambria Math"/>
                            <a:ea typeface="Cambria Math" pitchFamily="18" charset="0"/>
                          </a:rPr>
                          <m:t>𝑡</m:t>
                        </m:r>
                        <m:r>
                          <a:rPr lang="en-GB" sz="2800" b="0" i="1" smtClean="0">
                            <a:latin typeface="Cambria Math"/>
                            <a:ea typeface="Cambria Math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GB" sz="2800" i="1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marL="457200" indent="-4572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/>
                            <a:ea typeface="Cambria Math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2800" b="0" i="1" smtClean="0">
                            <a:latin typeface="Cambria Math"/>
                            <a:ea typeface="Cambria Math" pitchFamily="18" charset="0"/>
                          </a:rPr>
                          <m:t>𝑒</m:t>
                        </m:r>
                      </m:sub>
                    </m:sSub>
                    <m:r>
                      <a:rPr lang="en-GB" sz="2800" b="0" i="1" smtClean="0">
                        <a:latin typeface="Cambria Math"/>
                        <a:ea typeface="Cambria Math" pitchFamily="18" charset="0"/>
                      </a:rPr>
                      <m:t>(</m:t>
                    </m:r>
                    <m:sSub>
                      <m:sSubPr>
                        <m:ctrlPr>
                          <a:rPr lang="en-GB" sz="2800" i="1"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/>
                            <a:ea typeface="Cambria Math" pitchFamily="18" charset="0"/>
                          </a:rPr>
                          <m:t>𝑍</m:t>
                        </m:r>
                      </m:e>
                      <m:sub>
                        <m:r>
                          <a:rPr lang="en-GB" sz="2800" i="1">
                            <a:latin typeface="Cambria Math"/>
                            <a:ea typeface="Cambria Math" pitchFamily="18" charset="0"/>
                          </a:rPr>
                          <m:t>𝑡</m:t>
                        </m:r>
                        <m:r>
                          <a:rPr lang="en-GB" sz="2800" b="0" i="1" smtClean="0">
                            <a:latin typeface="Cambria Math"/>
                            <a:ea typeface="Cambria Math" pitchFamily="18" charset="0"/>
                          </a:rPr>
                          <m:t>+1</m:t>
                        </m:r>
                      </m:sub>
                    </m:sSub>
                    <m:r>
                      <a:rPr lang="en-GB" sz="2800" b="0" i="1" smtClean="0">
                        <a:latin typeface="Cambria Math"/>
                        <a:ea typeface="Cambria Math" pitchFamily="18" charset="0"/>
                      </a:rPr>
                      <m:t>|</m:t>
                    </m:r>
                    <m:sSub>
                      <m:sSubPr>
                        <m:ctrlPr>
                          <a:rPr lang="en-GB" sz="2800" i="1"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/>
                            <a:ea typeface="Cambria Math" pitchFamily="18" charset="0"/>
                          </a:rPr>
                          <m:t>𝑍</m:t>
                        </m:r>
                      </m:e>
                      <m:sub>
                        <m:r>
                          <a:rPr lang="en-GB" sz="2800" i="1">
                            <a:latin typeface="Cambria Math"/>
                            <a:ea typeface="Cambria Math" pitchFamily="18" charset="0"/>
                          </a:rPr>
                          <m:t>𝑡</m:t>
                        </m:r>
                      </m:sub>
                    </m:sSub>
                    <m:r>
                      <a:rPr lang="en-GB" sz="2800" b="0" i="1" smtClean="0">
                        <a:latin typeface="Cambria Math"/>
                        <a:ea typeface="Cambria Math" pitchFamily="18" charset="0"/>
                      </a:rPr>
                      <m:t>=</m:t>
                    </m:r>
                    <m:r>
                      <a:rPr lang="en-GB" sz="2800" b="0" i="1" smtClean="0">
                        <a:latin typeface="Cambria Math"/>
                        <a:ea typeface="Cambria Math" pitchFamily="18" charset="0"/>
                      </a:rPr>
                      <m:t>𝑋</m:t>
                    </m:r>
                    <m:r>
                      <a:rPr lang="en-GB" sz="2800" b="0" i="1" smtClean="0">
                        <a:latin typeface="Cambria Math"/>
                        <a:ea typeface="Cambria Math" pitchFamily="18" charset="0"/>
                      </a:rPr>
                      <m:t>)</m:t>
                    </m:r>
                  </m:oMath>
                </a14:m>
                <a:endParaRPr lang="en-GB" sz="2800" i="1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marL="457200" indent="-457200">
                  <a:buFont typeface="Arial" pitchFamily="34" charset="0"/>
                  <a:buChar char="•"/>
                </a:pPr>
                <a:endParaRPr lang="en-GB" sz="2800" i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412776"/>
                <a:ext cx="3140090" cy="181588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6849010" y="1052736"/>
            <a:ext cx="687917" cy="64807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Or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697079" y="2143757"/>
            <a:ext cx="687917" cy="64807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XOR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938866" y="2143757"/>
            <a:ext cx="722652" cy="64807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B AND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7" idx="3"/>
            <a:endCxn id="9" idx="7"/>
          </p:cNvCxnSpPr>
          <p:nvPr/>
        </p:nvCxnSpPr>
        <p:spPr>
          <a:xfrm flipH="1">
            <a:off x="6555688" y="1605900"/>
            <a:ext cx="394065" cy="632765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5"/>
            <a:endCxn id="8" idx="1"/>
          </p:cNvCxnSpPr>
          <p:nvPr/>
        </p:nvCxnSpPr>
        <p:spPr>
          <a:xfrm>
            <a:off x="7436184" y="1605900"/>
            <a:ext cx="361638" cy="632765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6"/>
            <a:endCxn id="8" idx="2"/>
          </p:cNvCxnSpPr>
          <p:nvPr/>
        </p:nvCxnSpPr>
        <p:spPr>
          <a:xfrm>
            <a:off x="6661518" y="2467793"/>
            <a:ext cx="1035561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696760485"/>
              </p:ext>
            </p:extLst>
          </p:nvPr>
        </p:nvGraphicFramePr>
        <p:xfrm>
          <a:off x="1115616" y="3956114"/>
          <a:ext cx="7641331" cy="23273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159611165"/>
              </p:ext>
            </p:extLst>
          </p:nvPr>
        </p:nvGraphicFramePr>
        <p:xfrm>
          <a:off x="2070747" y="4018573"/>
          <a:ext cx="5626332" cy="2301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95846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32" grpId="0"/>
      <p:bldGraphic spid="4" grpId="0">
        <p:bldAsOne/>
      </p:bldGraphic>
      <p:bldGraphic spid="4" grpId="1">
        <p:bldAsOne/>
      </p:bldGraphic>
      <p:bldGraphic spid="5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Repertoires </a:t>
            </a:r>
            <a:r>
              <a:rPr lang="en-GB" sz="3600" dirty="0" err="1" smtClean="0"/>
              <a:t>vs</a:t>
            </a:r>
            <a:r>
              <a:rPr lang="en-GB" sz="3600" dirty="0" smtClean="0"/>
              <a:t> Probability</a:t>
            </a:r>
            <a:endParaRPr lang="en-GB" sz="3600" dirty="0"/>
          </a:p>
        </p:txBody>
      </p:sp>
      <p:sp>
        <p:nvSpPr>
          <p:cNvPr id="4" name="Oval 3"/>
          <p:cNvSpPr/>
          <p:nvPr/>
        </p:nvSpPr>
        <p:spPr>
          <a:xfrm>
            <a:off x="2026639" y="1029836"/>
            <a:ext cx="687917" cy="64807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Or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874708" y="2120857"/>
            <a:ext cx="687917" cy="64807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XOR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116495" y="2120857"/>
            <a:ext cx="722652" cy="64807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B AND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4" idx="3"/>
            <a:endCxn id="6" idx="7"/>
          </p:cNvCxnSpPr>
          <p:nvPr/>
        </p:nvCxnSpPr>
        <p:spPr>
          <a:xfrm flipH="1">
            <a:off x="1733317" y="1583000"/>
            <a:ext cx="394065" cy="632765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5"/>
            <a:endCxn id="5" idx="1"/>
          </p:cNvCxnSpPr>
          <p:nvPr/>
        </p:nvCxnSpPr>
        <p:spPr>
          <a:xfrm>
            <a:off x="2613813" y="1583000"/>
            <a:ext cx="361638" cy="632765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6"/>
            <a:endCxn id="5" idx="2"/>
          </p:cNvCxnSpPr>
          <p:nvPr/>
        </p:nvCxnSpPr>
        <p:spPr>
          <a:xfrm>
            <a:off x="1839147" y="2444893"/>
            <a:ext cx="1035561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713544"/>
              </p:ext>
            </p:extLst>
          </p:nvPr>
        </p:nvGraphicFramePr>
        <p:xfrm>
          <a:off x="6084168" y="1124744"/>
          <a:ext cx="2709332" cy="3409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442848">
                <a:tc>
                  <a:txBody>
                    <a:bodyPr/>
                    <a:lstStyle/>
                    <a:p>
                      <a:r>
                        <a:rPr lang="en-GB" dirty="0" smtClean="0"/>
                        <a:t>State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000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010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110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001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101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011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111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836320" y="2924944"/>
                <a:ext cx="517584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In this system, conditional independence holds: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dirty="0"/>
                      <m:t>p</m:t>
                    </m:r>
                    <m:r>
                      <m:rPr>
                        <m:nor/>
                      </m:rPr>
                      <a:rPr lang="en-GB" dirty="0"/>
                      <m:t>(</m:t>
                    </m:r>
                    <m:r>
                      <m:rPr>
                        <m:nor/>
                      </m:rPr>
                      <a:rPr lang="en-GB" dirty="0"/>
                      <m:t>ABC</m:t>
                    </m:r>
                    <m:r>
                      <m:rPr>
                        <m:nor/>
                      </m:rPr>
                      <a:rPr lang="en-GB" dirty="0"/>
                      <m:t> = 101|</m:t>
                    </m:r>
                    <m:r>
                      <m:rPr>
                        <m:nor/>
                      </m:rPr>
                      <a:rPr lang="en-GB" dirty="0"/>
                      <m:t>ABC</m:t>
                    </m:r>
                    <m:r>
                      <m:rPr>
                        <m:nor/>
                      </m:rPr>
                      <a:rPr lang="en-GB" dirty="0"/>
                      <m:t> = 001)</m:t>
                    </m:r>
                  </m:oMath>
                </a14:m>
                <a:r>
                  <a:rPr lang="en-GB" dirty="0" smtClean="0"/>
                  <a:t>= p(A=1|ABC=001)p(B=0|ABC=001)p(C=1|ABC=001) =</a:t>
                </a:r>
              </a:p>
              <a:p>
                <a:r>
                  <a:rPr lang="en-GB" dirty="0" smtClean="0"/>
                  <a:t>1 x 1 x 0 = 0.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320" y="2924944"/>
                <a:ext cx="5175840" cy="1477328"/>
              </a:xfrm>
              <a:prstGeom prst="rect">
                <a:avLst/>
              </a:prstGeom>
              <a:blipFill rotWithShape="1">
                <a:blip r:embed="rId2"/>
                <a:stretch>
                  <a:fillRect l="-942" t="-20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899592" y="4293096"/>
                <a:ext cx="8064896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p(BC=00|BC = 11) = 0</a:t>
                </a:r>
              </a:p>
              <a:p>
                <a:endParaRPr lang="en-GB" dirty="0"/>
              </a:p>
              <a:p>
                <a:r>
                  <a:rPr lang="en-GB" dirty="0" smtClean="0"/>
                  <a:t>But </a:t>
                </a:r>
              </a:p>
              <a:p>
                <a:endParaRPr lang="en-GB" dirty="0"/>
              </a:p>
              <a:p>
                <a:r>
                  <a:rPr lang="en-GB" dirty="0" smtClean="0"/>
                  <a:t>p(B = 0|BC=11) = .5 and p(C = 0|BC=11) = .5</a:t>
                </a:r>
              </a:p>
              <a:p>
                <a:endParaRPr lang="en-GB" dirty="0" smtClean="0"/>
              </a:p>
              <a:p>
                <a:r>
                  <a:rPr lang="en-GB" dirty="0" smtClean="0"/>
                  <a:t>Therefore: </a:t>
                </a:r>
                <a:r>
                  <a:rPr lang="en-GB" dirty="0"/>
                  <a:t>p(BC=00|BC = 11)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≠ </m:t>
                    </m:r>
                  </m:oMath>
                </a14:m>
                <a:r>
                  <a:rPr lang="en-GB" dirty="0"/>
                  <a:t>p(B = 0|BC=11</a:t>
                </a:r>
                <a:r>
                  <a:rPr lang="en-GB" dirty="0" smtClean="0"/>
                  <a:t>)</a:t>
                </a:r>
                <a:r>
                  <a:rPr lang="en-GB" dirty="0"/>
                  <a:t> p(C = 0|BC=11)</a:t>
                </a:r>
                <a:r>
                  <a:rPr lang="en-GB" dirty="0" smtClean="0"/>
                  <a:t> </a:t>
                </a:r>
                <a:endParaRPr lang="en-GB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4293096"/>
                <a:ext cx="8064896" cy="2031325"/>
              </a:xfrm>
              <a:prstGeom prst="rect">
                <a:avLst/>
              </a:prstGeom>
              <a:blipFill rotWithShape="1">
                <a:blip r:embed="rId3"/>
                <a:stretch>
                  <a:fillRect l="-680" t="-1502" b="-39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579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Comments on IIT</a:t>
            </a:r>
            <a:endParaRPr lang="en-GB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187624" y="1052736"/>
                <a:ext cx="7704856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GB" sz="2400" dirty="0" smtClean="0"/>
                  <a:t>Conditional independence allows number of columns in the TPM to be reduce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GB" sz="2400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sz="2400" dirty="0" smtClean="0"/>
                  <a:t> to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GB" sz="2400" dirty="0" smtClean="0"/>
                  <a:t>. There should be a way to apply this to repertoires as well, reducing the memory requirement, and time for computing distances.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GB" sz="24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1052736"/>
                <a:ext cx="7704856" cy="1938992"/>
              </a:xfrm>
              <a:prstGeom prst="rect">
                <a:avLst/>
              </a:prstGeom>
              <a:blipFill rotWithShape="1">
                <a:blip r:embed="rId2"/>
                <a:stretch>
                  <a:fillRect l="-1108" t="-25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620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36320" y="98490"/>
                <a:ext cx="54638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600" dirty="0" smtClean="0"/>
                  <a:t>Scalability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3600" b="0" i="0" smtClean="0">
                        <a:latin typeface="Cambria Math"/>
                      </a:rPr>
                      <m:t>Φ</m:t>
                    </m:r>
                  </m:oMath>
                </a14:m>
                <a:endParaRPr lang="en-GB" sz="36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320" y="98490"/>
                <a:ext cx="5463872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3348" t="-14151" b="-349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43608" y="980728"/>
                <a:ext cx="7776864" cy="3725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endParaRPr lang="en-GB" dirty="0" smtClean="0"/>
              </a:p>
              <a:p>
                <a:pPr marL="342900" indent="-342900">
                  <a:buFont typeface="+mj-lt"/>
                  <a:buAutoNum type="arabicPeriod"/>
                </a:pPr>
                <a:endParaRPr lang="en-GB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sz="2000" dirty="0" smtClean="0"/>
                  <a:t>If we have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GB" sz="2000" dirty="0" smtClean="0"/>
                  <a:t> nodes, it follows that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GB" sz="2000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sz="2000" dirty="0" smtClean="0"/>
                  <a:t> states.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sz="2000" dirty="0" smtClean="0"/>
                  <a:t>Each computation of a Distance will take at least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/>
                      </a:rPr>
                      <m:t>𝑂</m:t>
                    </m:r>
                    <m:r>
                      <a:rPr lang="en-GB" sz="2000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GB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GB" sz="2000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GB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GB" sz="2000" dirty="0" smtClean="0"/>
                  <a:t> calculations.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sz="2000" dirty="0" smtClean="0"/>
                  <a:t>Assuming no repetition,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/>
                          </a:rPr>
                          <m:t>𝜑</m:t>
                        </m:r>
                      </m:e>
                      <m:sup>
                        <m:r>
                          <a:rPr lang="en-GB" sz="2000" i="1">
                            <a:latin typeface="Cambria Math"/>
                          </a:rPr>
                          <m:t>𝑀</m:t>
                        </m:r>
                        <m:r>
                          <a:rPr lang="en-GB" sz="2000" b="0" i="1" smtClean="0">
                            <a:latin typeface="Cambria Math"/>
                          </a:rPr>
                          <m:t>𝐴𝑋</m:t>
                        </m:r>
                      </m:sup>
                    </m:sSup>
                  </m:oMath>
                </a14:m>
                <a:r>
                  <a:rPr lang="en-GB" sz="2000" dirty="0" smtClean="0"/>
                  <a:t> will comparing all possible pairs of elements from the power set. Thus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GB" sz="20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sz="2000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GB" sz="20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GB" sz="2000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sz="2000" dirty="0" smtClean="0"/>
                  <a:t> such comparisons are required, each of which involves computing a distance.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sz="20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/>
                          </a:rPr>
                          <m:t>𝜑</m:t>
                        </m:r>
                      </m:e>
                      <m:sup>
                        <m:r>
                          <a:rPr lang="en-GB" sz="2000" i="1">
                            <a:latin typeface="Cambria Math"/>
                          </a:rPr>
                          <m:t>𝑀𝐴𝑋</m:t>
                        </m:r>
                      </m:sup>
                    </m:sSup>
                  </m:oMath>
                </a14:m>
                <a:r>
                  <a:rPr lang="en-GB" sz="2000" dirty="0" smtClean="0"/>
                  <a:t> needs to be computed for each element of the power set in order to 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0" i="0" smtClean="0">
                        <a:latin typeface="Cambria Math"/>
                      </a:rPr>
                      <m:t>Φ</m:t>
                    </m:r>
                  </m:oMath>
                </a14:m>
                <a:r>
                  <a:rPr lang="en-GB" sz="2000" dirty="0" smtClean="0"/>
                  <a:t>. Hence another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/>
                      </a:rPr>
                      <m:t>𝑂</m:t>
                    </m:r>
                    <m:r>
                      <a:rPr lang="en-GB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GB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GB" sz="2000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GB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GB" sz="2000" dirty="0" smtClean="0"/>
                  <a:t> are required.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sz="2000" dirty="0" smtClean="0"/>
                  <a:t>To identify a complex, we need to 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>
                        <a:latin typeface="Cambria Math"/>
                      </a:rPr>
                      <m:t>Φ</m:t>
                    </m:r>
                  </m:oMath>
                </a14:m>
                <a:r>
                  <a:rPr lang="en-GB" sz="2000" dirty="0" smtClean="0"/>
                  <a:t> for all possible 1 directional partitions. This will require at least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GB" sz="20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sz="2000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GB" sz="2000" i="1">
                                <a:latin typeface="Cambria Math"/>
                              </a:rPr>
                              <m:t>2</m:t>
                            </m:r>
                            <m:r>
                              <a:rPr lang="en-GB" sz="2000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sz="2000" dirty="0"/>
                  <a:t> </a:t>
                </a:r>
                <a:r>
                  <a:rPr lang="en-GB" sz="2000" dirty="0" smtClean="0"/>
                  <a:t>calculations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>
                        <a:latin typeface="Cambria Math"/>
                      </a:rPr>
                      <m:t>Φ</m:t>
                    </m:r>
                    <m:r>
                      <a:rPr lang="en-GB" sz="2000" b="0" i="0" smtClean="0">
                        <a:latin typeface="Cambria Math"/>
                      </a:rPr>
                      <m:t>.</m:t>
                    </m:r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980728"/>
                <a:ext cx="7776864" cy="3725764"/>
              </a:xfrm>
              <a:prstGeom prst="rect">
                <a:avLst/>
              </a:prstGeom>
              <a:blipFill rotWithShape="1">
                <a:blip r:embed="rId3"/>
                <a:stretch>
                  <a:fillRect l="-78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47664" y="5013176"/>
                <a:ext cx="6624736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 smtClean="0"/>
                  <a:t>Hence we estimate </a:t>
                </a:r>
                <a14:m>
                  <m:oMath xmlns:m="http://schemas.openxmlformats.org/officeDocument/2006/math">
                    <m:r>
                      <a:rPr lang="en-GB" sz="2400" b="1" i="1">
                        <a:latin typeface="Cambria Math"/>
                      </a:rPr>
                      <m:t>𝚽</m:t>
                    </m:r>
                  </m:oMath>
                </a14:m>
                <a:r>
                  <a:rPr lang="en-GB" sz="2400" b="1" dirty="0" smtClean="0"/>
                  <a:t> scales with at least 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latin typeface="Cambria Math"/>
                      </a:rPr>
                      <m:t>𝑶</m:t>
                    </m:r>
                    <m:d>
                      <m:dPr>
                        <m:ctrlPr>
                          <a:rPr lang="en-GB" sz="2400" b="1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400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sz="2400" b="1" i="1">
                                <a:latin typeface="Cambria Math"/>
                              </a:rPr>
                              <m:t>𝟐</m:t>
                            </m:r>
                          </m:e>
                          <m:sup>
                            <m:r>
                              <a:rPr lang="en-GB" sz="2400" b="1" i="1">
                                <a:latin typeface="Cambria Math"/>
                              </a:rPr>
                              <m:t>𝟔</m:t>
                            </m:r>
                            <m:r>
                              <a:rPr lang="en-GB" sz="2400" b="1" i="1">
                                <a:latin typeface="Cambria Math"/>
                              </a:rPr>
                              <m:t>𝒏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sz="2400" b="1" dirty="0" smtClean="0"/>
                  <a:t>.</a:t>
                </a:r>
                <a:endParaRPr lang="en-GB" sz="24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5013176"/>
                <a:ext cx="6624736" cy="509178"/>
              </a:xfrm>
              <a:prstGeom prst="rect">
                <a:avLst/>
              </a:prstGeom>
              <a:blipFill rotWithShape="1">
                <a:blip r:embed="rId4"/>
                <a:stretch>
                  <a:fillRect l="-1472" t="-3571" r="-368" b="-226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342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Potential Extensions </a:t>
            </a:r>
            <a:endParaRPr lang="en-GB" sz="3600" dirty="0"/>
          </a:p>
        </p:txBody>
      </p:sp>
      <p:sp>
        <p:nvSpPr>
          <p:cNvPr id="3" name="Rectangle 2"/>
          <p:cNvSpPr/>
          <p:nvPr/>
        </p:nvSpPr>
        <p:spPr>
          <a:xfrm>
            <a:off x="1259632" y="1268760"/>
            <a:ext cx="2736304" cy="10801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Adjustment of IIT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20072" y="1268760"/>
            <a:ext cx="2736304" cy="10801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Development of Model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5616" y="2544578"/>
            <a:ext cx="33843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Compare results of computing conditional probability instead of effect repertoire.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Investigate whether the ‘cause’ component is important for this problem.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Reduce repertoire’s to their probability generators, so to speed up distance computation.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Trial partition approximation methods for potential speedup.</a:t>
            </a:r>
          </a:p>
          <a:p>
            <a:pPr marL="285750" indent="-285750">
              <a:buFont typeface="Arial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itchFamily="34" charset="0"/>
              <a:buChar char="•"/>
            </a:pPr>
            <a:endParaRPr lang="en-GB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932040" y="2636912"/>
            <a:ext cx="34563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Derive a more elegant localized project assignment procedure.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Experiment with varying parameters as well as connections.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Assign costs to connections, so as to find a global optimum.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Derive a better project completion mechanism.</a:t>
            </a:r>
          </a:p>
          <a:p>
            <a:pPr marL="285750" indent="-285750">
              <a:buFont typeface="Arial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791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Transition Probability Matrix</a:t>
            </a:r>
            <a:endParaRPr lang="en-GB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328944"/>
              </p:ext>
            </p:extLst>
          </p:nvPr>
        </p:nvGraphicFramePr>
        <p:xfrm>
          <a:off x="1584404" y="2420888"/>
          <a:ext cx="609599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ABC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001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000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010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110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001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101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011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111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627784" y="1358922"/>
                <a:ext cx="4009238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GB" sz="2800" b="0" i="1" smtClean="0">
                          <a:latin typeface="Cambria Math"/>
                        </a:rPr>
                        <m:t>=</m:t>
                      </m:r>
                      <m:r>
                        <a:rPr lang="en-GB" sz="2800" b="0" i="1" smtClean="0">
                          <a:latin typeface="Cambria Math"/>
                        </a:rPr>
                        <m:t>𝑃</m:t>
                      </m:r>
                      <m:r>
                        <a:rPr lang="en-GB" sz="28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GB" sz="28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GB" sz="2800" b="0" i="1" smtClean="0">
                          <a:latin typeface="Cambria Math"/>
                        </a:rPr>
                        <m:t>=</m:t>
                      </m:r>
                      <m:r>
                        <a:rPr lang="en-GB" sz="2800" b="0" i="1" smtClean="0">
                          <a:latin typeface="Cambria Math"/>
                        </a:rPr>
                        <m:t>𝑗</m:t>
                      </m:r>
                      <m:r>
                        <a:rPr lang="en-GB" sz="2800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GB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GB" sz="28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GB" sz="2800" b="0" i="1" smtClean="0">
                          <a:latin typeface="Cambria Math"/>
                        </a:rPr>
                        <m:t>=</m:t>
                      </m:r>
                      <m:r>
                        <a:rPr lang="en-GB" sz="2800" b="0" i="1" smtClean="0">
                          <a:latin typeface="Cambria Math"/>
                        </a:rPr>
                        <m:t>𝑖</m:t>
                      </m:r>
                      <m:r>
                        <a:rPr lang="en-GB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1358922"/>
                <a:ext cx="4009238" cy="5579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43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Conditional Independence</a:t>
            </a:r>
            <a:endParaRPr lang="en-GB" sz="3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805680"/>
              </p:ext>
            </p:extLst>
          </p:nvPr>
        </p:nvGraphicFramePr>
        <p:xfrm>
          <a:off x="6012160" y="1434224"/>
          <a:ext cx="2709332" cy="3409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442848">
                <a:tc>
                  <a:txBody>
                    <a:bodyPr/>
                    <a:lstStyle/>
                    <a:p>
                      <a:r>
                        <a:rPr lang="en-GB" dirty="0" smtClean="0"/>
                        <a:t>State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000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010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110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001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101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011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111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71599" y="3606684"/>
                <a:ext cx="4245393" cy="595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GB" sz="2800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8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GB" sz="2800" b="0" i="1" smtClean="0"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itchFamily="18" charset="0"/>
                          <a:ea typeface="Cambria Math" pitchFamily="18" charset="0"/>
                        </a:rPr>
                        <m:t>𝑃</m:t>
                      </m:r>
                      <m:r>
                        <a:rPr lang="en-GB" sz="2800" b="0" i="1" smtClean="0">
                          <a:latin typeface="Cambria Math" pitchFamily="18" charset="0"/>
                          <a:ea typeface="Cambria Math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800" i="1">
                              <a:latin typeface="Cambria Math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GB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800" i="1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GB" sz="2800" i="1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</m:e>
                        <m:sub>
                          <m:r>
                            <a:rPr lang="en-GB" sz="2800" i="1">
                              <a:latin typeface="Cambria Math"/>
                            </a:rPr>
                            <m:t>𝑡</m:t>
                          </m:r>
                          <m:r>
                            <a:rPr lang="en-GB" sz="2800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GB" sz="2800" b="0" i="1" smtClean="0">
                          <a:latin typeface="Cambria Math" pitchFamily="18" charset="0"/>
                          <a:ea typeface="Cambria Math" pitchFamily="18" charset="0"/>
                        </a:rPr>
                        <m:t>=1|</m:t>
                      </m:r>
                      <m:sSub>
                        <m:sSubPr>
                          <m:ctrlPr>
                            <a:rPr lang="en-GB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GB" sz="28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GB" sz="2800" b="0" i="1" smtClean="0"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itchFamily="18" charset="0"/>
                          <a:ea typeface="Cambria Math" pitchFamily="18" charset="0"/>
                        </a:rPr>
                        <m:t>𝑖</m:t>
                      </m:r>
                      <m:r>
                        <a:rPr lang="en-GB" sz="2800" b="0" i="1" smtClean="0">
                          <a:latin typeface="Cambria Math" pitchFamily="18" charset="0"/>
                          <a:ea typeface="Cambria Math" pitchFamily="18" charset="0"/>
                        </a:rPr>
                        <m:t>)</m:t>
                      </m:r>
                    </m:oMath>
                  </m:oMathPara>
                </a14:m>
                <a:endParaRPr lang="en-GB" sz="2800" i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99" y="3606684"/>
                <a:ext cx="4245393" cy="59561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92594" y="1700808"/>
                <a:ext cx="4714496" cy="1268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itchFamily="18" charset="0"/>
                          <a:ea typeface="Cambria Math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2800" b="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GB" sz="2800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GB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GB" sz="2800" b="0" i="1" smtClean="0"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GB" sz="2800" b="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𝑖</m:t>
                          </m:r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𝑝</m:t>
                          </m:r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2800" i="1">
                                  <a:latin typeface="Cambria Math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GB" sz="28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GB" sz="2800" b="0" i="1" smtClean="0">
                                      <a:latin typeface="Cambria Math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GB" sz="28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GB" sz="2800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GB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2800" i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594" y="1700808"/>
                <a:ext cx="4714496" cy="126855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55576" y="4899283"/>
                <a:ext cx="6768752" cy="1317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GB" sz="2800" b="0" i="0" smtClean="0"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GB" sz="280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𝑗</m:t>
                          </m:r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2800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800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GB" sz="2800" i="1">
                                          <a:latin typeface="Cambria Math"/>
                                          <a:ea typeface="Cambria Math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800" i="1">
                                          <a:latin typeface="Cambria Math" pitchFamily="18" charset="0"/>
                                          <a:ea typeface="Cambria Math" pitchFamily="18" charset="0"/>
                                        </a:rPr>
                                        <m:t>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800" i="1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GB" sz="2800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𝛿</m:t>
                              </m:r>
                              <m:r>
                                <a:rPr lang="en-GB" sz="2800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2800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GB" sz="2800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−1)+(1−</m:t>
                              </m:r>
                              <m:sSub>
                                <m:sSubPr>
                                  <m:ctrlPr>
                                    <a:rPr lang="en-GB" sz="2800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GB" sz="2800" i="1">
                                          <a:latin typeface="Cambria Math"/>
                                          <a:ea typeface="Cambria Math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800" i="1">
                                          <a:latin typeface="Cambria Math" pitchFamily="18" charset="0"/>
                                          <a:ea typeface="Cambria Math" pitchFamily="18" charset="0"/>
                                        </a:rPr>
                                        <m:t>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800" i="1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GB" sz="2800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)</m:t>
                              </m:r>
                              <m:r>
                                <a:rPr lang="en-GB" sz="2800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𝛿</m:t>
                              </m:r>
                              <m:r>
                                <a:rPr lang="en-GB" sz="2800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2800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GB" sz="2800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GB" sz="2800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899283"/>
                <a:ext cx="6768752" cy="13173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818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36677" y="1096036"/>
            <a:ext cx="4381218" cy="293773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5316814" y="2395709"/>
            <a:ext cx="1368152" cy="134650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 rot="19011037">
            <a:off x="2267745" y="1376772"/>
            <a:ext cx="3672408" cy="194421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211960" y="1124744"/>
            <a:ext cx="1030652" cy="10081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</a:rPr>
              <a:t>A Or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485564" y="2564904"/>
            <a:ext cx="1030652" cy="100811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</a:rPr>
              <a:t>C </a:t>
            </a:r>
            <a:r>
              <a:rPr lang="en-GB" sz="2800" dirty="0" err="1" smtClean="0">
                <a:solidFill>
                  <a:schemeClr val="tx1"/>
                </a:solidFill>
              </a:rPr>
              <a:t>Xor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915816" y="2564904"/>
            <a:ext cx="1082692" cy="100811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</a:rPr>
              <a:t>B And</a:t>
            </a:r>
            <a:endParaRPr lang="en-GB" sz="28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7" idx="3"/>
            <a:endCxn id="9" idx="7"/>
          </p:cNvCxnSpPr>
          <p:nvPr/>
        </p:nvCxnSpPr>
        <p:spPr>
          <a:xfrm flipH="1">
            <a:off x="3839951" y="1985221"/>
            <a:ext cx="522944" cy="727318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5"/>
            <a:endCxn id="8" idx="1"/>
          </p:cNvCxnSpPr>
          <p:nvPr/>
        </p:nvCxnSpPr>
        <p:spPr>
          <a:xfrm>
            <a:off x="5091677" y="1985221"/>
            <a:ext cx="544822" cy="727318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6"/>
            <a:endCxn id="8" idx="2"/>
          </p:cNvCxnSpPr>
          <p:nvPr/>
        </p:nvCxnSpPr>
        <p:spPr>
          <a:xfrm>
            <a:off x="3998508" y="3068960"/>
            <a:ext cx="1487056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27584" y="118373"/>
            <a:ext cx="568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Mechanisms</a:t>
            </a:r>
            <a:endParaRPr lang="en-GB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1475656" y="4405425"/>
            <a:ext cx="6984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2000" dirty="0" smtClean="0"/>
              <a:t>Existence:		The mechanism ABC exists.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 smtClean="0"/>
              <a:t>Composition: 		The mechanism ABC is the 				composition of 3 smaller mechanisms: 			a 3</a:t>
            </a:r>
            <a:r>
              <a:rPr lang="en-GB" sz="2000" baseline="30000" dirty="0" smtClean="0"/>
              <a:t>rd</a:t>
            </a:r>
            <a:r>
              <a:rPr lang="en-GB" sz="2000" dirty="0" smtClean="0"/>
              <a:t> order mechanism.</a:t>
            </a:r>
          </a:p>
        </p:txBody>
      </p:sp>
    </p:spTree>
    <p:extLst>
      <p:ext uri="{BB962C8B-B14F-4D97-AF65-F5344CB8AC3E}">
        <p14:creationId xmlns:p14="http://schemas.microsoft.com/office/powerpoint/2010/main" val="416086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0" grpId="0" animBg="1"/>
      <p:bldP spid="5" grpId="0" animBg="1"/>
      <p:bldP spid="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Information</a:t>
            </a:r>
            <a:endParaRPr lang="en-GB" sz="3600" dirty="0"/>
          </a:p>
        </p:txBody>
      </p:sp>
      <p:sp>
        <p:nvSpPr>
          <p:cNvPr id="5" name="Oval 4"/>
          <p:cNvSpPr/>
          <p:nvPr/>
        </p:nvSpPr>
        <p:spPr>
          <a:xfrm>
            <a:off x="1772072" y="1340768"/>
            <a:ext cx="2592288" cy="122413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Unconstrained Present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860032" y="1340768"/>
            <a:ext cx="2592288" cy="122413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Known Present State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75968" y="3140968"/>
            <a:ext cx="2592288" cy="122413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Unconstrained Future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868144" y="3140968"/>
            <a:ext cx="2592288" cy="122413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Effect Repertoire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rot="5961522">
            <a:off x="2436836" y="2758329"/>
            <a:ext cx="39822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Arrow 11"/>
          <p:cNvSpPr/>
          <p:nvPr/>
        </p:nvSpPr>
        <p:spPr>
          <a:xfrm rot="4858820">
            <a:off x="6527002" y="2757886"/>
            <a:ext cx="39822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Arrow 12"/>
          <p:cNvSpPr/>
          <p:nvPr/>
        </p:nvSpPr>
        <p:spPr>
          <a:xfrm>
            <a:off x="4499992" y="1844824"/>
            <a:ext cx="26606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Left-Right Arrow 13"/>
          <p:cNvSpPr/>
          <p:nvPr/>
        </p:nvSpPr>
        <p:spPr>
          <a:xfrm>
            <a:off x="2272112" y="4581128"/>
            <a:ext cx="5036192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508153" y="5229200"/>
                <a:ext cx="74111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/>
                        </a:rPr>
                        <m:t>𝑒𝑖</m:t>
                      </m:r>
                      <m:d>
                        <m:dPr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sz="2800" i="1">
                              <a:latin typeface="Cambria Math"/>
                            </a:rPr>
                            <m:t>=</m:t>
                          </m:r>
                          <m:r>
                            <a:rPr lang="en-GB" sz="2800" i="1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GB" sz="2800" b="0" i="1" smtClean="0">
                          <a:latin typeface="Cambria Math"/>
                        </a:rPr>
                        <m:t>=</m:t>
                      </m:r>
                      <m:r>
                        <a:rPr lang="en-GB" sz="2800" b="0" i="1" smtClean="0">
                          <a:latin typeface="Cambria Math"/>
                        </a:rPr>
                        <m:t>𝐷</m:t>
                      </m:r>
                      <m:d>
                        <m:dPr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8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GB" sz="2800" b="0" i="1" smtClean="0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GB" sz="28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GB" sz="2800" i="1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  <m:r>
                            <a:rPr lang="en-GB" sz="2800" b="0" i="1" smtClean="0">
                              <a:latin typeface="Cambria Math"/>
                            </a:rPr>
                            <m:t>||</m:t>
                          </m:r>
                          <m:r>
                            <a:rPr lang="en-GB" sz="2800" i="1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GB" sz="28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mbria Math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8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GB" sz="2800" b="0" i="1" smtClean="0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GB" sz="2800" b="0" i="1" smtClean="0">
                                  <a:latin typeface="Cambria Math"/>
                                </a:rPr>
                                <m:t>|∅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153" y="5229200"/>
                <a:ext cx="7411131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263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ight Arrow 31"/>
          <p:cNvSpPr/>
          <p:nvPr/>
        </p:nvSpPr>
        <p:spPr>
          <a:xfrm rot="18498849">
            <a:off x="5950112" y="2555944"/>
            <a:ext cx="1325827" cy="202348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9" name="Oval 28"/>
          <p:cNvSpPr/>
          <p:nvPr/>
        </p:nvSpPr>
        <p:spPr>
          <a:xfrm>
            <a:off x="6962606" y="1362005"/>
            <a:ext cx="902540" cy="93033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0" name="Oval 9"/>
          <p:cNvSpPr/>
          <p:nvPr/>
        </p:nvSpPr>
        <p:spPr>
          <a:xfrm>
            <a:off x="5352757" y="3098849"/>
            <a:ext cx="902540" cy="93033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8" name="Oval 27"/>
          <p:cNvSpPr/>
          <p:nvPr/>
        </p:nvSpPr>
        <p:spPr>
          <a:xfrm>
            <a:off x="6837812" y="2215388"/>
            <a:ext cx="1152128" cy="187220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6" name="Oval 5"/>
          <p:cNvSpPr/>
          <p:nvPr/>
        </p:nvSpPr>
        <p:spPr>
          <a:xfrm>
            <a:off x="5220072" y="1311492"/>
            <a:ext cx="1152128" cy="187220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7" name="Oval 26"/>
          <p:cNvSpPr/>
          <p:nvPr/>
        </p:nvSpPr>
        <p:spPr>
          <a:xfrm>
            <a:off x="2913376" y="1362005"/>
            <a:ext cx="1152128" cy="273630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4" name="Oval 3"/>
          <p:cNvSpPr/>
          <p:nvPr/>
        </p:nvSpPr>
        <p:spPr>
          <a:xfrm>
            <a:off x="1295636" y="1362005"/>
            <a:ext cx="1152128" cy="273630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Integration</a:t>
            </a:r>
            <a:endParaRPr lang="en-GB" sz="3600" dirty="0"/>
          </a:p>
        </p:txBody>
      </p:sp>
      <p:sp>
        <p:nvSpPr>
          <p:cNvPr id="3" name="Oval 2"/>
          <p:cNvSpPr/>
          <p:nvPr/>
        </p:nvSpPr>
        <p:spPr>
          <a:xfrm>
            <a:off x="1545224" y="1506021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A</a:t>
            </a:r>
            <a:endParaRPr lang="en-GB" sz="2400" dirty="0"/>
          </a:p>
        </p:txBody>
      </p:sp>
      <p:sp>
        <p:nvSpPr>
          <p:cNvPr id="16" name="Oval 15"/>
          <p:cNvSpPr/>
          <p:nvPr/>
        </p:nvSpPr>
        <p:spPr>
          <a:xfrm>
            <a:off x="1545224" y="2370117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B</a:t>
            </a:r>
          </a:p>
        </p:txBody>
      </p:sp>
      <p:sp>
        <p:nvSpPr>
          <p:cNvPr id="17" name="Oval 16"/>
          <p:cNvSpPr/>
          <p:nvPr/>
        </p:nvSpPr>
        <p:spPr>
          <a:xfrm>
            <a:off x="1547664" y="3239981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C</a:t>
            </a:r>
            <a:endParaRPr lang="en-GB" sz="2400" dirty="0"/>
          </a:p>
        </p:txBody>
      </p:sp>
      <p:sp>
        <p:nvSpPr>
          <p:cNvPr id="18" name="Oval 17"/>
          <p:cNvSpPr/>
          <p:nvPr/>
        </p:nvSpPr>
        <p:spPr>
          <a:xfrm>
            <a:off x="3165404" y="1506021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A</a:t>
            </a:r>
            <a:endParaRPr lang="en-GB" sz="2400" dirty="0"/>
          </a:p>
        </p:txBody>
      </p:sp>
      <p:sp>
        <p:nvSpPr>
          <p:cNvPr id="19" name="Oval 18"/>
          <p:cNvSpPr/>
          <p:nvPr/>
        </p:nvSpPr>
        <p:spPr>
          <a:xfrm>
            <a:off x="3165404" y="2370117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B</a:t>
            </a:r>
            <a:endParaRPr lang="en-GB" sz="2400" dirty="0"/>
          </a:p>
        </p:txBody>
      </p:sp>
      <p:sp>
        <p:nvSpPr>
          <p:cNvPr id="20" name="Oval 19"/>
          <p:cNvSpPr/>
          <p:nvPr/>
        </p:nvSpPr>
        <p:spPr>
          <a:xfrm>
            <a:off x="3165404" y="3239981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C</a:t>
            </a:r>
            <a:endParaRPr lang="en-GB" sz="2400" dirty="0"/>
          </a:p>
        </p:txBody>
      </p:sp>
      <p:sp>
        <p:nvSpPr>
          <p:cNvPr id="21" name="Oval 20"/>
          <p:cNvSpPr/>
          <p:nvPr/>
        </p:nvSpPr>
        <p:spPr>
          <a:xfrm>
            <a:off x="5469660" y="1506021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A</a:t>
            </a:r>
            <a:endParaRPr lang="en-GB" sz="2400" dirty="0"/>
          </a:p>
        </p:txBody>
      </p:sp>
      <p:sp>
        <p:nvSpPr>
          <p:cNvPr id="22" name="Oval 21"/>
          <p:cNvSpPr/>
          <p:nvPr/>
        </p:nvSpPr>
        <p:spPr>
          <a:xfrm>
            <a:off x="5469660" y="2370117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B</a:t>
            </a:r>
            <a:endParaRPr lang="en-GB" sz="2400" dirty="0"/>
          </a:p>
        </p:txBody>
      </p:sp>
      <p:sp>
        <p:nvSpPr>
          <p:cNvPr id="23" name="Oval 22"/>
          <p:cNvSpPr/>
          <p:nvPr/>
        </p:nvSpPr>
        <p:spPr>
          <a:xfrm>
            <a:off x="5472100" y="3239981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C</a:t>
            </a:r>
            <a:endParaRPr lang="en-GB" sz="2400" dirty="0"/>
          </a:p>
        </p:txBody>
      </p:sp>
      <p:sp>
        <p:nvSpPr>
          <p:cNvPr id="24" name="Oval 23"/>
          <p:cNvSpPr/>
          <p:nvPr/>
        </p:nvSpPr>
        <p:spPr>
          <a:xfrm>
            <a:off x="7089840" y="1506021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A</a:t>
            </a:r>
            <a:endParaRPr lang="en-GB" sz="2400" dirty="0"/>
          </a:p>
        </p:txBody>
      </p:sp>
      <p:sp>
        <p:nvSpPr>
          <p:cNvPr id="25" name="Oval 24"/>
          <p:cNvSpPr/>
          <p:nvPr/>
        </p:nvSpPr>
        <p:spPr>
          <a:xfrm>
            <a:off x="7089840" y="2370117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B</a:t>
            </a:r>
            <a:endParaRPr lang="en-GB" sz="2400" dirty="0"/>
          </a:p>
        </p:txBody>
      </p:sp>
      <p:sp>
        <p:nvSpPr>
          <p:cNvPr id="26" name="Oval 25"/>
          <p:cNvSpPr/>
          <p:nvPr/>
        </p:nvSpPr>
        <p:spPr>
          <a:xfrm>
            <a:off x="7089840" y="3239981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C</a:t>
            </a:r>
            <a:endParaRPr lang="en-GB" sz="2400" dirty="0"/>
          </a:p>
        </p:txBody>
      </p:sp>
      <p:sp>
        <p:nvSpPr>
          <p:cNvPr id="30" name="Right Arrow 29"/>
          <p:cNvSpPr/>
          <p:nvPr/>
        </p:nvSpPr>
        <p:spPr>
          <a:xfrm>
            <a:off x="2447764" y="2491805"/>
            <a:ext cx="465612" cy="40469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31" name="Right Arrow 30"/>
          <p:cNvSpPr/>
          <p:nvPr/>
        </p:nvSpPr>
        <p:spPr>
          <a:xfrm rot="1294820">
            <a:off x="6349502" y="2527809"/>
            <a:ext cx="465612" cy="404696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33" name="TextBox 32"/>
          <p:cNvSpPr txBox="1"/>
          <p:nvPr/>
        </p:nvSpPr>
        <p:spPr>
          <a:xfrm>
            <a:off x="4281528" y="2370117"/>
            <a:ext cx="792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/>
              <a:t>VS</a:t>
            </a:r>
            <a:endParaRPr lang="en-GB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36320" y="4149080"/>
                <a:ext cx="8200176" cy="434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/>
                                </a:rPr>
                                <m:t>𝑀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𝑁</m:t>
                              </m:r>
                            </m:sup>
                          </m:sSup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𝑒𝑓𝑓𝑒𝑐𝑡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i="1">
                              <a:latin typeface="Cambria Math"/>
                            </a:rPr>
                            <m:t>=</m:t>
                          </m:r>
                          <m:r>
                            <a:rPr lang="en-GB" i="1">
                              <a:latin typeface="Cambria Math"/>
                            </a:rPr>
                            <m:t>𝑋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r>
                        <a:rPr lang="en-GB" b="0" i="1" smtClean="0">
                          <a:latin typeface="Cambria Math"/>
                        </a:rPr>
                        <m:t>𝐷</m:t>
                      </m:r>
                      <m:d>
                        <m:d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GB" i="1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/>
                            </a:rPr>
                            <m:t>||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GB" i="1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GB" b="1" i="1" smtClean="0">
                              <a:latin typeface="Cambria Math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\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GB" b="0" i="1" smtClean="0">
                                      <a:latin typeface="Cambria Math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GB" i="1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\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GB" b="0" i="1" smtClean="0">
                                      <a:latin typeface="Cambria Math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GB" i="1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320" y="4149080"/>
                <a:ext cx="8200176" cy="434863"/>
              </a:xfrm>
              <a:prstGeom prst="rect">
                <a:avLst/>
              </a:prstGeom>
              <a:blipFill rotWithShape="1">
                <a:blip r:embed="rId2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897127" y="5301207"/>
                <a:ext cx="8246873" cy="628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GB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GB" sz="2400" i="1">
                                  <a:latin typeface="Cambria Math"/>
                                </a:rPr>
                                <m:t>𝑀𝐼𝑃</m:t>
                              </m:r>
                            </m:sup>
                          </m:sSup>
                        </m:e>
                        <m:sub>
                          <m:r>
                            <a:rPr lang="en-GB" sz="2400" i="1">
                              <a:latin typeface="Cambria Math"/>
                            </a:rPr>
                            <m:t>𝑒𝑓𝑓𝑒𝑐𝑡</m:t>
                          </m:r>
                        </m:sub>
                      </m:sSub>
                      <m:d>
                        <m:dPr>
                          <m:ctrlPr>
                            <a:rPr lang="en-GB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sz="2400" i="1">
                              <a:latin typeface="Cambria Math"/>
                            </a:rPr>
                            <m:t>=</m:t>
                          </m:r>
                          <m:r>
                            <a:rPr lang="en-GB" sz="2400" i="1">
                              <a:latin typeface="Cambria Math"/>
                            </a:rPr>
                            <m:t>𝑋</m:t>
                          </m:r>
                          <m:r>
                            <a:rPr lang="en-GB" sz="24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GB" sz="2400" b="0" i="1" smtClean="0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GB" sz="24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GB" sz="2400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400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GB" sz="2400" b="0" i="1" smtClean="0"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GB" sz="24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sz="2400" b="0" i="1" smtClean="0">
                                  <a:latin typeface="Cambria Math"/>
                                </a:rPr>
                                <m:t>𝑀</m:t>
                              </m:r>
                              <m:r>
                                <a:rPr lang="en-GB" sz="2400" b="0" i="1" smtClean="0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GB" sz="2400" b="0" i="1" smtClean="0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GB" sz="24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GB" sz="2400" b="0" i="1" smtClean="0">
                                  <a:latin typeface="Cambria Math"/>
                                </a:rPr>
                                <m:t>𝐺</m:t>
                              </m:r>
                              <m:r>
                                <a:rPr lang="en-GB" sz="2400" b="0" i="1" smtClean="0">
                                  <a:latin typeface="Cambria Math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GB" sz="2400" i="1">
                                  <a:latin typeface="Cambria Math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GB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p>
                                  <m:r>
                                    <a:rPr lang="en-GB" sz="2400" i="1">
                                      <a:latin typeface="Cambria Math"/>
                                    </a:rPr>
                                    <m:t>𝑀</m:t>
                                  </m:r>
                                  <m:r>
                                    <a:rPr lang="en-GB" sz="24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GB" sz="2400" i="1">
                                      <a:latin typeface="Cambria Math"/>
                                    </a:rPr>
                                    <m:t>𝑁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GB" sz="2400" i="1">
                                  <a:latin typeface="Cambria Math"/>
                                </a:rPr>
                                <m:t>𝑒𝑓𝑓𝑒𝑐𝑡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GB" sz="24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GB" sz="2400" i="1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GB" sz="24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GB" sz="2400" i="1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127" y="5301207"/>
                <a:ext cx="8246873" cy="628377"/>
              </a:xfrm>
              <a:prstGeom prst="rect">
                <a:avLst/>
              </a:prstGeom>
              <a:blipFill rotWithShape="1">
                <a:blip r:embed="rId3"/>
                <a:stretch>
                  <a:fillRect b="-87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190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/>
          <p:cNvSpPr/>
          <p:nvPr/>
        </p:nvSpPr>
        <p:spPr>
          <a:xfrm>
            <a:off x="4695728" y="1584553"/>
            <a:ext cx="1457298" cy="309449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36" name="Oval 35"/>
          <p:cNvSpPr/>
          <p:nvPr/>
        </p:nvSpPr>
        <p:spPr>
          <a:xfrm>
            <a:off x="4802495" y="1749139"/>
            <a:ext cx="1152128" cy="187220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8" name="Oval 27"/>
          <p:cNvSpPr/>
          <p:nvPr/>
        </p:nvSpPr>
        <p:spPr>
          <a:xfrm>
            <a:off x="4824867" y="2653035"/>
            <a:ext cx="1152128" cy="187220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6" name="Oval 5"/>
          <p:cNvSpPr/>
          <p:nvPr/>
        </p:nvSpPr>
        <p:spPr>
          <a:xfrm>
            <a:off x="3207127" y="1749139"/>
            <a:ext cx="1152128" cy="187220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Exclusion</a:t>
            </a:r>
            <a:endParaRPr lang="en-GB" sz="3600" dirty="0"/>
          </a:p>
        </p:txBody>
      </p:sp>
      <p:sp>
        <p:nvSpPr>
          <p:cNvPr id="21" name="Oval 20"/>
          <p:cNvSpPr/>
          <p:nvPr/>
        </p:nvSpPr>
        <p:spPr>
          <a:xfrm>
            <a:off x="3456715" y="194366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A</a:t>
            </a:r>
            <a:endParaRPr lang="en-GB" sz="2400" dirty="0"/>
          </a:p>
        </p:txBody>
      </p:sp>
      <p:sp>
        <p:nvSpPr>
          <p:cNvPr id="22" name="Oval 21"/>
          <p:cNvSpPr/>
          <p:nvPr/>
        </p:nvSpPr>
        <p:spPr>
          <a:xfrm>
            <a:off x="3456715" y="2807764"/>
            <a:ext cx="648072" cy="64807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B</a:t>
            </a:r>
            <a:endParaRPr lang="en-GB" sz="2400" dirty="0"/>
          </a:p>
        </p:txBody>
      </p:sp>
      <p:sp>
        <p:nvSpPr>
          <p:cNvPr id="23" name="Oval 22"/>
          <p:cNvSpPr/>
          <p:nvPr/>
        </p:nvSpPr>
        <p:spPr>
          <a:xfrm>
            <a:off x="3459155" y="367762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C</a:t>
            </a:r>
            <a:endParaRPr lang="en-GB" sz="2400" dirty="0"/>
          </a:p>
        </p:txBody>
      </p:sp>
      <p:sp>
        <p:nvSpPr>
          <p:cNvPr id="24" name="Oval 23"/>
          <p:cNvSpPr/>
          <p:nvPr/>
        </p:nvSpPr>
        <p:spPr>
          <a:xfrm>
            <a:off x="5076895" y="194366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A</a:t>
            </a:r>
            <a:endParaRPr lang="en-GB" sz="2400" dirty="0"/>
          </a:p>
        </p:txBody>
      </p:sp>
      <p:sp>
        <p:nvSpPr>
          <p:cNvPr id="25" name="Oval 24"/>
          <p:cNvSpPr/>
          <p:nvPr/>
        </p:nvSpPr>
        <p:spPr>
          <a:xfrm>
            <a:off x="5076895" y="2807764"/>
            <a:ext cx="648072" cy="64807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B</a:t>
            </a:r>
            <a:endParaRPr lang="en-GB" sz="2400" dirty="0"/>
          </a:p>
        </p:txBody>
      </p:sp>
      <p:sp>
        <p:nvSpPr>
          <p:cNvPr id="26" name="Oval 25"/>
          <p:cNvSpPr/>
          <p:nvPr/>
        </p:nvSpPr>
        <p:spPr>
          <a:xfrm>
            <a:off x="5076895" y="367762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C</a:t>
            </a:r>
            <a:endParaRPr lang="en-GB" sz="2400" dirty="0"/>
          </a:p>
        </p:txBody>
      </p:sp>
      <p:sp>
        <p:nvSpPr>
          <p:cNvPr id="31" name="Right Arrow 30"/>
          <p:cNvSpPr/>
          <p:nvPr/>
        </p:nvSpPr>
        <p:spPr>
          <a:xfrm rot="1294820">
            <a:off x="4278777" y="3128332"/>
            <a:ext cx="465612" cy="404696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30187" y="990412"/>
                <a:ext cx="55446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 smtClean="0"/>
                  <a:t>What is the core effect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/>
                          </a:rPr>
                          <m:t>𝐴𝐵</m:t>
                        </m:r>
                      </m:e>
                      <m:sup>
                        <m:r>
                          <a:rPr lang="en-GB" sz="2400" b="0" i="1" smtClean="0">
                            <a:latin typeface="Cambria Math"/>
                          </a:rPr>
                          <m:t>𝑐</m:t>
                        </m:r>
                      </m:sup>
                    </m:sSup>
                    <m:r>
                      <a:rPr lang="en-GB" sz="2400" b="0" i="1" smtClean="0">
                        <a:latin typeface="Cambria Math"/>
                      </a:rPr>
                      <m:t>=01</m:t>
                    </m:r>
                  </m:oMath>
                </a14:m>
                <a:r>
                  <a:rPr lang="en-GB" sz="2400" dirty="0" smtClean="0"/>
                  <a:t>?</a:t>
                </a:r>
                <a:endParaRPr lang="en-GB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187" y="990412"/>
                <a:ext cx="5544616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648" t="-10526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ight Arrow 36"/>
          <p:cNvSpPr/>
          <p:nvPr/>
        </p:nvSpPr>
        <p:spPr>
          <a:xfrm>
            <a:off x="4359255" y="2444703"/>
            <a:ext cx="465612" cy="404696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40" name="Right Arrow 39"/>
          <p:cNvSpPr/>
          <p:nvPr/>
        </p:nvSpPr>
        <p:spPr>
          <a:xfrm rot="482227">
            <a:off x="4278777" y="2690467"/>
            <a:ext cx="465612" cy="404696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71600" y="4797152"/>
                <a:ext cx="7549060" cy="625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 smtClean="0"/>
                  <a:t>Calculate</a:t>
                </a:r>
                <a14:m>
                  <m:oMath xmlns:m="http://schemas.openxmlformats.org/officeDocument/2006/math">
                    <m:r>
                      <a:rPr lang="en-GB" sz="2800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GB" sz="2800" i="1">
                            <a:latin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GB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sz="2800" i="1">
                                <a:latin typeface="Cambria Math"/>
                              </a:rPr>
                              <m:t>𝜑</m:t>
                            </m:r>
                          </m:e>
                          <m:sup>
                            <m:r>
                              <a:rPr lang="en-GB" sz="2800" i="1">
                                <a:latin typeface="Cambria Math"/>
                              </a:rPr>
                              <m:t>𝑀𝐼𝑃</m:t>
                            </m:r>
                          </m:sup>
                        </m:sSup>
                      </m:e>
                      <m:sub>
                        <m:r>
                          <a:rPr lang="en-GB" sz="2800" i="1">
                            <a:latin typeface="Cambria Math"/>
                          </a:rPr>
                          <m:t>𝑒𝑓𝑓𝑒𝑐𝑡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GB" sz="28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GB" sz="2800" i="1">
                            <a:latin typeface="Cambria Math"/>
                          </a:rPr>
                          <m:t>=</m:t>
                        </m:r>
                        <m:r>
                          <a:rPr lang="en-GB" sz="2800" i="1">
                            <a:latin typeface="Cambria Math"/>
                          </a:rPr>
                          <m:t>𝑋</m:t>
                        </m:r>
                        <m:r>
                          <a:rPr lang="en-GB" sz="2800" i="1">
                            <a:latin typeface="Cambria Math"/>
                          </a:rPr>
                          <m:t>, </m:t>
                        </m:r>
                        <m:r>
                          <a:rPr lang="en-GB" sz="2800" b="0" i="1" smtClean="0">
                            <a:latin typeface="Cambria Math"/>
                          </a:rPr>
                          <m:t>𝑀</m:t>
                        </m:r>
                      </m:e>
                    </m:d>
                  </m:oMath>
                </a14:m>
                <a:r>
                  <a:rPr lang="en-GB" sz="2800" dirty="0" smtClean="0"/>
                  <a:t> for all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/>
                      </a:rPr>
                      <m:t>𝑀</m:t>
                    </m:r>
                    <m:r>
                      <a:rPr lang="en-GB" sz="2800" b="0" i="1" smtClean="0">
                        <a:latin typeface="Cambria Math"/>
                      </a:rPr>
                      <m:t>∈</m:t>
                    </m:r>
                    <m:r>
                      <a:rPr lang="en-GB" sz="2800" b="0" i="1" smtClean="0">
                        <a:latin typeface="Cambria Math"/>
                      </a:rPr>
                      <m:t>𝑃</m:t>
                    </m:r>
                    <m:r>
                      <a:rPr lang="en-GB" sz="2800" b="0" i="1" smtClean="0">
                        <a:latin typeface="Cambria Math"/>
                      </a:rPr>
                      <m:t>(</m:t>
                    </m:r>
                    <m:r>
                      <a:rPr lang="en-GB" sz="2800" b="0" i="1" smtClean="0">
                        <a:latin typeface="Cambria Math"/>
                      </a:rPr>
                      <m:t>𝐺</m:t>
                    </m:r>
                    <m:r>
                      <a:rPr lang="en-GB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797152"/>
                <a:ext cx="7549060" cy="625171"/>
              </a:xfrm>
              <a:prstGeom prst="rect">
                <a:avLst/>
              </a:prstGeom>
              <a:blipFill rotWithShape="1">
                <a:blip r:embed="rId3"/>
                <a:stretch>
                  <a:fillRect l="-1614" t="-6863" b="-137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32953" y="5539972"/>
                <a:ext cx="7704856" cy="625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 smtClean="0"/>
                  <a:t>The largest value gives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GB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sz="2800" i="1">
                                <a:latin typeface="Cambria Math"/>
                              </a:rPr>
                              <m:t>𝜑</m:t>
                            </m:r>
                          </m:e>
                          <m:sup>
                            <m:r>
                              <a:rPr lang="en-GB" sz="2800" i="1">
                                <a:latin typeface="Cambria Math"/>
                              </a:rPr>
                              <m:t>𝑀</m:t>
                            </m:r>
                            <m:r>
                              <a:rPr lang="en-GB" sz="2800" b="0" i="1" smtClean="0">
                                <a:latin typeface="Cambria Math"/>
                              </a:rPr>
                              <m:t>𝑎𝑥</m:t>
                            </m:r>
                          </m:sup>
                        </m:sSup>
                      </m:e>
                      <m:sub>
                        <m:r>
                          <a:rPr lang="en-GB" sz="2800" i="1">
                            <a:latin typeface="Cambria Math"/>
                          </a:rPr>
                          <m:t>𝑒𝑓𝑓𝑒𝑐𝑡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GB" sz="28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GB" sz="2800" i="1">
                            <a:latin typeface="Cambria Math"/>
                          </a:rPr>
                          <m:t>=</m:t>
                        </m:r>
                        <m:r>
                          <a:rPr lang="en-GB" sz="2800" i="1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r>
                  <a:rPr lang="en-GB" sz="2800" dirty="0"/>
                  <a:t>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953" y="5539972"/>
                <a:ext cx="7704856" cy="625171"/>
              </a:xfrm>
              <a:prstGeom prst="rect">
                <a:avLst/>
              </a:prstGeom>
              <a:blipFill rotWithShape="1">
                <a:blip r:embed="rId4"/>
                <a:stretch>
                  <a:fillRect l="-1661" t="-6863" b="-137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508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6" grpId="0" animBg="1"/>
      <p:bldP spid="36" grpId="1" animBg="1"/>
      <p:bldP spid="28" grpId="0" animBg="1"/>
      <p:bldP spid="31" grpId="0" animBg="1"/>
      <p:bldP spid="37" grpId="0" animBg="1"/>
      <p:bldP spid="37" grpId="1" animBg="1"/>
      <p:bldP spid="40" grpId="0" animBg="1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Further Calculations</a:t>
            </a:r>
            <a:endParaRPr lang="en-GB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02935" y="1124744"/>
                <a:ext cx="7704856" cy="4834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 smtClean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800" i="1">
                            <a:latin typeface="Cambria Math"/>
                          </a:rPr>
                          <m:t>𝜑</m:t>
                        </m:r>
                      </m:e>
                      <m:sup>
                        <m:r>
                          <a:rPr lang="en-GB" sz="2800" i="1">
                            <a:latin typeface="Cambria Math"/>
                          </a:rPr>
                          <m:t>𝑀𝑎𝑥</m:t>
                        </m:r>
                      </m:sup>
                    </m:sSup>
                    <m:d>
                      <m:dPr>
                        <m:ctrlPr>
                          <a:rPr lang="en-GB" sz="2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GB" sz="28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GB" sz="2800" i="1">
                            <a:latin typeface="Cambria Math"/>
                          </a:rPr>
                          <m:t>=</m:t>
                        </m:r>
                        <m:r>
                          <a:rPr lang="en-GB" sz="2800" i="1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GB" sz="2800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GB" sz="2800" dirty="0" smtClean="0"/>
                  <a:t>, we then call the mechanism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/>
                      </a:rPr>
                      <m:t>𝑍</m:t>
                    </m:r>
                  </m:oMath>
                </a14:m>
                <a:r>
                  <a:rPr lang="en-GB" sz="2800" dirty="0" smtClean="0"/>
                  <a:t> a </a:t>
                </a:r>
                <a:r>
                  <a:rPr lang="en-GB" sz="2800" i="1" dirty="0" smtClean="0"/>
                  <a:t>concept</a:t>
                </a:r>
                <a:r>
                  <a:rPr lang="en-GB" sz="2800" dirty="0" smtClean="0"/>
                  <a:t>. A 3</a:t>
                </a:r>
                <a:r>
                  <a:rPr lang="en-GB" sz="2800" baseline="30000" dirty="0" smtClean="0"/>
                  <a:t>rd</a:t>
                </a:r>
                <a:r>
                  <a:rPr lang="en-GB" sz="2800" dirty="0" smtClean="0"/>
                  <a:t> order system of mechanisms can have at most 7 </a:t>
                </a:r>
                <a:r>
                  <a:rPr lang="en-GB" sz="2800" i="1" dirty="0" smtClean="0"/>
                  <a:t>concepts</a:t>
                </a:r>
                <a:r>
                  <a:rPr lang="en-GB" sz="2800" dirty="0" smtClean="0"/>
                  <a:t>.</a:t>
                </a:r>
              </a:p>
              <a:p>
                <a:endParaRPr lang="en-GB" sz="2800" dirty="0"/>
              </a:p>
              <a:p>
                <a:r>
                  <a:rPr lang="en-GB" sz="2800" dirty="0" smtClean="0"/>
                  <a:t>For a system of mechanism, we call the combination of the set of </a:t>
                </a:r>
                <a:r>
                  <a:rPr lang="en-GB" sz="2800" i="1" dirty="0" smtClean="0"/>
                  <a:t>concepts</a:t>
                </a:r>
                <a:r>
                  <a:rPr lang="en-GB" sz="2800" dirty="0"/>
                  <a:t> </a:t>
                </a:r>
                <a:r>
                  <a:rPr lang="en-GB" sz="2800" dirty="0" smtClean="0"/>
                  <a:t>with the set of corresponding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800" i="1">
                            <a:latin typeface="Cambria Math"/>
                          </a:rPr>
                          <m:t>𝜑</m:t>
                        </m:r>
                      </m:e>
                      <m:sup>
                        <m:r>
                          <a:rPr lang="en-GB" sz="2800" i="1">
                            <a:latin typeface="Cambria Math"/>
                          </a:rPr>
                          <m:t>𝑀𝐴𝑋</m:t>
                        </m:r>
                      </m:sup>
                    </m:sSup>
                  </m:oMath>
                </a14:m>
                <a:r>
                  <a:rPr lang="en-GB" sz="2800" dirty="0" smtClean="0"/>
                  <a:t>’s a </a:t>
                </a:r>
                <a:r>
                  <a:rPr lang="en-GB" sz="2800" i="1" dirty="0" smtClean="0"/>
                  <a:t>Constellation</a:t>
                </a:r>
                <a:r>
                  <a:rPr lang="en-GB" sz="2800" dirty="0" smtClean="0"/>
                  <a:t>.</a:t>
                </a:r>
              </a:p>
              <a:p>
                <a:endParaRPr lang="en-GB" sz="2800" dirty="0"/>
              </a:p>
              <a:p>
                <a:r>
                  <a:rPr lang="en-GB" sz="2800" dirty="0" smtClean="0"/>
                  <a:t>The </a:t>
                </a:r>
                <a:r>
                  <a:rPr lang="en-GB" sz="2800" i="1" dirty="0" smtClean="0"/>
                  <a:t>Conceptual Information </a:t>
                </a:r>
                <a:r>
                  <a:rPr lang="en-GB" sz="2800" dirty="0" smtClean="0"/>
                  <a:t>of a system, is the Distance between its </a:t>
                </a:r>
                <a:r>
                  <a:rPr lang="en-GB" sz="2800" i="1" dirty="0" smtClean="0"/>
                  <a:t>constellation</a:t>
                </a:r>
                <a:r>
                  <a:rPr lang="en-GB" sz="2800" dirty="0" smtClean="0"/>
                  <a:t>, and the unconstrained </a:t>
                </a:r>
                <a:r>
                  <a:rPr lang="en-GB" sz="2800" i="1" dirty="0" smtClean="0"/>
                  <a:t>constellation</a:t>
                </a:r>
                <a:r>
                  <a:rPr lang="en-GB" sz="2800" dirty="0" smtClean="0"/>
                  <a:t>.</a:t>
                </a:r>
                <a:endParaRPr lang="en-GB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935" y="1124744"/>
                <a:ext cx="7704856" cy="4834400"/>
              </a:xfrm>
              <a:prstGeom prst="rect">
                <a:avLst/>
              </a:prstGeom>
              <a:blipFill rotWithShape="1">
                <a:blip r:embed="rId2"/>
                <a:stretch>
                  <a:fillRect l="-1661" t="-1135" b="-26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279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FoMM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InFoMM template</Template>
  <TotalTime>992</TotalTime>
  <Words>1640</Words>
  <Application>Microsoft Office PowerPoint</Application>
  <PresentationFormat>On-screen Show (4:3)</PresentationFormat>
  <Paragraphs>330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InFoMM template</vt:lpstr>
      <vt:lpstr>TITLE</vt:lpstr>
      <vt:lpstr>Custom Design</vt:lpstr>
      <vt:lpstr>Integrated Information Theory for Organisational Consciousness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Mathematical Institute, University of Oxford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Integrated Information Theory for Organisational Consciousness</dc:title>
  <dc:creator>Mathematical Institute</dc:creator>
  <cp:lastModifiedBy>Mathematical Institute</cp:lastModifiedBy>
  <cp:revision>77</cp:revision>
  <dcterms:created xsi:type="dcterms:W3CDTF">2017-05-22T14:53:17Z</dcterms:created>
  <dcterms:modified xsi:type="dcterms:W3CDTF">2017-06-27T09:34:18Z</dcterms:modified>
</cp:coreProperties>
</file>