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70" r:id="rId4"/>
    <p:sldId id="271" r:id="rId5"/>
    <p:sldId id="276" r:id="rId6"/>
    <p:sldId id="272" r:id="rId7"/>
    <p:sldId id="273" r:id="rId8"/>
    <p:sldId id="277" r:id="rId9"/>
    <p:sldId id="278" r:id="rId10"/>
    <p:sldId id="279" r:id="rId11"/>
    <p:sldId id="280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8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368151"/>
          </a:xfrm>
        </p:spPr>
        <p:txBody>
          <a:bodyPr/>
          <a:lstStyle/>
          <a:p>
            <a:r>
              <a:rPr lang="en-GB" dirty="0" smtClean="0"/>
              <a:t>Integrated Information Theory for Organisational Consciousness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440160"/>
          </a:xfrm>
        </p:spPr>
        <p:txBody>
          <a:bodyPr/>
          <a:lstStyle/>
          <a:p>
            <a:r>
              <a:rPr lang="en-GB" sz="2400" dirty="0" smtClean="0"/>
              <a:t>Jonathan Peters</a:t>
            </a:r>
          </a:p>
          <a:p>
            <a:r>
              <a:rPr lang="en-GB" sz="2400" dirty="0" smtClean="0"/>
              <a:t>Supervisors: Mariano </a:t>
            </a:r>
            <a:r>
              <a:rPr lang="en-GB" sz="2400" dirty="0" err="1" smtClean="0"/>
              <a:t>Beguerisse</a:t>
            </a:r>
            <a:r>
              <a:rPr lang="en-GB" sz="2400" dirty="0" smtClean="0"/>
              <a:t>, Christian Bick, </a:t>
            </a:r>
            <a:r>
              <a:rPr lang="en-GB" sz="2400" dirty="0" err="1" smtClean="0"/>
              <a:t>Yakov</a:t>
            </a:r>
            <a:r>
              <a:rPr lang="en-GB" sz="2400" dirty="0" smtClean="0"/>
              <a:t> </a:t>
            </a:r>
            <a:r>
              <a:rPr lang="en-GB" sz="2400" dirty="0" err="1" smtClean="0"/>
              <a:t>Kremnitzer</a:t>
            </a:r>
            <a:r>
              <a:rPr lang="en-GB" sz="2400" dirty="0" smtClean="0"/>
              <a:t>, Steve </a:t>
            </a:r>
            <a:r>
              <a:rPr lang="en-GB" sz="2400" dirty="0" err="1" smtClean="0"/>
              <a:t>Brewis</a:t>
            </a:r>
            <a:r>
              <a:rPr lang="en-GB" sz="2400" dirty="0" smtClean="0"/>
              <a:t>, Steve Cassidy</a:t>
            </a:r>
            <a:endParaRPr lang="en-GB" sz="2400" dirty="0"/>
          </a:p>
        </p:txBody>
      </p:sp>
      <p:sp>
        <p:nvSpPr>
          <p:cNvPr id="4" name="AutoShape 2" descr="Image result for brain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 descr="Image result for brain networ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2809" b="4451"/>
          <a:stretch/>
        </p:blipFill>
        <p:spPr bwMode="auto">
          <a:xfrm>
            <a:off x="171981" y="4437112"/>
            <a:ext cx="3487706" cy="22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hierarchy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88432" cy="227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Earth Mover’s Distance</a:t>
            </a:r>
            <a:endParaRPr lang="en-GB" sz="3600" dirty="0"/>
          </a:p>
        </p:txBody>
      </p:sp>
      <p:sp>
        <p:nvSpPr>
          <p:cNvPr id="5" name="AutoShape 6" descr="Image result for earth mover's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Image result for earth mover's dista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8" name="Picture 10" descr="Image result for earth mover's distance discr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60" y="1562972"/>
            <a:ext cx="7666212" cy="38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8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64012"/>
              </p:ext>
            </p:extLst>
          </p:nvPr>
        </p:nvGraphicFramePr>
        <p:xfrm>
          <a:off x="6012160" y="143422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=1|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𝑖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GB" sz="28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−1)+(1−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27584" y="11837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Integrated Information Theory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670119"/>
            <a:ext cx="42484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smtClean="0"/>
              <a:t>Properties of Consciousness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Exclusion</a:t>
            </a:r>
            <a:endParaRPr lang="en-GB" sz="2000" dirty="0"/>
          </a:p>
        </p:txBody>
      </p:sp>
      <p:sp>
        <p:nvSpPr>
          <p:cNvPr id="4" name="Isosceles Triangle 3"/>
          <p:cNvSpPr/>
          <p:nvPr/>
        </p:nvSpPr>
        <p:spPr>
          <a:xfrm>
            <a:off x="5760132" y="1628800"/>
            <a:ext cx="1512168" cy="1152128"/>
          </a:xfrm>
          <a:prstGeom prst="triangle">
            <a:avLst>
              <a:gd name="adj" fmla="val 505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6804248" y="3645024"/>
            <a:ext cx="1728192" cy="12961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6201181" y="3988386"/>
            <a:ext cx="630070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427984" y="3740839"/>
            <a:ext cx="177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RED</a:t>
            </a:r>
            <a:endParaRPr lang="en-GB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6677" y="1096036"/>
            <a:ext cx="4381218" cy="29377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16814" y="2395709"/>
            <a:ext cx="1368152" cy="13465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 rot="19011037">
            <a:off x="2267745" y="1376772"/>
            <a:ext cx="3672408" cy="19442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1960" y="1124744"/>
            <a:ext cx="1030652" cy="10081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A 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5564" y="2564904"/>
            <a:ext cx="103065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C </a:t>
            </a:r>
            <a:r>
              <a:rPr lang="en-GB" sz="2800" dirty="0" err="1" smtClean="0">
                <a:solidFill>
                  <a:schemeClr val="tx1"/>
                </a:solidFill>
              </a:rPr>
              <a:t>Xor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15816" y="2564904"/>
            <a:ext cx="108269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B And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9" idx="7"/>
          </p:cNvCxnSpPr>
          <p:nvPr/>
        </p:nvCxnSpPr>
        <p:spPr>
          <a:xfrm flipH="1">
            <a:off x="3839951" y="1985221"/>
            <a:ext cx="522944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8" idx="1"/>
          </p:cNvCxnSpPr>
          <p:nvPr/>
        </p:nvCxnSpPr>
        <p:spPr>
          <a:xfrm>
            <a:off x="5091677" y="1985221"/>
            <a:ext cx="544822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>
            <a:off x="3998508" y="3068960"/>
            <a:ext cx="14870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584" y="118373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Mechanisms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4405425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Existence:		The mechanism ABC exists.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Composition: 		The mechanism ABC is the 				composition of 3 smaller mechanisms: 			a 3</a:t>
            </a:r>
            <a:r>
              <a:rPr lang="en-GB" sz="2000" baseline="30000" dirty="0" smtClean="0"/>
              <a:t>rd</a:t>
            </a:r>
            <a:r>
              <a:rPr lang="en-GB" sz="2000" dirty="0" smtClean="0"/>
              <a:t> order mechanism.</a:t>
            </a:r>
          </a:p>
        </p:txBody>
      </p:sp>
    </p:spTree>
    <p:extLst>
      <p:ext uri="{BB962C8B-B14F-4D97-AF65-F5344CB8AC3E}">
        <p14:creationId xmlns:p14="http://schemas.microsoft.com/office/powerpoint/2010/main" val="41608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8456"/>
              </p:ext>
            </p:extLst>
          </p:nvPr>
        </p:nvGraphicFramePr>
        <p:xfrm>
          <a:off x="1547664" y="2348880"/>
          <a:ext cx="60959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ABC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83768" y="1340768"/>
                <a:ext cx="4099777" cy="565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𝑃</m:t>
                      </m:r>
                      <m:r>
                        <a:rPr lang="en-GB" sz="28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𝑗</m:t>
                      </m:r>
                      <m:r>
                        <a:rPr lang="en-GB" sz="2800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𝑖</m:t>
                      </m:r>
                      <m:r>
                        <a:rPr lang="en-GB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340768"/>
                <a:ext cx="4099777" cy="5656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71387"/>
              </p:ext>
            </p:extLst>
          </p:nvPr>
        </p:nvGraphicFramePr>
        <p:xfrm>
          <a:off x="6012160" y="143422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=1|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𝑖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GB" sz="28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−1)+(1−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Information</a:t>
            </a:r>
            <a:endParaRPr lang="en-GB" sz="3600" dirty="0"/>
          </a:p>
        </p:txBody>
      </p:sp>
      <p:sp>
        <p:nvSpPr>
          <p:cNvPr id="5" name="Oval 4"/>
          <p:cNvSpPr/>
          <p:nvPr/>
        </p:nvSpPr>
        <p:spPr>
          <a:xfrm>
            <a:off x="177207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Present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003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Known Present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5968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Future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8144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Effect Repertoire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961522">
            <a:off x="2436836" y="2758329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4858820">
            <a:off x="6527002" y="2757886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499992" y="1844824"/>
            <a:ext cx="26606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-Right Arrow 13"/>
          <p:cNvSpPr/>
          <p:nvPr/>
        </p:nvSpPr>
        <p:spPr>
          <a:xfrm>
            <a:off x="2272112" y="4581128"/>
            <a:ext cx="503619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08153" y="5229200"/>
                <a:ext cx="6703758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𝑒𝑖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8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/>
                                </a:rPr>
                                <m:t>𝑢𝑐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53" y="5229200"/>
                <a:ext cx="6703758" cy="737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6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18498849">
            <a:off x="5950112" y="3097928"/>
            <a:ext cx="1325827" cy="2023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9" name="Oval 28"/>
          <p:cNvSpPr/>
          <p:nvPr/>
        </p:nvSpPr>
        <p:spPr>
          <a:xfrm>
            <a:off x="6962606" y="1903989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Oval 9"/>
          <p:cNvSpPr/>
          <p:nvPr/>
        </p:nvSpPr>
        <p:spPr>
          <a:xfrm>
            <a:off x="5352757" y="3640833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6837812" y="2757372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5220072" y="1853476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Oval 26"/>
          <p:cNvSpPr/>
          <p:nvPr/>
        </p:nvSpPr>
        <p:spPr>
          <a:xfrm>
            <a:off x="2913376" y="1903989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Oval 3"/>
          <p:cNvSpPr/>
          <p:nvPr/>
        </p:nvSpPr>
        <p:spPr>
          <a:xfrm>
            <a:off x="1295636" y="1903989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Integration</a:t>
            </a:r>
            <a:endParaRPr lang="en-GB" sz="3600" dirty="0"/>
          </a:p>
        </p:txBody>
      </p:sp>
      <p:sp>
        <p:nvSpPr>
          <p:cNvPr id="3" name="Oval 2"/>
          <p:cNvSpPr/>
          <p:nvPr/>
        </p:nvSpPr>
        <p:spPr>
          <a:xfrm>
            <a:off x="1545224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6" name="Oval 15"/>
          <p:cNvSpPr/>
          <p:nvPr/>
        </p:nvSpPr>
        <p:spPr>
          <a:xfrm>
            <a:off x="1545224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1547664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8" name="Oval 17"/>
          <p:cNvSpPr/>
          <p:nvPr/>
        </p:nvSpPr>
        <p:spPr>
          <a:xfrm>
            <a:off x="3165404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9" name="Oval 18"/>
          <p:cNvSpPr/>
          <p:nvPr/>
        </p:nvSpPr>
        <p:spPr>
          <a:xfrm>
            <a:off x="3165404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0" name="Oval 19"/>
          <p:cNvSpPr/>
          <p:nvPr/>
        </p:nvSpPr>
        <p:spPr>
          <a:xfrm>
            <a:off x="3165404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1" name="Oval 20"/>
          <p:cNvSpPr/>
          <p:nvPr/>
        </p:nvSpPr>
        <p:spPr>
          <a:xfrm>
            <a:off x="5469660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5469660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5472100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7089840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7089840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7089840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0" name="Right Arrow 29"/>
          <p:cNvSpPr/>
          <p:nvPr/>
        </p:nvSpPr>
        <p:spPr>
          <a:xfrm>
            <a:off x="2447764" y="3033789"/>
            <a:ext cx="465612" cy="40469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1" name="Right Arrow 30"/>
          <p:cNvSpPr/>
          <p:nvPr/>
        </p:nvSpPr>
        <p:spPr>
          <a:xfrm rot="1294820">
            <a:off x="6349502" y="306979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3" name="TextBox 32"/>
          <p:cNvSpPr txBox="1"/>
          <p:nvPr/>
        </p:nvSpPr>
        <p:spPr>
          <a:xfrm>
            <a:off x="4281528" y="2912101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VS</a:t>
            </a: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34995" y="4674094"/>
                <a:ext cx="8309005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2000" i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5" y="4674094"/>
                <a:ext cx="8309005" cy="5529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132612" y="5445224"/>
                <a:ext cx="5089920" cy="717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𝜑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𝑀𝐼𝑃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𝜑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12" y="5445224"/>
                <a:ext cx="5089920" cy="7177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594038" y="1008269"/>
                <a:ext cx="2167068" cy="535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38" y="1008269"/>
                <a:ext cx="2167068" cy="5351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695728" y="1584553"/>
            <a:ext cx="1457298" cy="30944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6" name="Oval 35"/>
          <p:cNvSpPr/>
          <p:nvPr/>
        </p:nvSpPr>
        <p:spPr>
          <a:xfrm>
            <a:off x="4802495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4824867" y="2653035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3207127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Exclusion</a:t>
            </a:r>
            <a:endParaRPr lang="en-GB" sz="3600" dirty="0"/>
          </a:p>
        </p:txBody>
      </p:sp>
      <p:sp>
        <p:nvSpPr>
          <p:cNvPr id="21" name="Oval 20"/>
          <p:cNvSpPr/>
          <p:nvPr/>
        </p:nvSpPr>
        <p:spPr>
          <a:xfrm>
            <a:off x="345671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3456715" y="2807764"/>
            <a:ext cx="648072" cy="6480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345915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507689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5076895" y="2807764"/>
            <a:ext cx="648072" cy="6480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507689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1" name="Right Arrow 30"/>
          <p:cNvSpPr/>
          <p:nvPr/>
        </p:nvSpPr>
        <p:spPr>
          <a:xfrm rot="1294820">
            <a:off x="4278777" y="3128332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What is the core effect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400" b="0" i="1" smtClean="0">
                        <a:latin typeface="Cambria Math"/>
                      </a:rPr>
                      <m:t>=01</m:t>
                    </m:r>
                  </m:oMath>
                </a14:m>
                <a:r>
                  <a:rPr lang="en-GB" sz="2400" dirty="0" smtClean="0"/>
                  <a:t>?</a:t>
                </a:r>
                <a:endParaRPr lang="en-GB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6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4359255" y="244470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0" name="Right Arrow 39"/>
          <p:cNvSpPr/>
          <p:nvPr/>
        </p:nvSpPr>
        <p:spPr>
          <a:xfrm rot="482227">
            <a:off x="4278777" y="2690467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29074" y="4797152"/>
                <a:ext cx="73915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𝑀𝐼𝑃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(01)</m:t>
                    </m:r>
                  </m:oMath>
                </a14:m>
                <a:r>
                  <a:rPr lang="en-GB" sz="2800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800" dirty="0" smtClean="0"/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𝑀</m:t>
                    </m:r>
                    <m:r>
                      <a:rPr lang="en-GB" sz="2800" b="0" i="1" smtClean="0">
                        <a:latin typeface="Cambria Math"/>
                      </a:rPr>
                      <m:t>∈</m:t>
                    </m:r>
                    <m:r>
                      <a:rPr lang="en-GB" sz="2800" b="0" i="1" smtClean="0">
                        <a:latin typeface="Cambria Math"/>
                      </a:rPr>
                      <m:t>𝑃</m:t>
                    </m:r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r>
                      <a:rPr lang="en-GB" sz="2800" b="0" i="1" smtClean="0">
                        <a:latin typeface="Cambria Math"/>
                      </a:rPr>
                      <m:t>𝐺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4" y="4797152"/>
                <a:ext cx="739158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649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29074" y="5539972"/>
                <a:ext cx="7704856" cy="52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The largest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𝑀𝐼𝑃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(01)</m:t>
                    </m:r>
                  </m:oMath>
                </a14:m>
                <a:r>
                  <a:rPr lang="en-GB" sz="2800" dirty="0" smtClean="0"/>
                  <a:t>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01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4" y="5539972"/>
                <a:ext cx="7704856" cy="524374"/>
              </a:xfrm>
              <a:prstGeom prst="rect">
                <a:avLst/>
              </a:prstGeom>
              <a:blipFill rotWithShape="1">
                <a:blip r:embed="rId4"/>
                <a:stretch>
                  <a:fillRect l="-1582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0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6" grpId="1" animBg="1"/>
      <p:bldP spid="28" grpId="0" animBg="1"/>
      <p:bldP spid="31" grpId="0" animBg="1"/>
      <p:bldP spid="37" grpId="0" animBg="1"/>
      <p:bldP spid="37" grpId="1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Concepts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43608" y="1268760"/>
                <a:ext cx="7920880" cy="52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dirty="0">
                        <a:latin typeface="Cambria Math"/>
                      </a:rPr>
                      <m:t>f</m:t>
                    </m:r>
                    <m:r>
                      <a:rPr lang="en-GB" sz="2800" b="0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/>
                              </a:rPr>
                              <m:t>𝑐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&gt;0, </m:t>
                    </m:r>
                  </m:oMath>
                </a14:m>
                <a:r>
                  <a:rPr lang="en-GB" sz="2800" dirty="0" smtClean="0"/>
                  <a:t>then we call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𝐻</m:t>
                    </m:r>
                    <m:r>
                      <a:rPr lang="en-GB" sz="2800" b="0" i="1" smtClean="0">
                        <a:latin typeface="Cambria Math"/>
                      </a:rPr>
                      <m:t>∈</m:t>
                    </m:r>
                    <m:r>
                      <a:rPr lang="en-GB" sz="28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GB" sz="2800" dirty="0" smtClean="0"/>
                  <a:t> a concept. 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7920880" cy="524374"/>
              </a:xfrm>
              <a:prstGeom prst="rect">
                <a:avLst/>
              </a:prstGeom>
              <a:blipFill rotWithShape="1">
                <a:blip r:embed="rId2"/>
                <a:stretch>
                  <a:fillRect l="-1538" t="-10465" r="-1846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2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M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InFoMM template</Template>
  <TotalTime>184</TotalTime>
  <Words>650</Words>
  <Application>Microsoft Office PowerPoint</Application>
  <PresentationFormat>On-screen Show (4:3)</PresentationFormat>
  <Paragraphs>217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InFoMM template</vt:lpstr>
      <vt:lpstr>TITLE</vt:lpstr>
      <vt:lpstr>Custom Design</vt:lpstr>
      <vt:lpstr>Integrated Information Theory for Organisational Consciousness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Mathematical Institute, 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Information Theory for Organisational Consciousness</dc:title>
  <dc:creator>Mathematical Institute</dc:creator>
  <cp:lastModifiedBy>Mathematical Institute</cp:lastModifiedBy>
  <cp:revision>23</cp:revision>
  <dcterms:created xsi:type="dcterms:W3CDTF">2017-05-22T14:53:17Z</dcterms:created>
  <dcterms:modified xsi:type="dcterms:W3CDTF">2017-05-23T10:21:26Z</dcterms:modified>
</cp:coreProperties>
</file>