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71" r:id="rId5"/>
    <p:sldId id="262" r:id="rId6"/>
    <p:sldId id="264" r:id="rId7"/>
    <p:sldId id="263" r:id="rId8"/>
    <p:sldId id="266" r:id="rId9"/>
    <p:sldId id="267" r:id="rId10"/>
    <p:sldId id="268" r:id="rId11"/>
    <p:sldId id="270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00"/>
    <a:srgbClr val="0155CE"/>
    <a:srgbClr val="1B3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86779" autoAdjust="0"/>
  </p:normalViewPr>
  <p:slideViewPr>
    <p:cSldViewPr snapToGrid="0">
      <p:cViewPr varScale="1">
        <p:scale>
          <a:sx n="142" d="100"/>
          <a:sy n="142" d="100"/>
        </p:scale>
        <p:origin x="1224" y="126"/>
      </p:cViewPr>
      <p:guideLst/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916B2-92D6-4147-A39D-AE42B8E75839}" type="datetimeFigureOut">
              <a:rPr lang="fr-CH" smtClean="0"/>
              <a:t>20.03.2017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DFEB-5660-4F47-A6D2-7F7A2FBD36B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05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49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Roman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8618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Roman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978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Questions?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079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1459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Héloïse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630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Héloïse</a:t>
            </a:r>
          </a:p>
          <a:p>
            <a:r>
              <a:rPr lang="en-US" dirty="0"/>
              <a:t>locomotion, grabbing, release —&gt; good explanation</a:t>
            </a:r>
          </a:p>
          <a:p>
            <a:r>
              <a:rPr lang="en-US" dirty="0"/>
              <a:t>innovative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020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Héloïse</a:t>
            </a:r>
          </a:p>
          <a:p>
            <a:r>
              <a:rPr lang="en-US" dirty="0"/>
              <a:t>locomotion, grabbing, release —&gt; good explanation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19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Claudio</a:t>
            </a:r>
          </a:p>
          <a:p>
            <a:endParaRPr lang="fr-CH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Locomotion: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Chassis, Wheels (4x), Motors (4x), Controller (Arduino)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Grabbing + Release: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Conveyor Belt + Sticky surface, 1 Motor (+encoder?), Barrier, Light barrier sensor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Navigation: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encoders (2x or 4x?), camera, spherical mirror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 detection: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Camera, Raspberry Pi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opencv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ROS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Obstacle avoidance: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IR-sensors,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73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232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Roman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039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Roman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DFEB-5660-4F47-A6D2-7F7A2FBD36B7}" type="slidenum">
              <a:rPr lang="fr-CH" smtClean="0"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218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692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06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921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14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3525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3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697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44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592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765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691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D249-790C-4853-818D-7DBA15BA516E}" type="datetimeFigureOut">
              <a:rPr lang="fr-CH" smtClean="0"/>
              <a:t>20.03.2017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AC97-FFEB-46B0-934C-17FAC2C7A7D4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798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464396" y="1767841"/>
            <a:ext cx="4107115" cy="40401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290024" y="273712"/>
            <a:ext cx="9487525" cy="92333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Copperplate Gothic Bold" panose="020E0705020206020404" pitchFamily="34" charset="0"/>
              </a:rPr>
              <a:t>STI – robot competition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12124" y="5378754"/>
            <a:ext cx="274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Claudio </a:t>
            </a:r>
            <a:r>
              <a:rPr lang="fr-CH" dirty="0" err="1"/>
              <a:t>Fritsche</a:t>
            </a:r>
            <a:r>
              <a:rPr lang="fr-CH" dirty="0"/>
              <a:t> (GM)</a:t>
            </a:r>
          </a:p>
          <a:p>
            <a:r>
              <a:rPr lang="fr-CH" dirty="0"/>
              <a:t>Roman Oechslin (MT)</a:t>
            </a:r>
          </a:p>
          <a:p>
            <a:r>
              <a:rPr lang="fr-CH" dirty="0"/>
              <a:t>Héloïse Boross (MT)</a:t>
            </a:r>
            <a:endParaRPr lang="x-non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293810"/>
            <a:ext cx="1432892" cy="68778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777549" y="5932752"/>
            <a:ext cx="227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2">
                    <a:lumMod val="50000"/>
                  </a:schemeClr>
                </a:solidFill>
              </a:rPr>
              <a:t>20th March 2017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28" y="2137173"/>
            <a:ext cx="4632492" cy="379557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372524" y="2349179"/>
            <a:ext cx="5946371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4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TEAM 3</a:t>
            </a:r>
          </a:p>
          <a:p>
            <a:r>
              <a:rPr lang="fr-CH" sz="4000" dirty="0" err="1">
                <a:solidFill>
                  <a:srgbClr val="FF0000"/>
                </a:solidFill>
                <a:latin typeface="Copperplate Gothic Bold" panose="020E0705020206020404" pitchFamily="34" charset="0"/>
              </a:rPr>
              <a:t>Milestone</a:t>
            </a:r>
            <a:r>
              <a:rPr lang="fr-CH" sz="4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  <a:r>
              <a:rPr lang="fr-CH" sz="4000" dirty="0" err="1">
                <a:solidFill>
                  <a:srgbClr val="FF0000"/>
                </a:solidFill>
                <a:latin typeface="Copperplate Gothic Bold" panose="020E0705020206020404" pitchFamily="34" charset="0"/>
              </a:rPr>
              <a:t>number</a:t>
            </a:r>
            <a:r>
              <a:rPr lang="fr-CH" sz="4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11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dirty="0">
                <a:latin typeface="Copperplate Gothic Bold" panose="020E0705020206020404" pitchFamily="34" charset="0"/>
              </a:rPr>
              <a:t>B</a:t>
            </a:r>
            <a:r>
              <a:rPr lang="en-US" noProof="0" dirty="0">
                <a:latin typeface="Copperplate Gothic Bold" panose="020E0705020206020404" pitchFamily="34" charset="0"/>
              </a:rPr>
              <a:t>ack-</a:t>
            </a:r>
            <a:r>
              <a:rPr lang="en-US" dirty="0">
                <a:latin typeface="Copperplate Gothic Bold" panose="020E0705020206020404" pitchFamily="34" charset="0"/>
              </a:rPr>
              <a:t>up plan</a:t>
            </a:r>
            <a:endParaRPr lang="en-US" noProof="0" dirty="0">
              <a:latin typeface="Copperplate Gothic Bold" panose="020E07050202060204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10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93" y="350954"/>
            <a:ext cx="6033741" cy="4890405"/>
          </a:xfrm>
          <a:prstGeom prst="rect">
            <a:avLst/>
          </a:prstGeom>
        </p:spPr>
      </p:pic>
      <p:pic>
        <p:nvPicPr>
          <p:cNvPr id="19" name="Espace réservé du contenu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43009">
            <a:off x="4254195" y="4400214"/>
            <a:ext cx="1675559" cy="13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dirty="0">
                <a:latin typeface="Copperplate Gothic Bold" panose="020E0705020206020404" pitchFamily="34" charset="0"/>
              </a:rPr>
              <a:t>Time Management</a:t>
            </a:r>
            <a:endParaRPr lang="en-US" noProof="0" dirty="0">
              <a:latin typeface="Copperplate Gothic Bold" panose="020E07050202060204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11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75" y="1065017"/>
            <a:ext cx="9510438" cy="48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3073068" y="322605"/>
            <a:ext cx="5744716" cy="577064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10" y="948918"/>
            <a:ext cx="6499248" cy="5325084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612128" y="44970"/>
            <a:ext cx="6779782" cy="6771471"/>
          </a:xfrm>
          <a:prstGeom prst="ellipse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7205" y="2852857"/>
            <a:ext cx="9609629" cy="577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4400" dirty="0" err="1">
                <a:solidFill>
                  <a:srgbClr val="FF0000"/>
                </a:solidFill>
                <a:latin typeface="Copperplate Gothic Bold" panose="020E0705020206020404" pitchFamily="34" charset="0"/>
              </a:rPr>
              <a:t>Thank</a:t>
            </a:r>
            <a:r>
              <a:rPr lang="fr-CH" sz="44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  <a:r>
              <a:rPr lang="fr-CH" sz="4400" dirty="0" err="1">
                <a:solidFill>
                  <a:srgbClr val="FF0000"/>
                </a:solidFill>
                <a:latin typeface="Copperplate Gothic Bold" panose="020E0705020206020404" pitchFamily="34" charset="0"/>
              </a:rPr>
              <a:t>you</a:t>
            </a:r>
            <a:r>
              <a:rPr lang="fr-CH" sz="44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 for </a:t>
            </a:r>
            <a:r>
              <a:rPr lang="fr-CH" sz="4400" dirty="0" err="1">
                <a:solidFill>
                  <a:srgbClr val="FF0000"/>
                </a:solidFill>
                <a:latin typeface="Copperplate Gothic Bold" panose="020E0705020206020404" pitchFamily="34" charset="0"/>
              </a:rPr>
              <a:t>your</a:t>
            </a:r>
            <a:r>
              <a:rPr lang="fr-CH" sz="44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 attention</a:t>
            </a:r>
            <a:endParaRPr lang="en-US" sz="44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Functional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2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2857"/>
              </p:ext>
            </p:extLst>
          </p:nvPr>
        </p:nvGraphicFramePr>
        <p:xfrm>
          <a:off x="1993541" y="1989394"/>
          <a:ext cx="81280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Mechanical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Other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Locomotion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Bottle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Grabbing</a:t>
                      </a:r>
                      <a:r>
                        <a:rPr lang="en-GB" baseline="0" noProof="0" dirty="0"/>
                        <a:t> Mechanism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Obstacle Avoidance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Release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Localisation and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Time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Energy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07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Brainstorming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3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32" y="1697291"/>
            <a:ext cx="3551578" cy="364122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38" y="1153667"/>
            <a:ext cx="3736011" cy="479693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9" y="1697291"/>
            <a:ext cx="3707157" cy="35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Robot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4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1" y="2222858"/>
            <a:ext cx="4130994" cy="327443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1" y="1438073"/>
            <a:ext cx="4257861" cy="384119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05936" y="3164969"/>
            <a:ext cx="21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Calibration </a:t>
            </a:r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274634" y="1573859"/>
            <a:ext cx="421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Grabbing</a:t>
            </a:r>
            <a:r>
              <a:rPr lang="fr-CH" dirty="0"/>
              <a:t> </a:t>
            </a:r>
            <a:r>
              <a:rPr lang="fr-CH" dirty="0" err="1" smtClean="0"/>
              <a:t>mechanism</a:t>
            </a:r>
            <a:r>
              <a:rPr lang="fr-CH" dirty="0" smtClean="0"/>
              <a:t>: </a:t>
            </a:r>
            <a:r>
              <a:rPr lang="fr-CH" dirty="0" err="1"/>
              <a:t>sticky</a:t>
            </a:r>
            <a:r>
              <a:rPr lang="fr-CH" dirty="0"/>
              <a:t> </a:t>
            </a:r>
            <a:r>
              <a:rPr lang="fr-CH" dirty="0" err="1"/>
              <a:t>conveyor</a:t>
            </a:r>
            <a:r>
              <a:rPr lang="fr-CH" dirty="0"/>
              <a:t> </a:t>
            </a:r>
            <a:r>
              <a:rPr lang="fr-CH" dirty="0" err="1"/>
              <a:t>belt</a:t>
            </a:r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3475224" y="5563864"/>
            <a:ext cx="2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Locomotion system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37370" y="2156011"/>
            <a:ext cx="41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Navigation and obstacle </a:t>
            </a:r>
            <a:r>
              <a:rPr lang="fr-CH" dirty="0" err="1"/>
              <a:t>detection</a:t>
            </a:r>
            <a:r>
              <a:rPr lang="fr-CH" dirty="0"/>
              <a:t> </a:t>
            </a:r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23" name="ZoneTexte 22"/>
          <p:cNvSpPr txBox="1"/>
          <p:nvPr/>
        </p:nvSpPr>
        <p:spPr>
          <a:xfrm>
            <a:off x="9091786" y="5566681"/>
            <a:ext cx="279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Bottle</a:t>
            </a:r>
            <a:r>
              <a:rPr lang="fr-CH" dirty="0"/>
              <a:t> releasing </a:t>
            </a:r>
            <a:r>
              <a:rPr lang="fr-CH" dirty="0" err="1"/>
              <a:t>mechanism</a:t>
            </a:r>
            <a:endParaRPr lang="fr-CH" dirty="0"/>
          </a:p>
        </p:txBody>
      </p:sp>
      <p:sp>
        <p:nvSpPr>
          <p:cNvPr id="25" name="ZoneTexte 24"/>
          <p:cNvSpPr txBox="1"/>
          <p:nvPr/>
        </p:nvSpPr>
        <p:spPr>
          <a:xfrm>
            <a:off x="6605981" y="5399632"/>
            <a:ext cx="23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Bottle</a:t>
            </a:r>
            <a:r>
              <a:rPr lang="fr-CH" dirty="0"/>
              <a:t> releasing </a:t>
            </a:r>
            <a:r>
              <a:rPr lang="fr-CH" dirty="0" err="1"/>
              <a:t>sensor</a:t>
            </a:r>
            <a:endParaRPr lang="fr-CH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254642" y="2030819"/>
            <a:ext cx="606056" cy="145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3008773" y="2539655"/>
            <a:ext cx="2376863" cy="198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cxnSpLocks/>
          </p:cNvCxnSpPr>
          <p:nvPr/>
        </p:nvCxnSpPr>
        <p:spPr>
          <a:xfrm flipH="1">
            <a:off x="3885840" y="2561376"/>
            <a:ext cx="1499796" cy="2345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cxnSpLocks/>
          </p:cNvCxnSpPr>
          <p:nvPr/>
        </p:nvCxnSpPr>
        <p:spPr>
          <a:xfrm flipH="1" flipV="1">
            <a:off x="2860159" y="5110678"/>
            <a:ext cx="1177736" cy="511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</p:cNvCxnSpPr>
          <p:nvPr/>
        </p:nvCxnSpPr>
        <p:spPr>
          <a:xfrm flipV="1">
            <a:off x="8016834" y="2111899"/>
            <a:ext cx="2116581" cy="1267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765081" y="4494287"/>
            <a:ext cx="299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Electronic</a:t>
            </a:r>
            <a:r>
              <a:rPr lang="fr-CH" dirty="0"/>
              <a:t> and </a:t>
            </a:r>
            <a:r>
              <a:rPr lang="fr-CH" dirty="0" err="1"/>
              <a:t>battery</a:t>
            </a:r>
            <a:r>
              <a:rPr lang="fr-CH" dirty="0"/>
              <a:t> </a:t>
            </a:r>
            <a:r>
              <a:rPr lang="fr-CH" dirty="0" err="1"/>
              <a:t>storage</a:t>
            </a:r>
            <a:endParaRPr lang="fr-CH" dirty="0"/>
          </a:p>
        </p:txBody>
      </p:sp>
      <p:cxnSp>
        <p:nvCxnSpPr>
          <p:cNvPr id="43" name="Connecteur droit avec flèche 42"/>
          <p:cNvCxnSpPr>
            <a:cxnSpLocks/>
          </p:cNvCxnSpPr>
          <p:nvPr/>
        </p:nvCxnSpPr>
        <p:spPr>
          <a:xfrm flipV="1">
            <a:off x="7760325" y="4010946"/>
            <a:ext cx="1453069" cy="524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cxnSpLocks/>
          </p:cNvCxnSpPr>
          <p:nvPr/>
        </p:nvCxnSpPr>
        <p:spPr>
          <a:xfrm>
            <a:off x="8016834" y="3438408"/>
            <a:ext cx="1818282" cy="53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cxnSpLocks/>
          </p:cNvCxnSpPr>
          <p:nvPr/>
        </p:nvCxnSpPr>
        <p:spPr>
          <a:xfrm flipH="1" flipV="1">
            <a:off x="10717139" y="4108367"/>
            <a:ext cx="358071" cy="145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cxnSpLocks/>
            <a:stCxn id="25" idx="3"/>
          </p:cNvCxnSpPr>
          <p:nvPr/>
        </p:nvCxnSpPr>
        <p:spPr>
          <a:xfrm flipV="1">
            <a:off x="8925975" y="4010946"/>
            <a:ext cx="1529113" cy="1573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7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Robot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5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1" y="1094512"/>
            <a:ext cx="3376820" cy="259587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43" y="2591586"/>
            <a:ext cx="4130994" cy="327443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16" y="1094512"/>
            <a:ext cx="3611935" cy="251651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71" y="2834662"/>
            <a:ext cx="4159548" cy="3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Parts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6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20831"/>
              </p:ext>
            </p:extLst>
          </p:nvPr>
        </p:nvGraphicFramePr>
        <p:xfrm>
          <a:off x="1457591" y="2110160"/>
          <a:ext cx="8961484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Motors (4x)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Controller (Arduino)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Grab</a:t>
                      </a:r>
                      <a:r>
                        <a:rPr lang="en-US" b="1" baseline="0" dirty="0"/>
                        <a:t> and Release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Conveyor Belt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Sticky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Barrier</a:t>
                      </a:r>
                      <a:r>
                        <a:rPr lang="en-US" baseline="0" dirty="0"/>
                        <a:t>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Encoders (2x)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Spherical </a:t>
                      </a:r>
                      <a:r>
                        <a:rPr lang="en-US" dirty="0" smtClean="0"/>
                        <a:t>Mirror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Bumpers (2x)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Bottle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Raspberry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Obstacle Avoidance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IR-Sensors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Open CV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7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79272"/>
              </p:ext>
            </p:extLst>
          </p:nvPr>
        </p:nvGraphicFramePr>
        <p:xfrm>
          <a:off x="1026199" y="3039643"/>
          <a:ext cx="9824268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7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Do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Bottle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Haar</a:t>
                      </a:r>
                      <a:r>
                        <a:rPr lang="en-US" sz="2400" dirty="0"/>
                        <a:t> 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Build </a:t>
                      </a:r>
                      <a:r>
                        <a:rPr lang="en-US" sz="2400" dirty="0" err="1"/>
                        <a:t>Haar</a:t>
                      </a:r>
                      <a:r>
                        <a:rPr lang="en-US" sz="2400" dirty="0"/>
                        <a:t>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Triangulation with</a:t>
                      </a:r>
                      <a:r>
                        <a:rPr lang="en-US" sz="2400" baseline="0" dirty="0"/>
                        <a:t> LED’s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 detection,</a:t>
                      </a:r>
                      <a:r>
                        <a:rPr lang="en-US" sz="2400" baseline="0" dirty="0"/>
                        <a:t> angle determination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Obstacle Avoidance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Haar</a:t>
                      </a:r>
                      <a:r>
                        <a:rPr lang="en-US" sz="2400" dirty="0"/>
                        <a:t> Cascade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Build </a:t>
                      </a:r>
                      <a:r>
                        <a:rPr lang="en-US" sz="2400" dirty="0" err="1"/>
                        <a:t>Haar</a:t>
                      </a:r>
                      <a:r>
                        <a:rPr lang="en-US" sz="2400" dirty="0"/>
                        <a:t>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9543" y="1207089"/>
            <a:ext cx="973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</a:t>
            </a:r>
            <a:r>
              <a:rPr lang="en-US" sz="2400" b="1" dirty="0" err="1"/>
              <a:t>OpenCV</a:t>
            </a:r>
            <a:r>
              <a:rPr lang="en-US" sz="2400" b="1" dirty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It’s an open source computer vision library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Only one sensor (camera) for bottle detection in real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11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33" y="2901000"/>
            <a:ext cx="3707680" cy="345210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8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9" y="1207089"/>
            <a:ext cx="6416559" cy="48124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691648" y="1652631"/>
            <a:ext cx="2382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SLAM / Kalman filter</a:t>
            </a:r>
            <a:endParaRPr lang="de-CH" b="1" dirty="0"/>
          </a:p>
          <a:p>
            <a:pPr marL="285750" indent="-285750">
              <a:buFontTx/>
              <a:buChar char="-"/>
            </a:pPr>
            <a:r>
              <a:rPr lang="de-CH" dirty="0" smtClean="0"/>
              <a:t>Odometry </a:t>
            </a:r>
            <a:r>
              <a:rPr lang="de-CH" dirty="0"/>
              <a:t>(drift)</a:t>
            </a:r>
          </a:p>
          <a:p>
            <a:pPr marL="285750" indent="-285750">
              <a:buFontTx/>
              <a:buChar char="-"/>
            </a:pPr>
            <a:r>
              <a:rPr lang="de-CH" dirty="0"/>
              <a:t>Triangulation (</a:t>
            </a:r>
            <a:r>
              <a:rPr lang="de-CH" dirty="0" smtClean="0"/>
              <a:t>noisy)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Monocular </a:t>
            </a:r>
            <a:r>
              <a:rPr lang="de-CH" dirty="0"/>
              <a:t>vision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801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0049" y="0"/>
            <a:ext cx="11751952" cy="95567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0155CE"/>
                </a:solidFill>
                <a:latin typeface="Copperplate Gothic Bold" panose="020E0705020206020404" pitchFamily="34" charset="0"/>
              </a:rPr>
              <a:t>	</a:t>
            </a:r>
            <a:r>
              <a:rPr lang="en-US" noProof="0" dirty="0">
                <a:latin typeface="Copperplate Gothic Bold" panose="020E0705020206020404" pitchFamily="34" charset="0"/>
              </a:rPr>
              <a:t>Risk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-9076" y="6233746"/>
            <a:ext cx="11894819" cy="624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highlight>
                <a:srgbClr val="C0C0C0"/>
              </a:highlight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579487" y="6232828"/>
            <a:ext cx="612513" cy="625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07017B-1096-4EFA-9740-306F86F870A8}" type="slidenum">
              <a:rPr lang="fr-CH"/>
              <a:t>9</a:t>
            </a:fld>
            <a:endParaRPr lang="fr-CH" dirty="0"/>
          </a:p>
        </p:txBody>
      </p:sp>
      <p:cxnSp>
        <p:nvCxnSpPr>
          <p:cNvPr id="8" name="Connecteur droit 7"/>
          <p:cNvCxnSpPr>
            <a:cxnSpLocks/>
            <a:stCxn id="2" idx="6"/>
          </p:cNvCxnSpPr>
          <p:nvPr/>
        </p:nvCxnSpPr>
        <p:spPr>
          <a:xfrm flipV="1">
            <a:off x="719449" y="6528659"/>
            <a:ext cx="9836964" cy="103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40049" y="6399351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Ellipse 11"/>
          <p:cNvSpPr/>
          <p:nvPr/>
        </p:nvSpPr>
        <p:spPr>
          <a:xfrm>
            <a:off x="1993541" y="6399350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Ellipse 12"/>
          <p:cNvSpPr/>
          <p:nvPr/>
        </p:nvSpPr>
        <p:spPr>
          <a:xfrm>
            <a:off x="4037895" y="6388983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Ellipse 13"/>
          <p:cNvSpPr/>
          <p:nvPr/>
        </p:nvSpPr>
        <p:spPr>
          <a:xfrm>
            <a:off x="6215974" y="6388982"/>
            <a:ext cx="279400" cy="27925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Ellipse 14"/>
          <p:cNvSpPr/>
          <p:nvPr/>
        </p:nvSpPr>
        <p:spPr>
          <a:xfrm>
            <a:off x="8309071" y="6388981"/>
            <a:ext cx="279400" cy="2792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Ellipse 16"/>
          <p:cNvSpPr/>
          <p:nvPr/>
        </p:nvSpPr>
        <p:spPr>
          <a:xfrm>
            <a:off x="10556413" y="6389859"/>
            <a:ext cx="279400" cy="27925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2244404" y="6514347"/>
            <a:ext cx="855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/>
                </a:solidFill>
              </a:rPr>
              <a:t>Research</a:t>
            </a:r>
            <a:r>
              <a:rPr lang="fr-CH" sz="1400" dirty="0">
                <a:solidFill>
                  <a:schemeClr val="bg1"/>
                </a:solidFill>
              </a:rPr>
              <a:t> 	                            Concept	                                      </a:t>
            </a:r>
            <a:r>
              <a:rPr lang="fr-CH" sz="1400" dirty="0" err="1">
                <a:solidFill>
                  <a:schemeClr val="bg1"/>
                </a:solidFill>
              </a:rPr>
              <a:t>Implementation</a:t>
            </a:r>
            <a:r>
              <a:rPr lang="fr-CH" sz="1400" dirty="0">
                <a:solidFill>
                  <a:schemeClr val="bg1"/>
                </a:solidFill>
              </a:rPr>
              <a:t>	                     </a:t>
            </a:r>
            <a:r>
              <a:rPr lang="fr-CH" sz="1400" dirty="0" err="1">
                <a:solidFill>
                  <a:schemeClr val="bg1"/>
                </a:solidFill>
              </a:rPr>
              <a:t>Risk</a:t>
            </a:r>
            <a:r>
              <a:rPr lang="fr-CH" sz="1400" dirty="0">
                <a:solidFill>
                  <a:schemeClr val="bg1"/>
                </a:solidFill>
              </a:rPr>
              <a:t> management	                             </a:t>
            </a:r>
          </a:p>
        </p:txBody>
      </p:sp>
      <p:sp>
        <p:nvSpPr>
          <p:cNvPr id="9" name="Ellipse 8"/>
          <p:cNvSpPr/>
          <p:nvPr/>
        </p:nvSpPr>
        <p:spPr>
          <a:xfrm>
            <a:off x="0" y="2380"/>
            <a:ext cx="957263" cy="9509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72"/>
            <a:ext cx="1163046" cy="952929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88554"/>
              </p:ext>
            </p:extLst>
          </p:nvPr>
        </p:nvGraphicFramePr>
        <p:xfrm>
          <a:off x="440049" y="1726168"/>
          <a:ext cx="11139438" cy="360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3837">
                  <a:extLst>
                    <a:ext uri="{9D8B030D-6E8A-4147-A177-3AD203B41FA5}">
                      <a16:colId xmlns:a16="http://schemas.microsoft.com/office/drawing/2014/main" val="2092341929"/>
                    </a:ext>
                  </a:extLst>
                </a:gridCol>
                <a:gridCol w="5602455">
                  <a:extLst>
                    <a:ext uri="{9D8B030D-6E8A-4147-A177-3AD203B41FA5}">
                      <a16:colId xmlns:a16="http://schemas.microsoft.com/office/drawing/2014/main" val="514805570"/>
                    </a:ext>
                  </a:extLst>
                </a:gridCol>
                <a:gridCol w="3713146">
                  <a:extLst>
                    <a:ext uri="{9D8B030D-6E8A-4147-A177-3AD203B41FA5}">
                      <a16:colId xmlns:a16="http://schemas.microsoft.com/office/drawing/2014/main" val="300466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Probability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5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Detection in </a:t>
                      </a:r>
                      <a:r>
                        <a:rPr lang="de-CH" dirty="0"/>
                        <a:t>O</a:t>
                      </a:r>
                      <a:r>
                        <a:rPr lang="de-CH" dirty="0" smtClean="0"/>
                        <a:t>penCV </a:t>
                      </a:r>
                      <a:r>
                        <a:rPr lang="de-CH" dirty="0"/>
                        <a:t>not </a:t>
                      </a:r>
                      <a:r>
                        <a:rPr lang="de-CH" dirty="0" smtClean="0"/>
                        <a:t>reliable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Use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backup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sensors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756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Navigation </a:t>
                      </a:r>
                      <a:r>
                        <a:rPr lang="de-CH" dirty="0" err="1"/>
                        <a:t>doesn’t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work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Enough</a:t>
                      </a:r>
                      <a:r>
                        <a:rPr lang="de-CH" dirty="0"/>
                        <a:t> time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testing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improving</a:t>
                      </a:r>
                      <a:r>
                        <a:rPr lang="de-CH" dirty="0"/>
                        <a:t>, at least 2 </a:t>
                      </a:r>
                      <a:r>
                        <a:rPr lang="de-CH" dirty="0" err="1"/>
                        <a:t>methods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Conveyor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belt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doesn’t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rotate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Backup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5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Sticky</a:t>
                      </a:r>
                      <a:r>
                        <a:rPr lang="de-CH" dirty="0"/>
                        <a:t> material </a:t>
                      </a:r>
                      <a:r>
                        <a:rPr lang="de-CH" dirty="0" err="1"/>
                        <a:t>is</a:t>
                      </a:r>
                      <a:r>
                        <a:rPr lang="de-CH" dirty="0"/>
                        <a:t> not </a:t>
                      </a:r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/ </a:t>
                      </a:r>
                      <a:r>
                        <a:rPr lang="de-CH" dirty="0" err="1"/>
                        <a:t>damaged</a:t>
                      </a:r>
                      <a:r>
                        <a:rPr lang="de-CH" dirty="0"/>
                        <a:t> / </a:t>
                      </a:r>
                      <a:r>
                        <a:rPr lang="de-CH" dirty="0" err="1"/>
                        <a:t>dirty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Backup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9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Malfunctioning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Sensors /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Buy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enough</a:t>
                      </a:r>
                      <a:r>
                        <a:rPr lang="de-CH" dirty="0"/>
                        <a:t> / </a:t>
                      </a:r>
                      <a:r>
                        <a:rPr lang="de-CH" dirty="0" err="1"/>
                        <a:t>Redundancy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1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Get</a:t>
                      </a:r>
                      <a:r>
                        <a:rPr lang="de-CH" dirty="0"/>
                        <a:t> stuck on </a:t>
                      </a:r>
                      <a:r>
                        <a:rPr lang="de-CH" dirty="0" err="1"/>
                        <a:t>stones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Bigger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wheels</a:t>
                      </a:r>
                      <a:r>
                        <a:rPr lang="de-CH" dirty="0"/>
                        <a:t>, tank </a:t>
                      </a:r>
                      <a:r>
                        <a:rPr lang="de-CH" dirty="0" err="1"/>
                        <a:t>treads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No</a:t>
                      </a:r>
                      <a:r>
                        <a:rPr lang="de-CH" dirty="0"/>
                        <a:t> time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testing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robot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Webots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9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Don’t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know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orientation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bottles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conveyor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belt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Light </a:t>
                      </a:r>
                      <a:r>
                        <a:rPr lang="de-CH" dirty="0" err="1"/>
                        <a:t>barrier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923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0367" y="5411706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smtClean="0"/>
              <a:t>1: </a:t>
            </a:r>
            <a:r>
              <a:rPr lang="fr-CH" dirty="0" err="1" smtClean="0"/>
              <a:t>Low</a:t>
            </a:r>
            <a:endParaRPr lang="fr-CH" dirty="0" smtClean="0"/>
          </a:p>
          <a:p>
            <a:pPr algn="ctr"/>
            <a:r>
              <a:rPr lang="fr-CH" dirty="0" smtClean="0"/>
              <a:t>5: High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6202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408</Words>
  <Application>Microsoft Office PowerPoint</Application>
  <PresentationFormat>Widescreen</PresentationFormat>
  <Paragraphs>171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Copperplate Gothic Bold</vt:lpstr>
      <vt:lpstr>Thème Office</vt:lpstr>
      <vt:lpstr>PowerPoint Presentation</vt:lpstr>
      <vt:lpstr> Functional Analysis</vt:lpstr>
      <vt:lpstr> Brainstorming</vt:lpstr>
      <vt:lpstr> Robot Design</vt:lpstr>
      <vt:lpstr> Robot Design</vt:lpstr>
      <vt:lpstr> Parts List</vt:lpstr>
      <vt:lpstr> Open CV</vt:lpstr>
      <vt:lpstr> Navigation</vt:lpstr>
      <vt:lpstr> Risk analysis</vt:lpstr>
      <vt:lpstr> Back-up plan</vt:lpstr>
      <vt:lpstr> Time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Héloïse</dc:creator>
  <cp:lastModifiedBy>Oechslin Roman</cp:lastModifiedBy>
  <cp:revision>192</cp:revision>
  <dcterms:created xsi:type="dcterms:W3CDTF">2017-01-17T11:44:29Z</dcterms:created>
  <dcterms:modified xsi:type="dcterms:W3CDTF">2017-03-20T07:58:13Z</dcterms:modified>
</cp:coreProperties>
</file>