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Rapid app prototyping with shorter development cycles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158325" y="416737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1000"/>
              <a:t>by Baruch Berger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Adding Redux and React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want to use </a:t>
            </a:r>
            <a:r>
              <a:rPr b="1" lang="en"/>
              <a:t>Redux</a:t>
            </a:r>
            <a:r>
              <a:rPr lang="en"/>
              <a:t> to </a:t>
            </a:r>
            <a:r>
              <a:rPr b="1" lang="en"/>
              <a:t>use</a:t>
            </a:r>
            <a:r>
              <a:rPr lang="en"/>
              <a:t> “</a:t>
            </a:r>
            <a:r>
              <a:rPr b="1" lang="en"/>
              <a:t>actions”</a:t>
            </a:r>
            <a:r>
              <a:rPr lang="en"/>
              <a:t> to </a:t>
            </a:r>
            <a:r>
              <a:rPr b="1" lang="en"/>
              <a:t>change the application state data</a:t>
            </a:r>
            <a:r>
              <a:rPr lang="en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actions are used by a </a:t>
            </a:r>
            <a:r>
              <a:rPr b="1" lang="en"/>
              <a:t>reducer (sounds scary/complex, but is quite simple!)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 u="sng"/>
              <a:t>actions</a:t>
            </a:r>
            <a:r>
              <a:rPr lang="en"/>
              <a:t> are sent to </a:t>
            </a:r>
            <a:r>
              <a:rPr lang="en" u="sng"/>
              <a:t>reducers</a:t>
            </a:r>
            <a:r>
              <a:rPr lang="en"/>
              <a:t> by a </a:t>
            </a:r>
            <a:r>
              <a:rPr b="1" lang="en"/>
              <a:t>dispatcher</a:t>
            </a:r>
            <a:r>
              <a:rPr lang="en"/>
              <a:t> that Redux already has for us.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And the app state data is then shown with a React component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Redux flow (¼)                     -think of an action-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We create an action. The action is a simple JS object --&gt;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80"/>
                </a:solidFill>
              </a:rPr>
              <a:t>        let </a:t>
            </a:r>
            <a:r>
              <a:rPr b="1" i="1" lang="en" sz="1400">
                <a:solidFill>
                  <a:srgbClr val="660E7A"/>
                </a:solidFill>
              </a:rPr>
              <a:t>anAction </a:t>
            </a:r>
            <a:r>
              <a:rPr lang="en" sz="1400">
                <a:solidFill>
                  <a:schemeClr val="dk1"/>
                </a:solidFill>
              </a:rPr>
              <a:t>=  { </a:t>
            </a:r>
            <a:r>
              <a:rPr b="1" lang="en" sz="1400">
                <a:solidFill>
                  <a:srgbClr val="660E7A"/>
                </a:solidFill>
              </a:rPr>
              <a:t>type</a:t>
            </a:r>
            <a:r>
              <a:rPr lang="en" sz="1400">
                <a:solidFill>
                  <a:schemeClr val="dk1"/>
                </a:solidFill>
              </a:rPr>
              <a:t>: </a:t>
            </a:r>
            <a:r>
              <a:rPr b="1" lang="en" sz="1400">
                <a:solidFill>
                  <a:srgbClr val="008000"/>
                </a:solidFill>
              </a:rPr>
              <a:t>"Something happened!"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rgbClr val="660E7A"/>
                </a:solidFill>
              </a:rPr>
              <a:t>payload</a:t>
            </a:r>
            <a:r>
              <a:rPr lang="en" sz="1400">
                <a:solidFill>
                  <a:schemeClr val="dk1"/>
                </a:solidFill>
              </a:rPr>
              <a:t>: </a:t>
            </a:r>
            <a:r>
              <a:rPr b="1" lang="en" sz="1400">
                <a:solidFill>
                  <a:srgbClr val="008000"/>
                </a:solidFill>
              </a:rPr>
              <a:t>"I said hello"</a:t>
            </a:r>
            <a:r>
              <a:rPr lang="en" sz="1400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Redux flow (2/4)                     -dispatch the action- 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action is </a:t>
            </a:r>
            <a:r>
              <a:rPr b="1" i="1" lang="en"/>
              <a:t>“dispatched” </a:t>
            </a:r>
            <a:r>
              <a:rPr lang="en"/>
              <a:t>by a </a:t>
            </a:r>
            <a:r>
              <a:rPr b="1" lang="en"/>
              <a:t>dispatch</a:t>
            </a:r>
            <a:r>
              <a:rPr lang="en"/>
              <a:t> function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000080"/>
                </a:solidFill>
              </a:rPr>
              <a:t>import </a:t>
            </a:r>
            <a:r>
              <a:rPr lang="en" sz="1400">
                <a:solidFill>
                  <a:schemeClr val="dk1"/>
                </a:solidFill>
              </a:rPr>
              <a:t>{ createStore } </a:t>
            </a:r>
            <a:r>
              <a:rPr b="1" lang="en" sz="1400">
                <a:solidFill>
                  <a:srgbClr val="000080"/>
                </a:solidFill>
              </a:rPr>
              <a:t>from </a:t>
            </a:r>
            <a:r>
              <a:rPr b="1" lang="en" sz="1400">
                <a:solidFill>
                  <a:srgbClr val="008000"/>
                </a:solidFill>
              </a:rPr>
              <a:t>'redux'</a:t>
            </a:r>
            <a:r>
              <a:rPr lang="en" sz="1400">
                <a:solidFill>
                  <a:schemeClr val="dk1"/>
                </a:solidFill>
              </a:rPr>
              <a:t>;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000080"/>
                </a:solidFill>
              </a:rPr>
              <a:t>let </a:t>
            </a:r>
            <a:r>
              <a:rPr b="1" i="1" lang="en" sz="1400">
                <a:solidFill>
                  <a:srgbClr val="660E7A"/>
                </a:solidFill>
              </a:rPr>
              <a:t>store </a:t>
            </a:r>
            <a:r>
              <a:rPr lang="en" sz="1400">
                <a:solidFill>
                  <a:schemeClr val="dk1"/>
                </a:solidFill>
              </a:rPr>
              <a:t>= createStore(() =&gt; {});</a:t>
            </a:r>
          </a:p>
          <a:p>
            <a:pPr rtl="0">
              <a:spcBef>
                <a:spcPts val="0"/>
              </a:spcBef>
              <a:buNone/>
            </a:pPr>
            <a:r>
              <a:rPr b="1" i="1" lang="en" sz="1400">
                <a:solidFill>
                  <a:srgbClr val="660E7A"/>
                </a:solidFill>
              </a:rPr>
              <a:t>store</a:t>
            </a:r>
            <a:r>
              <a:rPr lang="en" sz="1400">
                <a:solidFill>
                  <a:schemeClr val="dk1"/>
                </a:solidFill>
              </a:rPr>
              <a:t>.</a:t>
            </a:r>
            <a:r>
              <a:rPr lang="en" sz="1400">
                <a:solidFill>
                  <a:srgbClr val="7A7A43"/>
                </a:solidFill>
              </a:rPr>
              <a:t>dispatch</a:t>
            </a:r>
            <a:r>
              <a:rPr lang="en" sz="1400">
                <a:solidFill>
                  <a:schemeClr val="dk1"/>
                </a:solidFill>
              </a:rPr>
              <a:t>(</a:t>
            </a:r>
            <a:r>
              <a:rPr b="1" i="1" lang="en" sz="1400">
                <a:solidFill>
                  <a:srgbClr val="660E7A"/>
                </a:solidFill>
              </a:rPr>
              <a:t>anAction</a:t>
            </a:r>
            <a:r>
              <a:rPr lang="en" sz="1400">
                <a:solidFill>
                  <a:schemeClr val="dk1"/>
                </a:solidFill>
              </a:rPr>
              <a:t>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8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Redux flow (¾	)                     -change app state-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action is </a:t>
            </a:r>
            <a:r>
              <a:rPr b="1" lang="en"/>
              <a:t>used</a:t>
            </a:r>
            <a:r>
              <a:rPr lang="en"/>
              <a:t> by a </a:t>
            </a:r>
            <a:r>
              <a:rPr b="1" lang="en"/>
              <a:t>reducer </a:t>
            </a:r>
            <a:r>
              <a:rPr lang="en"/>
              <a:t>function that we write ourselves.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change the </a:t>
            </a:r>
            <a:r>
              <a:rPr b="1" lang="en"/>
              <a:t>app state</a:t>
            </a:r>
            <a:r>
              <a:rPr lang="en"/>
              <a:t> in the reducer function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</a:rPr>
              <a:t>function </a:t>
            </a:r>
            <a:r>
              <a:rPr i="1" lang="en" sz="1200">
                <a:solidFill>
                  <a:schemeClr val="dk1"/>
                </a:solidFill>
              </a:rPr>
              <a:t>exampleReducer </a:t>
            </a:r>
            <a:r>
              <a:rPr lang="en" sz="1200">
                <a:solidFill>
                  <a:schemeClr val="dk1"/>
                </a:solidFill>
              </a:rPr>
              <a:t>(initialState = {}, action = {})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000080"/>
                </a:solidFill>
              </a:rPr>
              <a:t>switch </a:t>
            </a:r>
            <a:r>
              <a:rPr lang="en" sz="1200">
                <a:solidFill>
                  <a:schemeClr val="dk1"/>
                </a:solidFill>
              </a:rPr>
              <a:t>(action.</a:t>
            </a:r>
            <a:r>
              <a:rPr b="1" lang="en" sz="1200">
                <a:solidFill>
                  <a:srgbClr val="660E7A"/>
                </a:solidFill>
              </a:rPr>
              <a:t>type</a:t>
            </a:r>
            <a:r>
              <a:rPr lang="en" sz="1200">
                <a:solidFill>
                  <a:schemeClr val="dk1"/>
                </a:solidFill>
              </a:rPr>
              <a:t>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b="1" lang="en" sz="1200">
                <a:solidFill>
                  <a:srgbClr val="000080"/>
                </a:solidFill>
              </a:rPr>
              <a:t>case </a:t>
            </a:r>
            <a:r>
              <a:rPr b="1" lang="en" sz="1200">
                <a:solidFill>
                  <a:srgbClr val="008000"/>
                </a:solidFill>
              </a:rPr>
              <a:t>'Something happened!'</a:t>
            </a:r>
            <a:r>
              <a:rPr lang="en" sz="1200">
                <a:solidFill>
                  <a:schemeClr val="dk1"/>
                </a:solidFill>
              </a:rPr>
              <a:t>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</a:t>
            </a:r>
            <a:r>
              <a:rPr b="1" lang="en" sz="1200">
                <a:solidFill>
                  <a:srgbClr val="660E7A"/>
                </a:solidFill>
              </a:rPr>
              <a:t>console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lang="en" sz="1200">
                <a:solidFill>
                  <a:srgbClr val="7A7A43"/>
                </a:solidFill>
              </a:rPr>
              <a:t>log</a:t>
            </a:r>
            <a:r>
              <a:rPr lang="en" sz="1200">
                <a:solidFill>
                  <a:schemeClr val="dk1"/>
                </a:solidFill>
              </a:rPr>
              <a:t>(action.</a:t>
            </a:r>
            <a:r>
              <a:rPr b="1" lang="en" sz="1200">
                <a:solidFill>
                  <a:srgbClr val="660E7A"/>
                </a:solidFill>
              </a:rPr>
              <a:t>payload</a:t>
            </a:r>
            <a:r>
              <a:rPr lang="en" sz="1200">
                <a:solidFill>
                  <a:schemeClr val="dk1"/>
                </a:solidFill>
              </a:rPr>
              <a:t>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</a:t>
            </a:r>
            <a:r>
              <a:rPr b="1" lang="en" sz="1200">
                <a:solidFill>
                  <a:srgbClr val="000080"/>
                </a:solidFill>
              </a:rPr>
              <a:t>return </a:t>
            </a:r>
            <a:r>
              <a:rPr lang="en" sz="1200">
                <a:solidFill>
                  <a:schemeClr val="dk1"/>
                </a:solidFill>
              </a:rPr>
              <a:t>initialState.</a:t>
            </a:r>
            <a:r>
              <a:rPr b="1" lang="en" sz="1200">
                <a:solidFill>
                  <a:srgbClr val="660E7A"/>
                </a:solidFill>
              </a:rPr>
              <a:t>something </a:t>
            </a:r>
            <a:r>
              <a:rPr lang="en" sz="1200">
                <a:solidFill>
                  <a:schemeClr val="dk1"/>
                </a:solidFill>
              </a:rPr>
              <a:t>= action.</a:t>
            </a:r>
            <a:r>
              <a:rPr b="1" lang="en" sz="1200">
                <a:solidFill>
                  <a:srgbClr val="660E7A"/>
                </a:solidFill>
              </a:rPr>
              <a:t>payload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0E7A"/>
                </a:solidFill>
              </a:rPr>
              <a:t>   </a:t>
            </a:r>
            <a:r>
              <a:rPr b="1" lang="en" sz="1200">
                <a:solidFill>
                  <a:srgbClr val="000080"/>
                </a:solidFill>
              </a:rPr>
              <a:t>default</a:t>
            </a:r>
            <a:r>
              <a:rPr lang="en" sz="1200">
                <a:solidFill>
                  <a:schemeClr val="dk1"/>
                </a:solidFill>
              </a:rPr>
              <a:t>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</a:t>
            </a:r>
            <a:r>
              <a:rPr b="1" lang="en" sz="1200">
                <a:solidFill>
                  <a:srgbClr val="000080"/>
                </a:solidFill>
              </a:rPr>
              <a:t>return </a:t>
            </a:r>
            <a:r>
              <a:rPr lang="en" sz="1200">
                <a:solidFill>
                  <a:schemeClr val="dk1"/>
                </a:solidFill>
              </a:rPr>
              <a:t>initialState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</a:rPr>
              <a:t>let </a:t>
            </a:r>
            <a:r>
              <a:rPr b="1" i="1" lang="en" sz="1200">
                <a:solidFill>
                  <a:srgbClr val="660E7A"/>
                </a:solidFill>
              </a:rPr>
              <a:t>store </a:t>
            </a:r>
            <a:r>
              <a:rPr lang="en" sz="1200">
                <a:solidFill>
                  <a:schemeClr val="dk1"/>
                </a:solidFill>
              </a:rPr>
              <a:t>= </a:t>
            </a:r>
            <a:r>
              <a:rPr i="1" lang="en" sz="1200">
                <a:solidFill>
                  <a:schemeClr val="dk1"/>
                </a:solidFill>
              </a:rPr>
              <a:t>createStore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i="1" lang="en" sz="1200">
                <a:solidFill>
                  <a:schemeClr val="dk1"/>
                </a:solidFill>
              </a:rPr>
              <a:t>exampleReducer</a:t>
            </a:r>
            <a:r>
              <a:rPr lang="en" sz="120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60E7A"/>
                </a:solidFill>
              </a:rPr>
              <a:t>store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lang="en" sz="1200">
                <a:solidFill>
                  <a:srgbClr val="7A7A43"/>
                </a:solidFill>
              </a:rPr>
              <a:t>dispatch</a:t>
            </a:r>
            <a:r>
              <a:rPr lang="en" sz="1200">
                <a:solidFill>
                  <a:schemeClr val="dk1"/>
                </a:solidFill>
              </a:rPr>
              <a:t>(anAction)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401900" y="4724025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branch two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Redux flow (4/4)                      -use state from store-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And use the new </a:t>
            </a:r>
            <a:r>
              <a:rPr b="1" lang="en"/>
              <a:t>app state</a:t>
            </a:r>
            <a:r>
              <a:rPr lang="en"/>
              <a:t> (like in a react component or d3 view)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4074850" y="1528075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</a:rPr>
              <a:t>in app.js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8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@connect((state) =&gt; ({ </a:t>
            </a:r>
            <a:r>
              <a:rPr b="1" lang="en" sz="1000">
                <a:solidFill>
                  <a:srgbClr val="660E7A"/>
                </a:solidFill>
              </a:rPr>
              <a:t>state</a:t>
            </a:r>
            <a:r>
              <a:rPr lang="en" sz="1000">
                <a:solidFill>
                  <a:schemeClr val="dk1"/>
                </a:solidFill>
              </a:rPr>
              <a:t>: state}))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80"/>
                </a:solidFill>
              </a:rPr>
              <a:t>export default class </a:t>
            </a:r>
            <a:r>
              <a:rPr lang="en" sz="1000">
                <a:solidFill>
                  <a:schemeClr val="dk1"/>
                </a:solidFill>
              </a:rPr>
              <a:t>App </a:t>
            </a:r>
            <a:r>
              <a:rPr b="1" lang="en" sz="1000">
                <a:solidFill>
                  <a:srgbClr val="000080"/>
                </a:solidFill>
              </a:rPr>
              <a:t>extends </a:t>
            </a:r>
            <a:r>
              <a:rPr lang="en" sz="1000">
                <a:solidFill>
                  <a:schemeClr val="dk1"/>
                </a:solidFill>
              </a:rPr>
              <a:t>Component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rgbClr val="7A7A43"/>
                </a:solidFill>
              </a:rPr>
              <a:t>render</a:t>
            </a:r>
            <a:r>
              <a:rPr lang="en" sz="1000">
                <a:solidFill>
                  <a:schemeClr val="dk1"/>
                </a:solidFill>
              </a:rPr>
              <a:t>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   </a:t>
            </a:r>
            <a:r>
              <a:rPr b="1" lang="en" sz="1000">
                <a:solidFill>
                  <a:srgbClr val="000080"/>
                </a:solidFill>
              </a:rPr>
              <a:t>const </a:t>
            </a:r>
            <a:r>
              <a:rPr lang="en" sz="1000">
                <a:solidFill>
                  <a:schemeClr val="dk1"/>
                </a:solidFill>
              </a:rPr>
              <a:t>{ </a:t>
            </a:r>
            <a:r>
              <a:rPr lang="en" sz="1000">
                <a:solidFill>
                  <a:srgbClr val="458383"/>
                </a:solidFill>
              </a:rPr>
              <a:t>state </a:t>
            </a:r>
            <a:r>
              <a:rPr lang="en" sz="1000">
                <a:solidFill>
                  <a:schemeClr val="dk1"/>
                </a:solidFill>
              </a:rPr>
              <a:t>} = </a:t>
            </a:r>
            <a:r>
              <a:rPr b="1" lang="en" sz="1000">
                <a:solidFill>
                  <a:srgbClr val="000080"/>
                </a:solidFill>
              </a:rPr>
              <a:t>this</a:t>
            </a:r>
            <a:r>
              <a:rPr lang="en" sz="1000">
                <a:solidFill>
                  <a:schemeClr val="dk1"/>
                </a:solidFill>
              </a:rPr>
              <a:t>.</a:t>
            </a:r>
            <a:r>
              <a:rPr b="1" lang="en" sz="1000">
                <a:solidFill>
                  <a:srgbClr val="660E7A"/>
                </a:solidFill>
              </a:rPr>
              <a:t>props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660E7A"/>
                </a:solidFill>
              </a:rPr>
              <a:t>   </a:t>
            </a:r>
            <a:r>
              <a:rPr b="1" lang="en" sz="1000">
                <a:solidFill>
                  <a:srgbClr val="000080"/>
                </a:solidFill>
              </a:rPr>
              <a:t>return </a:t>
            </a:r>
            <a:r>
              <a:rPr lang="en" sz="1000">
                <a:solidFill>
                  <a:schemeClr val="dk1"/>
                </a:solidFill>
              </a:rPr>
              <a:t>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     </a:t>
            </a:r>
            <a:r>
              <a:rPr lang="en" sz="1000">
                <a:solidFill>
                  <a:schemeClr val="dk1"/>
                </a:solidFill>
              </a:rPr>
              <a:t>&lt;</a:t>
            </a:r>
            <a:r>
              <a:rPr b="1" lang="en" sz="1000">
                <a:solidFill>
                  <a:srgbClr val="000080"/>
                </a:solidFill>
              </a:rPr>
              <a:t>div</a:t>
            </a:r>
            <a:r>
              <a:rPr lang="en" sz="1000">
                <a:solidFill>
                  <a:schemeClr val="dk1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       {</a:t>
            </a:r>
            <a:r>
              <a:rPr lang="en" sz="1000">
                <a:solidFill>
                  <a:srgbClr val="458383"/>
                </a:solidFill>
              </a:rPr>
              <a:t>state</a:t>
            </a:r>
            <a:r>
              <a:rPr lang="en" sz="10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       Hello world!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     </a:t>
            </a:r>
            <a:r>
              <a:rPr lang="en" sz="1000">
                <a:solidFill>
                  <a:schemeClr val="dk1"/>
                </a:solidFill>
              </a:rPr>
              <a:t>&lt;/</a:t>
            </a:r>
            <a:r>
              <a:rPr b="1" lang="en" sz="1000">
                <a:solidFill>
                  <a:srgbClr val="000080"/>
                </a:solidFill>
              </a:rPr>
              <a:t>div</a:t>
            </a:r>
            <a:r>
              <a:rPr lang="en" sz="1000">
                <a:solidFill>
                  <a:schemeClr val="dk1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  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</a:rPr>
              <a:t>export function </a:t>
            </a:r>
            <a:r>
              <a:rPr i="1" lang="en" sz="1000">
                <a:solidFill>
                  <a:schemeClr val="dk1"/>
                </a:solidFill>
              </a:rPr>
              <a:t>exampleReducer </a:t>
            </a:r>
            <a:r>
              <a:rPr lang="en" sz="1000">
                <a:solidFill>
                  <a:schemeClr val="dk1"/>
                </a:solidFill>
              </a:rPr>
              <a:t>(initialState = {}, action = {})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r>
              <a:rPr b="1" lang="en" sz="1000">
                <a:solidFill>
                  <a:srgbClr val="000080"/>
                </a:solidFill>
              </a:rPr>
              <a:t>switch </a:t>
            </a:r>
            <a:r>
              <a:rPr lang="en" sz="1000">
                <a:solidFill>
                  <a:schemeClr val="dk1"/>
                </a:solidFill>
              </a:rPr>
              <a:t>(action.</a:t>
            </a:r>
            <a:r>
              <a:rPr b="1" lang="en" sz="1000">
                <a:solidFill>
                  <a:srgbClr val="660E7A"/>
                </a:solidFill>
              </a:rPr>
              <a:t>type</a:t>
            </a:r>
            <a:r>
              <a:rPr lang="en" sz="1000">
                <a:solidFill>
                  <a:schemeClr val="dk1"/>
                </a:solidFill>
              </a:rPr>
              <a:t>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</a:t>
            </a:r>
            <a:r>
              <a:rPr b="1" lang="en" sz="1000">
                <a:solidFill>
                  <a:srgbClr val="000080"/>
                </a:solidFill>
              </a:rPr>
              <a:t>case </a:t>
            </a:r>
            <a:r>
              <a:rPr b="1" lang="en" sz="1000">
                <a:solidFill>
                  <a:srgbClr val="008000"/>
                </a:solidFill>
              </a:rPr>
              <a:t>'Something happened!'</a:t>
            </a:r>
            <a:r>
              <a:rPr lang="en" sz="1000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 </a:t>
            </a:r>
            <a:r>
              <a:rPr b="1" lang="en" sz="1000">
                <a:solidFill>
                  <a:srgbClr val="660E7A"/>
                </a:solidFill>
              </a:rPr>
              <a:t>console</a:t>
            </a:r>
            <a:r>
              <a:rPr lang="en" sz="1000">
                <a:solidFill>
                  <a:schemeClr val="dk1"/>
                </a:solidFill>
              </a:rPr>
              <a:t>.</a:t>
            </a:r>
            <a:r>
              <a:rPr lang="en" sz="1000">
                <a:solidFill>
                  <a:srgbClr val="7A7A43"/>
                </a:solidFill>
              </a:rPr>
              <a:t>log</a:t>
            </a:r>
            <a:r>
              <a:rPr lang="en" sz="1000">
                <a:solidFill>
                  <a:schemeClr val="dk1"/>
                </a:solidFill>
              </a:rPr>
              <a:t>(action.</a:t>
            </a:r>
            <a:r>
              <a:rPr b="1" lang="en" sz="1000">
                <a:solidFill>
                  <a:srgbClr val="660E7A"/>
                </a:solidFill>
              </a:rPr>
              <a:t>payload</a:t>
            </a:r>
            <a:r>
              <a:rPr lang="en" sz="1000">
                <a:solidFill>
                  <a:schemeClr val="dk1"/>
                </a:solidFill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 </a:t>
            </a:r>
            <a:r>
              <a:rPr b="1" lang="en" sz="1000">
                <a:solidFill>
                  <a:srgbClr val="000080"/>
                </a:solidFill>
              </a:rPr>
              <a:t>return </a:t>
            </a:r>
            <a:r>
              <a:rPr lang="en" sz="1000">
                <a:solidFill>
                  <a:schemeClr val="dk1"/>
                </a:solidFill>
              </a:rPr>
              <a:t>initialState.</a:t>
            </a:r>
            <a:r>
              <a:rPr b="1" lang="en" sz="1000">
                <a:solidFill>
                  <a:srgbClr val="660E7A"/>
                </a:solidFill>
              </a:rPr>
              <a:t>something </a:t>
            </a:r>
            <a:r>
              <a:rPr lang="en" sz="1000">
                <a:solidFill>
                  <a:schemeClr val="dk1"/>
                </a:solidFill>
              </a:rPr>
              <a:t>= action.</a:t>
            </a:r>
            <a:r>
              <a:rPr b="1" lang="en" sz="1000">
                <a:solidFill>
                  <a:srgbClr val="660E7A"/>
                </a:solidFill>
              </a:rPr>
              <a:t>payload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660E7A"/>
                </a:solidFill>
              </a:rPr>
              <a:t>   </a:t>
            </a:r>
            <a:r>
              <a:rPr b="1" lang="en" sz="1000">
                <a:solidFill>
                  <a:srgbClr val="000080"/>
                </a:solidFill>
              </a:rPr>
              <a:t>default</a:t>
            </a:r>
            <a:r>
              <a:rPr lang="en" sz="1000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 </a:t>
            </a:r>
            <a:r>
              <a:rPr b="1" lang="en" sz="1000">
                <a:solidFill>
                  <a:srgbClr val="000080"/>
                </a:solidFill>
              </a:rPr>
              <a:t>return </a:t>
            </a:r>
            <a:r>
              <a:rPr lang="en" sz="1000">
                <a:solidFill>
                  <a:schemeClr val="dk1"/>
                </a:solidFill>
              </a:rPr>
              <a:t>initialState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11700" y="1528075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</a:rPr>
              <a:t>in index.js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8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80"/>
                </a:solidFill>
              </a:rPr>
              <a:t>import </a:t>
            </a:r>
            <a:r>
              <a:rPr lang="en" sz="1200">
                <a:solidFill>
                  <a:schemeClr val="dk1"/>
                </a:solidFill>
              </a:rPr>
              <a:t>React </a:t>
            </a:r>
            <a:r>
              <a:rPr b="1" lang="en" sz="1200">
                <a:solidFill>
                  <a:srgbClr val="000080"/>
                </a:solidFill>
              </a:rPr>
              <a:t>from </a:t>
            </a:r>
            <a:r>
              <a:rPr b="1" lang="en" sz="1200">
                <a:solidFill>
                  <a:srgbClr val="008000"/>
                </a:solidFill>
              </a:rPr>
              <a:t>'react'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80"/>
                </a:solidFill>
              </a:rPr>
              <a:t>import </a:t>
            </a:r>
            <a:r>
              <a:rPr lang="en" sz="1200">
                <a:solidFill>
                  <a:schemeClr val="dk1"/>
                </a:solidFill>
              </a:rPr>
              <a:t>App </a:t>
            </a:r>
            <a:r>
              <a:rPr b="1" lang="en" sz="1200">
                <a:solidFill>
                  <a:srgbClr val="000080"/>
                </a:solidFill>
              </a:rPr>
              <a:t>from </a:t>
            </a:r>
            <a:r>
              <a:rPr b="1" lang="en" sz="1200">
                <a:solidFill>
                  <a:srgbClr val="008000"/>
                </a:solidFill>
              </a:rPr>
              <a:t>'./App'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80"/>
                </a:solidFill>
              </a:rPr>
              <a:t>import </a:t>
            </a:r>
            <a:r>
              <a:rPr lang="en" sz="1200">
                <a:solidFill>
                  <a:schemeClr val="dk1"/>
                </a:solidFill>
              </a:rPr>
              <a:t>{ exampleReducer } </a:t>
            </a:r>
            <a:r>
              <a:rPr b="1" lang="en" sz="1200">
                <a:solidFill>
                  <a:srgbClr val="000080"/>
                </a:solidFill>
              </a:rPr>
              <a:t>from </a:t>
            </a:r>
            <a:r>
              <a:rPr b="1" lang="en" sz="1200">
                <a:solidFill>
                  <a:srgbClr val="008000"/>
                </a:solidFill>
              </a:rPr>
              <a:t>'./App'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80"/>
                </a:solidFill>
              </a:rPr>
              <a:t>import </a:t>
            </a:r>
            <a:r>
              <a:rPr lang="en" sz="1200">
                <a:solidFill>
                  <a:schemeClr val="dk1"/>
                </a:solidFill>
              </a:rPr>
              <a:t>{ Provider } </a:t>
            </a:r>
            <a:r>
              <a:rPr b="1" lang="en" sz="1200">
                <a:solidFill>
                  <a:srgbClr val="000080"/>
                </a:solidFill>
              </a:rPr>
              <a:t>from </a:t>
            </a:r>
            <a:r>
              <a:rPr b="1" lang="en" sz="1200">
                <a:solidFill>
                  <a:srgbClr val="008000"/>
                </a:solidFill>
              </a:rPr>
              <a:t>'react-redux'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80"/>
                </a:solidFill>
              </a:rPr>
              <a:t>import </a:t>
            </a:r>
            <a:r>
              <a:rPr lang="en" sz="1200">
                <a:solidFill>
                  <a:schemeClr val="dk1"/>
                </a:solidFill>
              </a:rPr>
              <a:t>{ createStore } </a:t>
            </a:r>
            <a:r>
              <a:rPr b="1" lang="en" sz="1200">
                <a:solidFill>
                  <a:srgbClr val="000080"/>
                </a:solidFill>
              </a:rPr>
              <a:t>from </a:t>
            </a:r>
            <a:r>
              <a:rPr b="1" lang="en" sz="1200">
                <a:solidFill>
                  <a:srgbClr val="008000"/>
                </a:solidFill>
              </a:rPr>
              <a:t>'redux'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80"/>
                </a:solidFill>
              </a:rPr>
              <a:t>let </a:t>
            </a:r>
            <a:r>
              <a:rPr b="1" i="1" lang="en" sz="1200">
                <a:solidFill>
                  <a:srgbClr val="660E7A"/>
                </a:solidFill>
              </a:rPr>
              <a:t>store </a:t>
            </a:r>
            <a:r>
              <a:rPr lang="en" sz="1200">
                <a:solidFill>
                  <a:schemeClr val="dk1"/>
                </a:solidFill>
              </a:rPr>
              <a:t>= createStore(</a:t>
            </a:r>
            <a:r>
              <a:rPr i="1" lang="en" sz="1200">
                <a:solidFill>
                  <a:schemeClr val="dk1"/>
                </a:solidFill>
              </a:rPr>
              <a:t>exampleReducer</a:t>
            </a:r>
            <a:r>
              <a:rPr lang="en" sz="1200">
                <a:solidFill>
                  <a:schemeClr val="dk1"/>
                </a:solidFill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exports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b="1" lang="en" sz="1200">
                <a:solidFill>
                  <a:srgbClr val="660E7A"/>
                </a:solidFill>
              </a:rPr>
              <a:t>store </a:t>
            </a:r>
            <a:r>
              <a:rPr lang="en" sz="1200">
                <a:solidFill>
                  <a:schemeClr val="dk1"/>
                </a:solidFill>
              </a:rPr>
              <a:t>= </a:t>
            </a:r>
            <a:r>
              <a:rPr b="1" i="1" lang="en" sz="1200">
                <a:solidFill>
                  <a:srgbClr val="660E7A"/>
                </a:solidFill>
              </a:rPr>
              <a:t>store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React.</a:t>
            </a:r>
            <a:r>
              <a:rPr b="1" lang="en" sz="1200">
                <a:solidFill>
                  <a:srgbClr val="660E7A"/>
                </a:solidFill>
              </a:rPr>
              <a:t>render</a:t>
            </a:r>
            <a:r>
              <a:rPr lang="en" sz="1200">
                <a:solidFill>
                  <a:schemeClr val="dk1"/>
                </a:solidFill>
              </a:rPr>
              <a:t>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&lt;</a:t>
            </a:r>
            <a:r>
              <a:rPr b="1" lang="en" sz="1200">
                <a:solidFill>
                  <a:srgbClr val="000080"/>
                </a:solidFill>
              </a:rPr>
              <a:t>Provider </a:t>
            </a:r>
            <a:r>
              <a:rPr b="1" lang="en" sz="1200">
                <a:solidFill>
                  <a:srgbClr val="0000FF"/>
                </a:solidFill>
              </a:rPr>
              <a:t>store</a:t>
            </a:r>
            <a:r>
              <a:rPr b="1" lang="en" sz="1200">
                <a:solidFill>
                  <a:srgbClr val="008000"/>
                </a:solidFill>
              </a:rPr>
              <a:t>=</a:t>
            </a:r>
            <a:r>
              <a:rPr lang="en" sz="1200">
                <a:solidFill>
                  <a:schemeClr val="dk1"/>
                </a:solidFill>
              </a:rPr>
              <a:t>{</a:t>
            </a:r>
            <a:r>
              <a:rPr b="1" i="1" lang="en" sz="1200">
                <a:solidFill>
                  <a:srgbClr val="660E7A"/>
                </a:solidFill>
              </a:rPr>
              <a:t>store</a:t>
            </a:r>
            <a:r>
              <a:rPr lang="en" sz="1200">
                <a:solidFill>
                  <a:schemeClr val="dk1"/>
                </a:solidFill>
              </a:rPr>
              <a:t>}</a:t>
            </a:r>
            <a:r>
              <a:rPr lang="en" sz="1200">
                <a:solidFill>
                  <a:schemeClr val="dk1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{() =&gt; </a:t>
            </a:r>
            <a:r>
              <a:rPr lang="en" sz="1200">
                <a:solidFill>
                  <a:schemeClr val="dk1"/>
                </a:solidFill>
              </a:rPr>
              <a:t>&lt;</a:t>
            </a:r>
            <a:r>
              <a:rPr b="1" lang="en" sz="1200">
                <a:solidFill>
                  <a:srgbClr val="000080"/>
                </a:solidFill>
              </a:rPr>
              <a:t>App </a:t>
            </a:r>
            <a:r>
              <a:rPr lang="en" sz="1200">
                <a:solidFill>
                  <a:schemeClr val="dk1"/>
                </a:solidFill>
              </a:rPr>
              <a:t>/&gt;</a:t>
            </a:r>
            <a:r>
              <a:rPr lang="en" sz="12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&lt;/</a:t>
            </a:r>
            <a:r>
              <a:rPr b="1" lang="en" sz="1200">
                <a:solidFill>
                  <a:srgbClr val="000080"/>
                </a:solidFill>
              </a:rPr>
              <a:t>Provider</a:t>
            </a:r>
            <a:r>
              <a:rPr lang="en" sz="1200">
                <a:solidFill>
                  <a:schemeClr val="dk1"/>
                </a:solidFill>
              </a:rPr>
              <a:t>&gt;</a:t>
            </a:r>
            <a:r>
              <a:rPr lang="en" sz="1200">
                <a:solidFill>
                  <a:schemeClr val="dk1"/>
                </a:solidFill>
              </a:rPr>
              <a:t>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660E7A"/>
                </a:solidFill>
              </a:rPr>
              <a:t>document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lang="en" sz="1200">
                <a:solidFill>
                  <a:srgbClr val="7A7A43"/>
                </a:solidFill>
              </a:rPr>
              <a:t>getElementById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b="1" lang="en" sz="1200">
                <a:solidFill>
                  <a:srgbClr val="008000"/>
                </a:solidFill>
              </a:rPr>
              <a:t>'root'</a:t>
            </a:r>
            <a:r>
              <a:rPr lang="en" sz="1200">
                <a:solidFill>
                  <a:schemeClr val="dk1"/>
                </a:solidFill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Most simple application state	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Lets focus on most simple application state for a brainstorm app: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80"/>
                </a:solidFill>
              </a:rPr>
              <a:t>let </a:t>
            </a:r>
            <a:r>
              <a:rPr b="1" i="1" lang="en" sz="1200">
                <a:solidFill>
                  <a:srgbClr val="660E7A"/>
                </a:solidFill>
              </a:rPr>
              <a:t>initialGraphState </a:t>
            </a:r>
            <a:r>
              <a:rPr lang="en" sz="1200">
                <a:solidFill>
                  <a:schemeClr val="dk1"/>
                </a:solidFill>
              </a:rPr>
              <a:t>= {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660E7A"/>
                </a:solidFill>
              </a:rPr>
              <a:t>'color'</a:t>
            </a:r>
            <a:r>
              <a:rPr lang="en" sz="1200">
                <a:solidFill>
                  <a:schemeClr val="dk1"/>
                </a:solidFill>
              </a:rPr>
              <a:t>: { </a:t>
            </a:r>
            <a:r>
              <a:rPr b="1" lang="en" sz="1200">
                <a:solidFill>
                  <a:srgbClr val="660E7A"/>
                </a:solidFill>
              </a:rPr>
              <a:t>'red'</a:t>
            </a:r>
            <a:r>
              <a:rPr lang="en" sz="1200">
                <a:solidFill>
                  <a:schemeClr val="dk1"/>
                </a:solidFill>
              </a:rPr>
              <a:t>: {}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 </a:t>
            </a:r>
            <a:r>
              <a:rPr b="1" lang="en"/>
              <a:t>brainstorm</a:t>
            </a:r>
            <a:r>
              <a:rPr lang="en"/>
              <a:t> about </a:t>
            </a:r>
            <a:r>
              <a:rPr b="1" lang="en"/>
              <a:t>color</a:t>
            </a:r>
            <a:r>
              <a:rPr lang="en"/>
              <a:t> and a relation of the concept </a:t>
            </a:r>
            <a:r>
              <a:rPr i="1" lang="en"/>
              <a:t>red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Keeping focus on data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I like to keep my focus on the application state data, so let us focus on two “types” of data: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Data that app currently contains (</a:t>
            </a:r>
            <a:r>
              <a:rPr i="1" lang="en" sz="1400"/>
              <a:t>appState</a:t>
            </a:r>
            <a:r>
              <a:rPr lang="en" sz="140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/>
              <a:t>Data that we want the app to actually have! (</a:t>
            </a:r>
            <a:r>
              <a:rPr i="1" lang="en" sz="1400"/>
              <a:t>whatWeWant</a:t>
            </a:r>
            <a:r>
              <a:rPr lang="en" sz="140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b="1" lang="en" sz="1400"/>
              <a:t>We want </a:t>
            </a:r>
            <a:r>
              <a:rPr lang="en" sz="1400"/>
              <a:t>to add blue!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942475" y="1777150"/>
            <a:ext cx="4424399" cy="18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</a:rPr>
              <a:t>let </a:t>
            </a:r>
            <a:r>
              <a:rPr b="1" i="1" lang="en" sz="1200">
                <a:solidFill>
                  <a:srgbClr val="660E7A"/>
                </a:solidFill>
              </a:rPr>
              <a:t>initialGraphState </a:t>
            </a:r>
            <a:r>
              <a:rPr lang="en" sz="1200">
                <a:solidFill>
                  <a:schemeClr val="dk1"/>
                </a:solidFill>
              </a:rPr>
              <a:t>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660E7A"/>
                </a:solidFill>
              </a:rPr>
              <a:t>color</a:t>
            </a:r>
            <a:r>
              <a:rPr lang="en" sz="1200">
                <a:solidFill>
                  <a:schemeClr val="dk1"/>
                </a:solidFill>
              </a:rPr>
              <a:t>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b="1" lang="en" sz="1200">
                <a:solidFill>
                  <a:srgbClr val="660E7A"/>
                </a:solidFill>
              </a:rPr>
              <a:t>red</a:t>
            </a:r>
            <a:r>
              <a:rPr lang="en" sz="1200">
                <a:solidFill>
                  <a:schemeClr val="dk1"/>
                </a:solidFill>
              </a:rPr>
              <a:t>: {}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</a:rPr>
              <a:t>let </a:t>
            </a:r>
            <a:r>
              <a:rPr b="1" i="1" lang="en" sz="1200">
                <a:solidFill>
                  <a:srgbClr val="660E7A"/>
                </a:solidFill>
              </a:rPr>
              <a:t>whatWeWant </a:t>
            </a:r>
            <a:r>
              <a:rPr lang="en" sz="1200">
                <a:solidFill>
                  <a:schemeClr val="dk1"/>
                </a:solidFill>
              </a:rPr>
              <a:t>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660E7A"/>
                </a:solidFill>
              </a:rPr>
              <a:t>color</a:t>
            </a:r>
            <a:r>
              <a:rPr lang="en" sz="1200">
                <a:solidFill>
                  <a:schemeClr val="dk1"/>
                </a:solidFill>
              </a:rPr>
              <a:t>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b="1" lang="en" sz="1200">
                <a:solidFill>
                  <a:srgbClr val="660E7A"/>
                </a:solidFill>
              </a:rPr>
              <a:t>red</a:t>
            </a:r>
            <a:r>
              <a:rPr lang="en" sz="1200">
                <a:solidFill>
                  <a:schemeClr val="dk1"/>
                </a:solidFill>
              </a:rPr>
              <a:t>: {},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b="1" lang="en" sz="1200">
                <a:solidFill>
                  <a:srgbClr val="660E7A"/>
                </a:solidFill>
              </a:rPr>
              <a:t>blue</a:t>
            </a:r>
            <a:r>
              <a:rPr lang="en" sz="1200">
                <a:solidFill>
                  <a:schemeClr val="dk1"/>
                </a:solidFill>
              </a:rPr>
              <a:t>: {}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addConcept action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69025" y="1238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</a:rPr>
              <a:t>let </a:t>
            </a:r>
            <a:r>
              <a:rPr b="1" i="1" lang="en" sz="1200">
                <a:solidFill>
                  <a:srgbClr val="660E7A"/>
                </a:solidFill>
              </a:rPr>
              <a:t>addBlueAction </a:t>
            </a:r>
            <a:r>
              <a:rPr lang="en" sz="1200">
                <a:solidFill>
                  <a:schemeClr val="dk1"/>
                </a:solidFill>
              </a:rPr>
              <a:t>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660E7A"/>
                </a:solidFill>
              </a:rPr>
              <a:t>type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b="1" lang="en" sz="1200">
                <a:solidFill>
                  <a:srgbClr val="008000"/>
                </a:solidFill>
              </a:rPr>
              <a:t>'addConcept'</a:t>
            </a:r>
            <a:r>
              <a:rPr lang="en" sz="1200">
                <a:solidFill>
                  <a:schemeClr val="dk1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660E7A"/>
                </a:solidFill>
              </a:rPr>
              <a:t>payload</a:t>
            </a:r>
            <a:r>
              <a:rPr lang="en" sz="1200">
                <a:solidFill>
                  <a:schemeClr val="dk1"/>
                </a:solidFill>
              </a:rPr>
              <a:t>: {</a:t>
            </a:r>
            <a:r>
              <a:rPr b="1" lang="en" sz="1200">
                <a:solidFill>
                  <a:srgbClr val="660E7A"/>
                </a:solidFill>
              </a:rPr>
              <a:t>to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b="1" lang="en" sz="1200">
                <a:solidFill>
                  <a:srgbClr val="008000"/>
                </a:solidFill>
              </a:rPr>
              <a:t>'color'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rgbClr val="660E7A"/>
                </a:solidFill>
              </a:rPr>
              <a:t>add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b="1" lang="en" sz="1200">
                <a:solidFill>
                  <a:srgbClr val="008000"/>
                </a:solidFill>
              </a:rPr>
              <a:t>'blue'</a:t>
            </a:r>
            <a:r>
              <a:rPr lang="en" sz="12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660E7A"/>
                </a:solidFill>
              </a:rPr>
              <a:t>store </a:t>
            </a:r>
            <a:r>
              <a:rPr lang="en" sz="1200">
                <a:solidFill>
                  <a:schemeClr val="dk1"/>
                </a:solidFill>
              </a:rPr>
              <a:t>? </a:t>
            </a:r>
            <a:r>
              <a:rPr b="1" lang="en" sz="1200">
                <a:solidFill>
                  <a:srgbClr val="660E7A"/>
                </a:solidFill>
              </a:rPr>
              <a:t>store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lang="en" sz="1200">
                <a:solidFill>
                  <a:srgbClr val="7A7A43"/>
                </a:solidFill>
              </a:rPr>
              <a:t>dispatch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b="1" i="1" lang="en" sz="1200">
                <a:solidFill>
                  <a:srgbClr val="660E7A"/>
                </a:solidFill>
              </a:rPr>
              <a:t>addBlueAction</a:t>
            </a:r>
            <a:r>
              <a:rPr lang="en" sz="1200">
                <a:solidFill>
                  <a:schemeClr val="dk1"/>
                </a:solidFill>
              </a:rPr>
              <a:t>) : </a:t>
            </a:r>
            <a:r>
              <a:rPr b="1" lang="en" sz="1200">
                <a:solidFill>
                  <a:srgbClr val="000080"/>
                </a:solidFill>
              </a:rPr>
              <a:t>null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965000" y="1238450"/>
            <a:ext cx="526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</a:rPr>
              <a:t>export function </a:t>
            </a:r>
            <a:r>
              <a:rPr i="1" lang="en" sz="1200">
                <a:solidFill>
                  <a:schemeClr val="dk1"/>
                </a:solidFill>
              </a:rPr>
              <a:t>graphReducer </a:t>
            </a:r>
            <a:r>
              <a:rPr lang="en" sz="1200">
                <a:solidFill>
                  <a:schemeClr val="dk1"/>
                </a:solidFill>
              </a:rPr>
              <a:t>(state = </a:t>
            </a:r>
            <a:r>
              <a:rPr b="1" i="1" lang="en" sz="1200">
                <a:solidFill>
                  <a:srgbClr val="660E7A"/>
                </a:solidFill>
              </a:rPr>
              <a:t>initialGraphState</a:t>
            </a:r>
            <a:r>
              <a:rPr lang="en" sz="1200">
                <a:solidFill>
                  <a:schemeClr val="dk1"/>
                </a:solidFill>
              </a:rPr>
              <a:t>, action = {})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000080"/>
                </a:solidFill>
              </a:rPr>
              <a:t>switch </a:t>
            </a:r>
            <a:r>
              <a:rPr lang="en" sz="1200">
                <a:solidFill>
                  <a:schemeClr val="dk1"/>
                </a:solidFill>
              </a:rPr>
              <a:t>(action.</a:t>
            </a:r>
            <a:r>
              <a:rPr b="1" lang="en" sz="1200">
                <a:solidFill>
                  <a:srgbClr val="660E7A"/>
                </a:solidFill>
              </a:rPr>
              <a:t>type</a:t>
            </a:r>
            <a:r>
              <a:rPr lang="en" sz="1200">
                <a:solidFill>
                  <a:schemeClr val="dk1"/>
                </a:solidFill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b="1" lang="en" sz="1200">
                <a:solidFill>
                  <a:srgbClr val="000080"/>
                </a:solidFill>
              </a:rPr>
              <a:t>case </a:t>
            </a:r>
            <a:r>
              <a:rPr b="1" lang="en" sz="1200">
                <a:solidFill>
                  <a:srgbClr val="008000"/>
                </a:solidFill>
              </a:rPr>
              <a:t>'addConcept'</a:t>
            </a:r>
            <a:r>
              <a:rPr lang="en" sz="1200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   state[action.</a:t>
            </a:r>
            <a:r>
              <a:rPr b="1" lang="en" sz="1200">
                <a:solidFill>
                  <a:srgbClr val="660E7A"/>
                </a:solidFill>
              </a:rPr>
              <a:t>payload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b="1" lang="en" sz="1200">
                <a:solidFill>
                  <a:srgbClr val="660E7A"/>
                </a:solidFill>
              </a:rPr>
              <a:t>to</a:t>
            </a:r>
            <a:r>
              <a:rPr lang="en" sz="1200">
                <a:solidFill>
                  <a:schemeClr val="dk1"/>
                </a:solidFill>
              </a:rPr>
              <a:t>][action.</a:t>
            </a:r>
            <a:r>
              <a:rPr b="1" lang="en" sz="1200">
                <a:solidFill>
                  <a:srgbClr val="660E7A"/>
                </a:solidFill>
              </a:rPr>
              <a:t>payload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b="1" lang="en" sz="1200">
                <a:solidFill>
                  <a:srgbClr val="660E7A"/>
                </a:solidFill>
              </a:rPr>
              <a:t>add</a:t>
            </a:r>
            <a:r>
              <a:rPr lang="en" sz="1200">
                <a:solidFill>
                  <a:schemeClr val="dk1"/>
                </a:solidFill>
              </a:rPr>
              <a:t>] = {}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   </a:t>
            </a:r>
            <a:r>
              <a:rPr b="1" lang="en" sz="1200">
                <a:solidFill>
                  <a:srgbClr val="000080"/>
                </a:solidFill>
              </a:rPr>
              <a:t>return </a:t>
            </a:r>
            <a:r>
              <a:rPr lang="en" sz="1200">
                <a:solidFill>
                  <a:schemeClr val="dk1"/>
                </a:solidFill>
              </a:rPr>
              <a:t>state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b="1" lang="en" sz="1200">
                <a:solidFill>
                  <a:srgbClr val="000080"/>
                </a:solidFill>
              </a:rPr>
              <a:t>default</a:t>
            </a:r>
            <a:r>
              <a:rPr lang="en" sz="1200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   </a:t>
            </a:r>
            <a:r>
              <a:rPr b="1" lang="en" sz="1200">
                <a:solidFill>
                  <a:srgbClr val="000080"/>
                </a:solidFill>
              </a:rPr>
              <a:t>return </a:t>
            </a:r>
            <a:r>
              <a:rPr lang="en" sz="1200">
                <a:solidFill>
                  <a:schemeClr val="dk1"/>
                </a:solidFill>
              </a:rPr>
              <a:t>state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722375" y="4403300"/>
            <a:ext cx="54663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branch five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immutable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91850" y="19914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Comparing to simple json structures with === seems to not work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However Immutable objects can be easily deeply compared.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825" y="108875"/>
            <a:ext cx="3867673" cy="174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5779300" y="4505700"/>
            <a:ext cx="54663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branch six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moveAndRenameConcept (merge) action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More complex action: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82200" y="1987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</a:rPr>
              <a:t>let </a:t>
            </a:r>
            <a:r>
              <a:rPr b="1" i="1" lang="en" sz="1200">
                <a:solidFill>
                  <a:srgbClr val="660E7A"/>
                </a:solidFill>
              </a:rPr>
              <a:t>initialGraphState </a:t>
            </a:r>
            <a:r>
              <a:rPr lang="en" sz="1200">
                <a:solidFill>
                  <a:schemeClr val="dk1"/>
                </a:solidFill>
              </a:rPr>
              <a:t>= immutable.</a:t>
            </a:r>
            <a:r>
              <a:rPr lang="en" sz="1200">
                <a:solidFill>
                  <a:srgbClr val="7A7A43"/>
                </a:solidFill>
              </a:rPr>
              <a:t>fromJS</a:t>
            </a:r>
            <a:r>
              <a:rPr lang="en" sz="1200">
                <a:solidFill>
                  <a:schemeClr val="dk1"/>
                </a:solidFill>
              </a:rPr>
              <a:t>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660E7A"/>
                </a:solidFill>
              </a:rPr>
              <a:t>color</a:t>
            </a:r>
            <a:r>
              <a:rPr lang="en" sz="1200">
                <a:solidFill>
                  <a:schemeClr val="dk1"/>
                </a:solidFill>
              </a:rPr>
              <a:t>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b="1" lang="en" sz="1200">
                <a:solidFill>
                  <a:srgbClr val="660E7A"/>
                </a:solidFill>
              </a:rPr>
              <a:t>orange</a:t>
            </a:r>
            <a:r>
              <a:rPr lang="en" sz="1200">
                <a:solidFill>
                  <a:schemeClr val="dk1"/>
                </a:solidFill>
              </a:rPr>
              <a:t>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   </a:t>
            </a:r>
            <a:r>
              <a:rPr b="1" lang="en" sz="1200">
                <a:solidFill>
                  <a:srgbClr val="660E7A"/>
                </a:solidFill>
              </a:rPr>
              <a:t>roses</a:t>
            </a:r>
            <a:r>
              <a:rPr lang="en" sz="1200">
                <a:solidFill>
                  <a:schemeClr val="dk1"/>
                </a:solidFill>
              </a:rPr>
              <a:t>: {}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b="1" lang="en" sz="1200">
                <a:solidFill>
                  <a:srgbClr val="660E7A"/>
                </a:solidFill>
              </a:rPr>
              <a:t>red</a:t>
            </a:r>
            <a:r>
              <a:rPr lang="en" sz="1200">
                <a:solidFill>
                  <a:schemeClr val="dk1"/>
                </a:solidFill>
              </a:rPr>
              <a:t>: {}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</a:rPr>
              <a:t>let </a:t>
            </a:r>
            <a:r>
              <a:rPr b="1" i="1" lang="en" sz="1200">
                <a:solidFill>
                  <a:srgbClr val="660E7A"/>
                </a:solidFill>
              </a:rPr>
              <a:t>whatWeWant </a:t>
            </a:r>
            <a:r>
              <a:rPr lang="en" sz="1200">
                <a:solidFill>
                  <a:schemeClr val="dk1"/>
                </a:solidFill>
              </a:rPr>
              <a:t>= immutable.</a:t>
            </a:r>
            <a:r>
              <a:rPr lang="en" sz="1200">
                <a:solidFill>
                  <a:srgbClr val="7A7A43"/>
                </a:solidFill>
              </a:rPr>
              <a:t>fromJS</a:t>
            </a:r>
            <a:r>
              <a:rPr lang="en" sz="1200">
                <a:solidFill>
                  <a:schemeClr val="dk1"/>
                </a:solidFill>
              </a:rPr>
              <a:t>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660E7A"/>
                </a:solidFill>
              </a:rPr>
              <a:t>color</a:t>
            </a:r>
            <a:r>
              <a:rPr lang="en" sz="1200">
                <a:solidFill>
                  <a:schemeClr val="dk1"/>
                </a:solidFill>
              </a:rPr>
              <a:t>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b="1" lang="en" sz="1200">
                <a:solidFill>
                  <a:srgbClr val="660E7A"/>
                </a:solidFill>
              </a:rPr>
              <a:t>red</a:t>
            </a:r>
            <a:r>
              <a:rPr lang="en" sz="1200">
                <a:solidFill>
                  <a:schemeClr val="dk1"/>
                </a:solidFill>
              </a:rPr>
              <a:t>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   </a:t>
            </a:r>
            <a:r>
              <a:rPr b="1" lang="en" sz="1200">
                <a:solidFill>
                  <a:srgbClr val="660E7A"/>
                </a:solidFill>
              </a:rPr>
              <a:t>roses</a:t>
            </a:r>
            <a:r>
              <a:rPr lang="en" sz="1200">
                <a:solidFill>
                  <a:schemeClr val="dk1"/>
                </a:solidFill>
              </a:rPr>
              <a:t>: {}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})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368575" y="961900"/>
            <a:ext cx="49196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</a:rPr>
              <a:t>case </a:t>
            </a:r>
            <a:r>
              <a:rPr b="1" lang="en" sz="1200">
                <a:solidFill>
                  <a:srgbClr val="008000"/>
                </a:solidFill>
              </a:rPr>
              <a:t>'moveAndRenameConcept'</a:t>
            </a:r>
            <a:r>
              <a:rPr lang="en" sz="1200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000080"/>
                </a:solidFill>
              </a:rPr>
              <a:t>let </a:t>
            </a:r>
            <a:r>
              <a:rPr lang="en" sz="1200">
                <a:solidFill>
                  <a:srgbClr val="458383"/>
                </a:solidFill>
              </a:rPr>
              <a:t>movedAndRenamedConcept </a:t>
            </a:r>
            <a:r>
              <a:rPr lang="en" sz="1200">
                <a:solidFill>
                  <a:schemeClr val="dk1"/>
                </a:solidFill>
              </a:rPr>
              <a:t>= state.</a:t>
            </a:r>
            <a:r>
              <a:rPr lang="en" sz="1200">
                <a:solidFill>
                  <a:srgbClr val="7A7A43"/>
                </a:solidFill>
              </a:rPr>
              <a:t>getIn</a:t>
            </a:r>
            <a:r>
              <a:rPr lang="en" sz="1200">
                <a:solidFill>
                  <a:schemeClr val="dk1"/>
                </a:solidFill>
              </a:rPr>
              <a:t>(action.</a:t>
            </a:r>
            <a:r>
              <a:rPr b="1" lang="en" sz="1200">
                <a:solidFill>
                  <a:srgbClr val="660E7A"/>
                </a:solidFill>
              </a:rPr>
              <a:t>payload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b="1" lang="en" sz="1200">
                <a:solidFill>
                  <a:srgbClr val="660E7A"/>
                </a:solidFill>
              </a:rPr>
              <a:t>add</a:t>
            </a:r>
            <a:r>
              <a:rPr lang="en" sz="1200">
                <a:solidFill>
                  <a:schemeClr val="dk1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state = state.</a:t>
            </a:r>
            <a:r>
              <a:rPr lang="en" sz="1200">
                <a:solidFill>
                  <a:srgbClr val="7A7A43"/>
                </a:solidFill>
              </a:rPr>
              <a:t>deleteIn</a:t>
            </a:r>
            <a:r>
              <a:rPr lang="en" sz="1200">
                <a:solidFill>
                  <a:schemeClr val="dk1"/>
                </a:solidFill>
              </a:rPr>
              <a:t>(action.</a:t>
            </a:r>
            <a:r>
              <a:rPr b="1" lang="en" sz="1200">
                <a:solidFill>
                  <a:srgbClr val="660E7A"/>
                </a:solidFill>
              </a:rPr>
              <a:t>payload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b="1" lang="en" sz="1200">
                <a:solidFill>
                  <a:srgbClr val="660E7A"/>
                </a:solidFill>
              </a:rPr>
              <a:t>add</a:t>
            </a:r>
            <a:r>
              <a:rPr lang="en" sz="1200">
                <a:solidFill>
                  <a:schemeClr val="dk1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000080"/>
                </a:solidFill>
              </a:rPr>
              <a:t>return </a:t>
            </a:r>
            <a:r>
              <a:rPr lang="en" sz="1200">
                <a:solidFill>
                  <a:schemeClr val="dk1"/>
                </a:solidFill>
              </a:rPr>
              <a:t>state.</a:t>
            </a:r>
            <a:r>
              <a:rPr lang="en" sz="1200">
                <a:solidFill>
                  <a:srgbClr val="7A7A43"/>
                </a:solidFill>
              </a:rPr>
              <a:t>mergeIn</a:t>
            </a:r>
            <a:r>
              <a:rPr lang="en" sz="1200">
                <a:solidFill>
                  <a:schemeClr val="dk1"/>
                </a:solidFill>
              </a:rPr>
              <a:t>(action.</a:t>
            </a:r>
            <a:r>
              <a:rPr b="1" lang="en" sz="1200">
                <a:solidFill>
                  <a:srgbClr val="660E7A"/>
                </a:solidFill>
              </a:rPr>
              <a:t>payload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b="1" lang="en" sz="1200">
                <a:solidFill>
                  <a:srgbClr val="660E7A"/>
                </a:solidFill>
              </a:rPr>
              <a:t>to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>
                <a:solidFill>
                  <a:srgbClr val="458383"/>
                </a:solidFill>
              </a:rPr>
              <a:t>movedAndRenamedConcept</a:t>
            </a:r>
            <a:r>
              <a:rPr lang="en" sz="1200">
                <a:solidFill>
                  <a:schemeClr val="dk1"/>
                </a:solidFill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Development cycles?	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Time it takes for the developer to: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Write code -&gt; See change happen -&gt;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Adjust code -&gt; See change happen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repeat..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Skipping boring parts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 will skip the removing and moving actions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Skip all the code required for d3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Making it more visual!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Added a force directed graph to visualize the words in bubbles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transformed the graphState with a function “transformToNodesAndLinks”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1867625" y="1707850"/>
            <a:ext cx="556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@connect((state) =&gt; 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660E7A"/>
                </a:solidFill>
              </a:rPr>
              <a:t>nodesAndLinks 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i="1" lang="en" sz="1200">
                <a:solidFill>
                  <a:schemeClr val="dk1"/>
                </a:solidFill>
              </a:rPr>
              <a:t>transformToNodesAndLinks</a:t>
            </a:r>
            <a:r>
              <a:rPr lang="en" sz="1200">
                <a:solidFill>
                  <a:schemeClr val="dk1"/>
                </a:solidFill>
              </a:rPr>
              <a:t>(state.</a:t>
            </a:r>
            <a:r>
              <a:rPr b="1" lang="en" sz="1200">
                <a:solidFill>
                  <a:srgbClr val="660E7A"/>
                </a:solidFill>
              </a:rPr>
              <a:t>get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b="1" lang="en" sz="1200">
                <a:solidFill>
                  <a:srgbClr val="008000"/>
                </a:solidFill>
              </a:rPr>
              <a:t>'graph'</a:t>
            </a:r>
            <a:r>
              <a:rPr lang="en" sz="1200">
                <a:solidFill>
                  <a:schemeClr val="dk1"/>
                </a:solidFill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}))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680300" y="4813925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branch: master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 of time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Sadly I ran out of time to do more on it, I would like to add: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Textfields for adding concepts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Selection on the bubbles for renaming/merging/adding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	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Making an application is a lot easier if you can see the data you are manipulating change quickly.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Not just easier, a lot more </a:t>
            </a:r>
            <a:r>
              <a:rPr b="1" lang="en"/>
              <a:t>fun</a:t>
            </a:r>
            <a:r>
              <a:rPr lang="en"/>
              <a:t> too!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b="1"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Front-end web development cycle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Normally</a:t>
            </a:r>
            <a:r>
              <a:rPr lang="en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Write code. (html/css/javascript) -&gt; Save files. -&gt; [optionally compile assets with webpack/browserify/gulp/grunt] -&gt; </a:t>
            </a:r>
            <a:r>
              <a:rPr b="1" lang="en"/>
              <a:t>Manually</a:t>
            </a:r>
            <a:r>
              <a:rPr lang="en"/>
              <a:t> refresh browser. -&gt; See change.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b="1" lang="en"/>
              <a:t>little faster</a:t>
            </a:r>
            <a:r>
              <a:rPr lang="en"/>
              <a:t> (livereload):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Write code. (html/css/javascript) -&gt; Save files. -&gt; [optionally compile assets with webpack/browserify/gulp/grunt] -&gt;</a:t>
            </a:r>
            <a:r>
              <a:rPr b="1" lang="en"/>
              <a:t> Automatically</a:t>
            </a:r>
            <a:r>
              <a:rPr lang="en"/>
              <a:t> refresh browser. -&gt; See change.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Front-end web development cycle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Even faster </a:t>
            </a:r>
            <a:r>
              <a:rPr lang="en"/>
              <a:t>(hot code swap):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Write code. (html/css/javascript) -&gt; Save files. -&gt; [optionally compile assets with webpack/browserify/gulp/grunt] -&gt;</a:t>
            </a:r>
            <a:r>
              <a:rPr b="1" lang="en"/>
              <a:t> Automatically send changed data and functions</a:t>
            </a:r>
            <a:r>
              <a:rPr lang="en"/>
              <a:t> </a:t>
            </a:r>
            <a:r>
              <a:rPr b="1" lang="en"/>
              <a:t>to browser </a:t>
            </a:r>
            <a:r>
              <a:rPr lang="en"/>
              <a:t>-&gt; See change.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hot code swap is not easy (but worth it!)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It requires: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Using certain technologies (browserify/webpack/figwheel(ClojureScript)).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Thinking about how to manage the state of your app.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Making sure your change is visible.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technologies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React/d3/immutable.js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React for components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d3 for graphics stuff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immutable for: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no defensive copying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easy undo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easy working with nested data / collections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React-hot-loader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Detects and swaps code changes where possible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Redux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Helps with: Thinking about how to manage the state of your app.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Helps with: Making sure your change is visible.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idea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225" y="2214975"/>
            <a:ext cx="4646145" cy="237089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311700" y="1058650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Brainstorm app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visualize relations between concepts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add concepts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remove concepts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rename concepts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move concepts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merge concepts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"git clone https://github.com/gaearon/react-hot-boilerplate"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"copy contents of the react-hot-boilerplate folder to your project"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"npm install -g webpack"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"npm install --save redux"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"npm install --save react-redux"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"npm install --save-dev redux-devtools"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"npm install immutable --save"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"npm install d3 --save"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"npm start and open browser to go to localhost:3000"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6082325" y="4703625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branch one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Hello world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have a working web page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That can be hot reloaded!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But not much else..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082325" y="4703625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branch one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