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4"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ata.lacity.org/Public-Safe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LA Crime Data Analysis 2020 - 2023</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651862"/>
          </a:xfrm>
        </p:spPr>
        <p:txBody>
          <a:bodyPr>
            <a:normAutofit fontScale="70000" lnSpcReduction="20000"/>
          </a:bodyPr>
          <a:lstStyle/>
          <a:p>
            <a:r>
              <a:rPr lang="en-US" sz="2400" dirty="0">
                <a:solidFill>
                  <a:schemeClr val="tx1">
                    <a:lumMod val="85000"/>
                    <a:lumOff val="15000"/>
                  </a:schemeClr>
                </a:solidFill>
              </a:rPr>
              <a:t>Phil Klimkewicz</a:t>
            </a:r>
          </a:p>
          <a:p>
            <a:r>
              <a:rPr lang="en-US" dirty="0">
                <a:solidFill>
                  <a:schemeClr val="tx1">
                    <a:lumMod val="85000"/>
                    <a:lumOff val="15000"/>
                  </a:schemeClr>
                </a:solidFill>
              </a:rPr>
              <a:t>Edwin </a:t>
            </a:r>
            <a:r>
              <a:rPr lang="en-US" dirty="0" err="1">
                <a:solidFill>
                  <a:schemeClr val="tx1">
                    <a:lumMod val="85000"/>
                    <a:lumOff val="15000"/>
                  </a:schemeClr>
                </a:solidFill>
              </a:rPr>
              <a:t>Lovera</a:t>
            </a:r>
            <a:endParaRPr lang="en-US" dirty="0">
              <a:solidFill>
                <a:schemeClr val="tx1">
                  <a:lumMod val="85000"/>
                  <a:lumOff val="15000"/>
                </a:schemeClr>
              </a:solidFill>
            </a:endParaRPr>
          </a:p>
          <a:p>
            <a:r>
              <a:rPr lang="en-US" sz="2400" dirty="0">
                <a:solidFill>
                  <a:schemeClr val="tx1">
                    <a:lumMod val="85000"/>
                    <a:lumOff val="15000"/>
                  </a:schemeClr>
                </a:solidFill>
              </a:rPr>
              <a:t>Micah </a:t>
            </a:r>
            <a:r>
              <a:rPr lang="en-US" sz="2400" dirty="0" err="1">
                <a:solidFill>
                  <a:schemeClr val="tx1">
                    <a:lumMod val="85000"/>
                    <a:lumOff val="15000"/>
                  </a:schemeClr>
                </a:solidFill>
              </a:rPr>
              <a:t>purdome</a:t>
            </a:r>
            <a:endParaRPr lang="en-US" sz="2400" dirty="0">
              <a:solidFill>
                <a:schemeClr val="tx1">
                  <a:lumMod val="85000"/>
                  <a:lumOff val="15000"/>
                </a:schemeClr>
              </a:solidFill>
            </a:endParaRPr>
          </a:p>
          <a:p>
            <a:r>
              <a:rPr lang="en-US" dirty="0">
                <a:solidFill>
                  <a:schemeClr val="tx1">
                    <a:lumMod val="85000"/>
                    <a:lumOff val="15000"/>
                  </a:schemeClr>
                </a:solidFill>
              </a:rPr>
              <a:t>Vickram </a:t>
            </a:r>
            <a:r>
              <a:rPr lang="en-US" dirty="0" err="1">
                <a:solidFill>
                  <a:schemeClr val="tx1">
                    <a:lumMod val="85000"/>
                    <a:lumOff val="15000"/>
                  </a:schemeClr>
                </a:solidFill>
              </a:rPr>
              <a:t>dass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E8DA-3FAF-B963-B2E0-C647187D1A7A}"/>
              </a:ext>
            </a:extLst>
          </p:cNvPr>
          <p:cNvSpPr>
            <a:spLocks noGrp="1"/>
          </p:cNvSpPr>
          <p:nvPr>
            <p:ph type="title"/>
          </p:nvPr>
        </p:nvSpPr>
        <p:spPr>
          <a:xfrm>
            <a:off x="1097280" y="286604"/>
            <a:ext cx="10058400" cy="949530"/>
          </a:xfrm>
        </p:spPr>
        <p:txBody>
          <a:bodyPr/>
          <a:lstStyle/>
          <a:p>
            <a:pPr algn="ctr"/>
            <a:r>
              <a:rPr lang="en-US" dirty="0"/>
              <a:t>Data Source</a:t>
            </a:r>
          </a:p>
        </p:txBody>
      </p:sp>
      <p:sp>
        <p:nvSpPr>
          <p:cNvPr id="3" name="Content Placeholder 2">
            <a:extLst>
              <a:ext uri="{FF2B5EF4-FFF2-40B4-BE49-F238E27FC236}">
                <a16:creationId xmlns:a16="http://schemas.microsoft.com/office/drawing/2014/main" id="{1FE51DED-4C02-8571-B2BF-1E7D8A6114B1}"/>
              </a:ext>
            </a:extLst>
          </p:cNvPr>
          <p:cNvSpPr>
            <a:spLocks noGrp="1"/>
          </p:cNvSpPr>
          <p:nvPr>
            <p:ph idx="1"/>
          </p:nvPr>
        </p:nvSpPr>
        <p:spPr/>
        <p:txBody>
          <a:bodyPr>
            <a:normAutofit/>
          </a:bodyPr>
          <a:lstStyle/>
          <a:p>
            <a:pPr algn="ctr"/>
            <a:r>
              <a:rPr lang="en-US" sz="2800" dirty="0"/>
              <a:t>This dataset and the crime codes used to parse the data were sourced from City of Los Angeles, LA City Crime handbook at </a:t>
            </a:r>
            <a:r>
              <a:rPr lang="en-US" sz="2800" dirty="0">
                <a:hlinkClick r:id="rId2"/>
              </a:rPr>
              <a:t>https://data.lacity.org/Public-Safety</a:t>
            </a:r>
            <a:endParaRPr lang="en-US" sz="2800" dirty="0"/>
          </a:p>
          <a:p>
            <a:pPr algn="ctr"/>
            <a:r>
              <a:rPr lang="en-US" sz="2800" dirty="0"/>
              <a:t>The data set Crime_Data_from_2020_to_Present.csv was used to look at violent crimes versus non-violent crimes during the Covid 19 California Lockdown in LA</a:t>
            </a:r>
            <a:r>
              <a:rPr lang="en-US" sz="2800"/>
              <a:t>. </a:t>
            </a:r>
            <a:endParaRPr lang="en-US" sz="2800" dirty="0"/>
          </a:p>
        </p:txBody>
      </p:sp>
    </p:spTree>
    <p:extLst>
      <p:ext uri="{BB962C8B-B14F-4D97-AF65-F5344CB8AC3E}">
        <p14:creationId xmlns:p14="http://schemas.microsoft.com/office/powerpoint/2010/main" val="24423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1488-6DAD-11EE-15EF-FDDB237A0DF6}"/>
              </a:ext>
            </a:extLst>
          </p:cNvPr>
          <p:cNvSpPr>
            <a:spLocks noGrp="1"/>
          </p:cNvSpPr>
          <p:nvPr>
            <p:ph type="title"/>
          </p:nvPr>
        </p:nvSpPr>
        <p:spPr/>
        <p:txBody>
          <a:bodyPr/>
          <a:lstStyle/>
          <a:p>
            <a:r>
              <a:rPr lang="en-US" dirty="0"/>
              <a:t>LA Crime during Covid Lockdown </a:t>
            </a:r>
            <a:br>
              <a:rPr lang="en-US" dirty="0"/>
            </a:br>
            <a:r>
              <a:rPr lang="en-US" dirty="0"/>
              <a:t>March 19, 2020-January25, 2021</a:t>
            </a:r>
          </a:p>
        </p:txBody>
      </p:sp>
      <p:sp>
        <p:nvSpPr>
          <p:cNvPr id="3" name="Content Placeholder 2">
            <a:extLst>
              <a:ext uri="{FF2B5EF4-FFF2-40B4-BE49-F238E27FC236}">
                <a16:creationId xmlns:a16="http://schemas.microsoft.com/office/drawing/2014/main" id="{BB6D588C-631F-F23C-BFB0-1028441BA6A0}"/>
              </a:ext>
            </a:extLst>
          </p:cNvPr>
          <p:cNvSpPr>
            <a:spLocks noGrp="1"/>
          </p:cNvSpPr>
          <p:nvPr>
            <p:ph idx="1"/>
          </p:nvPr>
        </p:nvSpPr>
        <p:spPr/>
        <p:txBody>
          <a:bodyPr/>
          <a:lstStyle/>
          <a:p>
            <a:r>
              <a:rPr lang="en-US" dirty="0"/>
              <a:t>We dissected the covid data from the full set of data to determine if violent crimes were lower or higher during the California covid lockdown. The first graph show the average violent crime for each year. </a:t>
            </a:r>
          </a:p>
        </p:txBody>
      </p:sp>
      <p:pic>
        <p:nvPicPr>
          <p:cNvPr id="5" name="Picture 4">
            <a:extLst>
              <a:ext uri="{FF2B5EF4-FFF2-40B4-BE49-F238E27FC236}">
                <a16:creationId xmlns:a16="http://schemas.microsoft.com/office/drawing/2014/main" id="{E5021F86-9994-E3D9-D893-C04358C8D2A8}"/>
              </a:ext>
            </a:extLst>
          </p:cNvPr>
          <p:cNvPicPr>
            <a:picLocks noChangeAspect="1"/>
          </p:cNvPicPr>
          <p:nvPr/>
        </p:nvPicPr>
        <p:blipFill>
          <a:blip r:embed="rId2"/>
          <a:stretch>
            <a:fillRect/>
          </a:stretch>
        </p:blipFill>
        <p:spPr>
          <a:xfrm>
            <a:off x="2220912" y="3316393"/>
            <a:ext cx="7050088" cy="2781299"/>
          </a:xfrm>
          <a:prstGeom prst="rect">
            <a:avLst/>
          </a:prstGeom>
        </p:spPr>
      </p:pic>
    </p:spTree>
    <p:extLst>
      <p:ext uri="{BB962C8B-B14F-4D97-AF65-F5344CB8AC3E}">
        <p14:creationId xmlns:p14="http://schemas.microsoft.com/office/powerpoint/2010/main" val="148084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1488-6DAD-11EE-15EF-FDDB237A0DF6}"/>
              </a:ext>
            </a:extLst>
          </p:cNvPr>
          <p:cNvSpPr>
            <a:spLocks noGrp="1"/>
          </p:cNvSpPr>
          <p:nvPr>
            <p:ph type="title"/>
          </p:nvPr>
        </p:nvSpPr>
        <p:spPr/>
        <p:txBody>
          <a:bodyPr/>
          <a:lstStyle/>
          <a:p>
            <a:r>
              <a:rPr lang="en-US" dirty="0"/>
              <a:t>LA Crime during Covid Lockdown </a:t>
            </a:r>
            <a:br>
              <a:rPr lang="en-US" dirty="0"/>
            </a:br>
            <a:r>
              <a:rPr lang="en-US" dirty="0"/>
              <a:t>March 19, 2020-January25, 2021</a:t>
            </a:r>
          </a:p>
        </p:txBody>
      </p:sp>
      <p:sp>
        <p:nvSpPr>
          <p:cNvPr id="3" name="Content Placeholder 2">
            <a:extLst>
              <a:ext uri="{FF2B5EF4-FFF2-40B4-BE49-F238E27FC236}">
                <a16:creationId xmlns:a16="http://schemas.microsoft.com/office/drawing/2014/main" id="{BB6D588C-631F-F23C-BFB0-1028441BA6A0}"/>
              </a:ext>
            </a:extLst>
          </p:cNvPr>
          <p:cNvSpPr>
            <a:spLocks noGrp="1"/>
          </p:cNvSpPr>
          <p:nvPr>
            <p:ph idx="1"/>
          </p:nvPr>
        </p:nvSpPr>
        <p:spPr/>
        <p:txBody>
          <a:bodyPr>
            <a:normAutofit/>
          </a:bodyPr>
          <a:lstStyle/>
          <a:p>
            <a:r>
              <a:rPr lang="en-US" sz="1200" dirty="0"/>
              <a:t>Based on the first slide you may think that the average violent crime per month in 202 was lower which may indicate that violent crime for the covid lockdown may have had an impact. The second graph does who that the average violent crime that occurred during the time of the Covid Lockdown was significantly lower that the average for other moths that were not during the covid lockdown.</a:t>
            </a:r>
          </a:p>
        </p:txBody>
      </p:sp>
      <p:pic>
        <p:nvPicPr>
          <p:cNvPr id="6" name="Picture 5">
            <a:extLst>
              <a:ext uri="{FF2B5EF4-FFF2-40B4-BE49-F238E27FC236}">
                <a16:creationId xmlns:a16="http://schemas.microsoft.com/office/drawing/2014/main" id="{5E6DF123-C98E-5709-6807-8D4D3154DC55}"/>
              </a:ext>
            </a:extLst>
          </p:cNvPr>
          <p:cNvPicPr>
            <a:picLocks noChangeAspect="1"/>
          </p:cNvPicPr>
          <p:nvPr/>
        </p:nvPicPr>
        <p:blipFill>
          <a:blip r:embed="rId2"/>
          <a:stretch>
            <a:fillRect/>
          </a:stretch>
        </p:blipFill>
        <p:spPr>
          <a:xfrm>
            <a:off x="1593850" y="2917135"/>
            <a:ext cx="8267700" cy="3084513"/>
          </a:xfrm>
          <a:prstGeom prst="rect">
            <a:avLst/>
          </a:prstGeom>
        </p:spPr>
      </p:pic>
    </p:spTree>
    <p:extLst>
      <p:ext uri="{BB962C8B-B14F-4D97-AF65-F5344CB8AC3E}">
        <p14:creationId xmlns:p14="http://schemas.microsoft.com/office/powerpoint/2010/main" val="80156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C6C4-32B9-BC67-4B91-212D70DF5656}"/>
              </a:ext>
            </a:extLst>
          </p:cNvPr>
          <p:cNvSpPr>
            <a:spLocks noGrp="1"/>
          </p:cNvSpPr>
          <p:nvPr>
            <p:ph type="title"/>
          </p:nvPr>
        </p:nvSpPr>
        <p:spPr/>
        <p:txBody>
          <a:bodyPr/>
          <a:lstStyle/>
          <a:p>
            <a:r>
              <a:rPr lang="en-US" dirty="0"/>
              <a:t>Violent Crime by Location and Sorted by Year and age &lt;30</a:t>
            </a:r>
          </a:p>
        </p:txBody>
      </p:sp>
      <p:sp>
        <p:nvSpPr>
          <p:cNvPr id="8" name="Content Placeholder 7">
            <a:extLst>
              <a:ext uri="{FF2B5EF4-FFF2-40B4-BE49-F238E27FC236}">
                <a16:creationId xmlns:a16="http://schemas.microsoft.com/office/drawing/2014/main" id="{0A3F41E0-99B9-AD4F-ED0D-24FFC54E1F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688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8F38-31D6-1C50-6EA9-B5BBEA7BBC06}"/>
              </a:ext>
            </a:extLst>
          </p:cNvPr>
          <p:cNvSpPr>
            <a:spLocks noGrp="1"/>
          </p:cNvSpPr>
          <p:nvPr>
            <p:ph type="title"/>
          </p:nvPr>
        </p:nvSpPr>
        <p:spPr>
          <a:xfrm>
            <a:off x="876300" y="286603"/>
            <a:ext cx="10279380" cy="1338997"/>
          </a:xfrm>
        </p:spPr>
        <p:txBody>
          <a:bodyPr>
            <a:noAutofit/>
          </a:bodyPr>
          <a:lstStyle/>
          <a:p>
            <a:pPr algn="ctr"/>
            <a:r>
              <a:rPr lang="en-US" sz="4000" dirty="0"/>
              <a:t>Number of Violent vs non-Violent Crimes </a:t>
            </a:r>
            <a:br>
              <a:rPr lang="en-US" sz="4000" dirty="0"/>
            </a:br>
            <a:r>
              <a:rPr lang="en-US" sz="4000" dirty="0"/>
              <a:t>per Month </a:t>
            </a:r>
          </a:p>
        </p:txBody>
      </p:sp>
      <p:pic>
        <p:nvPicPr>
          <p:cNvPr id="7" name="Content Placeholder 6">
            <a:extLst>
              <a:ext uri="{FF2B5EF4-FFF2-40B4-BE49-F238E27FC236}">
                <a16:creationId xmlns:a16="http://schemas.microsoft.com/office/drawing/2014/main" id="{CA8EDEDD-35F7-0920-7391-BBA8A104B379}"/>
              </a:ext>
            </a:extLst>
          </p:cNvPr>
          <p:cNvPicPr>
            <a:picLocks noGrp="1" noChangeAspect="1"/>
          </p:cNvPicPr>
          <p:nvPr>
            <p:ph idx="1"/>
          </p:nvPr>
        </p:nvPicPr>
        <p:blipFill>
          <a:blip r:embed="rId2"/>
          <a:stretch>
            <a:fillRect/>
          </a:stretch>
        </p:blipFill>
        <p:spPr>
          <a:xfrm>
            <a:off x="774700" y="1905000"/>
            <a:ext cx="9931399" cy="4445000"/>
          </a:xfrm>
          <a:prstGeom prst="rect">
            <a:avLst/>
          </a:prstGeom>
        </p:spPr>
      </p:pic>
    </p:spTree>
    <p:extLst>
      <p:ext uri="{BB962C8B-B14F-4D97-AF65-F5344CB8AC3E}">
        <p14:creationId xmlns:p14="http://schemas.microsoft.com/office/powerpoint/2010/main" val="271040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700F-A969-166E-D2F3-CDFA8957BA3D}"/>
              </a:ext>
            </a:extLst>
          </p:cNvPr>
          <p:cNvSpPr>
            <a:spLocks noGrp="1"/>
          </p:cNvSpPr>
          <p:nvPr>
            <p:ph type="title"/>
          </p:nvPr>
        </p:nvSpPr>
        <p:spPr>
          <a:xfrm>
            <a:off x="1097280" y="482599"/>
            <a:ext cx="10058400" cy="1049867"/>
          </a:xfrm>
        </p:spPr>
        <p:txBody>
          <a:bodyPr>
            <a:normAutofit fontScale="90000"/>
          </a:bodyPr>
          <a:lstStyle/>
          <a:p>
            <a:pPr algn="ctr"/>
            <a:r>
              <a:rPr lang="en-US" dirty="0"/>
              <a:t>Crimes in Outside of Covid Lockdown by Area</a:t>
            </a:r>
          </a:p>
        </p:txBody>
      </p:sp>
      <p:pic>
        <p:nvPicPr>
          <p:cNvPr id="4" name="Content Placeholder 3">
            <a:extLst>
              <a:ext uri="{FF2B5EF4-FFF2-40B4-BE49-F238E27FC236}">
                <a16:creationId xmlns:a16="http://schemas.microsoft.com/office/drawing/2014/main" id="{DDE6A5D5-F5D7-39EC-1933-09FFB457C7B5}"/>
              </a:ext>
            </a:extLst>
          </p:cNvPr>
          <p:cNvPicPr>
            <a:picLocks noGrp="1" noChangeAspect="1"/>
          </p:cNvPicPr>
          <p:nvPr>
            <p:ph idx="1"/>
          </p:nvPr>
        </p:nvPicPr>
        <p:blipFill>
          <a:blip r:embed="rId2"/>
          <a:stretch>
            <a:fillRect/>
          </a:stretch>
        </p:blipFill>
        <p:spPr>
          <a:xfrm>
            <a:off x="1371600" y="1981200"/>
            <a:ext cx="9537700" cy="4394200"/>
          </a:xfrm>
          <a:prstGeom prst="rect">
            <a:avLst/>
          </a:prstGeom>
        </p:spPr>
      </p:pic>
    </p:spTree>
    <p:extLst>
      <p:ext uri="{BB962C8B-B14F-4D97-AF65-F5344CB8AC3E}">
        <p14:creationId xmlns:p14="http://schemas.microsoft.com/office/powerpoint/2010/main" val="185945733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{98A21C01-1AEE-4DDA-9197-AD19D4E5B190}tf56160789_win32</Template>
  <TotalTime>89</TotalTime>
  <Words>264</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Bookman Old Style</vt:lpstr>
      <vt:lpstr>Calibri</vt:lpstr>
      <vt:lpstr>Franklin Gothic Book</vt:lpstr>
      <vt:lpstr>Custom</vt:lpstr>
      <vt:lpstr>LA Crime Data Analysis 2020 - 2023</vt:lpstr>
      <vt:lpstr>“It’s one small step for man, one giant leap for mankind.”</vt:lpstr>
      <vt:lpstr>Data Source</vt:lpstr>
      <vt:lpstr>LA Crime during Covid Lockdown  March 19, 2020-January25, 2021</vt:lpstr>
      <vt:lpstr>LA Crime during Covid Lockdown  March 19, 2020-January25, 2021</vt:lpstr>
      <vt:lpstr>Violent Crime by Location and Sorted by Year and age &lt;30</vt:lpstr>
      <vt:lpstr>Number of Violent vs non-Violent Crimes  per Month </vt:lpstr>
      <vt:lpstr>Crimes in Outside of Covid Lockdown by Area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 Klimkewicz</dc:creator>
  <cp:lastModifiedBy>Philip Klimkewicz</cp:lastModifiedBy>
  <cp:revision>6</cp:revision>
  <dcterms:created xsi:type="dcterms:W3CDTF">2024-09-09T22:01:25Z</dcterms:created>
  <dcterms:modified xsi:type="dcterms:W3CDTF">2024-09-10T02:56:45Z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