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43" d="100"/>
          <a:sy n="43" d="100"/>
        </p:scale>
        <p:origin x="72" y="15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5E20-6A7F-EBF1-AB38-46576CACD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D5D31-33AA-E9B0-5D32-38C7522F9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ED23FE-C93A-62EF-2DC4-52B457838354}"/>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5" name="Footer Placeholder 4">
            <a:extLst>
              <a:ext uri="{FF2B5EF4-FFF2-40B4-BE49-F238E27FC236}">
                <a16:creationId xmlns:a16="http://schemas.microsoft.com/office/drawing/2014/main" id="{8897AE9B-5C56-D8ED-56D2-3FCAFFE4D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6A67C-C824-624C-4FBB-044C5EBA04E8}"/>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386113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B84E-35CE-2554-9956-F88949598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03B28-B4BE-FBA7-7787-4EEE0351B4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D05AC-BBE5-AFAA-B950-ED89E719A24F}"/>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5" name="Footer Placeholder 4">
            <a:extLst>
              <a:ext uri="{FF2B5EF4-FFF2-40B4-BE49-F238E27FC236}">
                <a16:creationId xmlns:a16="http://schemas.microsoft.com/office/drawing/2014/main" id="{3CE06EDE-8145-F641-4A9C-D9EBD86B5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A7BA9-0BEE-91BA-A0F3-382500A4E2CA}"/>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20684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69B19-2AB0-94B1-FB79-C7E09C4536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22DA09-486C-791D-8497-76344D2B9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E12EC-564F-627E-CA55-026DD7C1D2FC}"/>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5" name="Footer Placeholder 4">
            <a:extLst>
              <a:ext uri="{FF2B5EF4-FFF2-40B4-BE49-F238E27FC236}">
                <a16:creationId xmlns:a16="http://schemas.microsoft.com/office/drawing/2014/main" id="{D8DABDED-F712-4F88-1F7C-E9F205582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B5D83-6D0C-1B8A-B03A-0376596EB6AA}"/>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220920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56F0-5291-ED95-90CD-20A0112AC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1EB5C-905D-B733-1C18-C71898A27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8E39B-1252-29A9-9E7A-BEFB8E93AB35}"/>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5" name="Footer Placeholder 4">
            <a:extLst>
              <a:ext uri="{FF2B5EF4-FFF2-40B4-BE49-F238E27FC236}">
                <a16:creationId xmlns:a16="http://schemas.microsoft.com/office/drawing/2014/main" id="{86FDAC38-F653-E4A7-840A-88E53AF6D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111D1-E61C-4CA4-F4A8-C48F6D62D75E}"/>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380690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5641-0E21-7FC8-DA5A-CF4657EC2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3BC0BA-2CA4-F72A-BA58-DA37229416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C9A43-757D-8399-2FA6-E9E01240053F}"/>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5" name="Footer Placeholder 4">
            <a:extLst>
              <a:ext uri="{FF2B5EF4-FFF2-40B4-BE49-F238E27FC236}">
                <a16:creationId xmlns:a16="http://schemas.microsoft.com/office/drawing/2014/main" id="{28771AD7-5100-FA6B-87FC-8A6F87A8F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97EFF-DAB8-C6A8-B667-13636FC52F6E}"/>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342778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A366-3034-84ED-072F-1FAB5FB88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658A79-579B-96D9-8885-FF5439647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E7DDF9-AE35-9B48-292F-946C4C791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741F2F-410A-8AA7-BCAE-A7BCF7025B49}"/>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6" name="Footer Placeholder 5">
            <a:extLst>
              <a:ext uri="{FF2B5EF4-FFF2-40B4-BE49-F238E27FC236}">
                <a16:creationId xmlns:a16="http://schemas.microsoft.com/office/drawing/2014/main" id="{BA2EF495-7560-14CA-7504-C32EF62D0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38EAB-19CE-0EA0-72F2-415D3C3E3C3E}"/>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317609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3F5E-6644-2459-ADB2-E15C473C0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ACCE33-FF4A-0295-7C86-B15B0E0FB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41ABB-2D70-8FD5-E9D4-6BF82080B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B7C9BE-3974-0585-6C26-406DC1370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C4D3A-6A04-A37E-0492-601A3A201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B4CF80-9EBF-322A-5E2C-3C61FF2819AA}"/>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8" name="Footer Placeholder 7">
            <a:extLst>
              <a:ext uri="{FF2B5EF4-FFF2-40B4-BE49-F238E27FC236}">
                <a16:creationId xmlns:a16="http://schemas.microsoft.com/office/drawing/2014/main" id="{35EF5AED-4C8D-105C-C512-D9C7D3C2CA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FAA133-071D-B9C4-B714-E80A13437926}"/>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179866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98E3-BB66-3C92-7256-00C9B0954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D18799-7971-3C57-2256-EC2962C2F727}"/>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4" name="Footer Placeholder 3">
            <a:extLst>
              <a:ext uri="{FF2B5EF4-FFF2-40B4-BE49-F238E27FC236}">
                <a16:creationId xmlns:a16="http://schemas.microsoft.com/office/drawing/2014/main" id="{8257E7E4-8177-5D20-0F44-28B81733EF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24AA7-C3AB-F7CC-1B05-56068D9F4F59}"/>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83653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996CB-5DB6-D685-2DA6-A74E4C304479}"/>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3" name="Footer Placeholder 2">
            <a:extLst>
              <a:ext uri="{FF2B5EF4-FFF2-40B4-BE49-F238E27FC236}">
                <a16:creationId xmlns:a16="http://schemas.microsoft.com/office/drawing/2014/main" id="{2C2AF913-737F-2417-36D5-299E38493D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5B775F-2532-FDB8-6F38-E499D72F829A}"/>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421939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020F-CADC-A8AA-A5E4-CAC763601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51AFE1-D33A-075C-8BE2-D7115015B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69156C-5802-962D-5F37-70903DE4C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AD667-1108-1935-8CDD-4DF99D4FD909}"/>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6" name="Footer Placeholder 5">
            <a:extLst>
              <a:ext uri="{FF2B5EF4-FFF2-40B4-BE49-F238E27FC236}">
                <a16:creationId xmlns:a16="http://schemas.microsoft.com/office/drawing/2014/main" id="{43EA7375-B10E-B36F-6EAE-A9528A969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8C988-3C96-8399-84D6-8F608C363A56}"/>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114985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22B8-B87A-20D7-81A9-399C349A0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71367-DF56-AD04-BEB4-A30F8F7F4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4CA17-621C-1BB9-3ED5-94A037A50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333FE-DCB6-7C83-D2DA-39F5DF57A531}"/>
              </a:ext>
            </a:extLst>
          </p:cNvPr>
          <p:cNvSpPr>
            <a:spLocks noGrp="1"/>
          </p:cNvSpPr>
          <p:nvPr>
            <p:ph type="dt" sz="half" idx="10"/>
          </p:nvPr>
        </p:nvSpPr>
        <p:spPr/>
        <p:txBody>
          <a:bodyPr/>
          <a:lstStyle/>
          <a:p>
            <a:fld id="{43107DCB-3571-4F6D-BA5E-F625DA0F83D3}" type="datetimeFigureOut">
              <a:rPr lang="en-US" smtClean="0"/>
              <a:t>9/3/2024</a:t>
            </a:fld>
            <a:endParaRPr lang="en-US"/>
          </a:p>
        </p:txBody>
      </p:sp>
      <p:sp>
        <p:nvSpPr>
          <p:cNvPr id="6" name="Footer Placeholder 5">
            <a:extLst>
              <a:ext uri="{FF2B5EF4-FFF2-40B4-BE49-F238E27FC236}">
                <a16:creationId xmlns:a16="http://schemas.microsoft.com/office/drawing/2014/main" id="{D6FB5115-666B-B4CD-8A22-4D8CA225B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C7C49-D6FC-D5F0-FFDD-80CDAB0610E2}"/>
              </a:ext>
            </a:extLst>
          </p:cNvPr>
          <p:cNvSpPr>
            <a:spLocks noGrp="1"/>
          </p:cNvSpPr>
          <p:nvPr>
            <p:ph type="sldNum" sz="quarter" idx="12"/>
          </p:nvPr>
        </p:nvSpPr>
        <p:spPr/>
        <p:txBody>
          <a:bodyPr/>
          <a:lstStyle/>
          <a:p>
            <a:fld id="{93D8BABE-2E66-4DA7-8D84-A16A9F024256}" type="slidenum">
              <a:rPr lang="en-US" smtClean="0"/>
              <a:t>‹#›</a:t>
            </a:fld>
            <a:endParaRPr lang="en-US"/>
          </a:p>
        </p:txBody>
      </p:sp>
    </p:spTree>
    <p:extLst>
      <p:ext uri="{BB962C8B-B14F-4D97-AF65-F5344CB8AC3E}">
        <p14:creationId xmlns:p14="http://schemas.microsoft.com/office/powerpoint/2010/main" val="58433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9050-534D-D017-802D-C25BB8318C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AB558-338D-3D0C-38EA-A670300AA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2B4F2-9E6B-CF52-FD75-04D1BC9B2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107DCB-3571-4F6D-BA5E-F625DA0F83D3}" type="datetimeFigureOut">
              <a:rPr lang="en-US" smtClean="0"/>
              <a:t>9/3/2024</a:t>
            </a:fld>
            <a:endParaRPr lang="en-US"/>
          </a:p>
        </p:txBody>
      </p:sp>
      <p:sp>
        <p:nvSpPr>
          <p:cNvPr id="5" name="Footer Placeholder 4">
            <a:extLst>
              <a:ext uri="{FF2B5EF4-FFF2-40B4-BE49-F238E27FC236}">
                <a16:creationId xmlns:a16="http://schemas.microsoft.com/office/drawing/2014/main" id="{A4CEC94A-C5D2-1A1E-CD1E-793495194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4A009C-B433-AC5F-41CB-C9EFCA5CE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D8BABE-2E66-4DA7-8D84-A16A9F024256}" type="slidenum">
              <a:rPr lang="en-US" smtClean="0"/>
              <a:t>‹#›</a:t>
            </a:fld>
            <a:endParaRPr lang="en-US"/>
          </a:p>
        </p:txBody>
      </p:sp>
    </p:spTree>
    <p:extLst>
      <p:ext uri="{BB962C8B-B14F-4D97-AF65-F5344CB8AC3E}">
        <p14:creationId xmlns:p14="http://schemas.microsoft.com/office/powerpoint/2010/main" val="234462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atacamp.com/blog/how-to-learn-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brave.com/search?q=impact+of+machine+learning++in+product+recommendation%3F&amp;source=web&amp;summary=1&amp;summary_og=66d109429ea1299293ffc4" TargetMode="External"/><Relationship Id="rId2" Type="http://schemas.openxmlformats.org/officeDocument/2006/relationships/hyperlink" Target="https://search.brave.com/images?q=impact%20of%20machine%20learning%20%20in%20product%20recommendation%3F" TargetMode="External"/><Relationship Id="rId1" Type="http://schemas.openxmlformats.org/officeDocument/2006/relationships/slideLayout" Target="../slideLayouts/slideLayout7.xml"/><Relationship Id="rId6" Type="http://schemas.openxmlformats.org/officeDocument/2006/relationships/hyperlink" Target="https://www.upgrad.com/blog/machine-learning-applications-in-healthcare/" TargetMode="External"/><Relationship Id="rId5" Type="http://schemas.openxmlformats.org/officeDocument/2006/relationships/hyperlink" Target="https://www.coursera.org/articles/machine-learning-in-finance" TargetMode="External"/><Relationship Id="rId4" Type="http://schemas.openxmlformats.org/officeDocument/2006/relationships/hyperlink" Target="https://search.brave.com/search?q=machine+learning+use+in+product+recommendation%3F&amp;source=desktop&amp;summary=1&amp;summary_og=de9f35e02c2dbdbba987a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iabac.org/blog/exploring-the-applications-of-machine-learning" TargetMode="External"/><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4B8F-2A9E-E303-A8E2-5F0C77D7BBF0}"/>
              </a:ext>
            </a:extLst>
          </p:cNvPr>
          <p:cNvSpPr>
            <a:spLocks noGrp="1"/>
          </p:cNvSpPr>
          <p:nvPr>
            <p:ph type="ctrTitle"/>
          </p:nvPr>
        </p:nvSpPr>
        <p:spPr>
          <a:xfrm>
            <a:off x="2101515" y="798679"/>
            <a:ext cx="8293768" cy="1055521"/>
          </a:xfrm>
        </p:spPr>
        <p:txBody>
          <a:bodyPr/>
          <a:lstStyle/>
          <a:p>
            <a:r>
              <a:rPr lang="en-US" dirty="0"/>
              <a:t>What  Machine Learning? </a:t>
            </a:r>
          </a:p>
        </p:txBody>
      </p:sp>
      <p:sp>
        <p:nvSpPr>
          <p:cNvPr id="3" name="Subtitle 2">
            <a:extLst>
              <a:ext uri="{FF2B5EF4-FFF2-40B4-BE49-F238E27FC236}">
                <a16:creationId xmlns:a16="http://schemas.microsoft.com/office/drawing/2014/main" id="{9E17B632-5FF4-196C-75B9-6D3468C02811}"/>
              </a:ext>
            </a:extLst>
          </p:cNvPr>
          <p:cNvSpPr>
            <a:spLocks noGrp="1"/>
          </p:cNvSpPr>
          <p:nvPr>
            <p:ph type="subTitle" idx="1"/>
          </p:nvPr>
        </p:nvSpPr>
        <p:spPr>
          <a:xfrm>
            <a:off x="1676399" y="2286586"/>
            <a:ext cx="9144000" cy="1655762"/>
          </a:xfrm>
        </p:spPr>
        <p:txBody>
          <a:bodyPr>
            <a:normAutofit fontScale="92500"/>
          </a:bodyPr>
          <a:lstStyle/>
          <a:p>
            <a:r>
              <a:rPr lang="en-US" b="0" i="0" dirty="0">
                <a:solidFill>
                  <a:srgbClr val="05192D"/>
                </a:solidFill>
                <a:effectLst/>
                <a:latin typeface="Studio-Feixen-Sans"/>
              </a:rPr>
              <a:t>Machine Learning, often abbreviated as ML, is a subset of </a:t>
            </a:r>
            <a:r>
              <a:rPr lang="en-US" b="1" i="0" u="none" strike="noStrike" dirty="0">
                <a:solidFill>
                  <a:srgbClr val="0075AD"/>
                </a:solidFill>
                <a:effectLst/>
                <a:latin typeface="Studio-Feixen-Sans"/>
                <a:hlinkClick r:id="rId2"/>
              </a:rPr>
              <a:t>artificial intelligence </a:t>
            </a:r>
            <a:r>
              <a:rPr lang="en-US" b="0" i="0" dirty="0">
                <a:solidFill>
                  <a:srgbClr val="05192D"/>
                </a:solidFill>
                <a:effectLst/>
                <a:latin typeface="Studio-Feixen-Sans"/>
              </a:rPr>
              <a:t>(AI) that focuses on the development of computer algorithms that improve automatically through experience and by the use of data. In simpler terms, machine learning enables computers to learn from data and make decisions or predictions without being explicitly programmed to do so.</a:t>
            </a:r>
            <a:endParaRPr lang="en-US" dirty="0"/>
          </a:p>
        </p:txBody>
      </p:sp>
      <p:sp>
        <p:nvSpPr>
          <p:cNvPr id="6" name="TextBox 5">
            <a:extLst>
              <a:ext uri="{FF2B5EF4-FFF2-40B4-BE49-F238E27FC236}">
                <a16:creationId xmlns:a16="http://schemas.microsoft.com/office/drawing/2014/main" id="{E7FEBE80-DA29-17E9-322E-A4C5098C351A}"/>
              </a:ext>
            </a:extLst>
          </p:cNvPr>
          <p:cNvSpPr txBox="1"/>
          <p:nvPr/>
        </p:nvSpPr>
        <p:spPr>
          <a:xfrm>
            <a:off x="2101515" y="6176211"/>
            <a:ext cx="7820525" cy="369332"/>
          </a:xfrm>
          <a:prstGeom prst="rect">
            <a:avLst/>
          </a:prstGeom>
          <a:noFill/>
        </p:spPr>
        <p:txBody>
          <a:bodyPr wrap="square" rtlCol="0">
            <a:spAutoFit/>
          </a:bodyPr>
          <a:lstStyle/>
          <a:p>
            <a:r>
              <a:rPr lang="en-US" dirty="0">
                <a:solidFill>
                  <a:schemeClr val="accent1">
                    <a:lumMod val="60000"/>
                    <a:lumOff val="40000"/>
                  </a:schemeClr>
                </a:solidFill>
              </a:rPr>
              <a:t>References</a:t>
            </a:r>
            <a:r>
              <a:rPr lang="en-US" dirty="0"/>
              <a:t>: https://www.datacamp.com/blog/what-is-machine-learning</a:t>
            </a:r>
          </a:p>
        </p:txBody>
      </p:sp>
    </p:spTree>
    <p:extLst>
      <p:ext uri="{BB962C8B-B14F-4D97-AF65-F5344CB8AC3E}">
        <p14:creationId xmlns:p14="http://schemas.microsoft.com/office/powerpoint/2010/main" val="397191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FE96E5C-E7B4-CB85-E7F5-7E088E66847C}"/>
              </a:ext>
            </a:extLst>
          </p:cNvPr>
          <p:cNvSpPr txBox="1"/>
          <p:nvPr/>
        </p:nvSpPr>
        <p:spPr>
          <a:xfrm>
            <a:off x="1386865" y="818983"/>
            <a:ext cx="8350259" cy="412371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dirty="0">
                <a:solidFill>
                  <a:srgbClr val="FFFFFF"/>
                </a:solidFill>
                <a:latin typeface="+mj-lt"/>
                <a:ea typeface="+mj-ea"/>
                <a:cs typeface="+mj-cs"/>
              </a:rPr>
              <a:t>:</a:t>
            </a:r>
          </a:p>
          <a:p>
            <a:pPr algn="r">
              <a:lnSpc>
                <a:spcPct val="90000"/>
              </a:lnSpc>
              <a:spcBef>
                <a:spcPct val="0"/>
              </a:spcBef>
              <a:spcAft>
                <a:spcPts val="600"/>
              </a:spcAft>
            </a:pPr>
            <a:endParaRPr lang="en-US" sz="4800" kern="1200" dirty="0">
              <a:solidFill>
                <a:srgbClr val="FFFFFF"/>
              </a:solidFill>
              <a:latin typeface="+mj-lt"/>
              <a:ea typeface="+mj-ea"/>
              <a:cs typeface="+mj-cs"/>
            </a:endParaRP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4B18B66-EED2-4E42-38F4-CAB0570FB449}"/>
              </a:ext>
            </a:extLst>
          </p:cNvPr>
          <p:cNvSpPr txBox="1"/>
          <p:nvPr/>
        </p:nvSpPr>
        <p:spPr>
          <a:xfrm>
            <a:off x="583364" y="526671"/>
            <a:ext cx="8572993" cy="4062651"/>
          </a:xfrm>
          <a:prstGeom prst="rect">
            <a:avLst/>
          </a:prstGeom>
          <a:noFill/>
        </p:spPr>
        <p:txBody>
          <a:bodyPr wrap="square">
            <a:spAutoFit/>
          </a:bodyPr>
          <a:lstStyle/>
          <a:p>
            <a:r>
              <a:rPr lang="en-US" sz="2000" kern="1200" dirty="0">
                <a:solidFill>
                  <a:srgbClr val="FFFFFF"/>
                </a:solidFill>
                <a:latin typeface="+mj-lt"/>
                <a:ea typeface="+mj-ea"/>
                <a:cs typeface="+mj-cs"/>
              </a:rPr>
              <a:t>References</a:t>
            </a:r>
          </a:p>
          <a:p>
            <a:r>
              <a:rPr lang="en-US" sz="2000" kern="1200" dirty="0">
                <a:solidFill>
                  <a:srgbClr val="FFFFFF"/>
                </a:solidFill>
                <a:latin typeface="+mj-lt"/>
                <a:ea typeface="+mj-ea"/>
                <a:cs typeface="+mj-cs"/>
              </a:rPr>
              <a:t> </a:t>
            </a:r>
            <a:r>
              <a:rPr lang="en-US" sz="2000" kern="1200" dirty="0">
                <a:solidFill>
                  <a:schemeClr val="bg2"/>
                </a:solidFill>
                <a:latin typeface="+mj-lt"/>
                <a:ea typeface="+mj-ea"/>
                <a:cs typeface="+mj-cs"/>
                <a:hlinkClick r:id="rId2">
                  <a:extLst>
                    <a:ext uri="{A12FA001-AC4F-418D-AE19-62706E023703}">
                      <ahyp:hlinkClr xmlns:ahyp="http://schemas.microsoft.com/office/drawing/2018/hyperlinkcolor" val="tx"/>
                    </a:ext>
                  </a:extLst>
                </a:hlinkClick>
              </a:rPr>
              <a:t>https://search.brave.com/images?q=impact%20of%20machine%20learning%20%20in%20product%20recommendation%3F</a:t>
            </a:r>
            <a:endParaRPr lang="en-US" sz="2000" kern="1200" dirty="0">
              <a:solidFill>
                <a:schemeClr val="bg2"/>
              </a:solidFill>
              <a:latin typeface="+mj-lt"/>
              <a:ea typeface="+mj-ea"/>
              <a:cs typeface="+mj-cs"/>
            </a:endParaRPr>
          </a:p>
          <a:p>
            <a:r>
              <a:rPr lang="en-US" sz="2000" dirty="0">
                <a:solidFill>
                  <a:schemeClr val="bg2"/>
                </a:solidFill>
                <a:hlinkClick r:id="rId3">
                  <a:extLst>
                    <a:ext uri="{A12FA001-AC4F-418D-AE19-62706E023703}">
                      <ahyp:hlinkClr xmlns:ahyp="http://schemas.microsoft.com/office/drawing/2018/hyperlinkcolor" val="tx"/>
                    </a:ext>
                  </a:extLst>
                </a:hlinkClick>
              </a:rPr>
              <a:t>https://search.brave.com/search?q=impact+of+machine+learning++in+product+recommendation%3F&amp;source=web&amp;summary=1&amp;summary_og=66d109429ea1299293ffc4</a:t>
            </a:r>
            <a:endParaRPr lang="en-US" sz="2000" dirty="0">
              <a:solidFill>
                <a:schemeClr val="bg2"/>
              </a:solidFill>
              <a:latin typeface="+mj-lt"/>
              <a:ea typeface="+mj-ea"/>
              <a:cs typeface="+mj-cs"/>
            </a:endParaRPr>
          </a:p>
          <a:p>
            <a:r>
              <a:rPr lang="en-US" sz="2000" dirty="0">
                <a:solidFill>
                  <a:schemeClr val="bg2"/>
                </a:solidFill>
                <a:hlinkClick r:id="rId4">
                  <a:extLst>
                    <a:ext uri="{A12FA001-AC4F-418D-AE19-62706E023703}">
                      <ahyp:hlinkClr xmlns:ahyp="http://schemas.microsoft.com/office/drawing/2018/hyperlinkcolor" val="tx"/>
                    </a:ext>
                  </a:extLst>
                </a:hlinkClick>
              </a:rPr>
              <a:t>https://search.brave.com/search?q=machine+learning+use+in+product+recommendation%3F&amp;source=desktop&amp;summary=1&amp;summary_og=de9f35e02c2dbdbba987a4</a:t>
            </a:r>
            <a:endParaRPr lang="en-US" sz="2000" dirty="0">
              <a:solidFill>
                <a:schemeClr val="bg2"/>
              </a:solidFill>
              <a:latin typeface="+mj-lt"/>
              <a:ea typeface="+mj-ea"/>
              <a:cs typeface="+mj-cs"/>
            </a:endParaRPr>
          </a:p>
          <a:p>
            <a:r>
              <a:rPr lang="en-US" sz="2000" dirty="0">
                <a:solidFill>
                  <a:schemeClr val="bg2"/>
                </a:solidFill>
                <a:hlinkClick r:id="rId5">
                  <a:extLst>
                    <a:ext uri="{A12FA001-AC4F-418D-AE19-62706E023703}">
                      <ahyp:hlinkClr xmlns:ahyp="http://schemas.microsoft.com/office/drawing/2018/hyperlinkcolor" val="tx"/>
                    </a:ext>
                  </a:extLst>
                </a:hlinkClick>
              </a:rPr>
              <a:t>https://www.coursera.org/articles/machine-learning-in-finance</a:t>
            </a:r>
            <a:endParaRPr lang="en-US" sz="2000" dirty="0">
              <a:solidFill>
                <a:schemeClr val="bg2"/>
              </a:solidFill>
              <a:latin typeface="+mj-lt"/>
              <a:ea typeface="+mj-ea"/>
              <a:cs typeface="+mj-cs"/>
            </a:endParaRPr>
          </a:p>
          <a:p>
            <a:r>
              <a:rPr lang="en-US" sz="2000" dirty="0">
                <a:solidFill>
                  <a:schemeClr val="bg2"/>
                </a:solidFill>
                <a:hlinkClick r:id="rId6">
                  <a:extLst>
                    <a:ext uri="{A12FA001-AC4F-418D-AE19-62706E023703}">
                      <ahyp:hlinkClr xmlns:ahyp="http://schemas.microsoft.com/office/drawing/2018/hyperlinkcolor" val="tx"/>
                    </a:ext>
                  </a:extLst>
                </a:hlinkClick>
              </a:rPr>
              <a:t>https://www.upgrad.com/blog/machine-learning-applications-in-healthcare</a:t>
            </a:r>
            <a:r>
              <a:rPr lang="en-US" sz="2000" dirty="0">
                <a:solidFill>
                  <a:srgbClr val="467886"/>
                </a:solidFill>
                <a:hlinkClick r:id="rId6">
                  <a:extLst>
                    <a:ext uri="{A12FA001-AC4F-418D-AE19-62706E023703}">
                      <ahyp:hlinkClr xmlns:ahyp="http://schemas.microsoft.com/office/drawing/2018/hyperlinkcolor" val="tx"/>
                    </a:ext>
                  </a:extLst>
                </a:hlinkClick>
              </a:rPr>
              <a:t>/</a:t>
            </a:r>
            <a:endParaRPr lang="en-US" sz="2000" dirty="0"/>
          </a:p>
          <a:p>
            <a:endParaRPr lang="en-US" dirty="0"/>
          </a:p>
        </p:txBody>
      </p:sp>
    </p:spTree>
    <p:extLst>
      <p:ext uri="{BB962C8B-B14F-4D97-AF65-F5344CB8AC3E}">
        <p14:creationId xmlns:p14="http://schemas.microsoft.com/office/powerpoint/2010/main" val="238000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C34E-577F-B5EC-8801-0E7A3AA61BA8}"/>
              </a:ext>
            </a:extLst>
          </p:cNvPr>
          <p:cNvSpPr>
            <a:spLocks noGrp="1"/>
          </p:cNvSpPr>
          <p:nvPr>
            <p:ph type="title"/>
          </p:nvPr>
        </p:nvSpPr>
        <p:spPr>
          <a:xfrm>
            <a:off x="720969" y="1209187"/>
            <a:ext cx="3827585" cy="3533107"/>
          </a:xfrm>
        </p:spPr>
        <p:txBody>
          <a:bodyPr>
            <a:normAutofit fontScale="90000"/>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What are the three types of machine leaning that you should known?</a:t>
            </a:r>
          </a:p>
        </p:txBody>
      </p:sp>
      <p:pic>
        <p:nvPicPr>
          <p:cNvPr id="4" name="Picture 3" descr="Person wearing yellow">
            <a:extLst>
              <a:ext uri="{FF2B5EF4-FFF2-40B4-BE49-F238E27FC236}">
                <a16:creationId xmlns:a16="http://schemas.microsoft.com/office/drawing/2014/main" id="{6DBDA592-31E4-EDA1-7C3F-E7A9E57B3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68" y="0"/>
            <a:ext cx="7022432" cy="6858000"/>
          </a:xfrm>
          <a:prstGeom prst="rect">
            <a:avLst/>
          </a:prstGeom>
          <a:scene3d>
            <a:camera prst="orthographicFront"/>
            <a:lightRig rig="threePt" dir="t"/>
          </a:scene3d>
          <a:sp3d>
            <a:bevelT w="6350" h="38100"/>
          </a:sp3d>
        </p:spPr>
      </p:pic>
    </p:spTree>
    <p:extLst>
      <p:ext uri="{BB962C8B-B14F-4D97-AF65-F5344CB8AC3E}">
        <p14:creationId xmlns:p14="http://schemas.microsoft.com/office/powerpoint/2010/main" val="359983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F948-9336-4389-7D49-053D2BFB9B12}"/>
              </a:ext>
            </a:extLst>
          </p:cNvPr>
          <p:cNvSpPr>
            <a:spLocks noGrp="1"/>
          </p:cNvSpPr>
          <p:nvPr>
            <p:ph type="title"/>
          </p:nvPr>
        </p:nvSpPr>
        <p:spPr>
          <a:xfrm>
            <a:off x="640080" y="1442354"/>
            <a:ext cx="4808220" cy="639238"/>
          </a:xfrm>
        </p:spPr>
        <p:txBody>
          <a:bodyPr>
            <a:normAutofit fontScale="90000"/>
          </a:bodyPr>
          <a:lstStyle/>
          <a:p>
            <a:r>
              <a:rPr lang="en-US" sz="3200" dirty="0">
                <a:solidFill>
                  <a:schemeClr val="accent1">
                    <a:lumMod val="60000"/>
                    <a:lumOff val="40000"/>
                  </a:schemeClr>
                </a:solidFill>
              </a:rPr>
              <a:t>Supervised</a:t>
            </a:r>
            <a:r>
              <a:rPr lang="en-US" dirty="0">
                <a:solidFill>
                  <a:schemeClr val="accent1">
                    <a:lumMod val="60000"/>
                    <a:lumOff val="40000"/>
                  </a:schemeClr>
                </a:solidFill>
              </a:rPr>
              <a:t> </a:t>
            </a:r>
            <a:r>
              <a:rPr lang="en-US" sz="3200" dirty="0">
                <a:solidFill>
                  <a:schemeClr val="accent1">
                    <a:lumMod val="60000"/>
                    <a:lumOff val="40000"/>
                  </a:schemeClr>
                </a:solidFill>
              </a:rPr>
              <a:t>Learning</a:t>
            </a:r>
          </a:p>
        </p:txBody>
      </p:sp>
      <p:sp>
        <p:nvSpPr>
          <p:cNvPr id="3" name="Content Placeholder 2">
            <a:extLst>
              <a:ext uri="{FF2B5EF4-FFF2-40B4-BE49-F238E27FC236}">
                <a16:creationId xmlns:a16="http://schemas.microsoft.com/office/drawing/2014/main" id="{420B2640-20E9-140C-F061-C866EBADBD99}"/>
              </a:ext>
            </a:extLst>
          </p:cNvPr>
          <p:cNvSpPr>
            <a:spLocks noGrp="1"/>
          </p:cNvSpPr>
          <p:nvPr>
            <p:ph type="body" sz="half" idx="4294967295"/>
          </p:nvPr>
        </p:nvSpPr>
        <p:spPr>
          <a:xfrm>
            <a:off x="640080" y="2128679"/>
            <a:ext cx="5006340" cy="3377248"/>
          </a:xfrm>
        </p:spPr>
        <p:txBody>
          <a:bodyPr>
            <a:normAutofit fontScale="92500"/>
          </a:bodyPr>
          <a:lstStyle/>
          <a:p>
            <a:pPr marL="0" indent="0">
              <a:buNone/>
            </a:pPr>
            <a:r>
              <a:rPr lang="en-US" dirty="0"/>
              <a:t>is defined as when a model gets trained on a “Labelled Dataset”. Labelled datasets have both input and output parameters. In Supervised Learning algorithms learn to map points between inputs and correct outputs. It has both training and validation datasets labelled.</a:t>
            </a:r>
          </a:p>
        </p:txBody>
      </p:sp>
      <p:pic>
        <p:nvPicPr>
          <p:cNvPr id="24" name="Picture Placeholder 23" descr="A diagram of a person with animals&#10;&#10;Description automatically generated with medium confidence">
            <a:extLst>
              <a:ext uri="{FF2B5EF4-FFF2-40B4-BE49-F238E27FC236}">
                <a16:creationId xmlns:a16="http://schemas.microsoft.com/office/drawing/2014/main" id="{0C4B6B48-1617-5E7A-CD77-3A0940F6296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l="2667" r="2667"/>
          <a:stretch>
            <a:fillRect/>
          </a:stretch>
        </p:blipFill>
        <p:spPr>
          <a:xfrm>
            <a:off x="6002338" y="457200"/>
            <a:ext cx="6189662" cy="5403850"/>
          </a:xfrm>
        </p:spPr>
      </p:pic>
      <p:sp>
        <p:nvSpPr>
          <p:cNvPr id="26" name="TextBox 25">
            <a:extLst>
              <a:ext uri="{FF2B5EF4-FFF2-40B4-BE49-F238E27FC236}">
                <a16:creationId xmlns:a16="http://schemas.microsoft.com/office/drawing/2014/main" id="{E19369B8-4E5B-89C2-E41F-C439537C3B77}"/>
              </a:ext>
            </a:extLst>
          </p:cNvPr>
          <p:cNvSpPr txBox="1"/>
          <p:nvPr/>
        </p:nvSpPr>
        <p:spPr>
          <a:xfrm>
            <a:off x="1475873" y="6192252"/>
            <a:ext cx="8742947" cy="369332"/>
          </a:xfrm>
          <a:prstGeom prst="rect">
            <a:avLst/>
          </a:prstGeom>
          <a:noFill/>
        </p:spPr>
        <p:txBody>
          <a:bodyPr wrap="square" rtlCol="0">
            <a:spAutoFit/>
          </a:bodyPr>
          <a:lstStyle/>
          <a:p>
            <a:r>
              <a:rPr lang="en-US" dirty="0">
                <a:solidFill>
                  <a:schemeClr val="accent1">
                    <a:lumMod val="60000"/>
                    <a:lumOff val="40000"/>
                  </a:schemeClr>
                </a:solidFill>
              </a:rPr>
              <a:t>References</a:t>
            </a:r>
            <a:r>
              <a:rPr lang="en-US" dirty="0"/>
              <a:t>: https://www.geeksforgeeks.org/types-of-machine-learning/</a:t>
            </a:r>
          </a:p>
        </p:txBody>
      </p:sp>
    </p:spTree>
    <p:extLst>
      <p:ext uri="{BB962C8B-B14F-4D97-AF65-F5344CB8AC3E}">
        <p14:creationId xmlns:p14="http://schemas.microsoft.com/office/powerpoint/2010/main" val="206901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5BC9-C719-7ABA-F8FB-AE964C38826D}"/>
              </a:ext>
            </a:extLst>
          </p:cNvPr>
          <p:cNvSpPr>
            <a:spLocks noGrp="1"/>
          </p:cNvSpPr>
          <p:nvPr>
            <p:ph type="title"/>
          </p:nvPr>
        </p:nvSpPr>
        <p:spPr/>
        <p:txBody>
          <a:bodyPr/>
          <a:lstStyle/>
          <a:p>
            <a:r>
              <a:rPr lang="en-US" dirty="0">
                <a:solidFill>
                  <a:schemeClr val="accent1">
                    <a:lumMod val="60000"/>
                    <a:lumOff val="40000"/>
                  </a:schemeClr>
                </a:solidFill>
              </a:rPr>
              <a:t>Unsupervised Machine Learning</a:t>
            </a:r>
          </a:p>
        </p:txBody>
      </p:sp>
      <p:sp>
        <p:nvSpPr>
          <p:cNvPr id="4" name="Text Placeholder 3">
            <a:extLst>
              <a:ext uri="{FF2B5EF4-FFF2-40B4-BE49-F238E27FC236}">
                <a16:creationId xmlns:a16="http://schemas.microsoft.com/office/drawing/2014/main" id="{53360618-0F3E-3F85-19B9-30FF0D411100}"/>
              </a:ext>
            </a:extLst>
          </p:cNvPr>
          <p:cNvSpPr>
            <a:spLocks noGrp="1"/>
          </p:cNvSpPr>
          <p:nvPr>
            <p:ph type="body" sz="half" idx="2"/>
          </p:nvPr>
        </p:nvSpPr>
        <p:spPr/>
        <p:txBody>
          <a:bodyPr/>
          <a:lstStyle/>
          <a:p>
            <a:r>
              <a:rPr lang="en-US" dirty="0"/>
              <a:t>is a type of machine learning technique in which an algorithm discovers patterns and relationships using unlabeled data. Unlike supervised learning, unsupervised learning doesn’t involve providing the algorithm with labeled target outputs. The primary goal of Unsupervised learning is often to discover hidden patterns, similarities, or clusters within the data, which can then be used for various purposes, such as data exploration, visualization, dimensionality reduction, and more.</a:t>
            </a:r>
          </a:p>
        </p:txBody>
      </p:sp>
      <p:pic>
        <p:nvPicPr>
          <p:cNvPr id="19" name="Picture Placeholder 18" descr="A diagram of a model training&#10;&#10;Description automatically generated">
            <a:extLst>
              <a:ext uri="{FF2B5EF4-FFF2-40B4-BE49-F238E27FC236}">
                <a16:creationId xmlns:a16="http://schemas.microsoft.com/office/drawing/2014/main" id="{E138C9A3-9E01-3461-3C7D-52C26A231D8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022" r="20022"/>
          <a:stretch>
            <a:fillRect/>
          </a:stretch>
        </p:blipFill>
        <p:spPr>
          <a:xfrm>
            <a:off x="4892841" y="992188"/>
            <a:ext cx="6459371" cy="4873625"/>
          </a:xfrm>
        </p:spPr>
      </p:pic>
      <p:sp>
        <p:nvSpPr>
          <p:cNvPr id="20" name="TextBox 19">
            <a:extLst>
              <a:ext uri="{FF2B5EF4-FFF2-40B4-BE49-F238E27FC236}">
                <a16:creationId xmlns:a16="http://schemas.microsoft.com/office/drawing/2014/main" id="{8178225C-E9B8-2776-C0FB-B8BCDDCA171D}"/>
              </a:ext>
            </a:extLst>
          </p:cNvPr>
          <p:cNvSpPr txBox="1"/>
          <p:nvPr/>
        </p:nvSpPr>
        <p:spPr>
          <a:xfrm>
            <a:off x="1475873" y="6192252"/>
            <a:ext cx="8742947" cy="369332"/>
          </a:xfrm>
          <a:prstGeom prst="rect">
            <a:avLst/>
          </a:prstGeom>
          <a:noFill/>
        </p:spPr>
        <p:txBody>
          <a:bodyPr wrap="square" rtlCol="0">
            <a:spAutoFit/>
          </a:bodyPr>
          <a:lstStyle/>
          <a:p>
            <a:r>
              <a:rPr lang="en-US" dirty="0">
                <a:solidFill>
                  <a:schemeClr val="accent1">
                    <a:lumMod val="60000"/>
                    <a:lumOff val="40000"/>
                  </a:schemeClr>
                </a:solidFill>
              </a:rPr>
              <a:t>References</a:t>
            </a:r>
            <a:r>
              <a:rPr lang="en-US" dirty="0"/>
              <a:t>: https://www.geeksforgeeks.org/types-of-machine-learning/</a:t>
            </a:r>
          </a:p>
        </p:txBody>
      </p:sp>
    </p:spTree>
    <p:extLst>
      <p:ext uri="{BB962C8B-B14F-4D97-AF65-F5344CB8AC3E}">
        <p14:creationId xmlns:p14="http://schemas.microsoft.com/office/powerpoint/2010/main" val="261038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B0CA-A6D1-E174-F762-AA85166AB594}"/>
              </a:ext>
            </a:extLst>
          </p:cNvPr>
          <p:cNvSpPr>
            <a:spLocks noGrp="1"/>
          </p:cNvSpPr>
          <p:nvPr>
            <p:ph type="title"/>
          </p:nvPr>
        </p:nvSpPr>
        <p:spPr/>
        <p:txBody>
          <a:bodyPr/>
          <a:lstStyle/>
          <a:p>
            <a:r>
              <a:rPr lang="en-US" dirty="0">
                <a:solidFill>
                  <a:schemeClr val="accent1">
                    <a:lumMod val="60000"/>
                    <a:lumOff val="40000"/>
                  </a:schemeClr>
                </a:solidFill>
              </a:rPr>
              <a:t>Reinforcement Machine Learning</a:t>
            </a:r>
          </a:p>
        </p:txBody>
      </p:sp>
      <p:sp>
        <p:nvSpPr>
          <p:cNvPr id="4" name="Text Placeholder 3">
            <a:extLst>
              <a:ext uri="{FF2B5EF4-FFF2-40B4-BE49-F238E27FC236}">
                <a16:creationId xmlns:a16="http://schemas.microsoft.com/office/drawing/2014/main" id="{82B6DB30-A2F2-B824-F8D0-548448D6CD44}"/>
              </a:ext>
            </a:extLst>
          </p:cNvPr>
          <p:cNvSpPr>
            <a:spLocks noGrp="1"/>
          </p:cNvSpPr>
          <p:nvPr>
            <p:ph type="body" sz="half" idx="2"/>
          </p:nvPr>
        </p:nvSpPr>
        <p:spPr/>
        <p:txBody>
          <a:bodyPr>
            <a:normAutofit lnSpcReduction="10000"/>
          </a:bodyPr>
          <a:lstStyle/>
          <a:p>
            <a:r>
              <a:rPr lang="en-US" dirty="0"/>
              <a:t>algorithm is a learning method that interacts with the environment by producing actions and discovering errors. Trial, error, and delay are the most relevant characteristics of reinforcement learning. In this technique, the model keeps on increasing its performance using Reward Feedback to learn the behavior or pattern. These algorithms are specific to a particular problem e.g. Google Self Driving car, AlphaGo where a bot competes with humans and even itself to get better and better performers in Go Game. Each time we feed in data, they learn and add the data to their knowledge which is training data. So, the more it learns the better it gets trained and hence experienced. </a:t>
            </a:r>
          </a:p>
        </p:txBody>
      </p:sp>
      <p:pic>
        <p:nvPicPr>
          <p:cNvPr id="13" name="Picture Placeholder 12" descr="A diagram of a person's head&#10;&#10;Description automatically generated">
            <a:extLst>
              <a:ext uri="{FF2B5EF4-FFF2-40B4-BE49-F238E27FC236}">
                <a16:creationId xmlns:a16="http://schemas.microsoft.com/office/drawing/2014/main" id="{AD3CE199-9D16-E03C-3856-52545698A6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678" r="10678"/>
          <a:stretch>
            <a:fillRect/>
          </a:stretch>
        </p:blipFill>
        <p:spPr>
          <a:xfrm>
            <a:off x="5016843" y="989012"/>
            <a:ext cx="6796216" cy="4873625"/>
          </a:xfrm>
        </p:spPr>
      </p:pic>
      <p:sp>
        <p:nvSpPr>
          <p:cNvPr id="14" name="TextBox 13">
            <a:extLst>
              <a:ext uri="{FF2B5EF4-FFF2-40B4-BE49-F238E27FC236}">
                <a16:creationId xmlns:a16="http://schemas.microsoft.com/office/drawing/2014/main" id="{668BCFDD-A49C-D885-DFE0-8484010D1BF1}"/>
              </a:ext>
            </a:extLst>
          </p:cNvPr>
          <p:cNvSpPr txBox="1"/>
          <p:nvPr/>
        </p:nvSpPr>
        <p:spPr>
          <a:xfrm>
            <a:off x="1475873" y="6192252"/>
            <a:ext cx="8742947" cy="369332"/>
          </a:xfrm>
          <a:prstGeom prst="rect">
            <a:avLst/>
          </a:prstGeom>
          <a:noFill/>
        </p:spPr>
        <p:txBody>
          <a:bodyPr wrap="square" rtlCol="0">
            <a:spAutoFit/>
          </a:bodyPr>
          <a:lstStyle/>
          <a:p>
            <a:r>
              <a:rPr lang="en-US" dirty="0">
                <a:solidFill>
                  <a:schemeClr val="accent1">
                    <a:lumMod val="60000"/>
                    <a:lumOff val="40000"/>
                  </a:schemeClr>
                </a:solidFill>
              </a:rPr>
              <a:t>References</a:t>
            </a:r>
            <a:r>
              <a:rPr lang="en-US" dirty="0"/>
              <a:t>: https://www.geeksforgeeks.org/types-of-machine-learning/</a:t>
            </a:r>
          </a:p>
        </p:txBody>
      </p:sp>
    </p:spTree>
    <p:extLst>
      <p:ext uri="{BB962C8B-B14F-4D97-AF65-F5344CB8AC3E}">
        <p14:creationId xmlns:p14="http://schemas.microsoft.com/office/powerpoint/2010/main" val="379828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A720-16DA-1D55-7F0C-FAC481E72705}"/>
              </a:ext>
            </a:extLst>
          </p:cNvPr>
          <p:cNvSpPr>
            <a:spLocks noGrp="1"/>
          </p:cNvSpPr>
          <p:nvPr>
            <p:ph type="title"/>
          </p:nvPr>
        </p:nvSpPr>
        <p:spPr/>
        <p:txBody>
          <a:bodyPr/>
          <a:lstStyle/>
          <a:p>
            <a:r>
              <a:rPr lang="en-US" b="1" dirty="0">
                <a:solidFill>
                  <a:schemeClr val="accent1">
                    <a:lumMod val="60000"/>
                    <a:lumOff val="40000"/>
                  </a:schemeClr>
                </a:solidFill>
              </a:rPr>
              <a:t>Machine Learning Applications Overview</a:t>
            </a:r>
          </a:p>
        </p:txBody>
      </p:sp>
      <p:pic>
        <p:nvPicPr>
          <p:cNvPr id="4" name="Picture 3" descr="A robot head with text overlay&#10;&#10;Description automatically generated">
            <a:extLst>
              <a:ext uri="{FF2B5EF4-FFF2-40B4-BE49-F238E27FC236}">
                <a16:creationId xmlns:a16="http://schemas.microsoft.com/office/drawing/2014/main" id="{B5C6C239-5D8E-726A-EFFD-1CDD61D65E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283017"/>
            <a:ext cx="12192000" cy="5574983"/>
          </a:xfrm>
          <a:prstGeom prst="rect">
            <a:avLst/>
          </a:prstGeom>
        </p:spPr>
      </p:pic>
      <p:sp>
        <p:nvSpPr>
          <p:cNvPr id="5" name="TextBox 4">
            <a:extLst>
              <a:ext uri="{FF2B5EF4-FFF2-40B4-BE49-F238E27FC236}">
                <a16:creationId xmlns:a16="http://schemas.microsoft.com/office/drawing/2014/main" id="{96BF8E6B-3A6D-BAC6-8D96-EAF3AA425D9A}"/>
              </a:ext>
            </a:extLst>
          </p:cNvPr>
          <p:cNvSpPr txBox="1"/>
          <p:nvPr/>
        </p:nvSpPr>
        <p:spPr>
          <a:xfrm>
            <a:off x="0" y="5940742"/>
            <a:ext cx="12192000" cy="230832"/>
          </a:xfrm>
          <a:prstGeom prst="rect">
            <a:avLst/>
          </a:prstGeom>
          <a:noFill/>
        </p:spPr>
        <p:txBody>
          <a:bodyPr wrap="square" rtlCol="0">
            <a:spAutoFit/>
          </a:bodyPr>
          <a:lstStyle/>
          <a:p>
            <a:r>
              <a:rPr lang="en-US" sz="900">
                <a:hlinkClick r:id="rId3" tooltip="https://iabac.org/blog/exploring-the-applications-of-machine-learnin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00991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2C47-1B0F-4011-688C-BD3044B60E63}"/>
              </a:ext>
            </a:extLst>
          </p:cNvPr>
          <p:cNvSpPr>
            <a:spLocks noGrp="1"/>
          </p:cNvSpPr>
          <p:nvPr>
            <p:ph type="title"/>
          </p:nvPr>
        </p:nvSpPr>
        <p:spPr>
          <a:xfrm>
            <a:off x="246230" y="187325"/>
            <a:ext cx="3932237" cy="1600200"/>
          </a:xfrm>
        </p:spPr>
        <p:txBody>
          <a:bodyPr/>
          <a:lstStyle/>
          <a:p>
            <a:r>
              <a:rPr lang="en-US" dirty="0"/>
              <a:t>Healthcare: Drug Discovery &amp; Manufacturing</a:t>
            </a:r>
          </a:p>
        </p:txBody>
      </p:sp>
      <p:pic>
        <p:nvPicPr>
          <p:cNvPr id="6" name="Picture Placeholder 5" descr="A person wearing a white coat and goggles touching a transparent screen&#10;&#10;Description automatically generated">
            <a:extLst>
              <a:ext uri="{FF2B5EF4-FFF2-40B4-BE49-F238E27FC236}">
                <a16:creationId xmlns:a16="http://schemas.microsoft.com/office/drawing/2014/main" id="{87281E0F-4049-7BAA-926F-ECBFC6D152E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92" r="7792"/>
          <a:stretch>
            <a:fillRect/>
          </a:stretch>
        </p:blipFill>
        <p:spPr>
          <a:xfrm>
            <a:off x="4616970" y="0"/>
            <a:ext cx="7706311" cy="6858000"/>
          </a:xfrm>
        </p:spPr>
      </p:pic>
      <p:sp>
        <p:nvSpPr>
          <p:cNvPr id="4" name="Text Placeholder 3">
            <a:extLst>
              <a:ext uri="{FF2B5EF4-FFF2-40B4-BE49-F238E27FC236}">
                <a16:creationId xmlns:a16="http://schemas.microsoft.com/office/drawing/2014/main" id="{D1507F30-22A4-FCB3-322F-2DB4AED1C80A}"/>
              </a:ext>
            </a:extLst>
          </p:cNvPr>
          <p:cNvSpPr>
            <a:spLocks noGrp="1"/>
          </p:cNvSpPr>
          <p:nvPr>
            <p:ph type="body" sz="half" idx="2"/>
          </p:nvPr>
        </p:nvSpPr>
        <p:spPr>
          <a:xfrm>
            <a:off x="246230" y="1787525"/>
            <a:ext cx="3932237" cy="4343400"/>
          </a:xfrm>
        </p:spPr>
        <p:txBody>
          <a:bodyPr>
            <a:normAutofit fontScale="92500" lnSpcReduction="20000"/>
          </a:bodyPr>
          <a:lstStyle/>
          <a:p>
            <a:r>
              <a:rPr lang="en-US" b="1" i="0" dirty="0">
                <a:solidFill>
                  <a:srgbClr val="231F20"/>
                </a:solidFill>
                <a:effectLst/>
                <a:latin typeface="circular-xx"/>
              </a:rPr>
              <a:t>The problem that solved: </a:t>
            </a:r>
            <a:r>
              <a:rPr lang="en-US" b="0" i="0" dirty="0">
                <a:solidFill>
                  <a:srgbClr val="231F20"/>
                </a:solidFill>
                <a:effectLst/>
                <a:latin typeface="circular-xx"/>
              </a:rPr>
              <a:t>Machine learning applications have found their way into the field of drug discovery, especially in the preliminary stage, right from the initial screening of a drug’s compounds to its estimated success rate based on biological factors. This is primarily based on next-generation sequencing.</a:t>
            </a:r>
          </a:p>
          <a:p>
            <a:r>
              <a:rPr lang="en-US" b="1" dirty="0">
                <a:solidFill>
                  <a:srgbClr val="231F20"/>
                </a:solidFill>
                <a:latin typeface="circular-xx"/>
              </a:rPr>
              <a:t>Unsupervised Learning: </a:t>
            </a:r>
            <a:r>
              <a:rPr lang="en-US" dirty="0"/>
              <a:t>Machine Learning is being used by pharma companies in the drug discovery and manufacturing process. However, at present, this is limited to using unsupervised ML that can identify patterns in raw data. The focus here is to develop precision medicine powered by unsupervised learning, which allows physicians to identify mechanisms for “multifactorial” diseases. The MIT Clinical Machine Learning Group is one of the leading players in the game.</a:t>
            </a:r>
          </a:p>
          <a:p>
            <a:r>
              <a:rPr lang="en-US" b="1" dirty="0"/>
              <a:t>Impact of the solution: </a:t>
            </a:r>
            <a:r>
              <a:rPr lang="en-US" dirty="0"/>
              <a:t>Its precision medicine research aims to develop such algorithms that can help to understand the disease processes better and accordingly chalk out effective treatment for health issues like Type 2 diabetes. </a:t>
            </a:r>
          </a:p>
        </p:txBody>
      </p:sp>
    </p:spTree>
    <p:extLst>
      <p:ext uri="{BB962C8B-B14F-4D97-AF65-F5344CB8AC3E}">
        <p14:creationId xmlns:p14="http://schemas.microsoft.com/office/powerpoint/2010/main" val="209702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EB2E-8B90-7813-5815-8186C35940BE}"/>
              </a:ext>
            </a:extLst>
          </p:cNvPr>
          <p:cNvSpPr>
            <a:spLocks noGrp="1"/>
          </p:cNvSpPr>
          <p:nvPr>
            <p:ph type="title"/>
          </p:nvPr>
        </p:nvSpPr>
        <p:spPr>
          <a:xfrm>
            <a:off x="198104" y="352925"/>
            <a:ext cx="3932237" cy="914401"/>
          </a:xfrm>
        </p:spPr>
        <p:txBody>
          <a:bodyPr>
            <a:normAutofit fontScale="90000"/>
          </a:bodyPr>
          <a:lstStyle/>
          <a:p>
            <a:r>
              <a:rPr lang="en-US" dirty="0"/>
              <a:t>Finance</a:t>
            </a:r>
            <a:r>
              <a:rPr lang="en-US" b="1" dirty="0"/>
              <a:t>: Fraud Detection</a:t>
            </a:r>
          </a:p>
        </p:txBody>
      </p:sp>
      <p:pic>
        <p:nvPicPr>
          <p:cNvPr id="6" name="Picture Placeholder 5" descr="A person in a hoodie with his arms crossed">
            <a:extLst>
              <a:ext uri="{FF2B5EF4-FFF2-40B4-BE49-F238E27FC236}">
                <a16:creationId xmlns:a16="http://schemas.microsoft.com/office/drawing/2014/main" id="{A43DD7F0-AFEC-F3E9-0668-32276166D1A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89" b="2489"/>
          <a:stretch>
            <a:fillRect/>
          </a:stretch>
        </p:blipFill>
        <p:spPr>
          <a:xfrm>
            <a:off x="4622549" y="0"/>
            <a:ext cx="7569451" cy="6858000"/>
          </a:xfrm>
        </p:spPr>
      </p:pic>
      <p:sp>
        <p:nvSpPr>
          <p:cNvPr id="4" name="Text Placeholder 3">
            <a:extLst>
              <a:ext uri="{FF2B5EF4-FFF2-40B4-BE49-F238E27FC236}">
                <a16:creationId xmlns:a16="http://schemas.microsoft.com/office/drawing/2014/main" id="{09F685DB-3CCB-5661-6A2D-5EBCFD0B35BE}"/>
              </a:ext>
            </a:extLst>
          </p:cNvPr>
          <p:cNvSpPr>
            <a:spLocks noGrp="1"/>
          </p:cNvSpPr>
          <p:nvPr>
            <p:ph type="body" sz="half" idx="2"/>
          </p:nvPr>
        </p:nvSpPr>
        <p:spPr>
          <a:xfrm>
            <a:off x="198104" y="1267325"/>
            <a:ext cx="4197433" cy="5237749"/>
          </a:xfrm>
        </p:spPr>
        <p:txBody>
          <a:bodyPr/>
          <a:lstStyle/>
          <a:p>
            <a:r>
              <a:rPr lang="en-US" b="1" dirty="0"/>
              <a:t>The problem that solved: </a:t>
            </a:r>
            <a:r>
              <a:rPr lang="en-US" dirty="0"/>
              <a:t>Real-time fraud detection in finance involves monitoring transactions as they occur, using advanced algorithms to analyze data instantly, and blocking fraudulent activity before it can cause financial harm.</a:t>
            </a:r>
          </a:p>
          <a:p>
            <a:r>
              <a:rPr lang="en-US" b="1" dirty="0"/>
              <a:t>Machine Learning Types:</a:t>
            </a:r>
          </a:p>
          <a:p>
            <a:r>
              <a:rPr lang="en-US" b="1" dirty="0"/>
              <a:t>Unsupervised &amp; Supervised Learning </a:t>
            </a:r>
            <a:r>
              <a:rPr lang="en-US" dirty="0"/>
              <a:t>Machine learning in fraud detection uses algorithms to analyze transaction patterns and flag unusual behavior that might indicate fraud, improving the accuracy and speed of detecting suspicious activities.</a:t>
            </a:r>
          </a:p>
          <a:p>
            <a:r>
              <a:rPr lang="en-US" b="1" dirty="0"/>
              <a:t>Solution Impact: </a:t>
            </a:r>
            <a:r>
              <a:rPr lang="en-US" dirty="0"/>
              <a:t>Machine learning has transformed finance by improving decision-making, managing risk better, and increasing efficiency through predictive analytics, fraud detection, algorithmic trading, more accurate credit scoring, and enhanced customer service.</a:t>
            </a:r>
            <a:endParaRPr lang="en-US" b="1" dirty="0"/>
          </a:p>
        </p:txBody>
      </p:sp>
    </p:spTree>
    <p:extLst>
      <p:ext uri="{BB962C8B-B14F-4D97-AF65-F5344CB8AC3E}">
        <p14:creationId xmlns:p14="http://schemas.microsoft.com/office/powerpoint/2010/main" val="424016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2772-2CAC-E75C-819D-B6DFFFDF5248}"/>
              </a:ext>
            </a:extLst>
          </p:cNvPr>
          <p:cNvSpPr>
            <a:spLocks noGrp="1"/>
          </p:cNvSpPr>
          <p:nvPr>
            <p:ph type="title"/>
          </p:nvPr>
        </p:nvSpPr>
        <p:spPr>
          <a:xfrm>
            <a:off x="178420" y="73025"/>
            <a:ext cx="3932237" cy="1069975"/>
          </a:xfrm>
        </p:spPr>
        <p:txBody>
          <a:bodyPr/>
          <a:lstStyle/>
          <a:p>
            <a:r>
              <a:rPr lang="en-US" dirty="0"/>
              <a:t>Marketing: </a:t>
            </a:r>
            <a:r>
              <a:rPr lang="en-US" b="1" dirty="0"/>
              <a:t>Product Recommendation</a:t>
            </a:r>
          </a:p>
        </p:txBody>
      </p:sp>
      <p:pic>
        <p:nvPicPr>
          <p:cNvPr id="6" name="Picture Placeholder 5" descr="A cartoon of a person's face and a pair of shoes&#10;&#10;Description automatically generated">
            <a:extLst>
              <a:ext uri="{FF2B5EF4-FFF2-40B4-BE49-F238E27FC236}">
                <a16:creationId xmlns:a16="http://schemas.microsoft.com/office/drawing/2014/main" id="{546E4B07-5531-9A46-5004-6F53627A793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347" b="4347"/>
          <a:stretch>
            <a:fillRect/>
          </a:stretch>
        </p:blipFill>
        <p:spPr>
          <a:xfrm>
            <a:off x="4817327" y="0"/>
            <a:ext cx="7374673" cy="6858000"/>
          </a:xfrm>
        </p:spPr>
      </p:pic>
      <p:sp>
        <p:nvSpPr>
          <p:cNvPr id="4" name="Text Placeholder 3">
            <a:extLst>
              <a:ext uri="{FF2B5EF4-FFF2-40B4-BE49-F238E27FC236}">
                <a16:creationId xmlns:a16="http://schemas.microsoft.com/office/drawing/2014/main" id="{75BBCC65-C773-5252-5992-FE097503777C}"/>
              </a:ext>
            </a:extLst>
          </p:cNvPr>
          <p:cNvSpPr>
            <a:spLocks noGrp="1"/>
          </p:cNvSpPr>
          <p:nvPr>
            <p:ph type="body" sz="half" idx="2"/>
          </p:nvPr>
        </p:nvSpPr>
        <p:spPr>
          <a:xfrm>
            <a:off x="178420" y="1143000"/>
            <a:ext cx="4638907" cy="5413916"/>
          </a:xfrm>
        </p:spPr>
        <p:txBody>
          <a:bodyPr>
            <a:normAutofit lnSpcReduction="10000"/>
          </a:bodyPr>
          <a:lstStyle/>
          <a:p>
            <a:r>
              <a:rPr lang="en-US" b="1" dirty="0"/>
              <a:t>The problem solved: </a:t>
            </a:r>
            <a:r>
              <a:rPr lang="en-US" dirty="0"/>
              <a:t>In product recommendation, machine learning solves the problem of delivering personalized suggestions by analyzing user behavior, preferences, and purchase history. This helps businesses provide relevant product recommendations, increasing customer satisfaction and sales.</a:t>
            </a:r>
          </a:p>
          <a:p>
            <a:r>
              <a:rPr lang="en-US" dirty="0"/>
              <a:t>Machine learning Types: </a:t>
            </a:r>
            <a:r>
              <a:rPr lang="en-US" b="1" dirty="0"/>
              <a:t>Supervised &amp; Unsupervised Learning</a:t>
            </a:r>
          </a:p>
          <a:p>
            <a:pPr marL="285750" indent="-285750">
              <a:buFont typeface="Arial" panose="020B0604020202020204" pitchFamily="34" charset="0"/>
              <a:buChar char="•"/>
            </a:pPr>
            <a:r>
              <a:rPr lang="en-US" dirty="0"/>
              <a:t>Clustering models</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User-based k-nearest neighbors</a:t>
            </a:r>
          </a:p>
          <a:p>
            <a:pPr marL="285750" indent="-285750">
              <a:buFont typeface="Arial" panose="020B0604020202020204" pitchFamily="34" charset="0"/>
              <a:buChar char="•"/>
            </a:pPr>
            <a:r>
              <a:rPr lang="en-US" dirty="0"/>
              <a:t>Matrix factorization</a:t>
            </a:r>
          </a:p>
          <a:p>
            <a:pPr marL="285750" indent="-285750">
              <a:buFont typeface="Arial" panose="020B0604020202020204" pitchFamily="34" charset="0"/>
              <a:buChar char="•"/>
            </a:pPr>
            <a:r>
              <a:rPr lang="en-US" dirty="0"/>
              <a:t>Bayesian networks</a:t>
            </a:r>
          </a:p>
          <a:p>
            <a:r>
              <a:rPr lang="en-US" b="1" dirty="0"/>
              <a:t>Impact of solution: </a:t>
            </a:r>
            <a:r>
              <a:rPr lang="en-US" i="1" dirty="0"/>
              <a:t>Enhanced Personalization: </a:t>
            </a:r>
            <a:r>
              <a:rPr lang="en-US" dirty="0"/>
              <a:t>Machine learning has revolutionized product recommendation systems by enabling them to automatically learn and improve over time based on user feedback and data. This leads to more accurate and personalized suggestions, increasing user engagement and satisfaction</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3699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934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ADLaM Display</vt:lpstr>
      <vt:lpstr>Aptos</vt:lpstr>
      <vt:lpstr>Aptos Display</vt:lpstr>
      <vt:lpstr>Arial</vt:lpstr>
      <vt:lpstr>circular-xx</vt:lpstr>
      <vt:lpstr>Studio-Feixen-Sans</vt:lpstr>
      <vt:lpstr>Office Theme</vt:lpstr>
      <vt:lpstr>What  Machine Learning? </vt:lpstr>
      <vt:lpstr>What are the three types of machine leaning that you should known?</vt:lpstr>
      <vt:lpstr>Supervised Learning</vt:lpstr>
      <vt:lpstr>Unsupervised Machine Learning</vt:lpstr>
      <vt:lpstr>Reinforcement Machine Learning</vt:lpstr>
      <vt:lpstr>Machine Learning Applications Overview</vt:lpstr>
      <vt:lpstr>Healthcare: Drug Discovery &amp; Manufacturing</vt:lpstr>
      <vt:lpstr>Finance: Fraud Detection</vt:lpstr>
      <vt:lpstr>Marketing: Product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Ed-Michael Anonuevo</dc:creator>
  <cp:lastModifiedBy>Ed-Michael Anonuevo</cp:lastModifiedBy>
  <cp:revision>1</cp:revision>
  <dcterms:created xsi:type="dcterms:W3CDTF">2024-09-03T17:03:21Z</dcterms:created>
  <dcterms:modified xsi:type="dcterms:W3CDTF">2024-09-03T18:16:59Z</dcterms:modified>
</cp:coreProperties>
</file>