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27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1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solidFill>
                  <a:srgbClr val="000000"/>
                </a:solidFill>
                <a:latin typeface="Arial"/>
              </a:rPr>
              <a:t>Pulse para desplazar la diapositiva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s-CO" sz="2000" b="0" strike="noStrike" spc="-1">
                <a:solidFill>
                  <a:srgbClr val="000000"/>
                </a:solidFill>
                <a:latin typeface="Arial"/>
              </a:rPr>
              <a:t>Pulse para editar el formato de las notas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&lt;cabecera&gt;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55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5BCDE60-37EF-4115-A0AF-A1A826765EE9}" type="slidenum"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es-CO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302A570-88CA-4E2D-AB7C-27A19B149E6B}" type="slidenum"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s-CO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19ED819-1E30-41F9-AD00-A5EEFEAC9B7A}" type="slidenum"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es-CO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69E5F96-C126-4B22-82CE-86F36132D553}" type="slidenum"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s-CO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49F5EB3-B700-4C5F-AAE5-BCB3B6A0A51C}" type="slidenum"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es-CO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46D33B6-6F28-4E2B-8B2A-12CFBBC56E46}" type="slidenum"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es-CO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9EFA5A0-5683-48A7-9CE4-38D245E7DD81}" type="slidenum"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es-CO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C7A22C2-B1FA-411F-A096-7A54C2E423A9}" type="slidenum"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s-CO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13D1A73-ABF2-46F3-807B-AAD57BC16DD4}" type="slidenum"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s-CO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307DA2A-6642-4501-9078-00840E36CF63}" type="slidenum"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s-CO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96D73EB-9442-45EC-B297-777ED3FAA0CA}" type="slidenum"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s-CO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700F5AD-FE3D-4AA5-8515-24012F99D156}" type="slidenum"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s-CO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BDB60FA-09FD-4FE8-8662-0CB7C150BE07}" type="slidenum"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s-CO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BA1B790-CD50-4C41-BBB8-80C65125ED66}" type="slidenum"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s-CO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0620D3-074A-429E-AE02-DAF0BF7A7D38}" type="slidenum"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s-CO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CO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CO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A8110F5-93AB-457B-A17A-690ABD514F6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CD3F0592-3422-429E-B18A-CB56A46F9EF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D9B1B9C5-0735-45C1-B84E-CA02D69D0EFD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89868C-EFCE-41B0-BE1F-28D1820346BC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ACEEC99-3241-44EB-8FD2-5B7A8640708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CO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1C69E30-E129-446B-9A2E-63A15CB2EC0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236DC1A-A55A-4018-8A61-20E826BA9318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CO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F8E99983-8AC2-4FF5-AC72-0BDAD671E10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92B70412-4AE6-4137-8480-1CE94E6EE627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CO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0E94F998-3F23-48B0-B1FC-A856CF2157F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29049867-7EA3-4FFF-9D45-941DC2335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FE2528E-E40A-4650-BDED-DBA233005667}" type="slidenum">
              <a:rPr lang="es-CO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7411ED8-5790-45B3-8E02-3BB3D12FC862}" type="slidenum">
              <a:rPr lang="es-CO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C2411A8-F232-421E-8D2B-93C188EB392E}" type="slidenum">
              <a:rPr lang="es-CO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D17FA05-554F-408F-9164-E2B9675E1941}" type="slidenum">
              <a:rPr lang="es-CO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18500D4-319D-4875-BC40-299EE0488EB2}" type="slidenum">
              <a:rPr lang="es-CO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1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s-CO" sz="4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A18803F-D1B1-4966-9117-FAE411BFB9F1}" type="slidenum">
              <a:rPr lang="es-CO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22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7D6F33E-816B-4BE1-8255-85FEBFB15D20}" type="slidenum">
              <a:rPr lang="es-CO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19D180E-E34C-49D8-BE0B-2AF85CA8A9BD}" type="slidenum">
              <a:rPr lang="es-CO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34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40E4D21-472F-417F-9038-84190BCD5BA7}" type="slidenum">
              <a:rPr lang="es-CO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AFD9A8B-EFF7-4030-98B8-FDA0DF5185D8}" type="slidenum">
              <a:rPr lang="es-CO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22C24DA-40F2-4A70-BB71-99E502C9D946}" type="slidenum">
              <a:rPr lang="es-CO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W6NZfCO5SIk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developer.mozilla.org/es/docs/Web/JavaScript/Guide/Grammar_and_typ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hyperlink" Target="https://www.w3schools.com/js/js_exercises.as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89;g1f213c8c16b_0_0"/>
          <p:cNvGrpSpPr/>
          <p:nvPr/>
        </p:nvGrpSpPr>
        <p:grpSpPr>
          <a:xfrm>
            <a:off x="0" y="-197280"/>
            <a:ext cx="12191400" cy="6857280"/>
            <a:chOff x="0" y="-197280"/>
            <a:chExt cx="12191400" cy="6857280"/>
          </a:xfrm>
        </p:grpSpPr>
        <p:pic>
          <p:nvPicPr>
            <p:cNvPr id="57" name="Google Shape;90;g1f213c8c16b_0_0"/>
            <p:cNvPicPr/>
            <p:nvPr/>
          </p:nvPicPr>
          <p:blipFill>
            <a:blip r:embed="rId3"/>
            <a:srcRect l="7813" r="7813" b="7535"/>
            <a:stretch/>
          </p:blipFill>
          <p:spPr>
            <a:xfrm>
              <a:off x="0" y="-19728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91;g1f213c8c16b_0_0"/>
            <p:cNvPicPr/>
            <p:nvPr/>
          </p:nvPicPr>
          <p:blipFill>
            <a:blip r:embed="rId4"/>
            <a:stretch/>
          </p:blipFill>
          <p:spPr>
            <a:xfrm>
              <a:off x="0" y="-19728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9" name="Google Shape;92;g1f213c8c16b_0_0"/>
          <p:cNvPicPr/>
          <p:nvPr/>
        </p:nvPicPr>
        <p:blipFill>
          <a:blip r:embed="rId5"/>
          <a:stretch/>
        </p:blipFill>
        <p:spPr>
          <a:xfrm>
            <a:off x="4219200" y="647640"/>
            <a:ext cx="3753360" cy="179820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93;g1f213c8c16b_0_0"/>
          <p:cNvSpPr/>
          <p:nvPr/>
        </p:nvSpPr>
        <p:spPr>
          <a:xfrm>
            <a:off x="2158560" y="2392560"/>
            <a:ext cx="7873920" cy="115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CO" sz="7000" b="1" strike="noStrike" spc="-1">
                <a:solidFill>
                  <a:schemeClr val="lt1"/>
                </a:solidFill>
                <a:latin typeface="Nunito Sans Black"/>
                <a:ea typeface="Nunito Sans Black"/>
              </a:rPr>
              <a:t>Bootcamp</a:t>
            </a:r>
            <a:endParaRPr lang="es-CO" sz="7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94;g1f213c8c16b_0_0"/>
          <p:cNvSpPr/>
          <p:nvPr/>
        </p:nvSpPr>
        <p:spPr>
          <a:xfrm>
            <a:off x="2185200" y="3582000"/>
            <a:ext cx="787392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CO" sz="4000" b="0" strike="noStrike" spc="-1">
                <a:solidFill>
                  <a:schemeClr val="lt1"/>
                </a:solidFill>
                <a:latin typeface="Nunito Sans Black"/>
                <a:ea typeface="Nunito Sans Black"/>
              </a:rPr>
              <a:t>Desarrollo Web Full Stack	</a:t>
            </a:r>
            <a:endParaRPr lang="es-CO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oogle Shape;95;g1f213c8c16b_0_0"/>
          <p:cNvPicPr/>
          <p:nvPr/>
        </p:nvPicPr>
        <p:blipFill>
          <a:blip r:embed="rId6"/>
          <a:stretch/>
        </p:blipFill>
        <p:spPr>
          <a:xfrm>
            <a:off x="9712800" y="5933520"/>
            <a:ext cx="2164320" cy="668880"/>
          </a:xfrm>
          <a:prstGeom prst="rect">
            <a:avLst/>
          </a:prstGeom>
          <a:ln w="0">
            <a:noFill/>
          </a:ln>
        </p:spPr>
      </p:pic>
      <p:grpSp>
        <p:nvGrpSpPr>
          <p:cNvPr id="63" name="Google Shape;96;g1f213c8c16b_0_0"/>
          <p:cNvGrpSpPr/>
          <p:nvPr/>
        </p:nvGrpSpPr>
        <p:grpSpPr>
          <a:xfrm>
            <a:off x="626400" y="254520"/>
            <a:ext cx="11250720" cy="982440"/>
            <a:chOff x="626400" y="254520"/>
            <a:chExt cx="11250720" cy="982440"/>
          </a:xfrm>
        </p:grpSpPr>
        <p:pic>
          <p:nvPicPr>
            <p:cNvPr id="64" name="Google Shape;97;g1f213c8c16b_0_0"/>
            <p:cNvPicPr/>
            <p:nvPr/>
          </p:nvPicPr>
          <p:blipFill>
            <a:blip r:embed="rId7"/>
            <a:stretch/>
          </p:blipFill>
          <p:spPr>
            <a:xfrm>
              <a:off x="10059840" y="254520"/>
              <a:ext cx="1817280" cy="982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Google Shape;98;g1f213c8c16b_0_0"/>
            <p:cNvPicPr/>
            <p:nvPr/>
          </p:nvPicPr>
          <p:blipFill>
            <a:blip r:embed="rId8"/>
            <a:stretch/>
          </p:blipFill>
          <p:spPr>
            <a:xfrm>
              <a:off x="626400" y="484200"/>
              <a:ext cx="1505160" cy="523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6" name="Google Shape;99;g1f213c8c16b_0_0"/>
          <p:cNvSpPr/>
          <p:nvPr/>
        </p:nvSpPr>
        <p:spPr>
          <a:xfrm>
            <a:off x="4545360" y="4447800"/>
            <a:ext cx="2819160" cy="92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CO" sz="1800" b="0" strike="noStrike" spc="-1">
                <a:solidFill>
                  <a:srgbClr val="D2A6FF"/>
                </a:solidFill>
                <a:latin typeface="Arial"/>
                <a:ea typeface="Arial"/>
              </a:rPr>
              <a:t>Nivel Intermedio</a:t>
            </a: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CO" sz="1800" b="0" strike="noStrike" spc="-1">
                <a:solidFill>
                  <a:srgbClr val="D2A6FF"/>
                </a:solidFill>
                <a:latin typeface="Arial"/>
                <a:ea typeface="Arial"/>
              </a:rPr>
              <a:t>Julian Felipe Latorre</a:t>
            </a: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CO" sz="1800" b="0" strike="noStrike" spc="-1">
                <a:solidFill>
                  <a:srgbClr val="D2A6FF"/>
                </a:solidFill>
                <a:latin typeface="Arial"/>
                <a:ea typeface="Arial"/>
              </a:rPr>
              <a:t>25/06/2024</a:t>
            </a: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32;g1f213c8c16b_0_4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46" name="Google Shape;133;g1f213c8c16b_0_41"/>
            <p:cNvPicPr/>
            <p:nvPr/>
          </p:nvPicPr>
          <p:blipFill>
            <a:blip r:embed="rId3"/>
            <a:srcRect l="7813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7" name="Google Shape;134;g1f213c8c16b_0_41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8" name="Google Shape;136;g1f213c8c16b_0_41"/>
          <p:cNvPicPr/>
          <p:nvPr/>
        </p:nvPicPr>
        <p:blipFill>
          <a:blip r:embed="rId5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49" name="Google Shape;137;g1f213c8c16b_0_41"/>
          <p:cNvPicPr/>
          <p:nvPr/>
        </p:nvPicPr>
        <p:blipFill>
          <a:blip r:embed="rId6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O" sz="4400" b="0" strike="noStrike" spc="-1">
                <a:solidFill>
                  <a:schemeClr val="lt1"/>
                </a:solidFill>
                <a:latin typeface="Calibri"/>
                <a:ea typeface="Calibri"/>
              </a:rPr>
              <a:t>Gestión de Errores (try-catch)</a:t>
            </a:r>
            <a:endParaRPr lang="es-CO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7222" lnSpcReduction="10000"/>
          </a:bodyPr>
          <a:lstStyle/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try-catch: Maneja errores en JavaScript.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try {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   let resultado = x / y;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   console.log(resultado);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} catch (error) {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   console.log('Hubo un error: ' + error.message);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}finally{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Console.log(“terminado”);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}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n 6"/>
          <p:cNvPicPr/>
          <p:nvPr/>
        </p:nvPicPr>
        <p:blipFill>
          <a:blip r:embed="rId7"/>
          <a:stretch/>
        </p:blipFill>
        <p:spPr>
          <a:xfrm>
            <a:off x="7996320" y="2075760"/>
            <a:ext cx="1532880" cy="3799800"/>
          </a:xfrm>
          <a:prstGeom prst="rect">
            <a:avLst/>
          </a:prstGeom>
          <a:ln w="0">
            <a:noFill/>
          </a:ln>
        </p:spPr>
      </p:pic>
      <p:sp>
        <p:nvSpPr>
          <p:cNvPr id="153" name="Rectángulo 152"/>
          <p:cNvSpPr/>
          <p:nvPr/>
        </p:nvSpPr>
        <p:spPr>
          <a:xfrm>
            <a:off x="8100000" y="5400000"/>
            <a:ext cx="900000" cy="475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Finally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32;g1f213c8c16b_0_4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55" name="Google Shape;133;g1f213c8c16b_0_41"/>
            <p:cNvPicPr/>
            <p:nvPr/>
          </p:nvPicPr>
          <p:blipFill>
            <a:blip r:embed="rId3"/>
            <a:srcRect l="7813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6" name="Google Shape;134;g1f213c8c16b_0_41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57" name="Google Shape;136;g1f213c8c16b_0_41"/>
          <p:cNvPicPr/>
          <p:nvPr/>
        </p:nvPicPr>
        <p:blipFill>
          <a:blip r:embed="rId5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137;g1f213c8c16b_0_41"/>
          <p:cNvPicPr/>
          <p:nvPr/>
        </p:nvPicPr>
        <p:blipFill>
          <a:blip r:embed="rId6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O" sz="4400" b="0" strike="noStrike" spc="-1">
                <a:solidFill>
                  <a:schemeClr val="lt1"/>
                </a:solidFill>
                <a:latin typeface="Calibri"/>
                <a:ea typeface="Calibri"/>
              </a:rPr>
              <a:t>El Operador this</a:t>
            </a:r>
            <a:endParaRPr lang="es-CO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this: Referencia el contexto actual de ejecución.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let persona = {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   nombre: 'Ana’,</a:t>
            </a:r>
            <a:br>
              <a:rPr sz="2800"/>
            </a:b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Edad: 28,   </a:t>
            </a:r>
            <a:br>
              <a:rPr sz="2800"/>
            </a:b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saludar: function() {       console.log(`Hola, soy ${this.nombre}.`);    '     }    ' }; 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persona.saludar.apply(self,[a,b]);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Console.log(this===window)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Call, apply y bind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Picture 2" descr="this Keyword in Javascript - Learn Simpli"/>
          <p:cNvPicPr/>
          <p:nvPr/>
        </p:nvPicPr>
        <p:blipFill>
          <a:blip r:embed="rId7"/>
          <a:stretch/>
        </p:blipFill>
        <p:spPr>
          <a:xfrm>
            <a:off x="6858000" y="3035160"/>
            <a:ext cx="3994200" cy="224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32;g1f213c8c16b_0_4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64" name="Google Shape;133;g1f213c8c16b_0_41"/>
            <p:cNvPicPr/>
            <p:nvPr/>
          </p:nvPicPr>
          <p:blipFill>
            <a:blip r:embed="rId3"/>
            <a:srcRect l="7813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5" name="Google Shape;134;g1f213c8c16b_0_41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66" name="Google Shape;136;g1f213c8c16b_0_41"/>
          <p:cNvPicPr/>
          <p:nvPr/>
        </p:nvPicPr>
        <p:blipFill>
          <a:blip r:embed="rId5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67" name="Google Shape;137;g1f213c8c16b_0_41"/>
          <p:cNvPicPr/>
          <p:nvPr/>
        </p:nvPicPr>
        <p:blipFill>
          <a:blip r:embed="rId6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O" sz="4400" b="0" strike="noStrike" spc="-1">
                <a:solidFill>
                  <a:schemeClr val="lt1"/>
                </a:solidFill>
                <a:latin typeface="Calibri"/>
                <a:ea typeface="Calibri"/>
              </a:rPr>
              <a:t>El Operador `${}`</a:t>
            </a:r>
            <a:endParaRPr lang="es-CO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`${}`: Operador de interpolación de cadenas en JavaScript.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let nombre = 'Ana';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console.log(`Hola, ${nombre}!`);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Picture 2" descr="Javascript Template Literals - blog.dmcindoe.dev"/>
          <p:cNvPicPr/>
          <p:nvPr/>
        </p:nvPicPr>
        <p:blipFill>
          <a:blip r:embed="rId7"/>
          <a:stretch/>
        </p:blipFill>
        <p:spPr>
          <a:xfrm>
            <a:off x="6019920" y="2898000"/>
            <a:ext cx="5116680" cy="2677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32;g1f213c8c16b_0_4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73" name="Google Shape;133;g1f213c8c16b_0_41"/>
            <p:cNvPicPr/>
            <p:nvPr/>
          </p:nvPicPr>
          <p:blipFill>
            <a:blip r:embed="rId3"/>
            <a:srcRect l="7813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4" name="Google Shape;134;g1f213c8c16b_0_41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75" name="Google Shape;136;g1f213c8c16b_0_41"/>
          <p:cNvPicPr/>
          <p:nvPr/>
        </p:nvPicPr>
        <p:blipFill>
          <a:blip r:embed="rId5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76" name="Google Shape;137;g1f213c8c16b_0_41"/>
          <p:cNvPicPr/>
          <p:nvPr/>
        </p:nvPicPr>
        <p:blipFill>
          <a:blip r:embed="rId6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O" sz="4400" b="0" strike="noStrike" spc="-1">
                <a:solidFill>
                  <a:schemeClr val="lt1"/>
                </a:solidFill>
                <a:latin typeface="Calibri"/>
                <a:ea typeface="Calibri"/>
              </a:rPr>
              <a:t>Tipos de Comillas en JavaScript</a:t>
            </a:r>
            <a:endParaRPr lang="es-CO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Comillas Simples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Comillas dobles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Comillas Graves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s`”hola” soy’${nombre}’`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“hola” soy ‘Julian’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Picture 2" descr="Javascript: Las 3 Comillas de Strings ', &quot;, `"/>
          <p:cNvPicPr/>
          <p:nvPr/>
        </p:nvPicPr>
        <p:blipFill>
          <a:blip r:embed="rId7"/>
          <a:stretch/>
        </p:blipFill>
        <p:spPr>
          <a:xfrm>
            <a:off x="5539680" y="2142720"/>
            <a:ext cx="5667840" cy="3187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32;g1f213c8c16b_0_ 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82" name="Google Shape;133;g1f213c8c16b_0_ 1"/>
            <p:cNvPicPr/>
            <p:nvPr/>
          </p:nvPicPr>
          <p:blipFill>
            <a:blip r:embed="rId3"/>
            <a:srcRect l="7813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3" name="Google Shape;134;g1f213c8c16b_0_ 1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84" name="Google Shape;136;g1f213c8c16b_0_ 1"/>
          <p:cNvPicPr/>
          <p:nvPr/>
        </p:nvPicPr>
        <p:blipFill>
          <a:blip r:embed="rId5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85" name="Google Shape;137;g1f213c8c16b_0_ 1"/>
          <p:cNvPicPr/>
          <p:nvPr/>
        </p:nvPicPr>
        <p:blipFill>
          <a:blip r:embed="rId6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O" sz="4400" b="0" strike="noStrike" spc="-1">
                <a:solidFill>
                  <a:schemeClr val="lt1"/>
                </a:solidFill>
                <a:latin typeface="Calibri"/>
                <a:ea typeface="Calibri"/>
              </a:rPr>
              <a:t>Recursos de consulta en Linea</a:t>
            </a:r>
            <a:endParaRPr lang="es-CO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86156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s-CO" sz="2400" b="0" u="sng" strike="noStrike" spc="-1">
                <a:solidFill>
                  <a:srgbClr val="0563C1"/>
                </a:solidFill>
                <a:uFillTx/>
                <a:latin typeface="Arial"/>
                <a:ea typeface="Calibri"/>
                <a:hlinkClick r:id="rId7"/>
              </a:rPr>
              <a:t>https://developer.mozilla.org/es/docs/Web/JavaScript/Guide/Grammar_and_types</a:t>
            </a:r>
            <a:endParaRPr lang="es-CO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s-CO" sz="12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s-CO" sz="2400" b="0" u="sng" strike="noStrike" spc="-1">
                <a:solidFill>
                  <a:srgbClr val="0563C1"/>
                </a:solidFill>
                <a:uFillTx/>
                <a:latin typeface="Arial"/>
                <a:ea typeface="Calibri"/>
                <a:hlinkClick r:id="rId8"/>
              </a:rPr>
              <a:t>https://www.youtube.com/watch?v=W6NZfCO5SIk</a:t>
            </a:r>
            <a:endParaRPr lang="es-CO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s-CO" sz="12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s-CO" sz="2400" b="0" u="sng" strike="noStrike" spc="-1">
                <a:solidFill>
                  <a:srgbClr val="0563C1"/>
                </a:solidFill>
                <a:uFillTx/>
                <a:latin typeface="Arial"/>
                <a:ea typeface="Arial"/>
                <a:hlinkClick r:id="rId9"/>
              </a:rPr>
              <a:t>https://www.w3schools.com/js/js_exercises.asp</a:t>
            </a:r>
            <a:endParaRPr lang="es-CO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s-CO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105;g1f213c8c16b_0_15"/>
          <p:cNvGrpSpPr/>
          <p:nvPr/>
        </p:nvGrpSpPr>
        <p:grpSpPr>
          <a:xfrm>
            <a:off x="0" y="-1080"/>
            <a:ext cx="12191400" cy="6858360"/>
            <a:chOff x="0" y="-1080"/>
            <a:chExt cx="12191400" cy="6858360"/>
          </a:xfrm>
        </p:grpSpPr>
        <p:pic>
          <p:nvPicPr>
            <p:cNvPr id="68" name="Google Shape;106;g1f213c8c16b_0_15"/>
            <p:cNvPicPr/>
            <p:nvPr/>
          </p:nvPicPr>
          <p:blipFill>
            <a:blip r:embed="rId3"/>
            <a:srcRect l="7813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solidFill>
                <a:srgbClr val="FFFF00"/>
              </a:solidFill>
            </a:ln>
          </p:spPr>
        </p:pic>
        <p:pic>
          <p:nvPicPr>
            <p:cNvPr id="69" name="Google Shape;107;g1f213c8c16b_0_15"/>
            <p:cNvPicPr/>
            <p:nvPr/>
          </p:nvPicPr>
          <p:blipFill>
            <a:blip r:embed="rId4"/>
            <a:stretch/>
          </p:blipFill>
          <p:spPr>
            <a:xfrm>
              <a:off x="0" y="-1080"/>
              <a:ext cx="12191400" cy="6857280"/>
            </a:xfrm>
            <a:prstGeom prst="rect">
              <a:avLst/>
            </a:prstGeom>
            <a:ln w="0">
              <a:solidFill>
                <a:srgbClr val="FFFF00"/>
              </a:solidFill>
            </a:ln>
          </p:spPr>
        </p:pic>
      </p:grpSp>
      <p:pic>
        <p:nvPicPr>
          <p:cNvPr id="70" name="Google Shape;108;g1f213c8c16b_0_15"/>
          <p:cNvPicPr/>
          <p:nvPr/>
        </p:nvPicPr>
        <p:blipFill>
          <a:blip r:embed="rId5"/>
          <a:stretch/>
        </p:blipFill>
        <p:spPr>
          <a:xfrm>
            <a:off x="4815360" y="165600"/>
            <a:ext cx="2338560" cy="111996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09;g1f213c8c16b_0_15"/>
          <p:cNvSpPr/>
          <p:nvPr/>
        </p:nvSpPr>
        <p:spPr>
          <a:xfrm>
            <a:off x="2753640" y="1352160"/>
            <a:ext cx="710640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CO" sz="5000" b="0" strike="noStrike" spc="-1">
                <a:solidFill>
                  <a:srgbClr val="D2A6FF"/>
                </a:solidFill>
                <a:latin typeface="Arial"/>
                <a:ea typeface="Arial"/>
              </a:rPr>
              <a:t>Tabla de contenidos</a:t>
            </a:r>
            <a:endParaRPr lang="es-CO" sz="5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10;g1f213c8c16b_0_15"/>
          <p:cNvSpPr/>
          <p:nvPr/>
        </p:nvSpPr>
        <p:spPr>
          <a:xfrm>
            <a:off x="3476160" y="2461320"/>
            <a:ext cx="789480" cy="78948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CO" sz="1800" b="0" strike="noStrike" spc="-1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73" name="Google Shape;111;g1f213c8c16b_0_15"/>
          <p:cNvSpPr/>
          <p:nvPr/>
        </p:nvSpPr>
        <p:spPr>
          <a:xfrm>
            <a:off x="3476160" y="3603960"/>
            <a:ext cx="789480" cy="78948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CO" sz="1800" b="0" strike="noStrike" spc="-1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74" name="Google Shape;112;g1f213c8c16b_0_15"/>
          <p:cNvSpPr/>
          <p:nvPr/>
        </p:nvSpPr>
        <p:spPr>
          <a:xfrm>
            <a:off x="3476160" y="4757760"/>
            <a:ext cx="789480" cy="78948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CO" sz="1800" b="0" strike="noStrike" spc="-1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75" name="Google Shape;113;g1f213c8c16b_0_15"/>
          <p:cNvSpPr/>
          <p:nvPr/>
        </p:nvSpPr>
        <p:spPr>
          <a:xfrm>
            <a:off x="4630320" y="2580840"/>
            <a:ext cx="4190400" cy="65988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CO" sz="1800" b="0" strike="noStrike" spc="-1">
              <a:solidFill>
                <a:srgbClr val="ADF6FE"/>
              </a:solidFill>
              <a:latin typeface="Calibri"/>
              <a:ea typeface="Calibri"/>
            </a:endParaRPr>
          </a:p>
        </p:txBody>
      </p:sp>
      <p:sp>
        <p:nvSpPr>
          <p:cNvPr id="76" name="Google Shape;114;g1f213c8c16b_0_15"/>
          <p:cNvSpPr/>
          <p:nvPr/>
        </p:nvSpPr>
        <p:spPr>
          <a:xfrm>
            <a:off x="4630320" y="3668760"/>
            <a:ext cx="4190400" cy="65988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CO" sz="1800" b="0" strike="noStrike" spc="-1">
              <a:solidFill>
                <a:srgbClr val="ADF6FE"/>
              </a:solidFill>
              <a:latin typeface="Calibri"/>
              <a:ea typeface="Calibri"/>
            </a:endParaRPr>
          </a:p>
        </p:txBody>
      </p:sp>
      <p:sp>
        <p:nvSpPr>
          <p:cNvPr id="77" name="Google Shape;115;g1f213c8c16b_0_15"/>
          <p:cNvSpPr/>
          <p:nvPr/>
        </p:nvSpPr>
        <p:spPr>
          <a:xfrm>
            <a:off x="4630320" y="4822560"/>
            <a:ext cx="4190400" cy="65988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CO" sz="1800" b="0" strike="noStrike" spc="-1">
              <a:solidFill>
                <a:srgbClr val="ADF6FE"/>
              </a:solidFill>
              <a:latin typeface="Calibri"/>
              <a:ea typeface="Calibri"/>
            </a:endParaRPr>
          </a:p>
        </p:txBody>
      </p:sp>
      <p:sp>
        <p:nvSpPr>
          <p:cNvPr id="78" name="Google Shape;116;g1f213c8c16b_0_15"/>
          <p:cNvSpPr/>
          <p:nvPr/>
        </p:nvSpPr>
        <p:spPr>
          <a:xfrm>
            <a:off x="3587040" y="2520000"/>
            <a:ext cx="58608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CO" sz="4000" b="0" strike="noStrike" spc="-1">
                <a:solidFill>
                  <a:srgbClr val="001059"/>
                </a:solidFill>
                <a:latin typeface="Nunito Sans Black"/>
                <a:ea typeface="Nunito Sans Black"/>
              </a:rPr>
              <a:t>1</a:t>
            </a:r>
            <a:endParaRPr lang="es-CO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7;g1f213c8c16b_0_15"/>
          <p:cNvSpPr/>
          <p:nvPr/>
        </p:nvSpPr>
        <p:spPr>
          <a:xfrm>
            <a:off x="3594960" y="3687480"/>
            <a:ext cx="58608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CO" sz="4000" b="0" strike="noStrike" spc="-1">
                <a:solidFill>
                  <a:srgbClr val="001059"/>
                </a:solidFill>
                <a:latin typeface="Nunito Sans Black"/>
                <a:ea typeface="Nunito Sans Black"/>
              </a:rPr>
              <a:t>2</a:t>
            </a:r>
            <a:endParaRPr lang="es-CO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8;g1f213c8c16b_0_15"/>
          <p:cNvSpPr/>
          <p:nvPr/>
        </p:nvSpPr>
        <p:spPr>
          <a:xfrm>
            <a:off x="3578040" y="4822560"/>
            <a:ext cx="58608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CO" sz="4000" b="0" strike="noStrike" spc="-1">
                <a:solidFill>
                  <a:srgbClr val="001059"/>
                </a:solidFill>
                <a:latin typeface="Nunito Sans Black"/>
                <a:ea typeface="Nunito Sans Black"/>
              </a:rPr>
              <a:t>3</a:t>
            </a:r>
            <a:endParaRPr lang="es-CO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9;g1f213c8c16b_0_15"/>
          <p:cNvSpPr/>
          <p:nvPr/>
        </p:nvSpPr>
        <p:spPr>
          <a:xfrm>
            <a:off x="4630320" y="2582640"/>
            <a:ext cx="426420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CO" sz="3600" b="0" strike="noStrike" spc="-1" dirty="0">
                <a:solidFill>
                  <a:srgbClr val="001059"/>
                </a:solidFill>
                <a:latin typeface="Nunito Sans Black"/>
                <a:ea typeface="Nunito Sans Black"/>
              </a:rPr>
              <a:t>Principios de POO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CO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20;g1f213c8c16b_0_15"/>
          <p:cNvSpPr/>
          <p:nvPr/>
        </p:nvSpPr>
        <p:spPr>
          <a:xfrm>
            <a:off x="4828320" y="3687480"/>
            <a:ext cx="3794400" cy="13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O" sz="4000" b="0" strike="noStrike" spc="-1">
                <a:solidFill>
                  <a:srgbClr val="001059"/>
                </a:solidFill>
                <a:latin typeface="Nunito Sans Black"/>
                <a:ea typeface="Nunito Sans Black"/>
              </a:rPr>
              <a:t>Sintaxis en JS  </a:t>
            </a:r>
            <a:endParaRPr lang="es-CO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21;g1f213c8c16b_0_15"/>
          <p:cNvSpPr/>
          <p:nvPr/>
        </p:nvSpPr>
        <p:spPr>
          <a:xfrm>
            <a:off x="4630320" y="4844880"/>
            <a:ext cx="4190400" cy="106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CO" sz="3200" b="0" strike="noStrike" spc="-1">
                <a:solidFill>
                  <a:srgbClr val="001059"/>
                </a:solidFill>
                <a:latin typeface="Nunito Sans Black"/>
                <a:ea typeface="Nunito Sans Black"/>
              </a:rPr>
              <a:t>Práctica y discusión </a:t>
            </a:r>
            <a:endParaRPr lang="es-CO" sz="3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Google Shape;122;g1f213c8c16b_0_15"/>
          <p:cNvCxnSpPr>
            <a:stCxn id="72" idx="4"/>
            <a:endCxn id="73" idx="0"/>
          </p:cNvCxnSpPr>
          <p:nvPr/>
        </p:nvCxnSpPr>
        <p:spPr>
          <a:xfrm>
            <a:off x="3871080" y="3250800"/>
            <a:ext cx="360" cy="35352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cxnSp>
        <p:nvCxnSpPr>
          <p:cNvPr id="85" name="Google Shape;123;g1f213c8c16b_0_15"/>
          <p:cNvCxnSpPr>
            <a:stCxn id="79" idx="2"/>
          </p:cNvCxnSpPr>
          <p:nvPr/>
        </p:nvCxnSpPr>
        <p:spPr>
          <a:xfrm>
            <a:off x="3888000" y="4386600"/>
            <a:ext cx="1080" cy="35424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grpSp>
        <p:nvGrpSpPr>
          <p:cNvPr id="86" name="Google Shape;124;g1f213c8c16b_0_15"/>
          <p:cNvGrpSpPr/>
          <p:nvPr/>
        </p:nvGrpSpPr>
        <p:grpSpPr>
          <a:xfrm>
            <a:off x="626400" y="254520"/>
            <a:ext cx="11250720" cy="982440"/>
            <a:chOff x="626400" y="254520"/>
            <a:chExt cx="11250720" cy="982440"/>
          </a:xfrm>
        </p:grpSpPr>
        <p:pic>
          <p:nvPicPr>
            <p:cNvPr id="87" name="Google Shape;125;g1f213c8c16b_0_15"/>
            <p:cNvPicPr/>
            <p:nvPr/>
          </p:nvPicPr>
          <p:blipFill>
            <a:blip r:embed="rId6"/>
            <a:stretch/>
          </p:blipFill>
          <p:spPr>
            <a:xfrm>
              <a:off x="10059840" y="254520"/>
              <a:ext cx="1817280" cy="982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Google Shape;126;g1f213c8c16b_0_15"/>
            <p:cNvPicPr/>
            <p:nvPr/>
          </p:nvPicPr>
          <p:blipFill>
            <a:blip r:embed="rId7"/>
            <a:stretch/>
          </p:blipFill>
          <p:spPr>
            <a:xfrm>
              <a:off x="626400" y="484200"/>
              <a:ext cx="1505160" cy="523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8F65BA9B-7327-4115-B63E-A2823A314D09}"/>
              </a:ext>
            </a:extLst>
          </p:cNvPr>
          <p:cNvSpPr txBox="1"/>
          <p:nvPr/>
        </p:nvSpPr>
        <p:spPr>
          <a:xfrm>
            <a:off x="9438360" y="2310063"/>
            <a:ext cx="19543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Polimorfismo</a:t>
            </a:r>
          </a:p>
          <a:p>
            <a:r>
              <a:rPr lang="es-MX" dirty="0">
                <a:highlight>
                  <a:srgbClr val="FFFF00"/>
                </a:highlight>
              </a:rPr>
              <a:t>Herencia</a:t>
            </a:r>
          </a:p>
          <a:p>
            <a:r>
              <a:rPr lang="es-MX" dirty="0">
                <a:highlight>
                  <a:srgbClr val="FFFF00"/>
                </a:highlight>
              </a:rPr>
              <a:t>Encapsulamiento</a:t>
            </a:r>
          </a:p>
          <a:p>
            <a:r>
              <a:rPr lang="es-MX">
                <a:highlight>
                  <a:srgbClr val="FFFF00"/>
                </a:highlight>
              </a:rPr>
              <a:t>Abstrabcion</a:t>
            </a:r>
            <a:endParaRPr lang="es-MX" dirty="0">
              <a:highlight>
                <a:srgbClr val="FFFF00"/>
              </a:highlight>
            </a:endParaRPr>
          </a:p>
          <a:p>
            <a:endParaRPr lang="es-MX" dirty="0">
              <a:highlight>
                <a:srgbClr val="FFFF00"/>
              </a:highlight>
            </a:endParaRPr>
          </a:p>
          <a:p>
            <a:endParaRPr lang="es-CO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132;g1f213c8c16b_0_4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90" name="Google Shape;133;g1f213c8c16b_0_41"/>
            <p:cNvPicPr/>
            <p:nvPr/>
          </p:nvPicPr>
          <p:blipFill>
            <a:blip r:embed="rId3"/>
            <a:srcRect l="7813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Google Shape;134;g1f213c8c16b_0_41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2" name="Google Shape;136;g1f213c8c16b_0_41"/>
          <p:cNvPicPr/>
          <p:nvPr/>
        </p:nvPicPr>
        <p:blipFill>
          <a:blip r:embed="rId5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93" name="Google Shape;137;g1f213c8c16b_0_41"/>
          <p:cNvPicPr/>
          <p:nvPr/>
        </p:nvPicPr>
        <p:blipFill>
          <a:blip r:embed="rId6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O" sz="4400" b="0" strike="noStrike" spc="-1">
                <a:solidFill>
                  <a:schemeClr val="lt1"/>
                </a:solidFill>
                <a:latin typeface="Calibri"/>
                <a:ea typeface="Calibri"/>
              </a:rPr>
              <a:t>Implementación de POO en Javascript (Sintaxis)</a:t>
            </a:r>
            <a:endParaRPr lang="es-CO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Variables, Tipos de Datos, Funciones, Objetos, Estructuras de Control, Estructuras de datos, Gestión de Errores, 'this', '${}', y Tipos de Comillas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Picture 2" descr="Introducción a JavaScript"/>
          <p:cNvPicPr/>
          <p:nvPr/>
        </p:nvPicPr>
        <p:blipFill>
          <a:blip r:embed="rId7"/>
          <a:stretch/>
        </p:blipFill>
        <p:spPr>
          <a:xfrm>
            <a:off x="7598880" y="2650320"/>
            <a:ext cx="2142360" cy="2142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132;g1f213c8c16b_0_4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98" name="Google Shape;133;g1f213c8c16b_0_41"/>
            <p:cNvPicPr/>
            <p:nvPr/>
          </p:nvPicPr>
          <p:blipFill>
            <a:blip r:embed="rId3"/>
            <a:srcRect l="7813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9" name="Google Shape;134;g1f213c8c16b_0_41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0" name="Google Shape;136;g1f213c8c16b_0_41"/>
          <p:cNvPicPr/>
          <p:nvPr/>
        </p:nvPicPr>
        <p:blipFill>
          <a:blip r:embed="rId5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37;g1f213c8c16b_0_41"/>
          <p:cNvPicPr/>
          <p:nvPr/>
        </p:nvPicPr>
        <p:blipFill>
          <a:blip r:embed="rId6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O" sz="4400" b="0" strike="noStrike" spc="-1">
                <a:solidFill>
                  <a:schemeClr val="lt1"/>
                </a:solidFill>
                <a:latin typeface="Calibri"/>
                <a:ea typeface="Calibri"/>
              </a:rPr>
              <a:t>Variables (let, const, var) y Tipos de Datos</a:t>
            </a:r>
            <a:endParaRPr lang="es-CO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5833" lnSpcReduction="20000"/>
          </a:bodyPr>
          <a:lstStyle/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1. let: Variables de bloque que no se pueden redeclarar.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let x = 5;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2. const: Constantes de solo lectura.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const PI = 3.14159;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3. var: Variables de función o globales que pueden redeclararse.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var y = 10;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Tipos de Datos: Números, Cadenas, Booleanos, Objetos, Funciones.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Picture 2" descr="Cómo obtener el tipo de dato con javascript typeof | Estrada Web Group"/>
          <p:cNvPicPr/>
          <p:nvPr/>
        </p:nvPicPr>
        <p:blipFill>
          <a:blip r:embed="rId7"/>
          <a:stretch/>
        </p:blipFill>
        <p:spPr>
          <a:xfrm>
            <a:off x="6095880" y="2055960"/>
            <a:ext cx="5808960" cy="4091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32;g1f213c8c16b_0_4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06" name="Google Shape;133;g1f213c8c16b_0_41"/>
            <p:cNvPicPr/>
            <p:nvPr/>
          </p:nvPicPr>
          <p:blipFill>
            <a:blip r:embed="rId3"/>
            <a:srcRect l="7813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7" name="Google Shape;134;g1f213c8c16b_0_41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8" name="Google Shape;136;g1f213c8c16b_0_41"/>
          <p:cNvPicPr/>
          <p:nvPr/>
        </p:nvPicPr>
        <p:blipFill>
          <a:blip r:embed="rId5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09" name="Google Shape;137;g1f213c8c16b_0_41"/>
          <p:cNvPicPr/>
          <p:nvPr/>
        </p:nvPicPr>
        <p:blipFill>
          <a:blip r:embed="rId6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O" sz="4400" b="0" strike="noStrike" spc="-1">
                <a:solidFill>
                  <a:schemeClr val="lt1"/>
                </a:solidFill>
                <a:latin typeface="Calibri"/>
                <a:ea typeface="Calibri"/>
              </a:rPr>
              <a:t>Funciones y Métodos</a:t>
            </a:r>
            <a:endParaRPr lang="es-CO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62222" lnSpcReduction="20000"/>
          </a:bodyPr>
          <a:lstStyle/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Funciones: Bloques de código reutilizable que realizan tareas específicas.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function saludar(nombre) {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   console.log(`Hola, ${nombre}!`);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}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Métodos: Funciones dentro de objetos que acceden a sus propiedades con 'this'.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let persona = {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   nombre: 'María',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   saludar: function () {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       console.log(`Hola, soy ${this.nombre}.`);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   }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};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persona.saludar();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2" descr="Funciones en JavaScript"/>
          <p:cNvPicPr/>
          <p:nvPr/>
        </p:nvPicPr>
        <p:blipFill>
          <a:blip r:embed="rId7"/>
          <a:stretch/>
        </p:blipFill>
        <p:spPr>
          <a:xfrm>
            <a:off x="6172200" y="2973960"/>
            <a:ext cx="5136840" cy="198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32;g1f213c8c16b_0_4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14" name="Google Shape;133;g1f213c8c16b_0_41"/>
            <p:cNvPicPr/>
            <p:nvPr/>
          </p:nvPicPr>
          <p:blipFill>
            <a:blip r:embed="rId3"/>
            <a:srcRect l="7813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5" name="Google Shape;134;g1f213c8c16b_0_41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6" name="Google Shape;136;g1f213c8c16b_0_41"/>
          <p:cNvPicPr/>
          <p:nvPr/>
        </p:nvPicPr>
        <p:blipFill>
          <a:blip r:embed="rId5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37;g1f213c8c16b_0_41"/>
          <p:cNvPicPr/>
          <p:nvPr/>
        </p:nvPicPr>
        <p:blipFill>
          <a:blip r:embed="rId6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O" sz="4400" b="0" strike="noStrike" spc="-1">
                <a:solidFill>
                  <a:schemeClr val="lt1"/>
                </a:solidFill>
                <a:latin typeface="Calibri"/>
                <a:ea typeface="Calibri"/>
              </a:rPr>
              <a:t>Operador Flecha</a:t>
            </a:r>
            <a:endParaRPr lang="es-CO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(param1, param2, ..., paramN) =&gt; { sentencias }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Donde: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   • param1, param2, ..., paramN: Son los parámetros de la función. Pueden ser cero o más parámetros separados por coma.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   • { sentencias }: Bloque de código que contiene las operaciones de la función.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Picture 2" descr="Arrow Functions, Promesas y Parámetros en objetos - Platzi"/>
          <p:cNvPicPr/>
          <p:nvPr/>
        </p:nvPicPr>
        <p:blipFill>
          <a:blip r:embed="rId7"/>
          <a:stretch/>
        </p:blipFill>
        <p:spPr>
          <a:xfrm>
            <a:off x="6172200" y="2486880"/>
            <a:ext cx="5141520" cy="2913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32;g1f213c8c16b_0_4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22" name="Google Shape;133;g1f213c8c16b_0_41"/>
            <p:cNvPicPr/>
            <p:nvPr/>
          </p:nvPicPr>
          <p:blipFill>
            <a:blip r:embed="rId3"/>
            <a:srcRect l="7813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3" name="Google Shape;134;g1f213c8c16b_0_41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4" name="Google Shape;136;g1f213c8c16b_0_41"/>
          <p:cNvPicPr/>
          <p:nvPr/>
        </p:nvPicPr>
        <p:blipFill>
          <a:blip r:embed="rId5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25" name="Google Shape;137;g1f213c8c16b_0_41"/>
          <p:cNvPicPr/>
          <p:nvPr/>
        </p:nvPicPr>
        <p:blipFill>
          <a:blip r:embed="rId6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O" sz="4400" b="0" strike="noStrike" spc="-1">
                <a:solidFill>
                  <a:schemeClr val="lt1"/>
                </a:solidFill>
                <a:latin typeface="Calibri"/>
                <a:ea typeface="Calibri"/>
              </a:rPr>
              <a:t>Objetos y Propiedades</a:t>
            </a:r>
            <a:endParaRPr lang="es-CO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9166" lnSpcReduction="10000"/>
          </a:bodyPr>
          <a:lstStyle/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Objetos: Estructuras de datos con propiedades y métodos.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let persona = {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   nombre: 'Luis',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   edad: 35,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   saludar: function() {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       console.log(`Hola, soy ${this.nombre}.`);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   }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};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Propiedades: Datos asociados a un objeto.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console.log(persona.nombre);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Picture 2" descr="Objetos en Javascript. ‌ | by Vanessa Marely Aristizabal Angel | Medium"/>
          <p:cNvPicPr/>
          <p:nvPr/>
        </p:nvPicPr>
        <p:blipFill>
          <a:blip r:embed="rId7"/>
          <a:stretch/>
        </p:blipFill>
        <p:spPr>
          <a:xfrm>
            <a:off x="5520960" y="2557800"/>
            <a:ext cx="6483600" cy="2333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32;g1f213c8c16b_0_4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30" name="Google Shape;133;g1f213c8c16b_0_41"/>
            <p:cNvPicPr/>
            <p:nvPr/>
          </p:nvPicPr>
          <p:blipFill>
            <a:blip r:embed="rId3"/>
            <a:srcRect l="7813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1" name="Google Shape;134;g1f213c8c16b_0_41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2" name="Google Shape;136;g1f213c8c16b_0_41"/>
          <p:cNvPicPr/>
          <p:nvPr/>
        </p:nvPicPr>
        <p:blipFill>
          <a:blip r:embed="rId5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33" name="Google Shape;137;g1f213c8c16b_0_41"/>
          <p:cNvPicPr/>
          <p:nvPr/>
        </p:nvPicPr>
        <p:blipFill>
          <a:blip r:embed="rId6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O" sz="4400" b="0" strike="noStrike" spc="-1">
                <a:solidFill>
                  <a:schemeClr val="lt1"/>
                </a:solidFill>
                <a:latin typeface="Calibri"/>
                <a:ea typeface="Calibri"/>
              </a:rPr>
              <a:t>Estructuras de Control (Condicionales y Bucles)</a:t>
            </a:r>
            <a:endParaRPr lang="es-CO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32500" lnSpcReduction="10000"/>
          </a:bodyPr>
          <a:lstStyle/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Condicionales: Ejecutan bloques de código según condiciones.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if (edad &gt;= 18) {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   console.log('Eres mayor de edad.');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} else if (&gt;13){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   console.log('Eres menor de edad.');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}else if (&gt;10){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   console.log('Eres menor de edad.');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}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Switch (2){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Case 1: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Break;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Case 2: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Case 3: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default: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}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Bucles: Repetir bloques de código múltiples veces.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for (condicion inicial; condición final; modificación) {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   console.log(i);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if(condición){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Continue;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}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}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Picture 2" descr="Estructuras de control: Secuencial, selección e iteración"/>
          <p:cNvPicPr/>
          <p:nvPr/>
        </p:nvPicPr>
        <p:blipFill>
          <a:blip r:embed="rId7"/>
          <a:stretch/>
        </p:blipFill>
        <p:spPr>
          <a:xfrm>
            <a:off x="6527160" y="2865960"/>
            <a:ext cx="4774680" cy="2269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2;g1f213c8c16b_0_4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pic>
          <p:nvPicPr>
            <p:cNvPr id="138" name="Google Shape;133;g1f213c8c16b_0_41"/>
            <p:cNvPicPr/>
            <p:nvPr/>
          </p:nvPicPr>
          <p:blipFill>
            <a:blip r:embed="rId3"/>
            <a:srcRect l="7813" r="7813" b="7535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9" name="Google Shape;134;g1f213c8c16b_0_41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12191400" cy="68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0" name="Google Shape;136;g1f213c8c16b_0_41"/>
          <p:cNvPicPr/>
          <p:nvPr/>
        </p:nvPicPr>
        <p:blipFill>
          <a:blip r:embed="rId5"/>
          <a:stretch/>
        </p:blipFill>
        <p:spPr>
          <a:xfrm>
            <a:off x="601200" y="390600"/>
            <a:ext cx="1087200" cy="37836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137;g1f213c8c16b_0_41"/>
          <p:cNvPicPr/>
          <p:nvPr/>
        </p:nvPicPr>
        <p:blipFill>
          <a:blip r:embed="rId6"/>
          <a:stretch/>
        </p:blipFill>
        <p:spPr>
          <a:xfrm>
            <a:off x="10231920" y="195120"/>
            <a:ext cx="1423080" cy="76932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O" sz="4400" b="0" strike="noStrike" spc="-1">
                <a:solidFill>
                  <a:schemeClr val="lt1"/>
                </a:solidFill>
                <a:latin typeface="Calibri"/>
                <a:ea typeface="Calibri"/>
              </a:rPr>
              <a:t>Arrays e Iteración</a:t>
            </a:r>
            <a:endParaRPr lang="es-CO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7222" lnSpcReduction="10000"/>
          </a:bodyPr>
          <a:lstStyle/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Arrays: Estructuras de datos que almacenan múltiples valores.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let frutas = [[1,2,3],[1,2], 'Naranja'];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console.log(frutas[0][0]);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Iteración: Métodos para recorrer arrays.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frutas.forEach(function(fruta) {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    console.log(fruta);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});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CO" sz="2800" b="0" strike="noStrike" spc="-1">
                <a:solidFill>
                  <a:schemeClr val="lt1"/>
                </a:solidFill>
                <a:latin typeface="Calibri"/>
                <a:ea typeface="Calibri"/>
              </a:rPr>
              <a:t>Map, filter</a:t>
            </a: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CO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Picture 2" descr="Manual de arreglos en JavaScript: Métodos de arreglos de JS explicados con  ejemplos"/>
          <p:cNvPicPr/>
          <p:nvPr/>
        </p:nvPicPr>
        <p:blipFill>
          <a:blip r:embed="rId7"/>
          <a:stretch/>
        </p:blipFill>
        <p:spPr>
          <a:xfrm>
            <a:off x="6301800" y="2505960"/>
            <a:ext cx="4790520" cy="2990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</TotalTime>
  <Words>788</Words>
  <Application>Microsoft Office PowerPoint</Application>
  <PresentationFormat>Panorámica</PresentationFormat>
  <Paragraphs>145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15</vt:i4>
      </vt:variant>
    </vt:vector>
  </HeadingPairs>
  <TitlesOfParts>
    <vt:vector size="32" baseType="lpstr">
      <vt:lpstr>Arial</vt:lpstr>
      <vt:lpstr>Calibri</vt:lpstr>
      <vt:lpstr>Nunito Sans Black</vt:lpstr>
      <vt:lpstr>Symbol</vt:lpstr>
      <vt:lpstr>Times New Roman</vt:lpstr>
      <vt:lpstr>Wingdings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Presentación de PowerPoint</vt:lpstr>
      <vt:lpstr>Presentación de PowerPoint</vt:lpstr>
      <vt:lpstr>Implementación de POO en Javascript (Sintaxis)</vt:lpstr>
      <vt:lpstr>Variables (let, const, var) y Tipos de Datos</vt:lpstr>
      <vt:lpstr>Funciones y Métodos</vt:lpstr>
      <vt:lpstr>Operador Flecha</vt:lpstr>
      <vt:lpstr>Objetos y Propiedades</vt:lpstr>
      <vt:lpstr>Estructuras de Control (Condicionales y Bucles)</vt:lpstr>
      <vt:lpstr>Arrays e Iteración</vt:lpstr>
      <vt:lpstr>Gestión de Errores (try-catch)</vt:lpstr>
      <vt:lpstr>El Operador this</vt:lpstr>
      <vt:lpstr>El Operador `${}`</vt:lpstr>
      <vt:lpstr>Tipos de Comillas en JavaScript</vt:lpstr>
      <vt:lpstr>Recursos de consulta en Linea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Cymetria Diseño</dc:creator>
  <dc:description/>
  <cp:lastModifiedBy>Administrador de Servicio</cp:lastModifiedBy>
  <cp:revision>12</cp:revision>
  <dcterms:created xsi:type="dcterms:W3CDTF">2023-12-20T20:41:55Z</dcterms:created>
  <dcterms:modified xsi:type="dcterms:W3CDTF">2024-06-29T17:00:27Z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Panorámica</vt:lpwstr>
  </property>
  <property fmtid="{D5CDD505-2E9C-101B-9397-08002B2CF9AE}" pid="4" name="Slides">
    <vt:i4>13</vt:i4>
  </property>
</Properties>
</file>