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231-C109-B04A-99BD-F4D7A832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ICP-2302 Software Hut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5333-2341-BD46-BAD8-975683D2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622322"/>
          </a:xfrm>
        </p:spPr>
        <p:txBody>
          <a:bodyPr>
            <a:normAutofit/>
          </a:bodyPr>
          <a:lstStyle/>
          <a:p>
            <a:r>
              <a:rPr lang="en-US" dirty="0"/>
              <a:t>Module Introduction and assessment Information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E017471-6891-B749-92D1-1C28B23A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668119"/>
            <a:ext cx="4983737" cy="35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7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B31-8181-6E4D-AF3A-8FD41E45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BD55-5402-274F-8FD6-22375D92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3D6512-1B8E-3849-8187-50B9571D85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Taught by Dr. Dave Evans</a:t>
            </a:r>
          </a:p>
          <a:p>
            <a:r>
              <a:rPr lang="en-US" dirty="0"/>
              <a:t>Covers: </a:t>
            </a:r>
          </a:p>
          <a:p>
            <a:pPr lvl="1"/>
            <a:r>
              <a:rPr lang="en-US" dirty="0"/>
              <a:t>Theory of Software Engineering</a:t>
            </a:r>
          </a:p>
          <a:p>
            <a:pPr lvl="1"/>
            <a:r>
              <a:rPr lang="en-US" dirty="0"/>
              <a:t>Working in Teams</a:t>
            </a:r>
          </a:p>
          <a:p>
            <a:pPr lvl="1"/>
            <a:r>
              <a:rPr lang="en-US" dirty="0"/>
              <a:t>Project Planning</a:t>
            </a:r>
          </a:p>
          <a:p>
            <a:pPr lvl="1"/>
            <a:r>
              <a:rPr lang="en-US" dirty="0"/>
              <a:t>PESTLE</a:t>
            </a:r>
          </a:p>
          <a:p>
            <a:r>
              <a:rPr lang="en-US" dirty="0"/>
              <a:t>1 x Mini Group Project		(12.5%)</a:t>
            </a:r>
          </a:p>
          <a:p>
            <a:r>
              <a:rPr lang="en-US" dirty="0"/>
              <a:t>2 x PESTLE Group Assignments 	(6.25% ea.)</a:t>
            </a:r>
          </a:p>
          <a:p>
            <a:r>
              <a:rPr lang="en-US" dirty="0"/>
              <a:t>Written Exam, January		(25%)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DBFF1-FE15-AC4B-9E79-3AFBFE1B5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Semester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C4A3EA-C3DF-5541-A284-DADF07AA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dirty="0"/>
              <a:t>Group Development Project	(50%)</a:t>
            </a:r>
          </a:p>
          <a:p>
            <a:r>
              <a:rPr lang="en-US" sz="1400" dirty="0"/>
              <a:t>Working with a real world company as a client.</a:t>
            </a:r>
          </a:p>
          <a:p>
            <a:r>
              <a:rPr lang="en-US" sz="1400" dirty="0"/>
              <a:t>Each Group will be assigned a mentor.</a:t>
            </a:r>
          </a:p>
          <a:p>
            <a:r>
              <a:rPr lang="en-US" sz="1400" dirty="0"/>
              <a:t>Deliverables:</a:t>
            </a:r>
          </a:p>
          <a:p>
            <a:pPr lvl="1"/>
            <a:r>
              <a:rPr lang="en-US" sz="1200" dirty="0"/>
              <a:t>Project Bid</a:t>
            </a:r>
          </a:p>
          <a:p>
            <a:pPr lvl="1"/>
            <a:r>
              <a:rPr lang="en-US" sz="1200" dirty="0"/>
              <a:t>The ‘</a:t>
            </a:r>
            <a:r>
              <a:rPr lang="en-GB" sz="1200" dirty="0"/>
              <a:t>product</a:t>
            </a:r>
            <a:r>
              <a:rPr lang="en-US" sz="1200" dirty="0"/>
              <a:t>’ your group is asked to produce.</a:t>
            </a:r>
          </a:p>
          <a:p>
            <a:pPr lvl="1"/>
            <a:r>
              <a:rPr lang="en-US" sz="1200" dirty="0"/>
              <a:t>Documentation, including Design work, Requirements and Testing documents.</a:t>
            </a:r>
          </a:p>
          <a:p>
            <a:pPr lvl="1"/>
            <a:r>
              <a:rPr lang="en-US" sz="1200" dirty="0"/>
              <a:t>Demonstration of your product.</a:t>
            </a:r>
          </a:p>
          <a:p>
            <a:pPr lvl="1"/>
            <a:r>
              <a:rPr lang="en-US" sz="1200" dirty="0"/>
              <a:t>Presentation of your project to the rest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CB3414-B05D-6F46-A41A-ECE7FEA3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0F275-0173-C446-B064-A27D5D33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Learn to co-operate in teams.</a:t>
            </a:r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dirty="0"/>
              <a:t>Work on inter-personal communication.</a:t>
            </a:r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dirty="0"/>
              <a:t>Production and understanding of key business documents that will be necessary in IT Projects.</a:t>
            </a:r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dirty="0"/>
              <a:t>Follow a formalised process to design and deliver software using industry standard tools.</a:t>
            </a:r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dirty="0"/>
              <a:t>Develop a ‘real world’ project, dealing with a client, and working in a team.</a:t>
            </a:r>
          </a:p>
        </p:txBody>
      </p:sp>
    </p:spTree>
    <p:extLst>
      <p:ext uri="{BB962C8B-B14F-4D97-AF65-F5344CB8AC3E}">
        <p14:creationId xmlns:p14="http://schemas.microsoft.com/office/powerpoint/2010/main" val="86781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E21182-E830-EA40-8B92-6B7030BA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B2F75F-9A7D-D74A-AD79-C1B85042A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all need to form groups.</a:t>
            </a:r>
          </a:p>
          <a:p>
            <a:r>
              <a:rPr lang="en-GB" dirty="0"/>
              <a:t>12 x 6 members, and 1 x 7 members.</a:t>
            </a:r>
          </a:p>
          <a:p>
            <a:r>
              <a:rPr lang="en-GB" dirty="0"/>
              <a:t>You have three weeks to form your groups, must be complete by 8</a:t>
            </a:r>
            <a:r>
              <a:rPr lang="en-GB" baseline="30000" dirty="0"/>
              <a:t>th</a:t>
            </a:r>
            <a:r>
              <a:rPr lang="en-GB" dirty="0"/>
              <a:t> October – before the lecture.</a:t>
            </a:r>
          </a:p>
          <a:p>
            <a:r>
              <a:rPr lang="en-GB" dirty="0"/>
              <a:t>One representative of each group must e-mail me a list of members of your group.</a:t>
            </a:r>
          </a:p>
          <a:p>
            <a:r>
              <a:rPr lang="en-GB" dirty="0"/>
              <a:t>Students that are not members of a group by then will be randomly grouped.</a:t>
            </a:r>
          </a:p>
        </p:txBody>
      </p:sp>
      <p:pic>
        <p:nvPicPr>
          <p:cNvPr id="1026" name="Picture 2" descr="Image result for form groups">
            <a:extLst>
              <a:ext uri="{FF2B5EF4-FFF2-40B4-BE49-F238E27FC236}">
                <a16:creationId xmlns:a16="http://schemas.microsoft.com/office/drawing/2014/main" id="{4013C680-1E86-984F-981B-1B000F8D07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6" y="2603500"/>
            <a:ext cx="418518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6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FA887F-17D7-3547-AA8B-ACAF269D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Arrangements for Group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99BB7-C272-F943-AE28-CB27E246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deliverable/piece of work will be marked independent of members.  This will be the </a:t>
            </a:r>
            <a:r>
              <a:rPr lang="en-US" b="1" i="1" dirty="0"/>
              <a:t>base mark</a:t>
            </a:r>
            <a:r>
              <a:rPr lang="en-US" dirty="0"/>
              <a:t>. </a:t>
            </a:r>
          </a:p>
          <a:p>
            <a:r>
              <a:rPr lang="en-US" dirty="0"/>
              <a:t>You will also need to hand in with each deliverable a </a:t>
            </a:r>
            <a:r>
              <a:rPr lang="en-US" b="1" i="1" dirty="0"/>
              <a:t>Group Attribution Log</a:t>
            </a:r>
            <a:r>
              <a:rPr lang="en-US" dirty="0"/>
              <a:t>, in which you state how much effort/work was contributed by each member.</a:t>
            </a:r>
          </a:p>
          <a:p>
            <a:r>
              <a:rPr lang="en-US" dirty="0"/>
              <a:t>The base mark will be combined with the attribution to produce each </a:t>
            </a:r>
            <a:r>
              <a:rPr lang="en-US" b="1" i="1" dirty="0"/>
              <a:t>individual mark</a:t>
            </a:r>
            <a:r>
              <a:rPr lang="en-US" dirty="0"/>
              <a:t>.</a:t>
            </a:r>
          </a:p>
          <a:p>
            <a:r>
              <a:rPr lang="en-US" dirty="0"/>
              <a:t>This must be a consensus view, there will be no group leader or boss.</a:t>
            </a:r>
          </a:p>
          <a:p>
            <a:r>
              <a:rPr lang="en-US" dirty="0"/>
              <a:t>If groups cannot agree the attribution, I will be available to help mediate.</a:t>
            </a:r>
          </a:p>
        </p:txBody>
      </p:sp>
    </p:spTree>
    <p:extLst>
      <p:ext uri="{BB962C8B-B14F-4D97-AF65-F5344CB8AC3E}">
        <p14:creationId xmlns:p14="http://schemas.microsoft.com/office/powerpoint/2010/main" val="148250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277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ICP-2302 Software Hut</vt:lpstr>
      <vt:lpstr>Structure of this Module</vt:lpstr>
      <vt:lpstr>Goals of the Module</vt:lpstr>
      <vt:lpstr>Project Groups</vt:lpstr>
      <vt:lpstr>Mark Arrangements for Group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ICP-2302 Software Hut</dc:title>
  <dc:creator>Microsoft Office User</dc:creator>
  <cp:lastModifiedBy>Microsoft Office User</cp:lastModifiedBy>
  <cp:revision>11</cp:revision>
  <dcterms:created xsi:type="dcterms:W3CDTF">2018-09-19T07:39:20Z</dcterms:created>
  <dcterms:modified xsi:type="dcterms:W3CDTF">2018-09-19T09:11:14Z</dcterms:modified>
</cp:coreProperties>
</file>