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8" r:id="rId6"/>
    <p:sldId id="290" r:id="rId7"/>
    <p:sldId id="289" r:id="rId8"/>
    <p:sldId id="291" r:id="rId9"/>
    <p:sldId id="292" r:id="rId10"/>
    <p:sldId id="295" r:id="rId11"/>
    <p:sldId id="294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899C-C043-42BE-8B56-F93E9AD3EA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9B7F76-DBA9-4964-8C5C-DF022A06E8E6}">
      <dgm:prSet/>
      <dgm:spPr/>
      <dgm:t>
        <a:bodyPr/>
        <a:lstStyle/>
        <a:p>
          <a:r>
            <a:rPr lang="en-US"/>
            <a:t>Overweight is linked to vitamin D levels, also intolerance is linked to vitamin D levels, </a:t>
          </a:r>
        </a:p>
      </dgm:t>
    </dgm:pt>
    <dgm:pt modelId="{59CC13AF-6284-4512-B2F6-C1695E3CFA87}" type="parTrans" cxnId="{7927EDCA-7698-4A7C-AB58-987E5A4D70B6}">
      <dgm:prSet/>
      <dgm:spPr/>
      <dgm:t>
        <a:bodyPr/>
        <a:lstStyle/>
        <a:p>
          <a:endParaRPr lang="en-US"/>
        </a:p>
      </dgm:t>
    </dgm:pt>
    <dgm:pt modelId="{EA350782-B157-49CD-BFB9-B453F0D50E33}" type="sibTrans" cxnId="{7927EDCA-7698-4A7C-AB58-987E5A4D70B6}">
      <dgm:prSet/>
      <dgm:spPr/>
      <dgm:t>
        <a:bodyPr/>
        <a:lstStyle/>
        <a:p>
          <a:endParaRPr lang="en-US"/>
        </a:p>
      </dgm:t>
    </dgm:pt>
    <dgm:pt modelId="{0AA20306-548E-49E6-A4B7-1C54022415F4}">
      <dgm:prSet/>
      <dgm:spPr/>
      <dgm:t>
        <a:bodyPr/>
        <a:lstStyle/>
        <a:p>
          <a:r>
            <a:rPr lang="en-US"/>
            <a:t>Overweight is not directly related to lactose intolerance, </a:t>
          </a:r>
        </a:p>
      </dgm:t>
    </dgm:pt>
    <dgm:pt modelId="{FD70DC17-EF8B-49DF-9090-3E15C564BE3D}" type="parTrans" cxnId="{469ED5C3-C500-4C29-9F04-4F801A83A29C}">
      <dgm:prSet/>
      <dgm:spPr/>
      <dgm:t>
        <a:bodyPr/>
        <a:lstStyle/>
        <a:p>
          <a:endParaRPr lang="en-US"/>
        </a:p>
      </dgm:t>
    </dgm:pt>
    <dgm:pt modelId="{9637EDC9-1348-433F-9DFF-A31B4353A04B}" type="sibTrans" cxnId="{469ED5C3-C500-4C29-9F04-4F801A83A29C}">
      <dgm:prSet/>
      <dgm:spPr/>
      <dgm:t>
        <a:bodyPr/>
        <a:lstStyle/>
        <a:p>
          <a:endParaRPr lang="en-US"/>
        </a:p>
      </dgm:t>
    </dgm:pt>
    <dgm:pt modelId="{945CD85A-6DB8-466E-8027-F7B8830868FF}">
      <dgm:prSet/>
      <dgm:spPr/>
      <dgm:t>
        <a:bodyPr/>
        <a:lstStyle/>
        <a:p>
          <a:r>
            <a:rPr lang="en-US"/>
            <a:t>BMI is related to both intolerance and vitamin D levels, this difference may be due to the difference in pressure derived from the different types of statistical variable. </a:t>
          </a:r>
        </a:p>
      </dgm:t>
    </dgm:pt>
    <dgm:pt modelId="{1AB980FF-EAB3-4B26-BBF0-B23CF0DC692B}" type="parTrans" cxnId="{083D8A2E-F929-4F47-9E2C-8C00C153424B}">
      <dgm:prSet/>
      <dgm:spPr/>
      <dgm:t>
        <a:bodyPr/>
        <a:lstStyle/>
        <a:p>
          <a:endParaRPr lang="en-US"/>
        </a:p>
      </dgm:t>
    </dgm:pt>
    <dgm:pt modelId="{CF6B3E1C-DE57-4AA8-B6BE-44E1D9A2C60A}" type="sibTrans" cxnId="{083D8A2E-F929-4F47-9E2C-8C00C153424B}">
      <dgm:prSet/>
      <dgm:spPr/>
      <dgm:t>
        <a:bodyPr/>
        <a:lstStyle/>
        <a:p>
          <a:endParaRPr lang="en-US"/>
        </a:p>
      </dgm:t>
    </dgm:pt>
    <dgm:pt modelId="{CA34AA3F-B3DF-4E70-95DF-3B602AC090F1}">
      <dgm:prSet/>
      <dgm:spPr/>
      <dgm:t>
        <a:bodyPr/>
        <a:lstStyle/>
        <a:p>
          <a:r>
            <a:rPr lang="en-US"/>
            <a:t>A good analysis of the data can lead us to make better decisions when carrying out our tests and communicate the correct results.</a:t>
          </a:r>
        </a:p>
      </dgm:t>
    </dgm:pt>
    <dgm:pt modelId="{8CF7E5FE-263E-496F-BA7A-76C0C2BE4E09}" type="parTrans" cxnId="{B024CB9F-BF0D-44C6-BB12-9557590A421F}">
      <dgm:prSet/>
      <dgm:spPr/>
      <dgm:t>
        <a:bodyPr/>
        <a:lstStyle/>
        <a:p>
          <a:endParaRPr lang="en-US"/>
        </a:p>
      </dgm:t>
    </dgm:pt>
    <dgm:pt modelId="{77215837-B202-4863-BF7F-A710F803A6CB}" type="sibTrans" cxnId="{B024CB9F-BF0D-44C6-BB12-9557590A421F}">
      <dgm:prSet/>
      <dgm:spPr/>
      <dgm:t>
        <a:bodyPr/>
        <a:lstStyle/>
        <a:p>
          <a:endParaRPr lang="en-US"/>
        </a:p>
      </dgm:t>
    </dgm:pt>
    <dgm:pt modelId="{95ED5A15-7F6E-4ED4-888E-2B1D8D1CBDAC}" type="pres">
      <dgm:prSet presAssocID="{2940899C-C043-42BE-8B56-F93E9AD3EADD}" presName="outerComposite" presStyleCnt="0">
        <dgm:presLayoutVars>
          <dgm:chMax val="5"/>
          <dgm:dir/>
          <dgm:resizeHandles val="exact"/>
        </dgm:presLayoutVars>
      </dgm:prSet>
      <dgm:spPr/>
    </dgm:pt>
    <dgm:pt modelId="{063106D4-CAAB-49EC-AAA2-DE19B9ADAB6F}" type="pres">
      <dgm:prSet presAssocID="{2940899C-C043-42BE-8B56-F93E9AD3EADD}" presName="dummyMaxCanvas" presStyleCnt="0">
        <dgm:presLayoutVars/>
      </dgm:prSet>
      <dgm:spPr/>
    </dgm:pt>
    <dgm:pt modelId="{B133F9DC-BF92-4297-BC8C-6FFB484215EF}" type="pres">
      <dgm:prSet presAssocID="{2940899C-C043-42BE-8B56-F93E9AD3EADD}" presName="FourNodes_1" presStyleLbl="node1" presStyleIdx="0" presStyleCnt="4">
        <dgm:presLayoutVars>
          <dgm:bulletEnabled val="1"/>
        </dgm:presLayoutVars>
      </dgm:prSet>
      <dgm:spPr/>
    </dgm:pt>
    <dgm:pt modelId="{2CA3E99A-0AD4-47E6-8B4C-108F9FC95E17}" type="pres">
      <dgm:prSet presAssocID="{2940899C-C043-42BE-8B56-F93E9AD3EADD}" presName="FourNodes_2" presStyleLbl="node1" presStyleIdx="1" presStyleCnt="4">
        <dgm:presLayoutVars>
          <dgm:bulletEnabled val="1"/>
        </dgm:presLayoutVars>
      </dgm:prSet>
      <dgm:spPr/>
    </dgm:pt>
    <dgm:pt modelId="{917ACE9F-6A69-4417-9FE1-216F97BF513B}" type="pres">
      <dgm:prSet presAssocID="{2940899C-C043-42BE-8B56-F93E9AD3EADD}" presName="FourNodes_3" presStyleLbl="node1" presStyleIdx="2" presStyleCnt="4">
        <dgm:presLayoutVars>
          <dgm:bulletEnabled val="1"/>
        </dgm:presLayoutVars>
      </dgm:prSet>
      <dgm:spPr/>
    </dgm:pt>
    <dgm:pt modelId="{A04A9CAC-96A7-4C7D-83DB-81B2110AACD0}" type="pres">
      <dgm:prSet presAssocID="{2940899C-C043-42BE-8B56-F93E9AD3EADD}" presName="FourNodes_4" presStyleLbl="node1" presStyleIdx="3" presStyleCnt="4">
        <dgm:presLayoutVars>
          <dgm:bulletEnabled val="1"/>
        </dgm:presLayoutVars>
      </dgm:prSet>
      <dgm:spPr/>
    </dgm:pt>
    <dgm:pt modelId="{EF23C2C1-FDAD-4FB1-9607-D41D63F713DA}" type="pres">
      <dgm:prSet presAssocID="{2940899C-C043-42BE-8B56-F93E9AD3EADD}" presName="FourConn_1-2" presStyleLbl="fgAccFollowNode1" presStyleIdx="0" presStyleCnt="3">
        <dgm:presLayoutVars>
          <dgm:bulletEnabled val="1"/>
        </dgm:presLayoutVars>
      </dgm:prSet>
      <dgm:spPr/>
    </dgm:pt>
    <dgm:pt modelId="{A496F970-BDBD-40A9-934F-59C3CF4389BA}" type="pres">
      <dgm:prSet presAssocID="{2940899C-C043-42BE-8B56-F93E9AD3EADD}" presName="FourConn_2-3" presStyleLbl="fgAccFollowNode1" presStyleIdx="1" presStyleCnt="3">
        <dgm:presLayoutVars>
          <dgm:bulletEnabled val="1"/>
        </dgm:presLayoutVars>
      </dgm:prSet>
      <dgm:spPr/>
    </dgm:pt>
    <dgm:pt modelId="{9E90EC88-FA52-418C-B586-BC11F8BAC6AF}" type="pres">
      <dgm:prSet presAssocID="{2940899C-C043-42BE-8B56-F93E9AD3EADD}" presName="FourConn_3-4" presStyleLbl="fgAccFollowNode1" presStyleIdx="2" presStyleCnt="3">
        <dgm:presLayoutVars>
          <dgm:bulletEnabled val="1"/>
        </dgm:presLayoutVars>
      </dgm:prSet>
      <dgm:spPr/>
    </dgm:pt>
    <dgm:pt modelId="{17AC7D4E-D7ED-4ED2-8491-565AB121B10D}" type="pres">
      <dgm:prSet presAssocID="{2940899C-C043-42BE-8B56-F93E9AD3EADD}" presName="FourNodes_1_text" presStyleLbl="node1" presStyleIdx="3" presStyleCnt="4">
        <dgm:presLayoutVars>
          <dgm:bulletEnabled val="1"/>
        </dgm:presLayoutVars>
      </dgm:prSet>
      <dgm:spPr/>
    </dgm:pt>
    <dgm:pt modelId="{D3701943-4117-4B11-92A0-6894A8EEB469}" type="pres">
      <dgm:prSet presAssocID="{2940899C-C043-42BE-8B56-F93E9AD3EADD}" presName="FourNodes_2_text" presStyleLbl="node1" presStyleIdx="3" presStyleCnt="4">
        <dgm:presLayoutVars>
          <dgm:bulletEnabled val="1"/>
        </dgm:presLayoutVars>
      </dgm:prSet>
      <dgm:spPr/>
    </dgm:pt>
    <dgm:pt modelId="{C140FCD5-459F-431D-A44F-E1F50AF64E7E}" type="pres">
      <dgm:prSet presAssocID="{2940899C-C043-42BE-8B56-F93E9AD3EADD}" presName="FourNodes_3_text" presStyleLbl="node1" presStyleIdx="3" presStyleCnt="4">
        <dgm:presLayoutVars>
          <dgm:bulletEnabled val="1"/>
        </dgm:presLayoutVars>
      </dgm:prSet>
      <dgm:spPr/>
    </dgm:pt>
    <dgm:pt modelId="{F837C579-0EFA-49B3-AFF5-501919C6AEE5}" type="pres">
      <dgm:prSet presAssocID="{2940899C-C043-42BE-8B56-F93E9AD3EAD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4CDB09-0308-48EF-BFB4-6846ABC3F081}" type="presOf" srcId="{0AA20306-548E-49E6-A4B7-1C54022415F4}" destId="{D3701943-4117-4B11-92A0-6894A8EEB469}" srcOrd="1" destOrd="0" presId="urn:microsoft.com/office/officeart/2005/8/layout/vProcess5"/>
    <dgm:cxn modelId="{61EDF81E-7ABE-4DF0-B6FE-A277B46CC248}" type="presOf" srcId="{945CD85A-6DB8-466E-8027-F7B8830868FF}" destId="{C140FCD5-459F-431D-A44F-E1F50AF64E7E}" srcOrd="1" destOrd="0" presId="urn:microsoft.com/office/officeart/2005/8/layout/vProcess5"/>
    <dgm:cxn modelId="{083D8A2E-F929-4F47-9E2C-8C00C153424B}" srcId="{2940899C-C043-42BE-8B56-F93E9AD3EADD}" destId="{945CD85A-6DB8-466E-8027-F7B8830868FF}" srcOrd="2" destOrd="0" parTransId="{1AB980FF-EAB3-4B26-BBF0-B23CF0DC692B}" sibTransId="{CF6B3E1C-DE57-4AA8-B6BE-44E1D9A2C60A}"/>
    <dgm:cxn modelId="{B522F933-3BC4-49A3-A0D6-52210D455C98}" type="presOf" srcId="{AF9B7F76-DBA9-4964-8C5C-DF022A06E8E6}" destId="{B133F9DC-BF92-4297-BC8C-6FFB484215EF}" srcOrd="0" destOrd="0" presId="urn:microsoft.com/office/officeart/2005/8/layout/vProcess5"/>
    <dgm:cxn modelId="{D643254D-0CD3-4AD2-BFDE-E57023602A96}" type="presOf" srcId="{EA350782-B157-49CD-BFB9-B453F0D50E33}" destId="{EF23C2C1-FDAD-4FB1-9607-D41D63F713DA}" srcOrd="0" destOrd="0" presId="urn:microsoft.com/office/officeart/2005/8/layout/vProcess5"/>
    <dgm:cxn modelId="{B8D4677E-96AE-44D3-80E7-BD4E36F0ACF2}" type="presOf" srcId="{0AA20306-548E-49E6-A4B7-1C54022415F4}" destId="{2CA3E99A-0AD4-47E6-8B4C-108F9FC95E17}" srcOrd="0" destOrd="0" presId="urn:microsoft.com/office/officeart/2005/8/layout/vProcess5"/>
    <dgm:cxn modelId="{B024CB9F-BF0D-44C6-BB12-9557590A421F}" srcId="{2940899C-C043-42BE-8B56-F93E9AD3EADD}" destId="{CA34AA3F-B3DF-4E70-95DF-3B602AC090F1}" srcOrd="3" destOrd="0" parTransId="{8CF7E5FE-263E-496F-BA7A-76C0C2BE4E09}" sibTransId="{77215837-B202-4863-BF7F-A710F803A6CB}"/>
    <dgm:cxn modelId="{367C9DB5-9AF1-4C9D-9E34-82D830C598BD}" type="presOf" srcId="{945CD85A-6DB8-466E-8027-F7B8830868FF}" destId="{917ACE9F-6A69-4417-9FE1-216F97BF513B}" srcOrd="0" destOrd="0" presId="urn:microsoft.com/office/officeart/2005/8/layout/vProcess5"/>
    <dgm:cxn modelId="{53B5C6BA-8597-40C1-9836-19DBDEBCE62A}" type="presOf" srcId="{CA34AA3F-B3DF-4E70-95DF-3B602AC090F1}" destId="{F837C579-0EFA-49B3-AFF5-501919C6AEE5}" srcOrd="1" destOrd="0" presId="urn:microsoft.com/office/officeart/2005/8/layout/vProcess5"/>
    <dgm:cxn modelId="{469ED5C3-C500-4C29-9F04-4F801A83A29C}" srcId="{2940899C-C043-42BE-8B56-F93E9AD3EADD}" destId="{0AA20306-548E-49E6-A4B7-1C54022415F4}" srcOrd="1" destOrd="0" parTransId="{FD70DC17-EF8B-49DF-9090-3E15C564BE3D}" sibTransId="{9637EDC9-1348-433F-9DFF-A31B4353A04B}"/>
    <dgm:cxn modelId="{3BCEEFC8-DF1D-41E4-82F7-4A5BB8DDD5CF}" type="presOf" srcId="{AF9B7F76-DBA9-4964-8C5C-DF022A06E8E6}" destId="{17AC7D4E-D7ED-4ED2-8491-565AB121B10D}" srcOrd="1" destOrd="0" presId="urn:microsoft.com/office/officeart/2005/8/layout/vProcess5"/>
    <dgm:cxn modelId="{7927EDCA-7698-4A7C-AB58-987E5A4D70B6}" srcId="{2940899C-C043-42BE-8B56-F93E9AD3EADD}" destId="{AF9B7F76-DBA9-4964-8C5C-DF022A06E8E6}" srcOrd="0" destOrd="0" parTransId="{59CC13AF-6284-4512-B2F6-C1695E3CFA87}" sibTransId="{EA350782-B157-49CD-BFB9-B453F0D50E33}"/>
    <dgm:cxn modelId="{672C3FDF-F16B-4CEE-B2DC-752C718C3201}" type="presOf" srcId="{9637EDC9-1348-433F-9DFF-A31B4353A04B}" destId="{A496F970-BDBD-40A9-934F-59C3CF4389BA}" srcOrd="0" destOrd="0" presId="urn:microsoft.com/office/officeart/2005/8/layout/vProcess5"/>
    <dgm:cxn modelId="{8324A8E3-4E93-47FA-A08B-E92FC5D21D17}" type="presOf" srcId="{2940899C-C043-42BE-8B56-F93E9AD3EADD}" destId="{95ED5A15-7F6E-4ED4-888E-2B1D8D1CBDAC}" srcOrd="0" destOrd="0" presId="urn:microsoft.com/office/officeart/2005/8/layout/vProcess5"/>
    <dgm:cxn modelId="{AB6555F7-1900-4A75-9339-0E4E5CF5798D}" type="presOf" srcId="{CF6B3E1C-DE57-4AA8-B6BE-44E1D9A2C60A}" destId="{9E90EC88-FA52-418C-B586-BC11F8BAC6AF}" srcOrd="0" destOrd="0" presId="urn:microsoft.com/office/officeart/2005/8/layout/vProcess5"/>
    <dgm:cxn modelId="{EB45FCFB-551A-4AC5-8677-15E1E43E1F60}" type="presOf" srcId="{CA34AA3F-B3DF-4E70-95DF-3B602AC090F1}" destId="{A04A9CAC-96A7-4C7D-83DB-81B2110AACD0}" srcOrd="0" destOrd="0" presId="urn:microsoft.com/office/officeart/2005/8/layout/vProcess5"/>
    <dgm:cxn modelId="{992C85B7-0FB3-42BC-A41F-31F5BA573D5C}" type="presParOf" srcId="{95ED5A15-7F6E-4ED4-888E-2B1D8D1CBDAC}" destId="{063106D4-CAAB-49EC-AAA2-DE19B9ADAB6F}" srcOrd="0" destOrd="0" presId="urn:microsoft.com/office/officeart/2005/8/layout/vProcess5"/>
    <dgm:cxn modelId="{E6758956-9C81-4ADB-A717-A7E4181F0163}" type="presParOf" srcId="{95ED5A15-7F6E-4ED4-888E-2B1D8D1CBDAC}" destId="{B133F9DC-BF92-4297-BC8C-6FFB484215EF}" srcOrd="1" destOrd="0" presId="urn:microsoft.com/office/officeart/2005/8/layout/vProcess5"/>
    <dgm:cxn modelId="{3B3FB2DE-8EB2-4984-A461-352979F49996}" type="presParOf" srcId="{95ED5A15-7F6E-4ED4-888E-2B1D8D1CBDAC}" destId="{2CA3E99A-0AD4-47E6-8B4C-108F9FC95E17}" srcOrd="2" destOrd="0" presId="urn:microsoft.com/office/officeart/2005/8/layout/vProcess5"/>
    <dgm:cxn modelId="{A0C8311E-FBCC-460D-9DF9-AB914986AFF8}" type="presParOf" srcId="{95ED5A15-7F6E-4ED4-888E-2B1D8D1CBDAC}" destId="{917ACE9F-6A69-4417-9FE1-216F97BF513B}" srcOrd="3" destOrd="0" presId="urn:microsoft.com/office/officeart/2005/8/layout/vProcess5"/>
    <dgm:cxn modelId="{78676FC2-6676-4776-B88D-A0B3E0D1AB77}" type="presParOf" srcId="{95ED5A15-7F6E-4ED4-888E-2B1D8D1CBDAC}" destId="{A04A9CAC-96A7-4C7D-83DB-81B2110AACD0}" srcOrd="4" destOrd="0" presId="urn:microsoft.com/office/officeart/2005/8/layout/vProcess5"/>
    <dgm:cxn modelId="{C1D654CC-3A31-4D6D-A350-5E0D4617536B}" type="presParOf" srcId="{95ED5A15-7F6E-4ED4-888E-2B1D8D1CBDAC}" destId="{EF23C2C1-FDAD-4FB1-9607-D41D63F713DA}" srcOrd="5" destOrd="0" presId="urn:microsoft.com/office/officeart/2005/8/layout/vProcess5"/>
    <dgm:cxn modelId="{68CC028F-D6B9-43EF-814F-FB833AFD1A43}" type="presParOf" srcId="{95ED5A15-7F6E-4ED4-888E-2B1D8D1CBDAC}" destId="{A496F970-BDBD-40A9-934F-59C3CF4389BA}" srcOrd="6" destOrd="0" presId="urn:microsoft.com/office/officeart/2005/8/layout/vProcess5"/>
    <dgm:cxn modelId="{59116766-9440-4582-B942-2B9FA28A82B1}" type="presParOf" srcId="{95ED5A15-7F6E-4ED4-888E-2B1D8D1CBDAC}" destId="{9E90EC88-FA52-418C-B586-BC11F8BAC6AF}" srcOrd="7" destOrd="0" presId="urn:microsoft.com/office/officeart/2005/8/layout/vProcess5"/>
    <dgm:cxn modelId="{F699C96D-BBF3-431B-9C83-B55C22B5E248}" type="presParOf" srcId="{95ED5A15-7F6E-4ED4-888E-2B1D8D1CBDAC}" destId="{17AC7D4E-D7ED-4ED2-8491-565AB121B10D}" srcOrd="8" destOrd="0" presId="urn:microsoft.com/office/officeart/2005/8/layout/vProcess5"/>
    <dgm:cxn modelId="{AE59E179-1E99-4630-922F-D20328135546}" type="presParOf" srcId="{95ED5A15-7F6E-4ED4-888E-2B1D8D1CBDAC}" destId="{D3701943-4117-4B11-92A0-6894A8EEB469}" srcOrd="9" destOrd="0" presId="urn:microsoft.com/office/officeart/2005/8/layout/vProcess5"/>
    <dgm:cxn modelId="{7855DDA0-15DC-4C2C-8A26-68C6B1AF545C}" type="presParOf" srcId="{95ED5A15-7F6E-4ED4-888E-2B1D8D1CBDAC}" destId="{C140FCD5-459F-431D-A44F-E1F50AF64E7E}" srcOrd="10" destOrd="0" presId="urn:microsoft.com/office/officeart/2005/8/layout/vProcess5"/>
    <dgm:cxn modelId="{74ED49AA-A6B1-4E58-AB68-936E1500D952}" type="presParOf" srcId="{95ED5A15-7F6E-4ED4-888E-2B1D8D1CBDAC}" destId="{F837C579-0EFA-49B3-AFF5-501919C6AE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3F9DC-BF92-4297-BC8C-6FFB484215EF}">
      <dsp:nvSpPr>
        <dsp:cNvPr id="0" name=""/>
        <dsp:cNvSpPr/>
      </dsp:nvSpPr>
      <dsp:spPr>
        <a:xfrm>
          <a:off x="0" y="0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Overweight is linked to vitamin D levels, also intolerance is linked to vitamin D levels, </a:t>
          </a:r>
        </a:p>
      </dsp:txBody>
      <dsp:txXfrm>
        <a:off x="24578" y="24578"/>
        <a:ext cx="7847552" cy="789985"/>
      </dsp:txXfrm>
    </dsp:sp>
    <dsp:sp modelId="{2CA3E99A-0AD4-47E6-8B4C-108F9FC95E17}">
      <dsp:nvSpPr>
        <dsp:cNvPr id="0" name=""/>
        <dsp:cNvSpPr/>
      </dsp:nvSpPr>
      <dsp:spPr>
        <a:xfrm>
          <a:off x="739006" y="991713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661498"/>
            <a:satOff val="-18198"/>
            <a:lumOff val="3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Overweight is not directly related to lactose intolerance, </a:t>
          </a:r>
        </a:p>
      </dsp:txBody>
      <dsp:txXfrm>
        <a:off x="763584" y="1016291"/>
        <a:ext cx="7490355" cy="789985"/>
      </dsp:txXfrm>
    </dsp:sp>
    <dsp:sp modelId="{917ACE9F-6A69-4417-9FE1-216F97BF513B}">
      <dsp:nvSpPr>
        <dsp:cNvPr id="0" name=""/>
        <dsp:cNvSpPr/>
      </dsp:nvSpPr>
      <dsp:spPr>
        <a:xfrm>
          <a:off x="1466983" y="1983426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1322995"/>
            <a:satOff val="-36396"/>
            <a:lumOff val="784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BMI is related to both intolerance and vitamin D levels, this difference may be due to the difference in pressure derived from the different types of statistical variable. </a:t>
          </a:r>
        </a:p>
      </dsp:txBody>
      <dsp:txXfrm>
        <a:off x="1491561" y="2008004"/>
        <a:ext cx="7501385" cy="789985"/>
      </dsp:txXfrm>
    </dsp:sp>
    <dsp:sp modelId="{A04A9CAC-96A7-4C7D-83DB-81B2110AACD0}">
      <dsp:nvSpPr>
        <dsp:cNvPr id="0" name=""/>
        <dsp:cNvSpPr/>
      </dsp:nvSpPr>
      <dsp:spPr>
        <a:xfrm>
          <a:off x="2205989" y="2975139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good analysis of the data can lead us to make better decisions when carrying out our tests and communicate the correct results.</a:t>
          </a:r>
        </a:p>
      </dsp:txBody>
      <dsp:txXfrm>
        <a:off x="2230567" y="2999717"/>
        <a:ext cx="7490355" cy="789985"/>
      </dsp:txXfrm>
    </dsp:sp>
    <dsp:sp modelId="{EF23C2C1-FDAD-4FB1-9607-D41D63F713DA}">
      <dsp:nvSpPr>
        <dsp:cNvPr id="0" name=""/>
        <dsp:cNvSpPr/>
      </dsp:nvSpPr>
      <dsp:spPr>
        <a:xfrm>
          <a:off x="8278517" y="642706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01241" y="642706"/>
        <a:ext cx="299994" cy="410445"/>
      </dsp:txXfrm>
    </dsp:sp>
    <dsp:sp modelId="{A496F970-BDBD-40A9-934F-59C3CF4389BA}">
      <dsp:nvSpPr>
        <dsp:cNvPr id="0" name=""/>
        <dsp:cNvSpPr/>
      </dsp:nvSpPr>
      <dsp:spPr>
        <a:xfrm>
          <a:off x="9017524" y="1634419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39248"/>
            <a:satOff val="-23517"/>
            <a:lumOff val="4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139248"/>
              <a:satOff val="-23517"/>
              <a:lumOff val="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140248" y="1634419"/>
        <a:ext cx="299994" cy="410445"/>
      </dsp:txXfrm>
    </dsp:sp>
    <dsp:sp modelId="{9E90EC88-FA52-418C-B586-BC11F8BAC6AF}">
      <dsp:nvSpPr>
        <dsp:cNvPr id="0" name=""/>
        <dsp:cNvSpPr/>
      </dsp:nvSpPr>
      <dsp:spPr>
        <a:xfrm>
          <a:off x="9745501" y="2626132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78496"/>
            <a:satOff val="-47034"/>
            <a:lumOff val="8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278496"/>
              <a:satOff val="-47034"/>
              <a:lumOff val="8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868225" y="2626132"/>
        <a:ext cx="299994" cy="41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Lactose Intolerance:</a:t>
            </a:r>
            <a:br>
              <a:rPr lang="en-US" dirty="0"/>
            </a:br>
            <a:r>
              <a:rPr lang="en-US" b="1" dirty="0"/>
              <a:t>Evidence for Short Stature or Vitamin D Deficiency in Prepubertal Children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Edward Mu</a:t>
            </a:r>
            <a:r>
              <a:rPr lang="es-CR" sz="1800" dirty="0" err="1">
                <a:solidFill>
                  <a:srgbClr val="FFFFFF">
                    <a:alpha val="75000"/>
                  </a:srgbClr>
                </a:solidFill>
              </a:rPr>
              <a:t>ñoz</a:t>
            </a:r>
            <a:r>
              <a:rPr lang="es-CR" sz="1800" dirty="0">
                <a:solidFill>
                  <a:srgbClr val="FFFFFF">
                    <a:alpha val="75000"/>
                  </a:srgbClr>
                </a:solidFill>
              </a:rPr>
              <a:t> Garro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D45DB-94F8-4D36-B845-06353D7A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0116692" cy="3654081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Conclutions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90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C36DA-CB27-4C80-81C8-39765C475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90400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48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B97F7-A4AF-494D-9D5A-93747A3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Like">
            <a:extLst>
              <a:ext uri="{FF2B5EF4-FFF2-40B4-BE49-F238E27FC236}">
                <a16:creationId xmlns:a16="http://schemas.microsoft.com/office/drawing/2014/main" id="{3492DE44-DD2F-48B8-81D1-8AA9827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6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9732-3984-486C-8D00-9CEEC0C76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44745"/>
            <a:ext cx="11029615" cy="1423268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 This work is carried out based on the work of </a:t>
            </a:r>
            <a:r>
              <a:rPr lang="en-US" dirty="0" err="1"/>
              <a:t>Setty</a:t>
            </a:r>
            <a:r>
              <a:rPr lang="en-US" dirty="0"/>
              <a:t>-Shah, et al. (2013), in which it is analyzed whether some variables such as height, weight or vitamin D levels are significant or not in lactose intolerance in preschooler children, what is done in this work is a reanalysis of the data and corrections regarding the way the data is analyzed.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8B2808-077F-495E-8E24-E18D5E940004}"/>
              </a:ext>
            </a:extLst>
          </p:cNvPr>
          <p:cNvSpPr txBox="1">
            <a:spLocks/>
          </p:cNvSpPr>
          <p:nvPr/>
        </p:nvSpPr>
        <p:spPr>
          <a:xfrm>
            <a:off x="493895" y="4597272"/>
            <a:ext cx="11029615" cy="93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  https://escholarship.umassmed.edu/datasets/1/ 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ECC851-578F-4623-89A1-053E742E3FA9}"/>
              </a:ext>
            </a:extLst>
          </p:cNvPr>
          <p:cNvSpPr txBox="1">
            <a:spLocks/>
          </p:cNvSpPr>
          <p:nvPr/>
        </p:nvSpPr>
        <p:spPr>
          <a:xfrm>
            <a:off x="581191" y="3464629"/>
            <a:ext cx="11029616" cy="736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D45DB-94F8-4D36-B845-06353D7A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0116692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Exploratory Data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56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0DB57-487A-4722-B870-FAC4C5E4F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87" y="541065"/>
            <a:ext cx="5288163" cy="3435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610F2-9755-40C0-BBD0-877B7D36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90" y="541064"/>
            <a:ext cx="5288163" cy="34358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FEA8-A285-4341-8FA1-F1C4D57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Weigth and Vitamin D in the intolerance </a:t>
            </a:r>
          </a:p>
        </p:txBody>
      </p:sp>
    </p:spTree>
    <p:extLst>
      <p:ext uri="{BB962C8B-B14F-4D97-AF65-F5344CB8AC3E}">
        <p14:creationId xmlns:p14="http://schemas.microsoft.com/office/powerpoint/2010/main" val="384774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F86E0-99E4-404B-AAA6-844CE069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7" y="541065"/>
            <a:ext cx="5288163" cy="3435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DE46F-D46A-4DE5-9B3B-66C322EC9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90" y="541064"/>
            <a:ext cx="5288163" cy="34358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FEA8-A285-4341-8FA1-F1C4D57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Weight and height z-score on intolerance</a:t>
            </a:r>
          </a:p>
        </p:txBody>
      </p:sp>
    </p:spTree>
    <p:extLst>
      <p:ext uri="{BB962C8B-B14F-4D97-AF65-F5344CB8AC3E}">
        <p14:creationId xmlns:p14="http://schemas.microsoft.com/office/powerpoint/2010/main" val="5921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D45DB-94F8-4D36-B845-06353D7A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0116692" cy="3654081"/>
          </a:xfrm>
        </p:spPr>
        <p:txBody>
          <a:bodyPr anchor="ctr">
            <a:normAutofit/>
          </a:bodyPr>
          <a:lstStyle/>
          <a:p>
            <a:r>
              <a:rPr lang="en-US" dirty="0"/>
              <a:t>Statistical Tests 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84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FEA8-A285-4341-8FA1-F1C4D57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Weigth</a:t>
            </a:r>
            <a:r>
              <a:rPr lang="en-US" dirty="0"/>
              <a:t> and Vitamin D in the intolerance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4E786C-8A08-4ECC-96C6-A8C01B2C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2004"/>
              </p:ext>
            </p:extLst>
          </p:nvPr>
        </p:nvGraphicFramePr>
        <p:xfrm>
          <a:off x="581191" y="2812720"/>
          <a:ext cx="10916466" cy="39349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762017">
                  <a:extLst>
                    <a:ext uri="{9D8B030D-6E8A-4147-A177-3AD203B41FA5}">
                      <a16:colId xmlns:a16="http://schemas.microsoft.com/office/drawing/2014/main" val="1248487534"/>
                    </a:ext>
                  </a:extLst>
                </a:gridCol>
                <a:gridCol w="2120462">
                  <a:extLst>
                    <a:ext uri="{9D8B030D-6E8A-4147-A177-3AD203B41FA5}">
                      <a16:colId xmlns:a16="http://schemas.microsoft.com/office/drawing/2014/main" val="3973205661"/>
                    </a:ext>
                  </a:extLst>
                </a:gridCol>
                <a:gridCol w="1847715">
                  <a:extLst>
                    <a:ext uri="{9D8B030D-6E8A-4147-A177-3AD203B41FA5}">
                      <a16:colId xmlns:a16="http://schemas.microsoft.com/office/drawing/2014/main" val="2369883792"/>
                    </a:ext>
                  </a:extLst>
                </a:gridCol>
                <a:gridCol w="1480622">
                  <a:extLst>
                    <a:ext uri="{9D8B030D-6E8A-4147-A177-3AD203B41FA5}">
                      <a16:colId xmlns:a16="http://schemas.microsoft.com/office/drawing/2014/main" val="1576613717"/>
                    </a:ext>
                  </a:extLst>
                </a:gridCol>
                <a:gridCol w="1847715">
                  <a:extLst>
                    <a:ext uri="{9D8B030D-6E8A-4147-A177-3AD203B41FA5}">
                      <a16:colId xmlns:a16="http://schemas.microsoft.com/office/drawing/2014/main" val="3294321383"/>
                    </a:ext>
                  </a:extLst>
                </a:gridCol>
                <a:gridCol w="857935">
                  <a:extLst>
                    <a:ext uri="{9D8B030D-6E8A-4147-A177-3AD203B41FA5}">
                      <a16:colId xmlns:a16="http://schemas.microsoft.com/office/drawing/2014/main" val="629601040"/>
                    </a:ext>
                  </a:extLst>
                </a:gridCol>
              </a:tblGrid>
              <a:tr h="441131"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 Error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value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Pr(&gt;|z|)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71459" marR="171459" marT="23814" marB="0"/>
                </a:tc>
                <a:extLst>
                  <a:ext uri="{0D108BD9-81ED-4DB2-BD59-A6C34878D82A}">
                    <a16:rowId xmlns:a16="http://schemas.microsoft.com/office/drawing/2014/main" val="233844767"/>
                  </a:ext>
                </a:extLst>
              </a:tr>
              <a:tr h="441131"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4.26144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0.02037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209.245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2e-16 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171459" marR="171459" marT="23814" marB="0"/>
                </a:tc>
                <a:extLst>
                  <a:ext uri="{0D108BD9-81ED-4DB2-BD59-A6C34878D82A}">
                    <a16:rowId xmlns:a16="http://schemas.microsoft.com/office/drawing/2014/main" val="1534333804"/>
                  </a:ext>
                </a:extLst>
              </a:tr>
              <a:tr h="441131"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-0.3025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0.04107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-7.366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1.76E-13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171459" marR="171459" marT="23814" marB="0"/>
                </a:tc>
                <a:extLst>
                  <a:ext uri="{0D108BD9-81ED-4DB2-BD59-A6C34878D82A}">
                    <a16:rowId xmlns:a16="http://schemas.microsoft.com/office/drawing/2014/main" val="323970276"/>
                  </a:ext>
                </a:extLst>
              </a:tr>
              <a:tr h="441131"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IntolerantGroup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-0.1536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0.03022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-5.082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3.74E-07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171459" marR="171459" marT="23814" marB="0"/>
                </a:tc>
                <a:extLst>
                  <a:ext uri="{0D108BD9-81ED-4DB2-BD59-A6C34878D82A}">
                    <a16:rowId xmlns:a16="http://schemas.microsoft.com/office/drawing/2014/main" val="2834826145"/>
                  </a:ext>
                </a:extLst>
              </a:tr>
              <a:tr h="864008"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Overweight: IntolerantGroup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0.19467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0.07647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2.546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0.0109</a:t>
                      </a:r>
                    </a:p>
                  </a:txBody>
                  <a:tcPr marL="171459" marR="171459" marT="23814" marB="0"/>
                </a:tc>
                <a:tc>
                  <a:txBody>
                    <a:bodyPr/>
                    <a:lstStyle/>
                    <a:p>
                      <a:pPr marL="0" marR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171459" marR="171459" marT="23814" marB="0"/>
                </a:tc>
                <a:extLst>
                  <a:ext uri="{0D108BD9-81ED-4DB2-BD59-A6C34878D82A}">
                    <a16:rowId xmlns:a16="http://schemas.microsoft.com/office/drawing/2014/main" val="330257545"/>
                  </a:ext>
                </a:extLst>
              </a:tr>
            </a:tbl>
          </a:graphicData>
        </a:graphic>
      </p:graphicFrame>
      <p:sp>
        <p:nvSpPr>
          <p:cNvPr id="25" name="Subtitle 24">
            <a:extLst>
              <a:ext uri="{FF2B5EF4-FFF2-40B4-BE49-F238E27FC236}">
                <a16:creationId xmlns:a16="http://schemas.microsoft.com/office/drawing/2014/main" id="{B467902E-6190-4753-B3D7-5E342F08F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2173288"/>
            <a:ext cx="10993438" cy="342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1: Results of GLM (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1).</a:t>
            </a:r>
          </a:p>
        </p:txBody>
      </p:sp>
    </p:spTree>
    <p:extLst>
      <p:ext uri="{BB962C8B-B14F-4D97-AF65-F5344CB8AC3E}">
        <p14:creationId xmlns:p14="http://schemas.microsoft.com/office/powerpoint/2010/main" val="48323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FEA8-A285-4341-8FA1-F1C4D57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BMI and Vitamin D in the intolerance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4E786C-8A08-4ECC-96C6-A8C01B2C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86109"/>
              </p:ext>
            </p:extLst>
          </p:nvPr>
        </p:nvGraphicFramePr>
        <p:xfrm>
          <a:off x="581191" y="2812720"/>
          <a:ext cx="10916466" cy="37852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762017">
                  <a:extLst>
                    <a:ext uri="{9D8B030D-6E8A-4147-A177-3AD203B41FA5}">
                      <a16:colId xmlns:a16="http://schemas.microsoft.com/office/drawing/2014/main" val="1248487534"/>
                    </a:ext>
                  </a:extLst>
                </a:gridCol>
                <a:gridCol w="2120462">
                  <a:extLst>
                    <a:ext uri="{9D8B030D-6E8A-4147-A177-3AD203B41FA5}">
                      <a16:colId xmlns:a16="http://schemas.microsoft.com/office/drawing/2014/main" val="3973205661"/>
                    </a:ext>
                  </a:extLst>
                </a:gridCol>
                <a:gridCol w="1847715">
                  <a:extLst>
                    <a:ext uri="{9D8B030D-6E8A-4147-A177-3AD203B41FA5}">
                      <a16:colId xmlns:a16="http://schemas.microsoft.com/office/drawing/2014/main" val="2369883792"/>
                    </a:ext>
                  </a:extLst>
                </a:gridCol>
                <a:gridCol w="1480622">
                  <a:extLst>
                    <a:ext uri="{9D8B030D-6E8A-4147-A177-3AD203B41FA5}">
                      <a16:colId xmlns:a16="http://schemas.microsoft.com/office/drawing/2014/main" val="1576613717"/>
                    </a:ext>
                  </a:extLst>
                </a:gridCol>
                <a:gridCol w="1847715">
                  <a:extLst>
                    <a:ext uri="{9D8B030D-6E8A-4147-A177-3AD203B41FA5}">
                      <a16:colId xmlns:a16="http://schemas.microsoft.com/office/drawing/2014/main" val="3294321383"/>
                    </a:ext>
                  </a:extLst>
                </a:gridCol>
                <a:gridCol w="857935">
                  <a:extLst>
                    <a:ext uri="{9D8B030D-6E8A-4147-A177-3AD203B41FA5}">
                      <a16:colId xmlns:a16="http://schemas.microsoft.com/office/drawing/2014/main" val="629601040"/>
                    </a:ext>
                  </a:extLst>
                </a:gridCol>
              </a:tblGrid>
              <a:tr h="441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Estimate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Std. Error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z value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Pr(&gt;|z|)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extLst>
                  <a:ext uri="{0D108BD9-81ED-4DB2-BD59-A6C34878D82A}">
                    <a16:rowId xmlns:a16="http://schemas.microsoft.com/office/drawing/2014/main" val="233844767"/>
                  </a:ext>
                </a:extLst>
              </a:tr>
              <a:tr h="441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(Intercept)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4.616826   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0.058620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78.759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&lt; 2e-16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***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extLst>
                  <a:ext uri="{0D108BD9-81ED-4DB2-BD59-A6C34878D82A}">
                    <a16:rowId xmlns:a16="http://schemas.microsoft.com/office/drawing/2014/main" val="1534333804"/>
                  </a:ext>
                </a:extLst>
              </a:tr>
              <a:tr h="441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BMI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-0.020401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0.002658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-7.676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1.64e-14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***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extLst>
                  <a:ext uri="{0D108BD9-81ED-4DB2-BD59-A6C34878D82A}">
                    <a16:rowId xmlns:a16="http://schemas.microsoft.com/office/drawing/2014/main" val="323970276"/>
                  </a:ext>
                </a:extLst>
              </a:tr>
              <a:tr h="441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IntolerantGroup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-0.405823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0.104365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-3.888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0.000101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***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extLst>
                  <a:ext uri="{0D108BD9-81ED-4DB2-BD59-A6C34878D82A}">
                    <a16:rowId xmlns:a16="http://schemas.microsoft.com/office/drawing/2014/main" val="2834826145"/>
                  </a:ext>
                </a:extLst>
              </a:tr>
              <a:tr h="864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BMI: IntolerantGroup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0.014293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0.005142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2.779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0.005446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**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053" marR="162053" marT="0" marB="0"/>
                </a:tc>
                <a:extLst>
                  <a:ext uri="{0D108BD9-81ED-4DB2-BD59-A6C34878D82A}">
                    <a16:rowId xmlns:a16="http://schemas.microsoft.com/office/drawing/2014/main" val="330257545"/>
                  </a:ext>
                </a:extLst>
              </a:tr>
            </a:tbl>
          </a:graphicData>
        </a:graphic>
      </p:graphicFrame>
      <p:sp>
        <p:nvSpPr>
          <p:cNvPr id="25" name="Subtitle 24">
            <a:extLst>
              <a:ext uri="{FF2B5EF4-FFF2-40B4-BE49-F238E27FC236}">
                <a16:creationId xmlns:a16="http://schemas.microsoft.com/office/drawing/2014/main" id="{B467902E-6190-4753-B3D7-5E342F08F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2173288"/>
            <a:ext cx="10993438" cy="52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2: Results of GLM (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1).</a:t>
            </a:r>
          </a:p>
        </p:txBody>
      </p:sp>
    </p:spTree>
    <p:extLst>
      <p:ext uri="{BB962C8B-B14F-4D97-AF65-F5344CB8AC3E}">
        <p14:creationId xmlns:p14="http://schemas.microsoft.com/office/powerpoint/2010/main" val="306975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FEA8-A285-4341-8FA1-F1C4D57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Weight and height z-score on intolerance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B467902E-6190-4753-B3D7-5E342F08F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2173288"/>
            <a:ext cx="10993438" cy="52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2: Results of GLM (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1).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A8D924-C43D-4C71-BDFA-C460471D5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8070"/>
              </p:ext>
            </p:extLst>
          </p:nvPr>
        </p:nvGraphicFramePr>
        <p:xfrm>
          <a:off x="581025" y="2812720"/>
          <a:ext cx="10916466" cy="3785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527">
                  <a:extLst>
                    <a:ext uri="{9D8B030D-6E8A-4147-A177-3AD203B41FA5}">
                      <a16:colId xmlns:a16="http://schemas.microsoft.com/office/drawing/2014/main" val="1269730434"/>
                    </a:ext>
                  </a:extLst>
                </a:gridCol>
                <a:gridCol w="830150">
                  <a:extLst>
                    <a:ext uri="{9D8B030D-6E8A-4147-A177-3AD203B41FA5}">
                      <a16:colId xmlns:a16="http://schemas.microsoft.com/office/drawing/2014/main" val="3641111111"/>
                    </a:ext>
                  </a:extLst>
                </a:gridCol>
                <a:gridCol w="1771615">
                  <a:extLst>
                    <a:ext uri="{9D8B030D-6E8A-4147-A177-3AD203B41FA5}">
                      <a16:colId xmlns:a16="http://schemas.microsoft.com/office/drawing/2014/main" val="1720719970"/>
                    </a:ext>
                  </a:extLst>
                </a:gridCol>
                <a:gridCol w="1928211">
                  <a:extLst>
                    <a:ext uri="{9D8B030D-6E8A-4147-A177-3AD203B41FA5}">
                      <a16:colId xmlns:a16="http://schemas.microsoft.com/office/drawing/2014/main" val="990604240"/>
                    </a:ext>
                  </a:extLst>
                </a:gridCol>
                <a:gridCol w="1392387">
                  <a:extLst>
                    <a:ext uri="{9D8B030D-6E8A-4147-A177-3AD203B41FA5}">
                      <a16:colId xmlns:a16="http://schemas.microsoft.com/office/drawing/2014/main" val="1400030604"/>
                    </a:ext>
                  </a:extLst>
                </a:gridCol>
                <a:gridCol w="279230">
                  <a:extLst>
                    <a:ext uri="{9D8B030D-6E8A-4147-A177-3AD203B41FA5}">
                      <a16:colId xmlns:a16="http://schemas.microsoft.com/office/drawing/2014/main" val="869038260"/>
                    </a:ext>
                  </a:extLst>
                </a:gridCol>
                <a:gridCol w="1469743">
                  <a:extLst>
                    <a:ext uri="{9D8B030D-6E8A-4147-A177-3AD203B41FA5}">
                      <a16:colId xmlns:a16="http://schemas.microsoft.com/office/drawing/2014/main" val="3120367045"/>
                    </a:ext>
                  </a:extLst>
                </a:gridCol>
                <a:gridCol w="822603">
                  <a:extLst>
                    <a:ext uri="{9D8B030D-6E8A-4147-A177-3AD203B41FA5}">
                      <a16:colId xmlns:a16="http://schemas.microsoft.com/office/drawing/2014/main" val="2002500790"/>
                    </a:ext>
                  </a:extLst>
                </a:gridCol>
              </a:tblGrid>
              <a:tr h="75705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en-US" sz="2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endParaRPr lang="en-US" sz="2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</a:t>
                      </a:r>
                      <a:r>
                        <a:rPr lang="en-US" sz="2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endParaRPr lang="en-US" sz="2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Value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(&gt;F)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294657"/>
                  </a:ext>
                </a:extLst>
              </a:tr>
              <a:tr h="75705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1.226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0.27135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310452"/>
                  </a:ext>
                </a:extLst>
              </a:tr>
              <a:tr h="75705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7.507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0.00752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302907"/>
                  </a:ext>
                </a:extLst>
              </a:tr>
              <a:tr h="75705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Grupo:Peso</a:t>
                      </a:r>
                      <a:endParaRPr lang="en-US" sz="2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0.561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0.45613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333447"/>
                  </a:ext>
                </a:extLst>
              </a:tr>
              <a:tr h="75705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endParaRPr lang="en-US" sz="2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50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425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  Lactose Intolerance: Evidence for Short Stature or Vitamin D Deficiency in Prepubertal Children </vt:lpstr>
      <vt:lpstr>Background</vt:lpstr>
      <vt:lpstr>Exploratory Data Analysis </vt:lpstr>
      <vt:lpstr>Weigth and Vitamin D in the intolerance </vt:lpstr>
      <vt:lpstr>Weight and height z-score on intolerance</vt:lpstr>
      <vt:lpstr>Statistical Tests </vt:lpstr>
      <vt:lpstr>Weigth and Vitamin D in the intolerance</vt:lpstr>
      <vt:lpstr>BMI and Vitamin D in the intolerance</vt:lpstr>
      <vt:lpstr>Weight and height z-score on intolerance</vt:lpstr>
      <vt:lpstr>Conclutions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2020-07-25T23:15:57Z</dcterms:created>
  <dcterms:modified xsi:type="dcterms:W3CDTF">2020-07-25T23:27:37Z</dcterms:modified>
</cp:coreProperties>
</file>