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5"/>
  </p:sldMasterIdLst>
  <p:notesMasterIdLst>
    <p:notesMasterId r:id="rId20"/>
  </p:notesMasterIdLst>
  <p:handoutMasterIdLst>
    <p:handoutMasterId r:id="rId21"/>
  </p:handoutMasterIdLst>
  <p:sldIdLst>
    <p:sldId id="1099" r:id="rId6"/>
    <p:sldId id="1194" r:id="rId7"/>
    <p:sldId id="1195" r:id="rId8"/>
    <p:sldId id="1196" r:id="rId9"/>
    <p:sldId id="1185" r:id="rId10"/>
    <p:sldId id="1186" r:id="rId11"/>
    <p:sldId id="1193" r:id="rId12"/>
    <p:sldId id="1187" r:id="rId13"/>
    <p:sldId id="1188" r:id="rId14"/>
    <p:sldId id="1189" r:id="rId15"/>
    <p:sldId id="1190" r:id="rId16"/>
    <p:sldId id="1191" r:id="rId17"/>
    <p:sldId id="1192" r:id="rId18"/>
    <p:sldId id="1197" r:id="rId19"/>
  </p:sldIdLst>
  <p:sldSz cx="12188825" cy="6858000"/>
  <p:notesSz cx="7027863" cy="9313863"/>
  <p:custDataLst>
    <p:tags r:id="rId22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2" orient="horz" pos="1128" userDrawn="1">
          <p15:clr>
            <a:srgbClr val="A4A3A4"/>
          </p15:clr>
        </p15:guide>
        <p15:guide id="3" orient="horz" pos="4006">
          <p15:clr>
            <a:srgbClr val="A4A3A4"/>
          </p15:clr>
        </p15:guide>
        <p15:guide id="7" pos="359" userDrawn="1">
          <p15:clr>
            <a:srgbClr val="A4A3A4"/>
          </p15:clr>
        </p15:guide>
        <p15:guide id="8" pos="4175" userDrawn="1">
          <p15:clr>
            <a:srgbClr val="A4A3A4"/>
          </p15:clr>
        </p15:guide>
        <p15:guide id="9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373A3E"/>
    <a:srgbClr val="B0D806"/>
    <a:srgbClr val="AAD204"/>
    <a:srgbClr val="FF4E00"/>
    <a:srgbClr val="2F5662"/>
    <a:srgbClr val="DD461E"/>
    <a:srgbClr val="24D997"/>
    <a:srgbClr val="23C78C"/>
    <a:srgbClr val="F1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2" autoAdjust="0"/>
    <p:restoredTop sz="90812" autoAdjust="0"/>
  </p:normalViewPr>
  <p:slideViewPr>
    <p:cSldViewPr snapToGrid="0" showGuides="1">
      <p:cViewPr varScale="1">
        <p:scale>
          <a:sx n="94" d="100"/>
          <a:sy n="94" d="100"/>
        </p:scale>
        <p:origin x="223" y="36"/>
      </p:cViewPr>
      <p:guideLst>
        <p:guide orient="horz" pos="2712"/>
        <p:guide orient="horz" pos="1128"/>
        <p:guide orient="horz" pos="4006"/>
        <p:guide pos="359"/>
        <p:guide pos="4175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2652" y="78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smtClean="0"/>
              <a:t>Progress</a:t>
            </a:r>
            <a:endParaRPr lang="en-US" i="0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Progress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5365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5038725" y="2457778"/>
            <a:ext cx="6800850" cy="1573302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38725" y="4613135"/>
            <a:ext cx="5479648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</a:t>
            </a:r>
            <a:r>
              <a:rPr lang="en-US" dirty="0" smtClean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9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" y="283"/>
            <a:ext cx="12186859" cy="685853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" y="282"/>
            <a:ext cx="12185400" cy="68577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" y="282"/>
            <a:ext cx="12185400" cy="685771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0"/>
            <a:ext cx="12183947" cy="685689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0" y="2840458"/>
            <a:ext cx="771152" cy="96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41" y="2461457"/>
            <a:ext cx="981109" cy="1287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0" y="3353747"/>
            <a:ext cx="315917" cy="364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49" y="2813480"/>
            <a:ext cx="5029463" cy="12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8" y="3091870"/>
            <a:ext cx="6555592" cy="535531"/>
          </a:xfrm>
        </p:spPr>
        <p:txBody>
          <a:bodyPr anchor="t"/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4" y="1200150"/>
            <a:ext cx="10414650" cy="5172075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4" y="1200150"/>
            <a:ext cx="10414650" cy="5172075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" y="283"/>
            <a:ext cx="12186859" cy="6858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467575"/>
            <a:ext cx="9858039" cy="53553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470398"/>
            <a:ext cx="9858039" cy="4858048"/>
          </a:xfrm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3" y="367497"/>
            <a:ext cx="11021571" cy="43088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13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13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3" y="367497"/>
            <a:ext cx="11021571" cy="43088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502940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200151"/>
            <a:ext cx="5387630" cy="50294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200150"/>
            <a:ext cx="1095375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557813" y="367497"/>
            <a:ext cx="109483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6544468" y="6621282"/>
            <a:ext cx="369652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2016 Progress Software Corporation and/or its subsidiaries or affiliates. All rights reserved.</a:t>
            </a:r>
            <a:endParaRPr lang="en-US" sz="7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6019419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9" r:id="rId2"/>
    <p:sldLayoutId id="2147483738" r:id="rId3"/>
    <p:sldLayoutId id="2147483775" r:id="rId4"/>
    <p:sldLayoutId id="2147483734" r:id="rId5"/>
    <p:sldLayoutId id="2147483762" r:id="rId6"/>
    <p:sldLayoutId id="2147483778" r:id="rId7"/>
    <p:sldLayoutId id="2147483739" r:id="rId8"/>
    <p:sldLayoutId id="2147483774" r:id="rId9"/>
    <p:sldLayoutId id="2147483755" r:id="rId10"/>
    <p:sldLayoutId id="2147483777" r:id="rId11"/>
    <p:sldLayoutId id="2147483714" r:id="rId12"/>
    <p:sldLayoutId id="2147483772" r:id="rId13"/>
    <p:sldLayoutId id="2147483776" r:id="rId14"/>
    <p:sldLayoutId id="2147483767" r:id="rId15"/>
    <p:sldLayoutId id="2147483770" r:id="rId16"/>
    <p:sldLayoutId id="2147483773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B1QVB2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fancher.com/2016/01/28/functional-c-debugging-method-chain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D4tgd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K928p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EyGLv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jhn5BZ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ozZIL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5038725" y="2505765"/>
            <a:ext cx="6800850" cy="1477328"/>
          </a:xfrm>
        </p:spPr>
        <p:txBody>
          <a:bodyPr/>
          <a:lstStyle/>
          <a:p>
            <a:r>
              <a:rPr lang="en-US" dirty="0" smtClean="0"/>
              <a:t>Functional Programming Cheat Sheet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C# 6.0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80" y="5336233"/>
            <a:ext cx="3159377" cy="701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(~Pipelines)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Since C# lacks a Pipeline syntax, pipelines in C# are created with design patterns that allow for methods to chain. The result of the method chain should produce the desired value and type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Use method chaining when available. Proper method chains can produce easy to read code, while reducing risk for error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dotnetfiddle.net/B1QVB2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255383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string[] </a:t>
            </a:r>
            <a:r>
              <a:rPr lang="en-US" sz="1100" dirty="0" err="1">
                <a:latin typeface="Consolas" panose="020B0609020204030204" pitchFamily="49" charset="0"/>
              </a:rPr>
              <a:t>GetSeniorMaleCustomerNames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List&lt;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latin typeface="Consolas" panose="020B0609020204030204" pitchFamily="49" charset="0"/>
              </a:rPr>
              <a:t> customers) </a:t>
            </a:r>
            <a:r>
              <a:rPr lang="en-US" sz="1100" dirty="0" smtClean="0">
                <a:latin typeface="Consolas" panose="020B0609020204030204" pitchFamily="49" charset="0"/>
              </a:rPr>
              <a:t>=&gt; customers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>
                <a:latin typeface="Consolas" panose="020B0609020204030204" pitchFamily="49" charset="0"/>
              </a:rPr>
              <a:t>Where(c =&gt; </a:t>
            </a:r>
            <a:r>
              <a:rPr lang="en-US" sz="1100" dirty="0" err="1">
                <a:latin typeface="Consolas" panose="020B0609020204030204" pitchFamily="49" charset="0"/>
              </a:rPr>
              <a:t>c.Age</a:t>
            </a:r>
            <a:r>
              <a:rPr lang="en-US" sz="1100" dirty="0">
                <a:latin typeface="Consolas" panose="020B0609020204030204" pitchFamily="49" charset="0"/>
              </a:rPr>
              <a:t> &gt; 65)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>
                <a:latin typeface="Consolas" panose="020B0609020204030204" pitchFamily="49" charset="0"/>
              </a:rPr>
              <a:t>Where(c =&gt; </a:t>
            </a:r>
            <a:r>
              <a:rPr lang="en-US" sz="1100" dirty="0" err="1">
                <a:latin typeface="Consolas" panose="020B0609020204030204" pitchFamily="49" charset="0"/>
              </a:rPr>
              <a:t>c.Gender</a:t>
            </a:r>
            <a:r>
              <a:rPr lang="en-US" sz="1100" dirty="0">
                <a:latin typeface="Consolas" panose="020B0609020204030204" pitchFamily="49" charset="0"/>
              </a:rPr>
              <a:t> ==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Gender</a:t>
            </a:r>
            <a:r>
              <a:rPr lang="en-US" sz="1100" dirty="0" err="1">
                <a:latin typeface="Consolas" panose="020B0609020204030204" pitchFamily="49" charset="0"/>
              </a:rPr>
              <a:t>.Male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>
                <a:latin typeface="Consolas" panose="020B0609020204030204" pitchFamily="49" charset="0"/>
              </a:rPr>
              <a:t>Select(c =&gt; </a:t>
            </a:r>
            <a:r>
              <a:rPr lang="en-US" sz="1100" dirty="0" err="1">
                <a:latin typeface="Consolas" panose="020B0609020204030204" pitchFamily="49" charset="0"/>
              </a:rPr>
              <a:t>c.FullName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 err="1">
                <a:latin typeface="Consolas" panose="020B0609020204030204" pitchFamily="49" charset="0"/>
              </a:rPr>
              <a:t>ToArray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“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Vint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Cerf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Niklaus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Wirth”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92812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57813" y="4060330"/>
            <a:ext cx="5387630" cy="136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  <a:r>
              <a:rPr lang="en-US" sz="1100" i="0" dirty="0" err="1" smtClean="0">
                <a:latin typeface="Consolas" panose="020B0609020204030204" pitchFamily="49" charset="0"/>
              </a:rPr>
              <a:t>str</a:t>
            </a:r>
            <a:r>
              <a:rPr lang="en-US" sz="1100" i="0" dirty="0" smtClean="0">
                <a:latin typeface="Consolas" panose="020B0609020204030204" pitchFamily="49" charset="0"/>
              </a:rPr>
              <a:t> =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  <a:r>
              <a:rPr lang="en-US" sz="1100" i="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i="0" dirty="0" smtClean="0">
                <a:latin typeface="Consolas" panose="020B0609020204030204" pitchFamily="49" charset="0"/>
              </a:rPr>
              <a:t>()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     .Append(</a:t>
            </a:r>
            <a:r>
              <a:rPr lang="en-US" sz="1100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"Hello "</a:t>
            </a:r>
            <a:r>
              <a:rPr lang="en-US" sz="1100" i="0" dirty="0" smtClean="0">
                <a:latin typeface="Consolas" panose="020B0609020204030204" pitchFamily="49" charset="0"/>
              </a:rPr>
              <a:t>)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     .Append(</a:t>
            </a:r>
            <a:r>
              <a:rPr lang="en-US" sz="1100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"World "</a:t>
            </a:r>
            <a:r>
              <a:rPr lang="en-US" sz="1100" i="0" dirty="0" smtClean="0">
                <a:latin typeface="Consolas" panose="020B0609020204030204" pitchFamily="49" charset="0"/>
              </a:rPr>
              <a:t>)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     .</a:t>
            </a:r>
            <a:r>
              <a:rPr lang="en-US" sz="1100" i="0" dirty="0" err="1" smtClean="0">
                <a:latin typeface="Consolas" panose="020B0609020204030204" pitchFamily="49" charset="0"/>
              </a:rPr>
              <a:t>ToString</a:t>
            </a:r>
            <a:r>
              <a:rPr lang="en-US" sz="1100" i="0" dirty="0" smtClean="0">
                <a:latin typeface="Consolas" panose="020B0609020204030204" pitchFamily="49" charset="0"/>
              </a:rPr>
              <a:t>()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     .</a:t>
            </a:r>
            <a:r>
              <a:rPr lang="en-US" sz="1100" i="0" dirty="0" err="1" smtClean="0">
                <a:latin typeface="Consolas" panose="020B0609020204030204" pitchFamily="49" charset="0"/>
              </a:rPr>
              <a:t>TrimEnd</a:t>
            </a:r>
            <a:r>
              <a:rPr lang="en-US" sz="1100" i="0" dirty="0" smtClean="0">
                <a:latin typeface="Consolas" panose="020B0609020204030204" pitchFamily="49" charset="0"/>
              </a:rPr>
              <a:t>()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     .</a:t>
            </a:r>
            <a:r>
              <a:rPr lang="en-US" sz="1100" i="0" dirty="0" err="1" smtClean="0">
                <a:latin typeface="Consolas" panose="020B0609020204030204" pitchFamily="49" charset="0"/>
              </a:rPr>
              <a:t>ToUpper</a:t>
            </a:r>
            <a:r>
              <a:rPr lang="en-US" sz="1100" i="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HELLO WORLD</a:t>
            </a:r>
            <a:endParaRPr lang="en-US" sz="1100" i="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8871" y="378333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169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1800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Extension methods are a great way to extend method chains and add functionality to a class.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Note: All LINQ methods are extension methods.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557813" y="3278149"/>
            <a:ext cx="5387630" cy="251686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Extends the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class to accept a predicate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static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AppendWhen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sb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value,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 predicate)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  predicate </a:t>
            </a:r>
            <a:r>
              <a:rPr lang="en-US" sz="1100" dirty="0">
                <a:latin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</a:rPr>
              <a:t>sb.Append</a:t>
            </a:r>
            <a:r>
              <a:rPr lang="en-US" sz="1100" dirty="0">
                <a:latin typeface="Consolas" panose="020B0609020204030204" pitchFamily="49" charset="0"/>
              </a:rPr>
              <a:t>(value) : </a:t>
            </a:r>
            <a:r>
              <a:rPr lang="en-US" sz="1100" dirty="0" err="1">
                <a:latin typeface="Consolas" panose="020B0609020204030204" pitchFamily="49" charset="0"/>
              </a:rPr>
              <a:t>sb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Usage</a:t>
            </a:r>
            <a:endParaRPr lang="en-US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htmlButton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>
                <a:latin typeface="Consolas" panose="020B0609020204030204" pitchFamily="49" charset="0"/>
              </a:rPr>
              <a:t>Append(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"&lt;button"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 err="1">
                <a:latin typeface="Consolas" panose="020B0609020204030204" pitchFamily="49" charset="0"/>
              </a:rPr>
              <a:t>AppendWhen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 disabled"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isDisabled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>
                <a:latin typeface="Consolas" panose="020B0609020204030204" pitchFamily="49" charset="0"/>
              </a:rPr>
              <a:t>Append(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"&gt;Click me&lt;/button&gt;"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.</a:t>
            </a:r>
            <a:r>
              <a:rPr lang="en-US" sz="1100" dirty="0" err="1">
                <a:latin typeface="Consolas" panose="020B0609020204030204" pitchFamily="49" charset="0"/>
              </a:rPr>
              <a:t>ToString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57813" y="3001150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91754" y="1477150"/>
            <a:ext cx="5387630" cy="251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SzTx/>
              <a:buNone/>
            </a:pPr>
            <a:r>
              <a:rPr lang="en-US" sz="1200" i="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Add </a:t>
            </a:r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the </a:t>
            </a:r>
            <a:r>
              <a:rPr lang="en-US" sz="1200" i="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[</a:t>
            </a:r>
            <a:r>
              <a:rPr lang="en-US" sz="1200" i="0" dirty="0" err="1">
                <a:solidFill>
                  <a:schemeClr val="accent2"/>
                </a:solidFill>
                <a:latin typeface="+mj-lt"/>
              </a:rPr>
              <a:t>DebuggerNonUserCodeAttribute</a:t>
            </a:r>
            <a:r>
              <a:rPr lang="en-US" sz="1200" i="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] </a:t>
            </a:r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attribute to utility extension methods for easier debugging.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lang="en-US" sz="1100" i="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You can read more about this attribute at davefancher.com: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https://davefancher.com/2016/01/28/functional-c-debugging-method-chains/</a:t>
            </a:r>
            <a:endParaRPr lang="en-US" sz="1100" i="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87598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16242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Using </a:t>
            </a:r>
            <a:r>
              <a:rPr lang="en-US" sz="1600" b="1" dirty="0" smtClean="0"/>
              <a:t>yield </a:t>
            </a:r>
            <a:r>
              <a:rPr lang="en-US" sz="1600" dirty="0" smtClean="0"/>
              <a:t>to </a:t>
            </a:r>
            <a:r>
              <a:rPr lang="en-US" sz="1600" dirty="0"/>
              <a:t>define an iterator removes the need for an explicit extra class (the class that holds the state for an </a:t>
            </a:r>
            <a:r>
              <a:rPr lang="en-US" sz="1600" dirty="0" smtClean="0"/>
              <a:t>enumeration.</a:t>
            </a:r>
          </a:p>
          <a:p>
            <a:pPr marL="0" indent="0">
              <a:buNone/>
            </a:pPr>
            <a:r>
              <a:rPr lang="en-US" sz="1600" dirty="0"/>
              <a:t>You consume an iterator method by using a foreach statement or LINQ query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Yield is the basis for many LINQ methods.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https://dotnetfiddle.net/D4tgdG</a:t>
            </a:r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813" y="3628504"/>
            <a:ext cx="5387630" cy="260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b="1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Without Yield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static </a:t>
            </a:r>
            <a:r>
              <a:rPr lang="en-US" sz="11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  <a:endParaRPr lang="en-US" sz="1100" i="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List&lt;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 temp =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List&lt;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foreach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(n 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temp.Add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100" i="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temp;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lang="en-US" sz="1100" i="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b="1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With Yield</a:t>
            </a:r>
            <a:endParaRPr lang="en-US" sz="1100" b="1" i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static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  <a:endParaRPr lang="en-US" sz="1100" i="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foreach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(n 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yield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sz="1100" i="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100" i="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813" y="3351503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21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7813" y="2497975"/>
            <a:ext cx="5385514" cy="373158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Quantify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All, Any, Contains</a:t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>
                <a:solidFill>
                  <a:schemeClr val="accent2"/>
                </a:solidFill>
              </a:rPr>
              <a:t>Filter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Where, </a:t>
            </a:r>
            <a:r>
              <a:rPr lang="en-US" sz="1200" dirty="0" err="1"/>
              <a:t>OfType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>
                <a:solidFill>
                  <a:schemeClr val="accent2"/>
                </a:solidFill>
              </a:rPr>
              <a:t>Project/Transform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Select, </a:t>
            </a:r>
            <a:r>
              <a:rPr lang="en-US" sz="1200" dirty="0" err="1"/>
              <a:t>SelectMany</a:t>
            </a:r>
            <a:r>
              <a:rPr lang="en-US" sz="1200" dirty="0"/>
              <a:t>, Zip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>
                <a:solidFill>
                  <a:schemeClr val="accent2"/>
                </a:solidFill>
              </a:rPr>
              <a:t>Criteria/Set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Distinct, Except, Intersect, Union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>
                <a:solidFill>
                  <a:schemeClr val="accent2"/>
                </a:solidFill>
              </a:rPr>
              <a:t>Sorting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OrderBy</a:t>
            </a:r>
            <a:r>
              <a:rPr lang="en-US" sz="1200" dirty="0"/>
              <a:t>, </a:t>
            </a:r>
            <a:r>
              <a:rPr lang="en-US" sz="1200" dirty="0" err="1"/>
              <a:t>OrderByDecending</a:t>
            </a:r>
            <a:r>
              <a:rPr lang="en-US" sz="1200" dirty="0"/>
              <a:t>, </a:t>
            </a:r>
            <a:r>
              <a:rPr lang="en-US" sz="1200" dirty="0" err="1"/>
              <a:t>ThenBy</a:t>
            </a:r>
            <a:r>
              <a:rPr lang="en-US" sz="1200" dirty="0"/>
              <a:t>, </a:t>
            </a:r>
            <a:r>
              <a:rPr lang="en-US" sz="1200" dirty="0" err="1"/>
              <a:t>ThenByDecending</a:t>
            </a:r>
            <a:r>
              <a:rPr lang="en-US" sz="1200" dirty="0"/>
              <a:t>, Reverse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</a:rPr>
              <a:t>Aggregation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Aggregate, Average, Count, </a:t>
            </a:r>
            <a:r>
              <a:rPr lang="en-US" sz="1200" dirty="0" err="1"/>
              <a:t>LonCount</a:t>
            </a:r>
            <a:r>
              <a:rPr lang="en-US" sz="1200" dirty="0"/>
              <a:t>, Max, Min, Sum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Partition/Join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Skip, </a:t>
            </a:r>
            <a:r>
              <a:rPr lang="en-US" sz="1200" dirty="0" err="1"/>
              <a:t>SkipWhile</a:t>
            </a:r>
            <a:r>
              <a:rPr lang="en-US" sz="1200" dirty="0"/>
              <a:t>, Take, </a:t>
            </a:r>
            <a:r>
              <a:rPr lang="en-US" sz="1200" dirty="0" err="1"/>
              <a:t>TakeWhile</a:t>
            </a:r>
            <a:r>
              <a:rPr lang="en-US" sz="1200" dirty="0"/>
              <a:t>, Join, </a:t>
            </a:r>
            <a:r>
              <a:rPr lang="en-US" sz="1200" dirty="0" err="1"/>
              <a:t>GroupJoin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Grouping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GroupBy</a:t>
            </a:r>
            <a:r>
              <a:rPr lang="en-US" sz="1200" dirty="0"/>
              <a:t>, </a:t>
            </a:r>
            <a:r>
              <a:rPr lang="en-US" sz="1200" dirty="0" err="1"/>
              <a:t>ToLookup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57813" y="1200152"/>
            <a:ext cx="5385514" cy="129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600" i="0" dirty="0" smtClean="0"/>
              <a:t>The gateway to functional programming in C#. LINQ makes short work of most imperative programming routines that work on arrays and collections.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7813" y="2220977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Methods by Category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Methods by Category, continued…</a:t>
            </a:r>
          </a:p>
        </p:txBody>
      </p:sp>
    </p:spTree>
    <p:extLst>
      <p:ext uri="{BB962C8B-B14F-4D97-AF65-F5344CB8AC3E}">
        <p14:creationId xmlns:p14="http://schemas.microsoft.com/office/powerpoint/2010/main" val="23172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24615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Since Functional programming promotes thread safety via immutability, these Thread-Safe Collections important to know.</a:t>
            </a:r>
          </a:p>
          <a:p>
            <a:pPr marL="0" indent="0">
              <a:buNone/>
            </a:pPr>
            <a:r>
              <a:rPr lang="en-US" sz="1600" dirty="0"/>
              <a:t>The .NET Framework 4 introduces the </a:t>
            </a:r>
            <a:r>
              <a:rPr lang="en-US" sz="1600" b="1" dirty="0">
                <a:solidFill>
                  <a:schemeClr val="accent2"/>
                </a:solidFill>
              </a:rPr>
              <a:t>System.Collections.Concurrent</a:t>
            </a:r>
            <a:r>
              <a:rPr lang="en-US" sz="1600" dirty="0"/>
              <a:t> namespace, which includes several collection classes that are both thread-safe and scalable. Multiple threads can safely and efficiently add or remove items from these collections, without requiring additional </a:t>
            </a:r>
            <a:r>
              <a:rPr lang="en-US" sz="1600" dirty="0" smtClean="0"/>
              <a:t>synchronization </a:t>
            </a:r>
            <a:r>
              <a:rPr lang="en-US" sz="1600" dirty="0"/>
              <a:t>in user code.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</a:rPr>
              <a:t>Concurrent Dictionary&lt;</a:t>
            </a:r>
            <a:r>
              <a:rPr lang="en-US" sz="1200" b="1" dirty="0" err="1">
                <a:solidFill>
                  <a:schemeClr val="accent2"/>
                </a:solidFill>
              </a:rPr>
              <a:t>TKey</a:t>
            </a:r>
            <a:r>
              <a:rPr lang="en-US" sz="1200" b="1" dirty="0">
                <a:solidFill>
                  <a:schemeClr val="accent2"/>
                </a:solidFill>
              </a:rPr>
              <a:t>, TValue&gt;</a:t>
            </a:r>
          </a:p>
          <a:p>
            <a:pPr marL="0" indent="0">
              <a:buSzTx/>
              <a:buNone/>
            </a:pPr>
            <a:r>
              <a:rPr lang="en-US" sz="1200" dirty="0"/>
              <a:t>Thread-safe implementation of a dictionary of key-value pairs.</a:t>
            </a:r>
          </a:p>
          <a:p>
            <a:pPr marL="0" indent="0">
              <a:buSzTx/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Concurrent </a:t>
            </a:r>
            <a:r>
              <a:rPr lang="en-US" sz="1200" b="1" dirty="0">
                <a:solidFill>
                  <a:schemeClr val="accent2"/>
                </a:solidFill>
              </a:rPr>
              <a:t>Stack&lt;T</a:t>
            </a:r>
            <a:r>
              <a:rPr lang="en-US" sz="1200" b="1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SzTx/>
              <a:buNone/>
            </a:pPr>
            <a:r>
              <a:rPr lang="en-US" sz="1200" dirty="0"/>
              <a:t>Thread-safe implementation of a LIFO (last-in, first-out) stack.</a:t>
            </a:r>
          </a:p>
          <a:p>
            <a:pPr marL="0" indent="0">
              <a:buSz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Concurrent Bag&lt;T</a:t>
            </a:r>
            <a:r>
              <a:rPr lang="en-US" sz="1200" b="1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SzTx/>
              <a:buNone/>
            </a:pPr>
            <a:r>
              <a:rPr lang="en-US" sz="1200" dirty="0"/>
              <a:t>Thread-safe implementation of an unordered collection of elements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57813" y="3661664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2"/>
                </a:solidFill>
              </a:rPr>
              <a:t>Thread-Safe Collections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557813" y="3938663"/>
            <a:ext cx="5385514" cy="229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200" b="1" i="0" dirty="0" smtClean="0">
                <a:solidFill>
                  <a:schemeClr val="accent2"/>
                </a:solidFill>
              </a:rPr>
              <a:t>Blocking Collection&lt;T&gt;</a:t>
            </a:r>
          </a:p>
          <a:p>
            <a:pPr marL="0" indent="0">
              <a:buSzTx/>
              <a:buNone/>
            </a:pPr>
            <a:r>
              <a:rPr lang="en-US" sz="1200" i="0" dirty="0"/>
              <a:t>Provides bounding and blocking functionality for any type that implements </a:t>
            </a:r>
            <a:r>
              <a:rPr lang="en-US" sz="1200" i="0" dirty="0" err="1"/>
              <a:t>IProducerConsumerCollection</a:t>
            </a:r>
            <a:r>
              <a:rPr lang="en-US" sz="1200" i="0" dirty="0"/>
              <a:t>&lt;T</a:t>
            </a:r>
            <a:r>
              <a:rPr lang="en-US" sz="1200" i="0" dirty="0" smtClean="0"/>
              <a:t>&gt;.</a:t>
            </a:r>
          </a:p>
          <a:p>
            <a:pPr marL="0" indent="0">
              <a:buSzTx/>
              <a:buNone/>
            </a:pPr>
            <a:r>
              <a:rPr lang="en-US" sz="1200" b="1" dirty="0" err="1">
                <a:solidFill>
                  <a:schemeClr val="accent2"/>
                </a:solidFill>
              </a:rPr>
              <a:t>IProducerConsumerCollection</a:t>
            </a:r>
            <a:r>
              <a:rPr lang="en-US" sz="1200" b="1" dirty="0">
                <a:solidFill>
                  <a:schemeClr val="accent2"/>
                </a:solidFill>
              </a:rPr>
              <a:t>&lt;T&gt;</a:t>
            </a:r>
          </a:p>
          <a:p>
            <a:pPr marL="0" indent="0">
              <a:buSzTx/>
              <a:buNone/>
            </a:pPr>
            <a:r>
              <a:rPr lang="en-US" sz="1200" dirty="0"/>
              <a:t>The interface that a type must implement to be used in a </a:t>
            </a:r>
            <a:r>
              <a:rPr lang="en-US" sz="1200" b="1" dirty="0" err="1"/>
              <a:t>BlockingCollection</a:t>
            </a:r>
            <a:r>
              <a:rPr lang="en-US" sz="1200" dirty="0" smtClean="0"/>
              <a:t>.</a:t>
            </a:r>
            <a:endParaRPr lang="en-US" sz="1200" i="0" dirty="0" smtClean="0"/>
          </a:p>
          <a:p>
            <a:pPr marL="0" indent="0">
              <a:buSzTx/>
              <a:buNone/>
            </a:pPr>
            <a:r>
              <a:rPr lang="en-US" sz="1200" b="1" i="0" dirty="0" smtClean="0">
                <a:solidFill>
                  <a:schemeClr val="accent2"/>
                </a:solidFill>
              </a:rPr>
              <a:t>Concurrent Queue</a:t>
            </a:r>
            <a:r>
              <a:rPr lang="en-US" sz="1200" b="1" i="0" dirty="0">
                <a:solidFill>
                  <a:schemeClr val="accent2"/>
                </a:solidFill>
              </a:rPr>
              <a:t>&lt;T</a:t>
            </a:r>
            <a:r>
              <a:rPr lang="en-US" sz="1200" b="1" i="0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SzTx/>
              <a:buNone/>
            </a:pPr>
            <a:r>
              <a:rPr lang="en-US" sz="1200" i="0" dirty="0"/>
              <a:t>Thread-safe implementation of a FIFO (first-in, first-out) queue.</a:t>
            </a:r>
            <a:endParaRPr lang="en-US" sz="1200" i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2"/>
                </a:solidFill>
              </a:rPr>
              <a:t>Thread-Safe Collections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7925" y="1362640"/>
            <a:ext cx="7286625" cy="4081117"/>
          </a:xfrm>
        </p:spPr>
        <p:txBody>
          <a:bodyPr/>
          <a:lstStyle/>
          <a:p>
            <a:r>
              <a:rPr lang="en-US" dirty="0" smtClean="0"/>
              <a:t>What is Functional Programming?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Functional </a:t>
            </a:r>
            <a:r>
              <a:rPr lang="en-US" dirty="0"/>
              <a:t>programming is a </a:t>
            </a:r>
            <a:r>
              <a:rPr lang="en-US" dirty="0" smtClean="0"/>
              <a:t>style that </a:t>
            </a:r>
            <a:r>
              <a:rPr lang="en-US" dirty="0"/>
              <a:t>treats computation as the evaluation of mathematical functions and avoids changing-state and mutable data.</a:t>
            </a:r>
          </a:p>
        </p:txBody>
      </p:sp>
    </p:spTree>
    <p:extLst>
      <p:ext uri="{BB962C8B-B14F-4D97-AF65-F5344CB8AC3E}">
        <p14:creationId xmlns:p14="http://schemas.microsoft.com/office/powerpoint/2010/main" val="10695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7925" y="2110537"/>
            <a:ext cx="7286625" cy="2585323"/>
          </a:xfrm>
        </p:spPr>
        <p:txBody>
          <a:bodyPr/>
          <a:lstStyle/>
          <a:p>
            <a:r>
              <a:rPr lang="en-US" dirty="0" smtClean="0"/>
              <a:t>Why functional: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Functional Programming is </a:t>
            </a:r>
            <a:br>
              <a:rPr lang="en-US" dirty="0" smtClean="0"/>
            </a:br>
            <a:r>
              <a:rPr lang="en-US" dirty="0" smtClean="0"/>
              <a:t>Predictable, Readable, and Testable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7925" y="1113341"/>
            <a:ext cx="7286625" cy="4579715"/>
          </a:xfrm>
        </p:spPr>
        <p:txBody>
          <a:bodyPr/>
          <a:lstStyle/>
          <a:p>
            <a:r>
              <a:rPr lang="en-US" dirty="0" smtClean="0"/>
              <a:t>A functional focus: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Focus on inputs and </a:t>
            </a:r>
            <a:r>
              <a:rPr lang="en-US" dirty="0" smtClean="0"/>
              <a:t>outputs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Avoid maintaining </a:t>
            </a:r>
            <a:r>
              <a:rPr lang="en-US" dirty="0" smtClean="0"/>
              <a:t>state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Separation </a:t>
            </a:r>
            <a:r>
              <a:rPr lang="en-US" dirty="0"/>
              <a:t>between data and behavior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Types</a:t>
            </a:r>
          </a:p>
          <a:p>
            <a:r>
              <a:rPr lang="en-US" dirty="0"/>
              <a:t>Func </a:t>
            </a:r>
            <a:r>
              <a:rPr lang="en-US" dirty="0" smtClean="0"/>
              <a:t>Delegates</a:t>
            </a:r>
          </a:p>
          <a:p>
            <a:r>
              <a:rPr lang="en-US" dirty="0" smtClean="0"/>
              <a:t>Higher </a:t>
            </a:r>
            <a:r>
              <a:rPr lang="en-US" dirty="0"/>
              <a:t>Order </a:t>
            </a:r>
            <a:r>
              <a:rPr lang="en-US" dirty="0" smtClean="0"/>
              <a:t>Functions </a:t>
            </a:r>
            <a:r>
              <a:rPr lang="en-US" dirty="0"/>
              <a:t>/ </a:t>
            </a:r>
            <a:r>
              <a:rPr lang="en-US" dirty="0" smtClean="0"/>
              <a:t>Functions </a:t>
            </a:r>
            <a:r>
              <a:rPr lang="en-US" dirty="0"/>
              <a:t>as </a:t>
            </a:r>
            <a:r>
              <a:rPr lang="en-US" dirty="0" smtClean="0"/>
              <a:t>Data</a:t>
            </a:r>
          </a:p>
          <a:p>
            <a:r>
              <a:rPr lang="en-US" dirty="0"/>
              <a:t>Expressions instead of </a:t>
            </a:r>
            <a:r>
              <a:rPr lang="en-US" dirty="0" smtClean="0"/>
              <a:t>Statements</a:t>
            </a:r>
          </a:p>
          <a:p>
            <a:r>
              <a:rPr lang="en-US" dirty="0"/>
              <a:t>Method Chaining (~Pipelines</a:t>
            </a:r>
            <a:r>
              <a:rPr lang="en-US" dirty="0" smtClean="0"/>
              <a:t>)</a:t>
            </a:r>
          </a:p>
          <a:p>
            <a:r>
              <a:rPr lang="en-US" dirty="0"/>
              <a:t>Extension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Yield</a:t>
            </a:r>
          </a:p>
          <a:p>
            <a:r>
              <a:rPr lang="en-US" dirty="0" smtClean="0"/>
              <a:t>LINQ</a:t>
            </a:r>
          </a:p>
          <a:p>
            <a:r>
              <a:rPr lang="en-US" dirty="0"/>
              <a:t>Thread-Safe Collections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6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12050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An object whose state cannot be modified after it is created, lowering the risk of </a:t>
            </a:r>
            <a:r>
              <a:rPr lang="en-US" sz="1600" dirty="0" smtClean="0"/>
              <a:t>side-effects.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dotnetfiddle.net/K928pP</a:t>
            </a:r>
            <a:endParaRPr lang="en-US" sz="1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91754" y="1477151"/>
            <a:ext cx="5387630" cy="4752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endParaRPr lang="en-US" sz="11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Length {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Height {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ImmutableRectangle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length,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height)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</a:rPr>
              <a:t>Length =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</a:rPr>
              <a:t>Height = height;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latin typeface="Consolas" panose="020B0609020204030204" pitchFamily="49" charset="0"/>
              </a:rPr>
              <a:t> Grow(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length,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height)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latin typeface="Consolas" panose="020B0609020204030204" pitchFamily="49" charset="0"/>
              </a:rPr>
              <a:t>(Length + length, Height + height);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r =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(5</a:t>
            </a:r>
            <a:r>
              <a:rPr lang="en-US" sz="1100" dirty="0">
                <a:latin typeface="Consolas" panose="020B0609020204030204" pitchFamily="49" charset="0"/>
              </a:rPr>
              <a:t>, 10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smtClean="0">
                <a:latin typeface="Consolas" panose="020B0609020204030204" pitchFamily="49" charset="0"/>
              </a:rPr>
              <a:t>r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r.Grow</a:t>
            </a:r>
            <a:r>
              <a:rPr lang="en-US" sz="1100" dirty="0">
                <a:latin typeface="Consolas" panose="020B0609020204030204" pitchFamily="49" charset="0"/>
              </a:rPr>
              <a:t>(10, 10);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r.Length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r.Height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is a new instance of r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557813" y="2682239"/>
            <a:ext cx="5385514" cy="285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A4A5"/>
              </a:buClr>
              <a:buSzTx/>
              <a:buFont typeface="Wingdings" pitchFamily="2" charset="2"/>
              <a:buNone/>
            </a:pP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class </a:t>
            </a:r>
            <a:r>
              <a:rPr lang="en-US" sz="1100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Rectangle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Clr>
                <a:srgbClr val="00A4A5"/>
              </a:buClr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{   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latin typeface="Consolas" panose="020B0609020204030204" pitchFamily="49" charset="0"/>
              </a:rPr>
              <a:t> Length {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i="0" dirty="0" err="1" smtClean="0">
                <a:latin typeface="Consolas" panose="020B0609020204030204" pitchFamily="49" charset="0"/>
              </a:rPr>
              <a:t>;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1100" i="0" dirty="0" smtClean="0">
                <a:latin typeface="Consolas" panose="020B0609020204030204" pitchFamily="49" charset="0"/>
              </a:rPr>
              <a:t>;}    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smtClean="0">
                <a:latin typeface="Consolas" panose="020B0609020204030204" pitchFamily="49" charset="0"/>
              </a:rPr>
              <a:t>Height {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i="0" dirty="0" err="1" smtClean="0">
                <a:latin typeface="Consolas" panose="020B0609020204030204" pitchFamily="49" charset="0"/>
              </a:rPr>
              <a:t>;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1100" i="0" dirty="0" smtClean="0">
                <a:latin typeface="Consolas" panose="020B0609020204030204" pitchFamily="49" charset="0"/>
              </a:rPr>
              <a:t>;}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   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void </a:t>
            </a:r>
            <a:r>
              <a:rPr lang="en-US" sz="1100" i="0" dirty="0" smtClean="0">
                <a:latin typeface="Consolas" panose="020B0609020204030204" pitchFamily="49" charset="0"/>
              </a:rPr>
              <a:t>Grow(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latin typeface="Consolas" panose="020B0609020204030204" pitchFamily="49" charset="0"/>
              </a:rPr>
              <a:t> length, </a:t>
            </a: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latin typeface="Consolas" panose="020B0609020204030204" pitchFamily="49" charset="0"/>
              </a:rPr>
              <a:t> height) {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       Length += length;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       Height += height;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}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Rectangle r =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  <a:r>
              <a:rPr lang="en-US" sz="1100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Rectangle</a:t>
            </a:r>
            <a:r>
              <a:rPr lang="en-US" sz="1100" i="0" dirty="0" smtClean="0">
                <a:latin typeface="Consolas" panose="020B0609020204030204" pitchFamily="49" charset="0"/>
              </a:rPr>
              <a:t>();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err="1" smtClean="0">
                <a:latin typeface="Consolas" panose="020B0609020204030204" pitchFamily="49" charset="0"/>
              </a:rPr>
              <a:t>r.Length</a:t>
            </a:r>
            <a:r>
              <a:rPr lang="en-US" sz="1100" i="0" dirty="0" smtClean="0">
                <a:latin typeface="Consolas" panose="020B0609020204030204" pitchFamily="49" charset="0"/>
              </a:rPr>
              <a:t> = 5;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err="1" smtClean="0">
                <a:latin typeface="Consolas" panose="020B0609020204030204" pitchFamily="49" charset="0"/>
              </a:rPr>
              <a:t>r.Height</a:t>
            </a:r>
            <a:r>
              <a:rPr lang="en-US" sz="1100" i="0" dirty="0" smtClean="0">
                <a:latin typeface="Consolas" panose="020B0609020204030204" pitchFamily="49" charset="0"/>
              </a:rPr>
              <a:t> = 10;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err="1" smtClean="0">
                <a:latin typeface="Consolas" panose="020B0609020204030204" pitchFamily="49" charset="0"/>
              </a:rPr>
              <a:t>r.Grow</a:t>
            </a:r>
            <a:r>
              <a:rPr lang="en-US" sz="1100" i="0" dirty="0" smtClean="0">
                <a:latin typeface="Consolas" panose="020B0609020204030204" pitchFamily="49" charset="0"/>
              </a:rPr>
              <a:t>(10, 10);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i="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r.Length</a:t>
            </a: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15, </a:t>
            </a:r>
            <a:r>
              <a:rPr lang="en-US" sz="1100" i="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r.Height</a:t>
            </a: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20, same instance of r</a:t>
            </a:r>
            <a:endParaRPr lang="en-US" sz="1100" i="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57813" y="2405240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Mutable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29509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Func Delegates encapsulate a method. When declaring a Func, input and output parameters are specified as T1-T16, and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. 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dotnetfiddle.net/EyGLvp</a:t>
            </a:r>
            <a:endParaRPr lang="en-US" sz="1600" dirty="0" smtClean="0"/>
          </a:p>
          <a:p>
            <a:r>
              <a:rPr lang="en-US" sz="1600" b="1" dirty="0" smtClean="0"/>
              <a:t>Func&lt;</a:t>
            </a:r>
            <a:r>
              <a:rPr lang="en-US" sz="1600" b="1" dirty="0" err="1" smtClean="0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matches a method that takes no arguments, 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b="1" dirty="0" err="1"/>
              <a:t>Func</a:t>
            </a:r>
            <a:r>
              <a:rPr lang="en-US" sz="1600" b="1" dirty="0"/>
              <a:t>&lt;T, 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matches a method that takes an argument of type </a:t>
            </a:r>
            <a:r>
              <a:rPr lang="en-US" sz="1600" b="1" i="1" dirty="0"/>
              <a:t>T,</a:t>
            </a:r>
            <a:r>
              <a:rPr lang="en-US" sz="1600" i="1" dirty="0"/>
              <a:t> 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b="1" dirty="0" err="1"/>
              <a:t>Func</a:t>
            </a:r>
            <a:r>
              <a:rPr lang="en-US" sz="1600" b="1" dirty="0"/>
              <a:t>&lt;T1, T2, 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matches a method that takes arguments of type </a:t>
            </a:r>
            <a:r>
              <a:rPr lang="en-US" sz="1600" b="1" i="1" dirty="0"/>
              <a:t>T1 </a:t>
            </a:r>
            <a:r>
              <a:rPr lang="en-US" sz="1600" i="1" dirty="0"/>
              <a:t>and </a:t>
            </a:r>
            <a:r>
              <a:rPr lang="en-US" sz="1600" b="1" i="1" dirty="0"/>
              <a:t>T2, </a:t>
            </a:r>
            <a:r>
              <a:rPr lang="en-US" sz="1600" i="1" dirty="0"/>
              <a:t>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b="1" dirty="0" err="1"/>
              <a:t>Func</a:t>
            </a:r>
            <a:r>
              <a:rPr lang="en-US" sz="1600" b="1" dirty="0"/>
              <a:t>&lt;T1, T2, …, 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and so on up to </a:t>
            </a:r>
            <a:r>
              <a:rPr lang="en-US" sz="1600" b="1" i="1" dirty="0"/>
              <a:t>16</a:t>
            </a:r>
            <a:r>
              <a:rPr lang="en-US" sz="1600" i="1" dirty="0"/>
              <a:t> arguments, 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 smtClean="0"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addOne</a:t>
            </a:r>
            <a:r>
              <a:rPr lang="en-US" sz="1100" dirty="0">
                <a:latin typeface="Consolas" panose="020B0609020204030204" pitchFamily="49" charset="0"/>
              </a:rPr>
              <a:t> = n =&gt; n 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 smtClean="0"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addNums</a:t>
            </a:r>
            <a:r>
              <a:rPr lang="en-US" sz="1100" dirty="0">
                <a:latin typeface="Consolas" panose="020B0609020204030204" pitchFamily="49" charset="0"/>
              </a:rPr>
              <a:t> = (</a:t>
            </a:r>
            <a:r>
              <a:rPr lang="en-US" sz="1100" dirty="0" err="1">
                <a:latin typeface="Consolas" panose="020B0609020204030204" pitchFamily="49" charset="0"/>
              </a:rPr>
              <a:t>x,y</a:t>
            </a:r>
            <a:r>
              <a:rPr lang="en-US" sz="1100" dirty="0">
                <a:latin typeface="Consolas" panose="020B0609020204030204" pitchFamily="49" charset="0"/>
              </a:rPr>
              <a:t>) =&gt;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 smtClean="0"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isZero</a:t>
            </a:r>
            <a:r>
              <a:rPr lang="en-US" sz="1100" dirty="0">
                <a:latin typeface="Consolas" panose="020B0609020204030204" pitchFamily="49" charset="0"/>
              </a:rPr>
              <a:t> = n =&gt; n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addOne</a:t>
            </a:r>
            <a:r>
              <a:rPr lang="en-US" sz="1100" dirty="0" smtClean="0">
                <a:latin typeface="Consolas" panose="020B0609020204030204" pitchFamily="49" charset="0"/>
              </a:rPr>
              <a:t>(5</a:t>
            </a:r>
            <a:r>
              <a:rPr lang="en-US" sz="1100" dirty="0">
                <a:latin typeface="Consolas" panose="020B0609020204030204" pitchFamily="49" charset="0"/>
              </a:rPr>
              <a:t>));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isZero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addNums</a:t>
            </a:r>
            <a:r>
              <a:rPr lang="en-US" sz="1100" dirty="0">
                <a:latin typeface="Consolas" panose="020B0609020204030204" pitchFamily="49" charset="0"/>
              </a:rPr>
              <a:t>(-5,5)));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[] a = {0,1,0,3,4,0};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a.Count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isZero</a:t>
            </a:r>
            <a:r>
              <a:rPr lang="en-US" sz="1100" dirty="0">
                <a:latin typeface="Consolas" panose="020B0609020204030204" pitchFamily="49" charset="0"/>
              </a:rPr>
              <a:t>));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64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/ Functions as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103250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 function that accepts another function as a parameter, or returns another function.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dotnetfiddle.net/jhn5BZ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57813" y="2608720"/>
            <a:ext cx="5387630" cy="3323450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method signature</a:t>
            </a: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IEnumerable.Count</a:t>
            </a:r>
            <a:r>
              <a:rPr lang="en-US" sz="1100" dirty="0">
                <a:latin typeface="Consolas" panose="020B0609020204030204" pitchFamily="49" charset="0"/>
              </a:rPr>
              <a:t>&lt;T&gt;(</a:t>
            </a:r>
            <a:r>
              <a:rPr lang="en-US" sz="1100" dirty="0" err="1">
                <a:latin typeface="Consolas" panose="020B0609020204030204" pitchFamily="49" charset="0"/>
              </a:rPr>
              <a:t>Func</a:t>
            </a:r>
            <a:r>
              <a:rPr lang="en-US" sz="1100" dirty="0">
                <a:latin typeface="Consolas" panose="020B0609020204030204" pitchFamily="49" charset="0"/>
              </a:rPr>
              <a:t>&lt;T, Bool&gt; predicate)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Source </a:t>
            </a: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code for Count</a:t>
            </a:r>
            <a:r>
              <a:rPr lang="en-US" sz="11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count = 0;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TSource</a:t>
            </a:r>
            <a:r>
              <a:rPr lang="en-US" sz="1100" dirty="0">
                <a:latin typeface="Consolas" panose="020B0609020204030204" pitchFamily="49" charset="0"/>
              </a:rPr>
              <a:t> element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latin typeface="Consolas" panose="020B0609020204030204" pitchFamily="49" charset="0"/>
              </a:rPr>
              <a:t> source)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smtClean="0">
                <a:latin typeface="Consolas" panose="020B0609020204030204" pitchFamily="49" charset="0"/>
              </a:rPr>
              <a:t>{</a:t>
            </a: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</a:t>
            </a: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checked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overflow exception check</a:t>
            </a:r>
            <a:b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</a:t>
            </a:r>
            <a:r>
              <a:rPr lang="en-US" sz="1100" dirty="0" smtClean="0">
                <a:latin typeface="Consolas" panose="020B0609020204030204" pitchFamily="49" charset="0"/>
              </a:rPr>
              <a:t>{</a:t>
            </a:r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</a:rPr>
              <a:t> (predicate(element))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T,Bool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 invoked</a:t>
            </a:r>
            <a:b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 {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       count++;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   }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}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}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count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7813" y="233172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6191754" y="1485043"/>
            <a:ext cx="5387630" cy="444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100" b="1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usage</a:t>
            </a:r>
            <a:r>
              <a:rPr lang="en-US" sz="1100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en-US" sz="1100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/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bool[] </a:t>
            </a:r>
            <a:r>
              <a:rPr lang="en-US" sz="1100" i="0" dirty="0" smtClean="0">
                <a:latin typeface="Consolas" panose="020B0609020204030204" pitchFamily="49" charset="0"/>
              </a:rPr>
              <a:t>bools = {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 smtClean="0">
                <a:latin typeface="Consolas" panose="020B0609020204030204" pitchFamily="49" charset="0"/>
              </a:rPr>
              <a:t>,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US" sz="1100" i="0" dirty="0" smtClean="0">
                <a:latin typeface="Consolas" panose="020B0609020204030204" pitchFamily="49" charset="0"/>
              </a:rPr>
              <a:t>,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 smtClean="0">
                <a:latin typeface="Consolas" panose="020B0609020204030204" pitchFamily="49" charset="0"/>
              </a:rPr>
              <a:t>,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 smtClean="0">
                <a:latin typeface="Consolas" panose="020B0609020204030204" pitchFamily="49" charset="0"/>
              </a:rPr>
              <a:t> };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smtClean="0">
                <a:latin typeface="Consolas" panose="020B0609020204030204" pitchFamily="49" charset="0"/>
              </a:rPr>
              <a:t>        </a:t>
            </a:r>
            <a:br>
              <a:rPr lang="en-US" sz="1100" i="0" dirty="0" smtClean="0">
                <a:latin typeface="Consolas" panose="020B0609020204030204" pitchFamily="49" charset="0"/>
              </a:rPr>
            </a:b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latin typeface="Consolas" panose="020B0609020204030204" pitchFamily="49" charset="0"/>
              </a:rPr>
              <a:t> f = </a:t>
            </a:r>
            <a:r>
              <a:rPr lang="en-US" sz="1100" i="0" dirty="0" err="1" smtClean="0">
                <a:latin typeface="Consolas" panose="020B0609020204030204" pitchFamily="49" charset="0"/>
              </a:rPr>
              <a:t>bools.Count</a:t>
            </a:r>
            <a:r>
              <a:rPr lang="en-US" sz="1100" i="0" dirty="0" smtClean="0">
                <a:latin typeface="Consolas" panose="020B0609020204030204" pitchFamily="49" charset="0"/>
              </a:rPr>
              <a:t>(</a:t>
            </a:r>
            <a:r>
              <a:rPr lang="en-US" sz="1100" i="0" dirty="0" err="1" smtClean="0">
                <a:latin typeface="Consolas" panose="020B0609020204030204" pitchFamily="49" charset="0"/>
              </a:rPr>
              <a:t>bln</a:t>
            </a:r>
            <a:r>
              <a:rPr lang="en-US" sz="1100" i="0" dirty="0" smtClean="0">
                <a:latin typeface="Consolas" panose="020B0609020204030204" pitchFamily="49" charset="0"/>
              </a:rPr>
              <a:t> =&gt; </a:t>
            </a:r>
            <a:r>
              <a:rPr lang="en-US" sz="1100" i="0" dirty="0" err="1" smtClean="0">
                <a:latin typeface="Consolas" panose="020B0609020204030204" pitchFamily="49" charset="0"/>
              </a:rPr>
              <a:t>bln</a:t>
            </a:r>
            <a:r>
              <a:rPr lang="en-US" sz="1100" i="0" dirty="0" smtClean="0">
                <a:latin typeface="Consolas" panose="020B0609020204030204" pitchFamily="49" charset="0"/>
              </a:rPr>
              <a:t> ==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 smtClean="0">
                <a:latin typeface="Consolas" panose="020B0609020204030204" pitchFamily="49" charset="0"/>
              </a:rPr>
              <a:t>); </a:t>
            </a: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out = 3</a:t>
            </a:r>
            <a:b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i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 smtClean="0">
                <a:latin typeface="Consolas" panose="020B0609020204030204" pitchFamily="49" charset="0"/>
              </a:rPr>
              <a:t> t = </a:t>
            </a:r>
            <a:r>
              <a:rPr lang="en-US" sz="1100" i="0" dirty="0" err="1" smtClean="0">
                <a:latin typeface="Consolas" panose="020B0609020204030204" pitchFamily="49" charset="0"/>
              </a:rPr>
              <a:t>bools.Count</a:t>
            </a:r>
            <a:r>
              <a:rPr lang="en-US" sz="1100" i="0" dirty="0" smtClean="0">
                <a:latin typeface="Consolas" panose="020B0609020204030204" pitchFamily="49" charset="0"/>
              </a:rPr>
              <a:t>(</a:t>
            </a:r>
            <a:r>
              <a:rPr lang="en-US" sz="1100" i="0" dirty="0" err="1" smtClean="0">
                <a:latin typeface="Consolas" panose="020B0609020204030204" pitchFamily="49" charset="0"/>
              </a:rPr>
              <a:t>bln</a:t>
            </a:r>
            <a:r>
              <a:rPr lang="en-US" sz="1100" i="0" dirty="0" smtClean="0">
                <a:latin typeface="Consolas" panose="020B0609020204030204" pitchFamily="49" charset="0"/>
              </a:rPr>
              <a:t> =&gt; </a:t>
            </a:r>
            <a:r>
              <a:rPr lang="en-US" sz="1100" i="0" dirty="0" err="1" smtClean="0">
                <a:latin typeface="Consolas" panose="020B0609020204030204" pitchFamily="49" charset="0"/>
              </a:rPr>
              <a:t>bln</a:t>
            </a:r>
            <a:r>
              <a:rPr lang="en-US" sz="1100" i="0" dirty="0" smtClean="0">
                <a:latin typeface="Consolas" panose="020B0609020204030204" pitchFamily="49" charset="0"/>
              </a:rPr>
              <a:t> ==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US" sz="1100" i="0" dirty="0" smtClean="0">
                <a:latin typeface="Consolas" panose="020B0609020204030204" pitchFamily="49" charset="0"/>
              </a:rPr>
              <a:t>); </a:t>
            </a:r>
            <a:r>
              <a:rPr lang="en-US" sz="1100" i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out = 1</a:t>
            </a:r>
            <a:endParaRPr lang="en-US" sz="1100" i="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93870" y="1208045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39046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instead of 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Statements define an action and are executed for their side-effect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Expressions produce a result without mutating state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dotnetfiddle.net/ozZIL3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Expression</a:t>
            </a:r>
            <a:endParaRPr lang="en-US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static 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GetSalutation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hour)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  hour </a:t>
            </a:r>
            <a:r>
              <a:rPr lang="en-US" sz="1100" dirty="0">
                <a:latin typeface="Consolas" panose="020B0609020204030204" pitchFamily="49" charset="0"/>
              </a:rPr>
              <a:t>&lt; 12 ?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"Good Morning" 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"Good Afternoon"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557813" y="3010486"/>
            <a:ext cx="5387630" cy="321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Both of the following code examples produce the same results. The expression produces a result without mutations</a:t>
            </a:r>
            <a:r>
              <a:rPr lang="en-US" sz="1100" i="0" dirty="0" smtClean="0">
                <a:latin typeface="Consolas" panose="020B0609020204030204" pitchFamily="49" charset="0"/>
              </a:rPr>
              <a:t>.</a:t>
            </a:r>
            <a:endParaRPr lang="en-US" sz="1100" b="1" i="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sz="1100" b="1" i="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Statement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sz="1100" i="0" dirty="0">
                <a:latin typeface="Consolas" panose="020B0609020204030204" pitchFamily="49" charset="0"/>
              </a:rPr>
              <a:t/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static string </a:t>
            </a:r>
            <a:r>
              <a:rPr lang="en-US" sz="1100" i="0" dirty="0" err="1">
                <a:latin typeface="Consolas" panose="020B0609020204030204" pitchFamily="49" charset="0"/>
              </a:rPr>
              <a:t>GetSalutation</a:t>
            </a:r>
            <a:r>
              <a:rPr lang="en-US" sz="1100" i="0" dirty="0"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hour) </a:t>
            </a:r>
            <a:r>
              <a:rPr lang="en-US" sz="1100" i="0" dirty="0" smtClean="0">
                <a:latin typeface="Consolas" panose="020B0609020204030204" pitchFamily="49" charset="0"/>
              </a:rPr>
              <a:t>{</a:t>
            </a:r>
            <a:endParaRPr lang="en-US" sz="1100" i="0" dirty="0">
              <a:latin typeface="Consolas" panose="020B0609020204030204" pitchFamily="49" charset="0"/>
            </a:endParaRP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</a:t>
            </a:r>
            <a:r>
              <a:rPr lang="en-US" sz="1100" i="0" dirty="0" smtClean="0">
                <a:latin typeface="Consolas" panose="020B0609020204030204" pitchFamily="49" charset="0"/>
              </a:rPr>
              <a:t>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  <a:r>
              <a:rPr lang="en-US" sz="1100" i="0" dirty="0">
                <a:latin typeface="Consolas" panose="020B0609020204030204" pitchFamily="49" charset="0"/>
              </a:rPr>
              <a:t>salutation;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placeholder value</a:t>
            </a: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     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  <a:r>
              <a:rPr lang="en-US" sz="1100" i="0" dirty="0">
                <a:latin typeface="Consolas" panose="020B0609020204030204" pitchFamily="49" charset="0"/>
              </a:rPr>
              <a:t>(hour &lt; 12)</a:t>
            </a: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               salutation </a:t>
            </a:r>
            <a:r>
              <a:rPr lang="en-US" sz="1100" i="0" dirty="0">
                <a:latin typeface="Consolas" panose="020B0609020204030204" pitchFamily="49" charset="0"/>
              </a:rPr>
              <a:t>= </a:t>
            </a:r>
            <a:r>
              <a:rPr lang="en-US" sz="1100" i="0" dirty="0">
                <a:solidFill>
                  <a:schemeClr val="accent5"/>
                </a:solidFill>
                <a:latin typeface="Consolas" panose="020B0609020204030204" pitchFamily="49" charset="0"/>
              </a:rPr>
              <a:t>"Good Morning"</a:t>
            </a:r>
            <a:r>
              <a:rPr lang="en-US" sz="1100" i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     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else</a:t>
            </a:r>
            <a:endParaRPr lang="en-US" sz="1100" i="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               salutation </a:t>
            </a:r>
            <a:r>
              <a:rPr lang="en-US" sz="1100" i="0" dirty="0">
                <a:latin typeface="Consolas" panose="020B0609020204030204" pitchFamily="49" charset="0"/>
              </a:rPr>
              <a:t>= </a:t>
            </a:r>
            <a:r>
              <a:rPr lang="en-US" sz="1100" i="0" dirty="0">
                <a:solidFill>
                  <a:schemeClr val="accent5"/>
                </a:solidFill>
                <a:latin typeface="Consolas" panose="020B0609020204030204" pitchFamily="49" charset="0"/>
              </a:rPr>
              <a:t>"Good Afternoon"</a:t>
            </a:r>
            <a:r>
              <a:rPr lang="en-US" sz="1100" i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     </a:t>
            </a:r>
            <a:r>
              <a:rPr lang="en-US" sz="1100" i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i="0" dirty="0" smtClean="0">
                <a:latin typeface="Consolas" panose="020B0609020204030204" pitchFamily="49" charset="0"/>
              </a:rPr>
              <a:t> </a:t>
            </a:r>
            <a:r>
              <a:rPr lang="en-US" sz="1100" i="0" dirty="0">
                <a:latin typeface="Consolas" panose="020B0609020204030204" pitchFamily="49" charset="0"/>
              </a:rPr>
              <a:t>salutation;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return mutated variable</a:t>
            </a:r>
          </a:p>
          <a:p>
            <a:pPr marL="0" indent="0">
              <a:buSzTx/>
              <a:buNone/>
            </a:pPr>
            <a:r>
              <a:rPr lang="en-US" sz="1100" i="0" dirty="0" smtClean="0">
                <a:latin typeface="Consolas" panose="020B0609020204030204" pitchFamily="49" charset="0"/>
              </a:rPr>
              <a:t>}</a:t>
            </a:r>
            <a:endParaRPr lang="en-US" sz="1100" i="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813" y="2733486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89638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33612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GRESS_16x9_PPT_Template">
  <a:themeElements>
    <a:clrScheme name="Progress Corporate Palette">
      <a:dk1>
        <a:srgbClr val="373A3E"/>
      </a:dk1>
      <a:lt1>
        <a:srgbClr val="FFFFFF"/>
      </a:lt1>
      <a:dk2>
        <a:srgbClr val="0D5257"/>
      </a:dk2>
      <a:lt2>
        <a:srgbClr val="FFFFFF"/>
      </a:lt2>
      <a:accent1>
        <a:srgbClr val="55D400"/>
      </a:accent1>
      <a:accent2>
        <a:srgbClr val="00A4A5"/>
      </a:accent2>
      <a:accent3>
        <a:srgbClr val="84329B"/>
      </a:accent3>
      <a:accent4>
        <a:srgbClr val="FFB419"/>
      </a:accent4>
      <a:accent5>
        <a:srgbClr val="DC3200"/>
      </a:accent5>
      <a:accent6>
        <a:srgbClr val="0072CE"/>
      </a:accent6>
      <a:hlink>
        <a:srgbClr val="0072CE"/>
      </a:hlink>
      <a:folHlink>
        <a:srgbClr val="5F236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buSzTx/>
          <a:defRPr i="0" dirty="0" smtClean="0"/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GRESS_16x9_PPT_Template" id="{8EF10D70-53BF-5F44-B6C0-F8A41F34556A}" vid="{D39FBD4F-1AFA-864E-AEE2-8C58E93B9A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 xmlns="7c69e624-827f-471b-adea-ac070ddc6867">false</Policy>
    <Location1_0 xmlns="efb4a6a7-40f5-4c55-b7cd-bfe5555b5884">
      <Terms xmlns="http://schemas.microsoft.com/office/infopath/2007/PartnerControls"/>
    </Location1_0>
    <MetaDescription xmlns="7c69e624-827f-471b-adea-ac070ddc6867" xsi:nil="true"/>
    <Category1_0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ef797fd0-0a2c-4c70-979e-7c4753a1af05</TermId>
        </TermInfo>
      </Terms>
    </Category1_0>
    <g7620f54b84d4877b8ce49e3874564d0 xmlns="7c69e624-827f-471b-adea-ac070ddc6867">
      <Terms xmlns="http://schemas.microsoft.com/office/infopath/2007/PartnerControls"/>
    </g7620f54b84d4877b8ce49e3874564d0>
    <c60905045b3141dfb44ebee3a51fd0a7 xmlns="7c69e624-827f-471b-adea-ac070ddc6867">
      <Terms xmlns="http://schemas.microsoft.com/office/infopath/2007/PartnerControls"/>
    </c60905045b3141dfb44ebee3a51fd0a7>
    <Industry_0 xmlns="7c69e624-827f-471b-adea-ac070ddc6867">
      <Terms xmlns="http://schemas.microsoft.com/office/infopath/2007/PartnerControls"/>
    </Industry_0>
    <Summary xmlns="7c69e624-827f-471b-adea-ac070ddc6867" xsi:nil="true"/>
    <TaxCatchAll xmlns="7c69e624-827f-471b-adea-ac070ddc6867">
      <Value>758</Value>
      <Value>367</Value>
    </TaxCatchAll>
    <ContentType1_0 xmlns="efb4a6a7-40f5-4c55-b7cd-bfe5555b5884">
      <Terms xmlns="http://schemas.microsoft.com/office/infopath/2007/PartnerControls"/>
    </ContentType1_0>
    <Solution_0 xmlns="7c69e624-827f-471b-adea-ac070ddc6867">
      <Terms xmlns="http://schemas.microsoft.com/office/infopath/2007/PartnerControls"/>
    </Solution_0>
    <efbf5ec808454fc39dd6e73fb30f9800 xmlns="7c69e624-827f-471b-adea-ac070ddc6867">
      <Terms xmlns="http://schemas.microsoft.com/office/infopath/2007/PartnerControls"/>
    </efbf5ec808454fc39dd6e73fb30f9800>
    <e88edf6f69774249aa5a94de92e0b3ee xmlns="7c69e624-827f-471b-adea-ac070ddc6867">
      <Terms xmlns="http://schemas.microsoft.com/office/infopath/2007/PartnerControls"/>
    </e88edf6f69774249aa5a94de92e0b3ee>
    <h2f9ec3728094124b933b9cf7e867a92 xmlns="7c69e624-827f-471b-adea-ac070ddc6867">
      <Terms xmlns="http://schemas.microsoft.com/office/infopath/2007/PartnerControls"/>
    </h2f9ec3728094124b933b9cf7e867a92>
    <m3946e80dba8470d9700658463930af8 xmlns="7c69e624-827f-471b-adea-ac070ddc6867">
      <Terms xmlns="http://schemas.microsoft.com/office/infopath/2007/PartnerControls"/>
    </m3946e80dba8470d9700658463930af8>
    <h847452f74b44b57bc4a2a741f9c94e9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52c39dec-86ec-4d25-bb10-18d2912cd0c4</TermId>
        </TermInfo>
      </Terms>
    </h847452f74b44b57bc4a2a741f9c94e9>
    <l58a9cb184754a90a3d0c9fae6dfc0fc xmlns="7c69e624-827f-471b-adea-ac070ddc6867">
      <Terms xmlns="http://schemas.microsoft.com/office/infopath/2007/PartnerControls"/>
    </l58a9cb184754a90a3d0c9fae6dfc0fc>
    <_dlc_DocId xmlns="7c69e624-827f-471b-adea-ac070ddc6867">V5TQT6NVCWRS-1348-1301</_dlc_DocId>
    <_dlc_DocIdUrl xmlns="7c69e624-827f-471b-adea-ac070ddc6867">
      <Url>https://myprogress.progress.com/departments/marketing/_layouts/DocIdRedir.aspx?ID=V5TQT6NVCWRS-1348-1301</Url>
      <Description>V5TQT6NVCWRS-1348-1301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7762244904354189B623A14C45C78D5B009BE410C6F004421E9B31CE4C3BF734AD008DF6C51CFB236842A026F88F613870DE" ma:contentTypeVersion="108" ma:contentTypeDescription="Create a new document." ma:contentTypeScope="" ma:versionID="bc6b4c8ff69be684063a922159c20b90">
  <xsd:schema xmlns:xsd="http://www.w3.org/2001/XMLSchema" xmlns:xs="http://www.w3.org/2001/XMLSchema" xmlns:p="http://schemas.microsoft.com/office/2006/metadata/properties" xmlns:ns2="efb4a6a7-40f5-4c55-b7cd-bfe5555b5884" xmlns:ns3="7c69e624-827f-471b-adea-ac070ddc6867" targetNamespace="http://schemas.microsoft.com/office/2006/metadata/properties" ma:root="true" ma:fieldsID="ba1af1dc4e05e63367f9f8439e025d4e" ns2:_="" ns3:_="">
    <xsd:import namespace="efb4a6a7-40f5-4c55-b7cd-bfe5555b5884"/>
    <xsd:import namespace="7c69e624-827f-471b-adea-ac070ddc6867"/>
    <xsd:element name="properties">
      <xsd:complexType>
        <xsd:sequence>
          <xsd:element name="documentManagement">
            <xsd:complexType>
              <xsd:all>
                <xsd:element ref="ns3:Summary" minOccurs="0"/>
                <xsd:element ref="ns3:Policy" minOccurs="0"/>
                <xsd:element ref="ns2:ContentType1_0" minOccurs="0"/>
                <xsd:element ref="ns3:Solution_0" minOccurs="0"/>
                <xsd:element ref="ns3:c60905045b3141dfb44ebee3a51fd0a7" minOccurs="0"/>
                <xsd:element ref="ns3:g7620f54b84d4877b8ce49e3874564d0" minOccurs="0"/>
                <xsd:element ref="ns3:MetaDescription" minOccurs="0"/>
                <xsd:element ref="ns3:m3946e80dba8470d9700658463930af8" minOccurs="0"/>
                <xsd:element ref="ns3:Industry_0" minOccurs="0"/>
                <xsd:element ref="ns3:l58a9cb184754a90a3d0c9fae6dfc0fc" minOccurs="0"/>
                <xsd:element ref="ns2:Location1_0" minOccurs="0"/>
                <xsd:element ref="ns3:e88edf6f69774249aa5a94de92e0b3ee" minOccurs="0"/>
                <xsd:element ref="ns3:h2f9ec3728094124b933b9cf7e867a92" minOccurs="0"/>
                <xsd:element ref="ns3:TaxCatchAll" minOccurs="0"/>
                <xsd:element ref="ns3:TaxCatchAllLabel" minOccurs="0"/>
                <xsd:element ref="ns3:Category1_0" minOccurs="0"/>
                <xsd:element ref="ns3:efbf5ec808454fc39dd6e73fb30f9800" minOccurs="0"/>
                <xsd:element ref="ns3:h847452f74b44b57bc4a2a741f9c94e9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4a6a7-40f5-4c55-b7cd-bfe5555b5884" elementFormDefault="qualified">
    <xsd:import namespace="http://schemas.microsoft.com/office/2006/documentManagement/types"/>
    <xsd:import namespace="http://schemas.microsoft.com/office/infopath/2007/PartnerControls"/>
    <xsd:element name="ContentType1_0" ma:index="16" nillable="true" ma:taxonomy="true" ma:internalName="ContentType1_0" ma:taxonomyFieldName="ContentType1" ma:displayName="Content Type" ma:default="" ma:fieldId="{11444373-c56f-4b66-a200-4ad1b94ffae6}" ma:taxonomyMulti="true" ma:sspId="7b600b03-3399-40df-9d9c-caeefc5a4d97" ma:termSetId="5aa15f61-36bc-4410-840a-be7c2ccad2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ocation1_0" ma:index="26" nillable="true" ma:taxonomy="true" ma:internalName="Location1_0" ma:taxonomyFieldName="Location1" ma:displayName="Location" ma:default="" ma:fieldId="{4a19d0fd-e2d8-4bdf-9d9f-62784e6d291e}" ma:taxonomyMulti="true" ma:sspId="7b600b03-3399-40df-9d9c-caeefc5a4d97" ma:termSetId="928ecf7e-5ffd-4d70-8570-4eabbc9f73f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9e624-827f-471b-adea-ac070ddc6867" elementFormDefault="qualified">
    <xsd:import namespace="http://schemas.microsoft.com/office/2006/documentManagement/types"/>
    <xsd:import namespace="http://schemas.microsoft.com/office/infopath/2007/PartnerControls"/>
    <xsd:element name="Summary" ma:index="12" nillable="true" ma:displayName="Summary" ma:internalName="Summary">
      <xsd:simpleType>
        <xsd:restriction base="dms:Unknown"/>
      </xsd:simpleType>
    </xsd:element>
    <xsd:element name="Policy" ma:index="13" nillable="true" ma:displayName="Policy" ma:internalName="Policy">
      <xsd:simpleType>
        <xsd:restriction base="dms:Boolean"/>
      </xsd:simpleType>
    </xsd:element>
    <xsd:element name="Solution_0" ma:index="18" nillable="true" ma:taxonomy="true" ma:internalName="Solution_0" ma:taxonomyFieldName="Solution0" ma:displayName="Solution" ma:default="" ma:fieldId="{08ee8523-5519-4869-bd80-fd97b8eed69f}" ma:taxonomyMulti="true" ma:sspId="7b600b03-3399-40df-9d9c-caeefc5a4d97" ma:termSetId="3588f872-1047-4b04-ab77-d19bff1649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60905045b3141dfb44ebee3a51fd0a7" ma:index="19" nillable="true" ma:taxonomy="true" ma:internalName="c60905045b3141dfb44ebee3a51fd0a7" ma:taxonomyFieldName="IndustrySolution" ma:displayName="IndustrySolution" ma:readOnly="false" ma:default="" ma:fieldId="{c6090504-5b31-41df-b44e-bee3a51fd0a7}" ma:taxonomyMulti="true" ma:sspId="7b600b03-3399-40df-9d9c-caeefc5a4d97" ma:termSetId="101cb54c-3813-433a-907a-450f349238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7620f54b84d4877b8ce49e3874564d0" ma:index="21" nillable="true" ma:taxonomy="true" ma:internalName="g7620f54b84d4877b8ce49e3874564d0" ma:taxonomyFieldName="OpenEdgeModule" ma:displayName="OpenEdgeModule" ma:default="" ma:fieldId="{07620f54-b84d-4877-b8ce-49e3874564d0}" ma:taxonomyMulti="true" ma:sspId="7b600b03-3399-40df-9d9c-caeefc5a4d97" ma:termSetId="7cd707e9-9176-4196-bd54-81064918895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taDescription" ma:index="22" nillable="true" ma:displayName="Meta Description" ma:hidden="true" ma:internalName="MetaDescription" ma:readOnly="false">
      <xsd:simpleType>
        <xsd:restriction base="dms:Note"/>
      </xsd:simpleType>
    </xsd:element>
    <xsd:element name="m3946e80dba8470d9700658463930af8" ma:index="23" nillable="true" ma:taxonomy="true" ma:internalName="m3946e80dba8470d9700658463930af8" ma:taxonomyFieldName="Portal_x0020_Audience" ma:displayName="Portal Audience" ma:default="" ma:fieldId="{63946e80-dba8-470d-9700-658463930af8}" ma:taxonomyMulti="true" ma:sspId="7b600b03-3399-40df-9d9c-caeefc5a4d97" ma:termSetId="bedc8d7a-d5a7-4c2c-80ef-eb0f415984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_0" ma:index="24" nillable="true" ma:taxonomy="true" ma:internalName="Industry_0" ma:taxonomyFieldName="Industry" ma:displayName="Industry" ma:default="" ma:fieldId="{54782f52-600e-43b5-a6fd-b215e0434802}" ma:taxonomyMulti="true" ma:sspId="7b600b03-3399-40df-9d9c-caeefc5a4d97" ma:termSetId="eb725fca-679b-44ad-aba0-523e9b641f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58a9cb184754a90a3d0c9fae6dfc0fc" ma:index="25" nillable="true" ma:taxonomy="true" ma:internalName="l58a9cb184754a90a3d0c9fae6dfc0fc" ma:taxonomyFieldName="Partner_x0020_Empowerment" ma:displayName="Partner Empowerment" ma:default="" ma:fieldId="{558a9cb1-8475-4a90-a3d0-c9fae6dfc0fc}" ma:taxonomyMulti="true" ma:sspId="7b600b03-3399-40df-9d9c-caeefc5a4d97" ma:termSetId="8b46d00a-8700-4556-b3eb-8ef0f7a4bf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8edf6f69774249aa5a94de92e0b3ee" ma:index="27" nillable="true" ma:taxonomy="true" ma:internalName="e88edf6f69774249aa5a94de92e0b3ee" ma:taxonomyFieldName="BusinessLine" ma:displayName="Business Line" ma:readOnly="false" ma:default="" ma:fieldId="{e88edf6f-6977-4249-aa5a-94de92e0b3ee}" ma:taxonomyMulti="true" ma:sspId="7b600b03-3399-40df-9d9c-caeefc5a4d97" ma:termSetId="cfc961ee-612e-4b05-aaf2-35411bb178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f9ec3728094124b933b9cf7e867a92" ma:index="29" nillable="true" ma:taxonomy="true" ma:internalName="h2f9ec3728094124b933b9cf7e867a92" ma:taxonomyFieldName="HorizontalUseCase" ma:displayName="Horizontal Use Case" ma:default="" ma:fieldId="{12f9ec37-2809-4124-b933-b9cf7e867a92}" ma:taxonomyMulti="true" ma:sspId="7b600b03-3399-40df-9d9c-caeefc5a4d97" ma:termSetId="c7a844bb-8121-4652-bd19-c7a1b502d4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Taxonomy Catch All Column" ma:hidden="true" ma:list="{f9d269f6-3014-462f-9504-c656af7f5a48}" ma:internalName="TaxCatchAll" ma:showField="CatchAllData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2" nillable="true" ma:displayName="Taxonomy Catch All Column1" ma:hidden="true" ma:list="{f9d269f6-3014-462f-9504-c656af7f5a48}" ma:internalName="TaxCatchAllLabel" ma:readOnly="true" ma:showField="CatchAllDataLabel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1_0" ma:index="34" nillable="true" ma:taxonomy="true" ma:internalName="Category1_0" ma:taxonomyFieldName="Category1" ma:displayName="Category" ma:readOnly="false" ma:default="" ma:fieldId="{76361ab5-a999-4bf4-b0a9-d3c0bdaba2c4}" ma:taxonomyMulti="true" ma:sspId="7b600b03-3399-40df-9d9c-caeefc5a4d97" ma:termSetId="cb52a124-ba58-44ba-aea0-e8392dfbd867" ma:anchorId="e0850434-8544-4c75-a3ba-67842db1fa28" ma:open="false" ma:isKeyword="false">
      <xsd:complexType>
        <xsd:sequence>
          <xsd:element ref="pc:Terms" minOccurs="0" maxOccurs="1"/>
        </xsd:sequence>
      </xsd:complexType>
    </xsd:element>
    <xsd:element name="efbf5ec808454fc39dd6e73fb30f9800" ma:index="35" nillable="true" ma:taxonomy="true" ma:internalName="efbf5ec808454fc39dd6e73fb30f9800" ma:taxonomyFieldName="GFOResourceTags" ma:displayName="GFO Resource Tags" ma:readOnly="false" ma:default="" ma:fieldId="{efbf5ec8-0845-4fc3-9dd6-e73fb30f9800}" ma:taxonomyMulti="true" ma:sspId="7b600b03-3399-40df-9d9c-caeefc5a4d97" ma:termSetId="42171f31-be76-463d-a933-eae23b9ef3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47452f74b44b57bc4a2a741f9c94e9" ma:index="37" nillable="true" ma:taxonomy="true" ma:internalName="h847452f74b44b57bc4a2a741f9c94e9" ma:taxonomyFieldName="Visibility" ma:displayName="Visibility" ma:default="758;#Internal|52c39dec-86ec-4d25-bb10-18d2912cd0c4" ma:fieldId="{1847452f-74b4-4b57-bc4a-2a741f9c94e9}" ma:sspId="7b600b03-3399-40df-9d9c-caeefc5a4d97" ma:termSetId="35802469-5d1e-4d8e-8772-02bbe8856d7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4C4B2-98B1-44DF-A244-E8FB7A2D1956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c69e624-827f-471b-adea-ac070ddc6867"/>
    <ds:schemaRef ds:uri="http://schemas.microsoft.com/office/2006/documentManagement/types"/>
    <ds:schemaRef ds:uri="efb4a6a7-40f5-4c55-b7cd-bfe5555b588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9C7E5E-A5D4-423A-83C0-EA48CC3B7A8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11BA582-BE3C-43B3-9930-1D1A8AAEA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b4a6a7-40f5-4c55-b7cd-bfe5555b5884"/>
    <ds:schemaRef ds:uri="7c69e624-827f-471b-adea-ac070ddc6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745</Words>
  <Application>Microsoft Office PowerPoint</Application>
  <PresentationFormat>Custom</PresentationFormat>
  <Paragraphs>169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Courier New</vt:lpstr>
      <vt:lpstr>Wingdings</vt:lpstr>
      <vt:lpstr>PROGRESS_16x9_PPT_Template</vt:lpstr>
      <vt:lpstr>Functional Programming Cheat Sheet</vt:lpstr>
      <vt:lpstr>What is Functional Programming?  Functional programming is a style that treats computation as the evaluation of mathematical functions and avoids changing-state and mutable data.</vt:lpstr>
      <vt:lpstr>Why functional:  Functional Programming is  Predictable, Readable, and Testable</vt:lpstr>
      <vt:lpstr>A functional focus:  Focus on inputs and outputs  Avoid maintaining state  Separation between data and behavior </vt:lpstr>
      <vt:lpstr>Index</vt:lpstr>
      <vt:lpstr>Immutable Types</vt:lpstr>
      <vt:lpstr>Func Delegates</vt:lpstr>
      <vt:lpstr>Higher Order Functions / Functions as Data</vt:lpstr>
      <vt:lpstr>Expressions instead of Statements</vt:lpstr>
      <vt:lpstr>Method Chaining (~Pipelines)</vt:lpstr>
      <vt:lpstr>Extension Methods</vt:lpstr>
      <vt:lpstr>Yield</vt:lpstr>
      <vt:lpstr>LINQ</vt:lpstr>
      <vt:lpstr>Thread-Safe Collections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Corporate PowerPoint Template</dc:title>
  <dc:subject/>
  <dc:creator>Progress</dc:creator>
  <cp:keywords/>
  <dc:description/>
  <cp:lastModifiedBy>Ed Charbeneau</cp:lastModifiedBy>
  <cp:revision>73</cp:revision>
  <cp:lastPrinted>2013-09-18T03:48:20Z</cp:lastPrinted>
  <dcterms:created xsi:type="dcterms:W3CDTF">2016-05-06T15:20:26Z</dcterms:created>
  <dcterms:modified xsi:type="dcterms:W3CDTF">2016-06-17T16:18:14Z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0x0101007762244904354189B623A14C45C78D5B009BE410C6F004421E9B31CE4C3BF734AD008DF6C51CFB236842A026F88F613870DE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/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HorizontalUseCase">
    <vt:lpwstr/>
  </property>
  <property fmtid="{D5CDD505-2E9C-101B-9397-08002B2CF9AE}" pid="16" name="GFOResourceTags">
    <vt:lpwstr/>
  </property>
  <property fmtid="{D5CDD505-2E9C-101B-9397-08002B2CF9AE}" pid="17" name="Partner Empowerment">
    <vt:lpwstr/>
  </property>
  <property fmtid="{D5CDD505-2E9C-101B-9397-08002B2CF9AE}" pid="18" name="BusinessLine">
    <vt:lpwstr/>
  </property>
  <property fmtid="{D5CDD505-2E9C-101B-9397-08002B2CF9AE}" pid="19" name="Portal Audience">
    <vt:lpwstr/>
  </property>
  <property fmtid="{D5CDD505-2E9C-101B-9397-08002B2CF9AE}" pid="20" name="kb2a064789314f00a60cb6c3cf784453">
    <vt:lpwstr/>
  </property>
  <property fmtid="{D5CDD505-2E9C-101B-9397-08002B2CF9AE}" pid="21" name="_dlc_DocIdItemGuid">
    <vt:lpwstr>0772c8ec-cf53-4a88-9f11-7b3dc8d44f2d</vt:lpwstr>
  </property>
  <property fmtid="{D5CDD505-2E9C-101B-9397-08002B2CF9AE}" pid="22" name="Visibility">
    <vt:lpwstr>758;#Internal|52c39dec-86ec-4d25-bb10-18d2912cd0c4</vt:lpwstr>
  </property>
</Properties>
</file>