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5"/>
  </p:sldMasterIdLst>
  <p:notesMasterIdLst>
    <p:notesMasterId r:id="rId54"/>
  </p:notesMasterIdLst>
  <p:handoutMasterIdLst>
    <p:handoutMasterId r:id="rId55"/>
  </p:handoutMasterIdLst>
  <p:sldIdLst>
    <p:sldId id="1099" r:id="rId6"/>
    <p:sldId id="1186" r:id="rId7"/>
    <p:sldId id="1185" r:id="rId8"/>
    <p:sldId id="1220" r:id="rId9"/>
    <p:sldId id="1187" r:id="rId10"/>
    <p:sldId id="1188" r:id="rId11"/>
    <p:sldId id="1184" r:id="rId12"/>
    <p:sldId id="1190" r:id="rId13"/>
    <p:sldId id="1189" r:id="rId14"/>
    <p:sldId id="1192" r:id="rId15"/>
    <p:sldId id="1206" r:id="rId16"/>
    <p:sldId id="1216" r:id="rId17"/>
    <p:sldId id="1217" r:id="rId18"/>
    <p:sldId id="1195" r:id="rId19"/>
    <p:sldId id="1207" r:id="rId20"/>
    <p:sldId id="1208" r:id="rId21"/>
    <p:sldId id="1209" r:id="rId22"/>
    <p:sldId id="1210" r:id="rId23"/>
    <p:sldId id="1211" r:id="rId24"/>
    <p:sldId id="1212" r:id="rId25"/>
    <p:sldId id="1213" r:id="rId26"/>
    <p:sldId id="1214" r:id="rId27"/>
    <p:sldId id="1215" r:id="rId28"/>
    <p:sldId id="1196" r:id="rId29"/>
    <p:sldId id="1218" r:id="rId30"/>
    <p:sldId id="1219" r:id="rId31"/>
    <p:sldId id="1221" r:id="rId32"/>
    <p:sldId id="1222" r:id="rId33"/>
    <p:sldId id="1223" r:id="rId34"/>
    <p:sldId id="1225" r:id="rId35"/>
    <p:sldId id="1241" r:id="rId36"/>
    <p:sldId id="1240" r:id="rId37"/>
    <p:sldId id="1226" r:id="rId38"/>
    <p:sldId id="1227" r:id="rId39"/>
    <p:sldId id="1228" r:id="rId40"/>
    <p:sldId id="1231" r:id="rId41"/>
    <p:sldId id="1229" r:id="rId42"/>
    <p:sldId id="1232" r:id="rId43"/>
    <p:sldId id="1230" r:id="rId44"/>
    <p:sldId id="1242" r:id="rId45"/>
    <p:sldId id="1233" r:id="rId46"/>
    <p:sldId id="1235" r:id="rId47"/>
    <p:sldId id="1234" r:id="rId48"/>
    <p:sldId id="1236" r:id="rId49"/>
    <p:sldId id="1237" r:id="rId50"/>
    <p:sldId id="1243" r:id="rId51"/>
    <p:sldId id="1239" r:id="rId52"/>
    <p:sldId id="1180" r:id="rId53"/>
  </p:sldIdLst>
  <p:sldSz cx="12188825" cy="6858000"/>
  <p:notesSz cx="7027863" cy="9313863"/>
  <p:custDataLst>
    <p:tags r:id="rId56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30C98F5-3CFD-41C8-A81A-794EB98F7B29}">
          <p14:sldIdLst>
            <p14:sldId id="1099"/>
            <p14:sldId id="1186"/>
          </p14:sldIdLst>
        </p14:section>
        <p14:section name="Agenda" id="{80E69044-C2A3-4827-9317-A9D0148DA846}">
          <p14:sldIdLst>
            <p14:sldId id="1185"/>
            <p14:sldId id="1220"/>
            <p14:sldId id="1187"/>
            <p14:sldId id="1188"/>
          </p14:sldIdLst>
        </p14:section>
        <p14:section name="Presentation" id="{57201B3D-8B22-4D4F-9EEF-DAF367BEC294}">
          <p14:sldIdLst>
            <p14:sldId id="1184"/>
            <p14:sldId id="1190"/>
            <p14:sldId id="1189"/>
            <p14:sldId id="1192"/>
            <p14:sldId id="1206"/>
            <p14:sldId id="1216"/>
            <p14:sldId id="1217"/>
            <p14:sldId id="1195"/>
            <p14:sldId id="1207"/>
            <p14:sldId id="1208"/>
            <p14:sldId id="1209"/>
            <p14:sldId id="1210"/>
            <p14:sldId id="1211"/>
            <p14:sldId id="1212"/>
            <p14:sldId id="1213"/>
            <p14:sldId id="1214"/>
            <p14:sldId id="1215"/>
          </p14:sldIdLst>
        </p14:section>
        <p14:section name="Workshop" id="{8220388F-4D5B-48B0-83F2-D8DD6AE5DE2C}">
          <p14:sldIdLst>
            <p14:sldId id="1196"/>
            <p14:sldId id="1218"/>
            <p14:sldId id="1219"/>
            <p14:sldId id="1221"/>
            <p14:sldId id="1222"/>
            <p14:sldId id="1223"/>
            <p14:sldId id="1225"/>
          </p14:sldIdLst>
        </p14:section>
        <p14:section name="Hand Rankings" id="{6CA6D854-863A-42E7-AD94-46C64443478C}">
          <p14:sldIdLst>
            <p14:sldId id="1241"/>
            <p14:sldId id="1240"/>
            <p14:sldId id="1226"/>
            <p14:sldId id="1227"/>
            <p14:sldId id="1228"/>
            <p14:sldId id="1231"/>
          </p14:sldIdLst>
        </p14:section>
        <p14:section name="Finding Pairs" id="{5E574581-FD03-4FB2-8A8B-36EAF6084310}">
          <p14:sldIdLst>
            <p14:sldId id="1229"/>
            <p14:sldId id="1232"/>
            <p14:sldId id="1230"/>
            <p14:sldId id="1242"/>
          </p14:sldIdLst>
        </p14:section>
        <p14:section name="Sequences" id="{78232568-4A46-4E34-B8D9-FDD73E14FE85}">
          <p14:sldIdLst>
            <p14:sldId id="1233"/>
            <p14:sldId id="1235"/>
          </p14:sldIdLst>
        </p14:section>
        <p14:section name="Functional Refactor" id="{DA816A02-2888-4BA8-9D00-526CE17DA7F9}">
          <p14:sldIdLst>
            <p14:sldId id="1234"/>
            <p14:sldId id="1236"/>
            <p14:sldId id="1237"/>
            <p14:sldId id="1243"/>
          </p14:sldIdLst>
        </p14:section>
        <p14:section name="Analysis" id="{593A4A3C-8806-4EB2-BD5D-C117DD18ECF7}">
          <p14:sldIdLst>
            <p14:sldId id="1239"/>
            <p14:sldId id="11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2" orient="horz" pos="1128" userDrawn="1">
          <p15:clr>
            <a:srgbClr val="A4A3A4"/>
          </p15:clr>
        </p15:guide>
        <p15:guide id="3" orient="horz" pos="4006">
          <p15:clr>
            <a:srgbClr val="A4A3A4"/>
          </p15:clr>
        </p15:guide>
        <p15:guide id="7" pos="359" userDrawn="1">
          <p15:clr>
            <a:srgbClr val="A4A3A4"/>
          </p15:clr>
        </p15:guide>
        <p15:guide id="8" pos="4175" userDrawn="1">
          <p15:clr>
            <a:srgbClr val="A4A3A4"/>
          </p15:clr>
        </p15:guide>
        <p15:guide id="9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provanc" initials="c" lastIdx="1" clrIdx="0"/>
  <p:cmAuthor id="1" name="Chuck Provancher" initials="cp" lastIdx="2" clrIdx="1"/>
  <p:cmAuthor id="2" name="Progress Software" initials="" lastIdx="0" clrIdx="2"/>
  <p:cmAuthor id="3" name="Chuck Provancher" initials="" lastIdx="0" clrIdx="3"/>
  <p:cmAuthor id="4" name="Ed Charbeneau" initials="EC" lastIdx="1" clrIdx="4">
    <p:extLst>
      <p:ext uri="{19B8F6BF-5375-455C-9EA6-DF929625EA0E}">
        <p15:presenceInfo xmlns:p15="http://schemas.microsoft.com/office/powerpoint/2012/main" userId="d63bad9b17411a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1E"/>
    <a:srgbClr val="FF40FF"/>
    <a:srgbClr val="373A3E"/>
    <a:srgbClr val="B0D806"/>
    <a:srgbClr val="AAD204"/>
    <a:srgbClr val="FF4E00"/>
    <a:srgbClr val="2F5662"/>
    <a:srgbClr val="24D997"/>
    <a:srgbClr val="23C78C"/>
    <a:srgbClr val="F19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5" autoAdjust="0"/>
    <p:restoredTop sz="88604" autoAdjust="0"/>
  </p:normalViewPr>
  <p:slideViewPr>
    <p:cSldViewPr snapToGrid="0" showGuides="1">
      <p:cViewPr varScale="1">
        <p:scale>
          <a:sx n="147" d="100"/>
          <a:sy n="147" d="100"/>
        </p:scale>
        <p:origin x="552" y="84"/>
      </p:cViewPr>
      <p:guideLst>
        <p:guide orient="horz" pos="2712"/>
        <p:guide orient="horz" pos="1128"/>
        <p:guide orient="horz" pos="4006"/>
        <p:guide pos="359"/>
        <p:guide pos="4175"/>
        <p:guide pos="3829"/>
      </p:guideLst>
    </p:cSldViewPr>
  </p:slideViewPr>
  <p:outlineViewPr>
    <p:cViewPr>
      <p:scale>
        <a:sx n="33" d="100"/>
        <a:sy n="33" d="100"/>
      </p:scale>
      <p:origin x="0" y="-217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2652" y="78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gs" Target="tags/tag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6-17T16:12:06.748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en-US" i="0"/>
              <a:t>Progress</a:t>
            </a:r>
            <a:endParaRPr lang="en-US" i="0" dirty="0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D2F5EF90-0EF8-4688-ABBA-2D94A5D7A6DA}" type="slidenum">
              <a:rPr lang="en-US" i="0"/>
              <a:pPr>
                <a:defRPr/>
              </a:pPr>
              <a:t>‹#›</a:t>
            </a:fld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1407136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700088"/>
            <a:ext cx="62055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4613" cy="418941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66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5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7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2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http://blog.cleancoder.com/uncle-bob/2014/11/24/FPvsOO.html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3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1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7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Unit Testing Basics</a:t>
            </a:r>
          </a:p>
          <a:p>
            <a:endParaRPr lang="en-US" dirty="0"/>
          </a:p>
          <a:p>
            <a:r>
              <a:rPr lang="en-US" dirty="0"/>
              <a:t>- Review, red-green-refactor</a:t>
            </a:r>
          </a:p>
          <a:p>
            <a:r>
              <a:rPr lang="en-US" dirty="0"/>
              <a:t>- Review, </a:t>
            </a:r>
            <a:r>
              <a:rPr lang="en-US" dirty="0" err="1"/>
              <a:t>xUnit</a:t>
            </a:r>
            <a:r>
              <a:rPr lang="en-US" dirty="0"/>
              <a:t> basics</a:t>
            </a:r>
          </a:p>
          <a:p>
            <a:endParaRPr lang="en-US" dirty="0"/>
          </a:p>
          <a:p>
            <a:r>
              <a:rPr lang="en-US" dirty="0"/>
              <a:t>## </a:t>
            </a:r>
            <a:r>
              <a:rPr lang="en-US" dirty="0" err="1"/>
              <a:t>Card.cs</a:t>
            </a:r>
            <a:endParaRPr lang="en-US" dirty="0"/>
          </a:p>
          <a:p>
            <a:endParaRPr lang="en-US" dirty="0"/>
          </a:p>
          <a:p>
            <a:r>
              <a:rPr lang="en-US" dirty="0"/>
              <a:t>- Discuss immutability </a:t>
            </a:r>
          </a:p>
          <a:p>
            <a:r>
              <a:rPr lang="en-US" dirty="0"/>
              <a:t>- Refactor </a:t>
            </a:r>
            <a:r>
              <a:rPr lang="en-US" dirty="0" err="1"/>
              <a:t>ToString</a:t>
            </a:r>
            <a:r>
              <a:rPr lang="en-US" dirty="0"/>
              <a:t> using Expression Bodied Member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08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9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0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5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5365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7" y="0"/>
            <a:ext cx="12183947" cy="6856899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5038725" y="2457778"/>
            <a:ext cx="6800850" cy="1573302"/>
          </a:xfrm>
          <a:ln algn="ctr"/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4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38725" y="4613135"/>
            <a:ext cx="5479648" cy="723098"/>
          </a:xfrm>
          <a:ln algn="ctr"/>
        </p:spPr>
        <p:txBody>
          <a:bodyPr lIns="0" tIns="0" rIns="0" bIns="0" anchor="ctr" anchorCtr="0"/>
          <a:lstStyle>
            <a:lvl1pPr marL="0" indent="0">
              <a:buClrTx/>
              <a:buFontTx/>
              <a:buNone/>
              <a:defRPr sz="2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90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5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" y="283"/>
            <a:ext cx="12186859" cy="685853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ur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" y="282"/>
            <a:ext cx="12185400" cy="68577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ure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" y="282"/>
            <a:ext cx="12185400" cy="685771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0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ured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" y="0"/>
            <a:ext cx="12183947" cy="685689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447925" y="3107733"/>
            <a:ext cx="7286625" cy="590931"/>
          </a:xfrm>
        </p:spPr>
        <p:txBody>
          <a:bodyPr/>
          <a:lstStyle>
            <a:lvl1pPr algn="ctr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20" y="2840458"/>
            <a:ext cx="771152" cy="96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41" y="2461457"/>
            <a:ext cx="981109" cy="1287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20" y="3353747"/>
            <a:ext cx="315917" cy="364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49" y="2813480"/>
            <a:ext cx="5029463" cy="12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8" y="283"/>
            <a:ext cx="1926177" cy="6857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3" y="367497"/>
            <a:ext cx="11021571" cy="43088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13" y="1200151"/>
            <a:ext cx="5385514" cy="502940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200151"/>
            <a:ext cx="5387630" cy="50294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" y="0"/>
            <a:ext cx="12183945" cy="6856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8" y="3091870"/>
            <a:ext cx="6555592" cy="535531"/>
          </a:xfrm>
        </p:spPr>
        <p:txBody>
          <a:bodyPr anchor="t"/>
          <a:lstStyle>
            <a:lvl1pPr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8" y="283"/>
            <a:ext cx="1926177" cy="6857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4" y="1200150"/>
            <a:ext cx="10414650" cy="5172075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4" y="1200150"/>
            <a:ext cx="10414650" cy="5172075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" y="283"/>
            <a:ext cx="12186859" cy="6858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4" y="467575"/>
            <a:ext cx="9858039" cy="535531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470398"/>
            <a:ext cx="9858039" cy="4858048"/>
          </a:xfrm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180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8" y="283"/>
            <a:ext cx="1926177" cy="6857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3" y="367497"/>
            <a:ext cx="11021571" cy="43088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13" y="1200150"/>
            <a:ext cx="5385514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13" y="1991189"/>
            <a:ext cx="5385514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200150"/>
            <a:ext cx="5387630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991189"/>
            <a:ext cx="5387630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0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8" y="283"/>
            <a:ext cx="1926177" cy="6857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48" y="283"/>
            <a:ext cx="1926177" cy="6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" y="0"/>
            <a:ext cx="12183945" cy="685689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200150"/>
            <a:ext cx="1095375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557813" y="367497"/>
            <a:ext cx="109483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3157" name="Rectangle 5"/>
          <p:cNvSpPr>
            <a:spLocks noChangeArrowheads="1"/>
          </p:cNvSpPr>
          <p:nvPr/>
        </p:nvSpPr>
        <p:spPr bwMode="black">
          <a:xfrm>
            <a:off x="6544468" y="6621282"/>
            <a:ext cx="369652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buSzTx/>
              <a:defRPr/>
            </a:pPr>
            <a:r>
              <a:rPr lang="en-US" sz="7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2016 Progress Software Corporation and/or its subsidiaries or affiliates. All rights reserved.</a:t>
            </a:r>
          </a:p>
        </p:txBody>
      </p:sp>
      <p:sp>
        <p:nvSpPr>
          <p:cNvPr id="1713158" name="Rectangle 6"/>
          <p:cNvSpPr>
            <a:spLocks noChangeArrowheads="1"/>
          </p:cNvSpPr>
          <p:nvPr/>
        </p:nvSpPr>
        <p:spPr bwMode="auto">
          <a:xfrm>
            <a:off x="6019419" y="6590505"/>
            <a:ext cx="1567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1033463" eaLnBrk="0" hangingPunct="0">
              <a:spcBef>
                <a:spcPct val="0"/>
              </a:spcBef>
              <a:buSzTx/>
              <a:defRPr/>
            </a:pPr>
            <a:fld id="{CE68E300-6CD8-4700-9D8F-1117408838C5}" type="slidenum">
              <a:rPr 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l" defTabSz="1033463" eaLnBrk="0" hangingPunct="0">
                <a:spcBef>
                  <a:spcPct val="0"/>
                </a:spcBef>
                <a:buSzTx/>
                <a:defRPr/>
              </a:pPr>
              <a:t>‹#›</a:t>
            </a:fld>
            <a:endParaRPr lang="en-US" sz="90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69" r:id="rId2"/>
    <p:sldLayoutId id="2147483738" r:id="rId3"/>
    <p:sldLayoutId id="2147483775" r:id="rId4"/>
    <p:sldLayoutId id="2147483734" r:id="rId5"/>
    <p:sldLayoutId id="2147483762" r:id="rId6"/>
    <p:sldLayoutId id="2147483739" r:id="rId7"/>
    <p:sldLayoutId id="2147483774" r:id="rId8"/>
    <p:sldLayoutId id="2147483755" r:id="rId9"/>
    <p:sldLayoutId id="2147483777" r:id="rId10"/>
    <p:sldLayoutId id="2147483714" r:id="rId11"/>
    <p:sldLayoutId id="2147483772" r:id="rId12"/>
    <p:sldLayoutId id="2147483776" r:id="rId13"/>
    <p:sldLayoutId id="2147483767" r:id="rId14"/>
    <p:sldLayoutId id="2147483770" r:id="rId15"/>
    <p:sldLayoutId id="2147483773" r:id="rId16"/>
    <p:sldLayoutId id="2147483778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Char char="•"/>
        <a:defRPr lang="en-US" sz="1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Font typeface="Arial" charset="0"/>
        <a:buChar char="–"/>
        <a:defRPr lang="en-US" sz="16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2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K928pP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EyGLvp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jhn5BZ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ozZIL3" TargetMode="Externa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B1QVB2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avefancher.com/2016/01/28/functional-c-debugging-method-chains/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D4tgdG" TargetMode="Externa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8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Relationship Id="rId9" Type="http://schemas.openxmlformats.org/officeDocument/2006/relationships/image" Target="../media/image19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ctrTitle"/>
          </p:nvPr>
        </p:nvSpPr>
        <p:spPr>
          <a:xfrm>
            <a:off x="5038725" y="2505765"/>
            <a:ext cx="6800850" cy="1477328"/>
          </a:xfrm>
        </p:spPr>
        <p:txBody>
          <a:bodyPr/>
          <a:lstStyle/>
          <a:p>
            <a:r>
              <a:rPr lang="en-US" dirty="0"/>
              <a:t>Going All In with Functional C#</a:t>
            </a:r>
          </a:p>
        </p:txBody>
      </p:sp>
      <p:sp>
        <p:nvSpPr>
          <p:cNvPr id="5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Music City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47925" y="1113341"/>
            <a:ext cx="7286625" cy="4579715"/>
          </a:xfrm>
        </p:spPr>
        <p:txBody>
          <a:bodyPr/>
          <a:lstStyle/>
          <a:p>
            <a:r>
              <a:rPr lang="en-US" dirty="0"/>
              <a:t>A functional focus: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Focus on inputs and outputs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Avoid maintaining state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Separation between data and behavior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</p:spTree>
    <p:extLst>
      <p:ext uri="{BB962C8B-B14F-4D97-AF65-F5344CB8AC3E}">
        <p14:creationId xmlns:p14="http://schemas.microsoft.com/office/powerpoint/2010/main" val="365939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Features That Support Functional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  <a:p>
            <a:pPr lvl="1"/>
            <a:r>
              <a:rPr lang="en-US" dirty="0"/>
              <a:t>Introduced Functional to C#</a:t>
            </a:r>
          </a:p>
          <a:p>
            <a:pPr lvl="1"/>
            <a:r>
              <a:rPr lang="en-US" dirty="0"/>
              <a:t>Made method chaining common place</a:t>
            </a:r>
          </a:p>
          <a:p>
            <a:pPr lvl="1"/>
            <a:r>
              <a:rPr lang="en-US" dirty="0"/>
              <a:t>Requirements for LINQ introduced new features to the language</a:t>
            </a:r>
          </a:p>
          <a:p>
            <a:r>
              <a:rPr lang="en-US" dirty="0"/>
              <a:t>Expressions</a:t>
            </a:r>
          </a:p>
          <a:p>
            <a:r>
              <a:rPr lang="en-US" dirty="0" err="1"/>
              <a:t>Func</a:t>
            </a:r>
            <a:r>
              <a:rPr lang="en-US" dirty="0"/>
              <a:t> Delegates</a:t>
            </a:r>
          </a:p>
          <a:p>
            <a:r>
              <a:rPr lang="en-US" dirty="0"/>
              <a:t>Expression Bodied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Hardware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Memory Is Cheap, Functional is a memory hog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CPU time is expensive, Functional is fast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Craftsmanship</a:t>
            </a:r>
          </a:p>
          <a:p>
            <a:r>
              <a:rPr lang="en-US" dirty="0"/>
              <a:t>Application Complexities Increased</a:t>
            </a:r>
          </a:p>
          <a:p>
            <a:r>
              <a:rPr lang="en-US" dirty="0"/>
              <a:t>Multi-threading, Distributed Systems</a:t>
            </a:r>
          </a:p>
          <a:p>
            <a:r>
              <a:rPr lang="en-US" b="1" dirty="0"/>
              <a:t>Demand for Reliable, Testable, and </a:t>
            </a:r>
            <a:r>
              <a:rPr lang="en-US" b="1" dirty="0">
                <a:solidFill>
                  <a:schemeClr val="accent5"/>
                </a:solidFill>
              </a:rPr>
              <a:t>Maintainable Code</a:t>
            </a:r>
          </a:p>
          <a:p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8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47925" y="2609135"/>
            <a:ext cx="7286625" cy="1588127"/>
          </a:xfrm>
        </p:spPr>
        <p:txBody>
          <a:bodyPr/>
          <a:lstStyle/>
          <a:p>
            <a:r>
              <a:rPr lang="en-US" dirty="0"/>
              <a:t>Maintaining State is hard, especially in a multi-threaded environment</a:t>
            </a:r>
          </a:p>
        </p:txBody>
      </p:sp>
    </p:spTree>
    <p:extLst>
      <p:ext uri="{BB962C8B-B14F-4D97-AF65-F5344CB8AC3E}">
        <p14:creationId xmlns:p14="http://schemas.microsoft.com/office/powerpoint/2010/main" val="268875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7813" y="1200151"/>
            <a:ext cx="5385514" cy="120508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An object whose state cannot be modified after it is created, lowering the risk of side-effects.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https://dotnetfiddle.net/K928pP</a:t>
            </a: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91754" y="1477151"/>
            <a:ext cx="5387630" cy="4752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public class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ImmutableRectangle</a:t>
            </a:r>
            <a:endParaRPr lang="en-US" sz="11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Length {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Height {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ImmutableRectangle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length,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height)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Length =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Height = height;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ImmutableRectangle</a:t>
            </a:r>
            <a:r>
              <a:rPr lang="en-US" sz="1100" dirty="0">
                <a:latin typeface="Consolas" panose="020B0609020204030204" pitchFamily="49" charset="0"/>
              </a:rPr>
              <a:t> Grow(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length,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height)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ImmutableRectangle</a:t>
            </a:r>
            <a:r>
              <a:rPr lang="en-US" sz="1100" dirty="0">
                <a:latin typeface="Consolas" panose="020B0609020204030204" pitchFamily="49" charset="0"/>
              </a:rPr>
              <a:t>(Length + length, Height + height);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ImmutableRectangle</a:t>
            </a:r>
            <a:r>
              <a:rPr lang="en-US" sz="1100" dirty="0">
                <a:latin typeface="Consolas" panose="020B0609020204030204" pitchFamily="49" charset="0"/>
              </a:rPr>
              <a:t> r =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ImmutableRectangle</a:t>
            </a: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(5</a:t>
            </a:r>
            <a:r>
              <a:rPr lang="en-US" sz="1100" dirty="0">
                <a:latin typeface="Consolas" panose="020B0609020204030204" pitchFamily="49" charset="0"/>
              </a:rPr>
              <a:t>, 10);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r = </a:t>
            </a:r>
            <a:r>
              <a:rPr lang="en-US" sz="1100" dirty="0" err="1">
                <a:latin typeface="Consolas" panose="020B0609020204030204" pitchFamily="49" charset="0"/>
              </a:rPr>
              <a:t>r.Grow</a:t>
            </a:r>
            <a:r>
              <a:rPr lang="en-US" sz="1100" dirty="0">
                <a:latin typeface="Consolas" panose="020B0609020204030204" pitchFamily="49" charset="0"/>
              </a:rPr>
              <a:t>(10, 10);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r.Length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is 15,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r.Height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is 20, is a new instance of r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557813" y="2682239"/>
            <a:ext cx="5385514" cy="285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A4A5"/>
              </a:buClr>
              <a:buSzTx/>
              <a:buFont typeface="Wingdings" pitchFamily="2" charset="2"/>
              <a:buNone/>
            </a:pP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public class </a:t>
            </a:r>
            <a:r>
              <a:rPr lang="en-US" sz="1100" i="0" dirty="0">
                <a:solidFill>
                  <a:schemeClr val="accent2"/>
                </a:solidFill>
                <a:latin typeface="Consolas" panose="020B0609020204030204" pitchFamily="49" charset="0"/>
              </a:rPr>
              <a:t>Rectangle</a:t>
            </a:r>
            <a:r>
              <a:rPr lang="en-US" sz="1100" i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Clr>
                <a:srgbClr val="00A4A5"/>
              </a:buClr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{   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    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latin typeface="Consolas" panose="020B0609020204030204" pitchFamily="49" charset="0"/>
              </a:rPr>
              <a:t> Length {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get</a:t>
            </a:r>
            <a:r>
              <a:rPr lang="en-US" sz="1100" i="0" dirty="0" err="1">
                <a:latin typeface="Consolas" panose="020B0609020204030204" pitchFamily="49" charset="0"/>
              </a:rPr>
              <a:t>;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1100" i="0" dirty="0">
                <a:latin typeface="Consolas" panose="020B0609020204030204" pitchFamily="49" charset="0"/>
              </a:rPr>
              <a:t>;}    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     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>
                <a:latin typeface="Consolas" panose="020B0609020204030204" pitchFamily="49" charset="0"/>
              </a:rPr>
              <a:t>Height {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get</a:t>
            </a:r>
            <a:r>
              <a:rPr lang="en-US" sz="1100" i="0" dirty="0" err="1">
                <a:latin typeface="Consolas" panose="020B0609020204030204" pitchFamily="49" charset="0"/>
              </a:rPr>
              <a:t>;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1100" i="0" dirty="0">
                <a:latin typeface="Consolas" panose="020B0609020204030204" pitchFamily="49" charset="0"/>
              </a:rPr>
              <a:t>;}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        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     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public void </a:t>
            </a:r>
            <a:r>
              <a:rPr lang="en-US" sz="1100" i="0" dirty="0">
                <a:latin typeface="Consolas" panose="020B0609020204030204" pitchFamily="49" charset="0"/>
              </a:rPr>
              <a:t>Grow(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latin typeface="Consolas" panose="020B0609020204030204" pitchFamily="49" charset="0"/>
              </a:rPr>
              <a:t> length, 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latin typeface="Consolas" panose="020B0609020204030204" pitchFamily="49" charset="0"/>
              </a:rPr>
              <a:t> height) {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            Length += length;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            Height += height;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     }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Rectangle r =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i="0" dirty="0">
                <a:latin typeface="Consolas" panose="020B0609020204030204" pitchFamily="49" charset="0"/>
              </a:rPr>
              <a:t> </a:t>
            </a:r>
            <a:r>
              <a:rPr lang="en-US" sz="1100" i="0" dirty="0">
                <a:solidFill>
                  <a:schemeClr val="accent2"/>
                </a:solidFill>
                <a:latin typeface="Consolas" panose="020B0609020204030204" pitchFamily="49" charset="0"/>
              </a:rPr>
              <a:t>Rectangle</a:t>
            </a:r>
            <a:r>
              <a:rPr lang="en-US" sz="1100" i="0" dirty="0">
                <a:latin typeface="Consolas" panose="020B0609020204030204" pitchFamily="49" charset="0"/>
              </a:rPr>
              <a:t>();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 err="1">
                <a:latin typeface="Consolas" panose="020B0609020204030204" pitchFamily="49" charset="0"/>
              </a:rPr>
              <a:t>r.Length</a:t>
            </a:r>
            <a:r>
              <a:rPr lang="en-US" sz="1100" i="0" dirty="0">
                <a:latin typeface="Consolas" panose="020B0609020204030204" pitchFamily="49" charset="0"/>
              </a:rPr>
              <a:t> = 5;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 err="1">
                <a:latin typeface="Consolas" panose="020B0609020204030204" pitchFamily="49" charset="0"/>
              </a:rPr>
              <a:t>r.Height</a:t>
            </a:r>
            <a:r>
              <a:rPr lang="en-US" sz="1100" i="0" dirty="0">
                <a:latin typeface="Consolas" panose="020B0609020204030204" pitchFamily="49" charset="0"/>
              </a:rPr>
              <a:t> = 10;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 err="1">
                <a:latin typeface="Consolas" panose="020B0609020204030204" pitchFamily="49" charset="0"/>
              </a:rPr>
              <a:t>r.Grow</a:t>
            </a:r>
            <a:r>
              <a:rPr lang="en-US" sz="1100" i="0" dirty="0">
                <a:latin typeface="Consolas" panose="020B0609020204030204" pitchFamily="49" charset="0"/>
              </a:rPr>
              <a:t>(10, 10);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100" i="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r.Length</a:t>
            </a: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is 15, </a:t>
            </a:r>
            <a:r>
              <a:rPr lang="en-US" sz="1100" i="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r.Height</a:t>
            </a: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is 20, same instance of r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57813" y="2405240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Mutable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3870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350610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 Delegates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Func Delegates encapsulate a method. When declaring a Func, input and output parameters are specified as T1-T16, and </a:t>
            </a:r>
            <a:r>
              <a:rPr lang="en-US" sz="1600" dirty="0" err="1"/>
              <a:t>TResult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https://dotnetfiddle.net/EyGLvp</a:t>
            </a:r>
            <a:endParaRPr lang="en-US" sz="1600" dirty="0"/>
          </a:p>
          <a:p>
            <a:r>
              <a:rPr lang="en-US" sz="1600" b="1" dirty="0"/>
              <a:t>Func&lt;</a:t>
            </a:r>
            <a:r>
              <a:rPr lang="en-US" sz="1600" b="1" dirty="0" err="1"/>
              <a:t>TResult</a:t>
            </a:r>
            <a:r>
              <a:rPr lang="en-US" sz="1600" b="1" dirty="0"/>
              <a:t>&gt; – </a:t>
            </a:r>
            <a:r>
              <a:rPr lang="en-US" sz="1600" i="1" dirty="0"/>
              <a:t>matches a method that takes no arguments, and returns value of type </a:t>
            </a:r>
            <a:r>
              <a:rPr lang="en-US" sz="1600" b="1" i="1" dirty="0" err="1"/>
              <a:t>TResult</a:t>
            </a:r>
            <a:r>
              <a:rPr lang="en-US" sz="1600" i="1" dirty="0"/>
              <a:t>.</a:t>
            </a:r>
            <a:endParaRPr lang="en-US" sz="1600" dirty="0"/>
          </a:p>
          <a:p>
            <a:r>
              <a:rPr lang="en-US" sz="1600" b="1" dirty="0" err="1"/>
              <a:t>Func</a:t>
            </a:r>
            <a:r>
              <a:rPr lang="en-US" sz="1600" b="1" dirty="0"/>
              <a:t>&lt;T, </a:t>
            </a:r>
            <a:r>
              <a:rPr lang="en-US" sz="1600" b="1" dirty="0" err="1"/>
              <a:t>TResult</a:t>
            </a:r>
            <a:r>
              <a:rPr lang="en-US" sz="1600" b="1" dirty="0"/>
              <a:t>&gt; – </a:t>
            </a:r>
            <a:r>
              <a:rPr lang="en-US" sz="1600" i="1" dirty="0"/>
              <a:t>matches a method that takes an argument of type </a:t>
            </a:r>
            <a:r>
              <a:rPr lang="en-US" sz="1600" b="1" i="1" dirty="0"/>
              <a:t>T,</a:t>
            </a:r>
            <a:r>
              <a:rPr lang="en-US" sz="1600" i="1" dirty="0"/>
              <a:t> and returns value of type </a:t>
            </a:r>
            <a:r>
              <a:rPr lang="en-US" sz="1600" b="1" i="1" dirty="0" err="1"/>
              <a:t>TResult</a:t>
            </a:r>
            <a:r>
              <a:rPr lang="en-US" sz="1600" i="1" dirty="0"/>
              <a:t>.</a:t>
            </a:r>
            <a:endParaRPr lang="en-US" sz="1600" dirty="0"/>
          </a:p>
          <a:p>
            <a:r>
              <a:rPr lang="en-US" sz="1600" b="1" dirty="0" err="1"/>
              <a:t>Func</a:t>
            </a:r>
            <a:r>
              <a:rPr lang="en-US" sz="1600" b="1" dirty="0"/>
              <a:t>&lt;T1, T2, </a:t>
            </a:r>
            <a:r>
              <a:rPr lang="en-US" sz="1600" b="1" dirty="0" err="1"/>
              <a:t>TResult</a:t>
            </a:r>
            <a:r>
              <a:rPr lang="en-US" sz="1600" b="1" dirty="0"/>
              <a:t>&gt; – </a:t>
            </a:r>
            <a:r>
              <a:rPr lang="en-US" sz="1600" i="1" dirty="0"/>
              <a:t>matches a method that takes arguments of type </a:t>
            </a:r>
            <a:r>
              <a:rPr lang="en-US" sz="1600" b="1" i="1" dirty="0"/>
              <a:t>T1 </a:t>
            </a:r>
            <a:r>
              <a:rPr lang="en-US" sz="1600" i="1" dirty="0"/>
              <a:t>and </a:t>
            </a:r>
            <a:r>
              <a:rPr lang="en-US" sz="1600" b="1" i="1" dirty="0"/>
              <a:t>T2, </a:t>
            </a:r>
            <a:r>
              <a:rPr lang="en-US" sz="1600" i="1" dirty="0"/>
              <a:t>and returns value of type </a:t>
            </a:r>
            <a:r>
              <a:rPr lang="en-US" sz="1600" b="1" i="1" dirty="0" err="1"/>
              <a:t>TResult</a:t>
            </a:r>
            <a:r>
              <a:rPr lang="en-US" sz="1600" i="1" dirty="0"/>
              <a:t>.</a:t>
            </a:r>
            <a:endParaRPr lang="en-US" sz="1600" dirty="0"/>
          </a:p>
          <a:p>
            <a:r>
              <a:rPr lang="en-US" sz="1600" b="1" dirty="0" err="1"/>
              <a:t>Func</a:t>
            </a:r>
            <a:r>
              <a:rPr lang="en-US" sz="1600" b="1" dirty="0"/>
              <a:t>&lt;T1, T2, …, </a:t>
            </a:r>
            <a:r>
              <a:rPr lang="en-US" sz="1600" b="1" dirty="0" err="1"/>
              <a:t>TResult</a:t>
            </a:r>
            <a:r>
              <a:rPr lang="en-US" sz="1600" b="1" dirty="0"/>
              <a:t>&gt; – </a:t>
            </a:r>
            <a:r>
              <a:rPr lang="en-US" sz="1600" i="1" dirty="0"/>
              <a:t>and so on up to </a:t>
            </a:r>
            <a:r>
              <a:rPr lang="en-US" sz="1600" b="1" i="1" dirty="0"/>
              <a:t>16</a:t>
            </a:r>
            <a:r>
              <a:rPr lang="en-US" sz="1600" i="1" dirty="0"/>
              <a:t> arguments, and returns value of type </a:t>
            </a:r>
            <a:r>
              <a:rPr lang="en-US" sz="1600" b="1" i="1" dirty="0" err="1"/>
              <a:t>TResult</a:t>
            </a:r>
            <a:r>
              <a:rPr lang="en-US" sz="1600" i="1" dirty="0"/>
              <a:t>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191754" y="1477150"/>
            <a:ext cx="5387630" cy="475240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addOne</a:t>
            </a:r>
            <a:r>
              <a:rPr lang="en-US" sz="1100" dirty="0">
                <a:latin typeface="Consolas" panose="020B0609020204030204" pitchFamily="49" charset="0"/>
              </a:rPr>
              <a:t> = n =&gt; n +1;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addNums</a:t>
            </a:r>
            <a:r>
              <a:rPr lang="en-US" sz="1100" dirty="0">
                <a:latin typeface="Consolas" panose="020B0609020204030204" pitchFamily="49" charset="0"/>
              </a:rPr>
              <a:t> = (</a:t>
            </a:r>
            <a:r>
              <a:rPr lang="en-US" sz="1100" dirty="0" err="1">
                <a:latin typeface="Consolas" panose="020B0609020204030204" pitchFamily="49" charset="0"/>
              </a:rPr>
              <a:t>x,y</a:t>
            </a:r>
            <a:r>
              <a:rPr lang="en-US" sz="1100" dirty="0">
                <a:latin typeface="Consolas" panose="020B0609020204030204" pitchFamily="49" charset="0"/>
              </a:rPr>
              <a:t>) =&gt;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isZero</a:t>
            </a:r>
            <a:r>
              <a:rPr lang="en-US" sz="1100" dirty="0">
                <a:latin typeface="Consolas" panose="020B0609020204030204" pitchFamily="49" charset="0"/>
              </a:rPr>
              <a:t> = n =&gt; n 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addOne</a:t>
            </a:r>
            <a:r>
              <a:rPr lang="en-US" sz="1100" dirty="0">
                <a:latin typeface="Consolas" panose="020B0609020204030204" pitchFamily="49" charset="0"/>
              </a:rPr>
              <a:t>(5));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isZero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addNums</a:t>
            </a:r>
            <a:r>
              <a:rPr lang="en-US" sz="1100" dirty="0">
                <a:latin typeface="Consolas" panose="020B0609020204030204" pitchFamily="49" charset="0"/>
              </a:rPr>
              <a:t>(-5,5)));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[] a = {0,1,0,3,4,0};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a.Count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isZero</a:t>
            </a:r>
            <a:r>
              <a:rPr lang="en-US" sz="1100" dirty="0">
                <a:latin typeface="Consolas" panose="020B0609020204030204" pitchFamily="49" charset="0"/>
              </a:rPr>
              <a:t>));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93870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739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 / Functions as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57813" y="1200151"/>
            <a:ext cx="5385514" cy="103250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 function that accepts another function as a parameter, or returns another function.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https://dotnetfiddle.net/jhn5BZ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57813" y="2608720"/>
            <a:ext cx="5387630" cy="3323450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method signature</a:t>
            </a:r>
            <a:br>
              <a:rPr lang="en-US" sz="1100" dirty="0">
                <a:latin typeface="Consolas" panose="020B0609020204030204" pitchFamily="49" charset="0"/>
              </a:rPr>
            </a:b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IEnumerable.Count</a:t>
            </a:r>
            <a:r>
              <a:rPr lang="en-US" sz="1100" dirty="0">
                <a:latin typeface="Consolas" panose="020B0609020204030204" pitchFamily="49" charset="0"/>
              </a:rPr>
              <a:t>&lt;T&gt;(</a:t>
            </a:r>
            <a:r>
              <a:rPr lang="en-US" sz="1100" dirty="0" err="1">
                <a:latin typeface="Consolas" panose="020B0609020204030204" pitchFamily="49" charset="0"/>
              </a:rPr>
              <a:t>Func</a:t>
            </a:r>
            <a:r>
              <a:rPr lang="en-US" sz="1100" dirty="0">
                <a:latin typeface="Consolas" panose="020B0609020204030204" pitchFamily="49" charset="0"/>
              </a:rPr>
              <a:t>&lt;T, Bool&gt; predicate)</a:t>
            </a:r>
            <a:br>
              <a:rPr lang="en-US" sz="1100" dirty="0">
                <a:latin typeface="Consolas" panose="020B0609020204030204" pitchFamily="49" charset="0"/>
              </a:rPr>
            </a:b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Source code for Count()</a:t>
            </a:r>
            <a:br>
              <a:rPr lang="en-US" sz="1100" dirty="0">
                <a:latin typeface="Consolas" panose="020B0609020204030204" pitchFamily="49" charset="0"/>
              </a:rPr>
            </a:b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count = 0;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 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TSource</a:t>
            </a:r>
            <a:r>
              <a:rPr lang="en-US" sz="1100" dirty="0">
                <a:latin typeface="Consolas" panose="020B0609020204030204" pitchFamily="49" charset="0"/>
              </a:rPr>
              <a:t> element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latin typeface="Consolas" panose="020B0609020204030204" pitchFamily="49" charset="0"/>
              </a:rPr>
              <a:t> source)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{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checked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overflow exception check</a:t>
            </a:r>
            <a:b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{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latin typeface="Consolas" panose="020B0609020204030204" pitchFamily="49" charset="0"/>
              </a:rPr>
              <a:t> (predicate(element))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T,Bool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&gt; invoked</a:t>
            </a:r>
            <a:b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    {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        count++;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    }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    }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}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count;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57813" y="233172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 bwMode="auto">
          <a:xfrm>
            <a:off x="6191754" y="1485043"/>
            <a:ext cx="5387630" cy="444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Tx/>
              <a:buFont typeface="Wingdings" pitchFamily="2" charset="2"/>
              <a:buNone/>
            </a:pPr>
            <a:r>
              <a:rPr lang="en-US" sz="1100" b="1" i="0" dirty="0">
                <a:solidFill>
                  <a:schemeClr val="accent2"/>
                </a:solidFill>
                <a:latin typeface="Consolas" panose="020B0609020204030204" pitchFamily="49" charset="0"/>
              </a:rPr>
              <a:t>usage</a:t>
            </a:r>
            <a:br>
              <a:rPr lang="en-US" sz="1100" i="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bool[] </a:t>
            </a:r>
            <a:r>
              <a:rPr lang="en-US" sz="1100" i="0" dirty="0">
                <a:latin typeface="Consolas" panose="020B0609020204030204" pitchFamily="49" charset="0"/>
              </a:rPr>
              <a:t>bools = {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false</a:t>
            </a:r>
            <a:r>
              <a:rPr lang="en-US" sz="1100" i="0" dirty="0">
                <a:latin typeface="Consolas" panose="020B0609020204030204" pitchFamily="49" charset="0"/>
              </a:rPr>
              <a:t>,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true</a:t>
            </a:r>
            <a:r>
              <a:rPr lang="en-US" sz="1100" i="0" dirty="0">
                <a:latin typeface="Consolas" panose="020B0609020204030204" pitchFamily="49" charset="0"/>
              </a:rPr>
              <a:t>,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false</a:t>
            </a:r>
            <a:r>
              <a:rPr lang="en-US" sz="1100" i="0" dirty="0">
                <a:latin typeface="Consolas" panose="020B0609020204030204" pitchFamily="49" charset="0"/>
              </a:rPr>
              <a:t>,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false</a:t>
            </a:r>
            <a:r>
              <a:rPr lang="en-US" sz="1100" i="0" dirty="0">
                <a:latin typeface="Consolas" panose="020B0609020204030204" pitchFamily="49" charset="0"/>
              </a:rPr>
              <a:t> };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        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latin typeface="Consolas" panose="020B0609020204030204" pitchFamily="49" charset="0"/>
              </a:rPr>
              <a:t> f = </a:t>
            </a:r>
            <a:r>
              <a:rPr lang="en-US" sz="1100" i="0" dirty="0" err="1">
                <a:latin typeface="Consolas" panose="020B0609020204030204" pitchFamily="49" charset="0"/>
              </a:rPr>
              <a:t>bools.Count</a:t>
            </a:r>
            <a:r>
              <a:rPr lang="en-US" sz="1100" i="0" dirty="0">
                <a:latin typeface="Consolas" panose="020B0609020204030204" pitchFamily="49" charset="0"/>
              </a:rPr>
              <a:t>(</a:t>
            </a:r>
            <a:r>
              <a:rPr lang="en-US" sz="1100" i="0" dirty="0" err="1">
                <a:latin typeface="Consolas" panose="020B0609020204030204" pitchFamily="49" charset="0"/>
              </a:rPr>
              <a:t>bln</a:t>
            </a:r>
            <a:r>
              <a:rPr lang="en-US" sz="1100" i="0" dirty="0">
                <a:latin typeface="Consolas" panose="020B0609020204030204" pitchFamily="49" charset="0"/>
              </a:rPr>
              <a:t> =&gt; </a:t>
            </a:r>
            <a:r>
              <a:rPr lang="en-US" sz="1100" i="0" dirty="0" err="1">
                <a:latin typeface="Consolas" panose="020B0609020204030204" pitchFamily="49" charset="0"/>
              </a:rPr>
              <a:t>bln</a:t>
            </a:r>
            <a:r>
              <a:rPr lang="en-US" sz="1100" i="0" dirty="0">
                <a:latin typeface="Consolas" panose="020B0609020204030204" pitchFamily="49" charset="0"/>
              </a:rPr>
              <a:t> ==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false</a:t>
            </a:r>
            <a:r>
              <a:rPr lang="en-US" sz="1100" i="0" dirty="0">
                <a:latin typeface="Consolas" panose="020B0609020204030204" pitchFamily="49" charset="0"/>
              </a:rPr>
              <a:t>); </a:t>
            </a: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out = 3</a:t>
            </a:r>
            <a:b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latin typeface="Consolas" panose="020B0609020204030204" pitchFamily="49" charset="0"/>
              </a:rPr>
              <a:t> t = </a:t>
            </a:r>
            <a:r>
              <a:rPr lang="en-US" sz="1100" i="0" dirty="0" err="1">
                <a:latin typeface="Consolas" panose="020B0609020204030204" pitchFamily="49" charset="0"/>
              </a:rPr>
              <a:t>bools.Count</a:t>
            </a:r>
            <a:r>
              <a:rPr lang="en-US" sz="1100" i="0" dirty="0">
                <a:latin typeface="Consolas" panose="020B0609020204030204" pitchFamily="49" charset="0"/>
              </a:rPr>
              <a:t>(</a:t>
            </a:r>
            <a:r>
              <a:rPr lang="en-US" sz="1100" i="0" dirty="0" err="1">
                <a:latin typeface="Consolas" panose="020B0609020204030204" pitchFamily="49" charset="0"/>
              </a:rPr>
              <a:t>bln</a:t>
            </a:r>
            <a:r>
              <a:rPr lang="en-US" sz="1100" i="0" dirty="0">
                <a:latin typeface="Consolas" panose="020B0609020204030204" pitchFamily="49" charset="0"/>
              </a:rPr>
              <a:t> =&gt; </a:t>
            </a:r>
            <a:r>
              <a:rPr lang="en-US" sz="1100" i="0" dirty="0" err="1">
                <a:latin typeface="Consolas" panose="020B0609020204030204" pitchFamily="49" charset="0"/>
              </a:rPr>
              <a:t>bln</a:t>
            </a:r>
            <a:r>
              <a:rPr lang="en-US" sz="1100" i="0" dirty="0">
                <a:latin typeface="Consolas" panose="020B0609020204030204" pitchFamily="49" charset="0"/>
              </a:rPr>
              <a:t> ==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true</a:t>
            </a:r>
            <a:r>
              <a:rPr lang="en-US" sz="1100" i="0" dirty="0">
                <a:latin typeface="Consolas" panose="020B0609020204030204" pitchFamily="49" charset="0"/>
              </a:rPr>
              <a:t>); </a:t>
            </a: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out =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193870" y="1208045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13540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instead of Statements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Statements define an action and are executed for their side-effect.</a:t>
            </a:r>
          </a:p>
          <a:p>
            <a:pPr marL="0" indent="0">
              <a:buNone/>
            </a:pPr>
            <a:r>
              <a:rPr lang="en-US" sz="1600" dirty="0"/>
              <a:t>Expressions produce a result without mutating state.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https://dotnetfiddle.net/ozZIL3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191754" y="1477150"/>
            <a:ext cx="5387630" cy="475240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Expression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GetSalutation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hour)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hour &lt; 12 ?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"Good Morning" </a:t>
            </a:r>
            <a:r>
              <a:rPr lang="en-US" sz="1100" dirty="0"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"Good Afternoon"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 bwMode="auto">
          <a:xfrm>
            <a:off x="557813" y="3010486"/>
            <a:ext cx="5387630" cy="321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Both of the following code examples produce the same results. The expression produces a result without mutations.</a:t>
            </a:r>
            <a:endParaRPr lang="en-US" sz="1100" b="1" i="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sz="1100" b="1" i="0" dirty="0">
                <a:solidFill>
                  <a:schemeClr val="accent2"/>
                </a:solidFill>
                <a:latin typeface="Consolas" panose="020B0609020204030204" pitchFamily="49" charset="0"/>
              </a:rPr>
              <a:t>Statement</a:t>
            </a:r>
          </a:p>
          <a:p>
            <a:pPr marL="0" indent="0">
              <a:buSzTx/>
              <a:buFont typeface="Wingdings" pitchFamily="2" charset="2"/>
              <a:buNone/>
            </a:pP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public static string </a:t>
            </a:r>
            <a:r>
              <a:rPr lang="en-US" sz="1100" i="0" dirty="0" err="1">
                <a:latin typeface="Consolas" panose="020B0609020204030204" pitchFamily="49" charset="0"/>
              </a:rPr>
              <a:t>GetSalutation</a:t>
            </a:r>
            <a:r>
              <a:rPr lang="en-US" sz="1100" i="0" dirty="0">
                <a:latin typeface="Consolas" panose="020B0609020204030204" pitchFamily="49" charset="0"/>
              </a:rPr>
              <a:t>(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latin typeface="Consolas" panose="020B0609020204030204" pitchFamily="49" charset="0"/>
              </a:rPr>
              <a:t> hour) {</a:t>
            </a:r>
          </a:p>
          <a:p>
            <a:pPr marL="0" indent="0"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    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string</a:t>
            </a:r>
            <a:r>
              <a:rPr lang="en-US" sz="1100" i="0" dirty="0">
                <a:latin typeface="Consolas" panose="020B0609020204030204" pitchFamily="49" charset="0"/>
              </a:rPr>
              <a:t> salutation; </a:t>
            </a: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placeholder value</a:t>
            </a:r>
          </a:p>
          <a:p>
            <a:pPr marL="0" indent="0"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         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sz="1100" i="0" dirty="0">
                <a:latin typeface="Consolas" panose="020B0609020204030204" pitchFamily="49" charset="0"/>
              </a:rPr>
              <a:t> (hour &lt; 12)</a:t>
            </a:r>
          </a:p>
          <a:p>
            <a:pPr marL="0" indent="0"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               salutation = </a:t>
            </a:r>
            <a:r>
              <a:rPr lang="en-US" sz="1100" i="0" dirty="0">
                <a:solidFill>
                  <a:schemeClr val="accent5"/>
                </a:solidFill>
                <a:latin typeface="Consolas" panose="020B0609020204030204" pitchFamily="49" charset="0"/>
              </a:rPr>
              <a:t>"Good Morning"</a:t>
            </a:r>
            <a:r>
              <a:rPr lang="en-US" sz="1100" i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         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               salutation = </a:t>
            </a:r>
            <a:r>
              <a:rPr lang="en-US" sz="1100" i="0" dirty="0">
                <a:solidFill>
                  <a:schemeClr val="accent5"/>
                </a:solidFill>
                <a:latin typeface="Consolas" panose="020B0609020204030204" pitchFamily="49" charset="0"/>
              </a:rPr>
              <a:t>"Good Afternoon"</a:t>
            </a:r>
            <a:r>
              <a:rPr lang="en-US" sz="1100" i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    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sz="1100" i="0" dirty="0">
                <a:latin typeface="Consolas" panose="020B0609020204030204" pitchFamily="49" charset="0"/>
              </a:rPr>
              <a:t> salutation; </a:t>
            </a: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return mutated variable</a:t>
            </a:r>
          </a:p>
          <a:p>
            <a:pPr marL="0" indent="0">
              <a:buSzTx/>
              <a:buNone/>
            </a:pPr>
            <a:r>
              <a:rPr lang="en-US" sz="1100" i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7813" y="2733486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89638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258400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 (~Pipelines)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Since C# lacks a Pipeline syntax, pipelines in C# are created with design patterns that allow for methods to chain. The result of the method chain should produce the desired value and type.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Use method chaining when available. Proper method chains can produce easy to read code, while reducing risk for error.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https://dotnetfiddle.net/B1QVB2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191754" y="1477150"/>
            <a:ext cx="5387630" cy="255383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public string[] </a:t>
            </a:r>
            <a:r>
              <a:rPr lang="en-US" sz="1100" dirty="0" err="1">
                <a:latin typeface="Consolas" panose="020B0609020204030204" pitchFamily="49" charset="0"/>
              </a:rPr>
              <a:t>GetSeniorMaleCustomerNames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List&lt;</a:t>
            </a: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latin typeface="Consolas" panose="020B0609020204030204" pitchFamily="49" charset="0"/>
              </a:rPr>
              <a:t> customers) =&gt; customers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.Where(c =&gt; </a:t>
            </a:r>
            <a:r>
              <a:rPr lang="en-US" sz="1100" dirty="0" err="1">
                <a:latin typeface="Consolas" panose="020B0609020204030204" pitchFamily="49" charset="0"/>
              </a:rPr>
              <a:t>c.Age</a:t>
            </a:r>
            <a:r>
              <a:rPr lang="en-US" sz="1100" dirty="0">
                <a:latin typeface="Consolas" panose="020B0609020204030204" pitchFamily="49" charset="0"/>
              </a:rPr>
              <a:t> &gt; 65)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.Where(c =&gt; </a:t>
            </a:r>
            <a:r>
              <a:rPr lang="en-US" sz="1100" dirty="0" err="1">
                <a:latin typeface="Consolas" panose="020B0609020204030204" pitchFamily="49" charset="0"/>
              </a:rPr>
              <a:t>c.Gender</a:t>
            </a:r>
            <a:r>
              <a:rPr lang="en-US" sz="1100" dirty="0">
                <a:latin typeface="Consolas" panose="020B0609020204030204" pitchFamily="49" charset="0"/>
              </a:rPr>
              <a:t> ==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Gender</a:t>
            </a:r>
            <a:r>
              <a:rPr lang="en-US" sz="1100" dirty="0" err="1">
                <a:latin typeface="Consolas" panose="020B0609020204030204" pitchFamily="49" charset="0"/>
              </a:rPr>
              <a:t>.Male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.Select(c =&gt; </a:t>
            </a:r>
            <a:r>
              <a:rPr lang="en-US" sz="1100" dirty="0" err="1">
                <a:latin typeface="Consolas" panose="020B0609020204030204" pitchFamily="49" charset="0"/>
              </a:rPr>
              <a:t>c.FullName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.</a:t>
            </a:r>
            <a:r>
              <a:rPr lang="en-US" sz="1100" dirty="0" err="1">
                <a:latin typeface="Consolas" panose="020B0609020204030204" pitchFamily="49" charset="0"/>
              </a:rPr>
              <a:t>ToArray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“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Vint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Cerf”, “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Niklaus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Wirth”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192812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57813" y="4060330"/>
            <a:ext cx="5387630" cy="136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Tx/>
              <a:buFont typeface="Wingdings" pitchFamily="2" charset="2"/>
              <a:buNone/>
            </a:pP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string</a:t>
            </a:r>
            <a:r>
              <a:rPr lang="en-US" sz="1100" i="0" dirty="0">
                <a:latin typeface="Consolas" panose="020B0609020204030204" pitchFamily="49" charset="0"/>
              </a:rPr>
              <a:t> </a:t>
            </a:r>
            <a:r>
              <a:rPr lang="en-US" sz="1100" i="0" dirty="0" err="1">
                <a:latin typeface="Consolas" panose="020B0609020204030204" pitchFamily="49" charset="0"/>
              </a:rPr>
              <a:t>str</a:t>
            </a:r>
            <a:r>
              <a:rPr lang="en-US" sz="1100" i="0" dirty="0">
                <a:latin typeface="Consolas" panose="020B0609020204030204" pitchFamily="49" charset="0"/>
              </a:rPr>
              <a:t> =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i="0" dirty="0">
                <a:latin typeface="Consolas" panose="020B0609020204030204" pitchFamily="49" charset="0"/>
              </a:rPr>
              <a:t> </a:t>
            </a:r>
            <a:r>
              <a:rPr lang="en-US" sz="11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i="0" dirty="0">
                <a:latin typeface="Consolas" panose="020B0609020204030204" pitchFamily="49" charset="0"/>
              </a:rPr>
              <a:t>()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     .Append(</a:t>
            </a:r>
            <a:r>
              <a:rPr lang="en-US" sz="1100" i="0" dirty="0">
                <a:solidFill>
                  <a:srgbClr val="FF0000"/>
                </a:solidFill>
                <a:latin typeface="Consolas" panose="020B0609020204030204" pitchFamily="49" charset="0"/>
              </a:rPr>
              <a:t>"Hello "</a:t>
            </a:r>
            <a:r>
              <a:rPr lang="en-US" sz="1100" i="0" dirty="0">
                <a:latin typeface="Consolas" panose="020B0609020204030204" pitchFamily="49" charset="0"/>
              </a:rPr>
              <a:t>)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     .Append(</a:t>
            </a:r>
            <a:r>
              <a:rPr lang="en-US" sz="1100" i="0" dirty="0">
                <a:solidFill>
                  <a:srgbClr val="FF0000"/>
                </a:solidFill>
                <a:latin typeface="Consolas" panose="020B0609020204030204" pitchFamily="49" charset="0"/>
              </a:rPr>
              <a:t>"World "</a:t>
            </a:r>
            <a:r>
              <a:rPr lang="en-US" sz="1100" i="0" dirty="0">
                <a:latin typeface="Consolas" panose="020B0609020204030204" pitchFamily="49" charset="0"/>
              </a:rPr>
              <a:t>)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     .</a:t>
            </a:r>
            <a:r>
              <a:rPr lang="en-US" sz="1100" i="0" dirty="0" err="1">
                <a:latin typeface="Consolas" panose="020B0609020204030204" pitchFamily="49" charset="0"/>
              </a:rPr>
              <a:t>ToString</a:t>
            </a:r>
            <a:r>
              <a:rPr lang="en-US" sz="1100" i="0" dirty="0">
                <a:latin typeface="Consolas" panose="020B0609020204030204" pitchFamily="49" charset="0"/>
              </a:rPr>
              <a:t>()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     .</a:t>
            </a:r>
            <a:r>
              <a:rPr lang="en-US" sz="1100" i="0" dirty="0" err="1">
                <a:latin typeface="Consolas" panose="020B0609020204030204" pitchFamily="49" charset="0"/>
              </a:rPr>
              <a:t>TrimEnd</a:t>
            </a:r>
            <a:r>
              <a:rPr lang="en-US" sz="1100" i="0" dirty="0">
                <a:latin typeface="Consolas" panose="020B0609020204030204" pitchFamily="49" charset="0"/>
              </a:rPr>
              <a:t>()</a:t>
            </a:r>
            <a:br>
              <a:rPr lang="en-US" sz="1100" i="0" dirty="0">
                <a:latin typeface="Consolas" panose="020B0609020204030204" pitchFamily="49" charset="0"/>
              </a:rPr>
            </a:br>
            <a:r>
              <a:rPr lang="en-US" sz="1100" i="0" dirty="0">
                <a:latin typeface="Consolas" panose="020B0609020204030204" pitchFamily="49" charset="0"/>
              </a:rPr>
              <a:t>     .</a:t>
            </a:r>
            <a:r>
              <a:rPr lang="en-US" sz="1100" i="0" dirty="0" err="1">
                <a:latin typeface="Consolas" panose="020B0609020204030204" pitchFamily="49" charset="0"/>
              </a:rPr>
              <a:t>ToUpper</a:t>
            </a:r>
            <a:r>
              <a:rPr lang="en-US" sz="1100" i="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HELLO WORLD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8871" y="378333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6283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Ed Charbeneau</a:t>
            </a:r>
          </a:p>
          <a:p>
            <a:r>
              <a:rPr lang="en-US" dirty="0">
                <a:solidFill>
                  <a:schemeClr val="accent5"/>
                </a:solidFill>
              </a:rPr>
              <a:t>Developer Advocate </a:t>
            </a:r>
            <a:r>
              <a:rPr lang="en-US" dirty="0"/>
              <a:t>for Progress, Telerik </a:t>
            </a:r>
            <a:r>
              <a:rPr lang="en-US" dirty="0" err="1"/>
              <a:t>DevCraft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Author</a:t>
            </a:r>
          </a:p>
          <a:p>
            <a:r>
              <a:rPr lang="en-US" dirty="0"/>
              <a:t>Eat Sleep Code the Official Telerik </a:t>
            </a:r>
            <a:r>
              <a:rPr lang="en-US" dirty="0">
                <a:solidFill>
                  <a:schemeClr val="accent5"/>
                </a:solidFill>
              </a:rPr>
              <a:t>Podcast</a:t>
            </a:r>
          </a:p>
          <a:p>
            <a:r>
              <a:rPr lang="en-US" dirty="0"/>
              <a:t>Twitter </a:t>
            </a:r>
            <a:r>
              <a:rPr lang="en-US" dirty="0">
                <a:solidFill>
                  <a:schemeClr val="accent5"/>
                </a:solidFill>
              </a:rPr>
              <a:t>@</a:t>
            </a:r>
            <a:r>
              <a:rPr lang="en-US" dirty="0" err="1">
                <a:solidFill>
                  <a:schemeClr val="accent5"/>
                </a:solidFill>
              </a:rPr>
              <a:t>EdCharbeneau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6148" name="Picture 4" descr="http://brekel.com/wp-content/uploads/2015/04/MVP_Logo_Horizontal_Preferred_Cyan300_RGB_300p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36" y="1200150"/>
            <a:ext cx="1633328" cy="6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84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57813" y="1200151"/>
            <a:ext cx="5385514" cy="1800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Extension methods are a great way to extend method chains and add functionality to a class.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Note: All LINQ methods are extension methods.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557813" y="3278149"/>
            <a:ext cx="5387630" cy="251686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// Extends the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class to accept a predicate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public static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AppendWhen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sb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value,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latin typeface="Consolas" panose="020B0609020204030204" pitchFamily="49" charset="0"/>
              </a:rPr>
              <a:t> predicate) =&gt;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predicate ? </a:t>
            </a:r>
            <a:r>
              <a:rPr lang="en-US" sz="1100" dirty="0" err="1">
                <a:latin typeface="Consolas" panose="020B0609020204030204" pitchFamily="49" charset="0"/>
              </a:rPr>
              <a:t>sb.Append</a:t>
            </a:r>
            <a:r>
              <a:rPr lang="en-US" sz="1100" dirty="0">
                <a:latin typeface="Consolas" panose="020B0609020204030204" pitchFamily="49" charset="0"/>
              </a:rPr>
              <a:t>(value) : </a:t>
            </a:r>
            <a:r>
              <a:rPr lang="en-US" sz="1100" dirty="0" err="1">
                <a:latin typeface="Consolas" panose="020B0609020204030204" pitchFamily="49" charset="0"/>
              </a:rPr>
              <a:t>sb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Usage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htmlButton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.Append(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"&lt;button"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.</a:t>
            </a:r>
            <a:r>
              <a:rPr lang="en-US" sz="1100" dirty="0" err="1">
                <a:latin typeface="Consolas" panose="020B0609020204030204" pitchFamily="49" charset="0"/>
              </a:rPr>
              <a:t>AppendWhen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" disabled"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isDisabled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.Append(</a:t>
            </a:r>
            <a:r>
              <a:rPr 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"&gt;Click me&lt;/button&gt;"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.</a:t>
            </a:r>
            <a:r>
              <a:rPr lang="en-US" sz="1100" dirty="0" err="1">
                <a:latin typeface="Consolas" panose="020B0609020204030204" pitchFamily="49" charset="0"/>
              </a:rPr>
              <a:t>ToString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57813" y="3001150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91754" y="1477150"/>
            <a:ext cx="5387630" cy="251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SzTx/>
              <a:buNone/>
            </a:pPr>
            <a:r>
              <a:rPr lang="en-US" sz="1200" i="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Add the [</a:t>
            </a:r>
            <a:r>
              <a:rPr lang="en-US" sz="1200" i="0" dirty="0" err="1">
                <a:solidFill>
                  <a:schemeClr val="accent2"/>
                </a:solidFill>
                <a:latin typeface="+mj-lt"/>
              </a:rPr>
              <a:t>DebuggerNonUserCodeAttribute</a:t>
            </a:r>
            <a:r>
              <a:rPr lang="en-US" sz="1200" i="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] attribute to utility extension methods for easier debugging.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lang="en-US" sz="1100" i="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You can read more about this attribute at davefancher.com: </a:t>
            </a:r>
            <a:r>
              <a:rPr lang="en-US" sz="11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hlinkClick r:id="rId2"/>
              </a:rPr>
              <a:t>https://davefancher.com/2016/01/28/functional-c-debugging-method-chains/</a:t>
            </a:r>
            <a:endParaRPr lang="en-US" sz="1100" i="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87598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08596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Using </a:t>
            </a:r>
            <a:r>
              <a:rPr lang="en-US" sz="1600" b="1" dirty="0"/>
              <a:t>yield </a:t>
            </a:r>
            <a:r>
              <a:rPr lang="en-US" sz="1600" dirty="0"/>
              <a:t>to define an iterator removes the need for an explicit extra class (the class that holds the state for an enumeration.</a:t>
            </a:r>
          </a:p>
          <a:p>
            <a:pPr marL="0" indent="0">
              <a:buNone/>
            </a:pPr>
            <a:r>
              <a:rPr lang="en-US" sz="1600" dirty="0"/>
              <a:t>You consume an iterator method by using a foreach statement or LINQ query.</a:t>
            </a:r>
          </a:p>
          <a:p>
            <a:pPr marL="0" indent="0">
              <a:buNone/>
            </a:pPr>
            <a:r>
              <a:rPr lang="en-US" sz="1600" dirty="0"/>
              <a:t>Yield is the basis for many LINQ methods.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https://dotnetfiddle.net/D4tgdG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sz="11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7813" y="3628504"/>
            <a:ext cx="5387630" cy="260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b="1" i="0" dirty="0">
                <a:solidFill>
                  <a:schemeClr val="accent2"/>
                </a:solidFill>
                <a:latin typeface="Consolas" panose="020B0609020204030204" pitchFamily="49" charset="0"/>
              </a:rPr>
              <a:t>Without Yield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public static </a:t>
            </a:r>
            <a:r>
              <a:rPr lang="en-US" sz="11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GreaterThan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List&lt;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&gt; temp =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List&lt;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foreach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(n &gt;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temp.Add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temp;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lang="en-US" sz="1100" i="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b="1" i="0" dirty="0">
                <a:solidFill>
                  <a:schemeClr val="accent2"/>
                </a:solidFill>
                <a:latin typeface="Consolas" panose="020B0609020204030204" pitchFamily="49" charset="0"/>
              </a:rPr>
              <a:t>With Yield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public static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GreaterThan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foreach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z="1100" i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(n &gt; </a:t>
            </a:r>
            <a:r>
              <a:rPr lang="en-US" sz="11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gt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yield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0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lang="en-US" sz="11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7813" y="3351503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1722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7813" y="2497975"/>
            <a:ext cx="5385514" cy="3731584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</a:rPr>
              <a:t>Quantify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All, Any, Contains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chemeClr val="accent2"/>
                </a:solidFill>
              </a:rPr>
              <a:t>Filter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Where, </a:t>
            </a:r>
            <a:r>
              <a:rPr lang="en-US" sz="1200" dirty="0" err="1"/>
              <a:t>OfType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chemeClr val="accent2"/>
                </a:solidFill>
              </a:rPr>
              <a:t>Project/Transform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Select, </a:t>
            </a:r>
            <a:r>
              <a:rPr lang="en-US" sz="1200" dirty="0" err="1"/>
              <a:t>SelectMany</a:t>
            </a:r>
            <a:r>
              <a:rPr lang="en-US" sz="1200" dirty="0"/>
              <a:t>, Zip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chemeClr val="accent2"/>
                </a:solidFill>
              </a:rPr>
              <a:t>Criteria/Set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Distinct, Except, Intersect, Union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chemeClr val="accent2"/>
                </a:solidFill>
              </a:rPr>
              <a:t>Sorting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OrderBy</a:t>
            </a:r>
            <a:r>
              <a:rPr lang="en-US" sz="1200" dirty="0"/>
              <a:t>, </a:t>
            </a:r>
            <a:r>
              <a:rPr lang="en-US" sz="1200" dirty="0" err="1"/>
              <a:t>OrderByDecending</a:t>
            </a:r>
            <a:r>
              <a:rPr lang="en-US" sz="1200" dirty="0"/>
              <a:t>, </a:t>
            </a:r>
            <a:r>
              <a:rPr lang="en-US" sz="1200" dirty="0" err="1"/>
              <a:t>ThenBy</a:t>
            </a:r>
            <a:r>
              <a:rPr lang="en-US" sz="1200" dirty="0"/>
              <a:t>, </a:t>
            </a:r>
            <a:r>
              <a:rPr lang="en-US" sz="1200" dirty="0" err="1"/>
              <a:t>ThenByDecending</a:t>
            </a:r>
            <a:r>
              <a:rPr lang="en-US" sz="1200" dirty="0"/>
              <a:t>, Reverse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>
            <a:off x="6191754" y="1477150"/>
            <a:ext cx="5387630" cy="475240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</a:rPr>
              <a:t>Aggregation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Aggregate, Average, Count, </a:t>
            </a:r>
            <a:r>
              <a:rPr lang="en-US" sz="1200" dirty="0" err="1"/>
              <a:t>LonCount</a:t>
            </a:r>
            <a:r>
              <a:rPr lang="en-US" sz="1200" dirty="0"/>
              <a:t>, Max, Min, Sum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chemeClr val="accent2"/>
                </a:solidFill>
              </a:rPr>
              <a:t>Partition/Join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Skip, </a:t>
            </a:r>
            <a:r>
              <a:rPr lang="en-US" sz="1200" dirty="0" err="1"/>
              <a:t>SkipWhile</a:t>
            </a:r>
            <a:r>
              <a:rPr lang="en-US" sz="1200" dirty="0"/>
              <a:t>, Take, </a:t>
            </a:r>
            <a:r>
              <a:rPr lang="en-US" sz="1200" dirty="0" err="1"/>
              <a:t>TakeWhile</a:t>
            </a:r>
            <a:r>
              <a:rPr lang="en-US" sz="1200" dirty="0"/>
              <a:t>, Join, </a:t>
            </a:r>
            <a:r>
              <a:rPr lang="en-US" sz="1200" dirty="0" err="1"/>
              <a:t>GroupJoin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chemeClr val="accent2"/>
                </a:solidFill>
              </a:rPr>
              <a:t>Grouping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GroupBy</a:t>
            </a:r>
            <a:r>
              <a:rPr lang="en-US" sz="1200" dirty="0"/>
              <a:t>, </a:t>
            </a:r>
            <a:r>
              <a:rPr lang="en-US" sz="1200" dirty="0" err="1"/>
              <a:t>ToLookup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557813" y="1200152"/>
            <a:ext cx="5385514" cy="129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Tx/>
              <a:buFont typeface="Wingdings" pitchFamily="2" charset="2"/>
              <a:buNone/>
            </a:pPr>
            <a:r>
              <a:rPr lang="en-US" sz="1600" i="0" dirty="0"/>
              <a:t>The gateway to functional programming in C#. LINQ makes short work of most imperative programming routines that work on arrays and collections.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7813" y="2220977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Methods by Category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93870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Methods by Category, continued…</a:t>
            </a:r>
          </a:p>
        </p:txBody>
      </p:sp>
    </p:spTree>
    <p:extLst>
      <p:ext uri="{BB962C8B-B14F-4D97-AF65-F5344CB8AC3E}">
        <p14:creationId xmlns:p14="http://schemas.microsoft.com/office/powerpoint/2010/main" val="2321693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7813" y="1200151"/>
            <a:ext cx="5385514" cy="24615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Since Functional programming promotes thread safety via immutability, these Thread-Safe Collections important to know.</a:t>
            </a:r>
          </a:p>
          <a:p>
            <a:pPr marL="0" indent="0">
              <a:buNone/>
            </a:pPr>
            <a:r>
              <a:rPr lang="en-US" sz="1600" dirty="0"/>
              <a:t>The .NET Framework 4 introduces the </a:t>
            </a:r>
            <a:r>
              <a:rPr lang="en-US" sz="1600" b="1" dirty="0">
                <a:solidFill>
                  <a:schemeClr val="accent2"/>
                </a:solidFill>
              </a:rPr>
              <a:t>System.Collections.Concurrent</a:t>
            </a:r>
            <a:r>
              <a:rPr lang="en-US" sz="1600" dirty="0"/>
              <a:t> namespace, which includes several collection classes that are both thread-safe and scalable. Multiple threads can safely and efficiently add or remove items from these collections, without requiring additional synchronization in user code.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191754" y="1477150"/>
            <a:ext cx="5387630" cy="475240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</a:rPr>
              <a:t>Concurrent Dictionary&lt;</a:t>
            </a:r>
            <a:r>
              <a:rPr lang="en-US" sz="1200" b="1" dirty="0" err="1">
                <a:solidFill>
                  <a:schemeClr val="accent2"/>
                </a:solidFill>
              </a:rPr>
              <a:t>TKey</a:t>
            </a:r>
            <a:r>
              <a:rPr lang="en-US" sz="1200" b="1" dirty="0">
                <a:solidFill>
                  <a:schemeClr val="accent2"/>
                </a:solidFill>
              </a:rPr>
              <a:t>, TValue&gt;</a:t>
            </a:r>
          </a:p>
          <a:p>
            <a:pPr marL="0" indent="0">
              <a:buSzTx/>
              <a:buNone/>
            </a:pPr>
            <a:r>
              <a:rPr lang="en-US" sz="1200" dirty="0"/>
              <a:t>Thread-safe implementation of a dictionary of key-value pairs.</a:t>
            </a:r>
          </a:p>
          <a:p>
            <a:pPr marL="0" indent="0">
              <a:buSz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Concurrent Stack&lt;T&gt;</a:t>
            </a:r>
          </a:p>
          <a:p>
            <a:pPr marL="0" indent="0">
              <a:buSzTx/>
              <a:buNone/>
            </a:pPr>
            <a:r>
              <a:rPr lang="en-US" sz="1200" dirty="0"/>
              <a:t>Thread-safe implementation of a LIFO (last-in, first-out) stack.</a:t>
            </a:r>
          </a:p>
          <a:p>
            <a:pPr marL="0" indent="0">
              <a:buSz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Concurrent Bag&lt;T&gt;</a:t>
            </a:r>
          </a:p>
          <a:p>
            <a:pPr marL="0" indent="0">
              <a:buSzTx/>
              <a:buNone/>
            </a:pPr>
            <a:r>
              <a:rPr lang="en-US" sz="1200" dirty="0"/>
              <a:t>Thread-safe implementation of an unordered collection of elements.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7813" y="3661664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2"/>
                </a:solidFill>
              </a:rPr>
              <a:t>Thread-Safe Collections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557813" y="3938663"/>
            <a:ext cx="5385514" cy="229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2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Char char="•"/>
              <a:defRPr lang="en-US" sz="2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lang="en-US"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Tx/>
              <a:buFont typeface="Wingdings" pitchFamily="2" charset="2"/>
              <a:buNone/>
            </a:pPr>
            <a:r>
              <a:rPr lang="en-US" sz="1200" b="1" i="0" dirty="0">
                <a:solidFill>
                  <a:schemeClr val="accent2"/>
                </a:solidFill>
              </a:rPr>
              <a:t>Blocking Collection&lt;T&gt;</a:t>
            </a:r>
          </a:p>
          <a:p>
            <a:pPr marL="0" indent="0">
              <a:buSzTx/>
              <a:buNone/>
            </a:pPr>
            <a:r>
              <a:rPr lang="en-US" sz="1200" i="0" dirty="0"/>
              <a:t>Provides bounding and blocking functionality for any type that implements </a:t>
            </a:r>
            <a:r>
              <a:rPr lang="en-US" sz="1200" i="0" dirty="0" err="1"/>
              <a:t>IProducerConsumerCollection</a:t>
            </a:r>
            <a:r>
              <a:rPr lang="en-US" sz="1200" i="0" dirty="0"/>
              <a:t>&lt;T&gt;.</a:t>
            </a:r>
          </a:p>
          <a:p>
            <a:pPr marL="0" indent="0">
              <a:buSzTx/>
              <a:buNone/>
            </a:pPr>
            <a:r>
              <a:rPr lang="en-US" sz="1200" b="1" dirty="0" err="1">
                <a:solidFill>
                  <a:schemeClr val="accent2"/>
                </a:solidFill>
              </a:rPr>
              <a:t>IProducerConsumerCollection</a:t>
            </a:r>
            <a:r>
              <a:rPr lang="en-US" sz="1200" b="1" dirty="0">
                <a:solidFill>
                  <a:schemeClr val="accent2"/>
                </a:solidFill>
              </a:rPr>
              <a:t>&lt;T&gt;</a:t>
            </a:r>
          </a:p>
          <a:p>
            <a:pPr marL="0" indent="0">
              <a:buSzTx/>
              <a:buNone/>
            </a:pPr>
            <a:r>
              <a:rPr lang="en-US" sz="1200" dirty="0"/>
              <a:t>The interface that a type must implement to be used in a </a:t>
            </a:r>
            <a:r>
              <a:rPr lang="en-US" sz="1200" b="1" dirty="0" err="1"/>
              <a:t>BlockingCollection</a:t>
            </a:r>
            <a:r>
              <a:rPr lang="en-US" sz="1200" dirty="0"/>
              <a:t>.</a:t>
            </a:r>
            <a:endParaRPr lang="en-US" sz="1200" i="0" dirty="0"/>
          </a:p>
          <a:p>
            <a:pPr marL="0" indent="0">
              <a:buSzTx/>
              <a:buNone/>
            </a:pPr>
            <a:r>
              <a:rPr lang="en-US" sz="1200" b="1" i="0" dirty="0">
                <a:solidFill>
                  <a:schemeClr val="accent2"/>
                </a:solidFill>
              </a:rPr>
              <a:t>Concurrent Queue&lt;T&gt;</a:t>
            </a:r>
          </a:p>
          <a:p>
            <a:pPr marL="0" indent="0">
              <a:buSzTx/>
              <a:buNone/>
            </a:pPr>
            <a:r>
              <a:rPr lang="en-US" sz="1200" i="0" dirty="0"/>
              <a:t>Thread-safe implementation of a FIFO (first-in, first-out) queue.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93870" y="1200151"/>
            <a:ext cx="5385514" cy="2769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2"/>
                </a:solidFill>
              </a:rPr>
              <a:t>Thread-Safe Collections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begin</a:t>
            </a:r>
          </a:p>
        </p:txBody>
      </p:sp>
    </p:spTree>
    <p:extLst>
      <p:ext uri="{BB962C8B-B14F-4D97-AF65-F5344CB8AC3E}">
        <p14:creationId xmlns:p14="http://schemas.microsoft.com/office/powerpoint/2010/main" val="10850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Score a poker game</a:t>
            </a:r>
          </a:p>
          <a:p>
            <a:r>
              <a:rPr lang="en-US" dirty="0"/>
              <a:t>Use imperative programming</a:t>
            </a:r>
          </a:p>
          <a:p>
            <a:r>
              <a:rPr lang="en-US" dirty="0"/>
              <a:t>Refactor with functional programming</a:t>
            </a:r>
          </a:p>
          <a:p>
            <a:r>
              <a:rPr lang="en-US" dirty="0"/>
              <a:t>Have fun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67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Split into groups of two</a:t>
            </a:r>
          </a:p>
          <a:p>
            <a:r>
              <a:rPr lang="en-US" dirty="0"/>
              <a:t>Setup the Visual Studio workspace</a:t>
            </a:r>
          </a:p>
          <a:p>
            <a:r>
              <a:rPr lang="en-US" dirty="0"/>
              <a:t>Download workshop materials</a:t>
            </a:r>
          </a:p>
          <a:p>
            <a:r>
              <a:rPr lang="en-US" dirty="0"/>
              <a:t>Follow readme.md in step 1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7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Basics with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[Fact]</a:t>
            </a:r>
          </a:p>
          <a:p>
            <a:r>
              <a:rPr lang="en-US" dirty="0" err="1"/>
              <a:t>Assert.Equals</a:t>
            </a:r>
            <a:r>
              <a:rPr lang="en-US" dirty="0"/>
              <a:t>(expect, actual)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1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poker cards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522489" y="1388963"/>
            <a:ext cx="3511848" cy="1513912"/>
            <a:chOff x="1884947" y="1788239"/>
            <a:chExt cx="3511848" cy="15139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8771" y="1954616"/>
              <a:ext cx="736638" cy="59058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endCxn id="5" idx="1"/>
            </p:cNvCxnSpPr>
            <p:nvPr/>
          </p:nvCxnSpPr>
          <p:spPr bwMode="auto">
            <a:xfrm>
              <a:off x="1884947" y="2249906"/>
              <a:ext cx="132382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/>
            <p:cNvCxnSpPr>
              <a:endCxn id="5" idx="3"/>
            </p:cNvCxnSpPr>
            <p:nvPr/>
          </p:nvCxnSpPr>
          <p:spPr bwMode="auto">
            <a:xfrm flipH="1">
              <a:off x="3945409" y="2249904"/>
              <a:ext cx="1451386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 bwMode="auto">
            <a:xfrm>
              <a:off x="2007565" y="1788241"/>
              <a:ext cx="9505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buSzTx/>
              </a:pPr>
              <a:r>
                <a:rPr lang="en-US" i="0" dirty="0"/>
                <a:t>Value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2125192" y="2249906"/>
              <a:ext cx="7152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buSzTx/>
              </a:pPr>
              <a:r>
                <a:rPr lang="en-US" i="0" dirty="0"/>
                <a:t>Ace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384343" y="1788239"/>
              <a:ext cx="7152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buSzTx/>
              </a:pPr>
              <a:r>
                <a:rPr lang="en-US" i="0" dirty="0"/>
                <a:t>Suit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127062" y="2249905"/>
              <a:ext cx="12298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buSzTx/>
              </a:pPr>
              <a:r>
                <a:rPr lang="en-US" i="0" dirty="0"/>
                <a:t>Spades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2377883" y="2840486"/>
              <a:ext cx="23984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buSzTx/>
              </a:pPr>
              <a:r>
                <a:rPr lang="en-US" i="0" dirty="0"/>
                <a:t>“Ace of Spades”</a:t>
              </a: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683092" y="1388963"/>
            <a:ext cx="185781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buSzTx/>
            </a:pPr>
            <a:r>
              <a:rPr lang="en-US" i="0" dirty="0"/>
              <a:t>Card Values</a:t>
            </a:r>
          </a:p>
          <a:p>
            <a:pPr algn="l">
              <a:buSzTx/>
            </a:pPr>
            <a:r>
              <a:rPr lang="en-US" i="0" dirty="0"/>
              <a:t>2-10</a:t>
            </a:r>
          </a:p>
          <a:p>
            <a:pPr algn="l">
              <a:buSzTx/>
            </a:pPr>
            <a:r>
              <a:rPr lang="en-US" i="0" dirty="0"/>
              <a:t>Jack(11)</a:t>
            </a:r>
          </a:p>
          <a:p>
            <a:pPr algn="l">
              <a:buSzTx/>
            </a:pPr>
            <a:r>
              <a:rPr lang="en-US" i="0" dirty="0"/>
              <a:t>Queen(12)</a:t>
            </a:r>
          </a:p>
          <a:p>
            <a:pPr algn="l">
              <a:buSzTx/>
            </a:pPr>
            <a:r>
              <a:rPr lang="en-US" i="0" dirty="0"/>
              <a:t>King(13)</a:t>
            </a:r>
          </a:p>
          <a:p>
            <a:pPr algn="l">
              <a:buSzTx/>
            </a:pPr>
            <a:r>
              <a:rPr lang="en-US" i="0" dirty="0"/>
              <a:t>Ace(14)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557813" y="1388963"/>
            <a:ext cx="1622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buSzTx/>
            </a:pPr>
            <a:r>
              <a:rPr lang="en-US" i="0" dirty="0"/>
              <a:t>Card Suits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66902"/>
              </p:ext>
            </p:extLst>
          </p:nvPr>
        </p:nvGraphicFramePr>
        <p:xfrm>
          <a:off x="561469" y="2002659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Image" r:id="rId4" imgW="406080" imgH="406080" progId="Photoshop.Image.16">
                  <p:embed/>
                </p:oleObj>
              </mc:Choice>
              <mc:Fallback>
                <p:oleObj name="Image" r:id="rId4" imgW="406080" imgH="406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1469" y="2002659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431824"/>
              </p:ext>
            </p:extLst>
          </p:nvPr>
        </p:nvGraphicFramePr>
        <p:xfrm>
          <a:off x="561469" y="2542743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469" y="2542743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539087"/>
              </p:ext>
            </p:extLst>
          </p:nvPr>
        </p:nvGraphicFramePr>
        <p:xfrm>
          <a:off x="561469" y="3082827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Image" r:id="rId8" imgW="406080" imgH="406080" progId="Photoshop.Image.16">
                  <p:embed/>
                </p:oleObj>
              </mc:Choice>
              <mc:Fallback>
                <p:oleObj name="Image" r:id="rId8" imgW="406080" imgH="406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1469" y="3082827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34297"/>
              </p:ext>
            </p:extLst>
          </p:nvPr>
        </p:nvGraphicFramePr>
        <p:xfrm>
          <a:off x="561469" y="3622912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Image" r:id="rId10" imgW="406080" imgH="406080" progId="Photoshop.Image.16">
                  <p:embed/>
                </p:oleObj>
              </mc:Choice>
              <mc:Fallback>
                <p:oleObj name="Image" r:id="rId10" imgW="406080" imgH="406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1469" y="3622912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 bwMode="auto">
          <a:xfrm>
            <a:off x="1128645" y="1981716"/>
            <a:ext cx="1572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Diamonds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128645" y="2518455"/>
            <a:ext cx="1229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Spades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1128645" y="3041535"/>
            <a:ext cx="973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Clubs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1128645" y="3567647"/>
            <a:ext cx="1091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Hearts</a:t>
            </a:r>
          </a:p>
        </p:txBody>
      </p:sp>
    </p:spTree>
    <p:extLst>
      <p:ext uri="{BB962C8B-B14F-4D97-AF65-F5344CB8AC3E}">
        <p14:creationId xmlns:p14="http://schemas.microsoft.com/office/powerpoint/2010/main" val="3091349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Card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3569" y="798384"/>
            <a:ext cx="4783340" cy="5261167"/>
            <a:chOff x="3753074" y="1138625"/>
            <a:chExt cx="4783340" cy="5261167"/>
          </a:xfrm>
        </p:grpSpPr>
        <p:grpSp>
          <p:nvGrpSpPr>
            <p:cNvPr id="32" name="Group 31"/>
            <p:cNvGrpSpPr/>
            <p:nvPr/>
          </p:nvGrpSpPr>
          <p:grpSpPr>
            <a:xfrm>
              <a:off x="4737239" y="1138625"/>
              <a:ext cx="807114" cy="1099454"/>
              <a:chOff x="5047310" y="2389773"/>
              <a:chExt cx="807114" cy="1099454"/>
            </a:xfrm>
          </p:grpSpPr>
          <p:sp>
            <p:nvSpPr>
              <p:cNvPr id="18" name="Rounded Rectangle 17"/>
              <p:cNvSpPr/>
              <p:nvPr/>
            </p:nvSpPr>
            <p:spPr bwMode="auto">
              <a:xfrm>
                <a:off x="5047310" y="2389773"/>
                <a:ext cx="807114" cy="109945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10</a:t>
                </a:r>
              </a:p>
            </p:txBody>
          </p:sp>
          <p:graphicFrame>
            <p:nvGraphicFramePr>
              <p:cNvPr id="5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0383646"/>
                  </p:ext>
                </p:extLst>
              </p:nvPr>
            </p:nvGraphicFramePr>
            <p:xfrm>
              <a:off x="5244824" y="2903922"/>
              <a:ext cx="406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5" name="Image" r:id="rId3" imgW="406080" imgH="406080" progId="Photoshop.Image.16">
                      <p:embed/>
                    </p:oleObj>
                  </mc:Choice>
                  <mc:Fallback>
                    <p:oleObj name="Image" r:id="rId3" imgW="406080" imgH="406080" progId="Photoshop.Image.16">
                      <p:embed/>
                      <p:pic>
                        <p:nvPicPr>
                          <p:cNvPr id="33" name="Object 3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244824" y="2903922"/>
                            <a:ext cx="406400" cy="406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" name="Group 34"/>
            <p:cNvGrpSpPr/>
            <p:nvPr/>
          </p:nvGrpSpPr>
          <p:grpSpPr>
            <a:xfrm>
              <a:off x="7729300" y="1138625"/>
              <a:ext cx="807114" cy="1099454"/>
              <a:chOff x="8039371" y="2399416"/>
              <a:chExt cx="807114" cy="1099454"/>
            </a:xfrm>
          </p:grpSpPr>
          <p:sp>
            <p:nvSpPr>
              <p:cNvPr id="27" name="Rounded Rectangle 26"/>
              <p:cNvSpPr/>
              <p:nvPr/>
            </p:nvSpPr>
            <p:spPr bwMode="auto">
              <a:xfrm>
                <a:off x="8039371" y="2399416"/>
                <a:ext cx="807114" cy="109945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2940921"/>
                  </p:ext>
                </p:extLst>
              </p:nvPr>
            </p:nvGraphicFramePr>
            <p:xfrm>
              <a:off x="8239728" y="2949143"/>
              <a:ext cx="406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6" name="Image" r:id="rId5" imgW="406080" imgH="406080" progId="Photoshop.Image.16">
                      <p:embed/>
                    </p:oleObj>
                  </mc:Choice>
                  <mc:Fallback>
                    <p:oleObj name="Image" r:id="rId5" imgW="406080" imgH="406080" progId="Photoshop.Image.16">
                      <p:embed/>
                      <p:pic>
                        <p:nvPicPr>
                          <p:cNvPr id="34" name="Object 3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239728" y="2949143"/>
                            <a:ext cx="406400" cy="406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" name="Group 33"/>
            <p:cNvGrpSpPr/>
            <p:nvPr/>
          </p:nvGrpSpPr>
          <p:grpSpPr>
            <a:xfrm>
              <a:off x="6725352" y="1138625"/>
              <a:ext cx="807114" cy="1099454"/>
              <a:chOff x="7035423" y="2389773"/>
              <a:chExt cx="807114" cy="1099454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7035423" y="2389773"/>
                <a:ext cx="807114" cy="109945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9758223"/>
                  </p:ext>
                </p:extLst>
              </p:nvPr>
            </p:nvGraphicFramePr>
            <p:xfrm>
              <a:off x="7235780" y="2965434"/>
              <a:ext cx="406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" name="Image" r:id="rId5" imgW="406080" imgH="406080" progId="Photoshop.Image.16">
                      <p:embed/>
                    </p:oleObj>
                  </mc:Choice>
                  <mc:Fallback>
                    <p:oleObj name="Image" r:id="rId5" imgW="406080" imgH="406080" progId="Photoshop.Image.16">
                      <p:embed/>
                      <p:pic>
                        <p:nvPicPr>
                          <p:cNvPr id="6" name="Object 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235780" y="2965434"/>
                            <a:ext cx="406400" cy="406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" name="Group 32"/>
            <p:cNvGrpSpPr/>
            <p:nvPr/>
          </p:nvGrpSpPr>
          <p:grpSpPr>
            <a:xfrm>
              <a:off x="5721404" y="1138625"/>
              <a:ext cx="807114" cy="1099454"/>
              <a:chOff x="6031475" y="2389773"/>
              <a:chExt cx="807114" cy="1099454"/>
            </a:xfrm>
          </p:grpSpPr>
          <p:sp>
            <p:nvSpPr>
              <p:cNvPr id="15" name="Rounded Rectangle 14"/>
              <p:cNvSpPr/>
              <p:nvPr/>
            </p:nvSpPr>
            <p:spPr bwMode="auto">
              <a:xfrm>
                <a:off x="6031475" y="2389773"/>
                <a:ext cx="807114" cy="109945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6657812"/>
                  </p:ext>
                </p:extLst>
              </p:nvPr>
            </p:nvGraphicFramePr>
            <p:xfrm>
              <a:off x="6251615" y="2965434"/>
              <a:ext cx="406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8" name="Image" r:id="rId5" imgW="406080" imgH="406080" progId="Photoshop.Image.16">
                      <p:embed/>
                    </p:oleObj>
                  </mc:Choice>
                  <mc:Fallback>
                    <p:oleObj name="Image" r:id="rId5" imgW="406080" imgH="406080" progId="Photoshop.Image.16">
                      <p:embed/>
                      <p:pic>
                        <p:nvPicPr>
                          <p:cNvPr id="29" name="Object 2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251615" y="2965434"/>
                            <a:ext cx="406400" cy="406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" name="Group 30"/>
            <p:cNvGrpSpPr/>
            <p:nvPr/>
          </p:nvGrpSpPr>
          <p:grpSpPr>
            <a:xfrm>
              <a:off x="3753074" y="1138625"/>
              <a:ext cx="807114" cy="1099454"/>
              <a:chOff x="4063145" y="2389773"/>
              <a:chExt cx="807114" cy="1099454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4063145" y="2389773"/>
                <a:ext cx="807114" cy="109945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  <p:graphicFrame>
            <p:nvGraphicFramePr>
              <p:cNvPr id="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6868041"/>
                  </p:ext>
                </p:extLst>
              </p:nvPr>
            </p:nvGraphicFramePr>
            <p:xfrm>
              <a:off x="4260659" y="2903922"/>
              <a:ext cx="406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9" name="Image" r:id="rId7" imgW="406080" imgH="406080" progId="Photoshop.Image.16">
                      <p:embed/>
                    </p:oleObj>
                  </mc:Choice>
                  <mc:Fallback>
                    <p:oleObj name="Image" r:id="rId7" imgW="406080" imgH="406080" progId="Photoshop.Image.16">
                      <p:embed/>
                      <p:pic>
                        <p:nvPicPr>
                          <p:cNvPr id="31" name="Object 3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260659" y="2903922"/>
                            <a:ext cx="406400" cy="406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8" name="Group 107"/>
            <p:cNvGrpSpPr/>
            <p:nvPr/>
          </p:nvGrpSpPr>
          <p:grpSpPr>
            <a:xfrm>
              <a:off x="6711255" y="4670643"/>
              <a:ext cx="807114" cy="1099454"/>
              <a:chOff x="5047310" y="2389773"/>
              <a:chExt cx="807114" cy="1099454"/>
            </a:xfrm>
          </p:grpSpPr>
          <p:sp>
            <p:nvSpPr>
              <p:cNvPr id="109" name="Rounded Rectangle 108"/>
              <p:cNvSpPr/>
              <p:nvPr/>
            </p:nvSpPr>
            <p:spPr bwMode="auto">
              <a:xfrm>
                <a:off x="5047310" y="2389773"/>
                <a:ext cx="807114" cy="109945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10</a:t>
                </a:r>
              </a:p>
            </p:txBody>
          </p:sp>
          <p:graphicFrame>
            <p:nvGraphicFramePr>
              <p:cNvPr id="110" name="Object 10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6232775"/>
                  </p:ext>
                </p:extLst>
              </p:nvPr>
            </p:nvGraphicFramePr>
            <p:xfrm>
              <a:off x="5244824" y="2903922"/>
              <a:ext cx="406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0" name="Image" r:id="rId3" imgW="406080" imgH="406080" progId="Photoshop.Image.16">
                      <p:embed/>
                    </p:oleObj>
                  </mc:Choice>
                  <mc:Fallback>
                    <p:oleObj name="Image" r:id="rId3" imgW="406080" imgH="406080" progId="Photoshop.Image.16">
                      <p:embed/>
                      <p:pic>
                        <p:nvPicPr>
                          <p:cNvPr id="95" name="Object 9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244824" y="2903922"/>
                            <a:ext cx="406400" cy="406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1" name="Group 110"/>
            <p:cNvGrpSpPr/>
            <p:nvPr/>
          </p:nvGrpSpPr>
          <p:grpSpPr>
            <a:xfrm>
              <a:off x="3753074" y="4670643"/>
              <a:ext cx="807114" cy="1099454"/>
              <a:chOff x="8039371" y="2399416"/>
              <a:chExt cx="807114" cy="1099454"/>
            </a:xfrm>
          </p:grpSpPr>
          <p:sp>
            <p:nvSpPr>
              <p:cNvPr id="112" name="Rounded Rectangle 111"/>
              <p:cNvSpPr/>
              <p:nvPr/>
            </p:nvSpPr>
            <p:spPr bwMode="auto">
              <a:xfrm>
                <a:off x="8039371" y="2399416"/>
                <a:ext cx="807114" cy="109945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graphicFrame>
            <p:nvGraphicFramePr>
              <p:cNvPr id="113" name="Object 1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57208"/>
                  </p:ext>
                </p:extLst>
              </p:nvPr>
            </p:nvGraphicFramePr>
            <p:xfrm>
              <a:off x="8239728" y="2949143"/>
              <a:ext cx="406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1" name="Image" r:id="rId5" imgW="406080" imgH="406080" progId="Photoshop.Image.16">
                      <p:embed/>
                    </p:oleObj>
                  </mc:Choice>
                  <mc:Fallback>
                    <p:oleObj name="Image" r:id="rId5" imgW="406080" imgH="406080" progId="Photoshop.Image.16">
                      <p:embed/>
                      <p:pic>
                        <p:nvPicPr>
                          <p:cNvPr id="98" name="Object 9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239728" y="2949143"/>
                            <a:ext cx="406400" cy="406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4" name="Group 113"/>
            <p:cNvGrpSpPr/>
            <p:nvPr/>
          </p:nvGrpSpPr>
          <p:grpSpPr>
            <a:xfrm>
              <a:off x="7698943" y="4670643"/>
              <a:ext cx="807114" cy="1099454"/>
              <a:chOff x="7035423" y="2389773"/>
              <a:chExt cx="807114" cy="1099454"/>
            </a:xfrm>
          </p:grpSpPr>
          <p:sp>
            <p:nvSpPr>
              <p:cNvPr id="115" name="Rounded Rectangle 114"/>
              <p:cNvSpPr/>
              <p:nvPr/>
            </p:nvSpPr>
            <p:spPr bwMode="auto">
              <a:xfrm>
                <a:off x="7035423" y="2389773"/>
                <a:ext cx="807114" cy="109945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</a:t>
                </a:r>
              </a:p>
            </p:txBody>
          </p:sp>
          <p:graphicFrame>
            <p:nvGraphicFramePr>
              <p:cNvPr id="116" name="Object 1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6469909"/>
                  </p:ext>
                </p:extLst>
              </p:nvPr>
            </p:nvGraphicFramePr>
            <p:xfrm>
              <a:off x="7235780" y="2965434"/>
              <a:ext cx="406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2" name="Image" r:id="rId5" imgW="406080" imgH="406080" progId="Photoshop.Image.16">
                      <p:embed/>
                    </p:oleObj>
                  </mc:Choice>
                  <mc:Fallback>
                    <p:oleObj name="Image" r:id="rId5" imgW="406080" imgH="406080" progId="Photoshop.Image.16">
                      <p:embed/>
                      <p:pic>
                        <p:nvPicPr>
                          <p:cNvPr id="101" name="Object 10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235780" y="2965434"/>
                            <a:ext cx="406400" cy="406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7" name="Group 116"/>
            <p:cNvGrpSpPr/>
            <p:nvPr/>
          </p:nvGrpSpPr>
          <p:grpSpPr>
            <a:xfrm>
              <a:off x="4761089" y="4670643"/>
              <a:ext cx="807114" cy="1099454"/>
              <a:chOff x="6031475" y="2389773"/>
              <a:chExt cx="807114" cy="1099454"/>
            </a:xfrm>
          </p:grpSpPr>
          <p:sp>
            <p:nvSpPr>
              <p:cNvPr id="118" name="Rounded Rectangle 117"/>
              <p:cNvSpPr/>
              <p:nvPr/>
            </p:nvSpPr>
            <p:spPr bwMode="auto">
              <a:xfrm>
                <a:off x="6031475" y="2389773"/>
                <a:ext cx="807114" cy="109945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  <p:graphicFrame>
            <p:nvGraphicFramePr>
              <p:cNvPr id="119" name="Object 1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0872360"/>
                  </p:ext>
                </p:extLst>
              </p:nvPr>
            </p:nvGraphicFramePr>
            <p:xfrm>
              <a:off x="6251615" y="2965434"/>
              <a:ext cx="406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3" name="Image" r:id="rId5" imgW="406080" imgH="406080" progId="Photoshop.Image.16">
                      <p:embed/>
                    </p:oleObj>
                  </mc:Choice>
                  <mc:Fallback>
                    <p:oleObj name="Image" r:id="rId5" imgW="406080" imgH="406080" progId="Photoshop.Image.16">
                      <p:embed/>
                      <p:pic>
                        <p:nvPicPr>
                          <p:cNvPr id="104" name="Object 10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251615" y="2965434"/>
                            <a:ext cx="406400" cy="406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0" name="Group 119"/>
            <p:cNvGrpSpPr/>
            <p:nvPr/>
          </p:nvGrpSpPr>
          <p:grpSpPr>
            <a:xfrm>
              <a:off x="5748777" y="4670643"/>
              <a:ext cx="807114" cy="1099454"/>
              <a:chOff x="4063145" y="2389773"/>
              <a:chExt cx="807114" cy="1099454"/>
            </a:xfrm>
          </p:grpSpPr>
          <p:sp>
            <p:nvSpPr>
              <p:cNvPr id="121" name="Rounded Rectangle 120"/>
              <p:cNvSpPr/>
              <p:nvPr/>
            </p:nvSpPr>
            <p:spPr bwMode="auto">
              <a:xfrm>
                <a:off x="4063145" y="2389773"/>
                <a:ext cx="807114" cy="109945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  <p:graphicFrame>
            <p:nvGraphicFramePr>
              <p:cNvPr id="122" name="Object 1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9263104"/>
                  </p:ext>
                </p:extLst>
              </p:nvPr>
            </p:nvGraphicFramePr>
            <p:xfrm>
              <a:off x="4260659" y="2903922"/>
              <a:ext cx="406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4" name="Image" r:id="rId7" imgW="406080" imgH="406080" progId="Photoshop.Image.16">
                      <p:embed/>
                    </p:oleObj>
                  </mc:Choice>
                  <mc:Fallback>
                    <p:oleObj name="Image" r:id="rId7" imgW="406080" imgH="406080" progId="Photoshop.Image.16">
                      <p:embed/>
                      <p:pic>
                        <p:nvPicPr>
                          <p:cNvPr id="107" name="Object 10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260659" y="2903922"/>
                            <a:ext cx="406400" cy="406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104" name="Picture 56" descr="Animated visualization of the quicksort algorithm. The horizontal lines are pivot values."/>
            <p:cNvPicPr>
              <a:picLocks noChangeAspect="1" noChangeArrowheads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109" y="2435186"/>
              <a:ext cx="2667000" cy="203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0" name="Down Arrow 2079"/>
            <p:cNvSpPr/>
            <p:nvPr/>
          </p:nvSpPr>
          <p:spPr bwMode="auto">
            <a:xfrm rot="10800000">
              <a:off x="7985904" y="5929008"/>
              <a:ext cx="233192" cy="470784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82" name="Rectangle 2081"/>
          <p:cNvSpPr/>
          <p:nvPr/>
        </p:nvSpPr>
        <p:spPr>
          <a:xfrm>
            <a:off x="363587" y="4330402"/>
            <a:ext cx="399340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err="1">
                <a:latin typeface="Consolas" panose="020B0609020204030204" pitchFamily="49" charset="0"/>
              </a:rPr>
              <a:t>cards.OrderBy</a:t>
            </a:r>
            <a:r>
              <a:rPr lang="en-US" sz="2000" i="0" dirty="0">
                <a:latin typeface="Consolas" panose="020B0609020204030204" pitchFamily="49" charset="0"/>
              </a:rPr>
              <a:t>(c =&gt; </a:t>
            </a:r>
            <a:r>
              <a:rPr lang="en-US" sz="2000" i="0" dirty="0" err="1">
                <a:latin typeface="Consolas" panose="020B0609020204030204" pitchFamily="49" charset="0"/>
              </a:rPr>
              <a:t>c.Value</a:t>
            </a:r>
            <a:r>
              <a:rPr lang="en-US" sz="2000" i="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000" i="0" dirty="0">
                <a:latin typeface="Consolas" panose="020B0609020204030204" pitchFamily="49" charset="0"/>
              </a:rPr>
              <a:t>     .Last();</a:t>
            </a:r>
          </a:p>
        </p:txBody>
      </p:sp>
    </p:spTree>
    <p:extLst>
      <p:ext uri="{BB962C8B-B14F-4D97-AF65-F5344CB8AC3E}">
        <p14:creationId xmlns:p14="http://schemas.microsoft.com/office/powerpoint/2010/main" val="114687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functional programming (30 minutes)</a:t>
            </a:r>
          </a:p>
          <a:p>
            <a:r>
              <a:rPr lang="en-US" dirty="0"/>
              <a:t>Project Setup</a:t>
            </a:r>
          </a:p>
          <a:p>
            <a:pPr lvl="1"/>
            <a:r>
              <a:rPr lang="en-US" dirty="0"/>
              <a:t>Setup Cards and Hands</a:t>
            </a:r>
          </a:p>
          <a:p>
            <a:pPr lvl="1"/>
            <a:r>
              <a:rPr lang="en-US" dirty="0"/>
              <a:t>Find High Card  (30 minutes)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dirty="0"/>
              <a:t>Score: Flush, Royal Flush (30 minutes)</a:t>
            </a:r>
          </a:p>
          <a:p>
            <a:r>
              <a:rPr lang="en-US" dirty="0"/>
              <a:t>Refactor (15 minutes)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dirty="0"/>
              <a:t>Score: Two, Three, Four of a Kind (30 minutes)</a:t>
            </a:r>
          </a:p>
          <a:p>
            <a:r>
              <a:rPr lang="en-US" dirty="0"/>
              <a:t>Refactor (15 minutes)</a:t>
            </a:r>
          </a:p>
          <a:p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694467" y="3393247"/>
            <a:ext cx="419957" cy="208016"/>
          </a:xfrm>
          <a:prstGeom prst="stripedRightArrow">
            <a:avLst/>
          </a:prstGeom>
          <a:solidFill>
            <a:schemeClr val="tx2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triped Right Arrow 5"/>
          <p:cNvSpPr/>
          <p:nvPr/>
        </p:nvSpPr>
        <p:spPr bwMode="auto">
          <a:xfrm>
            <a:off x="694466" y="4431815"/>
            <a:ext cx="419957" cy="208016"/>
          </a:xfrm>
          <a:prstGeom prst="stripedRightArrow">
            <a:avLst/>
          </a:prstGeom>
          <a:solidFill>
            <a:schemeClr val="tx2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63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Card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498870" y="3090482"/>
            <a:ext cx="807114" cy="1099454"/>
            <a:chOff x="5047310" y="2389773"/>
            <a:chExt cx="807114" cy="1099454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5047310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10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244824" y="2903922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8" name="Image" r:id="rId3" imgW="406080" imgH="406080" progId="Photoshop.Image.16">
                    <p:embed/>
                  </p:oleObj>
                </mc:Choice>
                <mc:Fallback>
                  <p:oleObj name="Image" r:id="rId3" imgW="406080" imgH="406080" progId="Photoshop.Image.16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44824" y="2903922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34"/>
          <p:cNvGrpSpPr/>
          <p:nvPr/>
        </p:nvGrpSpPr>
        <p:grpSpPr>
          <a:xfrm>
            <a:off x="7490931" y="3090482"/>
            <a:ext cx="807114" cy="1099454"/>
            <a:chOff x="8039371" y="2399416"/>
            <a:chExt cx="807114" cy="1099454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8039371" y="2399416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8239728" y="2949143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9" name="Image" r:id="rId5" imgW="406080" imgH="406080" progId="Photoshop.Image.16">
                    <p:embed/>
                  </p:oleObj>
                </mc:Choice>
                <mc:Fallback>
                  <p:oleObj name="Image" r:id="rId5" imgW="406080" imgH="406080" progId="Photoshop.Image.16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239728" y="2949143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3"/>
          <p:cNvGrpSpPr/>
          <p:nvPr/>
        </p:nvGrpSpPr>
        <p:grpSpPr>
          <a:xfrm>
            <a:off x="6486983" y="3090482"/>
            <a:ext cx="807114" cy="1099454"/>
            <a:chOff x="7035423" y="2389773"/>
            <a:chExt cx="807114" cy="1099454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7035423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7235780" y="2965434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0" name="Image" r:id="rId5" imgW="406080" imgH="406080" progId="Photoshop.Image.16">
                    <p:embed/>
                  </p:oleObj>
                </mc:Choice>
                <mc:Fallback>
                  <p:oleObj name="Image" r:id="rId5" imgW="406080" imgH="406080" progId="Photoshop.Image.16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35780" y="2965434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32"/>
          <p:cNvGrpSpPr/>
          <p:nvPr/>
        </p:nvGrpSpPr>
        <p:grpSpPr>
          <a:xfrm>
            <a:off x="5483035" y="3090482"/>
            <a:ext cx="807114" cy="1099454"/>
            <a:chOff x="6031475" y="2389773"/>
            <a:chExt cx="807114" cy="1099454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6031475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6251615" y="2965434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1" name="Image" r:id="rId5" imgW="406080" imgH="406080" progId="Photoshop.Image.16">
                    <p:embed/>
                  </p:oleObj>
                </mc:Choice>
                <mc:Fallback>
                  <p:oleObj name="Image" r:id="rId5" imgW="406080" imgH="406080" progId="Photoshop.Image.16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51615" y="2965434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3514705" y="3090482"/>
            <a:ext cx="807114" cy="1099454"/>
            <a:chOff x="4063145" y="2389773"/>
            <a:chExt cx="807114" cy="1099454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4063145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7</a:t>
              </a: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4260659" y="2903922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2" name="Image" r:id="rId7" imgW="406080" imgH="406080" progId="Photoshop.Image.16">
                    <p:embed/>
                  </p:oleObj>
                </mc:Choice>
                <mc:Fallback>
                  <p:oleObj name="Image" r:id="rId7" imgW="406080" imgH="406080" progId="Photoshop.Image.16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60659" y="2903922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50"/>
          <p:cNvGrpSpPr/>
          <p:nvPr/>
        </p:nvGrpSpPr>
        <p:grpSpPr>
          <a:xfrm>
            <a:off x="4512076" y="1563169"/>
            <a:ext cx="807114" cy="1099454"/>
            <a:chOff x="4063145" y="2389773"/>
            <a:chExt cx="807114" cy="1099454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4063145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7</a:t>
              </a:r>
            </a:p>
          </p:txBody>
        </p:sp>
        <p:graphicFrame>
          <p:nvGraphicFramePr>
            <p:cNvPr id="53" name="Object 52"/>
            <p:cNvGraphicFramePr>
              <a:graphicFrameLocks noChangeAspect="1"/>
            </p:cNvGraphicFramePr>
            <p:nvPr>
              <p:extLst/>
            </p:nvPr>
          </p:nvGraphicFramePr>
          <p:xfrm>
            <a:off x="4260659" y="2903922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3" name="Image" r:id="rId7" imgW="406080" imgH="406080" progId="Photoshop.Image.16">
                    <p:embed/>
                  </p:oleObj>
                </mc:Choice>
                <mc:Fallback>
                  <p:oleObj name="Image" r:id="rId7" imgW="406080" imgH="406080" progId="Photoshop.Image.16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60659" y="2903922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53"/>
          <p:cNvGrpSpPr/>
          <p:nvPr/>
        </p:nvGrpSpPr>
        <p:grpSpPr>
          <a:xfrm>
            <a:off x="5502818" y="1569835"/>
            <a:ext cx="807114" cy="1099454"/>
            <a:chOff x="5047310" y="2389773"/>
            <a:chExt cx="807114" cy="1099454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5047310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10</a:t>
              </a:r>
            </a:p>
          </p:txBody>
        </p:sp>
        <p:graphicFrame>
          <p:nvGraphicFramePr>
            <p:cNvPr id="56" name="Object 55"/>
            <p:cNvGraphicFramePr>
              <a:graphicFrameLocks noChangeAspect="1"/>
            </p:cNvGraphicFramePr>
            <p:nvPr>
              <p:extLst/>
            </p:nvPr>
          </p:nvGraphicFramePr>
          <p:xfrm>
            <a:off x="5244824" y="2903922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4" name="Image" r:id="rId3" imgW="406080" imgH="406080" progId="Photoshop.Image.16">
                    <p:embed/>
                  </p:oleObj>
                </mc:Choice>
                <mc:Fallback>
                  <p:oleObj name="Image" r:id="rId3" imgW="406080" imgH="406080" progId="Photoshop.Image.16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44824" y="2903922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Group 56"/>
          <p:cNvGrpSpPr/>
          <p:nvPr/>
        </p:nvGrpSpPr>
        <p:grpSpPr>
          <a:xfrm>
            <a:off x="6507446" y="1569835"/>
            <a:ext cx="807114" cy="1099454"/>
            <a:chOff x="5047310" y="2389773"/>
            <a:chExt cx="807114" cy="1099454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5047310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10</a:t>
              </a:r>
            </a:p>
          </p:txBody>
        </p:sp>
        <p:graphicFrame>
          <p:nvGraphicFramePr>
            <p:cNvPr id="59" name="Object 58"/>
            <p:cNvGraphicFramePr>
              <a:graphicFrameLocks noChangeAspect="1"/>
            </p:cNvGraphicFramePr>
            <p:nvPr>
              <p:extLst/>
            </p:nvPr>
          </p:nvGraphicFramePr>
          <p:xfrm>
            <a:off x="5244824" y="2903922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" name="Image" r:id="rId3" imgW="406080" imgH="406080" progId="Photoshop.Image.16">
                    <p:embed/>
                  </p:oleObj>
                </mc:Choice>
                <mc:Fallback>
                  <p:oleObj name="Image" r:id="rId3" imgW="406080" imgH="406080" progId="Photoshop.Image.16">
                    <p:embed/>
                    <p:pic>
                      <p:nvPicPr>
                        <p:cNvPr id="56" name="Object 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44824" y="2903922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Group 59"/>
          <p:cNvGrpSpPr/>
          <p:nvPr/>
        </p:nvGrpSpPr>
        <p:grpSpPr>
          <a:xfrm>
            <a:off x="7512074" y="1569835"/>
            <a:ext cx="807114" cy="1099454"/>
            <a:chOff x="7035423" y="2389773"/>
            <a:chExt cx="807114" cy="1099454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7035423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/>
            </p:nvPr>
          </p:nvGraphicFramePr>
          <p:xfrm>
            <a:off x="7235780" y="2965434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" name="Image" r:id="rId5" imgW="406080" imgH="406080" progId="Photoshop.Image.16">
                    <p:embed/>
                  </p:oleObj>
                </mc:Choice>
                <mc:Fallback>
                  <p:oleObj name="Image" r:id="rId5" imgW="406080" imgH="406080" progId="Photoshop.Image.16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35780" y="2965434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2"/>
          <p:cNvGrpSpPr/>
          <p:nvPr/>
        </p:nvGrpSpPr>
        <p:grpSpPr>
          <a:xfrm>
            <a:off x="8562604" y="1569835"/>
            <a:ext cx="807114" cy="1099454"/>
            <a:chOff x="7035423" y="2389773"/>
            <a:chExt cx="807114" cy="1099454"/>
          </a:xfrm>
        </p:grpSpPr>
        <p:sp>
          <p:nvSpPr>
            <p:cNvPr id="64" name="Rounded Rectangle 63"/>
            <p:cNvSpPr/>
            <p:nvPr/>
          </p:nvSpPr>
          <p:spPr bwMode="auto">
            <a:xfrm>
              <a:off x="7035423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graphicFrame>
          <p:nvGraphicFramePr>
            <p:cNvPr id="65" name="Object 64"/>
            <p:cNvGraphicFramePr>
              <a:graphicFrameLocks noChangeAspect="1"/>
            </p:cNvGraphicFramePr>
            <p:nvPr>
              <p:extLst/>
            </p:nvPr>
          </p:nvGraphicFramePr>
          <p:xfrm>
            <a:off x="7235780" y="2965434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7" name="Image" r:id="rId5" imgW="406080" imgH="406080" progId="Photoshop.Image.16">
                    <p:embed/>
                  </p:oleObj>
                </mc:Choice>
                <mc:Fallback>
                  <p:oleObj name="Image" r:id="rId5" imgW="406080" imgH="406080" progId="Photoshop.Image.16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35780" y="2965434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" name="Straight Connector 8"/>
          <p:cNvCxnSpPr/>
          <p:nvPr/>
        </p:nvCxnSpPr>
        <p:spPr bwMode="auto">
          <a:xfrm>
            <a:off x="5403715" y="1415921"/>
            <a:ext cx="0" cy="14591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410528" y="1415921"/>
            <a:ext cx="0" cy="14591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7412477" y="1415921"/>
            <a:ext cx="0" cy="14591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8458200" y="1415921"/>
            <a:ext cx="0" cy="14591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557813" y="4610088"/>
            <a:ext cx="114509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cards.Aggregate</a:t>
            </a:r>
            <a:r>
              <a:rPr lang="en-US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((result, </a:t>
            </a:r>
            <a:r>
              <a:rPr lang="en-US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nextCard</a:t>
            </a:r>
            <a:r>
              <a:rPr lang="en-US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=&gt; </a:t>
            </a:r>
          </a:p>
          <a:p>
            <a:pPr algn="l"/>
            <a:r>
              <a:rPr lang="en-US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result.Value</a:t>
            </a:r>
            <a:r>
              <a:rPr lang="en-US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nextCard.Value</a:t>
            </a:r>
            <a:r>
              <a:rPr lang="en-US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? result : </a:t>
            </a:r>
            <a:r>
              <a:rPr lang="en-US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nextCard</a:t>
            </a:r>
            <a:r>
              <a:rPr lang="en-US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i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65579" y="1218536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result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5578922" y="1218536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result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6592265" y="1218536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result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7605608" y="1218536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result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8618952" y="1218536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result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302927" y="3373798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70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Ranking Reference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440713" y="3030395"/>
            <a:ext cx="4861704" cy="765216"/>
            <a:chOff x="3440713" y="3030395"/>
            <a:chExt cx="4861704" cy="765216"/>
          </a:xfrm>
        </p:grpSpPr>
        <p:grpSp>
          <p:nvGrpSpPr>
            <p:cNvPr id="82" name="Group 81"/>
            <p:cNvGrpSpPr/>
            <p:nvPr/>
          </p:nvGrpSpPr>
          <p:grpSpPr>
            <a:xfrm>
              <a:off x="3440713" y="3030395"/>
              <a:ext cx="3304377" cy="765216"/>
              <a:chOff x="554044" y="2859599"/>
              <a:chExt cx="3304377" cy="765216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54044" y="2859599"/>
                <a:ext cx="556546" cy="758129"/>
                <a:chOff x="4063145" y="2389773"/>
                <a:chExt cx="807114" cy="1099454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4063145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9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35" name="Object 3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260659" y="2980045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517" name="Image" r:id="rId3" imgW="406080" imgH="406080" progId="Photoshop.Image.16">
                        <p:embed/>
                      </p:oleObj>
                    </mc:Choice>
                    <mc:Fallback>
                      <p:oleObj name="Image" r:id="rId3" imgW="406080" imgH="406080" progId="Photoshop.Image.16">
                        <p:embed/>
                        <p:pic>
                          <p:nvPicPr>
                            <p:cNvPr id="35" name="Object 3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60659" y="2980045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6" name="Group 35"/>
              <p:cNvGrpSpPr/>
              <p:nvPr/>
            </p:nvGrpSpPr>
            <p:grpSpPr>
              <a:xfrm>
                <a:off x="1221689" y="2859599"/>
                <a:ext cx="556546" cy="758129"/>
                <a:chOff x="5047310" y="2389773"/>
                <a:chExt cx="807114" cy="1099454"/>
              </a:xfrm>
            </p:grpSpPr>
            <p:sp>
              <p:nvSpPr>
                <p:cNvPr id="37" name="Rounded Rectangle 36"/>
                <p:cNvSpPr/>
                <p:nvPr/>
              </p:nvSpPr>
              <p:spPr bwMode="auto">
                <a:xfrm>
                  <a:off x="5047310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10</a:t>
                  </a:r>
                </a:p>
              </p:txBody>
            </p:sp>
            <p:graphicFrame>
              <p:nvGraphicFramePr>
                <p:cNvPr id="38" name="Object 3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244824" y="2970293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518" name="Image" r:id="rId5" imgW="406080" imgH="406080" progId="Photoshop.Image.16">
                        <p:embed/>
                      </p:oleObj>
                    </mc:Choice>
                    <mc:Fallback>
                      <p:oleObj name="Image" r:id="rId5" imgW="406080" imgH="406080" progId="Photoshop.Image.16">
                        <p:embed/>
                        <p:pic>
                          <p:nvPicPr>
                            <p:cNvPr id="38" name="Object 37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4824" y="2970293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9" name="Group 38"/>
              <p:cNvGrpSpPr/>
              <p:nvPr/>
            </p:nvGrpSpPr>
            <p:grpSpPr>
              <a:xfrm>
                <a:off x="3301875" y="2862090"/>
                <a:ext cx="556546" cy="758129"/>
                <a:chOff x="9124850" y="2389773"/>
                <a:chExt cx="807114" cy="1099454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9124850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41" name="Object 40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9325207" y="2982880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519" name="Image" r:id="rId5" imgW="406080" imgH="406080" progId="Photoshop.Image.16">
                        <p:embed/>
                      </p:oleObj>
                    </mc:Choice>
                    <mc:Fallback>
                      <p:oleObj name="Image" r:id="rId5" imgW="406080" imgH="406080" progId="Photoshop.Image.16">
                        <p:embed/>
                        <p:pic>
                          <p:nvPicPr>
                            <p:cNvPr id="41" name="Object 40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25207" y="2982880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2" name="Group 41"/>
              <p:cNvGrpSpPr/>
              <p:nvPr/>
            </p:nvGrpSpPr>
            <p:grpSpPr>
              <a:xfrm>
                <a:off x="1914431" y="2859599"/>
                <a:ext cx="556546" cy="758129"/>
                <a:chOff x="7035423" y="2389773"/>
                <a:chExt cx="807114" cy="1099454"/>
              </a:xfrm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7035423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44" name="Object 4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235780" y="2965434"/>
                <a:ext cx="4064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520" name="Image" r:id="rId7" imgW="406080" imgH="406080" progId="Photoshop.Image.16">
                        <p:embed/>
                      </p:oleObj>
                    </mc:Choice>
                    <mc:Fallback>
                      <p:oleObj name="Image" r:id="rId7" imgW="406080" imgH="406080" progId="Photoshop.Image.16">
                        <p:embed/>
                        <p:pic>
                          <p:nvPicPr>
                            <p:cNvPr id="44" name="Object 43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5780" y="2965434"/>
                              <a:ext cx="4064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6" name="Rounded Rectangle 45"/>
              <p:cNvSpPr/>
              <p:nvPr/>
            </p:nvSpPr>
            <p:spPr bwMode="auto">
              <a:xfrm>
                <a:off x="2607173" y="2866686"/>
                <a:ext cx="556546" cy="75812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  <a:latin typeface="Arial" charset="0"/>
                  </a:rPr>
                  <a:t>10</a:t>
                </a:r>
                <a:endPara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 bwMode="auto">
            <a:xfrm>
              <a:off x="6862599" y="3231124"/>
              <a:ext cx="143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buSzTx/>
              </a:pPr>
              <a:r>
                <a:rPr lang="en-US" sz="1600" i="0" dirty="0"/>
                <a:t>Four of a kind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440713" y="5100431"/>
            <a:ext cx="4106689" cy="762726"/>
            <a:chOff x="3440713" y="966269"/>
            <a:chExt cx="4106689" cy="762726"/>
          </a:xfrm>
        </p:grpSpPr>
        <p:grpSp>
          <p:nvGrpSpPr>
            <p:cNvPr id="100" name="Group 99"/>
            <p:cNvGrpSpPr/>
            <p:nvPr/>
          </p:nvGrpSpPr>
          <p:grpSpPr>
            <a:xfrm>
              <a:off x="3440713" y="966269"/>
              <a:ext cx="4106689" cy="762726"/>
              <a:chOff x="3440713" y="966269"/>
              <a:chExt cx="4106689" cy="762726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3440713" y="966269"/>
                <a:ext cx="3349590" cy="762726"/>
                <a:chOff x="554044" y="991669"/>
                <a:chExt cx="3349590" cy="76272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554044" y="991669"/>
                  <a:ext cx="556546" cy="758129"/>
                  <a:chOff x="4063145" y="2389773"/>
                  <a:chExt cx="807114" cy="1099454"/>
                </a:xfrm>
              </p:grpSpPr>
              <p:sp>
                <p:nvSpPr>
                  <p:cNvPr id="4" name="Rounded Rectangle 3"/>
                  <p:cNvSpPr/>
                  <p:nvPr/>
                </p:nvSpPr>
                <p:spPr bwMode="auto">
                  <a:xfrm>
                    <a:off x="4063145" y="2389773"/>
                    <a:ext cx="807114" cy="1099454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Pct val="130000"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rial" charset="0"/>
                      </a:rPr>
                      <a:t>2</a:t>
                    </a:r>
                    <a:endPara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aphicFrame>
                <p:nvGraphicFramePr>
                  <p:cNvPr id="5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260659" y="2969981"/>
                  <a:ext cx="406399" cy="406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21" name="Image" r:id="rId3" imgW="406080" imgH="406080" progId="Photoshop.Image.16">
                          <p:embed/>
                        </p:oleObj>
                      </mc:Choice>
                      <mc:Fallback>
                        <p:oleObj name="Image" r:id="rId3" imgW="406080" imgH="406080" progId="Photoshop.Image.16">
                          <p:embed/>
                          <p:pic>
                            <p:nvPicPr>
                              <p:cNvPr id="5" name="Object 4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0659" y="2969981"/>
                                <a:ext cx="406399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7" name="Rounded Rectangle 6"/>
                <p:cNvSpPr/>
                <p:nvPr/>
              </p:nvSpPr>
              <p:spPr bwMode="auto">
                <a:xfrm>
                  <a:off x="1237211" y="996266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 bwMode="auto">
                <a:xfrm>
                  <a:off x="1929953" y="996266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2622695" y="996266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 bwMode="auto">
                <a:xfrm>
                  <a:off x="3347088" y="996266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K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 bwMode="auto">
              <a:xfrm>
                <a:off x="6862599" y="1176056"/>
                <a:ext cx="68480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>
                  <a:buSzTx/>
                </a:pPr>
                <a:r>
                  <a:rPr lang="en-US" sz="1600" i="0" dirty="0"/>
                  <a:t>Flush</a:t>
                </a:r>
              </a:p>
            </p:txBody>
          </p:sp>
        </p:grpSp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453653"/>
                </p:ext>
              </p:extLst>
            </p:nvPr>
          </p:nvGraphicFramePr>
          <p:xfrm>
            <a:off x="4262036" y="1396326"/>
            <a:ext cx="280233" cy="280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2" name="Image" r:id="rId3" imgW="406080" imgH="406080" progId="Photoshop.Image.16">
                    <p:embed/>
                  </p:oleObj>
                </mc:Choice>
                <mc:Fallback>
                  <p:oleObj name="Image" r:id="rId3" imgW="406080" imgH="406080" progId="Photoshop.Image.16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62036" y="1396326"/>
                          <a:ext cx="280233" cy="280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0607810"/>
                </p:ext>
              </p:extLst>
            </p:nvPr>
          </p:nvGraphicFramePr>
          <p:xfrm>
            <a:off x="4947626" y="1396326"/>
            <a:ext cx="280233" cy="280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3" name="Image" r:id="rId3" imgW="406080" imgH="406080" progId="Photoshop.Image.16">
                    <p:embed/>
                  </p:oleObj>
                </mc:Choice>
                <mc:Fallback>
                  <p:oleObj name="Image" r:id="rId3" imgW="406080" imgH="406080" progId="Photoshop.Image.16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626" y="1396326"/>
                          <a:ext cx="280233" cy="280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0399698"/>
                </p:ext>
              </p:extLst>
            </p:nvPr>
          </p:nvGraphicFramePr>
          <p:xfrm>
            <a:off x="5647520" y="1393047"/>
            <a:ext cx="280233" cy="280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4" name="Image" r:id="rId3" imgW="406080" imgH="406080" progId="Photoshop.Image.16">
                    <p:embed/>
                  </p:oleObj>
                </mc:Choice>
                <mc:Fallback>
                  <p:oleObj name="Image" r:id="rId3" imgW="406080" imgH="406080" progId="Photoshop.Image.16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47520" y="1393047"/>
                          <a:ext cx="280233" cy="280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231902"/>
                </p:ext>
              </p:extLst>
            </p:nvPr>
          </p:nvGraphicFramePr>
          <p:xfrm>
            <a:off x="6371913" y="1396327"/>
            <a:ext cx="280233" cy="280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5" name="Image" r:id="rId3" imgW="406080" imgH="406080" progId="Photoshop.Image.16">
                    <p:embed/>
                  </p:oleObj>
                </mc:Choice>
                <mc:Fallback>
                  <p:oleObj name="Image" r:id="rId3" imgW="406080" imgH="406080" progId="Photoshop.Image.16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71913" y="1396327"/>
                          <a:ext cx="280233" cy="280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" name="Group 102"/>
          <p:cNvGrpSpPr/>
          <p:nvPr/>
        </p:nvGrpSpPr>
        <p:grpSpPr>
          <a:xfrm>
            <a:off x="3440713" y="4080713"/>
            <a:ext cx="4550721" cy="780608"/>
            <a:chOff x="3440713" y="1989391"/>
            <a:chExt cx="4550721" cy="780608"/>
          </a:xfrm>
        </p:grpSpPr>
        <p:grpSp>
          <p:nvGrpSpPr>
            <p:cNvPr id="85" name="Group 84"/>
            <p:cNvGrpSpPr/>
            <p:nvPr/>
          </p:nvGrpSpPr>
          <p:grpSpPr>
            <a:xfrm>
              <a:off x="3440713" y="1989391"/>
              <a:ext cx="4550721" cy="780608"/>
              <a:chOff x="3440713" y="1989391"/>
              <a:chExt cx="4550721" cy="780608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440713" y="1989391"/>
                <a:ext cx="3317938" cy="780608"/>
                <a:chOff x="554044" y="1945338"/>
                <a:chExt cx="3317938" cy="78060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554044" y="1945338"/>
                  <a:ext cx="556546" cy="758129"/>
                  <a:chOff x="4063145" y="2389773"/>
                  <a:chExt cx="807114" cy="1099454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 bwMode="auto">
                  <a:xfrm>
                    <a:off x="4063145" y="2389773"/>
                    <a:ext cx="807114" cy="1099454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Pct val="130000"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rial" charset="0"/>
                      </a:rPr>
                      <a:t>J</a:t>
                    </a:r>
                    <a:endPara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aphicFrame>
                <p:nvGraphicFramePr>
                  <p:cNvPr id="20" name="Object 1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280360" y="3006491"/>
                  <a:ext cx="406399" cy="406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26" name="Image" r:id="rId3" imgW="406080" imgH="406080" progId="Photoshop.Image.16">
                          <p:embed/>
                        </p:oleObj>
                      </mc:Choice>
                      <mc:Fallback>
                        <p:oleObj name="Image" r:id="rId3" imgW="406080" imgH="406080" progId="Photoshop.Image.16">
                          <p:embed/>
                          <p:pic>
                            <p:nvPicPr>
                              <p:cNvPr id="20" name="Object 19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80360" y="3006491"/>
                                <a:ext cx="406399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622695" y="1967817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10</a:t>
                  </a: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16391" y="1945338"/>
                  <a:ext cx="556546" cy="758129"/>
                  <a:chOff x="9124850" y="2389773"/>
                  <a:chExt cx="807114" cy="1099454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 bwMode="auto">
                  <a:xfrm>
                    <a:off x="9124850" y="2389773"/>
                    <a:ext cx="807114" cy="1099454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Pct val="130000"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rial" charset="0"/>
                      </a:rPr>
                      <a:t>10</a:t>
                    </a:r>
                    <a:endPara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aphicFrame>
                <p:nvGraphicFramePr>
                  <p:cNvPr id="26" name="Object 2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9342032" y="3007053"/>
                  <a:ext cx="406399" cy="406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27" name="Image" r:id="rId5" imgW="406080" imgH="406080" progId="Photoshop.Image.16">
                          <p:embed/>
                        </p:oleObj>
                      </mc:Choice>
                      <mc:Fallback>
                        <p:oleObj name="Image" r:id="rId5" imgW="406080" imgH="406080" progId="Photoshop.Image.16">
                          <p:embed/>
                          <p:pic>
                            <p:nvPicPr>
                              <p:cNvPr id="26" name="Object 25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342032" y="3007053"/>
                                <a:ext cx="406399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315436" y="1967817"/>
                  <a:ext cx="556546" cy="758129"/>
                  <a:chOff x="7035423" y="2389773"/>
                  <a:chExt cx="807114" cy="1099454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 bwMode="auto">
                  <a:xfrm>
                    <a:off x="7035423" y="2389773"/>
                    <a:ext cx="807114" cy="1099454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Pct val="130000"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rial" charset="0"/>
                      </a:rPr>
                      <a:t>10</a:t>
                    </a:r>
                    <a:endPara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aphicFrame>
                <p:nvGraphicFramePr>
                  <p:cNvPr id="29" name="Object 2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235780" y="2965434"/>
                  <a:ext cx="406400" cy="406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28" name="Image" r:id="rId7" imgW="406080" imgH="406080" progId="Photoshop.Image.16">
                          <p:embed/>
                        </p:oleObj>
                      </mc:Choice>
                      <mc:Fallback>
                        <p:oleObj name="Image" r:id="rId7" imgW="406080" imgH="406080" progId="Photoshop.Image.16">
                          <p:embed/>
                          <p:pic>
                            <p:nvPicPr>
                              <p:cNvPr id="29" name="Object 28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235780" y="2965434"/>
                                <a:ext cx="406400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1221689" y="1949934"/>
                  <a:ext cx="556546" cy="758129"/>
                  <a:chOff x="7035423" y="2389773"/>
                  <a:chExt cx="807114" cy="1099454"/>
                </a:xfrm>
              </p:grpSpPr>
              <p:sp>
                <p:nvSpPr>
                  <p:cNvPr id="31" name="Rounded Rectangle 30"/>
                  <p:cNvSpPr/>
                  <p:nvPr/>
                </p:nvSpPr>
                <p:spPr bwMode="auto">
                  <a:xfrm>
                    <a:off x="7035423" y="2389773"/>
                    <a:ext cx="807114" cy="1099454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Pct val="130000"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rial" charset="0"/>
                      </a:rPr>
                      <a:t>J</a:t>
                    </a:r>
                    <a:endPara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aphicFrame>
                <p:nvGraphicFramePr>
                  <p:cNvPr id="32" name="Object 31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234115" y="2983490"/>
                  <a:ext cx="406399" cy="406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29" name="Image" r:id="rId7" imgW="406080" imgH="406080" progId="Photoshop.Image.16">
                          <p:embed/>
                        </p:oleObj>
                      </mc:Choice>
                      <mc:Fallback>
                        <p:oleObj name="Image" r:id="rId7" imgW="406080" imgH="406080" progId="Photoshop.Image.16">
                          <p:embed/>
                          <p:pic>
                            <p:nvPicPr>
                              <p:cNvPr id="32" name="Object 31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234115" y="2983490"/>
                                <a:ext cx="406399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65" name="TextBox 164"/>
              <p:cNvSpPr txBox="1"/>
              <p:nvPr/>
            </p:nvSpPr>
            <p:spPr bwMode="auto">
              <a:xfrm>
                <a:off x="6862599" y="2199178"/>
                <a:ext cx="11288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>
                  <a:buSzTx/>
                </a:pPr>
                <a:r>
                  <a:rPr lang="en-US" sz="1600" i="0" dirty="0"/>
                  <a:t>Full house</a:t>
                </a:r>
              </a:p>
            </p:txBody>
          </p:sp>
        </p:grpSp>
        <p:graphicFrame>
          <p:nvGraphicFramePr>
            <p:cNvPr id="91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3846188"/>
                </p:ext>
              </p:extLst>
            </p:nvPr>
          </p:nvGraphicFramePr>
          <p:xfrm>
            <a:off x="5647520" y="2421823"/>
            <a:ext cx="280233" cy="280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0" name="Image" r:id="rId3" imgW="406080" imgH="406080" progId="Photoshop.Image.16">
                    <p:embed/>
                  </p:oleObj>
                </mc:Choice>
                <mc:Fallback>
                  <p:oleObj name="Image" r:id="rId3" imgW="406080" imgH="406080" progId="Photoshop.Image.16">
                    <p:embed/>
                    <p:pic>
                      <p:nvPicPr>
                        <p:cNvPr id="90" name="Object 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47520" y="2421823"/>
                          <a:ext cx="280233" cy="280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111743"/>
              </p:ext>
            </p:extLst>
          </p:nvPr>
        </p:nvGraphicFramePr>
        <p:xfrm>
          <a:off x="5628422" y="3437417"/>
          <a:ext cx="312273" cy="312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Image" r:id="rId9" imgW="406080" imgH="406080" progId="Photoshop.Image.16">
                  <p:embed/>
                </p:oleObj>
              </mc:Choice>
              <mc:Fallback>
                <p:oleObj name="Image" r:id="rId9" imgW="406080" imgH="406080" progId="Photoshop.Image.16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8422" y="3437417"/>
                        <a:ext cx="312273" cy="312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103"/>
          <p:cNvGrpSpPr/>
          <p:nvPr/>
        </p:nvGrpSpPr>
        <p:grpSpPr>
          <a:xfrm>
            <a:off x="3440713" y="1989596"/>
            <a:ext cx="4803996" cy="766033"/>
            <a:chOff x="3440713" y="4056007"/>
            <a:chExt cx="4803996" cy="766033"/>
          </a:xfrm>
        </p:grpSpPr>
        <p:grpSp>
          <p:nvGrpSpPr>
            <p:cNvPr id="53" name="Group 52"/>
            <p:cNvGrpSpPr/>
            <p:nvPr/>
          </p:nvGrpSpPr>
          <p:grpSpPr>
            <a:xfrm>
              <a:off x="3440713" y="4056007"/>
              <a:ext cx="4803996" cy="766033"/>
              <a:chOff x="3440713" y="4056007"/>
              <a:chExt cx="4803996" cy="766033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3440713" y="4056007"/>
                <a:ext cx="3286894" cy="766033"/>
                <a:chOff x="545674" y="3738590"/>
                <a:chExt cx="3286894" cy="766033"/>
              </a:xfrm>
            </p:grpSpPr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545674" y="3742334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5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1914431" y="3739407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 bwMode="auto">
                <a:xfrm>
                  <a:off x="1211015" y="3738590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6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583281" y="3739407"/>
                  <a:ext cx="556546" cy="758129"/>
                  <a:chOff x="7035423" y="2389773"/>
                  <a:chExt cx="807114" cy="1099454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 bwMode="auto">
                  <a:xfrm>
                    <a:off x="7035423" y="2389773"/>
                    <a:ext cx="807114" cy="1099454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Pct val="130000"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rial" charset="0"/>
                      </a:rPr>
                      <a:t>8</a:t>
                    </a:r>
                    <a:endPara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aphicFrame>
                <p:nvGraphicFramePr>
                  <p:cNvPr id="59" name="Object 5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253104" y="2961456"/>
                  <a:ext cx="406399" cy="406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32" name="Image" r:id="rId7" imgW="406080" imgH="406080" progId="Photoshop.Image.16">
                          <p:embed/>
                        </p:oleObj>
                      </mc:Choice>
                      <mc:Fallback>
                        <p:oleObj name="Image" r:id="rId7" imgW="406080" imgH="406080" progId="Photoshop.Image.16">
                          <p:embed/>
                          <p:pic>
                            <p:nvPicPr>
                              <p:cNvPr id="59" name="Object 58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253104" y="2961456"/>
                                <a:ext cx="406399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3276022" y="3746494"/>
                  <a:ext cx="556546" cy="758129"/>
                  <a:chOff x="7035423" y="2389773"/>
                  <a:chExt cx="807114" cy="1099454"/>
                </a:xfrm>
              </p:grpSpPr>
              <p:sp>
                <p:nvSpPr>
                  <p:cNvPr id="61" name="Rounded Rectangle 60"/>
                  <p:cNvSpPr/>
                  <p:nvPr/>
                </p:nvSpPr>
                <p:spPr bwMode="auto">
                  <a:xfrm>
                    <a:off x="7035423" y="2389773"/>
                    <a:ext cx="807114" cy="1099454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Pct val="130000"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rial" charset="0"/>
                      </a:rPr>
                      <a:t>9</a:t>
                    </a:r>
                    <a:endPara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aphicFrame>
                <p:nvGraphicFramePr>
                  <p:cNvPr id="62" name="Object 61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246243" y="2955920"/>
                  <a:ext cx="406399" cy="406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33" name="Image" r:id="rId7" imgW="406080" imgH="406080" progId="Photoshop.Image.16">
                          <p:embed/>
                        </p:oleObj>
                      </mc:Choice>
                      <mc:Fallback>
                        <p:oleObj name="Image" r:id="rId7" imgW="406080" imgH="406080" progId="Photoshop.Image.16">
                          <p:embed/>
                          <p:pic>
                            <p:nvPicPr>
                              <p:cNvPr id="62" name="Object 61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246243" y="2955920"/>
                                <a:ext cx="406399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67" name="TextBox 166"/>
              <p:cNvSpPr txBox="1"/>
              <p:nvPr/>
            </p:nvSpPr>
            <p:spPr bwMode="auto">
              <a:xfrm>
                <a:off x="6862599" y="4265794"/>
                <a:ext cx="138211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>
                  <a:buSzTx/>
                </a:pPr>
                <a:r>
                  <a:rPr lang="en-US" sz="1600" i="0" dirty="0"/>
                  <a:t>Straight flush</a:t>
                </a:r>
              </a:p>
            </p:txBody>
          </p:sp>
        </p:grpSp>
        <p:graphicFrame>
          <p:nvGraphicFramePr>
            <p:cNvPr id="93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452129"/>
                </p:ext>
              </p:extLst>
            </p:nvPr>
          </p:nvGraphicFramePr>
          <p:xfrm>
            <a:off x="4947626" y="4451028"/>
            <a:ext cx="280233" cy="280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4" name="Image" r:id="rId7" imgW="406080" imgH="406080" progId="Photoshop.Image.16">
                    <p:embed/>
                  </p:oleObj>
                </mc:Choice>
                <mc:Fallback>
                  <p:oleObj name="Image" r:id="rId7" imgW="406080" imgH="406080" progId="Photoshop.Image.16">
                    <p:embed/>
                    <p:pic>
                      <p:nvPicPr>
                        <p:cNvPr id="59" name="Object 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47626" y="4451028"/>
                          <a:ext cx="280233" cy="280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383176"/>
                </p:ext>
              </p:extLst>
            </p:nvPr>
          </p:nvGraphicFramePr>
          <p:xfrm>
            <a:off x="4252696" y="4451028"/>
            <a:ext cx="280233" cy="280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5" name="Image" r:id="rId7" imgW="406080" imgH="406080" progId="Photoshop.Image.16">
                    <p:embed/>
                  </p:oleObj>
                </mc:Choice>
                <mc:Fallback>
                  <p:oleObj name="Image" r:id="rId7" imgW="406080" imgH="406080" progId="Photoshop.Image.16">
                    <p:embed/>
                    <p:pic>
                      <p:nvPicPr>
                        <p:cNvPr id="59" name="Object 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52696" y="4451028"/>
                          <a:ext cx="280233" cy="280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85143"/>
                </p:ext>
              </p:extLst>
            </p:nvPr>
          </p:nvGraphicFramePr>
          <p:xfrm>
            <a:off x="3576908" y="4464231"/>
            <a:ext cx="280233" cy="280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6" name="Image" r:id="rId7" imgW="406080" imgH="406080" progId="Photoshop.Image.16">
                    <p:embed/>
                  </p:oleObj>
                </mc:Choice>
                <mc:Fallback>
                  <p:oleObj name="Image" r:id="rId7" imgW="406080" imgH="406080" progId="Photoshop.Image.16">
                    <p:embed/>
                    <p:pic>
                      <p:nvPicPr>
                        <p:cNvPr id="59" name="Object 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76908" y="4464231"/>
                          <a:ext cx="280233" cy="280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" name="Group 101"/>
          <p:cNvGrpSpPr/>
          <p:nvPr/>
        </p:nvGrpSpPr>
        <p:grpSpPr>
          <a:xfrm>
            <a:off x="3440713" y="966268"/>
            <a:ext cx="4619650" cy="758129"/>
            <a:chOff x="3440713" y="5082435"/>
            <a:chExt cx="4619650" cy="758129"/>
          </a:xfrm>
        </p:grpSpPr>
        <p:grpSp>
          <p:nvGrpSpPr>
            <p:cNvPr id="51" name="Group 50"/>
            <p:cNvGrpSpPr/>
            <p:nvPr/>
          </p:nvGrpSpPr>
          <p:grpSpPr>
            <a:xfrm>
              <a:off x="3440713" y="5082435"/>
              <a:ext cx="4619650" cy="758129"/>
              <a:chOff x="3440713" y="5082435"/>
              <a:chExt cx="4619650" cy="758129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440713" y="5082435"/>
                <a:ext cx="3286894" cy="758129"/>
                <a:chOff x="545674" y="5107835"/>
                <a:chExt cx="3286894" cy="758129"/>
              </a:xfrm>
            </p:grpSpPr>
            <p:sp>
              <p:nvSpPr>
                <p:cNvPr id="66" name="Rounded Rectangle 65"/>
                <p:cNvSpPr/>
                <p:nvPr/>
              </p:nvSpPr>
              <p:spPr bwMode="auto">
                <a:xfrm>
                  <a:off x="545674" y="5107835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 bwMode="auto">
                <a:xfrm>
                  <a:off x="1211015" y="5107835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J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583281" y="5107835"/>
                  <a:ext cx="556546" cy="758129"/>
                  <a:chOff x="7035423" y="2389773"/>
                  <a:chExt cx="807114" cy="1099454"/>
                </a:xfrm>
              </p:grpSpPr>
              <p:sp>
                <p:nvSpPr>
                  <p:cNvPr id="73" name="Rounded Rectangle 72"/>
                  <p:cNvSpPr/>
                  <p:nvPr/>
                </p:nvSpPr>
                <p:spPr bwMode="auto">
                  <a:xfrm>
                    <a:off x="7035423" y="2389773"/>
                    <a:ext cx="807114" cy="1099454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Pct val="130000"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rial" charset="0"/>
                      </a:rPr>
                      <a:t>K</a:t>
                    </a:r>
                    <a:endPara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aphicFrame>
                <p:nvGraphicFramePr>
                  <p:cNvPr id="74" name="Object 73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235780" y="2965434"/>
                  <a:ext cx="406400" cy="406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37" name="Image" r:id="rId7" imgW="406080" imgH="406080" progId="Photoshop.Image.16">
                          <p:embed/>
                        </p:oleObj>
                      </mc:Choice>
                      <mc:Fallback>
                        <p:oleObj name="Image" r:id="rId7" imgW="406080" imgH="406080" progId="Photoshop.Image.16">
                          <p:embed/>
                          <p:pic>
                            <p:nvPicPr>
                              <p:cNvPr id="74" name="Object 73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235780" y="2965434"/>
                                <a:ext cx="406400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3276022" y="5107835"/>
                  <a:ext cx="556546" cy="758129"/>
                  <a:chOff x="7035423" y="2389773"/>
                  <a:chExt cx="807114" cy="1099454"/>
                </a:xfrm>
              </p:grpSpPr>
              <p:sp>
                <p:nvSpPr>
                  <p:cNvPr id="76" name="Rounded Rectangle 75"/>
                  <p:cNvSpPr/>
                  <p:nvPr/>
                </p:nvSpPr>
                <p:spPr bwMode="auto">
                  <a:xfrm>
                    <a:off x="7035423" y="2389773"/>
                    <a:ext cx="807114" cy="1099454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Pct val="130000"/>
                      <a:buFontTx/>
                      <a:buNone/>
                      <a:tabLst/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rial" charset="0"/>
                      </a:rPr>
                      <a:t>A</a:t>
                    </a:r>
                    <a:endPara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aphicFrame>
                <p:nvGraphicFramePr>
                  <p:cNvPr id="77" name="Object 7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235780" y="2965434"/>
                  <a:ext cx="406400" cy="406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38" name="Image" r:id="rId7" imgW="406080" imgH="406080" progId="Photoshop.Image.16">
                          <p:embed/>
                        </p:oleObj>
                      </mc:Choice>
                      <mc:Fallback>
                        <p:oleObj name="Image" r:id="rId7" imgW="406080" imgH="406080" progId="Photoshop.Image.16">
                          <p:embed/>
                          <p:pic>
                            <p:nvPicPr>
                              <p:cNvPr id="77" name="Object 76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235780" y="2965434"/>
                                <a:ext cx="406400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8" name="Rounded Rectangle 67"/>
                <p:cNvSpPr/>
                <p:nvPr/>
              </p:nvSpPr>
              <p:spPr bwMode="auto">
                <a:xfrm>
                  <a:off x="1914431" y="5107835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Q</a:t>
                  </a:r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 bwMode="auto">
              <a:xfrm>
                <a:off x="6862599" y="5297740"/>
                <a:ext cx="1197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>
                  <a:buSzTx/>
                </a:pPr>
                <a:r>
                  <a:rPr lang="en-US" sz="1600" i="0" dirty="0"/>
                  <a:t>Royal flush</a:t>
                </a:r>
              </a:p>
            </p:txBody>
          </p:sp>
        </p:grpSp>
        <p:graphicFrame>
          <p:nvGraphicFramePr>
            <p:cNvPr id="96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4560345"/>
                </p:ext>
              </p:extLst>
            </p:nvPr>
          </p:nvGraphicFramePr>
          <p:xfrm>
            <a:off x="3576907" y="5496177"/>
            <a:ext cx="280233" cy="280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9" name="Image" r:id="rId7" imgW="406080" imgH="406080" progId="Photoshop.Image.16">
                    <p:embed/>
                  </p:oleObj>
                </mc:Choice>
                <mc:Fallback>
                  <p:oleObj name="Image" r:id="rId7" imgW="406080" imgH="406080" progId="Photoshop.Image.16">
                    <p:embed/>
                    <p:pic>
                      <p:nvPicPr>
                        <p:cNvPr id="59" name="Object 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76907" y="5496177"/>
                          <a:ext cx="280233" cy="280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0837587"/>
                </p:ext>
              </p:extLst>
            </p:nvPr>
          </p:nvGraphicFramePr>
          <p:xfrm>
            <a:off x="4252695" y="5496177"/>
            <a:ext cx="280233" cy="280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0" name="Image" r:id="rId7" imgW="406080" imgH="406080" progId="Photoshop.Image.16">
                    <p:embed/>
                  </p:oleObj>
                </mc:Choice>
                <mc:Fallback>
                  <p:oleObj name="Image" r:id="rId7" imgW="406080" imgH="406080" progId="Photoshop.Image.16">
                    <p:embed/>
                    <p:pic>
                      <p:nvPicPr>
                        <p:cNvPr id="59" name="Object 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52695" y="5496177"/>
                          <a:ext cx="280233" cy="280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601002"/>
                </p:ext>
              </p:extLst>
            </p:nvPr>
          </p:nvGraphicFramePr>
          <p:xfrm>
            <a:off x="4954778" y="5479382"/>
            <a:ext cx="280233" cy="280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1" name="Image" r:id="rId7" imgW="406080" imgH="406080" progId="Photoshop.Image.16">
                    <p:embed/>
                  </p:oleObj>
                </mc:Choice>
                <mc:Fallback>
                  <p:oleObj name="Image" r:id="rId7" imgW="406080" imgH="406080" progId="Photoshop.Image.16">
                    <p:embed/>
                    <p:pic>
                      <p:nvPicPr>
                        <p:cNvPr id="59" name="Object 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54778" y="5479382"/>
                          <a:ext cx="280233" cy="280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" name="Down Arrow 98"/>
          <p:cNvSpPr/>
          <p:nvPr/>
        </p:nvSpPr>
        <p:spPr bwMode="auto">
          <a:xfrm>
            <a:off x="2400387" y="966268"/>
            <a:ext cx="861208" cy="4874295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High to Low</a:t>
            </a: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486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Ranking Reference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3440713" y="5132435"/>
            <a:ext cx="4457198" cy="762726"/>
            <a:chOff x="3440713" y="966269"/>
            <a:chExt cx="4457198" cy="762726"/>
          </a:xfrm>
        </p:grpSpPr>
        <p:grpSp>
          <p:nvGrpSpPr>
            <p:cNvPr id="84" name="Group 83"/>
            <p:cNvGrpSpPr/>
            <p:nvPr/>
          </p:nvGrpSpPr>
          <p:grpSpPr>
            <a:xfrm>
              <a:off x="3440713" y="966269"/>
              <a:ext cx="3349590" cy="762726"/>
              <a:chOff x="554044" y="991669"/>
              <a:chExt cx="3349590" cy="762726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554044" y="991669"/>
                <a:ext cx="556546" cy="758129"/>
                <a:chOff x="4063145" y="2389773"/>
                <a:chExt cx="807114" cy="1099454"/>
              </a:xfrm>
            </p:grpSpPr>
            <p:sp>
              <p:nvSpPr>
                <p:cNvPr id="4" name="Rounded Rectangle 3"/>
                <p:cNvSpPr/>
                <p:nvPr/>
              </p:nvSpPr>
              <p:spPr bwMode="auto">
                <a:xfrm>
                  <a:off x="4063145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2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5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39716589"/>
                    </p:ext>
                  </p:extLst>
                </p:nvPr>
              </p:nvGraphicFramePr>
              <p:xfrm>
                <a:off x="4260659" y="2969981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93" name="Image" r:id="rId3" imgW="406080" imgH="406080" progId="Photoshop.Image.16">
                        <p:embed/>
                      </p:oleObj>
                    </mc:Choice>
                    <mc:Fallback>
                      <p:oleObj name="Image" r:id="rId3" imgW="406080" imgH="406080" progId="Photoshop.Image.16">
                        <p:embed/>
                        <p:pic>
                          <p:nvPicPr>
                            <p:cNvPr id="53" name="Object 52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60659" y="2969981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" name="Group 5"/>
              <p:cNvGrpSpPr/>
              <p:nvPr/>
            </p:nvGrpSpPr>
            <p:grpSpPr>
              <a:xfrm>
                <a:off x="1237211" y="996266"/>
                <a:ext cx="556546" cy="758129"/>
                <a:chOff x="5047310" y="2389773"/>
                <a:chExt cx="807114" cy="1099454"/>
              </a:xfrm>
            </p:grpSpPr>
            <p:sp>
              <p:nvSpPr>
                <p:cNvPr id="7" name="Rounded Rectangle 6"/>
                <p:cNvSpPr/>
                <p:nvPr/>
              </p:nvSpPr>
              <p:spPr bwMode="auto">
                <a:xfrm>
                  <a:off x="5047310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5</a:t>
                  </a:r>
                </a:p>
              </p:txBody>
            </p:sp>
            <p:graphicFrame>
              <p:nvGraphicFramePr>
                <p:cNvPr id="8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75272916"/>
                    </p:ext>
                  </p:extLst>
                </p:nvPr>
              </p:nvGraphicFramePr>
              <p:xfrm>
                <a:off x="5247667" y="3000693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94" name="Image" r:id="rId5" imgW="406080" imgH="406080" progId="Photoshop.Image.16">
                        <p:embed/>
                      </p:oleObj>
                    </mc:Choice>
                    <mc:Fallback>
                      <p:oleObj name="Image" r:id="rId5" imgW="406080" imgH="406080" progId="Photoshop.Image.16">
                        <p:embed/>
                        <p:pic>
                          <p:nvPicPr>
                            <p:cNvPr id="56" name="Object 55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7667" y="3000693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" name="Group 8"/>
              <p:cNvGrpSpPr/>
              <p:nvPr/>
            </p:nvGrpSpPr>
            <p:grpSpPr>
              <a:xfrm>
                <a:off x="1929953" y="996266"/>
                <a:ext cx="556546" cy="758129"/>
                <a:chOff x="5047310" y="2389773"/>
                <a:chExt cx="807114" cy="1099454"/>
              </a:xfrm>
            </p:grpSpPr>
            <p:sp>
              <p:nvSpPr>
                <p:cNvPr id="10" name="Rounded Rectangle 9"/>
                <p:cNvSpPr/>
                <p:nvPr/>
              </p:nvSpPr>
              <p:spPr bwMode="auto">
                <a:xfrm>
                  <a:off x="5047310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7</a:t>
                  </a:r>
                </a:p>
              </p:txBody>
            </p:sp>
            <p:graphicFrame>
              <p:nvGraphicFramePr>
                <p:cNvPr id="11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5197607"/>
                    </p:ext>
                  </p:extLst>
                </p:nvPr>
              </p:nvGraphicFramePr>
              <p:xfrm>
                <a:off x="5240636" y="3000693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95" name="Image" r:id="rId5" imgW="406080" imgH="406080" progId="Photoshop.Image.16">
                        <p:embed/>
                      </p:oleObj>
                    </mc:Choice>
                    <mc:Fallback>
                      <p:oleObj name="Image" r:id="rId5" imgW="406080" imgH="406080" progId="Photoshop.Image.16">
                        <p:embed/>
                        <p:pic>
                          <p:nvPicPr>
                            <p:cNvPr id="59" name="Object 58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0636" y="3000693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" name="Group 11"/>
              <p:cNvGrpSpPr/>
              <p:nvPr/>
            </p:nvGrpSpPr>
            <p:grpSpPr>
              <a:xfrm>
                <a:off x="2622695" y="996266"/>
                <a:ext cx="556546" cy="758129"/>
                <a:chOff x="7035423" y="2389773"/>
                <a:chExt cx="807114" cy="1099454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7035423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14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44229717"/>
                    </p:ext>
                  </p:extLst>
                </p:nvPr>
              </p:nvGraphicFramePr>
              <p:xfrm>
                <a:off x="7235780" y="3000693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96" name="Image" r:id="rId7" imgW="406080" imgH="406080" progId="Photoshop.Image.16">
                        <p:embed/>
                      </p:oleObj>
                    </mc:Choice>
                    <mc:Fallback>
                      <p:oleObj name="Image" r:id="rId7" imgW="406080" imgH="406080" progId="Photoshop.Image.16">
                        <p:embed/>
                        <p:pic>
                          <p:nvPicPr>
                            <p:cNvPr id="62" name="Object 61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5780" y="3000693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" name="Group 14"/>
              <p:cNvGrpSpPr/>
              <p:nvPr/>
            </p:nvGrpSpPr>
            <p:grpSpPr>
              <a:xfrm>
                <a:off x="3347088" y="996266"/>
                <a:ext cx="556546" cy="758129"/>
                <a:chOff x="7035423" y="2389773"/>
                <a:chExt cx="807114" cy="1099454"/>
              </a:xfrm>
            </p:grpSpPr>
            <p:sp>
              <p:nvSpPr>
                <p:cNvPr id="16" name="Rounded Rectangle 15"/>
                <p:cNvSpPr/>
                <p:nvPr/>
              </p:nvSpPr>
              <p:spPr bwMode="auto">
                <a:xfrm>
                  <a:off x="7035423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K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17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29371343"/>
                    </p:ext>
                  </p:extLst>
                </p:nvPr>
              </p:nvGraphicFramePr>
              <p:xfrm>
                <a:off x="7235780" y="3000691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97" name="Image" r:id="rId7" imgW="406080" imgH="406080" progId="Photoshop.Image.16">
                        <p:embed/>
                      </p:oleObj>
                    </mc:Choice>
                    <mc:Fallback>
                      <p:oleObj name="Image" r:id="rId7" imgW="406080" imgH="406080" progId="Photoshop.Image.16">
                        <p:embed/>
                        <p:pic>
                          <p:nvPicPr>
                            <p:cNvPr id="65" name="Object 64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5780" y="3000691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64" name="TextBox 163"/>
            <p:cNvSpPr txBox="1"/>
            <p:nvPr/>
          </p:nvSpPr>
          <p:spPr bwMode="auto">
            <a:xfrm>
              <a:off x="6836402" y="1176056"/>
              <a:ext cx="106150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buSzTx/>
              </a:pPr>
              <a:r>
                <a:rPr lang="en-US" sz="1600" i="0" dirty="0"/>
                <a:t>High card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3482968" y="4084314"/>
            <a:ext cx="3944237" cy="780608"/>
            <a:chOff x="3440713" y="1989391"/>
            <a:chExt cx="3944237" cy="780608"/>
          </a:xfrm>
        </p:grpSpPr>
        <p:grpSp>
          <p:nvGrpSpPr>
            <p:cNvPr id="83" name="Group 82"/>
            <p:cNvGrpSpPr/>
            <p:nvPr/>
          </p:nvGrpSpPr>
          <p:grpSpPr>
            <a:xfrm>
              <a:off x="3440713" y="1989391"/>
              <a:ext cx="3317938" cy="780608"/>
              <a:chOff x="554044" y="1945338"/>
              <a:chExt cx="3317938" cy="78060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54044" y="1945338"/>
                <a:ext cx="556546" cy="758129"/>
                <a:chOff x="4063145" y="2389773"/>
                <a:chExt cx="807114" cy="1099454"/>
              </a:xfrm>
            </p:grpSpPr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4063145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9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20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98887185"/>
                    </p:ext>
                  </p:extLst>
                </p:nvPr>
              </p:nvGraphicFramePr>
              <p:xfrm>
                <a:off x="4280360" y="3006491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98" name="Image" r:id="rId3" imgW="406080" imgH="406080" progId="Photoshop.Image.16">
                        <p:embed/>
                      </p:oleObj>
                    </mc:Choice>
                    <mc:Fallback>
                      <p:oleObj name="Image" r:id="rId3" imgW="406080" imgH="406080" progId="Photoshop.Image.16">
                        <p:embed/>
                        <p:pic>
                          <p:nvPicPr>
                            <p:cNvPr id="5" name="Object 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80360" y="3006491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1" name="Group 20"/>
              <p:cNvGrpSpPr/>
              <p:nvPr/>
            </p:nvGrpSpPr>
            <p:grpSpPr>
              <a:xfrm>
                <a:off x="2622695" y="1967817"/>
                <a:ext cx="556546" cy="758129"/>
                <a:chOff x="5047310" y="2389773"/>
                <a:chExt cx="807114" cy="1099454"/>
              </a:xfrm>
            </p:grpSpPr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5047310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10</a:t>
                  </a:r>
                </a:p>
              </p:txBody>
            </p:sp>
            <p:graphicFrame>
              <p:nvGraphicFramePr>
                <p:cNvPr id="23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82378034"/>
                    </p:ext>
                  </p:extLst>
                </p:nvPr>
              </p:nvGraphicFramePr>
              <p:xfrm>
                <a:off x="5247667" y="2971159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99" name="Image" r:id="rId5" imgW="406080" imgH="406080" progId="Photoshop.Image.16">
                        <p:embed/>
                      </p:oleObj>
                    </mc:Choice>
                    <mc:Fallback>
                      <p:oleObj name="Image" r:id="rId5" imgW="406080" imgH="406080" progId="Photoshop.Image.16">
                        <p:embed/>
                        <p:pic>
                          <p:nvPicPr>
                            <p:cNvPr id="8" name="Object 7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7667" y="2971159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4" name="Group 23"/>
              <p:cNvGrpSpPr/>
              <p:nvPr/>
            </p:nvGrpSpPr>
            <p:grpSpPr>
              <a:xfrm>
                <a:off x="1916391" y="1945338"/>
                <a:ext cx="556546" cy="758129"/>
                <a:chOff x="9124850" y="2389773"/>
                <a:chExt cx="807114" cy="1099454"/>
              </a:xfrm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9124850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26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7368098"/>
                    </p:ext>
                  </p:extLst>
                </p:nvPr>
              </p:nvGraphicFramePr>
              <p:xfrm>
                <a:off x="9342032" y="3007053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00" name="Image" r:id="rId5" imgW="406080" imgH="406080" progId="Photoshop.Image.16">
                        <p:embed/>
                      </p:oleObj>
                    </mc:Choice>
                    <mc:Fallback>
                      <p:oleObj name="Image" r:id="rId5" imgW="406080" imgH="406080" progId="Photoshop.Image.16">
                        <p:embed/>
                        <p:pic>
                          <p:nvPicPr>
                            <p:cNvPr id="11" name="Object 10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42032" y="3007053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7" name="Group 26"/>
              <p:cNvGrpSpPr/>
              <p:nvPr/>
            </p:nvGrpSpPr>
            <p:grpSpPr>
              <a:xfrm>
                <a:off x="3315436" y="1967817"/>
                <a:ext cx="556546" cy="758129"/>
                <a:chOff x="7035423" y="2389773"/>
                <a:chExt cx="807114" cy="1099454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7035423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235780" y="2965434"/>
                <a:ext cx="4064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01" name="Image" r:id="rId7" imgW="406080" imgH="406080" progId="Photoshop.Image.16">
                        <p:embed/>
                      </p:oleObj>
                    </mc:Choice>
                    <mc:Fallback>
                      <p:oleObj name="Image" r:id="rId7" imgW="406080" imgH="406080" progId="Photoshop.Image.16">
                        <p:embed/>
                        <p:pic>
                          <p:nvPicPr>
                            <p:cNvPr id="14" name="Object 13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5780" y="2965434"/>
                              <a:ext cx="4064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0" name="Group 29"/>
              <p:cNvGrpSpPr/>
              <p:nvPr/>
            </p:nvGrpSpPr>
            <p:grpSpPr>
              <a:xfrm>
                <a:off x="1221689" y="1949934"/>
                <a:ext cx="556546" cy="758129"/>
                <a:chOff x="7035423" y="2389773"/>
                <a:chExt cx="807114" cy="1099454"/>
              </a:xfrm>
            </p:grpSpPr>
            <p:sp>
              <p:nvSpPr>
                <p:cNvPr id="31" name="Rounded Rectangle 30"/>
                <p:cNvSpPr/>
                <p:nvPr/>
              </p:nvSpPr>
              <p:spPr bwMode="auto">
                <a:xfrm>
                  <a:off x="7035423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J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32" name="Object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50131179"/>
                    </p:ext>
                  </p:extLst>
                </p:nvPr>
              </p:nvGraphicFramePr>
              <p:xfrm>
                <a:off x="7234115" y="2983490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02" name="Image" r:id="rId7" imgW="406080" imgH="406080" progId="Photoshop.Image.16">
                        <p:embed/>
                      </p:oleObj>
                    </mc:Choice>
                    <mc:Fallback>
                      <p:oleObj name="Image" r:id="rId7" imgW="406080" imgH="406080" progId="Photoshop.Image.16">
                        <p:embed/>
                        <p:pic>
                          <p:nvPicPr>
                            <p:cNvPr id="17" name="Object 16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4115" y="2983490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65" name="TextBox 164"/>
            <p:cNvSpPr txBox="1"/>
            <p:nvPr/>
          </p:nvSpPr>
          <p:spPr bwMode="auto">
            <a:xfrm>
              <a:off x="6836402" y="2199178"/>
              <a:ext cx="5485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buSzTx/>
              </a:pPr>
              <a:r>
                <a:rPr lang="en-US" sz="1600" i="0" dirty="0"/>
                <a:t>Pair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3440713" y="3030395"/>
            <a:ext cx="4354478" cy="765216"/>
            <a:chOff x="3440713" y="3030395"/>
            <a:chExt cx="4354478" cy="765216"/>
          </a:xfrm>
        </p:grpSpPr>
        <p:grpSp>
          <p:nvGrpSpPr>
            <p:cNvPr id="82" name="Group 81"/>
            <p:cNvGrpSpPr/>
            <p:nvPr/>
          </p:nvGrpSpPr>
          <p:grpSpPr>
            <a:xfrm>
              <a:off x="3440713" y="3030395"/>
              <a:ext cx="3304377" cy="765216"/>
              <a:chOff x="554044" y="2859599"/>
              <a:chExt cx="3304377" cy="765216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54044" y="2859599"/>
                <a:ext cx="556546" cy="758129"/>
                <a:chOff x="4063145" y="2389773"/>
                <a:chExt cx="807114" cy="1099454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4063145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9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35" name="Object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64114093"/>
                    </p:ext>
                  </p:extLst>
                </p:nvPr>
              </p:nvGraphicFramePr>
              <p:xfrm>
                <a:off x="4260659" y="2980045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03" name="Image" r:id="rId3" imgW="406080" imgH="406080" progId="Photoshop.Image.16">
                        <p:embed/>
                      </p:oleObj>
                    </mc:Choice>
                    <mc:Fallback>
                      <p:oleObj name="Image" r:id="rId3" imgW="406080" imgH="406080" progId="Photoshop.Image.16">
                        <p:embed/>
                        <p:pic>
                          <p:nvPicPr>
                            <p:cNvPr id="20" name="Object 19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60659" y="2980045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6" name="Group 35"/>
              <p:cNvGrpSpPr/>
              <p:nvPr/>
            </p:nvGrpSpPr>
            <p:grpSpPr>
              <a:xfrm>
                <a:off x="1221689" y="2859599"/>
                <a:ext cx="556546" cy="758129"/>
                <a:chOff x="5047310" y="2389773"/>
                <a:chExt cx="807114" cy="1099454"/>
              </a:xfrm>
            </p:grpSpPr>
            <p:sp>
              <p:nvSpPr>
                <p:cNvPr id="37" name="Rounded Rectangle 36"/>
                <p:cNvSpPr/>
                <p:nvPr/>
              </p:nvSpPr>
              <p:spPr bwMode="auto">
                <a:xfrm>
                  <a:off x="5047310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10</a:t>
                  </a:r>
                </a:p>
              </p:txBody>
            </p:sp>
            <p:graphicFrame>
              <p:nvGraphicFramePr>
                <p:cNvPr id="38" name="Object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01298341"/>
                    </p:ext>
                  </p:extLst>
                </p:nvPr>
              </p:nvGraphicFramePr>
              <p:xfrm>
                <a:off x="5244824" y="2970293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04" name="Image" r:id="rId5" imgW="406080" imgH="406080" progId="Photoshop.Image.16">
                        <p:embed/>
                      </p:oleObj>
                    </mc:Choice>
                    <mc:Fallback>
                      <p:oleObj name="Image" r:id="rId5" imgW="406080" imgH="406080" progId="Photoshop.Image.16">
                        <p:embed/>
                        <p:pic>
                          <p:nvPicPr>
                            <p:cNvPr id="23" name="Object 22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4824" y="2970293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9" name="Group 38"/>
              <p:cNvGrpSpPr/>
              <p:nvPr/>
            </p:nvGrpSpPr>
            <p:grpSpPr>
              <a:xfrm>
                <a:off x="3301875" y="2862090"/>
                <a:ext cx="556546" cy="758129"/>
                <a:chOff x="9124850" y="2389773"/>
                <a:chExt cx="807114" cy="1099454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9124850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41" name="Object 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56204452"/>
                    </p:ext>
                  </p:extLst>
                </p:nvPr>
              </p:nvGraphicFramePr>
              <p:xfrm>
                <a:off x="9325207" y="2982880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05" name="Image" r:id="rId5" imgW="406080" imgH="406080" progId="Photoshop.Image.16">
                        <p:embed/>
                      </p:oleObj>
                    </mc:Choice>
                    <mc:Fallback>
                      <p:oleObj name="Image" r:id="rId5" imgW="406080" imgH="406080" progId="Photoshop.Image.16">
                        <p:embed/>
                        <p:pic>
                          <p:nvPicPr>
                            <p:cNvPr id="26" name="Object 25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25207" y="2982880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2" name="Group 41"/>
              <p:cNvGrpSpPr/>
              <p:nvPr/>
            </p:nvGrpSpPr>
            <p:grpSpPr>
              <a:xfrm>
                <a:off x="1914431" y="2859599"/>
                <a:ext cx="556546" cy="758129"/>
                <a:chOff x="7035423" y="2389773"/>
                <a:chExt cx="807114" cy="1099454"/>
              </a:xfrm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7035423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44" name="Object 4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235780" y="2965434"/>
                <a:ext cx="4064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06" name="Image" r:id="rId7" imgW="406080" imgH="406080" progId="Photoshop.Image.16">
                        <p:embed/>
                      </p:oleObj>
                    </mc:Choice>
                    <mc:Fallback>
                      <p:oleObj name="Image" r:id="rId7" imgW="406080" imgH="406080" progId="Photoshop.Image.16">
                        <p:embed/>
                        <p:pic>
                          <p:nvPicPr>
                            <p:cNvPr id="29" name="Object 28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5780" y="2965434"/>
                              <a:ext cx="4064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5" name="Group 44"/>
              <p:cNvGrpSpPr/>
              <p:nvPr/>
            </p:nvGrpSpPr>
            <p:grpSpPr>
              <a:xfrm>
                <a:off x="2607173" y="2866686"/>
                <a:ext cx="556546" cy="758129"/>
                <a:chOff x="7035423" y="2389773"/>
                <a:chExt cx="807114" cy="1099454"/>
              </a:xfrm>
            </p:grpSpPr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7035423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47" name="Object 4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235780" y="2965434"/>
                <a:ext cx="4064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07" name="Image" r:id="rId7" imgW="406080" imgH="406080" progId="Photoshop.Image.16">
                        <p:embed/>
                      </p:oleObj>
                    </mc:Choice>
                    <mc:Fallback>
                      <p:oleObj name="Image" r:id="rId7" imgW="406080" imgH="406080" progId="Photoshop.Image.16">
                        <p:embed/>
                        <p:pic>
                          <p:nvPicPr>
                            <p:cNvPr id="32" name="Object 31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5780" y="2965434"/>
                              <a:ext cx="4064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66" name="TextBox 165"/>
            <p:cNvSpPr txBox="1"/>
            <p:nvPr/>
          </p:nvSpPr>
          <p:spPr bwMode="auto">
            <a:xfrm>
              <a:off x="6836402" y="3231124"/>
              <a:ext cx="95878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buSzTx/>
              </a:pPr>
              <a:r>
                <a:rPr lang="en-US" sz="1600" i="0" dirty="0"/>
                <a:t>Two pair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471187" y="1973125"/>
            <a:ext cx="4913131" cy="766033"/>
            <a:chOff x="3440713" y="4056007"/>
            <a:chExt cx="4913131" cy="766033"/>
          </a:xfrm>
        </p:grpSpPr>
        <p:grpSp>
          <p:nvGrpSpPr>
            <p:cNvPr id="81" name="Group 80"/>
            <p:cNvGrpSpPr/>
            <p:nvPr/>
          </p:nvGrpSpPr>
          <p:grpSpPr>
            <a:xfrm>
              <a:off x="3440713" y="4056007"/>
              <a:ext cx="3286894" cy="766033"/>
              <a:chOff x="545674" y="3738590"/>
              <a:chExt cx="3286894" cy="76603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45674" y="3742334"/>
                <a:ext cx="556546" cy="758129"/>
                <a:chOff x="4063145" y="2389773"/>
                <a:chExt cx="807114" cy="1099454"/>
              </a:xfrm>
            </p:grpSpPr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4063145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9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50" name="Object 4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49768037"/>
                    </p:ext>
                  </p:extLst>
                </p:nvPr>
              </p:nvGraphicFramePr>
              <p:xfrm>
                <a:off x="4261667" y="2957211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08" name="Image" r:id="rId3" imgW="406080" imgH="406080" progId="Photoshop.Image.16">
                        <p:embed/>
                      </p:oleObj>
                    </mc:Choice>
                    <mc:Fallback>
                      <p:oleObj name="Image" r:id="rId3" imgW="406080" imgH="406080" progId="Photoshop.Image.16">
                        <p:embed/>
                        <p:pic>
                          <p:nvPicPr>
                            <p:cNvPr id="35" name="Object 3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61667" y="2957211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2" name="Rounded Rectangle 51"/>
              <p:cNvSpPr/>
              <p:nvPr/>
            </p:nvSpPr>
            <p:spPr bwMode="auto">
              <a:xfrm>
                <a:off x="1914431" y="3739407"/>
                <a:ext cx="556546" cy="75812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10</a:t>
                </a: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1211015" y="3738590"/>
                <a:ext cx="556546" cy="758129"/>
                <a:chOff x="9124850" y="2389773"/>
                <a:chExt cx="807114" cy="1099454"/>
              </a:xfrm>
            </p:grpSpPr>
            <p:sp>
              <p:nvSpPr>
                <p:cNvPr id="55" name="Rounded Rectangle 54"/>
                <p:cNvSpPr/>
                <p:nvPr/>
              </p:nvSpPr>
              <p:spPr bwMode="auto">
                <a:xfrm>
                  <a:off x="9124850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A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56" name="Object 5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81877018"/>
                    </p:ext>
                  </p:extLst>
                </p:nvPr>
              </p:nvGraphicFramePr>
              <p:xfrm>
                <a:off x="9322292" y="2964047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09" name="Image" r:id="rId5" imgW="406080" imgH="406080" progId="Photoshop.Image.16">
                        <p:embed/>
                      </p:oleObj>
                    </mc:Choice>
                    <mc:Fallback>
                      <p:oleObj name="Image" r:id="rId5" imgW="406080" imgH="406080" progId="Photoshop.Image.16">
                        <p:embed/>
                        <p:pic>
                          <p:nvPicPr>
                            <p:cNvPr id="41" name="Object 40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22292" y="2964047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7" name="Group 56"/>
              <p:cNvGrpSpPr/>
              <p:nvPr/>
            </p:nvGrpSpPr>
            <p:grpSpPr>
              <a:xfrm>
                <a:off x="2583281" y="3739407"/>
                <a:ext cx="556546" cy="758129"/>
                <a:chOff x="7035423" y="2389773"/>
                <a:chExt cx="807114" cy="1099454"/>
              </a:xfrm>
            </p:grpSpPr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7035423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59" name="Object 5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64785982"/>
                    </p:ext>
                  </p:extLst>
                </p:nvPr>
              </p:nvGraphicFramePr>
              <p:xfrm>
                <a:off x="7253104" y="2961456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10" name="Image" r:id="rId7" imgW="406080" imgH="406080" progId="Photoshop.Image.16">
                        <p:embed/>
                      </p:oleObj>
                    </mc:Choice>
                    <mc:Fallback>
                      <p:oleObj name="Image" r:id="rId7" imgW="406080" imgH="406080" progId="Photoshop.Image.16">
                        <p:embed/>
                        <p:pic>
                          <p:nvPicPr>
                            <p:cNvPr id="44" name="Object 43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53104" y="2961456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0" name="Group 59"/>
              <p:cNvGrpSpPr/>
              <p:nvPr/>
            </p:nvGrpSpPr>
            <p:grpSpPr>
              <a:xfrm>
                <a:off x="3276022" y="3746494"/>
                <a:ext cx="556546" cy="758129"/>
                <a:chOff x="7035423" y="2389773"/>
                <a:chExt cx="807114" cy="1099454"/>
              </a:xfrm>
            </p:grpSpPr>
            <p:sp>
              <p:nvSpPr>
                <p:cNvPr id="61" name="Rounded Rectangle 60"/>
                <p:cNvSpPr/>
                <p:nvPr/>
              </p:nvSpPr>
              <p:spPr bwMode="auto">
                <a:xfrm>
                  <a:off x="7035423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62" name="Object 6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82087876"/>
                    </p:ext>
                  </p:extLst>
                </p:nvPr>
              </p:nvGraphicFramePr>
              <p:xfrm>
                <a:off x="7246243" y="2955920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11" name="Image" r:id="rId7" imgW="406080" imgH="406080" progId="Photoshop.Image.16">
                        <p:embed/>
                      </p:oleObj>
                    </mc:Choice>
                    <mc:Fallback>
                      <p:oleObj name="Image" r:id="rId7" imgW="406080" imgH="406080" progId="Photoshop.Image.16">
                        <p:embed/>
                        <p:pic>
                          <p:nvPicPr>
                            <p:cNvPr id="47" name="Object 46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46243" y="2955920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3" name="Object 6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5339557"/>
                  </p:ext>
                </p:extLst>
              </p:nvPr>
            </p:nvGraphicFramePr>
            <p:xfrm>
              <a:off x="2063261" y="4136354"/>
              <a:ext cx="280233" cy="280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12" name="Image" r:id="rId3" imgW="406080" imgH="406080" progId="Photoshop.Image.16">
                      <p:embed/>
                    </p:oleObj>
                  </mc:Choice>
                  <mc:Fallback>
                    <p:oleObj name="Image" r:id="rId3" imgW="406080" imgH="406080" progId="Photoshop.Image.16">
                      <p:embed/>
                      <p:pic>
                        <p:nvPicPr>
                          <p:cNvPr id="50" name="Object 4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3261" y="4136354"/>
                            <a:ext cx="280233" cy="2802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7" name="TextBox 166"/>
            <p:cNvSpPr txBox="1"/>
            <p:nvPr/>
          </p:nvSpPr>
          <p:spPr bwMode="auto">
            <a:xfrm>
              <a:off x="6800470" y="4265794"/>
              <a:ext cx="15533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buSzTx/>
              </a:pPr>
              <a:r>
                <a:rPr lang="en-US" sz="1600" i="0" dirty="0"/>
                <a:t>Three of a kind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484782" y="955675"/>
            <a:ext cx="4287280" cy="758129"/>
            <a:chOff x="3440713" y="5082435"/>
            <a:chExt cx="4287280" cy="758129"/>
          </a:xfrm>
        </p:grpSpPr>
        <p:grpSp>
          <p:nvGrpSpPr>
            <p:cNvPr id="80" name="Group 79"/>
            <p:cNvGrpSpPr/>
            <p:nvPr/>
          </p:nvGrpSpPr>
          <p:grpSpPr>
            <a:xfrm>
              <a:off x="3440713" y="5082435"/>
              <a:ext cx="3286894" cy="758129"/>
              <a:chOff x="545674" y="5107835"/>
              <a:chExt cx="3286894" cy="75812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45674" y="5107835"/>
                <a:ext cx="556546" cy="758129"/>
                <a:chOff x="4063145" y="2389773"/>
                <a:chExt cx="807114" cy="1099454"/>
              </a:xfrm>
            </p:grpSpPr>
            <p:sp>
              <p:nvSpPr>
                <p:cNvPr id="66" name="Rounded Rectangle 65"/>
                <p:cNvSpPr/>
                <p:nvPr/>
              </p:nvSpPr>
              <p:spPr bwMode="auto">
                <a:xfrm>
                  <a:off x="4063145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7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67" name="Object 6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72865319"/>
                    </p:ext>
                  </p:extLst>
                </p:nvPr>
              </p:nvGraphicFramePr>
              <p:xfrm>
                <a:off x="4263502" y="2965434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13" name="Image" r:id="rId3" imgW="406080" imgH="406080" progId="Photoshop.Image.16">
                        <p:embed/>
                      </p:oleObj>
                    </mc:Choice>
                    <mc:Fallback>
                      <p:oleObj name="Image" r:id="rId3" imgW="406080" imgH="406080" progId="Photoshop.Image.16">
                        <p:embed/>
                        <p:pic>
                          <p:nvPicPr>
                            <p:cNvPr id="50" name="Object 49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63502" y="2965434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9" name="Group 68"/>
              <p:cNvGrpSpPr/>
              <p:nvPr/>
            </p:nvGrpSpPr>
            <p:grpSpPr>
              <a:xfrm>
                <a:off x="1211015" y="5107835"/>
                <a:ext cx="556546" cy="758129"/>
                <a:chOff x="9124850" y="2389773"/>
                <a:chExt cx="807114" cy="1099454"/>
              </a:xfrm>
            </p:grpSpPr>
            <p:sp>
              <p:nvSpPr>
                <p:cNvPr id="70" name="Rounded Rectangle 69"/>
                <p:cNvSpPr/>
                <p:nvPr/>
              </p:nvSpPr>
              <p:spPr bwMode="auto">
                <a:xfrm>
                  <a:off x="9124850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8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71" name="Object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21879498"/>
                    </p:ext>
                  </p:extLst>
                </p:nvPr>
              </p:nvGraphicFramePr>
              <p:xfrm>
                <a:off x="9325207" y="2965434"/>
                <a:ext cx="406399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14" name="Image" r:id="rId5" imgW="406080" imgH="406080" progId="Photoshop.Image.16">
                        <p:embed/>
                      </p:oleObj>
                    </mc:Choice>
                    <mc:Fallback>
                      <p:oleObj name="Image" r:id="rId5" imgW="406080" imgH="406080" progId="Photoshop.Image.16">
                        <p:embed/>
                        <p:pic>
                          <p:nvPicPr>
                            <p:cNvPr id="56" name="Object 55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25207" y="2965434"/>
                              <a:ext cx="406399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2" name="Group 71"/>
              <p:cNvGrpSpPr/>
              <p:nvPr/>
            </p:nvGrpSpPr>
            <p:grpSpPr>
              <a:xfrm>
                <a:off x="2583281" y="5107835"/>
                <a:ext cx="556546" cy="758129"/>
                <a:chOff x="7035423" y="2389773"/>
                <a:chExt cx="807114" cy="1099454"/>
              </a:xfrm>
            </p:grpSpPr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7035423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10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74" name="Object 7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235780" y="2965434"/>
                <a:ext cx="4064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15" name="Image" r:id="rId7" imgW="406080" imgH="406080" progId="Photoshop.Image.16">
                        <p:embed/>
                      </p:oleObj>
                    </mc:Choice>
                    <mc:Fallback>
                      <p:oleObj name="Image" r:id="rId7" imgW="406080" imgH="406080" progId="Photoshop.Image.16">
                        <p:embed/>
                        <p:pic>
                          <p:nvPicPr>
                            <p:cNvPr id="59" name="Object 58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5780" y="2965434"/>
                              <a:ext cx="4064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5" name="Group 74"/>
              <p:cNvGrpSpPr/>
              <p:nvPr/>
            </p:nvGrpSpPr>
            <p:grpSpPr>
              <a:xfrm>
                <a:off x="3276022" y="5107835"/>
                <a:ext cx="556546" cy="758129"/>
                <a:chOff x="7035423" y="2389773"/>
                <a:chExt cx="807114" cy="1099454"/>
              </a:xfrm>
            </p:grpSpPr>
            <p:sp>
              <p:nvSpPr>
                <p:cNvPr id="76" name="Rounded Rectangle 75"/>
                <p:cNvSpPr/>
                <p:nvPr/>
              </p:nvSpPr>
              <p:spPr bwMode="auto">
                <a:xfrm>
                  <a:off x="7035423" y="2389773"/>
                  <a:ext cx="807114" cy="109945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tx1"/>
                      </a:solidFill>
                      <a:latin typeface="Arial" charset="0"/>
                    </a:rPr>
                    <a:t>J</a:t>
                  </a:r>
                  <a:endParaRPr kumimoji="0" 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aphicFrame>
              <p:nvGraphicFramePr>
                <p:cNvPr id="77" name="Object 7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235780" y="2965434"/>
                <a:ext cx="4064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16" name="Image" r:id="rId7" imgW="406080" imgH="406080" progId="Photoshop.Image.16">
                        <p:embed/>
                      </p:oleObj>
                    </mc:Choice>
                    <mc:Fallback>
                      <p:oleObj name="Image" r:id="rId7" imgW="406080" imgH="406080" progId="Photoshop.Image.16">
                        <p:embed/>
                        <p:pic>
                          <p:nvPicPr>
                            <p:cNvPr id="62" name="Object 61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5780" y="2965434"/>
                              <a:ext cx="4064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9" name="Group 78"/>
              <p:cNvGrpSpPr/>
              <p:nvPr/>
            </p:nvGrpSpPr>
            <p:grpSpPr>
              <a:xfrm>
                <a:off x="1914431" y="5107835"/>
                <a:ext cx="556546" cy="758129"/>
                <a:chOff x="1907718" y="4761755"/>
                <a:chExt cx="556546" cy="758129"/>
              </a:xfrm>
            </p:grpSpPr>
            <p:sp>
              <p:nvSpPr>
                <p:cNvPr id="68" name="Rounded Rectangle 67"/>
                <p:cNvSpPr/>
                <p:nvPr/>
              </p:nvSpPr>
              <p:spPr bwMode="auto">
                <a:xfrm>
                  <a:off x="1907718" y="4761755"/>
                  <a:ext cx="556546" cy="7581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9</a:t>
                  </a:r>
                </a:p>
              </p:txBody>
            </p:sp>
            <p:graphicFrame>
              <p:nvGraphicFramePr>
                <p:cNvPr id="78" name="Object 7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52101550"/>
                    </p:ext>
                  </p:extLst>
                </p:nvPr>
              </p:nvGraphicFramePr>
              <p:xfrm>
                <a:off x="2045874" y="5158702"/>
                <a:ext cx="280233" cy="280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17" name="Image" r:id="rId3" imgW="406080" imgH="406080" progId="Photoshop.Image.16">
                        <p:embed/>
                      </p:oleObj>
                    </mc:Choice>
                    <mc:Fallback>
                      <p:oleObj name="Image" r:id="rId3" imgW="406080" imgH="406080" progId="Photoshop.Image.16">
                        <p:embed/>
                        <p:pic>
                          <p:nvPicPr>
                            <p:cNvPr id="63" name="Object 62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45874" y="5158702"/>
                              <a:ext cx="280233" cy="28023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68" name="TextBox 167"/>
            <p:cNvSpPr txBox="1"/>
            <p:nvPr/>
          </p:nvSpPr>
          <p:spPr bwMode="auto">
            <a:xfrm>
              <a:off x="6836402" y="5297740"/>
              <a:ext cx="8915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buSzTx/>
              </a:pPr>
              <a:r>
                <a:rPr lang="en-US" sz="1600" i="0" dirty="0"/>
                <a:t>Straight</a:t>
              </a:r>
            </a:p>
          </p:txBody>
        </p:sp>
      </p:grpSp>
      <p:sp>
        <p:nvSpPr>
          <p:cNvPr id="169" name="Down Arrow 168"/>
          <p:cNvSpPr/>
          <p:nvPr/>
        </p:nvSpPr>
        <p:spPr bwMode="auto">
          <a:xfrm>
            <a:off x="2400387" y="966268"/>
            <a:ext cx="861208" cy="4874295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High to Low</a:t>
            </a: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2690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Ranking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813" y="1369607"/>
            <a:ext cx="6092825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i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i="0" dirty="0" err="1">
                <a:solidFill>
                  <a:srgbClr val="2B91AF"/>
                </a:solidFill>
                <a:latin typeface="Consolas" panose="020B0609020204030204" pitchFamily="49" charset="0"/>
              </a:rPr>
              <a:t>HandRank</a:t>
            </a:r>
            <a:r>
              <a:rPr lang="en-US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GetHandRank</a:t>
            </a:r>
            <a:r>
              <a:rPr lang="en-US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0" algn="l"/>
            <a:r>
              <a:rPr lang="en-US" sz="28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// </a:t>
            </a:r>
            <a:r>
              <a:rPr lang="en-US" altLang="en-US" sz="28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switch (</a:t>
            </a:r>
            <a:r>
              <a:rPr lang="en-US" altLang="en-US" sz="2800" i="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caseSwitch</a:t>
            </a:r>
            <a:r>
              <a:rPr lang="en-US" altLang="en-US" sz="28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pPr lvl="0" algn="l"/>
            <a:r>
              <a:rPr lang="en-US" sz="2800" i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// IF then</a:t>
            </a:r>
          </a:p>
          <a:p>
            <a:pPr algn="l"/>
            <a:r>
              <a:rPr lang="en-US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13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Ranking (return early)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813" y="1369607"/>
            <a:ext cx="91038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HandRank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GetHandRank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HasRoyalFlush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HandRank.RoyalFlush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HasFlush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HandRank.Flush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HandRank.HighCard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92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Ranking (functional refactoring)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HandRank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GetHandRank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HasRoyalFlush</a:t>
            </a:r>
            <a:r>
              <a:rPr lang="en-US" sz="1400" dirty="0">
                <a:latin typeface="Consolas" panose="020B0609020204030204" pitchFamily="49" charset="0"/>
              </a:rPr>
              <a:t>())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HandRank.RoyalFlush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HasFlush</a:t>
            </a:r>
            <a:r>
              <a:rPr lang="en-US" sz="1400" dirty="0">
                <a:latin typeface="Consolas" panose="020B0609020204030204" pitchFamily="49" charset="0"/>
              </a:rPr>
              <a:t>())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HandRank.Flush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HandRank.HighCard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Statement based (ternary)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/>
              <a:t> </a:t>
            </a:r>
            <a:r>
              <a:rPr lang="en-US" sz="1400" dirty="0" err="1"/>
              <a:t>HandRank</a:t>
            </a:r>
            <a:r>
              <a:rPr lang="en-US" sz="1400" dirty="0"/>
              <a:t> </a:t>
            </a:r>
            <a:r>
              <a:rPr lang="en-US" sz="1400" dirty="0" err="1"/>
              <a:t>GetHandRank</a:t>
            </a:r>
            <a:r>
              <a:rPr lang="en-US" sz="1400" dirty="0"/>
              <a:t>() =&gt;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HasRoyalFlush</a:t>
            </a:r>
            <a:r>
              <a:rPr lang="en-US" sz="1400" dirty="0"/>
              <a:t>() ? </a:t>
            </a:r>
            <a:r>
              <a:rPr lang="en-US" sz="1400" dirty="0" err="1"/>
              <a:t>HandRank.RoyalFlush</a:t>
            </a:r>
            <a:r>
              <a:rPr lang="en-US" sz="1400" dirty="0"/>
              <a:t> :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HasFlush</a:t>
            </a:r>
            <a:r>
              <a:rPr lang="en-US" sz="1400" dirty="0"/>
              <a:t>() ? </a:t>
            </a:r>
            <a:r>
              <a:rPr lang="en-US" sz="1400" dirty="0" err="1"/>
              <a:t>HandRank.Flush</a:t>
            </a:r>
            <a:r>
              <a:rPr lang="en-US" sz="1400" dirty="0"/>
              <a:t> :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HandRank.HighCard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6025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chains using Fluent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.Equal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HandRank</a:t>
            </a:r>
            <a:r>
              <a:rPr lang="en-US" dirty="0" err="1">
                <a:latin typeface="Consolas" panose="020B0609020204030204" pitchFamily="49" charset="0"/>
              </a:rPr>
              <a:t>.RoyalFlush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hand.GetHandRank</a:t>
            </a:r>
            <a:r>
              <a:rPr lang="en-US" dirty="0">
                <a:latin typeface="Consolas" panose="020B0609020204030204" pitchFamily="49" charset="0"/>
              </a:rPr>
              <a:t>());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hand.GetHandRank</a:t>
            </a:r>
            <a:r>
              <a:rPr lang="en-US" dirty="0"/>
              <a:t>().Should().Be(</a:t>
            </a:r>
            <a:r>
              <a:rPr lang="en-US" dirty="0" err="1"/>
              <a:t>HandRank.FullHouse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0762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Higher Order Function</a:t>
            </a:r>
          </a:p>
          <a:p>
            <a:pPr marL="0" indent="0">
              <a:buNone/>
            </a:pPr>
            <a:r>
              <a:rPr lang="en-US" dirty="0"/>
              <a:t>A function that accepts another function as a parameter, or returns another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Mutates state</a:t>
            </a:r>
          </a:p>
          <a:p>
            <a:pPr marL="0" indent="0">
              <a:buNone/>
            </a:pPr>
            <a:r>
              <a:rPr lang="en-US" dirty="0" err="1"/>
              <a:t>AddOrUpdate</a:t>
            </a:r>
            <a:r>
              <a:rPr lang="en-US" dirty="0"/>
              <a:t> is a void method that mutates the collection. However, it does so in a thread-safe way.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20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dict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ConcurrentDictionary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CardValue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card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cards)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dict.AddOrUpdate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card.Value</a:t>
            </a:r>
            <a:r>
              <a:rPr lang="en-US" sz="1600" dirty="0">
                <a:latin typeface="Consolas" panose="020B0609020204030204" pitchFamily="49" charset="0"/>
              </a:rPr>
              <a:t>, 1, (</a:t>
            </a:r>
            <a:r>
              <a:rPr lang="en-US" sz="1600" dirty="0" err="1">
                <a:latin typeface="Consolas" panose="020B0609020204030204" pitchFamily="49" charset="0"/>
              </a:rPr>
              <a:t>cardValue</a:t>
            </a:r>
            <a:r>
              <a:rPr lang="en-US" sz="1600" dirty="0">
                <a:latin typeface="Consolas" panose="020B0609020204030204" pitchFamily="49" charset="0"/>
              </a:rPr>
              <a:t>, quantity) =&gt; ++quantity);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dict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274451" y="4135510"/>
            <a:ext cx="807114" cy="1099454"/>
            <a:chOff x="5047310" y="2389773"/>
            <a:chExt cx="807114" cy="1099454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5047310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10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5244824" y="2903922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Image" r:id="rId4" imgW="406080" imgH="406080" progId="Photoshop.Image.16">
                    <p:embed/>
                  </p:oleObj>
                </mc:Choice>
                <mc:Fallback>
                  <p:oleObj name="Image" r:id="rId4" imgW="406080" imgH="406080" progId="Photoshop.Image.16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244824" y="2903922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8262564" y="4135510"/>
            <a:ext cx="807114" cy="1099454"/>
            <a:chOff x="7035423" y="2389773"/>
            <a:chExt cx="807114" cy="1099454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035423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7235780" y="2965434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" name="Image" r:id="rId6" imgW="406080" imgH="406080" progId="Photoshop.Image.16">
                    <p:embed/>
                  </p:oleObj>
                </mc:Choice>
                <mc:Fallback>
                  <p:oleObj name="Image" r:id="rId6" imgW="406080" imgH="406080" progId="Photoshop.Image.16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235780" y="2965434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7258616" y="4135510"/>
            <a:ext cx="807114" cy="1099454"/>
            <a:chOff x="6031475" y="2389773"/>
            <a:chExt cx="807114" cy="1099454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6031475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6251615" y="2965434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" name="Image" r:id="rId6" imgW="406080" imgH="406080" progId="Photoshop.Image.16">
                    <p:embed/>
                  </p:oleObj>
                </mc:Choice>
                <mc:Fallback>
                  <p:oleObj name="Image" r:id="rId6" imgW="406080" imgH="406080" progId="Photoshop.Image.16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51615" y="2965434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5290286" y="4135510"/>
            <a:ext cx="807114" cy="1099454"/>
            <a:chOff x="4063145" y="2389773"/>
            <a:chExt cx="807114" cy="1099454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4063145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7</a:t>
              </a: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4260659" y="2903922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" name="Image" r:id="rId8" imgW="406080" imgH="406080" progId="Photoshop.Image.16">
                    <p:embed/>
                  </p:oleObj>
                </mc:Choice>
                <mc:Fallback>
                  <p:oleObj name="Image" r:id="rId8" imgW="406080" imgH="406080" progId="Photoshop.Image.16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60659" y="2903922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9266512" y="4135510"/>
            <a:ext cx="807114" cy="1099454"/>
            <a:chOff x="6031475" y="2389773"/>
            <a:chExt cx="807114" cy="1099454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6031475" y="2389773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6251615" y="2965434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" name="Image" r:id="rId6" imgW="406080" imgH="406080" progId="Photoshop.Image.16">
                    <p:embed/>
                  </p:oleObj>
                </mc:Choice>
                <mc:Fallback>
                  <p:oleObj name="Image" r:id="rId6" imgW="406080" imgH="406080" progId="Photoshop.Image.16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51615" y="2965434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20650"/>
              </p:ext>
            </p:extLst>
          </p:nvPr>
        </p:nvGraphicFramePr>
        <p:xfrm>
          <a:off x="557813" y="3786187"/>
          <a:ext cx="36145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293">
                  <a:extLst>
                    <a:ext uri="{9D8B030D-6E8A-4147-A177-3AD203B41FA5}">
                      <a16:colId xmlns:a16="http://schemas.microsoft.com/office/drawing/2014/main" val="1113593947"/>
                    </a:ext>
                  </a:extLst>
                </a:gridCol>
                <a:gridCol w="1807293">
                  <a:extLst>
                    <a:ext uri="{9D8B030D-6E8A-4147-A177-3AD203B41FA5}">
                      <a16:colId xmlns:a16="http://schemas.microsoft.com/office/drawing/2014/main" val="4125658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1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4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4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922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with extension methods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1804617" y="1236021"/>
            <a:ext cx="4147150" cy="1995827"/>
            <a:chOff x="1547824" y="2006445"/>
            <a:chExt cx="3024177" cy="913098"/>
          </a:xfrm>
        </p:grpSpPr>
        <p:cxnSp>
          <p:nvCxnSpPr>
            <p:cNvPr id="184" name="Elbow Connector 183"/>
            <p:cNvCxnSpPr>
              <a:stCxn id="188" idx="3"/>
            </p:cNvCxnSpPr>
            <p:nvPr/>
          </p:nvCxnSpPr>
          <p:spPr>
            <a:xfrm>
              <a:off x="3973530" y="2109169"/>
              <a:ext cx="598471" cy="805564"/>
            </a:xfrm>
            <a:prstGeom prst="bentConnector2">
              <a:avLst/>
            </a:prstGeom>
            <a:ln w="15875">
              <a:solidFill>
                <a:schemeClr val="accent3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185"/>
            <p:cNvCxnSpPr>
              <a:stCxn id="188" idx="1"/>
            </p:cNvCxnSpPr>
            <p:nvPr/>
          </p:nvCxnSpPr>
          <p:spPr>
            <a:xfrm rot="10800000" flipH="1" flipV="1">
              <a:off x="2376905" y="2109169"/>
              <a:ext cx="941300" cy="810374"/>
            </a:xfrm>
            <a:prstGeom prst="bentConnector4">
              <a:avLst>
                <a:gd name="adj1" fmla="val -17709"/>
                <a:gd name="adj2" fmla="val 56338"/>
              </a:avLst>
            </a:prstGeom>
            <a:ln w="15875">
              <a:solidFill>
                <a:schemeClr val="accent3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88" idx="1"/>
            </p:cNvCxnSpPr>
            <p:nvPr/>
          </p:nvCxnSpPr>
          <p:spPr>
            <a:xfrm rot="10800000" flipV="1">
              <a:off x="1547824" y="2109169"/>
              <a:ext cx="829082" cy="804458"/>
            </a:xfrm>
            <a:prstGeom prst="bentConnector2">
              <a:avLst/>
            </a:prstGeom>
            <a:ln w="15875">
              <a:solidFill>
                <a:schemeClr val="accent3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376906" y="2006445"/>
              <a:ext cx="1596625" cy="205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Generic type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28050" y="3355271"/>
            <a:ext cx="6830731" cy="805792"/>
            <a:chOff x="287431" y="4462715"/>
            <a:chExt cx="5216637" cy="805792"/>
          </a:xfrm>
        </p:grpSpPr>
        <p:grpSp>
          <p:nvGrpSpPr>
            <p:cNvPr id="198" name="Group 197"/>
            <p:cNvGrpSpPr/>
            <p:nvPr/>
          </p:nvGrpSpPr>
          <p:grpSpPr>
            <a:xfrm>
              <a:off x="1996990" y="4467488"/>
              <a:ext cx="1757581" cy="800219"/>
              <a:chOff x="984855" y="4695547"/>
              <a:chExt cx="1757581" cy="800219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1089387" y="5034101"/>
                <a:ext cx="16014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Extends type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984855" y="4695547"/>
                <a:ext cx="17575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chemeClr val="accent5">
                        <a:lumMod val="75000"/>
                      </a:schemeClr>
                    </a:solidFill>
                  </a:rPr>
                  <a:t>IEnumerable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&lt;</a:t>
                </a:r>
                <a:r>
                  <a:rPr lang="en-US" sz="16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MyType</a:t>
                </a:r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&gt;</a:t>
                </a: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287431" y="4467488"/>
              <a:ext cx="1757581" cy="707886"/>
              <a:chOff x="586512" y="2848409"/>
              <a:chExt cx="1757581" cy="707886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848788" y="3186963"/>
                <a:ext cx="1237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Return type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86512" y="2848409"/>
                <a:ext cx="17575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chemeClr val="tx2"/>
                    </a:solidFill>
                  </a:rPr>
                  <a:t>IEnumerable</a:t>
                </a:r>
                <a:r>
                  <a:rPr lang="en-US" sz="1600" dirty="0">
                    <a:solidFill>
                      <a:schemeClr val="tx2"/>
                    </a:solidFill>
                  </a:rPr>
                  <a:t>&lt;</a:t>
                </a:r>
                <a:r>
                  <a:rPr lang="en-US" sz="1600" dirty="0" err="1">
                    <a:solidFill>
                      <a:schemeClr val="accent2"/>
                    </a:solidFill>
                  </a:rPr>
                  <a:t>MyType</a:t>
                </a:r>
                <a:r>
                  <a:rPr lang="en-US" sz="1600" dirty="0">
                    <a:solidFill>
                      <a:schemeClr val="tx2"/>
                    </a:solidFill>
                  </a:rPr>
                  <a:t>&gt;</a:t>
                </a:r>
                <a:endParaRPr lang="en-US" sz="1600" dirty="0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3613797" y="4462715"/>
              <a:ext cx="1890271" cy="805792"/>
              <a:chOff x="3590470" y="4259325"/>
              <a:chExt cx="1890271" cy="805792"/>
            </a:xfrm>
          </p:grpSpPr>
          <p:sp>
            <p:nvSpPr>
              <p:cNvPr id="201" name="TextBox 200"/>
              <p:cNvSpPr txBox="1"/>
              <p:nvPr/>
            </p:nvSpPr>
            <p:spPr>
              <a:xfrm>
                <a:off x="4008542" y="4603452"/>
                <a:ext cx="988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Method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590470" y="4259325"/>
                <a:ext cx="1890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/>
                    </a:solidFill>
                  </a:rPr>
                  <a:t>.CustomMethodName()</a:t>
                </a:r>
              </a:p>
            </p:txBody>
          </p:sp>
        </p:grpSp>
      </p:grpSp>
      <p:sp>
        <p:nvSpPr>
          <p:cNvPr id="207" name="Rectangle 206"/>
          <p:cNvSpPr/>
          <p:nvPr/>
        </p:nvSpPr>
        <p:spPr>
          <a:xfrm>
            <a:off x="382416" y="4571006"/>
            <a:ext cx="11123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KeyValuePair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CardValue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ToPairs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this </a:t>
            </a:r>
            <a:r>
              <a:rPr lang="en-US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&lt;Card&gt;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cards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985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/>
              <a:t>Score: Straight, Straight Flush (30 minutes)</a:t>
            </a:r>
          </a:p>
          <a:p>
            <a:r>
              <a:rPr lang="en-US" dirty="0"/>
              <a:t>Functional Refactor </a:t>
            </a:r>
          </a:p>
          <a:p>
            <a:r>
              <a:rPr lang="en-US" dirty="0"/>
              <a:t>Score: </a:t>
            </a:r>
            <a:r>
              <a:rPr lang="en-US" dirty="0" err="1"/>
              <a:t>TwoPair</a:t>
            </a:r>
            <a:r>
              <a:rPr lang="en-US" dirty="0"/>
              <a:t>, Sucker Straight (45 minutes)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694467" y="1792623"/>
            <a:ext cx="419957" cy="208016"/>
          </a:xfrm>
          <a:prstGeom prst="stripedRightArrow">
            <a:avLst/>
          </a:prstGeom>
          <a:solidFill>
            <a:schemeClr val="tx2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68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vs. Self Documenting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HasOfAKind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800" dirty="0">
                <a:latin typeface="Consolas" panose="020B0609020204030204" pitchFamily="49" charset="0"/>
              </a:rPr>
              <a:t>&gt; cards,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) =&gt; 	</a:t>
            </a:r>
            <a:r>
              <a:rPr lang="en-US" sz="1800" dirty="0" err="1">
                <a:latin typeface="Consolas" panose="020B0609020204030204" pitchFamily="49" charset="0"/>
              </a:rPr>
              <a:t>cards.ToPairs</a:t>
            </a:r>
            <a:r>
              <a:rPr lang="en-US" sz="1800" dirty="0">
                <a:latin typeface="Consolas" panose="020B0609020204030204" pitchFamily="49" charset="0"/>
              </a:rPr>
              <a:t>().Any(c =&gt; </a:t>
            </a:r>
            <a:r>
              <a:rPr lang="en-US" sz="1800" dirty="0" err="1">
                <a:latin typeface="Consolas" panose="020B0609020204030204" pitchFamily="49" charset="0"/>
              </a:rPr>
              <a:t>c.Value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HasPair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800" dirty="0">
                <a:latin typeface="Consolas" panose="020B0609020204030204" pitchFamily="49" charset="0"/>
              </a:rPr>
              <a:t>&gt; cards) =&gt; </a:t>
            </a:r>
            <a:r>
              <a:rPr lang="en-US" sz="1800" dirty="0" err="1">
                <a:latin typeface="Consolas" panose="020B0609020204030204" pitchFamily="49" charset="0"/>
              </a:rPr>
              <a:t>HasOfAKind</a:t>
            </a:r>
            <a:r>
              <a:rPr lang="en-US" sz="1800" dirty="0">
                <a:latin typeface="Consolas" panose="020B0609020204030204" pitchFamily="49" charset="0"/>
              </a:rPr>
              <a:t>(cards, 2);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HasThreeOfAKind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800" dirty="0">
                <a:latin typeface="Consolas" panose="020B0609020204030204" pitchFamily="49" charset="0"/>
              </a:rPr>
              <a:t>&gt; cards) =&gt; </a:t>
            </a:r>
            <a:r>
              <a:rPr lang="en-US" sz="1800" dirty="0" err="1">
                <a:latin typeface="Consolas" panose="020B0609020204030204" pitchFamily="49" charset="0"/>
              </a:rPr>
              <a:t>HasOfAKind</a:t>
            </a:r>
            <a:r>
              <a:rPr lang="en-US" sz="1800" dirty="0">
                <a:latin typeface="Consolas" panose="020B0609020204030204" pitchFamily="49" charset="0"/>
              </a:rPr>
              <a:t>(cards, 3);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HasFourOfAKind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800" dirty="0">
                <a:latin typeface="Consolas" panose="020B0609020204030204" pitchFamily="49" charset="0"/>
              </a:rPr>
              <a:t>&gt; cards) =&gt; </a:t>
            </a:r>
            <a:r>
              <a:rPr lang="en-US" sz="1800" dirty="0" err="1">
                <a:latin typeface="Consolas" panose="020B0609020204030204" pitchFamily="49" charset="0"/>
              </a:rPr>
              <a:t>HasOfAKind</a:t>
            </a:r>
            <a:r>
              <a:rPr lang="en-US" sz="1800" dirty="0">
                <a:latin typeface="Consolas" panose="020B0609020204030204" pitchFamily="49" charset="0"/>
              </a:rPr>
              <a:t>(cards, 4);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HasFullHouse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800" dirty="0">
                <a:latin typeface="Consolas" panose="020B0609020204030204" pitchFamily="49" charset="0"/>
              </a:rPr>
              <a:t>&gt; cards) =&gt;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HasThreeOfAKind</a:t>
            </a:r>
            <a:r>
              <a:rPr lang="en-US" sz="1800" dirty="0">
                <a:latin typeface="Consolas" panose="020B0609020204030204" pitchFamily="49" charset="0"/>
              </a:rPr>
              <a:t>(cards) &amp;&amp; </a:t>
            </a:r>
            <a:r>
              <a:rPr lang="en-US" sz="1800" dirty="0" err="1">
                <a:latin typeface="Consolas" panose="020B0609020204030204" pitchFamily="49" charset="0"/>
              </a:rPr>
              <a:t>HasPair</a:t>
            </a:r>
            <a:r>
              <a:rPr lang="en-US" sz="1800" dirty="0">
                <a:latin typeface="Consolas" panose="020B0609020204030204" pitchFamily="49" charset="0"/>
              </a:rPr>
              <a:t>(cards);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7316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Sequence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552517" y="269213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40630" y="2692134"/>
            <a:ext cx="807114" cy="1099454"/>
            <a:chOff x="6416430" y="3320784"/>
            <a:chExt cx="807114" cy="1099454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416430" y="3320784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2956323"/>
                </p:ext>
              </p:extLst>
            </p:nvPr>
          </p:nvGraphicFramePr>
          <p:xfrm>
            <a:off x="6616787" y="3896445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6" name="Image" r:id="rId4" imgW="406080" imgH="406080" progId="Photoshop.Image.16">
                    <p:embed/>
                  </p:oleObj>
                </mc:Choice>
                <mc:Fallback>
                  <p:oleObj name="Image" r:id="rId4" imgW="406080" imgH="406080" progId="Photoshop.Image.16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16787" y="3896445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ounded Rectangle 10"/>
          <p:cNvSpPr/>
          <p:nvPr/>
        </p:nvSpPr>
        <p:spPr bwMode="auto">
          <a:xfrm>
            <a:off x="2536682" y="269213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Q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8352" y="269213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4544578" y="269213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graphicFrame>
        <p:nvGraphicFramePr>
          <p:cNvPr id="19" name="Content Placeholder 1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394710"/>
              </p:ext>
            </p:extLst>
          </p:nvPr>
        </p:nvGraphicFramePr>
        <p:xfrm>
          <a:off x="1752874" y="326779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874" y="326779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310366"/>
              </p:ext>
            </p:extLst>
          </p:nvPr>
        </p:nvGraphicFramePr>
        <p:xfrm>
          <a:off x="768709" y="326779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8" name="Image" r:id="rId8" imgW="406080" imgH="406080" progId="Photoshop.Image.16">
                  <p:embed/>
                </p:oleObj>
              </mc:Choice>
              <mc:Fallback>
                <p:oleObj name="Image" r:id="rId8" imgW="406080" imgH="406080" progId="Photoshop.Image.16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709" y="326779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ontent Placeholder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3578"/>
              </p:ext>
            </p:extLst>
          </p:nvPr>
        </p:nvGraphicFramePr>
        <p:xfrm>
          <a:off x="2749806" y="326779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9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19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9806" y="326779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Content Placeholder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977004"/>
              </p:ext>
            </p:extLst>
          </p:nvPr>
        </p:nvGraphicFramePr>
        <p:xfrm>
          <a:off x="4744935" y="326779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0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19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4935" y="326779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ounded Rectangle 24"/>
          <p:cNvSpPr/>
          <p:nvPr/>
        </p:nvSpPr>
        <p:spPr bwMode="auto">
          <a:xfrm>
            <a:off x="2536682" y="133078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24795" y="1330784"/>
            <a:ext cx="807114" cy="1099454"/>
            <a:chOff x="6416430" y="3320784"/>
            <a:chExt cx="807114" cy="1099454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6416430" y="3320784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585263"/>
                </p:ext>
              </p:extLst>
            </p:nvPr>
          </p:nvGraphicFramePr>
          <p:xfrm>
            <a:off x="6616787" y="3896445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1" name="Image" r:id="rId4" imgW="406080" imgH="406080" progId="Photoshop.Image.16">
                    <p:embed/>
                  </p:oleObj>
                </mc:Choice>
                <mc:Fallback>
                  <p:oleObj name="Image" r:id="rId4" imgW="406080" imgH="406080" progId="Photoshop.Image.16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16787" y="3896445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ounded Rectangle 28"/>
          <p:cNvSpPr/>
          <p:nvPr/>
        </p:nvSpPr>
        <p:spPr bwMode="auto">
          <a:xfrm>
            <a:off x="3520847" y="133078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Q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1552517" y="133078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557813" y="133078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graphicFrame>
        <p:nvGraphicFramePr>
          <p:cNvPr id="32" name="Content Placeholder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348429"/>
              </p:ext>
            </p:extLst>
          </p:nvPr>
        </p:nvGraphicFramePr>
        <p:xfrm>
          <a:off x="2737039" y="190644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2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19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7039" y="190644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327453"/>
              </p:ext>
            </p:extLst>
          </p:nvPr>
        </p:nvGraphicFramePr>
        <p:xfrm>
          <a:off x="1752874" y="190644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3" name="Image" r:id="rId8" imgW="406080" imgH="406080" progId="Photoshop.Image.16">
                  <p:embed/>
                </p:oleObj>
              </mc:Choice>
              <mc:Fallback>
                <p:oleObj name="Image" r:id="rId8" imgW="406080" imgH="406080" progId="Photoshop.Image.16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2874" y="190644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Content Placeholder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245936"/>
              </p:ext>
            </p:extLst>
          </p:nvPr>
        </p:nvGraphicFramePr>
        <p:xfrm>
          <a:off x="3733971" y="190644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4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21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3971" y="190644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Content Placeholder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647411"/>
              </p:ext>
            </p:extLst>
          </p:nvPr>
        </p:nvGraphicFramePr>
        <p:xfrm>
          <a:off x="758170" y="190644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23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170" y="190644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ounded Rectangle 35"/>
          <p:cNvSpPr/>
          <p:nvPr/>
        </p:nvSpPr>
        <p:spPr bwMode="auto">
          <a:xfrm>
            <a:off x="6681306" y="3124468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669419" y="3124468"/>
            <a:ext cx="807114" cy="1099454"/>
            <a:chOff x="6416430" y="3320784"/>
            <a:chExt cx="807114" cy="1099454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6416430" y="3320784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133807"/>
                </p:ext>
              </p:extLst>
            </p:nvPr>
          </p:nvGraphicFramePr>
          <p:xfrm>
            <a:off x="6616787" y="3896445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6" name="Image" r:id="rId4" imgW="406080" imgH="406080" progId="Photoshop.Image.16">
                    <p:embed/>
                  </p:oleObj>
                </mc:Choice>
                <mc:Fallback>
                  <p:oleObj name="Image" r:id="rId4" imgW="406080" imgH="406080" progId="Photoshop.Image.16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16787" y="3896445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Rounded Rectangle 39"/>
          <p:cNvSpPr/>
          <p:nvPr/>
        </p:nvSpPr>
        <p:spPr bwMode="auto">
          <a:xfrm>
            <a:off x="7665471" y="3124468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Q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9673367" y="3124468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graphicFrame>
        <p:nvGraphicFramePr>
          <p:cNvPr id="43" name="Content Placeholder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260395"/>
              </p:ext>
            </p:extLst>
          </p:nvPr>
        </p:nvGraphicFramePr>
        <p:xfrm>
          <a:off x="6881663" y="3700129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19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81663" y="3700129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Content Placeholder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109570"/>
              </p:ext>
            </p:extLst>
          </p:nvPr>
        </p:nvGraphicFramePr>
        <p:xfrm>
          <a:off x="7878595" y="3700129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21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78595" y="3700129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Content Placeholder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193500"/>
              </p:ext>
            </p:extLst>
          </p:nvPr>
        </p:nvGraphicFramePr>
        <p:xfrm>
          <a:off x="9873724" y="3700129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23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73724" y="3700129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ounded Rectangle 46"/>
          <p:cNvSpPr/>
          <p:nvPr/>
        </p:nvSpPr>
        <p:spPr bwMode="auto">
          <a:xfrm>
            <a:off x="7707025" y="133078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9695138" y="1330784"/>
            <a:ext cx="807114" cy="1099454"/>
            <a:chOff x="6416430" y="3320784"/>
            <a:chExt cx="807114" cy="1099454"/>
          </a:xfrm>
        </p:grpSpPr>
        <p:sp>
          <p:nvSpPr>
            <p:cNvPr id="49" name="Rounded Rectangle 48"/>
            <p:cNvSpPr/>
            <p:nvPr/>
          </p:nvSpPr>
          <p:spPr bwMode="auto">
            <a:xfrm>
              <a:off x="6416430" y="3320784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133807"/>
                </p:ext>
              </p:extLst>
            </p:nvPr>
          </p:nvGraphicFramePr>
          <p:xfrm>
            <a:off x="6616787" y="3896445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0" name="Image" r:id="rId4" imgW="406080" imgH="406080" progId="Photoshop.Image.16">
                    <p:embed/>
                  </p:oleObj>
                </mc:Choice>
                <mc:Fallback>
                  <p:oleObj name="Image" r:id="rId4" imgW="406080" imgH="406080" progId="Photoshop.Image.16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16787" y="3896445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Rounded Rectangle 50"/>
          <p:cNvSpPr/>
          <p:nvPr/>
        </p:nvSpPr>
        <p:spPr bwMode="auto">
          <a:xfrm>
            <a:off x="8691190" y="133078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Q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6722860" y="133078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10699086" y="133078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graphicFrame>
        <p:nvGraphicFramePr>
          <p:cNvPr id="54" name="Content Placeholder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530588"/>
              </p:ext>
            </p:extLst>
          </p:nvPr>
        </p:nvGraphicFramePr>
        <p:xfrm>
          <a:off x="7907382" y="190644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19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07382" y="190644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389329"/>
              </p:ext>
            </p:extLst>
          </p:nvPr>
        </p:nvGraphicFramePr>
        <p:xfrm>
          <a:off x="6923217" y="190644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" name="Image" r:id="rId8" imgW="406080" imgH="406080" progId="Photoshop.Image.16">
                  <p:embed/>
                </p:oleObj>
              </mc:Choice>
              <mc:Fallback>
                <p:oleObj name="Image" r:id="rId8" imgW="406080" imgH="406080" progId="Photoshop.Image.16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23217" y="190644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Content Placeholder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77102"/>
              </p:ext>
            </p:extLst>
          </p:nvPr>
        </p:nvGraphicFramePr>
        <p:xfrm>
          <a:off x="8904314" y="190644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21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04314" y="190644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Content Placeholder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005830"/>
              </p:ext>
            </p:extLst>
          </p:nvPr>
        </p:nvGraphicFramePr>
        <p:xfrm>
          <a:off x="10899443" y="190644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4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23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99443" y="190644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7"/>
          <p:cNvSpPr/>
          <p:nvPr/>
        </p:nvSpPr>
        <p:spPr>
          <a:xfrm>
            <a:off x="407907" y="4323988"/>
            <a:ext cx="104915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cards.OrderBy</a:t>
            </a:r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(card =&gt; </a:t>
            </a:r>
            <a:r>
              <a:rPr lang="en-US" sz="16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card.Value</a:t>
            </a:r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.Zip(</a:t>
            </a:r>
            <a:r>
              <a:rPr lang="en-US" sz="16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cards.Skip</a:t>
            </a:r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(1).</a:t>
            </a:r>
            <a:r>
              <a:rPr lang="en-US" sz="16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(card =&gt; </a:t>
            </a:r>
            <a:r>
              <a:rPr lang="en-US" sz="16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card.Value</a:t>
            </a:r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pPr algn="l"/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	(n, next) =&gt; </a:t>
            </a:r>
            <a:r>
              <a:rPr lang="en-US" sz="16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n.Value</a:t>
            </a:r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+ 1 == </a:t>
            </a:r>
            <a:r>
              <a:rPr lang="en-US" sz="1600" i="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next.Value</a:t>
            </a:r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.All(value =&gt; value );</a:t>
            </a:r>
            <a:endParaRPr lang="en-US" sz="1600" i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3" name="Striped Right Arrow 62"/>
          <p:cNvSpPr/>
          <p:nvPr/>
        </p:nvSpPr>
        <p:spPr bwMode="auto">
          <a:xfrm rot="5400000">
            <a:off x="6412804" y="2029312"/>
            <a:ext cx="1425102" cy="917079"/>
          </a:xfrm>
          <a:prstGeom prst="strip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+1</a:t>
            </a:r>
          </a:p>
        </p:txBody>
      </p:sp>
      <p:sp>
        <p:nvSpPr>
          <p:cNvPr id="64" name="Striped Right Arrow 63"/>
          <p:cNvSpPr/>
          <p:nvPr/>
        </p:nvSpPr>
        <p:spPr bwMode="auto">
          <a:xfrm rot="5400000">
            <a:off x="7385928" y="2029313"/>
            <a:ext cx="1425102" cy="917079"/>
          </a:xfrm>
          <a:prstGeom prst="strip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+1</a:t>
            </a:r>
          </a:p>
        </p:txBody>
      </p:sp>
      <p:sp>
        <p:nvSpPr>
          <p:cNvPr id="66" name="Striped Right Arrow 65"/>
          <p:cNvSpPr/>
          <p:nvPr/>
        </p:nvSpPr>
        <p:spPr bwMode="auto">
          <a:xfrm rot="5400000">
            <a:off x="8370672" y="2029313"/>
            <a:ext cx="1425102" cy="917079"/>
          </a:xfrm>
          <a:prstGeom prst="strip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+1</a:t>
            </a:r>
          </a:p>
        </p:txBody>
      </p:sp>
      <p:sp>
        <p:nvSpPr>
          <p:cNvPr id="67" name="Striped Right Arrow 66"/>
          <p:cNvSpPr/>
          <p:nvPr/>
        </p:nvSpPr>
        <p:spPr bwMode="auto">
          <a:xfrm rot="5400000">
            <a:off x="9365298" y="2029313"/>
            <a:ext cx="1425102" cy="917079"/>
          </a:xfrm>
          <a:prstGeom prst="strip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+1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6681981" y="4279074"/>
            <a:ext cx="806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True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7602213" y="4279074"/>
            <a:ext cx="806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True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8624683" y="4279074"/>
            <a:ext cx="806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True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9541763" y="4279074"/>
            <a:ext cx="806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True</a:t>
            </a:r>
          </a:p>
        </p:txBody>
      </p:sp>
      <p:sp>
        <p:nvSpPr>
          <p:cNvPr id="72" name="Left Brace 71"/>
          <p:cNvSpPr/>
          <p:nvPr/>
        </p:nvSpPr>
        <p:spPr bwMode="auto">
          <a:xfrm rot="16200000">
            <a:off x="8443560" y="3019146"/>
            <a:ext cx="281948" cy="383543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7970103" y="5105065"/>
            <a:ext cx="1228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All True</a:t>
            </a:r>
          </a:p>
        </p:txBody>
      </p:sp>
    </p:spTree>
    <p:extLst>
      <p:ext uri="{BB962C8B-B14F-4D97-AF65-F5344CB8AC3E}">
        <p14:creationId xmlns:p14="http://schemas.microsoft.com/office/powerpoint/2010/main" val="3655313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Sequence, extending LINQ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552517" y="269213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40630" y="2692134"/>
            <a:ext cx="807114" cy="1099454"/>
            <a:chOff x="6416430" y="3320784"/>
            <a:chExt cx="807114" cy="1099454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416430" y="3320784"/>
              <a:ext cx="807114" cy="10994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616787" y="3896445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Image" r:id="rId4" imgW="406080" imgH="406080" progId="Photoshop.Image.16">
                    <p:embed/>
                  </p:oleObj>
                </mc:Choice>
                <mc:Fallback>
                  <p:oleObj name="Image" r:id="rId4" imgW="406080" imgH="406080" progId="Photoshop.Image.16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16787" y="3896445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ounded Rectangle 10"/>
          <p:cNvSpPr/>
          <p:nvPr/>
        </p:nvSpPr>
        <p:spPr bwMode="auto">
          <a:xfrm>
            <a:off x="2536682" y="269213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Q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8352" y="269213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4544578" y="2692134"/>
            <a:ext cx="807114" cy="1099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graphicFrame>
        <p:nvGraphicFramePr>
          <p:cNvPr id="19" name="Content Placeholder 18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752874" y="326779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19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874" y="326779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68709" y="326779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Image" r:id="rId8" imgW="406080" imgH="406080" progId="Photoshop.Image.16">
                  <p:embed/>
                </p:oleObj>
              </mc:Choice>
              <mc:Fallback>
                <p:oleObj name="Image" r:id="rId8" imgW="406080" imgH="406080" progId="Photoshop.Image.16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709" y="326779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ontent Placeholder 18"/>
          <p:cNvGraphicFramePr>
            <a:graphicFrameLocks noChangeAspect="1"/>
          </p:cNvGraphicFramePr>
          <p:nvPr>
            <p:extLst/>
          </p:nvPr>
        </p:nvGraphicFramePr>
        <p:xfrm>
          <a:off x="2749806" y="326779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21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9806" y="326779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Content Placeholder 18"/>
          <p:cNvGraphicFramePr>
            <a:graphicFrameLocks noChangeAspect="1"/>
          </p:cNvGraphicFramePr>
          <p:nvPr>
            <p:extLst/>
          </p:nvPr>
        </p:nvGraphicFramePr>
        <p:xfrm>
          <a:off x="4744935" y="326779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Image" r:id="rId6" imgW="406080" imgH="406080" progId="Photoshop.Image.16">
                  <p:embed/>
                </p:oleObj>
              </mc:Choice>
              <mc:Fallback>
                <p:oleObj name="Image" r:id="rId6" imgW="406080" imgH="406080" progId="Photoshop.Image.16">
                  <p:embed/>
                  <p:pic>
                    <p:nvPicPr>
                      <p:cNvPr id="23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4935" y="3267795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2545739" y="2236187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sz="1600" dirty="0"/>
              <a:t>Sorted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1266009" y="3254645"/>
            <a:ext cx="395964" cy="1791279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813" y="1016816"/>
            <a:ext cx="6120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TResult</a:t>
            </a:r>
            <a:r>
              <a:rPr lang="en-US" dirty="0"/>
              <a:t>&gt; selector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813" y="1611419"/>
            <a:ext cx="5369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(n, next) =&gt; </a:t>
            </a:r>
            <a:r>
              <a:rPr lang="en-US" dirty="0" err="1"/>
              <a:t>n.Value</a:t>
            </a:r>
            <a:r>
              <a:rPr lang="en-US" dirty="0"/>
              <a:t> + 1 == </a:t>
            </a:r>
            <a:r>
              <a:rPr lang="en-US" dirty="0" err="1"/>
              <a:t>next.Value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 bwMode="auto">
          <a:xfrm>
            <a:off x="1060771" y="4278148"/>
            <a:ext cx="806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True</a:t>
            </a:r>
          </a:p>
        </p:txBody>
      </p:sp>
      <p:sp>
        <p:nvSpPr>
          <p:cNvPr id="79" name="Right Brace 78"/>
          <p:cNvSpPr/>
          <p:nvPr/>
        </p:nvSpPr>
        <p:spPr bwMode="auto">
          <a:xfrm rot="5400000">
            <a:off x="2250174" y="4170020"/>
            <a:ext cx="395964" cy="1791279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2044936" y="5193523"/>
            <a:ext cx="806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True</a:t>
            </a:r>
          </a:p>
        </p:txBody>
      </p:sp>
      <p:sp>
        <p:nvSpPr>
          <p:cNvPr id="81" name="Right Brace 80"/>
          <p:cNvSpPr/>
          <p:nvPr/>
        </p:nvSpPr>
        <p:spPr bwMode="auto">
          <a:xfrm rot="5400000">
            <a:off x="3243397" y="3257034"/>
            <a:ext cx="395964" cy="1791279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3038159" y="4280537"/>
            <a:ext cx="806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True</a:t>
            </a:r>
          </a:p>
        </p:txBody>
      </p:sp>
      <p:sp>
        <p:nvSpPr>
          <p:cNvPr id="83" name="Right Brace 82"/>
          <p:cNvSpPr/>
          <p:nvPr/>
        </p:nvSpPr>
        <p:spPr bwMode="auto">
          <a:xfrm rot="5400000">
            <a:off x="4258746" y="4172409"/>
            <a:ext cx="395964" cy="1791279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4053508" y="5195912"/>
            <a:ext cx="806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SzTx/>
            </a:pPr>
            <a:r>
              <a:rPr lang="en-US" i="0" dirty="0"/>
              <a:t>True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92175" y="2574741"/>
            <a:ext cx="566536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index = -1;</a:t>
            </a:r>
          </a:p>
          <a:p>
            <a:pPr algn="l"/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2B91AF"/>
                </a:solidFill>
                <a:latin typeface="Consolas" panose="020B0609020204030204" pitchFamily="49" charset="0"/>
              </a:rPr>
              <a:t>TSource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source.Take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 - 1))</a:t>
            </a:r>
          </a:p>
          <a:p>
            <a:pPr algn="l"/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	checked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{ index++; }</a:t>
            </a:r>
          </a:p>
          <a:p>
            <a:pPr algn="l"/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selector(element,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source.ElementAt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(index + 1));</a:t>
            </a:r>
          </a:p>
          <a:p>
            <a:pPr algn="l"/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i="0" dirty="0"/>
          </a:p>
        </p:txBody>
      </p:sp>
    </p:spTree>
    <p:extLst>
      <p:ext uri="{BB962C8B-B14F-4D97-AF65-F5344CB8AC3E}">
        <p14:creationId xmlns:p14="http://schemas.microsoft.com/office/powerpoint/2010/main" val="2302557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public class Ranker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public Ranker(</a:t>
            </a: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Func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&lt;Card&gt;, bool&gt; </a:t>
            </a: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eval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HandRank</a:t>
            </a:r>
            <a:r>
              <a:rPr lang="en-US" sz="1800" dirty="0">
                <a:latin typeface="Consolas" panose="020B0609020204030204" pitchFamily="49" charset="0"/>
              </a:rPr>
              <a:t> strength)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Eval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eval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Strength = strength;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public </a:t>
            </a: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Func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&lt;Card&gt;, bool&gt; </a:t>
            </a:r>
            <a:r>
              <a:rPr lang="en-US" sz="1800" dirty="0" err="1">
                <a:latin typeface="Consolas" panose="020B0609020204030204" pitchFamily="49" charset="0"/>
              </a:rPr>
              <a:t>Eval</a:t>
            </a:r>
            <a:r>
              <a:rPr lang="en-US" sz="1800" dirty="0">
                <a:latin typeface="Consolas" panose="020B0609020204030204" pitchFamily="49" charset="0"/>
              </a:rPr>
              <a:t> { get; 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public </a:t>
            </a:r>
            <a:r>
              <a:rPr lang="en-US" sz="1800" dirty="0" err="1">
                <a:latin typeface="Consolas" panose="020B0609020204030204" pitchFamily="49" charset="0"/>
              </a:rPr>
              <a:t>HandRank</a:t>
            </a:r>
            <a:r>
              <a:rPr lang="en-US" sz="1800" dirty="0">
                <a:latin typeface="Consolas" panose="020B0609020204030204" pitchFamily="49" charset="0"/>
              </a:rPr>
              <a:t> Strength { get; 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17034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collection of Rankings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private List&lt;Ranker&gt; Rankings() =&gt;</a:t>
            </a:r>
          </a:p>
          <a:p>
            <a:pPr marL="0" indent="0">
              <a:buNone/>
            </a:pPr>
            <a:r>
              <a:rPr lang="en-US" sz="1800" dirty="0"/>
              <a:t>            new List&lt;Ranker&gt;</a:t>
            </a:r>
          </a:p>
          <a:p>
            <a:pPr marL="0" indent="0">
              <a:buNone/>
            </a:pPr>
            <a:r>
              <a:rPr lang="en-US" sz="1800" dirty="0"/>
              <a:t>            {</a:t>
            </a:r>
          </a:p>
          <a:p>
            <a:pPr marL="0" indent="0">
              <a:buNone/>
            </a:pPr>
            <a:r>
              <a:rPr lang="en-US" sz="1800" dirty="0"/>
              <a:t>                        new Ranker(</a:t>
            </a:r>
            <a:r>
              <a:rPr lang="en-US" sz="1800" dirty="0">
                <a:solidFill>
                  <a:schemeClr val="accent5"/>
                </a:solidFill>
              </a:rPr>
              <a:t>cards =&gt; </a:t>
            </a:r>
            <a:r>
              <a:rPr lang="en-US" sz="1800" dirty="0" err="1">
                <a:solidFill>
                  <a:schemeClr val="accent5"/>
                </a:solidFill>
              </a:rPr>
              <a:t>HasRoyalFlush</a:t>
            </a:r>
            <a:r>
              <a:rPr lang="en-US" sz="1800" dirty="0">
                <a:solidFill>
                  <a:schemeClr val="accent5"/>
                </a:solidFill>
              </a:rPr>
              <a:t>(cards)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 err="1"/>
              <a:t>HandRank.RoyalFlush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new Ranker(cards =&gt; </a:t>
            </a:r>
            <a:r>
              <a:rPr lang="en-US" sz="1800" dirty="0" err="1"/>
              <a:t>HasStraightFlush</a:t>
            </a:r>
            <a:r>
              <a:rPr lang="en-US" sz="1800" dirty="0"/>
              <a:t>(cards), </a:t>
            </a:r>
            <a:r>
              <a:rPr lang="en-US" sz="1800" dirty="0" err="1"/>
              <a:t>HandRank.StraightFlush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new Ranker(cards =&gt; </a:t>
            </a:r>
            <a:r>
              <a:rPr lang="en-US" sz="1800" dirty="0" err="1"/>
              <a:t>HasFourOfAKind</a:t>
            </a:r>
            <a:r>
              <a:rPr lang="en-US" sz="1800" dirty="0"/>
              <a:t>(cards), </a:t>
            </a:r>
            <a:r>
              <a:rPr lang="en-US" sz="1800" dirty="0" err="1"/>
              <a:t>HandRank.FourOfAKind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new Ranker(cards =&gt; </a:t>
            </a:r>
            <a:r>
              <a:rPr lang="en-US" sz="1800" dirty="0" err="1"/>
              <a:t>HasFullHouse</a:t>
            </a:r>
            <a:r>
              <a:rPr lang="en-US" sz="1800" dirty="0"/>
              <a:t>(cards), </a:t>
            </a:r>
            <a:r>
              <a:rPr lang="en-US" sz="1800" dirty="0" err="1"/>
              <a:t>HandRank.FullHouse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new Ranker(cards =&gt; </a:t>
            </a:r>
            <a:r>
              <a:rPr lang="en-US" sz="1800" dirty="0" err="1"/>
              <a:t>HasFlush</a:t>
            </a:r>
            <a:r>
              <a:rPr lang="en-US" sz="1800" dirty="0"/>
              <a:t>(cards), </a:t>
            </a:r>
            <a:r>
              <a:rPr lang="en-US" sz="1800" dirty="0" err="1"/>
              <a:t>HandRank.Flush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new Ranker(cards =&gt; </a:t>
            </a:r>
            <a:r>
              <a:rPr lang="en-US" sz="1800" dirty="0" err="1"/>
              <a:t>HasStraight</a:t>
            </a:r>
            <a:r>
              <a:rPr lang="en-US" sz="1800" dirty="0"/>
              <a:t>(cards), </a:t>
            </a:r>
            <a:r>
              <a:rPr lang="en-US" sz="1800" dirty="0" err="1"/>
              <a:t>HandRank.Straight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new Ranker(cards =&gt; </a:t>
            </a:r>
            <a:r>
              <a:rPr lang="en-US" sz="1800" dirty="0" err="1"/>
              <a:t>HasThreeOfAKind</a:t>
            </a:r>
            <a:r>
              <a:rPr lang="en-US" sz="1800" dirty="0"/>
              <a:t>(cards), </a:t>
            </a:r>
            <a:r>
              <a:rPr lang="en-US" sz="1800" dirty="0" err="1"/>
              <a:t>HandRank.ThreeOfAKind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new Ranker(cards =&gt; </a:t>
            </a:r>
            <a:r>
              <a:rPr lang="en-US" sz="1800" dirty="0" err="1"/>
              <a:t>HasPair</a:t>
            </a:r>
            <a:r>
              <a:rPr lang="en-US" sz="1800" dirty="0"/>
              <a:t>(cards), </a:t>
            </a:r>
            <a:r>
              <a:rPr lang="en-US" sz="1800" dirty="0" err="1"/>
              <a:t>HandRank.Pair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new Ranker(cards =&gt; true, </a:t>
            </a:r>
            <a:r>
              <a:rPr lang="en-US" sz="1800" dirty="0" err="1"/>
              <a:t>HandRank.HighCard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};</a:t>
            </a:r>
          </a:p>
        </p:txBody>
      </p:sp>
    </p:spTree>
    <p:extLst>
      <p:ext uri="{BB962C8B-B14F-4D97-AF65-F5344CB8AC3E}">
        <p14:creationId xmlns:p14="http://schemas.microsoft.com/office/powerpoint/2010/main" val="3942053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with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</a:rPr>
              <a:t>HandRank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GetScore</a:t>
            </a:r>
            <a:r>
              <a:rPr lang="en-US" dirty="0">
                <a:latin typeface="Consolas" panose="020B0609020204030204" pitchFamily="49" charset="0"/>
              </a:rPr>
              <a:t>(Hand hand) =&gt;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Rankings()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.First(rule =&gt; </a:t>
            </a:r>
            <a:r>
              <a:rPr lang="en-US" dirty="0" err="1">
                <a:latin typeface="Consolas" panose="020B0609020204030204" pitchFamily="49" charset="0"/>
              </a:rPr>
              <a:t>rule.Eval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hand.Cards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.Strength;</a:t>
            </a:r>
          </a:p>
        </p:txBody>
      </p:sp>
    </p:spTree>
    <p:extLst>
      <p:ext uri="{BB962C8B-B14F-4D97-AF65-F5344CB8AC3E}">
        <p14:creationId xmlns:p14="http://schemas.microsoft.com/office/powerpoint/2010/main" val="1430695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ranks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private List&lt;Ranker&gt; Rankings() =&gt;</a:t>
            </a:r>
          </a:p>
          <a:p>
            <a:pPr marL="0" indent="0">
              <a:buNone/>
            </a:pPr>
            <a:r>
              <a:rPr lang="en-US" sz="1600" dirty="0"/>
              <a:t>            new List&lt;Ranker&gt;</a:t>
            </a:r>
          </a:p>
          <a:p>
            <a:pPr marL="0" indent="0">
              <a:buNone/>
            </a:pPr>
            <a:r>
              <a:rPr lang="en-US" sz="1600" dirty="0"/>
              <a:t>            {</a:t>
            </a:r>
          </a:p>
          <a:p>
            <a:pPr marL="0" indent="0">
              <a:buNone/>
            </a:pPr>
            <a:r>
              <a:rPr lang="en-US" sz="1600" dirty="0"/>
              <a:t>                        new Ranker(</a:t>
            </a:r>
            <a:r>
              <a:rPr lang="en-US" sz="1600" dirty="0">
                <a:solidFill>
                  <a:schemeClr val="accent5"/>
                </a:solidFill>
              </a:rPr>
              <a:t>cards =&gt; </a:t>
            </a:r>
            <a:r>
              <a:rPr lang="en-US" sz="1600" dirty="0" err="1">
                <a:solidFill>
                  <a:schemeClr val="accent5"/>
                </a:solidFill>
              </a:rPr>
              <a:t>HasRoyalFlush</a:t>
            </a:r>
            <a:r>
              <a:rPr lang="en-US" sz="1600" dirty="0">
                <a:solidFill>
                  <a:schemeClr val="accent5"/>
                </a:solidFill>
              </a:rPr>
              <a:t>(cards)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/>
              <a:t>HandRank.RoyalFlush</a:t>
            </a:r>
            <a:r>
              <a:rPr lang="en-US" sz="1600" dirty="0"/>
              <a:t>),</a:t>
            </a:r>
          </a:p>
          <a:p>
            <a:pPr marL="0" indent="0">
              <a:buNone/>
            </a:pPr>
            <a:r>
              <a:rPr lang="en-US" sz="1600" dirty="0"/>
              <a:t>                        …</a:t>
            </a:r>
          </a:p>
          <a:p>
            <a:pPr marL="0" indent="0">
              <a:buNone/>
            </a:pPr>
            <a:r>
              <a:rPr lang="en-US" sz="1600" dirty="0"/>
              <a:t>	        new Ranker(cards =&gt; true, </a:t>
            </a:r>
            <a:r>
              <a:rPr lang="en-US" sz="1600" dirty="0" err="1"/>
              <a:t>HandRank.HighCard</a:t>
            </a:r>
            <a:r>
              <a:rPr lang="en-US" sz="1600" dirty="0"/>
              <a:t>),</a:t>
            </a:r>
          </a:p>
          <a:p>
            <a:pPr marL="0" indent="0">
              <a:buNone/>
            </a:pPr>
            <a:r>
              <a:rPr lang="en-US" sz="1600" dirty="0"/>
              <a:t>                        new Ranker(cards =&gt; true, </a:t>
            </a:r>
            <a:r>
              <a:rPr lang="en-US" sz="1600" dirty="0" err="1"/>
              <a:t>HandRank.TwoPair</a:t>
            </a:r>
            <a:r>
              <a:rPr lang="en-US" sz="1600" dirty="0"/>
              <a:t>),</a:t>
            </a:r>
          </a:p>
          <a:p>
            <a:pPr marL="0" indent="0">
              <a:buNone/>
            </a:pPr>
            <a:r>
              <a:rPr lang="en-US" sz="1600" dirty="0"/>
              <a:t>            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HandRank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GetScore</a:t>
            </a:r>
            <a:r>
              <a:rPr lang="en-US" sz="1600" dirty="0">
                <a:latin typeface="Consolas" panose="020B0609020204030204" pitchFamily="49" charset="0"/>
              </a:rPr>
              <a:t>(Hand hand) =&gt;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Rankings()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.</a:t>
            </a:r>
            <a:r>
              <a:rPr lang="en-US" sz="1600" dirty="0" err="1">
                <a:latin typeface="Consolas" panose="020B0609020204030204" pitchFamily="49" charset="0"/>
              </a:rPr>
              <a:t>OrderBy</a:t>
            </a:r>
            <a:r>
              <a:rPr lang="en-US" sz="1600" dirty="0">
                <a:latin typeface="Consolas" panose="020B0609020204030204" pitchFamily="49" charset="0"/>
              </a:rPr>
              <a:t>(rule =&gt; </a:t>
            </a:r>
            <a:r>
              <a:rPr lang="en-US" sz="1600" dirty="0" err="1">
                <a:latin typeface="Consolas" panose="020B0609020204030204" pitchFamily="49" charset="0"/>
              </a:rPr>
              <a:t>rule.Strength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.First(rule =&gt; </a:t>
            </a:r>
            <a:r>
              <a:rPr lang="en-US" sz="1600" dirty="0" err="1">
                <a:latin typeface="Consolas" panose="020B0609020204030204" pitchFamily="49" charset="0"/>
              </a:rPr>
              <a:t>rule.Eval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hand.Cards</a:t>
            </a:r>
            <a:r>
              <a:rPr lang="en-US" sz="16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.Strength;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84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Are you already using aspects of functional programming in your daily activities?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Will you use more functional programming in your code?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OOP obsolete? Or is there a balance that can be found between imperative and functional programing?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Is </a:t>
            </a:r>
            <a:r>
              <a:rPr lang="en-US" dirty="0"/>
              <a:t>functional code like LINQ easier, or harder to read, maintain, and manage?</a:t>
            </a:r>
          </a:p>
        </p:txBody>
      </p:sp>
    </p:spTree>
    <p:extLst>
      <p:ext uri="{BB962C8B-B14F-4D97-AF65-F5344CB8AC3E}">
        <p14:creationId xmlns:p14="http://schemas.microsoft.com/office/powerpoint/2010/main" val="4139085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2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Preflight Checklist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latest versions of NuGet packages for working offline</a:t>
            </a:r>
          </a:p>
          <a:p>
            <a:pPr lvl="1"/>
            <a:r>
              <a:rPr lang="en-US" dirty="0" err="1"/>
              <a:t>xunit.runner.visualstudio</a:t>
            </a:r>
            <a:endParaRPr lang="en-US" dirty="0"/>
          </a:p>
          <a:p>
            <a:pPr lvl="1"/>
            <a:r>
              <a:rPr lang="en-US" dirty="0" err="1"/>
              <a:t>Xunit</a:t>
            </a:r>
            <a:endParaRPr lang="en-US" dirty="0"/>
          </a:p>
          <a:p>
            <a:pPr lvl="1"/>
            <a:r>
              <a:rPr lang="en-US" dirty="0" err="1"/>
              <a:t>FluentAssertions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0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2015 or Visual Studio Community 2015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1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7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47925" y="1362640"/>
            <a:ext cx="7286625" cy="4081117"/>
          </a:xfrm>
        </p:spPr>
        <p:txBody>
          <a:bodyPr/>
          <a:lstStyle/>
          <a:p>
            <a:r>
              <a:rPr lang="en-US" dirty="0"/>
              <a:t>What is Functional Programming?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Functional programming is a style that treats computation as the evaluation of mathematical functions and avoids changing-state and mutable data.</a:t>
            </a:r>
          </a:p>
        </p:txBody>
      </p:sp>
    </p:spTree>
    <p:extLst>
      <p:ext uri="{BB962C8B-B14F-4D97-AF65-F5344CB8AC3E}">
        <p14:creationId xmlns:p14="http://schemas.microsoft.com/office/powerpoint/2010/main" val="144082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Fixed expressions that are stateless and return a result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Imperative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series of commands for the computer to perform, typically used to change/maintain state</a:t>
            </a:r>
          </a:p>
          <a:p>
            <a:r>
              <a:rPr lang="en-US" dirty="0"/>
              <a:t>Void methods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557813" y="4303133"/>
            <a:ext cx="817519" cy="968994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/>
          <a:lstStyle/>
          <a:p>
            <a:r>
              <a:rPr lang="en-US" i="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375332" y="4303133"/>
            <a:ext cx="10204052" cy="968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/>
          <a:lstStyle/>
          <a:p>
            <a:pPr algn="l"/>
            <a:r>
              <a:rPr lang="en-US" i="0" dirty="0">
                <a:solidFill>
                  <a:schemeClr val="tx1">
                    <a:lumMod val="50000"/>
                  </a:schemeClr>
                </a:solidFill>
              </a:rPr>
              <a:t>They are not mutually exclusive</a:t>
            </a:r>
          </a:p>
        </p:txBody>
      </p:sp>
    </p:spTree>
    <p:extLst>
      <p:ext uri="{BB962C8B-B14F-4D97-AF65-F5344CB8AC3E}">
        <p14:creationId xmlns:p14="http://schemas.microsoft.com/office/powerpoint/2010/main" val="4926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OGRESS_16x9_PPT_Template">
  <a:themeElements>
    <a:clrScheme name="Progress Corporate Palette">
      <a:dk1>
        <a:srgbClr val="373A3E"/>
      </a:dk1>
      <a:lt1>
        <a:srgbClr val="FFFFFF"/>
      </a:lt1>
      <a:dk2>
        <a:srgbClr val="0D5257"/>
      </a:dk2>
      <a:lt2>
        <a:srgbClr val="FFFFFF"/>
      </a:lt2>
      <a:accent1>
        <a:srgbClr val="55D400"/>
      </a:accent1>
      <a:accent2>
        <a:srgbClr val="00A4A5"/>
      </a:accent2>
      <a:accent3>
        <a:srgbClr val="84329B"/>
      </a:accent3>
      <a:accent4>
        <a:srgbClr val="FFB419"/>
      </a:accent4>
      <a:accent5>
        <a:srgbClr val="DC3200"/>
      </a:accent5>
      <a:accent6>
        <a:srgbClr val="0072CE"/>
      </a:accent6>
      <a:hlink>
        <a:srgbClr val="0072CE"/>
      </a:hlink>
      <a:folHlink>
        <a:srgbClr val="5F236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buSzTx/>
          <a:defRPr i="0" dirty="0" smtClean="0"/>
        </a:defPPr>
      </a:lstStyle>
    </a:txDef>
  </a:objectDefaults>
  <a:extraClrSchemeLst>
    <a:extraClrScheme>
      <a:clrScheme name="psc_powerpoint_template_2007 1">
        <a:dk1>
          <a:srgbClr val="000000"/>
        </a:dk1>
        <a:lt1>
          <a:srgbClr val="FFFFFF"/>
        </a:lt1>
        <a:dk2>
          <a:srgbClr val="004B85"/>
        </a:dk2>
        <a:lt2>
          <a:srgbClr val="C0C0C0"/>
        </a:lt2>
        <a:accent1>
          <a:srgbClr val="E8A82C"/>
        </a:accent1>
        <a:accent2>
          <a:srgbClr val="00BA97"/>
        </a:accent2>
        <a:accent3>
          <a:srgbClr val="FFFFFF"/>
        </a:accent3>
        <a:accent4>
          <a:srgbClr val="000000"/>
        </a:accent4>
        <a:accent5>
          <a:srgbClr val="F2D1AC"/>
        </a:accent5>
        <a:accent6>
          <a:srgbClr val="00A888"/>
        </a:accent6>
        <a:hlink>
          <a:srgbClr val="D21E27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OGRESS_16x9_PPT_Template" id="{8EF10D70-53BF-5F44-B6C0-F8A41F34556A}" vid="{D39FBD4F-1AFA-864E-AEE2-8C58E93B9AC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7762244904354189B623A14C45C78D5B009BE410C6F004421E9B31CE4C3BF734AD008DF6C51CFB236842A026F88F613870DE" ma:contentTypeVersion="108" ma:contentTypeDescription="Create a new document." ma:contentTypeScope="" ma:versionID="bc6b4c8ff69be684063a922159c20b90">
  <xsd:schema xmlns:xsd="http://www.w3.org/2001/XMLSchema" xmlns:xs="http://www.w3.org/2001/XMLSchema" xmlns:p="http://schemas.microsoft.com/office/2006/metadata/properties" xmlns:ns2="efb4a6a7-40f5-4c55-b7cd-bfe5555b5884" xmlns:ns3="7c69e624-827f-471b-adea-ac070ddc6867" targetNamespace="http://schemas.microsoft.com/office/2006/metadata/properties" ma:root="true" ma:fieldsID="ba1af1dc4e05e63367f9f8439e025d4e" ns2:_="" ns3:_="">
    <xsd:import namespace="efb4a6a7-40f5-4c55-b7cd-bfe5555b5884"/>
    <xsd:import namespace="7c69e624-827f-471b-adea-ac070ddc6867"/>
    <xsd:element name="properties">
      <xsd:complexType>
        <xsd:sequence>
          <xsd:element name="documentManagement">
            <xsd:complexType>
              <xsd:all>
                <xsd:element ref="ns3:Summary" minOccurs="0"/>
                <xsd:element ref="ns3:Policy" minOccurs="0"/>
                <xsd:element ref="ns2:ContentType1_0" minOccurs="0"/>
                <xsd:element ref="ns3:Solution_0" minOccurs="0"/>
                <xsd:element ref="ns3:c60905045b3141dfb44ebee3a51fd0a7" minOccurs="0"/>
                <xsd:element ref="ns3:g7620f54b84d4877b8ce49e3874564d0" minOccurs="0"/>
                <xsd:element ref="ns3:MetaDescription" minOccurs="0"/>
                <xsd:element ref="ns3:m3946e80dba8470d9700658463930af8" minOccurs="0"/>
                <xsd:element ref="ns3:Industry_0" minOccurs="0"/>
                <xsd:element ref="ns3:l58a9cb184754a90a3d0c9fae6dfc0fc" minOccurs="0"/>
                <xsd:element ref="ns2:Location1_0" minOccurs="0"/>
                <xsd:element ref="ns3:e88edf6f69774249aa5a94de92e0b3ee" minOccurs="0"/>
                <xsd:element ref="ns3:h2f9ec3728094124b933b9cf7e867a92" minOccurs="0"/>
                <xsd:element ref="ns3:TaxCatchAll" minOccurs="0"/>
                <xsd:element ref="ns3:TaxCatchAllLabel" minOccurs="0"/>
                <xsd:element ref="ns3:Category1_0" minOccurs="0"/>
                <xsd:element ref="ns3:efbf5ec808454fc39dd6e73fb30f9800" minOccurs="0"/>
                <xsd:element ref="ns3:h847452f74b44b57bc4a2a741f9c94e9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4a6a7-40f5-4c55-b7cd-bfe5555b5884" elementFormDefault="qualified">
    <xsd:import namespace="http://schemas.microsoft.com/office/2006/documentManagement/types"/>
    <xsd:import namespace="http://schemas.microsoft.com/office/infopath/2007/PartnerControls"/>
    <xsd:element name="ContentType1_0" ma:index="16" nillable="true" ma:taxonomy="true" ma:internalName="ContentType1_0" ma:taxonomyFieldName="ContentType1" ma:displayName="Content Type" ma:default="" ma:fieldId="{11444373-c56f-4b66-a200-4ad1b94ffae6}" ma:taxonomyMulti="true" ma:sspId="7b600b03-3399-40df-9d9c-caeefc5a4d97" ma:termSetId="5aa15f61-36bc-4410-840a-be7c2ccad28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ocation1_0" ma:index="26" nillable="true" ma:taxonomy="true" ma:internalName="Location1_0" ma:taxonomyFieldName="Location1" ma:displayName="Location" ma:default="" ma:fieldId="{4a19d0fd-e2d8-4bdf-9d9f-62784e6d291e}" ma:taxonomyMulti="true" ma:sspId="7b600b03-3399-40df-9d9c-caeefc5a4d97" ma:termSetId="928ecf7e-5ffd-4d70-8570-4eabbc9f73f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9e624-827f-471b-adea-ac070ddc6867" elementFormDefault="qualified">
    <xsd:import namespace="http://schemas.microsoft.com/office/2006/documentManagement/types"/>
    <xsd:import namespace="http://schemas.microsoft.com/office/infopath/2007/PartnerControls"/>
    <xsd:element name="Summary" ma:index="12" nillable="true" ma:displayName="Summary" ma:internalName="Summary">
      <xsd:simpleType>
        <xsd:restriction base="dms:Unknown"/>
      </xsd:simpleType>
    </xsd:element>
    <xsd:element name="Policy" ma:index="13" nillable="true" ma:displayName="Policy" ma:internalName="Policy">
      <xsd:simpleType>
        <xsd:restriction base="dms:Boolean"/>
      </xsd:simpleType>
    </xsd:element>
    <xsd:element name="Solution_0" ma:index="18" nillable="true" ma:taxonomy="true" ma:internalName="Solution_0" ma:taxonomyFieldName="Solution0" ma:displayName="Solution" ma:default="" ma:fieldId="{08ee8523-5519-4869-bd80-fd97b8eed69f}" ma:taxonomyMulti="true" ma:sspId="7b600b03-3399-40df-9d9c-caeefc5a4d97" ma:termSetId="3588f872-1047-4b04-ab77-d19bff16496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60905045b3141dfb44ebee3a51fd0a7" ma:index="19" nillable="true" ma:taxonomy="true" ma:internalName="c60905045b3141dfb44ebee3a51fd0a7" ma:taxonomyFieldName="IndustrySolution" ma:displayName="IndustrySolution" ma:readOnly="false" ma:default="" ma:fieldId="{c6090504-5b31-41df-b44e-bee3a51fd0a7}" ma:taxonomyMulti="true" ma:sspId="7b600b03-3399-40df-9d9c-caeefc5a4d97" ma:termSetId="101cb54c-3813-433a-907a-450f3492382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7620f54b84d4877b8ce49e3874564d0" ma:index="21" nillable="true" ma:taxonomy="true" ma:internalName="g7620f54b84d4877b8ce49e3874564d0" ma:taxonomyFieldName="OpenEdgeModule" ma:displayName="OpenEdgeModule" ma:default="" ma:fieldId="{07620f54-b84d-4877-b8ce-49e3874564d0}" ma:taxonomyMulti="true" ma:sspId="7b600b03-3399-40df-9d9c-caeefc5a4d97" ma:termSetId="7cd707e9-9176-4196-bd54-81064918895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taDescription" ma:index="22" nillable="true" ma:displayName="Meta Description" ma:hidden="true" ma:internalName="MetaDescription" ma:readOnly="false">
      <xsd:simpleType>
        <xsd:restriction base="dms:Note"/>
      </xsd:simpleType>
    </xsd:element>
    <xsd:element name="m3946e80dba8470d9700658463930af8" ma:index="23" nillable="true" ma:taxonomy="true" ma:internalName="m3946e80dba8470d9700658463930af8" ma:taxonomyFieldName="Portal_x0020_Audience" ma:displayName="Portal Audience" ma:default="" ma:fieldId="{63946e80-dba8-470d-9700-658463930af8}" ma:taxonomyMulti="true" ma:sspId="7b600b03-3399-40df-9d9c-caeefc5a4d97" ma:termSetId="bedc8d7a-d5a7-4c2c-80ef-eb0f4159843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y_0" ma:index="24" nillable="true" ma:taxonomy="true" ma:internalName="Industry_0" ma:taxonomyFieldName="Industry" ma:displayName="Industry" ma:default="" ma:fieldId="{54782f52-600e-43b5-a6fd-b215e0434802}" ma:taxonomyMulti="true" ma:sspId="7b600b03-3399-40df-9d9c-caeefc5a4d97" ma:termSetId="eb725fca-679b-44ad-aba0-523e9b641fb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58a9cb184754a90a3d0c9fae6dfc0fc" ma:index="25" nillable="true" ma:taxonomy="true" ma:internalName="l58a9cb184754a90a3d0c9fae6dfc0fc" ma:taxonomyFieldName="Partner_x0020_Empowerment" ma:displayName="Partner Empowerment" ma:default="" ma:fieldId="{558a9cb1-8475-4a90-a3d0-c9fae6dfc0fc}" ma:taxonomyMulti="true" ma:sspId="7b600b03-3399-40df-9d9c-caeefc5a4d97" ma:termSetId="8b46d00a-8700-4556-b3eb-8ef0f7a4bf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88edf6f69774249aa5a94de92e0b3ee" ma:index="27" nillable="true" ma:taxonomy="true" ma:internalName="e88edf6f69774249aa5a94de92e0b3ee" ma:taxonomyFieldName="BusinessLine" ma:displayName="Business Line" ma:readOnly="false" ma:default="" ma:fieldId="{e88edf6f-6977-4249-aa5a-94de92e0b3ee}" ma:taxonomyMulti="true" ma:sspId="7b600b03-3399-40df-9d9c-caeefc5a4d97" ma:termSetId="cfc961ee-612e-4b05-aaf2-35411bb1789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f9ec3728094124b933b9cf7e867a92" ma:index="29" nillable="true" ma:taxonomy="true" ma:internalName="h2f9ec3728094124b933b9cf7e867a92" ma:taxonomyFieldName="HorizontalUseCase" ma:displayName="Horizontal Use Case" ma:default="" ma:fieldId="{12f9ec37-2809-4124-b933-b9cf7e867a92}" ma:taxonomyMulti="true" ma:sspId="7b600b03-3399-40df-9d9c-caeefc5a4d97" ma:termSetId="c7a844bb-8121-4652-bd19-c7a1b502d44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Taxonomy Catch All Column" ma:hidden="true" ma:list="{f9d269f6-3014-462f-9504-c656af7f5a48}" ma:internalName="TaxCatchAll" ma:showField="CatchAllData" ma:web="7c69e624-827f-471b-adea-ac070ddc6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2" nillable="true" ma:displayName="Taxonomy Catch All Column1" ma:hidden="true" ma:list="{f9d269f6-3014-462f-9504-c656af7f5a48}" ma:internalName="TaxCatchAllLabel" ma:readOnly="true" ma:showField="CatchAllDataLabel" ma:web="7c69e624-827f-471b-adea-ac070ddc6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tegory1_0" ma:index="34" nillable="true" ma:taxonomy="true" ma:internalName="Category1_0" ma:taxonomyFieldName="Category1" ma:displayName="Category" ma:readOnly="false" ma:default="" ma:fieldId="{76361ab5-a999-4bf4-b0a9-d3c0bdaba2c4}" ma:taxonomyMulti="true" ma:sspId="7b600b03-3399-40df-9d9c-caeefc5a4d97" ma:termSetId="cb52a124-ba58-44ba-aea0-e8392dfbd867" ma:anchorId="e0850434-8544-4c75-a3ba-67842db1fa28" ma:open="false" ma:isKeyword="false">
      <xsd:complexType>
        <xsd:sequence>
          <xsd:element ref="pc:Terms" minOccurs="0" maxOccurs="1"/>
        </xsd:sequence>
      </xsd:complexType>
    </xsd:element>
    <xsd:element name="efbf5ec808454fc39dd6e73fb30f9800" ma:index="35" nillable="true" ma:taxonomy="true" ma:internalName="efbf5ec808454fc39dd6e73fb30f9800" ma:taxonomyFieldName="GFOResourceTags" ma:displayName="GFO Resource Tags" ma:readOnly="false" ma:default="" ma:fieldId="{efbf5ec8-0845-4fc3-9dd6-e73fb30f9800}" ma:taxonomyMulti="true" ma:sspId="7b600b03-3399-40df-9d9c-caeefc5a4d97" ma:termSetId="42171f31-be76-463d-a933-eae23b9ef3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847452f74b44b57bc4a2a741f9c94e9" ma:index="37" nillable="true" ma:taxonomy="true" ma:internalName="h847452f74b44b57bc4a2a741f9c94e9" ma:taxonomyFieldName="Visibility" ma:displayName="Visibility" ma:default="758;#Internal|52c39dec-86ec-4d25-bb10-18d2912cd0c4" ma:fieldId="{1847452f-74b4-4b57-bc4a-2a741f9c94e9}" ma:sspId="7b600b03-3399-40df-9d9c-caeefc5a4d97" ma:termSetId="35802469-5d1e-4d8e-8772-02bbe8856d7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4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olicy xmlns="7c69e624-827f-471b-adea-ac070ddc6867">false</Policy>
    <Location1_0 xmlns="efb4a6a7-40f5-4c55-b7cd-bfe5555b5884">
      <Terms xmlns="http://schemas.microsoft.com/office/infopath/2007/PartnerControls"/>
    </Location1_0>
    <MetaDescription xmlns="7c69e624-827f-471b-adea-ac070ddc6867" xsi:nil="true"/>
    <Category1_0 xmlns="7c69e624-827f-471b-adea-ac070ddc686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ef797fd0-0a2c-4c70-979e-7c4753a1af05</TermId>
        </TermInfo>
      </Terms>
    </Category1_0>
    <g7620f54b84d4877b8ce49e3874564d0 xmlns="7c69e624-827f-471b-adea-ac070ddc6867">
      <Terms xmlns="http://schemas.microsoft.com/office/infopath/2007/PartnerControls"/>
    </g7620f54b84d4877b8ce49e3874564d0>
    <c60905045b3141dfb44ebee3a51fd0a7 xmlns="7c69e624-827f-471b-adea-ac070ddc6867">
      <Terms xmlns="http://schemas.microsoft.com/office/infopath/2007/PartnerControls"/>
    </c60905045b3141dfb44ebee3a51fd0a7>
    <Industry_0 xmlns="7c69e624-827f-471b-adea-ac070ddc6867">
      <Terms xmlns="http://schemas.microsoft.com/office/infopath/2007/PartnerControls"/>
    </Industry_0>
    <Summary xmlns="7c69e624-827f-471b-adea-ac070ddc6867" xsi:nil="true"/>
    <TaxCatchAll xmlns="7c69e624-827f-471b-adea-ac070ddc6867">
      <Value>758</Value>
      <Value>367</Value>
    </TaxCatchAll>
    <ContentType1_0 xmlns="efb4a6a7-40f5-4c55-b7cd-bfe5555b5884">
      <Terms xmlns="http://schemas.microsoft.com/office/infopath/2007/PartnerControls"/>
    </ContentType1_0>
    <Solution_0 xmlns="7c69e624-827f-471b-adea-ac070ddc6867">
      <Terms xmlns="http://schemas.microsoft.com/office/infopath/2007/PartnerControls"/>
    </Solution_0>
    <efbf5ec808454fc39dd6e73fb30f9800 xmlns="7c69e624-827f-471b-adea-ac070ddc6867">
      <Terms xmlns="http://schemas.microsoft.com/office/infopath/2007/PartnerControls"/>
    </efbf5ec808454fc39dd6e73fb30f9800>
    <e88edf6f69774249aa5a94de92e0b3ee xmlns="7c69e624-827f-471b-adea-ac070ddc6867">
      <Terms xmlns="http://schemas.microsoft.com/office/infopath/2007/PartnerControls"/>
    </e88edf6f69774249aa5a94de92e0b3ee>
    <h2f9ec3728094124b933b9cf7e867a92 xmlns="7c69e624-827f-471b-adea-ac070ddc6867">
      <Terms xmlns="http://schemas.microsoft.com/office/infopath/2007/PartnerControls"/>
    </h2f9ec3728094124b933b9cf7e867a92>
    <m3946e80dba8470d9700658463930af8 xmlns="7c69e624-827f-471b-adea-ac070ddc6867">
      <Terms xmlns="http://schemas.microsoft.com/office/infopath/2007/PartnerControls"/>
    </m3946e80dba8470d9700658463930af8>
    <h847452f74b44b57bc4a2a741f9c94e9 xmlns="7c69e624-827f-471b-adea-ac070ddc686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52c39dec-86ec-4d25-bb10-18d2912cd0c4</TermId>
        </TermInfo>
      </Terms>
    </h847452f74b44b57bc4a2a741f9c94e9>
    <l58a9cb184754a90a3d0c9fae6dfc0fc xmlns="7c69e624-827f-471b-adea-ac070ddc6867">
      <Terms xmlns="http://schemas.microsoft.com/office/infopath/2007/PartnerControls"/>
    </l58a9cb184754a90a3d0c9fae6dfc0fc>
    <_dlc_DocId xmlns="7c69e624-827f-471b-adea-ac070ddc6867">V5TQT6NVCWRS-1348-1301</_dlc_DocId>
    <_dlc_DocIdUrl xmlns="7c69e624-827f-471b-adea-ac070ddc6867">
      <Url>https://myprogress.progress.com/departments/marketing/_layouts/DocIdRedir.aspx?ID=V5TQT6NVCWRS-1348-1301</Url>
      <Description>V5TQT6NVCWRS-1348-1301</Description>
    </_dlc_DocIdUrl>
  </documentManagement>
</p:properties>
</file>

<file path=customXml/itemProps1.xml><?xml version="1.0" encoding="utf-8"?>
<ds:datastoreItem xmlns:ds="http://schemas.openxmlformats.org/officeDocument/2006/customXml" ds:itemID="{B11BA582-BE3C-43B3-9930-1D1A8AAEA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b4a6a7-40f5-4c55-b7cd-bfe5555b5884"/>
    <ds:schemaRef ds:uri="7c69e624-827f-471b-adea-ac070ddc68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9C7E5E-A5D4-423A-83C0-EA48CC3B7A8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EA8EEE7-F1C0-4377-82D1-E55A92F384C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DA4C4B2-98B1-44DF-A244-E8FB7A2D1956}">
  <ds:schemaRefs>
    <ds:schemaRef ds:uri="http://schemas.microsoft.com/office/2006/metadata/properties"/>
    <ds:schemaRef ds:uri="http://schemas.microsoft.com/office/infopath/2007/PartnerControls"/>
    <ds:schemaRef ds:uri="7c69e624-827f-471b-adea-ac070ddc6867"/>
    <ds:schemaRef ds:uri="efb4a6a7-40f5-4c55-b7cd-bfe5555b588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PROGRESS_16x9_PPT_Template</Template>
  <TotalTime>13482</TotalTime>
  <Words>1768</Words>
  <Application>Microsoft Office PowerPoint</Application>
  <PresentationFormat>Custom</PresentationFormat>
  <Paragraphs>546</Paragraphs>
  <Slides>48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Consolas</vt:lpstr>
      <vt:lpstr>Courier New</vt:lpstr>
      <vt:lpstr>Wingdings</vt:lpstr>
      <vt:lpstr>PROGRESS_16x9_PPT_Template</vt:lpstr>
      <vt:lpstr>Image</vt:lpstr>
      <vt:lpstr>Going All In with Functional C#</vt:lpstr>
      <vt:lpstr>About Me</vt:lpstr>
      <vt:lpstr>Syllabus</vt:lpstr>
      <vt:lpstr>Syllabus</vt:lpstr>
      <vt:lpstr>Preflight Checklist</vt:lpstr>
      <vt:lpstr>Prerequisites</vt:lpstr>
      <vt:lpstr>Functional Programming</vt:lpstr>
      <vt:lpstr>What is Functional Programming?  Functional programming is a style that treats computation as the evaluation of mathematical functions and avoids changing-state and mutable data.</vt:lpstr>
      <vt:lpstr>Comparing Styles</vt:lpstr>
      <vt:lpstr>A functional focus:  Focus on inputs and outputs  Avoid maintaining state  Separation between data and behavior </vt:lpstr>
      <vt:lpstr>Why now?</vt:lpstr>
      <vt:lpstr>C# Features That Support Functional</vt:lpstr>
      <vt:lpstr>Other Reasons</vt:lpstr>
      <vt:lpstr>Maintaining State is hard, especially in a multi-threaded environment</vt:lpstr>
      <vt:lpstr>Immutable Types</vt:lpstr>
      <vt:lpstr>Func Delegates</vt:lpstr>
      <vt:lpstr>Higher Order Functions / Functions as Data</vt:lpstr>
      <vt:lpstr>Expressions instead of Statements</vt:lpstr>
      <vt:lpstr>Method Chaining (~Pipelines)</vt:lpstr>
      <vt:lpstr>Extension Methods</vt:lpstr>
      <vt:lpstr>Yield</vt:lpstr>
      <vt:lpstr>LINQ</vt:lpstr>
      <vt:lpstr>Thread-Safe Collections</vt:lpstr>
      <vt:lpstr>Let’s begin</vt:lpstr>
      <vt:lpstr>Todays Workshop</vt:lpstr>
      <vt:lpstr>First</vt:lpstr>
      <vt:lpstr>Unit Testing Basics with xUnit</vt:lpstr>
      <vt:lpstr>Anatomy of poker cards</vt:lpstr>
      <vt:lpstr>High Card</vt:lpstr>
      <vt:lpstr>High Card</vt:lpstr>
      <vt:lpstr>Hand Ranking Reference</vt:lpstr>
      <vt:lpstr>Hand Ranking Reference</vt:lpstr>
      <vt:lpstr>Hand Ranking</vt:lpstr>
      <vt:lpstr>Hand Ranking (return early)</vt:lpstr>
      <vt:lpstr>Hand Ranking (functional refactoring)</vt:lpstr>
      <vt:lpstr>Method chains using Fluent Assertions</vt:lpstr>
      <vt:lpstr>Concurrent Dictionary</vt:lpstr>
      <vt:lpstr>Concurrent Dictionary</vt:lpstr>
      <vt:lpstr>Refactoring with extension methods</vt:lpstr>
      <vt:lpstr>Generic vs. Self Documenting</vt:lpstr>
      <vt:lpstr>Finding a Sequence</vt:lpstr>
      <vt:lpstr>Finding a Sequence, extending LINQ</vt:lpstr>
      <vt:lpstr>Function Delegates</vt:lpstr>
      <vt:lpstr>A collection of Rankings</vt:lpstr>
      <vt:lpstr>Scoring with LINQ</vt:lpstr>
      <vt:lpstr>Adding more ranks</vt:lpstr>
      <vt:lpstr>Review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All In with Functional C#</dc:title>
  <dc:subject/>
  <dc:creator>Ed Charbeneau</dc:creator>
  <cp:keywords/>
  <dc:description/>
  <cp:lastModifiedBy>Ed Charbeneau</cp:lastModifiedBy>
  <cp:revision>82</cp:revision>
  <cp:lastPrinted>2013-09-18T03:48:20Z</cp:lastPrinted>
  <dcterms:created xsi:type="dcterms:W3CDTF">2016-06-17T19:55:52Z</dcterms:created>
  <dcterms:modified xsi:type="dcterms:W3CDTF">2016-07-28T20:23:56Z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0x0101007762244904354189B623A14C45C78D5B009BE410C6F004421E9B31CE4C3BF734AD008DF6C51CFB236842A026F88F613870DE</vt:lpwstr>
  </property>
  <property fmtid="{D5CDD505-2E9C-101B-9397-08002B2CF9AE}" pid="3" name="Category1">
    <vt:lpwstr>367;#PowerPoint|ef797fd0-0a2c-4c70-979e-7c4753a1af05</vt:lpwstr>
  </property>
  <property fmtid="{D5CDD505-2E9C-101B-9397-08002B2CF9AE}" pid="4" name="TaxCatchAll">
    <vt:lpwstr>237;#Template|c9160f8f-74c9-4442-ac41-24463e06691d</vt:lpwstr>
  </property>
  <property fmtid="{D5CDD505-2E9C-101B-9397-08002B2CF9AE}" pid="5" name="Doc ID">
    <vt:lpwstr>101816</vt:lpwstr>
  </property>
  <property fmtid="{D5CDD505-2E9C-101B-9397-08002B2CF9AE}" pid="6" name="Location1">
    <vt:lpwstr/>
  </property>
  <property fmtid="{D5CDD505-2E9C-101B-9397-08002B2CF9AE}" pid="7" name="Tagged Doc ID's">
    <vt:bool>false</vt:bool>
  </property>
  <property fmtid="{D5CDD505-2E9C-101B-9397-08002B2CF9AE}" pid="8" name="ContentType1">
    <vt:lpwstr/>
  </property>
  <property fmtid="{D5CDD505-2E9C-101B-9397-08002B2CF9AE}" pid="9" name="Solution0">
    <vt:lpwstr/>
  </property>
  <property fmtid="{D5CDD505-2E9C-101B-9397-08002B2CF9AE}" pid="10" name="Industry">
    <vt:lpwstr/>
  </property>
  <property fmtid="{D5CDD505-2E9C-101B-9397-08002B2CF9AE}" pid="11" name="IndustrySolution">
    <vt:lpwstr/>
  </property>
  <property fmtid="{D5CDD505-2E9C-101B-9397-08002B2CF9AE}" pid="12" name="Attachment Only ?">
    <vt:bool>true</vt:bool>
  </property>
  <property fmtid="{D5CDD505-2E9C-101B-9397-08002B2CF9AE}" pid="13" name="GFOAudience">
    <vt:lpwstr/>
  </property>
  <property fmtid="{D5CDD505-2E9C-101B-9397-08002B2CF9AE}" pid="14" name="OpenEdgeModule">
    <vt:lpwstr/>
  </property>
  <property fmtid="{D5CDD505-2E9C-101B-9397-08002B2CF9AE}" pid="15" name="HorizontalUseCase">
    <vt:lpwstr/>
  </property>
  <property fmtid="{D5CDD505-2E9C-101B-9397-08002B2CF9AE}" pid="16" name="GFOResourceTags">
    <vt:lpwstr/>
  </property>
  <property fmtid="{D5CDD505-2E9C-101B-9397-08002B2CF9AE}" pid="17" name="Partner Empowerment">
    <vt:lpwstr/>
  </property>
  <property fmtid="{D5CDD505-2E9C-101B-9397-08002B2CF9AE}" pid="18" name="BusinessLine">
    <vt:lpwstr/>
  </property>
  <property fmtid="{D5CDD505-2E9C-101B-9397-08002B2CF9AE}" pid="19" name="Portal Audience">
    <vt:lpwstr/>
  </property>
  <property fmtid="{D5CDD505-2E9C-101B-9397-08002B2CF9AE}" pid="20" name="kb2a064789314f00a60cb6c3cf784453">
    <vt:lpwstr/>
  </property>
  <property fmtid="{D5CDD505-2E9C-101B-9397-08002B2CF9AE}" pid="21" name="_dlc_DocIdItemGuid">
    <vt:lpwstr>0772c8ec-cf53-4a88-9f11-7b3dc8d44f2d</vt:lpwstr>
  </property>
  <property fmtid="{D5CDD505-2E9C-101B-9397-08002B2CF9AE}" pid="22" name="Visibility">
    <vt:lpwstr>758;#Internal|52c39dec-86ec-4d25-bb10-18d2912cd0c4</vt:lpwstr>
  </property>
</Properties>
</file>