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01" d="100"/>
          <a:sy n="101" d="100"/>
        </p:scale>
        <p:origin x="843"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 garcia" userId="b83a0d2ebb004b72" providerId="LiveId" clId="{EF9C6477-1DD2-4154-A2EE-1865A205698E}"/>
    <pc:docChg chg="custSel modSld">
      <pc:chgData name="ed garcia" userId="b83a0d2ebb004b72" providerId="LiveId" clId="{EF9C6477-1DD2-4154-A2EE-1865A205698E}" dt="2021-08-17T23:10:39.220" v="1" actId="20577"/>
      <pc:docMkLst>
        <pc:docMk/>
      </pc:docMkLst>
      <pc:sldChg chg="modSp mod">
        <pc:chgData name="ed garcia" userId="b83a0d2ebb004b72" providerId="LiveId" clId="{EF9C6477-1DD2-4154-A2EE-1865A205698E}" dt="2021-08-17T23:10:39.220" v="1" actId="20577"/>
        <pc:sldMkLst>
          <pc:docMk/>
          <pc:sldMk cId="0" sldId="256"/>
        </pc:sldMkLst>
        <pc:spChg chg="mod">
          <ac:chgData name="ed garcia" userId="b83a0d2ebb004b72" providerId="LiveId" clId="{EF9C6477-1DD2-4154-A2EE-1865A205698E}" dt="2021-08-17T23:10:39.220" v="1" actId="20577"/>
          <ac:spMkLst>
            <pc:docMk/>
            <pc:sldMk cId="0" sldId="256"/>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8/17/2021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Category Review: Chips</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Ed Garcia</a:t>
            </a:r>
          </a:p>
        </p:txBody>
      </p:sp>
      <p:sp>
        <p:nvSpPr>
          <p:cNvPr id="4" name="Date Placeholder 3"/>
          <p:cNvSpPr>
            <a:spLocks noGrp="1"/>
          </p:cNvSpPr>
          <p:nvPr>
            <p:ph type="dt" sz="half" idx="10"/>
          </p:nvPr>
        </p:nvSpPr>
        <p:spPr/>
        <p:txBody>
          <a:bodyPr/>
          <a:lstStyle/>
          <a:p>
            <a:pPr marL="0" lvl="0" indent="0">
              <a:buNone/>
            </a:pPr>
            <a:r>
              <a:rPr dirty="0"/>
              <a:t>8/1</a:t>
            </a:r>
            <a:r>
              <a:rPr lang="en-US" dirty="0"/>
              <a:t>7</a:t>
            </a:r>
            <a:r>
              <a:rPr dirty="0"/>
              <a:t>/2021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Most popular pack sizes: 150-200g</a:t>
            </a:r>
          </a:p>
        </p:txBody>
      </p:sp>
      <p:pic>
        <p:nvPicPr>
          <p:cNvPr id="3" name="Picture 1" descr="Task-3-v2_files/figure-pptx/unnamed-chunk-8-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Christmas customers prefer 175g pack sizes, followed by 150g</a:t>
            </a:r>
          </a:p>
        </p:txBody>
      </p:sp>
      <p:pic>
        <p:nvPicPr>
          <p:cNvPr id="3" name="Picture 1" descr="Task-3-v2_files/figure-pptx/unnamed-chunk-10-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 of Customer Segments</a:t>
            </a:r>
          </a:p>
        </p:txBody>
      </p:sp>
      <p:sp>
        <p:nvSpPr>
          <p:cNvPr id="3" name="Content Placeholder 2"/>
          <p:cNvSpPr>
            <a:spLocks noGrp="1"/>
          </p:cNvSpPr>
          <p:nvPr>
            <p:ph idx="1"/>
          </p:nvPr>
        </p:nvSpPr>
        <p:spPr/>
        <p:txBody>
          <a:bodyPr/>
          <a:lstStyle/>
          <a:p>
            <a:pPr lvl="1"/>
            <a:r>
              <a:t>Top sales: Older Families (Budget), </a:t>
            </a:r>
            <a:r>
              <a:rPr b="1"/>
              <a:t>Young Singles/Couples</a:t>
            </a:r>
            <a:r>
              <a:t> &amp; Retirees (</a:t>
            </a:r>
            <a:r>
              <a:rPr b="1"/>
              <a:t>Mainstream</a:t>
            </a:r>
            <a:r>
              <a:t>)</a:t>
            </a:r>
          </a:p>
          <a:p>
            <a:pPr lvl="1"/>
            <a:r>
              <a:t>Top # of customers: </a:t>
            </a:r>
            <a:r>
              <a:rPr b="1"/>
              <a:t>Young Singles/Couples</a:t>
            </a:r>
            <a:r>
              <a:t> &amp; Retirees (</a:t>
            </a:r>
            <a:r>
              <a:rPr b="1"/>
              <a:t>Mainstream</a:t>
            </a:r>
            <a:r>
              <a:t>)</a:t>
            </a:r>
          </a:p>
          <a:p>
            <a:pPr lvl="1"/>
            <a:r>
              <a:t>Top units per customer: Older Families, Young Families</a:t>
            </a:r>
          </a:p>
          <a:p>
            <a:pPr lvl="1"/>
            <a:r>
              <a:t>Highest average unit price: </a:t>
            </a:r>
            <a:r>
              <a:rPr b="1"/>
              <a:t>Young</a:t>
            </a:r>
            <a:r>
              <a:t> &amp; Midage </a:t>
            </a:r>
            <a:r>
              <a:rPr b="1"/>
              <a:t>Singles/Couples</a:t>
            </a:r>
            <a:r>
              <a:t> (</a:t>
            </a:r>
            <a:r>
              <a:rPr b="1"/>
              <a:t>Mainstream</a:t>
            </a:r>
            <a: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08" y="364812"/>
            <a:ext cx="8184591" cy="1052826"/>
          </a:xfrm>
        </p:spPr>
        <p:txBody>
          <a:bodyPr>
            <a:normAutofit fontScale="90000"/>
          </a:bodyPr>
          <a:lstStyle/>
          <a:p>
            <a:pPr marL="0" lvl="0" indent="0">
              <a:buNone/>
            </a:pPr>
            <a:r>
              <a:rPr dirty="0"/>
              <a:t>Top sales: Older Families (Budget), Young Singles/Couples &amp; Retirees (Mainstream)</a:t>
            </a:r>
          </a:p>
        </p:txBody>
      </p:sp>
      <p:pic>
        <p:nvPicPr>
          <p:cNvPr id="3" name="Picture 1" descr="Task-3-v2_files/figure-pptx/unnamed-chunk-12-1.png"/>
          <p:cNvPicPr>
            <a:picLocks noGrp="1" noChangeAspect="1"/>
          </p:cNvPicPr>
          <p:nvPr/>
        </p:nvPicPr>
        <p:blipFill>
          <a:blip r:embed="rId2"/>
          <a:stretch>
            <a:fillRect/>
          </a:stretch>
        </p:blipFill>
        <p:spPr bwMode="auto">
          <a:xfrm>
            <a:off x="952500" y="1851304"/>
            <a:ext cx="7239000" cy="4521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Young Singles/Couples (Mainstream): 8.2% of all sales</a:t>
            </a:r>
          </a:p>
        </p:txBody>
      </p:sp>
      <p:pic>
        <p:nvPicPr>
          <p:cNvPr id="3" name="Picture 1" descr="Task-3-v2_files/figure-pptx/unnamed-chunk-13-1.png"/>
          <p:cNvPicPr>
            <a:picLocks noGrp="1" noChangeAspect="1"/>
          </p:cNvPicPr>
          <p:nvPr/>
        </p:nvPicPr>
        <p:blipFill>
          <a:blip r:embed="rId2"/>
          <a:stretch>
            <a:fillRect/>
          </a:stretch>
        </p:blipFill>
        <p:spPr bwMode="auto">
          <a:xfrm>
            <a:off x="698500" y="1600200"/>
            <a:ext cx="7747000" cy="45212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538" y="374288"/>
            <a:ext cx="8118261" cy="1043350"/>
          </a:xfrm>
        </p:spPr>
        <p:txBody>
          <a:bodyPr>
            <a:normAutofit fontScale="90000"/>
          </a:bodyPr>
          <a:lstStyle/>
          <a:p>
            <a:pPr marL="0" lvl="0" indent="0">
              <a:buNone/>
            </a:pPr>
            <a:r>
              <a:rPr dirty="0"/>
              <a:t>Top number of customers: Young Singles/Couples &amp; Retirees (Mainstream)</a:t>
            </a:r>
          </a:p>
        </p:txBody>
      </p:sp>
      <p:pic>
        <p:nvPicPr>
          <p:cNvPr id="3" name="Picture 1" descr="Task-3-v2_files/figure-pptx/unnamed-chunk-15-1.png"/>
          <p:cNvPicPr>
            <a:picLocks noGrp="1" noChangeAspect="1"/>
          </p:cNvPicPr>
          <p:nvPr/>
        </p:nvPicPr>
        <p:blipFill>
          <a:blip r:embed="rId2"/>
          <a:stretch>
            <a:fillRect/>
          </a:stretch>
        </p:blipFill>
        <p:spPr bwMode="auto">
          <a:xfrm>
            <a:off x="985665" y="1846566"/>
            <a:ext cx="7239000" cy="45212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Young Singles/Couples: 11.2% of all customers</a:t>
            </a:r>
          </a:p>
        </p:txBody>
      </p:sp>
      <p:pic>
        <p:nvPicPr>
          <p:cNvPr id="3" name="Picture 1" descr="Task-3-v2_files/figure-pptx/unnamed-chunk-16-1.png"/>
          <p:cNvPicPr>
            <a:picLocks noGrp="1" noChangeAspect="1"/>
          </p:cNvPicPr>
          <p:nvPr/>
        </p:nvPicPr>
        <p:blipFill>
          <a:blip r:embed="rId2"/>
          <a:stretch>
            <a:fillRect/>
          </a:stretch>
        </p:blipFill>
        <p:spPr bwMode="auto">
          <a:xfrm>
            <a:off x="698500" y="1600200"/>
            <a:ext cx="7747000" cy="45212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Top units per customer: Older Families, Young Families</a:t>
            </a:r>
          </a:p>
        </p:txBody>
      </p:sp>
      <p:pic>
        <p:nvPicPr>
          <p:cNvPr id="3" name="Picture 1" descr="Task-3-v2_files/figure-pptx/unnamed-chunk-18-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369550"/>
            <a:ext cx="8140700" cy="1048088"/>
          </a:xfrm>
        </p:spPr>
        <p:txBody>
          <a:bodyPr>
            <a:normAutofit fontScale="90000"/>
          </a:bodyPr>
          <a:lstStyle/>
          <a:p>
            <a:pPr marL="0" lvl="0" indent="0">
              <a:buNone/>
            </a:pPr>
            <a:r>
              <a:rPr dirty="0"/>
              <a:t>Highest average unit price: Young &amp; </a:t>
            </a:r>
            <a:r>
              <a:rPr dirty="0" err="1"/>
              <a:t>Midage</a:t>
            </a:r>
            <a:r>
              <a:rPr dirty="0"/>
              <a:t> Singles/Couples (Mainstream)</a:t>
            </a:r>
          </a:p>
        </p:txBody>
      </p:sp>
      <p:pic>
        <p:nvPicPr>
          <p:cNvPr id="3" name="Picture 1" descr="Task-3-v2_files/figure-pptx/unnamed-chunk-20-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Young Singles/Couples (Mainstream):</a:t>
            </a:r>
          </a:p>
        </p:txBody>
      </p:sp>
      <p:sp>
        <p:nvSpPr>
          <p:cNvPr id="3" name="Content Placeholder 2"/>
          <p:cNvSpPr>
            <a:spLocks noGrp="1"/>
          </p:cNvSpPr>
          <p:nvPr>
            <p:ph idx="1"/>
          </p:nvPr>
        </p:nvSpPr>
        <p:spPr/>
        <p:txBody>
          <a:bodyPr/>
          <a:lstStyle/>
          <a:p>
            <a:pPr lvl="1"/>
            <a:r>
              <a:t>23% more likely to buy Tyrrells, 22% for Twisties</a:t>
            </a:r>
          </a:p>
          <a:p>
            <a:pPr lvl="1"/>
            <a:r>
              <a:t>56% less likely to buy Burger Rings chips</a:t>
            </a:r>
          </a:p>
          <a:p>
            <a:pPr lvl="1"/>
            <a:r>
              <a:t>27% more likely to buy 270g packs of chips (only Twisties has these)</a:t>
            </a:r>
          </a:p>
          <a:p>
            <a:pPr lvl="1"/>
            <a:r>
              <a:t>Tyrells and Twisties can be off-located to other popular store parts that this segment shops in</a:t>
            </a:r>
          </a:p>
          <a:p>
            <a:pPr lvl="1"/>
            <a:r>
              <a:t>270g Twisties could be marketed to this segment during Christmas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Executive Summary</a:t>
            </a:r>
          </a:p>
        </p:txBody>
      </p:sp>
      <p:sp>
        <p:nvSpPr>
          <p:cNvPr id="3" name="Content Placeholder 2"/>
          <p:cNvSpPr>
            <a:spLocks noGrp="1"/>
          </p:cNvSpPr>
          <p:nvPr>
            <p:ph sz="half" idx="1"/>
          </p:nvPr>
        </p:nvSpPr>
        <p:spPr>
          <a:xfrm>
            <a:off x="457199" y="1600199"/>
            <a:ext cx="3998329" cy="4833765"/>
          </a:xfrm>
        </p:spPr>
        <p:txBody>
          <a:bodyPr>
            <a:normAutofit fontScale="92500" lnSpcReduction="20000"/>
          </a:bodyPr>
          <a:lstStyle/>
          <a:p>
            <a:pPr marL="0" lvl="0" indent="0">
              <a:buNone/>
            </a:pPr>
            <a:r>
              <a:rPr b="1" dirty="0"/>
              <a:t>Customer Trends &amp; Target Segment, Jul ’18 - Jun ’19</a:t>
            </a:r>
          </a:p>
          <a:p>
            <a:pPr lvl="1"/>
            <a:r>
              <a:rPr dirty="0"/>
              <a:t>Highest daily chips sales: week before Christmas</a:t>
            </a:r>
          </a:p>
          <a:p>
            <a:pPr lvl="1"/>
            <a:r>
              <a:rPr dirty="0"/>
              <a:t>Best-sellers: Kettle, Smith’s, Pringles, Doritos. Christmas uptick: Thins, </a:t>
            </a:r>
            <a:r>
              <a:rPr dirty="0" err="1"/>
              <a:t>Twisties</a:t>
            </a:r>
            <a:endParaRPr dirty="0"/>
          </a:p>
          <a:p>
            <a:pPr lvl="1"/>
            <a:r>
              <a:rPr dirty="0"/>
              <a:t>Recommended promos on </a:t>
            </a:r>
            <a:r>
              <a:rPr dirty="0" err="1"/>
              <a:t>200g</a:t>
            </a:r>
            <a:r>
              <a:rPr dirty="0"/>
              <a:t>+ pack sizes</a:t>
            </a:r>
          </a:p>
          <a:p>
            <a:pPr lvl="1"/>
            <a:r>
              <a:rPr dirty="0"/>
              <a:t>Target segment: Young singles/couples (mainstream affluence). Recommend off-locate their preferred products</a:t>
            </a:r>
          </a:p>
        </p:txBody>
      </p:sp>
      <p:sp>
        <p:nvSpPr>
          <p:cNvPr id="4" name="Content Placeholder 3"/>
          <p:cNvSpPr>
            <a:spLocks noGrp="1"/>
          </p:cNvSpPr>
          <p:nvPr>
            <p:ph sz="half" idx="2"/>
          </p:nvPr>
        </p:nvSpPr>
        <p:spPr>
          <a:xfrm>
            <a:off x="4648199" y="1600199"/>
            <a:ext cx="3998329" cy="4833765"/>
          </a:xfrm>
        </p:spPr>
        <p:txBody>
          <a:bodyPr>
            <a:normAutofit fontScale="92500" lnSpcReduction="20000"/>
          </a:bodyPr>
          <a:lstStyle/>
          <a:p>
            <a:pPr marL="0" lvl="0" indent="0">
              <a:buNone/>
            </a:pPr>
            <a:r>
              <a:rPr b="1" dirty="0"/>
              <a:t>Trial Store Layout Analysis, Feb-Mar 2019</a:t>
            </a:r>
          </a:p>
          <a:p>
            <a:pPr lvl="1"/>
            <a:r>
              <a:rPr dirty="0"/>
              <a:t>Store 77: Significant increase in sales and # of customers, especially March, April</a:t>
            </a:r>
          </a:p>
          <a:p>
            <a:pPr lvl="1"/>
            <a:r>
              <a:rPr dirty="0"/>
              <a:t>Store 86: Significant increase in # of customers, but sales not significantly higher</a:t>
            </a:r>
          </a:p>
          <a:p>
            <a:pPr lvl="1"/>
            <a:r>
              <a:rPr dirty="0"/>
              <a:t>Store 88: Significant increase in sales, but # of customers not significantly higher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Trial Store Layout Analysis, Feb-March 2019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838" y="857546"/>
            <a:ext cx="7836361" cy="560091"/>
          </a:xfrm>
        </p:spPr>
        <p:txBody>
          <a:bodyPr>
            <a:normAutofit fontScale="90000"/>
          </a:bodyPr>
          <a:lstStyle/>
          <a:p>
            <a:pPr marL="0" lvl="0" indent="0">
              <a:buNone/>
            </a:pPr>
            <a:r>
              <a:rPr dirty="0"/>
              <a:t>Best match: trial store 77 closely matches store 233 in sales and number of customers during pre-trial period</a:t>
            </a:r>
          </a:p>
        </p:txBody>
      </p:sp>
      <p:pic>
        <p:nvPicPr>
          <p:cNvPr id="3" name="Picture 1" descr="Task-3-v2_files/figure-pptx/unnamed-chunk-23-1.png"/>
          <p:cNvPicPr>
            <a:picLocks noGrp="1" noChangeAspect="1"/>
          </p:cNvPicPr>
          <p:nvPr/>
        </p:nvPicPr>
        <p:blipFill>
          <a:blip r:embed="rId2"/>
          <a:stretch>
            <a:fillRect/>
          </a:stretch>
        </p:blipFill>
        <p:spPr bwMode="auto">
          <a:xfrm>
            <a:off x="457200" y="2362200"/>
            <a:ext cx="8229600" cy="29972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24" y="379026"/>
            <a:ext cx="8132475" cy="1038612"/>
          </a:xfrm>
        </p:spPr>
        <p:txBody>
          <a:bodyPr>
            <a:normAutofit fontScale="90000"/>
          </a:bodyPr>
          <a:lstStyle/>
          <a:p>
            <a:pPr marL="0" lvl="0" indent="0">
              <a:buNone/>
            </a:pPr>
            <a:r>
              <a:rPr dirty="0"/>
              <a:t>Store 77: Significant increase in sales and number of customers, especially March, April</a:t>
            </a:r>
          </a:p>
        </p:txBody>
      </p:sp>
      <p:pic>
        <p:nvPicPr>
          <p:cNvPr id="3" name="Picture 1" descr="Task-3-v2_files/figure-pptx/unnamed-chunk-25-1.png"/>
          <p:cNvPicPr>
            <a:picLocks noGrp="1" noChangeAspect="1"/>
          </p:cNvPicPr>
          <p:nvPr/>
        </p:nvPicPr>
        <p:blipFill>
          <a:blip r:embed="rId2"/>
          <a:stretch>
            <a:fillRect/>
          </a:stretch>
        </p:blipFill>
        <p:spPr bwMode="auto">
          <a:xfrm>
            <a:off x="457200" y="2095500"/>
            <a:ext cx="8229600" cy="35306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479" y="885973"/>
            <a:ext cx="7900320" cy="531664"/>
          </a:xfrm>
        </p:spPr>
        <p:txBody>
          <a:bodyPr>
            <a:normAutofit fontScale="90000"/>
          </a:bodyPr>
          <a:lstStyle/>
          <a:p>
            <a:pPr marL="0" lvl="0" indent="0">
              <a:buNone/>
            </a:pPr>
            <a:r>
              <a:rPr dirty="0"/>
              <a:t>Best match: trial store 86 closely matches store 155 in sales and number of customers during pre-trial period</a:t>
            </a:r>
          </a:p>
        </p:txBody>
      </p:sp>
      <p:pic>
        <p:nvPicPr>
          <p:cNvPr id="3" name="Picture 1" descr="Task-3-v2_files/figure-pptx/unnamed-chunk-27-1.png"/>
          <p:cNvPicPr>
            <a:picLocks noGrp="1" noChangeAspect="1"/>
          </p:cNvPicPr>
          <p:nvPr/>
        </p:nvPicPr>
        <p:blipFill>
          <a:blip r:embed="rId2"/>
          <a:stretch>
            <a:fillRect/>
          </a:stretch>
        </p:blipFill>
        <p:spPr bwMode="auto">
          <a:xfrm>
            <a:off x="457200" y="2362200"/>
            <a:ext cx="8229600" cy="29972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228" y="421666"/>
            <a:ext cx="8094572" cy="995972"/>
          </a:xfrm>
        </p:spPr>
        <p:txBody>
          <a:bodyPr>
            <a:normAutofit fontScale="90000"/>
          </a:bodyPr>
          <a:lstStyle/>
          <a:p>
            <a:pPr marL="0" lvl="0" indent="0">
              <a:buNone/>
            </a:pPr>
            <a:r>
              <a:rPr dirty="0"/>
              <a:t>Store 86: Significant increase in number of customers all 3 months, but sales not significantly higher</a:t>
            </a:r>
          </a:p>
        </p:txBody>
      </p:sp>
      <p:pic>
        <p:nvPicPr>
          <p:cNvPr id="3" name="Picture 1" descr="Task-3-v2_files/figure-pptx/unnamed-chunk-29-1.png"/>
          <p:cNvPicPr>
            <a:picLocks noGrp="1" noChangeAspect="1"/>
          </p:cNvPicPr>
          <p:nvPr/>
        </p:nvPicPr>
        <p:blipFill>
          <a:blip r:embed="rId2"/>
          <a:stretch>
            <a:fillRect/>
          </a:stretch>
        </p:blipFill>
        <p:spPr bwMode="auto">
          <a:xfrm>
            <a:off x="457200" y="2095500"/>
            <a:ext cx="8229600" cy="35306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08" y="890710"/>
            <a:ext cx="7833992" cy="526927"/>
          </a:xfrm>
        </p:spPr>
        <p:txBody>
          <a:bodyPr>
            <a:normAutofit fontScale="90000"/>
          </a:bodyPr>
          <a:lstStyle/>
          <a:p>
            <a:pPr marL="0" lvl="0" indent="0">
              <a:buNone/>
            </a:pPr>
            <a:r>
              <a:rPr dirty="0"/>
              <a:t>Best match: trial store 88 closely matches store 237 in sales and number of customers during pre-trial period</a:t>
            </a:r>
          </a:p>
        </p:txBody>
      </p:sp>
      <p:pic>
        <p:nvPicPr>
          <p:cNvPr id="3" name="Picture 1" descr="Task-3-v2_files/figure-pptx/unnamed-chunk-31-1.png"/>
          <p:cNvPicPr>
            <a:picLocks noGrp="1" noChangeAspect="1"/>
          </p:cNvPicPr>
          <p:nvPr/>
        </p:nvPicPr>
        <p:blipFill>
          <a:blip r:embed="rId2"/>
          <a:stretch>
            <a:fillRect/>
          </a:stretch>
        </p:blipFill>
        <p:spPr bwMode="auto">
          <a:xfrm>
            <a:off x="457200" y="2362200"/>
            <a:ext cx="8229600" cy="29972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344" y="492734"/>
            <a:ext cx="8042456" cy="924904"/>
          </a:xfrm>
        </p:spPr>
        <p:txBody>
          <a:bodyPr>
            <a:normAutofit fontScale="90000"/>
          </a:bodyPr>
          <a:lstStyle/>
          <a:p>
            <a:pPr marL="0" lvl="0" indent="0">
              <a:buNone/>
            </a:pPr>
            <a:r>
              <a:rPr dirty="0"/>
              <a:t>Store 88: Significant increase in March &amp; April sales, but number of customers not significantly higher</a:t>
            </a:r>
          </a:p>
        </p:txBody>
      </p:sp>
      <p:pic>
        <p:nvPicPr>
          <p:cNvPr id="3" name="Picture 1" descr="Task-3-v2_files/figure-pptx/unnamed-chunk-33-1.png"/>
          <p:cNvPicPr>
            <a:picLocks noGrp="1" noChangeAspect="1"/>
          </p:cNvPicPr>
          <p:nvPr/>
        </p:nvPicPr>
        <p:blipFill>
          <a:blip r:embed="rId2"/>
          <a:stretch>
            <a:fillRect/>
          </a:stretch>
        </p:blipFill>
        <p:spPr bwMode="auto">
          <a:xfrm>
            <a:off x="457200" y="2095500"/>
            <a:ext cx="8229600" cy="35306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Final Insights</a:t>
            </a:r>
          </a:p>
        </p:txBody>
      </p:sp>
      <p:sp>
        <p:nvSpPr>
          <p:cNvPr id="3" name="Content Placeholder 2"/>
          <p:cNvSpPr>
            <a:spLocks noGrp="1"/>
          </p:cNvSpPr>
          <p:nvPr>
            <p:ph idx="1"/>
          </p:nvPr>
        </p:nvSpPr>
        <p:spPr>
          <a:xfrm>
            <a:off x="578014" y="1771946"/>
            <a:ext cx="8108785" cy="4354217"/>
          </a:xfrm>
        </p:spPr>
        <p:txBody>
          <a:bodyPr>
            <a:normAutofit fontScale="85000" lnSpcReduction="20000"/>
          </a:bodyPr>
          <a:lstStyle/>
          <a:p>
            <a:pPr lvl="1"/>
            <a:r>
              <a:rPr dirty="0"/>
              <a:t>Christmas is an ideal time to increase stock and promotion for </a:t>
            </a:r>
            <a:r>
              <a:rPr dirty="0" err="1"/>
              <a:t>Twisties</a:t>
            </a:r>
            <a:r>
              <a:rPr dirty="0"/>
              <a:t>, Thins, and </a:t>
            </a:r>
            <a:r>
              <a:rPr dirty="0" err="1"/>
              <a:t>200g</a:t>
            </a:r>
            <a:r>
              <a:rPr dirty="0"/>
              <a:t>+ pack sizes, and to maintain stock of best-selling brands</a:t>
            </a:r>
          </a:p>
          <a:p>
            <a:pPr lvl="1"/>
            <a:r>
              <a:rPr dirty="0"/>
              <a:t>Young singles/couples with mainstream affluence are an ideal target demographic, preferring Tyrells and </a:t>
            </a:r>
            <a:r>
              <a:rPr dirty="0" err="1"/>
              <a:t>Twisties</a:t>
            </a:r>
            <a:r>
              <a:rPr dirty="0"/>
              <a:t> more than other demographics.</a:t>
            </a:r>
          </a:p>
          <a:p>
            <a:pPr lvl="1"/>
            <a:r>
              <a:rPr dirty="0"/>
              <a:t>The trial layout was successful in store 77, but only partially successful in store 86, 88. If the implementation of the trial layout was different in 86, 88, then that could explain the discrepancy.</a:t>
            </a:r>
          </a:p>
          <a:p>
            <a:pPr lvl="1"/>
            <a:r>
              <a:rPr dirty="0"/>
              <a:t>All trial stores saw improvements to sales and number of customers in March. It’s possible that this is due to customer trends outside of the trial store layout changes.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Customer Trends &amp; Target Segment, Jul ’18 - Jun ’19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Christmas sales peak (Dec 18 - 24, 2018)</a:t>
            </a:r>
          </a:p>
        </p:txBody>
      </p:sp>
      <p:sp>
        <p:nvSpPr>
          <p:cNvPr id="3" name="Content Placeholder 2"/>
          <p:cNvSpPr>
            <a:spLocks noGrp="1"/>
          </p:cNvSpPr>
          <p:nvPr>
            <p:ph idx="1"/>
          </p:nvPr>
        </p:nvSpPr>
        <p:spPr/>
        <p:txBody>
          <a:bodyPr/>
          <a:lstStyle/>
          <a:p>
            <a:pPr lvl="1"/>
            <a:r>
              <a:t>A strong focus should be allotted to the Christmas season in terms of stock quantity of specific brands and pack sizes.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Daily chip transactions increased 22% during Christmas</a:t>
            </a:r>
          </a:p>
        </p:txBody>
      </p:sp>
      <p:pic>
        <p:nvPicPr>
          <p:cNvPr id="3" name="Picture 1" descr="Task-3-v2_files/figure-pptx/unnamed-chunk-2-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Sales by brand and Christmas brand recommendation</a:t>
            </a:r>
          </a:p>
        </p:txBody>
      </p:sp>
      <p:sp>
        <p:nvSpPr>
          <p:cNvPr id="3" name="Content Placeholder 2"/>
          <p:cNvSpPr>
            <a:spLocks noGrp="1"/>
          </p:cNvSpPr>
          <p:nvPr>
            <p:ph idx="1"/>
          </p:nvPr>
        </p:nvSpPr>
        <p:spPr/>
        <p:txBody>
          <a:bodyPr/>
          <a:lstStyle/>
          <a:p>
            <a:pPr lvl="1"/>
            <a:r>
              <a:t>Kettle products sell the most, followed by Smith’s, Pringles, and Doritos.</a:t>
            </a:r>
          </a:p>
          <a:p>
            <a:pPr lvl="1"/>
            <a:r>
              <a:t>Christmas uptick: Thins and Twisties showed noticeable improvement and should be strategically located to boost sales.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Best-sellers: Kettle (80k), Smith’s (60k), Pringles (50k), Doritos (50k)</a:t>
            </a:r>
          </a:p>
        </p:txBody>
      </p:sp>
      <p:pic>
        <p:nvPicPr>
          <p:cNvPr id="3" name="Picture 1" descr="Task-3-v2_files/figure-pptx/unnamed-chunk-4-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Year-long best-sellers top the Christmas list</a:t>
            </a:r>
          </a:p>
        </p:txBody>
      </p:sp>
      <p:pic>
        <p:nvPicPr>
          <p:cNvPr id="3" name="Picture 1" descr="Task-3-v2_files/figure-pptx/unnamed-chunk-6-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Christmas pack size stock recommendation</a:t>
            </a:r>
          </a:p>
        </p:txBody>
      </p:sp>
      <p:sp>
        <p:nvSpPr>
          <p:cNvPr id="3" name="Content Placeholder 2"/>
          <p:cNvSpPr>
            <a:spLocks noGrp="1"/>
          </p:cNvSpPr>
          <p:nvPr>
            <p:ph idx="1"/>
          </p:nvPr>
        </p:nvSpPr>
        <p:spPr/>
        <p:txBody>
          <a:bodyPr/>
          <a:lstStyle/>
          <a:p>
            <a:pPr lvl="1"/>
            <a:r>
              <a:t>Most popular pack sizes (year-round + Christmas): 150-200g</a:t>
            </a:r>
          </a:p>
          <a:p>
            <a:pPr lvl="1"/>
            <a:r>
              <a:t>Christmas customers prefer 175g pack sizes, followed by 150g.</a:t>
            </a:r>
          </a:p>
          <a:p>
            <a:pPr lvl="1"/>
            <a:r>
              <a:t>Christmas customers did not prefer 200g+ pack sizes, but promos could increase Christmas sales.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744</Words>
  <Application>Microsoft Office PowerPoint</Application>
  <PresentationFormat>On-screen Show (4:3)</PresentationFormat>
  <Paragraphs>57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Category Review: Chips</vt:lpstr>
      <vt:lpstr>Executive Summary</vt:lpstr>
      <vt:lpstr>Customer Trends &amp; Target Segment, Jul ’18 - Jun ’19</vt:lpstr>
      <vt:lpstr>Christmas sales peak (Dec 18 - 24, 2018)</vt:lpstr>
      <vt:lpstr>Daily chip transactions increased 22% during Christmas</vt:lpstr>
      <vt:lpstr>Sales by brand and Christmas brand recommendation</vt:lpstr>
      <vt:lpstr>Best-sellers: Kettle (80k), Smith’s (60k), Pringles (50k), Doritos (50k)</vt:lpstr>
      <vt:lpstr>Year-long best-sellers top the Christmas list</vt:lpstr>
      <vt:lpstr>Christmas pack size stock recommendation</vt:lpstr>
      <vt:lpstr>Most popular pack sizes: 150-200g</vt:lpstr>
      <vt:lpstr>Christmas customers prefer 175g pack sizes, followed by 150g</vt:lpstr>
      <vt:lpstr>Summary of Customer Segments</vt:lpstr>
      <vt:lpstr>Top sales: Older Families (Budget), Young Singles/Couples &amp; Retirees (Mainstream)</vt:lpstr>
      <vt:lpstr>Young Singles/Couples (Mainstream): 8.2% of all sales</vt:lpstr>
      <vt:lpstr>Top number of customers: Young Singles/Couples &amp; Retirees (Mainstream)</vt:lpstr>
      <vt:lpstr>Young Singles/Couples: 11.2% of all customers</vt:lpstr>
      <vt:lpstr>Top units per customer: Older Families, Young Families</vt:lpstr>
      <vt:lpstr>Highest average unit price: Young &amp; Midage Singles/Couples (Mainstream)</vt:lpstr>
      <vt:lpstr>Young Singles/Couples (Mainstream):</vt:lpstr>
      <vt:lpstr>Trial Store Layout Analysis, Feb-March 2019</vt:lpstr>
      <vt:lpstr>Best match: trial store 77 closely matches store 233 in sales and number of customers during pre-trial period</vt:lpstr>
      <vt:lpstr>Store 77: Significant increase in sales and number of customers, especially March, April</vt:lpstr>
      <vt:lpstr>Best match: trial store 86 closely matches store 155 in sales and number of customers during pre-trial period</vt:lpstr>
      <vt:lpstr>Store 86: Significant increase in number of customers all 3 months, but sales not significantly higher</vt:lpstr>
      <vt:lpstr>Best match: trial store 88 closely matches store 237 in sales and number of customers during pre-trial period</vt:lpstr>
      <vt:lpstr>Store 88: Significant increase in March &amp; April sales, but number of customers not significantly higher</vt:lpstr>
      <vt:lpstr>Final Insights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Review: Chips</dc:title>
  <dc:creator>Ed Garcia</dc:creator>
  <cp:keywords/>
  <cp:lastModifiedBy>ed garcia</cp:lastModifiedBy>
  <cp:revision>1</cp:revision>
  <dcterms:created xsi:type="dcterms:W3CDTF">2021-08-17T23:04:39Z</dcterms:created>
  <dcterms:modified xsi:type="dcterms:W3CDTF">2021-08-17T23:10:44Z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8/15/2021</vt:lpwstr>
  </property>
  <property fmtid="{D5CDD505-2E9C-101B-9397-08002B2CF9AE}" pid="3" name="output">
    <vt:lpwstr>powerpoint_presentation</vt:lpwstr>
  </property>
</Properties>
</file>