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75" r:id="rId2"/>
  </p:sldMasterIdLst>
  <p:notesMasterIdLst>
    <p:notesMasterId r:id="rId16"/>
  </p:notesMasterIdLst>
  <p:sldIdLst>
    <p:sldId id="257" r:id="rId3"/>
    <p:sldId id="280" r:id="rId4"/>
    <p:sldId id="274" r:id="rId5"/>
    <p:sldId id="275" r:id="rId6"/>
    <p:sldId id="258" r:id="rId7"/>
    <p:sldId id="271" r:id="rId8"/>
    <p:sldId id="268" r:id="rId9"/>
    <p:sldId id="278" r:id="rId10"/>
    <p:sldId id="270" r:id="rId11"/>
    <p:sldId id="272" r:id="rId12"/>
    <p:sldId id="267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558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3E85-EFC9-4B49-87EC-63668FE0DBF7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21334-4096-B743-B003-343EB492D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1334-4096-B743-B003-343EB492DA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1334-4096-B743-B003-343EB492DA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1334-4096-B743-B003-343EB492DA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1334-4096-B743-B003-343EB492DAB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3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6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5BCB-8A73-F3B8-AB10-9BE9F274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C061-2615-EEF8-401B-E11D2275F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9022-AF31-5968-4F8B-7E91C6E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FBBB-B2CA-A44E-6582-B46BDE90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3266-118B-6371-E9B0-FA8C23C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6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85FB-0400-F27D-E1FB-A59A23DA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5959-F9D9-3637-768C-FDD7539E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6187-8A60-9752-FBD5-79AFF396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F2BF-3C55-9F80-FF12-6977840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1A24-B3B3-EFBB-5953-D6FF643D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B356-73EA-048D-C799-2BFD9848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2DAC-BAB5-1F5F-7002-56548892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A8B8-0599-73AA-DEE4-466C1BD4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C0DA-99F5-DB67-FAA7-B9DADC5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C891-F6EA-8A2B-39AD-3FE42D3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998C-98BA-0AE1-D8D3-87983E58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F700-EFBB-DB2E-B714-5391C517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C4BD-F7B3-B7B9-5596-83191B0F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AB0F-6EBD-5223-F957-DB180BA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2826-8812-DEF5-2965-C19D98D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B4FE-32BA-A274-43CB-12030BC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77A9-A61A-611A-E7B1-219966BA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E1C3-B0C7-7B1B-FCDB-FEC8AD20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8CAB-A224-350C-8293-4E868121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5F37C-D244-AC55-1618-F456E3AA4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4FB02-BE2F-F2E9-5C0F-763211F5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435C-1158-55FC-6282-20DDB4A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2199-9BC8-F633-2EFB-50117142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186E6-A853-3F09-5E90-B3D0F0E4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B440-4AE6-F658-E6CD-735819BA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77DD-9120-8D08-97B1-5B59403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31E5A-7CC9-5417-808E-116102E5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2E211-93C5-630B-2042-4879ACE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8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5A7E3-96CD-6FD4-8B82-6FA9CEB5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FE9F7-98DE-F26A-2985-C4E38C6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79D6A-7C52-FE03-AED9-DD43679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0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5326-E6C8-F5E8-D001-F49F42D3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5912-E37A-DA95-FC2E-1D5FE681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18505-347E-96DC-63FA-AA6C1035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908E-303A-4CD3-C97D-6A7D83CC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1D4-DBD7-70D3-A568-B7F97389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15EF-B6A7-19FB-7F8F-B18B64A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CA0-D5E8-1DE1-A291-8BCE0B0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0F088-32F7-8D12-56AD-1AC3AE6B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549A-2602-2D30-1A8A-1708E5DC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6FDF-CF13-DD03-53FC-895D385C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C616-E730-062E-BD77-500C88DD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ADD6-1702-26B0-B1C3-1F3032D3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09D-13D4-E87E-6BAA-489344B0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2079-278D-AC5F-2779-190CE803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C612-4FA0-D134-5A30-6FCC64A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FD63-45BA-1A80-CCFC-04CE5ABE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3941-4FB3-DC45-A6B3-5328765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80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A96B-333B-B173-CF9D-3E445EC5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0F7F-36A9-39BE-1ABF-27F3F5481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820C-530D-34A5-6931-8A460FF4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E02C-1B72-ADB6-DE8D-01E695ED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B4B7-7316-713E-5AEF-FD4B74FE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E0639-576D-A918-A91B-70AF8D39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5B20-4CA7-C0D5-19DB-09234D36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E53C-15F5-0A7E-08F4-3AD7EA3C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6E49-2328-2682-5CB2-BFB3C3838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9B0A-C268-F9EF-5E41-A9E276AC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inflation-rate-by-year-7253832" TargetMode="External"/><Relationship Id="rId2" Type="http://schemas.openxmlformats.org/officeDocument/2006/relationships/hyperlink" Target="https://openjustice.doj.ca.gov/exploration/crime-statistics/crimes-clearances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Users/justinnolan/Library/Group%20Containers/UBF8T346G9.ms/WebArchiveCopyPasteTempFiles/com.microsoft.Word/file-gXhZX1apV6ZZq5YFLI7hZio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3BA66-2374-D737-B817-1C03A454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500" dirty="0">
                <a:solidFill>
                  <a:srgbClr val="FFFFFF"/>
                </a:solidFill>
              </a:rPr>
              <a:t>        </a:t>
            </a: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dirty="0">
                <a:solidFill>
                  <a:srgbClr val="FFFFFF"/>
                </a:solidFill>
                <a:sym typeface="Source Sans Pro"/>
              </a:rPr>
              <a:t>Group 1 Project</a:t>
            </a: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br>
              <a:rPr lang="en-US" sz="1500" b="1" i="1" u="none" strike="noStrike" cap="none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u="none" strike="noStrike" cap="none" dirty="0">
                <a:solidFill>
                  <a:srgbClr val="FFFFFF"/>
                </a:solidFill>
                <a:sym typeface="Source Sans Pro"/>
              </a:rPr>
              <a:t>Justin Nolan</a:t>
            </a:r>
            <a:br>
              <a:rPr lang="en-US" sz="1500" b="1" i="1" u="none" strike="noStrike" cap="none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dirty="0">
                <a:solidFill>
                  <a:srgbClr val="FFFFFF"/>
                </a:solidFill>
                <a:sym typeface="Source Sans Pro"/>
              </a:rPr>
              <a:t>Dhwani Shah</a:t>
            </a: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dirty="0">
                <a:solidFill>
                  <a:srgbClr val="FFFFFF"/>
                </a:solidFill>
                <a:sym typeface="Source Sans Pro"/>
              </a:rPr>
              <a:t>Eduardo Gonzales </a:t>
            </a: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dirty="0">
                <a:solidFill>
                  <a:srgbClr val="FFFFFF"/>
                </a:solidFill>
                <a:sym typeface="Source Sans Pro"/>
              </a:rPr>
              <a:t>Johnathan Tran</a:t>
            </a: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br>
              <a:rPr lang="en-US" sz="1500" b="1" i="1" dirty="0">
                <a:solidFill>
                  <a:srgbClr val="FFFFFF"/>
                </a:solidFill>
                <a:sym typeface="Source Sans Pro"/>
              </a:rPr>
            </a:br>
            <a:r>
              <a:rPr lang="en-US" sz="1500" b="1" i="1" dirty="0">
                <a:solidFill>
                  <a:srgbClr val="FFFFFF"/>
                </a:solidFill>
                <a:sym typeface="Source Sans Pro"/>
              </a:rPr>
              <a:t>July </a:t>
            </a:r>
            <a:r>
              <a:rPr lang="en-US" sz="1500" b="1" i="1" u="none" strike="noStrike" cap="none" dirty="0">
                <a:solidFill>
                  <a:srgbClr val="FFFFFF"/>
                </a:solidFill>
                <a:sym typeface="Source Sans Pro"/>
              </a:rPr>
              <a:t>2024</a:t>
            </a:r>
            <a:endParaRPr lang="en-US" sz="1500" b="1" dirty="0">
              <a:solidFill>
                <a:srgbClr val="FFFFFF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6976BDCE-04B0-D2CB-506E-FAF3C741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686187"/>
            <a:ext cx="5271106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Crime Chronicles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408188-14DF-5C4D-A1AF-1CEFF42D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13" y="1835413"/>
            <a:ext cx="4960580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621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463E9-A257-7F7A-3115-E016768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47018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US Inflation Rate Outliers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3D2F-0580-F923-837C-603D69A7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33200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D30A1-2074-F62C-2F70-9D0ABCBD5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" t="-1207" r="-156" b="1209"/>
          <a:stretch/>
        </p:blipFill>
        <p:spPr>
          <a:xfrm>
            <a:off x="5570484" y="2036046"/>
            <a:ext cx="5814946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5AE10-F91B-909A-3EDC-1231D814DE9E}"/>
              </a:ext>
            </a:extLst>
          </p:cNvPr>
          <p:cNvSpPr txBox="1"/>
          <p:nvPr/>
        </p:nvSpPr>
        <p:spPr>
          <a:xfrm>
            <a:off x="402724" y="2036046"/>
            <a:ext cx="54935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Analysis: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box plot of the inflation rate shows most values between 1% and 4%, with outliers at 6% and 7% indicating significant inflation spikes.</a:t>
            </a:r>
          </a:p>
        </p:txBody>
      </p:sp>
    </p:spTree>
    <p:extLst>
      <p:ext uri="{BB962C8B-B14F-4D97-AF65-F5344CB8AC3E}">
        <p14:creationId xmlns:p14="http://schemas.microsoft.com/office/powerpoint/2010/main" val="40865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61A41-8946-B7FA-65CA-E6F73DC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580561"/>
          </a:xfrm>
        </p:spPr>
        <p:txBody>
          <a:bodyPr anchor="b">
            <a:normAutofit/>
          </a:bodyPr>
          <a:lstStyle/>
          <a:p>
            <a:br>
              <a:rPr lang="en-US" sz="5400" b="0" i="0" dirty="0">
                <a:effectLst/>
                <a:highlight>
                  <a:srgbClr val="222529"/>
                </a:highlight>
                <a:latin typeface="Slack-Lato"/>
              </a:rPr>
            </a:b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1068A-DF90-5CFE-C280-D60E203C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4368783"/>
            <a:ext cx="4832949" cy="2141609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CC86009-2347-049C-CF4F-AB65EA002AA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84941" y="2442542"/>
            <a:ext cx="6425461" cy="3755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Summary Analysis:</a:t>
            </a:r>
          </a:p>
          <a:p>
            <a:pPr algn="l"/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After removing outlier years (2008, 2021, 2022), the correlations between inflation and crime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Violent Crimes: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Weak positive correlation (0.331).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Property Crimes: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Very weak positive correlation (0.202).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Robbery: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Weak positive correlation (0.214).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/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Even after excluding outliers, the correlations between inflation and crime types remain weak. This indicates that while inflation may slightly affect crime rates, other factors likely play a more significant role in influencing crime trends.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5F107-FBB9-2BDB-885E-B3D460FA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90"/>
          <a:stretch/>
        </p:blipFill>
        <p:spPr>
          <a:xfrm>
            <a:off x="7038109" y="2396522"/>
            <a:ext cx="4453533" cy="189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3BA09-CCB0-B937-52F4-CB7F79743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25"/>
          <a:stretch/>
        </p:blipFill>
        <p:spPr>
          <a:xfrm>
            <a:off x="7038109" y="209932"/>
            <a:ext cx="4541243" cy="2104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EE3A81-C193-3696-904B-23D86CB43DCD}"/>
              </a:ext>
            </a:extLst>
          </p:cNvPr>
          <p:cNvSpPr txBox="1"/>
          <p:nvPr/>
        </p:nvSpPr>
        <p:spPr>
          <a:xfrm>
            <a:off x="430669" y="1155405"/>
            <a:ext cx="6176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32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Correlation Analysis after </a:t>
            </a:r>
            <a:r>
              <a:rPr lang="en-US" sz="3200" kern="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emoving </a:t>
            </a:r>
            <a:r>
              <a:rPr lang="en-US" sz="3200" kern="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utliers</a:t>
            </a:r>
            <a:endParaRPr lang="en-US" sz="3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1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ACF82-CDA9-726B-E481-4841B556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8553-D18E-9A13-8130-10CE4DFE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There is a slight positive correlation between fluctuations in inflation and crime rates. The weak correlation is likely due to the varied impact of new policies enacted over time.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477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Smiling Face with No Fill">
            <a:extLst>
              <a:ext uri="{FF2B5EF4-FFF2-40B4-BE49-F238E27FC236}">
                <a16:creationId xmlns:a16="http://schemas.microsoft.com/office/drawing/2014/main" id="{832C5B3F-E9D8-1565-468D-CF59162AB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F02B4-32A9-F266-2BF9-2EF37966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Thank-You 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18EDA-3959-5FDC-CFE2-F2A19A0FC54E}"/>
              </a:ext>
            </a:extLst>
          </p:cNvPr>
          <p:cNvSpPr txBox="1"/>
          <p:nvPr/>
        </p:nvSpPr>
        <p:spPr>
          <a:xfrm>
            <a:off x="838200" y="1027906"/>
            <a:ext cx="5393361" cy="514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Project Focus: </a:t>
            </a:r>
            <a:r>
              <a:rPr lang="en-US" sz="2400" dirty="0"/>
              <a:t>Investigate the correlation between US Inflation rates and California crime rates over the past 25 years, considering trends, fluctuations, and policy impacts.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Question: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Is there a correlation between US Inflation Rates and Crimes in California over the last 25 years?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DBC66670-43CE-CB49-E329-3462F699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42DF-9BA6-D657-0CB4-5C4DF538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F1AF-AD38-6A65-1C89-D8FCD43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 Open Justice – California Department of Justice Crime Rate (1998 – 2023)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https://openjustice.doj.ca.gov/exploration/crime-statistics/crimes-clearances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Investopedia – U.S. Inflation Rate by Year (1998 -2024)</a:t>
            </a:r>
          </a:p>
          <a:p>
            <a:pPr marL="0" indent="0">
              <a:buNone/>
            </a:pPr>
            <a:r>
              <a:rPr lang="en-US" sz="2400" b="0" i="0" u="sng" dirty="0">
                <a:effectLst/>
                <a:latin typeface="Slack-Lato"/>
                <a:hlinkClick r:id="rId3"/>
              </a:rPr>
              <a:t>https://www.investopedia.com/inflation-rate-by-year-7253832</a:t>
            </a: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98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79C0D-6A98-83C3-FA0A-B9F421F8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Cleanup and Exploration: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AF1-8532-5B85-42CD-00C3CBB8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Load the Data: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Imported california_department_of_justice_1998_to_2023 and US_Inflation_Rates_1998_to_2023using pandas.</a:t>
            </a: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Inspect the Data: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Reviewed first few rows for data types and missing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Generated summary statistics and investigated column connections.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Data Cleaning: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Converted columns to integers.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Renamed columns (e.g., ‘rape’ to ‘sexual assault’).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Identified and removed missing values.</a:t>
            </a: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Merge Datasets: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Combined datasets based on the 'Year' column.</a:t>
            </a: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Exploratory Data Analysis: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Generated summary statistics.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Calculated and reviewed the correlation matrix.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Created visualizations to explore data trends and relationships.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E36D4-43A9-4C83-36CE-CBFE1A43ABC5}"/>
              </a:ext>
            </a:extLst>
          </p:cNvPr>
          <p:cNvSpPr txBox="1"/>
          <p:nvPr/>
        </p:nvSpPr>
        <p:spPr>
          <a:xfrm>
            <a:off x="1401569" y="2055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4BDF2-7C04-D336-18A8-C56C441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Research Questions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2E4D-ECB6-91A9-AFE3-92C1194D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84248"/>
            <a:ext cx="10853928" cy="3481578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</a:rPr>
              <a:t> How have crime rates in California changed from 1998 to 2023?</a:t>
            </a:r>
          </a:p>
          <a:p>
            <a:r>
              <a:rPr lang="en-US" sz="2400" b="0" i="0" dirty="0">
                <a:effectLst/>
              </a:rPr>
              <a:t> What are the long-term trends in different types of crime (e.g., violent </a:t>
            </a:r>
            <a:br>
              <a:rPr lang="en-US" sz="2400" dirty="0"/>
            </a:br>
            <a:r>
              <a:rPr lang="en-US" sz="2400" b="0" i="0" dirty="0">
                <a:effectLst/>
              </a:rPr>
              <a:t>crimes, property crimes) over this 25-year period?</a:t>
            </a:r>
          </a:p>
          <a:p>
            <a:r>
              <a:rPr lang="en-US" sz="2400" b="0" i="0" dirty="0">
                <a:effectLst/>
              </a:rPr>
              <a:t> Is there a correlation between annual inflation rates and overall crime </a:t>
            </a:r>
            <a:br>
              <a:rPr lang="en-US" sz="2400" dirty="0"/>
            </a:br>
            <a:r>
              <a:rPr lang="en-US" sz="2400" b="0" i="0" dirty="0">
                <a:effectLst/>
              </a:rPr>
              <a:t>rates in California over the past 25 years?</a:t>
            </a:r>
          </a:p>
          <a:p>
            <a:r>
              <a:rPr lang="en-US" sz="2400" b="0" i="0" dirty="0">
                <a:effectLst/>
              </a:rPr>
              <a:t> How does inflation impact different types of crime (e.g., theft, burglary, </a:t>
            </a:r>
            <a:br>
              <a:rPr lang="en-US" sz="2400" dirty="0"/>
            </a:br>
            <a:r>
              <a:rPr lang="en-US" sz="2400" b="0" i="0" dirty="0">
                <a:effectLst/>
              </a:rPr>
              <a:t>assault) over this period?</a:t>
            </a: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586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780E9-DD46-1494-D6C3-1FE0B7F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3200" dirty="0"/>
            </a:br>
            <a:br>
              <a:rPr lang="en-US" sz="3600" dirty="0"/>
            </a:br>
            <a:r>
              <a:rPr lang="en-US" sz="3600" dirty="0"/>
              <a:t>How have crime rates in California changed from 1998 to 2023?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2477-A2D7-A8F1-CB7B-F13FF442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5325387" cy="411917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Summary Analysis: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From 1998 to 2023, total crimes decreased from 5.4 million to 4.0 million. Despite this, there were fluctuations, especially in the early 2000s and around 2015, with a slight increase post-2020.</a:t>
            </a:r>
          </a:p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Long-term crime reduction is evident, but fluctuations and recent increases require continuous research and policy adjustments to sustain progress.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A5C78F-8516-5289-BF10-5B22F8160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040" y="2507699"/>
            <a:ext cx="121573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 descr="Uploaded image">
            <a:extLst>
              <a:ext uri="{FF2B5EF4-FFF2-40B4-BE49-F238E27FC236}">
                <a16:creationId xmlns:a16="http://schemas.microsoft.com/office/drawing/2014/main" id="{918EE3B8-1D20-77F5-F991-E9D416539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-4591" b="372"/>
          <a:stretch>
            <a:fillRect/>
          </a:stretch>
        </p:blipFill>
        <p:spPr bwMode="auto">
          <a:xfrm>
            <a:off x="5728138" y="2071317"/>
            <a:ext cx="6460815" cy="38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5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780E9-DD46-1494-D6C3-1FE0B7F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979081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are the long-term trends in different types of crime over this 25-year period?</a:t>
            </a:r>
            <a:br>
              <a:rPr lang="en-US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2477-A2D7-A8F1-CB7B-F13FF442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4868187" cy="411917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Summary Analysis: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From the late 1990s to 2023, violent crimes declined until 2013 but increased post-2017. Property crimes and larceny-theft showed a general decline until 2020, with slight increases post-2020.</a:t>
            </a:r>
          </a:p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Long-term crime declines suggest improved public safety, but recent increases indicate emerging challenges.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1E435-4F9F-0A1A-88F0-A26A7F68C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43" t="-3806" r="3"/>
          <a:stretch/>
        </p:blipFill>
        <p:spPr>
          <a:xfrm>
            <a:off x="5255306" y="2071316"/>
            <a:ext cx="6871855" cy="39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4C0AD-C525-5791-4AF5-7351384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322903"/>
            <a:ext cx="4125791" cy="20356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 there a correlation between annual inflation rates and overall </a:t>
            </a:r>
            <a:r>
              <a:rPr lang="en-US" sz="2800" dirty="0"/>
              <a:t>c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rime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ates in California over the past 25 years?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17BA-3D0C-1F5C-44D9-C8397E200823}"/>
              </a:ext>
            </a:extLst>
          </p:cNvPr>
          <p:cNvSpPr>
            <a:spLocks/>
          </p:cNvSpPr>
          <p:nvPr/>
        </p:nvSpPr>
        <p:spPr>
          <a:xfrm>
            <a:off x="630936" y="2807208"/>
            <a:ext cx="402336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Analysis: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Inflation peaks in 2008-2009 and 2021-2022 with fluctuations. Property crimes decline from 1999 to 2020, with drops around 2010 and 2013.</a:t>
            </a:r>
          </a:p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There is a weak negative correlation between inflation and property crimes, indicating other factors influence crime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F42F4-8B57-FEC3-430E-08A58270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9106"/>
            <a:ext cx="6903720" cy="39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3553-3429-CD10-ADE5-2B75D5D0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365125"/>
            <a:ext cx="7419987" cy="17764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b="0" i="0" dirty="0">
                <a:effectLst/>
              </a:rPr>
              <a:t>Is there a correlation between annual inflation rates and overall crime rates in California over the past 25 years?</a:t>
            </a:r>
            <a:br>
              <a:rPr lang="en-US" sz="2600" b="0" i="0" dirty="0">
                <a:effectLst/>
                <a:latin typeface="Arial" panose="020B0604020202020204" pitchFamily="34" charset="0"/>
              </a:rPr>
            </a:b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2A279-8C73-5D54-75D6-5D3C4EF0A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" r="6364" b="13208"/>
          <a:stretch/>
        </p:blipFill>
        <p:spPr>
          <a:xfrm>
            <a:off x="7414054" y="405919"/>
            <a:ext cx="3961117" cy="1928059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3CD4-4477-6048-01AE-C49B89BB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5483352" cy="38064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Summary Analysis:</a:t>
            </a:r>
          </a:p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From 1998 to 2023, inflation showed peaks in 2008-2009 and 2021-2022. Property crimes and robbery generally declined, with fluctuations, while violent crimes increased post-2017. Correlations with inflation are weak: negative for property crimes (-0.22) and positive for violent crimes (0.23).</a:t>
            </a:r>
          </a:p>
          <a:p>
            <a:pPr marL="0" indent="0" algn="l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Inflation weakly influences crime trends, but other factors play a larger role. Further analysis is needed to understand these relationships.</a:t>
            </a:r>
          </a:p>
          <a:p>
            <a:pPr marL="0" indent="0">
              <a:buNone/>
            </a:pP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0A19-6FED-F719-5B74-F3A148E9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94" b="15666"/>
          <a:stretch/>
        </p:blipFill>
        <p:spPr>
          <a:xfrm>
            <a:off x="7414054" y="2450671"/>
            <a:ext cx="3961117" cy="1890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68D98-1FF7-FA1F-90FD-EA76F70B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663" y="4457583"/>
            <a:ext cx="3776508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59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836</Words>
  <Application>Microsoft Macintosh PowerPoint</Application>
  <PresentationFormat>Widescreen</PresentationFormat>
  <Paragraphs>79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Century Gothic</vt:lpstr>
      <vt:lpstr>Slack-Lato</vt:lpstr>
      <vt:lpstr>Source Sans Pro</vt:lpstr>
      <vt:lpstr>Times New Roman</vt:lpstr>
      <vt:lpstr>Wingdings</vt:lpstr>
      <vt:lpstr>BrushVTI</vt:lpstr>
      <vt:lpstr>Office Theme</vt:lpstr>
      <vt:lpstr>         Group 1 Project  Justin Nolan Dhwani Shah Eduardo Gonzales  Johnathan Tran  July 2024</vt:lpstr>
      <vt:lpstr>PowerPoint Presentation</vt:lpstr>
      <vt:lpstr>Data Sources</vt:lpstr>
      <vt:lpstr>Data Cleanup and Exploration: </vt:lpstr>
      <vt:lpstr>Research Questions</vt:lpstr>
      <vt:lpstr>  How have crime rates in California changed from 1998 to 2023? </vt:lpstr>
      <vt:lpstr>      What are the long-term trends in different types of crime over this 25-year period?  </vt:lpstr>
      <vt:lpstr>Is there a correlation between annual inflation rates and overall crime  rates in California over the past 25 years?</vt:lpstr>
      <vt:lpstr>Is there a correlation between annual inflation rates and overall crime rates in California over the past 25 years? </vt:lpstr>
      <vt:lpstr>US Inflation Rate Outliers</vt:lpstr>
      <vt:lpstr> </vt:lpstr>
      <vt:lpstr>Conclusion</vt:lpstr>
      <vt:lpstr> Thank-You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Dhwani Shah</dc:creator>
  <cp:lastModifiedBy>mrjaynolan@gmail.com</cp:lastModifiedBy>
  <cp:revision>20</cp:revision>
  <dcterms:created xsi:type="dcterms:W3CDTF">2024-07-09T03:11:08Z</dcterms:created>
  <dcterms:modified xsi:type="dcterms:W3CDTF">2024-07-17T03:32:33Z</dcterms:modified>
</cp:coreProperties>
</file>