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75" r:id="rId2"/>
  </p:sldMasterIdLst>
  <p:notesMasterIdLst>
    <p:notesMasterId r:id="rId17"/>
  </p:notesMasterIdLst>
  <p:sldIdLst>
    <p:sldId id="257" r:id="rId3"/>
    <p:sldId id="256" r:id="rId4"/>
    <p:sldId id="258" r:id="rId5"/>
    <p:sldId id="259" r:id="rId6"/>
    <p:sldId id="264" r:id="rId7"/>
    <p:sldId id="265" r:id="rId8"/>
    <p:sldId id="271" r:id="rId9"/>
    <p:sldId id="268" r:id="rId10"/>
    <p:sldId id="270" r:id="rId11"/>
    <p:sldId id="272" r:id="rId12"/>
    <p:sldId id="267" r:id="rId13"/>
    <p:sldId id="273" r:id="rId14"/>
    <p:sldId id="26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5A0DE-BAA7-B047-8334-29CF00C32AA1}" v="55" dt="2024-07-10T03:21:19.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14"/>
  </p:normalViewPr>
  <p:slideViewPr>
    <p:cSldViewPr snapToGrid="0">
      <p:cViewPr varScale="1">
        <p:scale>
          <a:sx n="112" d="100"/>
          <a:sy n="112"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3E85-EFC9-4B49-87EC-63668FE0DBF7}"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21334-4096-B743-B003-343EB492DAB2}" type="slidenum">
              <a:rPr lang="en-US" smtClean="0"/>
              <a:t>‹#›</a:t>
            </a:fld>
            <a:endParaRPr lang="en-US"/>
          </a:p>
        </p:txBody>
      </p:sp>
    </p:spTree>
    <p:extLst>
      <p:ext uri="{BB962C8B-B14F-4D97-AF65-F5344CB8AC3E}">
        <p14:creationId xmlns:p14="http://schemas.microsoft.com/office/powerpoint/2010/main" val="94091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C21334-4096-B743-B003-343EB492DAB2}" type="slidenum">
              <a:rPr lang="en-US" smtClean="0"/>
              <a:t>9</a:t>
            </a:fld>
            <a:endParaRPr lang="en-US"/>
          </a:p>
        </p:txBody>
      </p:sp>
    </p:spTree>
    <p:extLst>
      <p:ext uri="{BB962C8B-B14F-4D97-AF65-F5344CB8AC3E}">
        <p14:creationId xmlns:p14="http://schemas.microsoft.com/office/powerpoint/2010/main" val="67277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329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294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873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106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5BCB-8A73-F3B8-AB10-9BE9F2749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EC061-2615-EEF8-401B-E11D2275F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19022-AF31-5968-4F8B-7E91C6EF6D8C}"/>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8F48FBBB-B2CA-A44E-6582-B46BDE907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23266-118B-6371-E9B0-FA8C23C5716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516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85FB-0400-F27D-E1FB-A59A23DA3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B5959-F9D9-3637-768C-FDD7539E0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46187-8A60-9752-FBD5-79AFF396F46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F5FFF2BF-3C55-9F80-FF12-6977840DD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C1A24-B3B3-EFBB-5953-D6FF643DE82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7971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356-73EA-048D-C799-2BFD9848C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02DAC-BAB5-1F5F-7002-56548892A8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BA8B8-0599-73AA-DEE4-466C1BD46CF9}"/>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079AC0DA-99F5-DB67-FAA7-B9DADC5B0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3C891-F6EA-8A2B-39AD-3FE42D31540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6108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998C-98BA-0AE1-D8D3-87983E584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9F700-EFBB-DB2E-B714-5391C5178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ECC4BD-F7B3-B7B9-5596-83191B0F1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3AB0F-6EBD-5223-F957-DB180BA4F041}"/>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EFBA2826-8812-DEF5-2965-C19D98DA1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7B4FE-32BA-A274-43CB-12030BC8781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97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7A9-A61A-611A-E7B1-219966BA89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6E1C3-B0C7-7B1B-FCDB-FEC8AD20E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F8CAB-A224-350C-8293-4E8681218F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55F37C-D244-AC55-1618-F456E3AA4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4FB02-BE2F-F2E9-5C0F-763211F5B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23435C-1158-55FC-6282-20DDB4AB808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8" name="Footer Placeholder 7">
            <a:extLst>
              <a:ext uri="{FF2B5EF4-FFF2-40B4-BE49-F238E27FC236}">
                <a16:creationId xmlns:a16="http://schemas.microsoft.com/office/drawing/2014/main" id="{CD072199-9BC8-F633-2EFB-501171420E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186E6-A853-3F09-5E90-B3D0F0E4C6C0}"/>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8679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B440-4AE6-F658-E6CD-735819BAA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E77DD-9120-8D08-97B1-5B594035E56A}"/>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4" name="Footer Placeholder 3">
            <a:extLst>
              <a:ext uri="{FF2B5EF4-FFF2-40B4-BE49-F238E27FC236}">
                <a16:creationId xmlns:a16="http://schemas.microsoft.com/office/drawing/2014/main" id="{C7A31E5A-7CC9-5417-808E-116102E52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2E211-93C5-630B-2042-4879ACE3F3D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6758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5A7E3-96CD-6FD4-8B82-6FA9CEB50340}"/>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3" name="Footer Placeholder 2">
            <a:extLst>
              <a:ext uri="{FF2B5EF4-FFF2-40B4-BE49-F238E27FC236}">
                <a16:creationId xmlns:a16="http://schemas.microsoft.com/office/drawing/2014/main" id="{5F6FE9F7-98DE-F26A-2985-C4E38C6DB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479D6A-7C52-FE03-AED9-DD4367979EB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145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021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5326-E6C8-F5E8-D001-F49F42D3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705912-E37A-DA95-FC2E-1D5FE681F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18505-347E-96DC-63FA-AA6C10356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6908E-303A-4CD3-C97D-6A7D83CCF7DA}"/>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6E65F1D4-DBD7-70D3-A568-B7F97389A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315EF-B6A7-19FB-7F8F-B18B64AD94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954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1CA0-D5E8-1DE1-A291-8BCE0B0B7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0F088-32F7-8D12-56AD-1AC3AE6B0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E549A-2602-2D30-1A8A-1708E5DCF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16FDF-CF13-DD03-53FC-895D385C9B68}"/>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E947C616-E730-062E-BD77-500C88DD4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5ADD6-1702-26B0-B1C3-1F3032D323E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686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309D-13D4-E87E-6BAA-489344B06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E2079-278D-AC5F-2779-190CE803A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4C612-4FA0-D134-5A30-6FCC64AF34F7}"/>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6F06FD63-45BA-1A80-CCFC-04CE5ABE2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73941-4FB3-DC45-A6B3-532876577E9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85480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7A96B-333B-B173-CF9D-3E445EC5AC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020F7F-36A9-39BE-1ABF-27F3F5481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B820C-530D-34A5-6931-8A460FF482A5}"/>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7594E02C-1B72-ADB6-DE8D-01E695EDA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2B4B7-7316-713E-5AEF-FD4B74FED95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50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1626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26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829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821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48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00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7/16/24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874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4007385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E0639-576D-A918-A91B-70AF8D393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45B20-4CA7-C0D5-19DB-09234D36D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1E53C-15F5-0A7E-08F4-3AD7EA3C3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4E684-10F4-4CC3-A0B9-F03AA7BE37CF}" type="datetimeFigureOut">
              <a:rPr lang="en-US" smtClean="0"/>
              <a:t>7/16/24</a:t>
            </a:fld>
            <a:endParaRPr lang="en-US"/>
          </a:p>
        </p:txBody>
      </p:sp>
      <p:sp>
        <p:nvSpPr>
          <p:cNvPr id="5" name="Footer Placeholder 4">
            <a:extLst>
              <a:ext uri="{FF2B5EF4-FFF2-40B4-BE49-F238E27FC236}">
                <a16:creationId xmlns:a16="http://schemas.microsoft.com/office/drawing/2014/main" id="{83746E49-2328-2682-5CB2-BFB3C3838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E99B0A-C268-F9EF-5E41-A9E276AC2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5056744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file:////Users/justinnolan/Library/Group%20Containers/UBF8T346G9.ms/WebArchiveCopyPasteTempFiles/com.microsoft.Word/file-gXhZX1apV6ZZq5YFLI7hZioC"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76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3BA66-2374-D737-B817-1C03A45423E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marL="0" marR="0" lvl="0" indent="0" algn="ctr">
              <a:spcAft>
                <a:spcPts val="0"/>
              </a:spcAft>
              <a:buClr>
                <a:schemeClr val="dk2"/>
              </a:buClr>
              <a:buSzPts val="1400"/>
            </a:pPr>
            <a:r>
              <a:rPr lang="en-US" sz="1400" kern="1200" dirty="0">
                <a:solidFill>
                  <a:srgbClr val="FFFFFF"/>
                </a:solidFill>
                <a:latin typeface="+mj-lt"/>
                <a:ea typeface="+mj-ea"/>
                <a:cs typeface="+mj-cs"/>
              </a:rPr>
              <a:t>        </a:t>
            </a:r>
            <a:r>
              <a:rPr lang="en-US" sz="1400" b="1" i="1" kern="1200" dirty="0">
                <a:solidFill>
                  <a:srgbClr val="FFFFFF"/>
                </a:solidFill>
                <a:latin typeface="+mj-lt"/>
                <a:ea typeface="+mj-ea"/>
                <a:cs typeface="+mj-cs"/>
                <a:sym typeface="Source Sans Pro"/>
              </a:rPr>
              <a:t>UCB Data Analysis Bootcamp </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Group Project 1 </a:t>
            </a:r>
            <a:br>
              <a:rPr lang="en-US" sz="1400" b="1" i="1" kern="1200" dirty="0">
                <a:solidFill>
                  <a:srgbClr val="FFFFFF"/>
                </a:solidFill>
                <a:latin typeface="+mj-lt"/>
                <a:ea typeface="+mj-ea"/>
                <a:cs typeface="+mj-cs"/>
                <a:sym typeface="Source Sans Pro"/>
              </a:rPr>
            </a:br>
            <a:br>
              <a:rPr lang="en-US" sz="1400" b="1" i="1" u="none" strike="noStrike" kern="1200" cap="none"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Dhwani Shah,</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 Eduardo Gonzales, Johnathan Tran,</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 Justin Nolan</a:t>
            </a:r>
            <a:br>
              <a:rPr lang="en-US" sz="1400" b="1" i="1" kern="1200" dirty="0">
                <a:solidFill>
                  <a:srgbClr val="FFFFFF"/>
                </a:solidFill>
                <a:latin typeface="+mj-lt"/>
                <a:ea typeface="+mj-ea"/>
                <a:cs typeface="+mj-cs"/>
                <a:sym typeface="Source Sans Pro"/>
              </a:rPr>
            </a:b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July </a:t>
            </a:r>
            <a:r>
              <a:rPr lang="en-US" sz="1400" b="1" i="1" u="none" strike="noStrike" kern="1200" cap="none" dirty="0">
                <a:solidFill>
                  <a:srgbClr val="FFFFFF"/>
                </a:solidFill>
                <a:latin typeface="+mj-lt"/>
                <a:ea typeface="+mj-ea"/>
                <a:cs typeface="+mj-cs"/>
                <a:sym typeface="Source Sans Pro"/>
              </a:rPr>
              <a:t>2024</a:t>
            </a:r>
            <a:endParaRPr lang="en-US" sz="1400" b="1" kern="1200" dirty="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97408188-14DF-5C4D-A1AF-1CEFF42DE6D9}"/>
              </a:ext>
            </a:extLst>
          </p:cNvPr>
          <p:cNvPicPr>
            <a:picLocks noGrp="1" noChangeAspect="1"/>
          </p:cNvPicPr>
          <p:nvPr>
            <p:ph idx="1"/>
          </p:nvPr>
        </p:nvPicPr>
        <p:blipFill>
          <a:blip r:embed="rId2"/>
          <a:stretch>
            <a:fillRect/>
          </a:stretch>
        </p:blipFill>
        <p:spPr>
          <a:xfrm>
            <a:off x="4038600" y="1118097"/>
            <a:ext cx="7188199" cy="4618417"/>
          </a:xfrm>
          <a:prstGeom prst="rect">
            <a:avLst/>
          </a:prstGeom>
        </p:spPr>
      </p:pic>
    </p:spTree>
    <p:extLst>
      <p:ext uri="{BB962C8B-B14F-4D97-AF65-F5344CB8AC3E}">
        <p14:creationId xmlns:p14="http://schemas.microsoft.com/office/powerpoint/2010/main" val="410621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463E9-A257-7F7A-3115-E0167688E803}"/>
              </a:ext>
            </a:extLst>
          </p:cNvPr>
          <p:cNvSpPr>
            <a:spLocks noGrp="1"/>
          </p:cNvSpPr>
          <p:nvPr>
            <p:ph type="title"/>
          </p:nvPr>
        </p:nvSpPr>
        <p:spPr>
          <a:xfrm>
            <a:off x="572493" y="238539"/>
            <a:ext cx="11018520" cy="1434415"/>
          </a:xfrm>
        </p:spPr>
        <p:txBody>
          <a:bodyPr anchor="b">
            <a:normAutofit/>
          </a:bodyPr>
          <a:lstStyle/>
          <a:p>
            <a:pPr marL="571500" indent="-571500">
              <a:buFont typeface="Wingdings" pitchFamily="2" charset="2"/>
              <a:buChar char="Ø"/>
            </a:pPr>
            <a:r>
              <a:rPr lang="en-US" sz="4600" dirty="0"/>
              <a:t>The box plot analysis of inflation rate from 1998 to 2023</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343D2F-0580-F923-837C-603D69A765B3}"/>
              </a:ext>
            </a:extLst>
          </p:cNvPr>
          <p:cNvSpPr>
            <a:spLocks noGrp="1"/>
          </p:cNvSpPr>
          <p:nvPr>
            <p:ph idx="1"/>
          </p:nvPr>
        </p:nvSpPr>
        <p:spPr>
          <a:xfrm>
            <a:off x="572493" y="2071316"/>
            <a:ext cx="6332002" cy="4119172"/>
          </a:xfrm>
        </p:spPr>
        <p:txBody>
          <a:bodyPr anchor="t">
            <a:normAutofit/>
          </a:bodyPr>
          <a:lstStyle/>
          <a:p>
            <a:pPr marL="0" indent="0">
              <a:buNone/>
            </a:pPr>
            <a:r>
              <a:rPr lang="en-US" sz="1600" dirty="0"/>
              <a:t>Summary:</a:t>
            </a:r>
          </a:p>
          <a:p>
            <a:pPr marL="0" indent="0">
              <a:buNone/>
            </a:pPr>
            <a:r>
              <a:rPr lang="en-US" sz="1200" dirty="0"/>
              <a:t>The box plot visually represents the distribution of inflation rates  from 1998 to 2023. Key statistical measures such as the median, quartiles, and outliers are depicted, providing insights into the variability and central tendency of inflation rates over this period.</a:t>
            </a:r>
          </a:p>
          <a:p>
            <a:pPr marL="0" indent="0">
              <a:buNone/>
            </a:pPr>
            <a:r>
              <a:rPr lang="en-US" sz="1200" b="1" dirty="0"/>
              <a:t>Median (Q2)</a:t>
            </a:r>
            <a:r>
              <a:rPr lang="en-US" sz="1200" dirty="0"/>
              <a:t>: The median inflation rate appears to be around 2%.</a:t>
            </a:r>
          </a:p>
          <a:p>
            <a:pPr marL="0" indent="0">
              <a:buNone/>
            </a:pPr>
            <a:r>
              <a:rPr lang="en-US" sz="1200" b="1" dirty="0"/>
              <a:t>Outlier </a:t>
            </a:r>
            <a:r>
              <a:rPr lang="en-US" sz="1200" dirty="0"/>
              <a:t>: The outlier year (likely with a significantly higher inflation rate) stands out from the rest of the data. This could be a year of economic significance where external factors like economic crises or policy changes might have influenced inflation rates.</a:t>
            </a:r>
          </a:p>
          <a:p>
            <a:pPr marL="0" indent="0">
              <a:buNone/>
            </a:pPr>
            <a:r>
              <a:rPr lang="en-US" sz="1200" b="1" dirty="0"/>
              <a:t>Temporal Analysis</a:t>
            </a:r>
            <a:r>
              <a:rPr lang="en-US" sz="1200" dirty="0"/>
              <a:t>: Considering the years plotted, the box plot doesn't show a significant trend over time but rather captures the variability and outlier years.</a:t>
            </a:r>
          </a:p>
          <a:p>
            <a:pPr marL="0" indent="0">
              <a:buNone/>
            </a:pPr>
            <a:r>
              <a:rPr lang="en-US" sz="1200" dirty="0"/>
              <a:t>To find correlation, identifying outlier years is crucial as they can provide insights into periods of economic stress or unusual policy interventions affecting inflation.</a:t>
            </a:r>
          </a:p>
          <a:p>
            <a:pPr marL="0" indent="0">
              <a:buNone/>
            </a:pPr>
            <a:r>
              <a:rPr lang="en-US" sz="1200" b="1" dirty="0"/>
              <a:t> Conclusion:</a:t>
            </a:r>
            <a:endParaRPr lang="en-US" sz="1200" dirty="0"/>
          </a:p>
          <a:p>
            <a:pPr marL="0" indent="0">
              <a:buNone/>
            </a:pPr>
            <a:r>
              <a:rPr lang="en-US" sz="1200" dirty="0"/>
              <a:t> The box plot analysis provides a clear visual representation of the distribution and outlier in inflation rates, offering valuable insights into economic stability, policy impacts, and historical trends. Further investigation into the outlier year can provide deeper understanding and inform strategic decisions in economic policy and forecasting.</a:t>
            </a:r>
          </a:p>
          <a:p>
            <a:pPr marL="0" indent="0">
              <a:buNone/>
            </a:pPr>
            <a:endParaRPr lang="en-US" sz="1200" dirty="0"/>
          </a:p>
          <a:p>
            <a:pPr marL="0" indent="0">
              <a:buNone/>
            </a:pPr>
            <a:endParaRPr lang="en-US" sz="1050" dirty="0"/>
          </a:p>
          <a:p>
            <a:pPr marL="0" indent="0">
              <a:buNone/>
            </a:pPr>
            <a:endParaRPr lang="en-US" sz="1400" dirty="0"/>
          </a:p>
        </p:txBody>
      </p:sp>
      <p:pic>
        <p:nvPicPr>
          <p:cNvPr id="5" name="Picture 4">
            <a:extLst>
              <a:ext uri="{FF2B5EF4-FFF2-40B4-BE49-F238E27FC236}">
                <a16:creationId xmlns:a16="http://schemas.microsoft.com/office/drawing/2014/main" id="{D55D30A1-2074-F62C-2F70-9D0ABCBD5308}"/>
              </a:ext>
            </a:extLst>
          </p:cNvPr>
          <p:cNvPicPr>
            <a:picLocks noChangeAspect="1"/>
          </p:cNvPicPr>
          <p:nvPr/>
        </p:nvPicPr>
        <p:blipFill rotWithShape="1">
          <a:blip r:embed="rId2"/>
          <a:srcRect l="-26" t="-1207" r="-156" b="1209"/>
          <a:stretch/>
        </p:blipFill>
        <p:spPr>
          <a:xfrm>
            <a:off x="7030120" y="2013442"/>
            <a:ext cx="4880327" cy="4096512"/>
          </a:xfrm>
          <a:prstGeom prst="rect">
            <a:avLst/>
          </a:prstGeom>
        </p:spPr>
      </p:pic>
    </p:spTree>
    <p:extLst>
      <p:ext uri="{BB962C8B-B14F-4D97-AF65-F5344CB8AC3E}">
        <p14:creationId xmlns:p14="http://schemas.microsoft.com/office/powerpoint/2010/main" val="408654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61A41-8946-B7FA-65CA-E6F73DC053F8}"/>
              </a:ext>
            </a:extLst>
          </p:cNvPr>
          <p:cNvSpPr>
            <a:spLocks noGrp="1"/>
          </p:cNvSpPr>
          <p:nvPr>
            <p:ph type="title"/>
          </p:nvPr>
        </p:nvSpPr>
        <p:spPr>
          <a:xfrm>
            <a:off x="612648" y="365125"/>
            <a:ext cx="6986015" cy="1580561"/>
          </a:xfrm>
        </p:spPr>
        <p:txBody>
          <a:bodyPr anchor="b">
            <a:normAutofit/>
          </a:bodyPr>
          <a:lstStyle/>
          <a:p>
            <a:br>
              <a:rPr lang="en-US" sz="5400" b="0" i="0">
                <a:effectLst/>
                <a:highlight>
                  <a:srgbClr val="222529"/>
                </a:highlight>
                <a:latin typeface="Slack-Lato"/>
              </a:rPr>
            </a:br>
            <a:endParaRPr lang="en-US" sz="5400"/>
          </a:p>
        </p:txBody>
      </p:sp>
      <p:pic>
        <p:nvPicPr>
          <p:cNvPr id="5" name="Picture 4">
            <a:extLst>
              <a:ext uri="{FF2B5EF4-FFF2-40B4-BE49-F238E27FC236}">
                <a16:creationId xmlns:a16="http://schemas.microsoft.com/office/drawing/2014/main" id="{18C1068A-DF90-5CFE-C280-D60E203C4658}"/>
              </a:ext>
            </a:extLst>
          </p:cNvPr>
          <p:cNvPicPr>
            <a:picLocks noChangeAspect="1"/>
          </p:cNvPicPr>
          <p:nvPr/>
        </p:nvPicPr>
        <p:blipFill>
          <a:blip r:embed="rId2"/>
          <a:stretch>
            <a:fillRect/>
          </a:stretch>
        </p:blipFill>
        <p:spPr>
          <a:xfrm>
            <a:off x="7038109" y="4368783"/>
            <a:ext cx="4832949" cy="2141609"/>
          </a:xfrm>
          <a:prstGeom prst="rect">
            <a:avLst/>
          </a:prstGeom>
        </p:spPr>
      </p:pic>
      <p:sp>
        <p:nvSpPr>
          <p:cNvPr id="2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4CC86009-2347-049C-CF4F-AB65EA002AAA}"/>
              </a:ext>
            </a:extLst>
          </p:cNvPr>
          <p:cNvSpPr>
            <a:spLocks noGrp="1" noChangeAspect="1" noChangeArrowheads="1"/>
          </p:cNvSpPr>
          <p:nvPr>
            <p:ph idx="1"/>
          </p:nvPr>
        </p:nvSpPr>
        <p:spPr bwMode="auto">
          <a:xfrm>
            <a:off x="584941" y="2442542"/>
            <a:ext cx="6425461" cy="375542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47500" lnSpcReduction="20000"/>
          </a:bodyPr>
          <a:lstStyle/>
          <a:p>
            <a:pPr marL="0" indent="0">
              <a:buNone/>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Summary Analysis:</a:t>
            </a:r>
          </a:p>
          <a:p>
            <a:pPr marL="0" indent="0">
              <a:buNone/>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removing the outlier years (2008, 2009, 2021, 2022), the correlation coefficients between the inflation rate and different crime types are as follows:</a:t>
            </a:r>
          </a:p>
          <a:p>
            <a:pPr marL="0" indent="0">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Inflation Rate and Violent Crimes:</a:t>
            </a:r>
            <a:endParaRPr lang="en-US" sz="2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t>0.331</a:t>
            </a:r>
            <a:endParaRPr lang="en-US"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a weak positive correlation, suggesting that an increase in the inflation rate is slightly associated with an increase in violent crimes.</a:t>
            </a:r>
          </a:p>
          <a:p>
            <a:pPr marL="742950" marR="0" lvl="1" indent="-285750">
              <a:spcBef>
                <a:spcPts val="0"/>
              </a:spcBef>
              <a:spcAft>
                <a:spcPts val="0"/>
              </a:spcAft>
              <a:buSzPts val="1000"/>
              <a:buFont typeface="Courier New" panose="02070309020205020404" pitchFamily="49" charset="0"/>
              <a:buChar char="o"/>
              <a:tabLst>
                <a:tab pos="914400" algn="l"/>
              </a:tabLst>
            </a:pPr>
            <a:endParaRPr lang="en-US"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Inflation Rate and Property Crimes:</a:t>
            </a:r>
            <a:endParaRPr lang="en-US" sz="2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t>0.202</a:t>
            </a:r>
            <a:endParaRPr lang="en-US"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a very weak positive correlation, indicating that changes in inflation rate have a minimal effect on property crime rates.</a:t>
            </a:r>
          </a:p>
          <a:p>
            <a:pPr marL="742950" marR="0" lvl="1" indent="-285750">
              <a:spcBef>
                <a:spcPts val="0"/>
              </a:spcBef>
              <a:spcAft>
                <a:spcPts val="0"/>
              </a:spcAft>
              <a:buSzPts val="1000"/>
              <a:buFont typeface="Courier New" panose="02070309020205020404" pitchFamily="49" charset="0"/>
              <a:buChar char="o"/>
              <a:tabLst>
                <a:tab pos="914400" algn="l"/>
              </a:tabLst>
            </a:pPr>
            <a:endPar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0"/>
              </a:spcAft>
              <a:buNone/>
              <a:tabLst>
                <a:tab pos="457200" algn="l"/>
              </a:tabLs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Inflation Rate and Robbery:</a:t>
            </a:r>
            <a:endParaRPr lang="en-US" sz="2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t>0.214</a:t>
            </a:r>
            <a:endParaRPr lang="en-US"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a weak positive correlation, indicating that higher inflation rates are somewhat associated with an increase in robbery counts.</a:t>
            </a:r>
            <a:endParaRPr lang="en-US" kern="100" dirty="0">
              <a:solidFill>
                <a:srgbClr val="000000"/>
              </a:solidFill>
              <a:latin typeface="Aptos" panose="020B00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endParaRPr lang="en-US"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spcBef>
                <a:spcPts val="0"/>
              </a:spcBef>
              <a:spcAft>
                <a:spcPts val="0"/>
              </a:spcAft>
              <a:buSzPts val="1000"/>
              <a:buNone/>
              <a:tabLst>
                <a:tab pos="914400" algn="l"/>
              </a:tabLst>
            </a:pPr>
            <a:r>
              <a:rPr lang="en-US"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Conclusion:</a:t>
            </a:r>
          </a:p>
          <a:p>
            <a:pPr marL="0" indent="0">
              <a:buNone/>
            </a:pPr>
            <a:r>
              <a:rPr lang="en-US"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 after removing the outliers, the correlations between the inflation rate and different crime types remain weak. This suggests that while there may be a slight relationship between inflation and crime rates, other factors likely have a more significant impact on crime trends. The weak positive correlations indicate that higher inflation rates might be associated with increases in crime rates, but the relationship is not strong enough to draw definitive conclusions without considering additional variables</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200" dirty="0"/>
          </a:p>
        </p:txBody>
      </p:sp>
      <p:pic>
        <p:nvPicPr>
          <p:cNvPr id="10" name="Picture 9">
            <a:extLst>
              <a:ext uri="{FF2B5EF4-FFF2-40B4-BE49-F238E27FC236}">
                <a16:creationId xmlns:a16="http://schemas.microsoft.com/office/drawing/2014/main" id="{4A45F107-FBB9-2BDB-885E-B3D460FA605D}"/>
              </a:ext>
            </a:extLst>
          </p:cNvPr>
          <p:cNvPicPr>
            <a:picLocks noChangeAspect="1"/>
          </p:cNvPicPr>
          <p:nvPr/>
        </p:nvPicPr>
        <p:blipFill rotWithShape="1">
          <a:blip r:embed="rId3"/>
          <a:srcRect b="18390"/>
          <a:stretch/>
        </p:blipFill>
        <p:spPr>
          <a:xfrm>
            <a:off x="7038109" y="2396522"/>
            <a:ext cx="4453533" cy="1890220"/>
          </a:xfrm>
          <a:prstGeom prst="rect">
            <a:avLst/>
          </a:prstGeom>
        </p:spPr>
      </p:pic>
      <p:pic>
        <p:nvPicPr>
          <p:cNvPr id="8" name="Picture 7">
            <a:extLst>
              <a:ext uri="{FF2B5EF4-FFF2-40B4-BE49-F238E27FC236}">
                <a16:creationId xmlns:a16="http://schemas.microsoft.com/office/drawing/2014/main" id="{6C83BA09-CCB0-B937-52F4-CB7F797438B3}"/>
              </a:ext>
            </a:extLst>
          </p:cNvPr>
          <p:cNvPicPr>
            <a:picLocks noChangeAspect="1"/>
          </p:cNvPicPr>
          <p:nvPr/>
        </p:nvPicPr>
        <p:blipFill rotWithShape="1">
          <a:blip r:embed="rId4"/>
          <a:srcRect b="13525"/>
          <a:stretch/>
        </p:blipFill>
        <p:spPr>
          <a:xfrm>
            <a:off x="7038109" y="209932"/>
            <a:ext cx="4541243" cy="2104549"/>
          </a:xfrm>
          <a:prstGeom prst="rect">
            <a:avLst/>
          </a:prstGeom>
        </p:spPr>
      </p:pic>
      <p:sp>
        <p:nvSpPr>
          <p:cNvPr id="12" name="TextBox 11">
            <a:extLst>
              <a:ext uri="{FF2B5EF4-FFF2-40B4-BE49-F238E27FC236}">
                <a16:creationId xmlns:a16="http://schemas.microsoft.com/office/drawing/2014/main" id="{C9EE3A81-C193-3696-904B-23D86CB43DCD}"/>
              </a:ext>
            </a:extLst>
          </p:cNvPr>
          <p:cNvSpPr txBox="1"/>
          <p:nvPr/>
        </p:nvSpPr>
        <p:spPr>
          <a:xfrm>
            <a:off x="430669" y="1155405"/>
            <a:ext cx="6176771" cy="954107"/>
          </a:xfrm>
          <a:prstGeom prst="rect">
            <a:avLst/>
          </a:prstGeom>
          <a:noFill/>
        </p:spPr>
        <p:txBody>
          <a:bodyPr wrap="square">
            <a:spAutoFit/>
          </a:bodyPr>
          <a:lstStyle/>
          <a:p>
            <a:pPr marL="457200" marR="0" indent="-457200">
              <a:spcBef>
                <a:spcPts val="0"/>
              </a:spcBef>
              <a:spcAft>
                <a:spcPts val="0"/>
              </a:spcAft>
              <a:buFont typeface="Wingdings" pitchFamily="2" charset="2"/>
              <a:buChar char="Ø"/>
            </a:pPr>
            <a:r>
              <a:rPr lang="en-US" sz="2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Analysis After Removing Outliers.</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8411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ACF82-CDA9-726B-E481-4841B556F9BB}"/>
              </a:ext>
            </a:extLst>
          </p:cNvPr>
          <p:cNvSpPr>
            <a:spLocks noGrp="1"/>
          </p:cNvSpPr>
          <p:nvPr>
            <p:ph type="title"/>
          </p:nvPr>
        </p:nvSpPr>
        <p:spPr>
          <a:xfrm>
            <a:off x="838200" y="365125"/>
            <a:ext cx="10515600" cy="1325563"/>
          </a:xfrm>
        </p:spPr>
        <p:txBody>
          <a:bodyPr>
            <a:normAutofit/>
          </a:bodyPr>
          <a:lstStyle/>
          <a:p>
            <a:r>
              <a:rPr lang="en-US" sz="5400"/>
              <a:t>Conclusion: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6A8553-D18E-9A13-8130-10CE4DFE611B}"/>
              </a:ext>
            </a:extLst>
          </p:cNvPr>
          <p:cNvSpPr>
            <a:spLocks noGrp="1"/>
          </p:cNvSpPr>
          <p:nvPr>
            <p:ph idx="1"/>
          </p:nvPr>
        </p:nvSpPr>
        <p:spPr>
          <a:xfrm>
            <a:off x="838200" y="1929384"/>
            <a:ext cx="10515600" cy="4251960"/>
          </a:xfrm>
        </p:spPr>
        <p:txBody>
          <a:bodyPr>
            <a:normAutofit/>
          </a:bodyPr>
          <a:lstStyle/>
          <a:p>
            <a:endParaRPr lang="en-US" sz="2200" dirty="0"/>
          </a:p>
        </p:txBody>
      </p:sp>
    </p:spTree>
    <p:extLst>
      <p:ext uri="{BB962C8B-B14F-4D97-AF65-F5344CB8AC3E}">
        <p14:creationId xmlns:p14="http://schemas.microsoft.com/office/powerpoint/2010/main" val="392477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E9274-296E-45C1-4621-62ED4770CF65}"/>
              </a:ext>
            </a:extLst>
          </p:cNvPr>
          <p:cNvSpPr>
            <a:spLocks noGrp="1"/>
          </p:cNvSpPr>
          <p:nvPr>
            <p:ph type="title"/>
          </p:nvPr>
        </p:nvSpPr>
        <p:spPr>
          <a:xfrm>
            <a:off x="838200" y="365125"/>
            <a:ext cx="10515600" cy="1325563"/>
          </a:xfrm>
        </p:spPr>
        <p:txBody>
          <a:bodyPr>
            <a:normAutofit/>
          </a:bodyPr>
          <a:lstStyle/>
          <a:p>
            <a:r>
              <a:rPr lang="en-US" sz="5400"/>
              <a:t>Reference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964219-170D-1748-0D1C-CA7D141F2FC7}"/>
              </a:ext>
            </a:extLst>
          </p:cNvPr>
          <p:cNvSpPr>
            <a:spLocks noGrp="1"/>
          </p:cNvSpPr>
          <p:nvPr>
            <p:ph idx="1"/>
          </p:nvPr>
        </p:nvSpPr>
        <p:spPr>
          <a:xfrm>
            <a:off x="838200" y="1929384"/>
            <a:ext cx="10515600" cy="4251960"/>
          </a:xfrm>
        </p:spPr>
        <p:txBody>
          <a:bodyPr>
            <a:normAutofit/>
          </a:bodyPr>
          <a:lstStyle/>
          <a:p>
            <a:endParaRPr lang="en-US" sz="2200"/>
          </a:p>
        </p:txBody>
      </p:sp>
    </p:spTree>
    <p:extLst>
      <p:ext uri="{BB962C8B-B14F-4D97-AF65-F5344CB8AC3E}">
        <p14:creationId xmlns:p14="http://schemas.microsoft.com/office/powerpoint/2010/main" val="407754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Smiling Face with No Fill">
            <a:extLst>
              <a:ext uri="{FF2B5EF4-FFF2-40B4-BE49-F238E27FC236}">
                <a16:creationId xmlns:a16="http://schemas.microsoft.com/office/drawing/2014/main" id="{832C5B3F-E9D8-1565-468D-CF59162AB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60" name="Freeform: Shape 5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3CF02B4-32A9-F266-2BF9-2EF3796621EC}"/>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 Thank-You </a:t>
            </a:r>
          </a:p>
        </p:txBody>
      </p:sp>
      <p:sp>
        <p:nvSpPr>
          <p:cNvPr id="6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24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smoke">
            <a:extLst>
              <a:ext uri="{FF2B5EF4-FFF2-40B4-BE49-F238E27FC236}">
                <a16:creationId xmlns:a16="http://schemas.microsoft.com/office/drawing/2014/main" id="{02FFB5D1-21F4-3D0D-D24E-C847A9359B85}"/>
              </a:ext>
            </a:extLst>
          </p:cNvPr>
          <p:cNvPicPr>
            <a:picLocks noChangeAspect="1"/>
          </p:cNvPicPr>
          <p:nvPr/>
        </p:nvPicPr>
        <p:blipFill rotWithShape="1">
          <a:blip r:embed="rId2"/>
          <a:srcRect t="29167" b="4167"/>
          <a:stretch/>
        </p:blipFill>
        <p:spPr>
          <a:xfrm>
            <a:off x="20" y="248015"/>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1"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4" name="Freeform: Shape 2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0659B5-8E6F-F079-1630-AFE5C4358C56}"/>
              </a:ext>
            </a:extLst>
          </p:cNvPr>
          <p:cNvSpPr>
            <a:spLocks noGrp="1"/>
          </p:cNvSpPr>
          <p:nvPr>
            <p:ph type="ctrTitle"/>
          </p:nvPr>
        </p:nvSpPr>
        <p:spPr>
          <a:xfrm>
            <a:off x="666749" y="1055136"/>
            <a:ext cx="8980171" cy="2308324"/>
          </a:xfrm>
        </p:spPr>
        <p:txBody>
          <a:bodyPr>
            <a:normAutofit/>
          </a:bodyPr>
          <a:lstStyle/>
          <a:p>
            <a:pPr algn="l"/>
            <a:r>
              <a:rPr lang="en-US" sz="8000" b="1" i="0">
                <a:solidFill>
                  <a:srgbClr val="FFFFFF"/>
                </a:solidFill>
                <a:effectLst/>
                <a:latin typeface="-apple-system"/>
              </a:rPr>
              <a:t>Crime Chronicles</a:t>
            </a:r>
            <a:br>
              <a:rPr lang="en-US" sz="7200" b="1" i="0">
                <a:solidFill>
                  <a:srgbClr val="FFFFFF"/>
                </a:solidFill>
                <a:effectLst/>
                <a:highlight>
                  <a:srgbClr val="FFFFFF"/>
                </a:highlight>
                <a:latin typeface="-apple-system"/>
              </a:rPr>
            </a:br>
            <a:endParaRPr lang="en-US" sz="7200" dirty="0">
              <a:solidFill>
                <a:srgbClr val="FFFFFF"/>
              </a:solidFill>
            </a:endParaRPr>
          </a:p>
        </p:txBody>
      </p:sp>
      <p:sp>
        <p:nvSpPr>
          <p:cNvPr id="3" name="Subtitle 2">
            <a:extLst>
              <a:ext uri="{FF2B5EF4-FFF2-40B4-BE49-F238E27FC236}">
                <a16:creationId xmlns:a16="http://schemas.microsoft.com/office/drawing/2014/main" id="{E2313B88-582D-5480-4E46-DB3F68399309}"/>
              </a:ext>
            </a:extLst>
          </p:cNvPr>
          <p:cNvSpPr>
            <a:spLocks noGrp="1"/>
          </p:cNvSpPr>
          <p:nvPr>
            <p:ph type="subTitle" idx="1"/>
          </p:nvPr>
        </p:nvSpPr>
        <p:spPr>
          <a:xfrm>
            <a:off x="835024" y="2514453"/>
            <a:ext cx="9702878" cy="1863237"/>
          </a:xfrm>
        </p:spPr>
        <p:txBody>
          <a:bodyPr>
            <a:normAutofit/>
          </a:bodyPr>
          <a:lstStyle/>
          <a:p>
            <a:pPr algn="l"/>
            <a:r>
              <a:rPr lang="en-US" sz="4000">
                <a:solidFill>
                  <a:srgbClr val="FFFFFF"/>
                </a:solidFill>
              </a:rPr>
              <a:t>Scope analysis of crime rate in California based on the changes in the rate of inflation.</a:t>
            </a:r>
            <a:endParaRPr lang="en-US" sz="4000" dirty="0">
              <a:solidFill>
                <a:srgbClr val="FFFFFF"/>
              </a:solidFill>
            </a:endParaRPr>
          </a:p>
        </p:txBody>
      </p:sp>
    </p:spTree>
    <p:extLst>
      <p:ext uri="{BB962C8B-B14F-4D97-AF65-F5344CB8AC3E}">
        <p14:creationId xmlns:p14="http://schemas.microsoft.com/office/powerpoint/2010/main" val="394423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4BDF2-7C04-D336-18A8-C56C44154D86}"/>
              </a:ext>
            </a:extLst>
          </p:cNvPr>
          <p:cNvSpPr>
            <a:spLocks noGrp="1"/>
          </p:cNvSpPr>
          <p:nvPr>
            <p:ph type="title"/>
          </p:nvPr>
        </p:nvSpPr>
        <p:spPr>
          <a:xfrm>
            <a:off x="838200" y="365125"/>
            <a:ext cx="10515600" cy="1325563"/>
          </a:xfrm>
        </p:spPr>
        <p:txBody>
          <a:bodyPr>
            <a:normAutofit/>
          </a:bodyPr>
          <a:lstStyle/>
          <a:p>
            <a:r>
              <a:rPr lang="en-US" sz="5400"/>
              <a:t>Research Questions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52E4D-ECB6-91A9-AFE3-92C1194D293F}"/>
              </a:ext>
            </a:extLst>
          </p:cNvPr>
          <p:cNvSpPr>
            <a:spLocks noGrp="1"/>
          </p:cNvSpPr>
          <p:nvPr>
            <p:ph idx="1"/>
          </p:nvPr>
        </p:nvSpPr>
        <p:spPr>
          <a:xfrm>
            <a:off x="669036" y="1984248"/>
            <a:ext cx="10853928" cy="3481578"/>
          </a:xfrm>
        </p:spPr>
        <p:txBody>
          <a:bodyPr anchor="ctr">
            <a:normAutofit fontScale="92500"/>
          </a:bodyPr>
          <a:lstStyle/>
          <a:p>
            <a:pPr>
              <a:buFont typeface="Wingdings" pitchFamily="2" charset="2"/>
              <a:buChar char="Ø"/>
            </a:pPr>
            <a:r>
              <a:rPr lang="en-US" b="0" i="0" dirty="0">
                <a:effectLst/>
                <a:latin typeface="Arial" panose="020B0604020202020204" pitchFamily="34" charset="0"/>
              </a:rPr>
              <a:t> How have crime rates in California changed from 1998 to 2023?</a:t>
            </a:r>
          </a:p>
          <a:p>
            <a:pPr>
              <a:buFont typeface="Wingdings" pitchFamily="2" charset="2"/>
              <a:buChar char="Ø"/>
            </a:pPr>
            <a:r>
              <a:rPr lang="en-US" b="0" i="0" dirty="0">
                <a:effectLst/>
                <a:latin typeface="Arial" panose="020B0604020202020204" pitchFamily="34" charset="0"/>
              </a:rPr>
              <a:t> What are the long-term trends in different types of crime (e.g., violent </a:t>
            </a:r>
            <a:br>
              <a:rPr lang="en-US" dirty="0"/>
            </a:br>
            <a:r>
              <a:rPr lang="en-US" b="0" i="0" dirty="0">
                <a:effectLst/>
                <a:latin typeface="Arial" panose="020B0604020202020204" pitchFamily="34" charset="0"/>
              </a:rPr>
              <a:t>crimes, property crimes) over this 25-year period?</a:t>
            </a:r>
          </a:p>
          <a:p>
            <a:pPr>
              <a:buFont typeface="Wingdings" pitchFamily="2" charset="2"/>
              <a:buChar char="Ø"/>
            </a:pPr>
            <a:r>
              <a:rPr lang="en-US" b="0" i="0" dirty="0">
                <a:effectLst/>
                <a:latin typeface="Arial" panose="020B0604020202020204" pitchFamily="34" charset="0"/>
              </a:rPr>
              <a:t> Is there a correlation between annual inflation rates and overall crime </a:t>
            </a:r>
            <a:br>
              <a:rPr lang="en-US" dirty="0"/>
            </a:br>
            <a:r>
              <a:rPr lang="en-US" b="0" i="0" dirty="0">
                <a:effectLst/>
                <a:latin typeface="Arial" panose="020B0604020202020204" pitchFamily="34" charset="0"/>
              </a:rPr>
              <a:t>rates in California over the past 25 years?</a:t>
            </a:r>
          </a:p>
          <a:p>
            <a:pPr>
              <a:buFont typeface="Wingdings" pitchFamily="2" charset="2"/>
              <a:buChar char="Ø"/>
            </a:pPr>
            <a:r>
              <a:rPr lang="en-US" b="0" i="0" dirty="0">
                <a:effectLst/>
                <a:latin typeface="Arial" panose="020B0604020202020204" pitchFamily="34" charset="0"/>
              </a:rPr>
              <a:t> How does inflation impact different types of crime (e.g., theft, burglary, </a:t>
            </a:r>
            <a:br>
              <a:rPr lang="en-US" dirty="0"/>
            </a:br>
            <a:r>
              <a:rPr lang="en-US" b="0" i="0" dirty="0">
                <a:effectLst/>
                <a:latin typeface="Arial" panose="020B0604020202020204" pitchFamily="34" charset="0"/>
              </a:rPr>
              <a:t>assault) over this period?</a:t>
            </a:r>
          </a:p>
          <a:p>
            <a:pPr marL="0" indent="0">
              <a:buNone/>
            </a:pPr>
            <a:br>
              <a:rPr lang="en-US" sz="1500" dirty="0"/>
            </a:br>
            <a:endParaRPr lang="en-US" sz="1500" dirty="0"/>
          </a:p>
        </p:txBody>
      </p:sp>
    </p:spTree>
    <p:extLst>
      <p:ext uri="{BB962C8B-B14F-4D97-AF65-F5344CB8AC3E}">
        <p14:creationId xmlns:p14="http://schemas.microsoft.com/office/powerpoint/2010/main" val="365868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042DF-9BA6-D657-0CB4-5C4DF53854DB}"/>
              </a:ext>
            </a:extLst>
          </p:cNvPr>
          <p:cNvSpPr>
            <a:spLocks noGrp="1"/>
          </p:cNvSpPr>
          <p:nvPr>
            <p:ph type="title"/>
          </p:nvPr>
        </p:nvSpPr>
        <p:spPr>
          <a:xfrm>
            <a:off x="838200" y="365125"/>
            <a:ext cx="10515600" cy="1325563"/>
          </a:xfrm>
        </p:spPr>
        <p:txBody>
          <a:bodyPr>
            <a:normAutofit/>
          </a:bodyPr>
          <a:lstStyle/>
          <a:p>
            <a:r>
              <a:rPr lang="en-US" sz="5400" dirty="0"/>
              <a:t>Data Source: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EF1AF-AD38-6A65-1C89-D8FCD434153E}"/>
              </a:ext>
            </a:extLst>
          </p:cNvPr>
          <p:cNvSpPr>
            <a:spLocks noGrp="1"/>
          </p:cNvSpPr>
          <p:nvPr>
            <p:ph idx="1"/>
          </p:nvPr>
        </p:nvSpPr>
        <p:spPr>
          <a:xfrm>
            <a:off x="838200" y="1929384"/>
            <a:ext cx="10515600" cy="4704588"/>
          </a:xfrm>
        </p:spPr>
        <p:txBody>
          <a:bodyPr>
            <a:normAutofit/>
          </a:bodyPr>
          <a:lstStyle/>
          <a:p>
            <a:pPr marL="0" indent="0">
              <a:buNone/>
            </a:pPr>
            <a:r>
              <a:rPr lang="en-US" sz="2200" dirty="0"/>
              <a:t> </a:t>
            </a:r>
          </a:p>
          <a:p>
            <a:pPr marL="0" indent="0">
              <a:buNone/>
            </a:pPr>
            <a:endParaRPr lang="en-US" sz="2200" dirty="0"/>
          </a:p>
          <a:p>
            <a:pPr marL="0" indent="0">
              <a:buNone/>
            </a:pPr>
            <a:endParaRPr lang="en-US" sz="2200" dirty="0"/>
          </a:p>
          <a:p>
            <a:pPr>
              <a:buFont typeface="Wingdings" pitchFamily="2" charset="2"/>
              <a:buChar char="Ø"/>
            </a:pPr>
            <a:endParaRPr lang="en-US" sz="2200" dirty="0"/>
          </a:p>
        </p:txBody>
      </p:sp>
    </p:spTree>
    <p:extLst>
      <p:ext uri="{BB962C8B-B14F-4D97-AF65-F5344CB8AC3E}">
        <p14:creationId xmlns:p14="http://schemas.microsoft.com/office/powerpoint/2010/main" val="94593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79C0D-6A98-83C3-FA0A-B9F421F80E2A}"/>
              </a:ext>
            </a:extLst>
          </p:cNvPr>
          <p:cNvSpPr>
            <a:spLocks noGrp="1"/>
          </p:cNvSpPr>
          <p:nvPr>
            <p:ph type="title"/>
          </p:nvPr>
        </p:nvSpPr>
        <p:spPr>
          <a:xfrm>
            <a:off x="838200" y="365125"/>
            <a:ext cx="10515600" cy="1325563"/>
          </a:xfrm>
        </p:spPr>
        <p:txBody>
          <a:bodyPr>
            <a:normAutofit/>
          </a:bodyPr>
          <a:lstStyle/>
          <a:p>
            <a:r>
              <a:rPr lang="en-US" sz="5400"/>
              <a:t>Data Cleanup and Exploration: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94AF1-8532-5B85-42CD-00C3CBB8C1CA}"/>
              </a:ext>
            </a:extLst>
          </p:cNvPr>
          <p:cNvSpPr>
            <a:spLocks noGrp="1"/>
          </p:cNvSpPr>
          <p:nvPr>
            <p:ph idx="1"/>
          </p:nvPr>
        </p:nvSpPr>
        <p:spPr>
          <a:xfrm>
            <a:off x="838200" y="1929384"/>
            <a:ext cx="10515600" cy="4251960"/>
          </a:xfrm>
        </p:spPr>
        <p:txBody>
          <a:bodyPr>
            <a:normAutofit/>
          </a:bodyPr>
          <a:lstStyle/>
          <a:p>
            <a:endParaRPr lang="en-US" sz="2200"/>
          </a:p>
        </p:txBody>
      </p:sp>
    </p:spTree>
    <p:extLst>
      <p:ext uri="{BB962C8B-B14F-4D97-AF65-F5344CB8AC3E}">
        <p14:creationId xmlns:p14="http://schemas.microsoft.com/office/powerpoint/2010/main" val="320767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38B0A-0FE3-E139-B3EF-69E86997DF37}"/>
              </a:ext>
            </a:extLst>
          </p:cNvPr>
          <p:cNvSpPr>
            <a:spLocks noGrp="1"/>
          </p:cNvSpPr>
          <p:nvPr>
            <p:ph type="title"/>
          </p:nvPr>
        </p:nvSpPr>
        <p:spPr>
          <a:xfrm>
            <a:off x="838200" y="365125"/>
            <a:ext cx="10515600" cy="1325563"/>
          </a:xfrm>
        </p:spPr>
        <p:txBody>
          <a:bodyPr>
            <a:normAutofit/>
          </a:bodyPr>
          <a:lstStyle/>
          <a:p>
            <a:r>
              <a:rPr lang="en-US" sz="5400" dirty="0"/>
              <a:t>Data Analysis :</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543531-50CF-9C4F-1448-23496C4091E4}"/>
              </a:ext>
            </a:extLst>
          </p:cNvPr>
          <p:cNvSpPr>
            <a:spLocks noGrp="1"/>
          </p:cNvSpPr>
          <p:nvPr>
            <p:ph idx="1"/>
          </p:nvPr>
        </p:nvSpPr>
        <p:spPr>
          <a:xfrm>
            <a:off x="838200" y="2416302"/>
            <a:ext cx="10515600" cy="2672885"/>
          </a:xfrm>
        </p:spPr>
        <p:txBody>
          <a:bodyPr>
            <a:normAutofit/>
          </a:bodyPr>
          <a:lstStyle/>
          <a:p>
            <a:pPr>
              <a:buFont typeface="Wingdings" pitchFamily="2" charset="2"/>
              <a:buChar char="Ø"/>
            </a:pPr>
            <a:r>
              <a:rPr lang="en-US" dirty="0"/>
              <a:t> Refer t o the </a:t>
            </a:r>
            <a:r>
              <a:rPr lang="en-US" dirty="0" err="1"/>
              <a:t>Jupyter</a:t>
            </a:r>
            <a:r>
              <a:rPr lang="en-US" dirty="0"/>
              <a:t> Notebook at :</a:t>
            </a:r>
          </a:p>
          <a:p>
            <a:pPr marL="0" indent="0">
              <a:buNone/>
            </a:pPr>
            <a:r>
              <a:rPr lang="en-US" dirty="0"/>
              <a:t> https://</a:t>
            </a:r>
            <a:r>
              <a:rPr lang="en-US" dirty="0" err="1"/>
              <a:t>github.com</a:t>
            </a:r>
            <a:r>
              <a:rPr lang="en-US" dirty="0"/>
              <a:t>/EdGonz44/Crime-Chronicles-Inflation-in-the-Golden-State/blob/main/</a:t>
            </a:r>
            <a:r>
              <a:rPr lang="en-US" dirty="0" err="1"/>
              <a:t>group_project</a:t>
            </a:r>
            <a:r>
              <a:rPr lang="en-US" dirty="0"/>
              <a:t>/</a:t>
            </a:r>
            <a:r>
              <a:rPr lang="en-US" dirty="0" err="1"/>
              <a:t>VisualizationData.ipynb</a:t>
            </a:r>
            <a:endParaRPr lang="en-US" dirty="0"/>
          </a:p>
        </p:txBody>
      </p:sp>
      <p:sp>
        <p:nvSpPr>
          <p:cNvPr id="4" name="TextBox 3">
            <a:extLst>
              <a:ext uri="{FF2B5EF4-FFF2-40B4-BE49-F238E27FC236}">
                <a16:creationId xmlns:a16="http://schemas.microsoft.com/office/drawing/2014/main" id="{7BA37519-12D5-C80D-935A-B812B48A9FBB}"/>
              </a:ext>
            </a:extLst>
          </p:cNvPr>
          <p:cNvSpPr txBox="1"/>
          <p:nvPr/>
        </p:nvSpPr>
        <p:spPr>
          <a:xfrm>
            <a:off x="6606540" y="26174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744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780E9-DD46-1494-D6C3-1FE0B7F070EC}"/>
              </a:ext>
            </a:extLst>
          </p:cNvPr>
          <p:cNvSpPr>
            <a:spLocks noGrp="1"/>
          </p:cNvSpPr>
          <p:nvPr>
            <p:ph type="title"/>
          </p:nvPr>
        </p:nvSpPr>
        <p:spPr>
          <a:xfrm>
            <a:off x="572493" y="238539"/>
            <a:ext cx="11018520" cy="1434415"/>
          </a:xfrm>
        </p:spPr>
        <p:txBody>
          <a:bodyPr anchor="b">
            <a:normAutofit/>
          </a:bodyPr>
          <a:lstStyle/>
          <a:p>
            <a:pPr marL="571500" indent="-571500">
              <a:buFont typeface="Wingdings" pitchFamily="2" charset="2"/>
              <a:buChar char="Ø"/>
            </a:pPr>
            <a:r>
              <a:rPr lang="en-US" sz="4600"/>
              <a:t>HOW HAVE CRIME RATES IN CALIFORNIA CHANGED FROM 1998 TO 2023 ?</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A62477-A2D7-A8F1-CB7B-F13FF442B2C4}"/>
              </a:ext>
            </a:extLst>
          </p:cNvPr>
          <p:cNvSpPr>
            <a:spLocks noGrp="1"/>
          </p:cNvSpPr>
          <p:nvPr>
            <p:ph idx="1"/>
          </p:nvPr>
        </p:nvSpPr>
        <p:spPr>
          <a:xfrm>
            <a:off x="572492" y="2071316"/>
            <a:ext cx="5325387" cy="4119172"/>
          </a:xfrm>
        </p:spPr>
        <p:txBody>
          <a:bodyPr anchor="t">
            <a:normAutofit lnSpcReduction="10000"/>
          </a:bodyPr>
          <a:lstStyle/>
          <a:p>
            <a:pPr marL="0" indent="0">
              <a:buNone/>
            </a:pPr>
            <a:endParaRPr lang="en-US" sz="1600" kern="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500" b="1" kern="0" dirty="0">
                <a:solidFill>
                  <a:srgbClr val="000000"/>
                </a:solidFill>
                <a:latin typeface="Times New Roman" panose="02020603050405020304" pitchFamily="18" charset="0"/>
                <a:ea typeface="Aptos" panose="020B0004020202020204" pitchFamily="34" charset="0"/>
                <a:cs typeface="Times New Roman" panose="02020603050405020304" pitchFamily="18" charset="0"/>
              </a:rPr>
              <a:t>Summary Analysis: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chart titled "Total Crimes Over the Course of 25 Years" illustrates the following key points: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5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Overall Decline:</a:t>
            </a:r>
            <a:r>
              <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1998 to 2023, total crimes significantly decreased from approximately 5.4 million to around 4.0 million.</a:t>
            </a:r>
            <a:endParaRPr lang="en-US" sz="15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5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Fluctuations:</a:t>
            </a:r>
            <a:r>
              <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Despite the general decline, there were periods of fluctuation, particularly in the early 2000s and around 2015.</a:t>
            </a:r>
            <a:endParaRPr lang="en-US" sz="15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5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 Trends:</a:t>
            </a:r>
            <a:r>
              <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Post-2018, crime rates decreased further, reaching a low around 2020, followed by a slight increase up to 2023.</a:t>
            </a:r>
          </a:p>
          <a:p>
            <a:pPr marL="342900" marR="0" lvl="0" indent="-342900">
              <a:spcBef>
                <a:spcPts val="0"/>
              </a:spcBef>
              <a:spcAft>
                <a:spcPts val="0"/>
              </a:spcAft>
              <a:buFont typeface="+mj-lt"/>
              <a:buAutoNum type="arabicPeriod"/>
              <a:tabLst>
                <a:tab pos="457200" algn="l"/>
              </a:tabLst>
            </a:pPr>
            <a:endPar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5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5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shows a notable long-term reduction in crime rates over the past 25 years. However, the observed fluctuations and recent minor increases suggest that ongoing efforts are needed to understand and address the factors influencing these trends. Continuous research and policy adjustments are essential to maintain and further the progress in reducing crime rates.</a:t>
            </a:r>
            <a:endParaRPr lang="en-US"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endPar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0"/>
              </a:spcAft>
              <a:buNone/>
              <a:tabLst>
                <a:tab pos="457200" algn="l"/>
              </a:tabLst>
            </a:pPr>
            <a:endPar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2200" dirty="0"/>
          </a:p>
        </p:txBody>
      </p:sp>
      <p:sp>
        <p:nvSpPr>
          <p:cNvPr id="7" name="Rectangle 2">
            <a:extLst>
              <a:ext uri="{FF2B5EF4-FFF2-40B4-BE49-F238E27FC236}">
                <a16:creationId xmlns:a16="http://schemas.microsoft.com/office/drawing/2014/main" id="{86A5C78F-8516-5289-BF10-5B22F8160416}"/>
              </a:ext>
            </a:extLst>
          </p:cNvPr>
          <p:cNvSpPr>
            <a:spLocks noChangeArrowheads="1"/>
          </p:cNvSpPr>
          <p:nvPr/>
        </p:nvSpPr>
        <p:spPr bwMode="auto">
          <a:xfrm>
            <a:off x="6102040" y="2507699"/>
            <a:ext cx="1215732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Uploaded image">
            <a:extLst>
              <a:ext uri="{FF2B5EF4-FFF2-40B4-BE49-F238E27FC236}">
                <a16:creationId xmlns:a16="http://schemas.microsoft.com/office/drawing/2014/main" id="{918EE3B8-1D20-77F5-F991-E9D4165396FC}"/>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184" t="-4591" b="372"/>
          <a:stretch>
            <a:fillRect/>
          </a:stretch>
        </p:blipFill>
        <p:spPr bwMode="auto">
          <a:xfrm>
            <a:off x="5989321" y="2071317"/>
            <a:ext cx="6199632" cy="383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52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780E9-DD46-1494-D6C3-1FE0B7F070EC}"/>
              </a:ext>
            </a:extLst>
          </p:cNvPr>
          <p:cNvSpPr>
            <a:spLocks noGrp="1"/>
          </p:cNvSpPr>
          <p:nvPr>
            <p:ph type="title"/>
          </p:nvPr>
        </p:nvSpPr>
        <p:spPr>
          <a:xfrm>
            <a:off x="572493" y="238539"/>
            <a:ext cx="11018520" cy="1434415"/>
          </a:xfrm>
        </p:spPr>
        <p:txBody>
          <a:bodyPr anchor="b">
            <a:normAutofit fontScale="90000"/>
          </a:bodyPr>
          <a:lstStyle/>
          <a:p>
            <a:pPr marL="571500" indent="-571500">
              <a:buFont typeface="Wingdings" pitchFamily="2" charset="2"/>
              <a:buChar char="Ø"/>
            </a:pPr>
            <a:r>
              <a:rPr lang="en-US" sz="3200" kern="100" dirty="0">
                <a:effectLst/>
                <a:latin typeface="Aptos" panose="020B0004020202020204" pitchFamily="34" charset="0"/>
                <a:ea typeface="Aptos" panose="020B0004020202020204" pitchFamily="34" charset="0"/>
                <a:cs typeface="Times New Roman" panose="02020603050405020304" pitchFamily="18" charset="0"/>
              </a:rPr>
              <a:t>What are the long-term trends in different types of crime over this 25-year period?</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46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A62477-A2D7-A8F1-CB7B-F13FF442B2C4}"/>
              </a:ext>
            </a:extLst>
          </p:cNvPr>
          <p:cNvSpPr>
            <a:spLocks noGrp="1"/>
          </p:cNvSpPr>
          <p:nvPr>
            <p:ph idx="1"/>
          </p:nvPr>
        </p:nvSpPr>
        <p:spPr>
          <a:xfrm>
            <a:off x="572492" y="2071316"/>
            <a:ext cx="4868187" cy="4119172"/>
          </a:xfrm>
        </p:spPr>
        <p:txBody>
          <a:bodyPr anchor="t">
            <a:normAutofit fontScale="25000" lnSpcReduction="20000"/>
          </a:bodyPr>
          <a:lstStyle/>
          <a:p>
            <a:pPr marL="0" marR="0" indent="0">
              <a:spcBef>
                <a:spcPts val="0"/>
              </a:spcBef>
              <a:spcAft>
                <a:spcPts val="0"/>
              </a:spcAft>
              <a:buNone/>
            </a:pPr>
            <a:r>
              <a:rPr lang="en-US" sz="5600" b="1" kern="0" dirty="0">
                <a:effectLst/>
                <a:latin typeface="Times New Roman" panose="02020603050405020304" pitchFamily="18" charset="0"/>
                <a:ea typeface="Times New Roman" panose="02020603050405020304" pitchFamily="18" charset="0"/>
              </a:rPr>
              <a:t>Summary A</a:t>
            </a:r>
            <a:r>
              <a:rPr lang="en-US" sz="5600" b="1" kern="0" dirty="0">
                <a:latin typeface="Times New Roman" panose="02020603050405020304" pitchFamily="18" charset="0"/>
                <a:ea typeface="Times New Roman" panose="02020603050405020304" pitchFamily="18" charset="0"/>
              </a:rPr>
              <a:t>nalysis : </a:t>
            </a:r>
          </a:p>
          <a:p>
            <a:pPr marL="0" marR="0" indent="0">
              <a:spcBef>
                <a:spcPts val="0"/>
              </a:spcBef>
              <a:spcAft>
                <a:spcPts val="0"/>
              </a:spcAft>
              <a:buNone/>
            </a:pPr>
            <a:endParaRPr lang="en-US" sz="5600" kern="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chart "Crime Count over the Years" illustrates the trends in Violent Crimes, Property Crimes, and Larceny-Theft from the late 1990s to 2023.</a:t>
            </a:r>
          </a:p>
          <a:p>
            <a:pPr marL="0" marR="0" indent="0">
              <a:spcBef>
                <a:spcPts val="0"/>
              </a:spcBef>
              <a:spcAft>
                <a:spcPts val="0"/>
              </a:spcAft>
              <a:buNone/>
            </a:pP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5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Violent Crimes (Blue Line):</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Declined significantly from the late 1990s to 2013.</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Increased notably post-2017, peaking around 2023.</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5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 Crimes (yellow Line):</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Fluctuated with a general decline from the late 1990s to 2020.</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Slight increase post-2020.</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0"/>
              </a:spcAft>
            </a:pPr>
            <a:r>
              <a:rPr lang="en-US" sz="5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Larceny-Theft (grey Line) : </a:t>
            </a:r>
            <a:endParaRPr lang="en-US" sz="5600" dirty="0">
              <a:effectLst/>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Showed similar fluctuation and decline to property crimes.</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5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Slight increase post-2020.</a:t>
            </a: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endParaRPr lang="en-US" sz="56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0" indent="0">
              <a:spcBef>
                <a:spcPts val="0"/>
              </a:spcBef>
              <a:buSzPts val="1000"/>
              <a:buNone/>
              <a:tabLst>
                <a:tab pos="457200" algn="l"/>
              </a:tabLst>
            </a:pPr>
            <a:r>
              <a:rPr lang="en-US" sz="5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spcBef>
                <a:spcPts val="0"/>
              </a:spcBef>
              <a:buSzPts val="1000"/>
              <a:buNone/>
              <a:tabLst>
                <a:tab pos="457200" algn="l"/>
              </a:tabLst>
            </a:pPr>
            <a:endParaRPr lang="en-US" sz="5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SzPts val="1000"/>
              <a:buNone/>
              <a:tabLst>
                <a:tab pos="457200" algn="l"/>
              </a:tabLst>
            </a:pPr>
            <a:r>
              <a:rPr lang="en-US" sz="5600" kern="0" dirty="0">
                <a:solidFill>
                  <a:srgbClr val="000000"/>
                </a:solidFill>
                <a:effectLst/>
                <a:latin typeface="Times New Roman" panose="02020603050405020304" pitchFamily="18" charset="0"/>
                <a:ea typeface="Times New Roman" panose="02020603050405020304" pitchFamily="18" charset="0"/>
              </a:rPr>
              <a:t>The chart indicates a significant long-term decline in all crime categories from the late 1990s to 2020, reflecting improvements in public safety. However, the recent uptick in violent crimes and slight increases in property crimes and larceny-theft post-2020 suggest emerging challenges that need to be addressed to maintain the progress in crime reduction.</a:t>
            </a:r>
            <a:r>
              <a:rPr lang="en-US" sz="5600" dirty="0">
                <a:effectLst/>
              </a:rPr>
              <a:t> </a:t>
            </a:r>
            <a:endParaRPr lang="en-US" sz="5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endPar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0D1E435-4F9F-0A1A-88F0-A26A7F68CCBF}"/>
              </a:ext>
            </a:extLst>
          </p:cNvPr>
          <p:cNvPicPr>
            <a:picLocks noChangeAspect="1"/>
          </p:cNvPicPr>
          <p:nvPr/>
        </p:nvPicPr>
        <p:blipFill rotWithShape="1">
          <a:blip r:embed="rId2"/>
          <a:srcRect l="-1343" t="-3806" r="3"/>
          <a:stretch/>
        </p:blipFill>
        <p:spPr>
          <a:xfrm>
            <a:off x="5320144" y="2217620"/>
            <a:ext cx="6871855" cy="3972868"/>
          </a:xfrm>
          <a:prstGeom prst="rect">
            <a:avLst/>
          </a:prstGeom>
        </p:spPr>
      </p:pic>
    </p:spTree>
    <p:extLst>
      <p:ext uri="{BB962C8B-B14F-4D97-AF65-F5344CB8AC3E}">
        <p14:creationId xmlns:p14="http://schemas.microsoft.com/office/powerpoint/2010/main" val="424552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B3553-3429-CD10-ADE5-2B75D5D051C9}"/>
              </a:ext>
            </a:extLst>
          </p:cNvPr>
          <p:cNvSpPr>
            <a:spLocks noGrp="1"/>
          </p:cNvSpPr>
          <p:nvPr>
            <p:ph type="title"/>
          </p:nvPr>
        </p:nvSpPr>
        <p:spPr>
          <a:xfrm>
            <a:off x="612648" y="365125"/>
            <a:ext cx="6986015" cy="1776484"/>
          </a:xfrm>
        </p:spPr>
        <p:txBody>
          <a:bodyPr anchor="b">
            <a:normAutofit/>
          </a:bodyPr>
          <a:lstStyle/>
          <a:p>
            <a:pPr marL="571500" indent="-571500">
              <a:buFont typeface="Wingdings" pitchFamily="2" charset="2"/>
              <a:buChar char="Ø"/>
            </a:pPr>
            <a:r>
              <a:rPr lang="en-US" sz="2600" b="0" i="0" dirty="0">
                <a:effectLst/>
                <a:latin typeface="Arial" panose="020B0604020202020204" pitchFamily="34" charset="0"/>
              </a:rPr>
              <a:t>Is there a correlation between annual inflation rates and  overall crime rates in California over the past 25 years?</a:t>
            </a:r>
            <a:br>
              <a:rPr lang="en-US" sz="2600" b="0" i="0" dirty="0">
                <a:effectLst/>
                <a:latin typeface="Arial" panose="020B0604020202020204" pitchFamily="34" charset="0"/>
              </a:rPr>
            </a:br>
            <a:endParaRPr lang="en-US" sz="2600" dirty="0"/>
          </a:p>
        </p:txBody>
      </p:sp>
      <p:pic>
        <p:nvPicPr>
          <p:cNvPr id="5" name="Picture 4">
            <a:extLst>
              <a:ext uri="{FF2B5EF4-FFF2-40B4-BE49-F238E27FC236}">
                <a16:creationId xmlns:a16="http://schemas.microsoft.com/office/drawing/2014/main" id="{0502A279-8C73-5D54-75D6-5D3C4EF0A273}"/>
              </a:ext>
            </a:extLst>
          </p:cNvPr>
          <p:cNvPicPr>
            <a:picLocks noChangeAspect="1"/>
          </p:cNvPicPr>
          <p:nvPr/>
        </p:nvPicPr>
        <p:blipFill rotWithShape="1">
          <a:blip r:embed="rId3"/>
          <a:srcRect l="3031" r="6364" b="13208"/>
          <a:stretch/>
        </p:blipFill>
        <p:spPr>
          <a:xfrm>
            <a:off x="8089721" y="261991"/>
            <a:ext cx="3727963" cy="1890220"/>
          </a:xfrm>
          <a:prstGeom prst="rect">
            <a:avLst/>
          </a:prstGeom>
        </p:spPr>
      </p:pic>
      <p:sp>
        <p:nvSpPr>
          <p:cNvPr id="2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A83CD4-4477-6048-01AE-C49B89BB7CBA}"/>
              </a:ext>
            </a:extLst>
          </p:cNvPr>
          <p:cNvSpPr>
            <a:spLocks noGrp="1"/>
          </p:cNvSpPr>
          <p:nvPr>
            <p:ph idx="1"/>
          </p:nvPr>
        </p:nvSpPr>
        <p:spPr>
          <a:xfrm>
            <a:off x="612647" y="2504819"/>
            <a:ext cx="7284443" cy="3672144"/>
          </a:xfrm>
        </p:spPr>
        <p:txBody>
          <a:bodyPr>
            <a:normAutofit fontScale="77500" lnSpcReduction="20000"/>
          </a:bodyPr>
          <a:lstStyle/>
          <a:p>
            <a:pPr marL="0" indent="0">
              <a:spcBef>
                <a:spcPts val="0"/>
              </a:spcBef>
              <a:buNone/>
            </a:pPr>
            <a:r>
              <a:rPr lang="en-US" sz="1400" b="1" kern="0" dirty="0">
                <a:effectLst/>
                <a:latin typeface="Times New Roman" panose="02020603050405020304" pitchFamily="18" charset="0"/>
                <a:ea typeface="Times New Roman" panose="02020603050405020304" pitchFamily="18" charset="0"/>
              </a:rPr>
              <a:t>Summary A</a:t>
            </a:r>
            <a:r>
              <a:rPr lang="en-US" sz="1400" b="1" kern="0" dirty="0">
                <a:latin typeface="Times New Roman" panose="02020603050405020304" pitchFamily="18" charset="0"/>
                <a:ea typeface="Times New Roman" panose="02020603050405020304" pitchFamily="18" charset="0"/>
              </a:rPr>
              <a:t>nalysis : </a:t>
            </a:r>
          </a:p>
          <a:p>
            <a:pPr marL="0" marR="0" indent="0">
              <a:spcBef>
                <a:spcPts val="0"/>
              </a:spcBef>
              <a:spcAft>
                <a:spcPts val="0"/>
              </a:spcAft>
              <a:buNone/>
            </a:pP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Inflation Rate and Property Crimes Over Years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(Blue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Peaks around 2008-2009 and 2021-2022.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Property Crimes (Black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General decline from 1998 to 2023 with fluctuations.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-0.2155044188456208, indicating a weak negative correlation.</a:t>
            </a:r>
          </a:p>
          <a:p>
            <a:pPr marL="0" marR="0" lvl="0" indent="0">
              <a:spcBef>
                <a:spcPts val="0"/>
              </a:spcBef>
              <a:spcAft>
                <a:spcPts val="0"/>
              </a:spcAft>
              <a:buSzPts val="1000"/>
              <a:buNone/>
              <a:tabLst>
                <a:tab pos="4572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vs Violent Crimes by Year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(Blue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Shows significant peaks similar to the previous graph.</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Violent Crimes (Red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Generally declining trend with fluctuations, noticeable increase post-2017.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0.2346761392871653, indicating a weak positive correlation.</a:t>
            </a:r>
          </a:p>
          <a:p>
            <a:pPr marL="0" marR="0" lvl="0" indent="0">
              <a:spcBef>
                <a:spcPts val="0"/>
              </a:spcBef>
              <a:spcAft>
                <a:spcPts val="0"/>
              </a:spcAft>
              <a:buSzPts val="1000"/>
              <a:buNone/>
              <a:tabLst>
                <a:tab pos="4572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Inflation Rate vs Robbery by Year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Inflation Rate (Blue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Peaks in the same periods.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Robbery Count (Orange Line):</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General decline with fluctuations, significant spike around 2008-2009 and 2021-2022.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Coefficient: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Not directly shown in the image but can be inferred as weak based on trends.</a:t>
            </a:r>
          </a:p>
          <a:p>
            <a:pPr marL="0" marR="0" lvl="0" indent="0">
              <a:spcBef>
                <a:spcPts val="0"/>
              </a:spcBef>
              <a:spcAft>
                <a:spcPts val="0"/>
              </a:spcAft>
              <a:buSzPts val="1000"/>
              <a:buNone/>
              <a:tabLst>
                <a:tab pos="457200" algn="l"/>
              </a:tabLst>
            </a:pPr>
            <a:endParaRPr lang="en-US" sz="9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Summary: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3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and Property Crimes:</a:t>
            </a: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 Weak negative correlation (-0.22), suggesting that higher inflation might slightly decrease property crimes.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3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and Violent Crimes:</a:t>
            </a: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 Weak positive correlation (0.23), suggesting that higher inflation might slightly increase violent crimes.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300" b="1" kern="0" dirty="0">
                <a:effectLst/>
                <a:latin typeface="Times New Roman" panose="02020603050405020304" pitchFamily="18" charset="0"/>
                <a:ea typeface="Times New Roman" panose="02020603050405020304" pitchFamily="18" charset="0"/>
                <a:cs typeface="Times New Roman" panose="02020603050405020304" pitchFamily="18" charset="0"/>
              </a:rPr>
              <a:t>Inflation Rate and Robbery:</a:t>
            </a: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 Trends suggest a weak correlation, likely weak positive or neutral.</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endParaRPr lang="en-US" sz="9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endParaRPr lang="en-US" sz="900" kern="0" dirty="0">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endParaRPr lang="en-US" sz="900" kern="0" dirty="0">
              <a:latin typeface="Times New Roman" panose="02020603050405020304" pitchFamily="18" charset="0"/>
              <a:ea typeface="Aptos" panose="020B0004020202020204" pitchFamily="34" charset="0"/>
              <a:cs typeface="Times New Roman" panose="02020603050405020304" pitchFamily="18" charset="0"/>
            </a:endParaRPr>
          </a:p>
          <a:p>
            <a:pPr marL="0" marR="0" lvl="0" indent="0">
              <a:spcBef>
                <a:spcPts val="0"/>
              </a:spcBef>
              <a:spcAft>
                <a:spcPts val="0"/>
              </a:spcAft>
              <a:buSzPts val="1000"/>
              <a:buNone/>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Conclusion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4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correlations between the inflation rate and different crime types are generally weak. The weak negative correlation with property crimes and weak positive correlation with violent crimes indicate that inflation might have some influence, but other factors likely play a more significant role in crime trends. The fluctuation patterns and recent spikes in both inflation and crime rates during specific periods (e.g., economic crises) highlight the complex interplay between economic conditions and crime. Further analysis with more variables would provide a clearer understanding of these relationships.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900" dirty="0"/>
          </a:p>
        </p:txBody>
      </p:sp>
      <p:pic>
        <p:nvPicPr>
          <p:cNvPr id="7" name="Picture 6">
            <a:extLst>
              <a:ext uri="{FF2B5EF4-FFF2-40B4-BE49-F238E27FC236}">
                <a16:creationId xmlns:a16="http://schemas.microsoft.com/office/drawing/2014/main" id="{A5C40A19-6FED-F719-5B74-F3A148E96544}"/>
              </a:ext>
            </a:extLst>
          </p:cNvPr>
          <p:cNvPicPr>
            <a:picLocks noChangeAspect="1"/>
          </p:cNvPicPr>
          <p:nvPr/>
        </p:nvPicPr>
        <p:blipFill rotWithShape="1">
          <a:blip r:embed="rId4"/>
          <a:srcRect r="9394" b="15666"/>
          <a:stretch/>
        </p:blipFill>
        <p:spPr>
          <a:xfrm>
            <a:off x="8006747" y="2310086"/>
            <a:ext cx="3770707" cy="1890220"/>
          </a:xfrm>
          <a:prstGeom prst="rect">
            <a:avLst/>
          </a:prstGeom>
        </p:spPr>
      </p:pic>
      <p:pic>
        <p:nvPicPr>
          <p:cNvPr id="9" name="Picture 8">
            <a:extLst>
              <a:ext uri="{FF2B5EF4-FFF2-40B4-BE49-F238E27FC236}">
                <a16:creationId xmlns:a16="http://schemas.microsoft.com/office/drawing/2014/main" id="{0F968D98-1FF7-FA1F-90FD-EA76F70B37FF}"/>
              </a:ext>
            </a:extLst>
          </p:cNvPr>
          <p:cNvPicPr>
            <a:picLocks noChangeAspect="1"/>
          </p:cNvPicPr>
          <p:nvPr/>
        </p:nvPicPr>
        <p:blipFill>
          <a:blip r:embed="rId5"/>
          <a:stretch>
            <a:fillRect/>
          </a:stretch>
        </p:blipFill>
        <p:spPr>
          <a:xfrm>
            <a:off x="8006747" y="4358181"/>
            <a:ext cx="3727963" cy="1890220"/>
          </a:xfrm>
          <a:prstGeom prst="rect">
            <a:avLst/>
          </a:prstGeom>
        </p:spPr>
      </p:pic>
    </p:spTree>
    <p:extLst>
      <p:ext uri="{BB962C8B-B14F-4D97-AF65-F5344CB8AC3E}">
        <p14:creationId xmlns:p14="http://schemas.microsoft.com/office/powerpoint/2010/main" val="1043685915"/>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D3122"/>
      </a:dk2>
      <a:lt2>
        <a:srgbClr val="E7E2E8"/>
      </a:lt2>
      <a:accent1>
        <a:srgbClr val="5CB346"/>
      </a:accent1>
      <a:accent2>
        <a:srgbClr val="83B03A"/>
      </a:accent2>
      <a:accent3>
        <a:srgbClr val="A8A442"/>
      </a:accent3>
      <a:accent4>
        <a:srgbClr val="B17B3B"/>
      </a:accent4>
      <a:accent5>
        <a:srgbClr val="C35C4D"/>
      </a:accent5>
      <a:accent6>
        <a:srgbClr val="B13B5D"/>
      </a:accent6>
      <a:hlink>
        <a:srgbClr val="BF65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605</TotalTime>
  <Words>1322</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-apple-system</vt:lpstr>
      <vt:lpstr>Aptos</vt:lpstr>
      <vt:lpstr>Aptos Display</vt:lpstr>
      <vt:lpstr>Arial</vt:lpstr>
      <vt:lpstr>Century Gothic</vt:lpstr>
      <vt:lpstr>Courier New</vt:lpstr>
      <vt:lpstr>Slack-Lato</vt:lpstr>
      <vt:lpstr>Symbol</vt:lpstr>
      <vt:lpstr>Times New Roman</vt:lpstr>
      <vt:lpstr>Wingdings</vt:lpstr>
      <vt:lpstr>BrushVTI</vt:lpstr>
      <vt:lpstr>Office Theme</vt:lpstr>
      <vt:lpstr>        UCB Data Analysis Bootcamp  Group Project 1   Dhwani Shah,  Eduardo Gonzales, Johnathan Tran,  Justin Nolan  July 2024</vt:lpstr>
      <vt:lpstr>Crime Chronicles </vt:lpstr>
      <vt:lpstr>Research Questions</vt:lpstr>
      <vt:lpstr>Data Source:</vt:lpstr>
      <vt:lpstr>Data Cleanup and Exploration: </vt:lpstr>
      <vt:lpstr>Data Analysis :</vt:lpstr>
      <vt:lpstr>HOW HAVE CRIME RATES IN CALIFORNIA CHANGED FROM 1998 TO 2023 ?</vt:lpstr>
      <vt:lpstr>What are the long-term trends in different types of crime over this 25-year period? </vt:lpstr>
      <vt:lpstr>Is there a correlation between annual inflation rates and  overall crime rates in California over the past 25 years? </vt:lpstr>
      <vt:lpstr>The box plot analysis of inflation rate from 1998 to 2023</vt:lpstr>
      <vt:lpstr> </vt:lpstr>
      <vt:lpstr>Conclusion: </vt:lpstr>
      <vt:lpstr>Reference :</vt:lpstr>
      <vt:lpstr> 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Dhwani Shah</dc:creator>
  <cp:lastModifiedBy>Dhwani Shah</cp:lastModifiedBy>
  <cp:revision>17</cp:revision>
  <dcterms:created xsi:type="dcterms:W3CDTF">2024-07-09T03:11:08Z</dcterms:created>
  <dcterms:modified xsi:type="dcterms:W3CDTF">2024-07-16T18:08:59Z</dcterms:modified>
</cp:coreProperties>
</file>