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75" r:id="rId2"/>
  </p:sldMasterIdLst>
  <p:notesMasterIdLst>
    <p:notesMasterId r:id="rId16"/>
  </p:notesMasterIdLst>
  <p:sldIdLst>
    <p:sldId id="257" r:id="rId3"/>
    <p:sldId id="256" r:id="rId4"/>
    <p:sldId id="258" r:id="rId5"/>
    <p:sldId id="259" r:id="rId6"/>
    <p:sldId id="264" r:id="rId7"/>
    <p:sldId id="265" r:id="rId8"/>
    <p:sldId id="268" r:id="rId9"/>
    <p:sldId id="266" r:id="rId10"/>
    <p:sldId id="269" r:id="rId11"/>
    <p:sldId id="267" r:id="rId12"/>
    <p:sldId id="262" r:id="rId13"/>
    <p:sldId id="26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5A0DE-BAA7-B047-8334-29CF00C32AA1}" v="55" dt="2024-07-10T03:21:19.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14"/>
  </p:normalViewPr>
  <p:slideViewPr>
    <p:cSldViewPr snapToGrid="0">
      <p:cViewPr varScale="1">
        <p:scale>
          <a:sx n="112" d="100"/>
          <a:sy n="112" d="100"/>
        </p:scale>
        <p:origin x="6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3E85-EFC9-4B49-87EC-63668FE0DBF7}" type="datetimeFigureOut">
              <a:rPr lang="en-US" smtClean="0"/>
              <a:t>7/15/24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21334-4096-B743-B003-343EB492DAB2}" type="slidenum">
              <a:rPr lang="en-US" smtClean="0"/>
              <a:t>‹#›</a:t>
            </a:fld>
            <a:endParaRPr lang="en-US"/>
          </a:p>
        </p:txBody>
      </p:sp>
    </p:spTree>
    <p:extLst>
      <p:ext uri="{BB962C8B-B14F-4D97-AF65-F5344CB8AC3E}">
        <p14:creationId xmlns:p14="http://schemas.microsoft.com/office/powerpoint/2010/main" val="94091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329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294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873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106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5BCB-8A73-F3B8-AB10-9BE9F2749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EC061-2615-EEF8-401B-E11D2275F3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19022-AF31-5968-4F8B-7E91C6EF6D8C}"/>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8F48FBBB-B2CA-A44E-6582-B46BDE907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23266-118B-6371-E9B0-FA8C23C5716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8516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85FB-0400-F27D-E1FB-A59A23DA3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B5959-F9D9-3637-768C-FDD7539E0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46187-8A60-9752-FBD5-79AFF396F46B}"/>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F5FFF2BF-3C55-9F80-FF12-6977840DD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C1A24-B3B3-EFBB-5953-D6FF643DE82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7971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356-73EA-048D-C799-2BFD9848C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B02DAC-BAB5-1F5F-7002-56548892A8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BA8B8-0599-73AA-DEE4-466C1BD46CF9}"/>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079AC0DA-99F5-DB67-FAA7-B9DADC5B0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3C891-F6EA-8A2B-39AD-3FE42D31540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6108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998C-98BA-0AE1-D8D3-87983E584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9F700-EFBB-DB2E-B714-5391C5178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ECC4BD-F7B3-B7B9-5596-83191B0F1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3AB0F-6EBD-5223-F957-DB180BA4F041}"/>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EFBA2826-8812-DEF5-2965-C19D98DA1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7B4FE-32BA-A274-43CB-12030BC8781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97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7A9-A61A-611A-E7B1-219966BA89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6E1C3-B0C7-7B1B-FCDB-FEC8AD20E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F8CAB-A224-350C-8293-4E8681218F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55F37C-D244-AC55-1618-F456E3AA4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4FB02-BE2F-F2E9-5C0F-763211F5B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23435C-1158-55FC-6282-20DDB4AB808B}"/>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8" name="Footer Placeholder 7">
            <a:extLst>
              <a:ext uri="{FF2B5EF4-FFF2-40B4-BE49-F238E27FC236}">
                <a16:creationId xmlns:a16="http://schemas.microsoft.com/office/drawing/2014/main" id="{CD072199-9BC8-F633-2EFB-501171420E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186E6-A853-3F09-5E90-B3D0F0E4C6C0}"/>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8679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B440-4AE6-F658-E6CD-735819BAA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5E77DD-9120-8D08-97B1-5B594035E56A}"/>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4" name="Footer Placeholder 3">
            <a:extLst>
              <a:ext uri="{FF2B5EF4-FFF2-40B4-BE49-F238E27FC236}">
                <a16:creationId xmlns:a16="http://schemas.microsoft.com/office/drawing/2014/main" id="{C7A31E5A-7CC9-5417-808E-116102E52B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2E211-93C5-630B-2042-4879ACE3F3D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6758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5A7E3-96CD-6FD4-8B82-6FA9CEB50340}"/>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3" name="Footer Placeholder 2">
            <a:extLst>
              <a:ext uri="{FF2B5EF4-FFF2-40B4-BE49-F238E27FC236}">
                <a16:creationId xmlns:a16="http://schemas.microsoft.com/office/drawing/2014/main" id="{5F6FE9F7-98DE-F26A-2985-C4E38C6DB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479D6A-7C52-FE03-AED9-DD4367979EB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0145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021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5326-E6C8-F5E8-D001-F49F42D3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705912-E37A-DA95-FC2E-1D5FE681F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18505-347E-96DC-63FA-AA6C10356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6908E-303A-4CD3-C97D-6A7D83CCF7DA}"/>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6E65F1D4-DBD7-70D3-A568-B7F97389A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315EF-B6A7-19FB-7F8F-B18B64AD940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954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1CA0-D5E8-1DE1-A291-8BCE0B0B7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0F088-32F7-8D12-56AD-1AC3AE6B0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E549A-2602-2D30-1A8A-1708E5DCF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16FDF-CF13-DD03-53FC-895D385C9B68}"/>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E947C616-E730-062E-BD77-500C88DD4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5ADD6-1702-26B0-B1C3-1F3032D323E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686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309D-13D4-E87E-6BAA-489344B06B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E2079-278D-AC5F-2779-190CE803A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4C612-4FA0-D134-5A30-6FCC64AF34F7}"/>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6F06FD63-45BA-1A80-CCFC-04CE5ABE2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73941-4FB3-DC45-A6B3-532876577E9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85480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7A96B-333B-B173-CF9D-3E445EC5AC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020F7F-36A9-39BE-1ABF-27F3F5481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B820C-530D-34A5-6931-8A460FF482A5}"/>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7594E02C-1B72-ADB6-DE8D-01E695EDA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2B4B7-7316-713E-5AEF-FD4B74FED95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50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1626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26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829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821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488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00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7/15/24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874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24007385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9E0639-576D-A918-A91B-70AF8D393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45B20-4CA7-C0D5-19DB-09234D36D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1E53C-15F5-0A7E-08F4-3AD7EA3C3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4E684-10F4-4CC3-A0B9-F03AA7BE37CF}" type="datetimeFigureOut">
              <a:rPr lang="en-US" smtClean="0"/>
              <a:t>7/15/24</a:t>
            </a:fld>
            <a:endParaRPr lang="en-US"/>
          </a:p>
        </p:txBody>
      </p:sp>
      <p:sp>
        <p:nvSpPr>
          <p:cNvPr id="5" name="Footer Placeholder 4">
            <a:extLst>
              <a:ext uri="{FF2B5EF4-FFF2-40B4-BE49-F238E27FC236}">
                <a16:creationId xmlns:a16="http://schemas.microsoft.com/office/drawing/2014/main" id="{83746E49-2328-2682-5CB2-BFB3C3838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E99B0A-C268-F9EF-5E41-A9E276AC2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5056744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76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3BA66-2374-D737-B817-1C03A45423E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marL="0" marR="0" lvl="0" indent="0" algn="ctr">
              <a:spcAft>
                <a:spcPts val="0"/>
              </a:spcAft>
              <a:buClr>
                <a:schemeClr val="dk2"/>
              </a:buClr>
              <a:buSzPts val="1400"/>
            </a:pPr>
            <a:r>
              <a:rPr lang="en-US" sz="1400" kern="1200" dirty="0">
                <a:solidFill>
                  <a:srgbClr val="FFFFFF"/>
                </a:solidFill>
                <a:latin typeface="+mj-lt"/>
                <a:ea typeface="+mj-ea"/>
                <a:cs typeface="+mj-cs"/>
              </a:rPr>
              <a:t>        </a:t>
            </a:r>
            <a:r>
              <a:rPr lang="en-US" sz="1400" b="1" i="1" kern="1200" dirty="0">
                <a:solidFill>
                  <a:srgbClr val="FFFFFF"/>
                </a:solidFill>
                <a:latin typeface="+mj-lt"/>
                <a:ea typeface="+mj-ea"/>
                <a:cs typeface="+mj-cs"/>
                <a:sym typeface="Source Sans Pro"/>
              </a:rPr>
              <a:t>UCB Data Analysis Bootcamp </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Group Project 1 </a:t>
            </a:r>
            <a:br>
              <a:rPr lang="en-US" sz="1400" b="1" i="1" kern="1200" dirty="0">
                <a:solidFill>
                  <a:srgbClr val="FFFFFF"/>
                </a:solidFill>
                <a:latin typeface="+mj-lt"/>
                <a:ea typeface="+mj-ea"/>
                <a:cs typeface="+mj-cs"/>
                <a:sym typeface="Source Sans Pro"/>
              </a:rPr>
            </a:br>
            <a:br>
              <a:rPr lang="en-US" sz="1400" b="1" i="1" u="none" strike="noStrike" kern="1200" cap="none"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Dhwani Shah,</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 Eduardo Gonzales, Johnathan Tran,</a:t>
            </a: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 Justin Nolan</a:t>
            </a:r>
            <a:br>
              <a:rPr lang="en-US" sz="1400" b="1" i="1" kern="1200" dirty="0">
                <a:solidFill>
                  <a:srgbClr val="FFFFFF"/>
                </a:solidFill>
                <a:latin typeface="+mj-lt"/>
                <a:ea typeface="+mj-ea"/>
                <a:cs typeface="+mj-cs"/>
                <a:sym typeface="Source Sans Pro"/>
              </a:rPr>
            </a:br>
            <a:br>
              <a:rPr lang="en-US" sz="1400" b="1" i="1" kern="1200" dirty="0">
                <a:solidFill>
                  <a:srgbClr val="FFFFFF"/>
                </a:solidFill>
                <a:latin typeface="+mj-lt"/>
                <a:ea typeface="+mj-ea"/>
                <a:cs typeface="+mj-cs"/>
                <a:sym typeface="Source Sans Pro"/>
              </a:rPr>
            </a:br>
            <a:r>
              <a:rPr lang="en-US" sz="1400" b="1" i="1" kern="1200" dirty="0">
                <a:solidFill>
                  <a:srgbClr val="FFFFFF"/>
                </a:solidFill>
                <a:latin typeface="+mj-lt"/>
                <a:ea typeface="+mj-ea"/>
                <a:cs typeface="+mj-cs"/>
                <a:sym typeface="Source Sans Pro"/>
              </a:rPr>
              <a:t>July </a:t>
            </a:r>
            <a:r>
              <a:rPr lang="en-US" sz="1400" b="1" i="1" u="none" strike="noStrike" kern="1200" cap="none" dirty="0">
                <a:solidFill>
                  <a:srgbClr val="FFFFFF"/>
                </a:solidFill>
                <a:latin typeface="+mj-lt"/>
                <a:ea typeface="+mj-ea"/>
                <a:cs typeface="+mj-cs"/>
                <a:sym typeface="Source Sans Pro"/>
              </a:rPr>
              <a:t>2024</a:t>
            </a:r>
            <a:endParaRPr lang="en-US" sz="1400" b="1" kern="1200" dirty="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97408188-14DF-5C4D-A1AF-1CEFF42DE6D9}"/>
              </a:ext>
            </a:extLst>
          </p:cNvPr>
          <p:cNvPicPr>
            <a:picLocks noGrp="1" noChangeAspect="1"/>
          </p:cNvPicPr>
          <p:nvPr>
            <p:ph idx="1"/>
          </p:nvPr>
        </p:nvPicPr>
        <p:blipFill>
          <a:blip r:embed="rId2"/>
          <a:stretch>
            <a:fillRect/>
          </a:stretch>
        </p:blipFill>
        <p:spPr>
          <a:xfrm>
            <a:off x="4038600" y="1118097"/>
            <a:ext cx="7188199" cy="4618417"/>
          </a:xfrm>
          <a:prstGeom prst="rect">
            <a:avLst/>
          </a:prstGeom>
        </p:spPr>
      </p:pic>
    </p:spTree>
    <p:extLst>
      <p:ext uri="{BB962C8B-B14F-4D97-AF65-F5344CB8AC3E}">
        <p14:creationId xmlns:p14="http://schemas.microsoft.com/office/powerpoint/2010/main" val="410621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1A41-8946-B7FA-65CA-E6F73DC053F8}"/>
              </a:ext>
            </a:extLst>
          </p:cNvPr>
          <p:cNvSpPr>
            <a:spLocks noGrp="1"/>
          </p:cNvSpPr>
          <p:nvPr>
            <p:ph type="title"/>
          </p:nvPr>
        </p:nvSpPr>
        <p:spPr/>
        <p:txBody>
          <a:bodyPr>
            <a:noAutofit/>
          </a:bodyPr>
          <a:lstStyle/>
          <a:p>
            <a:br>
              <a:rPr lang="en-US" sz="3200" b="0" i="0" dirty="0">
                <a:solidFill>
                  <a:srgbClr val="D1D2D3"/>
                </a:solidFill>
                <a:effectLst/>
                <a:highlight>
                  <a:srgbClr val="222529"/>
                </a:highlight>
                <a:latin typeface="Slack-Lato"/>
              </a:rPr>
            </a:br>
            <a:endParaRPr lang="en-US" sz="3200" dirty="0"/>
          </a:p>
        </p:txBody>
      </p:sp>
      <p:sp>
        <p:nvSpPr>
          <p:cNvPr id="4" name="AutoShape 2">
            <a:extLst>
              <a:ext uri="{FF2B5EF4-FFF2-40B4-BE49-F238E27FC236}">
                <a16:creationId xmlns:a16="http://schemas.microsoft.com/office/drawing/2014/main" id="{4CC86009-2347-049C-CF4F-AB65EA002AAA}"/>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CF8C31C4-0492-9C31-CE41-87446157B75C}"/>
              </a:ext>
            </a:extLst>
          </p:cNvPr>
          <p:cNvPicPr>
            <a:picLocks noChangeAspect="1"/>
          </p:cNvPicPr>
          <p:nvPr/>
        </p:nvPicPr>
        <p:blipFill>
          <a:blip r:embed="rId2"/>
          <a:stretch>
            <a:fillRect/>
          </a:stretch>
        </p:blipFill>
        <p:spPr>
          <a:xfrm>
            <a:off x="5486400" y="1825624"/>
            <a:ext cx="6276109" cy="4020993"/>
          </a:xfrm>
          <a:prstGeom prst="rect">
            <a:avLst/>
          </a:prstGeom>
        </p:spPr>
      </p:pic>
    </p:spTree>
    <p:extLst>
      <p:ext uri="{BB962C8B-B14F-4D97-AF65-F5344CB8AC3E}">
        <p14:creationId xmlns:p14="http://schemas.microsoft.com/office/powerpoint/2010/main" val="378411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ACF82-CDA9-726B-E481-4841B556F9BB}"/>
              </a:ext>
            </a:extLst>
          </p:cNvPr>
          <p:cNvSpPr>
            <a:spLocks noGrp="1"/>
          </p:cNvSpPr>
          <p:nvPr>
            <p:ph type="title"/>
          </p:nvPr>
        </p:nvSpPr>
        <p:spPr>
          <a:xfrm>
            <a:off x="838200" y="365125"/>
            <a:ext cx="10515600" cy="1325563"/>
          </a:xfrm>
        </p:spPr>
        <p:txBody>
          <a:bodyPr>
            <a:normAutofit/>
          </a:bodyPr>
          <a:lstStyle/>
          <a:p>
            <a:r>
              <a:rPr lang="en-US" sz="5400"/>
              <a:t>Conclusion: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6A8553-D18E-9A13-8130-10CE4DFE611B}"/>
              </a:ext>
            </a:extLst>
          </p:cNvPr>
          <p:cNvSpPr>
            <a:spLocks noGrp="1"/>
          </p:cNvSpPr>
          <p:nvPr>
            <p:ph idx="1"/>
          </p:nvPr>
        </p:nvSpPr>
        <p:spPr>
          <a:xfrm>
            <a:off x="838200" y="1929384"/>
            <a:ext cx="10515600" cy="4251960"/>
          </a:xfrm>
        </p:spPr>
        <p:txBody>
          <a:bodyPr>
            <a:normAutofit/>
          </a:bodyPr>
          <a:lstStyle/>
          <a:p>
            <a:endParaRPr lang="en-US" sz="2200" dirty="0"/>
          </a:p>
        </p:txBody>
      </p:sp>
    </p:spTree>
    <p:extLst>
      <p:ext uri="{BB962C8B-B14F-4D97-AF65-F5344CB8AC3E}">
        <p14:creationId xmlns:p14="http://schemas.microsoft.com/office/powerpoint/2010/main" val="97901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E9274-296E-45C1-4621-62ED4770CF65}"/>
              </a:ext>
            </a:extLst>
          </p:cNvPr>
          <p:cNvSpPr>
            <a:spLocks noGrp="1"/>
          </p:cNvSpPr>
          <p:nvPr>
            <p:ph type="title"/>
          </p:nvPr>
        </p:nvSpPr>
        <p:spPr>
          <a:xfrm>
            <a:off x="838200" y="365125"/>
            <a:ext cx="10515600" cy="1325563"/>
          </a:xfrm>
        </p:spPr>
        <p:txBody>
          <a:bodyPr>
            <a:normAutofit/>
          </a:bodyPr>
          <a:lstStyle/>
          <a:p>
            <a:r>
              <a:rPr lang="en-US" sz="5400"/>
              <a:t>Reference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964219-170D-1748-0D1C-CA7D141F2FC7}"/>
              </a:ext>
            </a:extLst>
          </p:cNvPr>
          <p:cNvSpPr>
            <a:spLocks noGrp="1"/>
          </p:cNvSpPr>
          <p:nvPr>
            <p:ph idx="1"/>
          </p:nvPr>
        </p:nvSpPr>
        <p:spPr>
          <a:xfrm>
            <a:off x="838200" y="1929384"/>
            <a:ext cx="10515600" cy="4251960"/>
          </a:xfrm>
        </p:spPr>
        <p:txBody>
          <a:bodyPr>
            <a:normAutofit/>
          </a:bodyPr>
          <a:lstStyle/>
          <a:p>
            <a:endParaRPr lang="en-US" sz="2200"/>
          </a:p>
        </p:txBody>
      </p:sp>
    </p:spTree>
    <p:extLst>
      <p:ext uri="{BB962C8B-B14F-4D97-AF65-F5344CB8AC3E}">
        <p14:creationId xmlns:p14="http://schemas.microsoft.com/office/powerpoint/2010/main" val="407754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F02B4-32A9-F266-2BF9-2EF3796621EC}"/>
              </a:ext>
            </a:extLst>
          </p:cNvPr>
          <p:cNvSpPr>
            <a:spLocks noGrp="1"/>
          </p:cNvSpPr>
          <p:nvPr>
            <p:ph type="title"/>
          </p:nvPr>
        </p:nvSpPr>
        <p:spPr>
          <a:xfrm>
            <a:off x="841248" y="548640"/>
            <a:ext cx="3915582" cy="5431536"/>
          </a:xfrm>
        </p:spPr>
        <p:txBody>
          <a:bodyPr>
            <a:normAutofit/>
          </a:bodyPr>
          <a:lstStyle/>
          <a:p>
            <a:r>
              <a:rPr lang="en-US" sz="5400" dirty="0"/>
              <a:t> </a:t>
            </a:r>
            <a:r>
              <a:rPr lang="en-US" sz="6000" dirty="0"/>
              <a:t>Thank-You </a:t>
            </a:r>
          </a:p>
        </p:txBody>
      </p:sp>
      <p:sp>
        <p:nvSpPr>
          <p:cNvPr id="4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33DD4C-F8A2-12AC-68C8-D4A8996D3ABB}"/>
              </a:ext>
            </a:extLst>
          </p:cNvPr>
          <p:cNvSpPr>
            <a:spLocks noGrp="1"/>
          </p:cNvSpPr>
          <p:nvPr>
            <p:ph idx="1"/>
          </p:nvPr>
        </p:nvSpPr>
        <p:spPr>
          <a:xfrm>
            <a:off x="5126418" y="552091"/>
            <a:ext cx="6224335" cy="5431536"/>
          </a:xfrm>
        </p:spPr>
        <p:txBody>
          <a:bodyPr anchor="ctr">
            <a:normAutofit/>
          </a:bodyPr>
          <a:lstStyle/>
          <a:p>
            <a:endParaRPr lang="en-US" sz="2200" dirty="0"/>
          </a:p>
        </p:txBody>
      </p:sp>
    </p:spTree>
    <p:extLst>
      <p:ext uri="{BB962C8B-B14F-4D97-AF65-F5344CB8AC3E}">
        <p14:creationId xmlns:p14="http://schemas.microsoft.com/office/powerpoint/2010/main" val="306124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smoke">
            <a:extLst>
              <a:ext uri="{FF2B5EF4-FFF2-40B4-BE49-F238E27FC236}">
                <a16:creationId xmlns:a16="http://schemas.microsoft.com/office/drawing/2014/main" id="{02FFB5D1-21F4-3D0D-D24E-C847A9359B85}"/>
              </a:ext>
            </a:extLst>
          </p:cNvPr>
          <p:cNvPicPr>
            <a:picLocks noChangeAspect="1"/>
          </p:cNvPicPr>
          <p:nvPr/>
        </p:nvPicPr>
        <p:blipFill rotWithShape="1">
          <a:blip r:embed="rId2"/>
          <a:srcRect t="29167" b="4167"/>
          <a:stretch/>
        </p:blipFill>
        <p:spPr>
          <a:xfrm>
            <a:off x="20" y="248015"/>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1"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4" name="Freeform: Shape 23">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0659B5-8E6F-F079-1630-AFE5C4358C56}"/>
              </a:ext>
            </a:extLst>
          </p:cNvPr>
          <p:cNvSpPr>
            <a:spLocks noGrp="1"/>
          </p:cNvSpPr>
          <p:nvPr>
            <p:ph type="ctrTitle"/>
          </p:nvPr>
        </p:nvSpPr>
        <p:spPr>
          <a:xfrm>
            <a:off x="666749" y="1055136"/>
            <a:ext cx="8980171" cy="2308324"/>
          </a:xfrm>
        </p:spPr>
        <p:txBody>
          <a:bodyPr>
            <a:normAutofit/>
          </a:bodyPr>
          <a:lstStyle/>
          <a:p>
            <a:pPr algn="l"/>
            <a:r>
              <a:rPr lang="en-US" sz="8000" b="1" i="0">
                <a:solidFill>
                  <a:srgbClr val="FFFFFF"/>
                </a:solidFill>
                <a:effectLst/>
                <a:latin typeface="-apple-system"/>
              </a:rPr>
              <a:t>Crime Chronicles</a:t>
            </a:r>
            <a:br>
              <a:rPr lang="en-US" sz="7200" b="1" i="0">
                <a:solidFill>
                  <a:srgbClr val="FFFFFF"/>
                </a:solidFill>
                <a:effectLst/>
                <a:highlight>
                  <a:srgbClr val="FFFFFF"/>
                </a:highlight>
                <a:latin typeface="-apple-system"/>
              </a:rPr>
            </a:br>
            <a:endParaRPr lang="en-US" sz="7200" dirty="0">
              <a:solidFill>
                <a:srgbClr val="FFFFFF"/>
              </a:solidFill>
            </a:endParaRPr>
          </a:p>
        </p:txBody>
      </p:sp>
      <p:sp>
        <p:nvSpPr>
          <p:cNvPr id="3" name="Subtitle 2">
            <a:extLst>
              <a:ext uri="{FF2B5EF4-FFF2-40B4-BE49-F238E27FC236}">
                <a16:creationId xmlns:a16="http://schemas.microsoft.com/office/drawing/2014/main" id="{E2313B88-582D-5480-4E46-DB3F68399309}"/>
              </a:ext>
            </a:extLst>
          </p:cNvPr>
          <p:cNvSpPr>
            <a:spLocks noGrp="1"/>
          </p:cNvSpPr>
          <p:nvPr>
            <p:ph type="subTitle" idx="1"/>
          </p:nvPr>
        </p:nvSpPr>
        <p:spPr>
          <a:xfrm>
            <a:off x="835024" y="2514453"/>
            <a:ext cx="9702878" cy="1863237"/>
          </a:xfrm>
        </p:spPr>
        <p:txBody>
          <a:bodyPr>
            <a:normAutofit/>
          </a:bodyPr>
          <a:lstStyle/>
          <a:p>
            <a:pPr algn="l"/>
            <a:r>
              <a:rPr lang="en-US" sz="4000">
                <a:solidFill>
                  <a:srgbClr val="FFFFFF"/>
                </a:solidFill>
              </a:rPr>
              <a:t>Scope analysis of crime rate in California based on the changes in the rate of inflation.</a:t>
            </a:r>
            <a:endParaRPr lang="en-US" sz="4000" dirty="0">
              <a:solidFill>
                <a:srgbClr val="FFFFFF"/>
              </a:solidFill>
            </a:endParaRPr>
          </a:p>
        </p:txBody>
      </p:sp>
    </p:spTree>
    <p:extLst>
      <p:ext uri="{BB962C8B-B14F-4D97-AF65-F5344CB8AC3E}">
        <p14:creationId xmlns:p14="http://schemas.microsoft.com/office/powerpoint/2010/main" val="394423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4BDF2-7C04-D336-18A8-C56C44154D86}"/>
              </a:ext>
            </a:extLst>
          </p:cNvPr>
          <p:cNvSpPr>
            <a:spLocks noGrp="1"/>
          </p:cNvSpPr>
          <p:nvPr>
            <p:ph type="title"/>
          </p:nvPr>
        </p:nvSpPr>
        <p:spPr>
          <a:xfrm>
            <a:off x="838200" y="365125"/>
            <a:ext cx="10515600" cy="1325563"/>
          </a:xfrm>
        </p:spPr>
        <p:txBody>
          <a:bodyPr>
            <a:normAutofit/>
          </a:bodyPr>
          <a:lstStyle/>
          <a:p>
            <a:r>
              <a:rPr lang="en-US" sz="5400"/>
              <a:t>Research Questions</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52E4D-ECB6-91A9-AFE3-92C1194D293F}"/>
              </a:ext>
            </a:extLst>
          </p:cNvPr>
          <p:cNvSpPr>
            <a:spLocks noGrp="1"/>
          </p:cNvSpPr>
          <p:nvPr>
            <p:ph idx="1"/>
          </p:nvPr>
        </p:nvSpPr>
        <p:spPr>
          <a:xfrm>
            <a:off x="669036" y="1984248"/>
            <a:ext cx="10853928" cy="3481578"/>
          </a:xfrm>
        </p:spPr>
        <p:txBody>
          <a:bodyPr anchor="ctr">
            <a:normAutofit fontScale="92500"/>
          </a:bodyPr>
          <a:lstStyle/>
          <a:p>
            <a:pPr>
              <a:buFont typeface="Wingdings" pitchFamily="2" charset="2"/>
              <a:buChar char="Ø"/>
            </a:pPr>
            <a:r>
              <a:rPr lang="en-US" b="0" i="0" dirty="0">
                <a:effectLst/>
                <a:latin typeface="Arial" panose="020B0604020202020204" pitchFamily="34" charset="0"/>
              </a:rPr>
              <a:t> How have crime rates in California changed from 1998 to 2023?</a:t>
            </a:r>
          </a:p>
          <a:p>
            <a:pPr>
              <a:buFont typeface="Wingdings" pitchFamily="2" charset="2"/>
              <a:buChar char="Ø"/>
            </a:pPr>
            <a:r>
              <a:rPr lang="en-US" b="0" i="0" dirty="0">
                <a:effectLst/>
                <a:latin typeface="Arial" panose="020B0604020202020204" pitchFamily="34" charset="0"/>
              </a:rPr>
              <a:t> What are the long-term trends in different types of crime (e.g., violent </a:t>
            </a:r>
            <a:br>
              <a:rPr lang="en-US" dirty="0"/>
            </a:br>
            <a:r>
              <a:rPr lang="en-US" b="0" i="0" dirty="0">
                <a:effectLst/>
                <a:latin typeface="Arial" panose="020B0604020202020204" pitchFamily="34" charset="0"/>
              </a:rPr>
              <a:t>crimes, property crimes) over this 25-year period?</a:t>
            </a:r>
          </a:p>
          <a:p>
            <a:pPr>
              <a:buFont typeface="Wingdings" pitchFamily="2" charset="2"/>
              <a:buChar char="Ø"/>
            </a:pPr>
            <a:r>
              <a:rPr lang="en-US" b="0" i="0" dirty="0">
                <a:effectLst/>
                <a:latin typeface="Arial" panose="020B0604020202020204" pitchFamily="34" charset="0"/>
              </a:rPr>
              <a:t> Is there a correlation between annual inflation rates and overall crime </a:t>
            </a:r>
            <a:br>
              <a:rPr lang="en-US" dirty="0"/>
            </a:br>
            <a:r>
              <a:rPr lang="en-US" b="0" i="0" dirty="0">
                <a:effectLst/>
                <a:latin typeface="Arial" panose="020B0604020202020204" pitchFamily="34" charset="0"/>
              </a:rPr>
              <a:t>rates in California over the past 25 years?</a:t>
            </a:r>
          </a:p>
          <a:p>
            <a:pPr>
              <a:buFont typeface="Wingdings" pitchFamily="2" charset="2"/>
              <a:buChar char="Ø"/>
            </a:pPr>
            <a:r>
              <a:rPr lang="en-US" b="0" i="0" dirty="0">
                <a:effectLst/>
                <a:latin typeface="Arial" panose="020B0604020202020204" pitchFamily="34" charset="0"/>
              </a:rPr>
              <a:t> How does inflation impact different types of crime (e.g., theft, burglary, </a:t>
            </a:r>
            <a:br>
              <a:rPr lang="en-US" dirty="0"/>
            </a:br>
            <a:r>
              <a:rPr lang="en-US" b="0" i="0" dirty="0">
                <a:effectLst/>
                <a:latin typeface="Arial" panose="020B0604020202020204" pitchFamily="34" charset="0"/>
              </a:rPr>
              <a:t>assault) over this period?</a:t>
            </a:r>
          </a:p>
          <a:p>
            <a:pPr marL="0" indent="0">
              <a:buNone/>
            </a:pPr>
            <a:br>
              <a:rPr lang="en-US" sz="1500" dirty="0"/>
            </a:br>
            <a:endParaRPr lang="en-US" sz="1500" dirty="0"/>
          </a:p>
        </p:txBody>
      </p:sp>
    </p:spTree>
    <p:extLst>
      <p:ext uri="{BB962C8B-B14F-4D97-AF65-F5344CB8AC3E}">
        <p14:creationId xmlns:p14="http://schemas.microsoft.com/office/powerpoint/2010/main" val="365868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042DF-9BA6-D657-0CB4-5C4DF53854DB}"/>
              </a:ext>
            </a:extLst>
          </p:cNvPr>
          <p:cNvSpPr>
            <a:spLocks noGrp="1"/>
          </p:cNvSpPr>
          <p:nvPr>
            <p:ph type="title"/>
          </p:nvPr>
        </p:nvSpPr>
        <p:spPr>
          <a:xfrm>
            <a:off x="838200" y="365125"/>
            <a:ext cx="10515600" cy="1325563"/>
          </a:xfrm>
        </p:spPr>
        <p:txBody>
          <a:bodyPr>
            <a:normAutofit/>
          </a:bodyPr>
          <a:lstStyle/>
          <a:p>
            <a:r>
              <a:rPr lang="en-US" sz="5400" dirty="0"/>
              <a:t>Data Source: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EF1AF-AD38-6A65-1C89-D8FCD434153E}"/>
              </a:ext>
            </a:extLst>
          </p:cNvPr>
          <p:cNvSpPr>
            <a:spLocks noGrp="1"/>
          </p:cNvSpPr>
          <p:nvPr>
            <p:ph idx="1"/>
          </p:nvPr>
        </p:nvSpPr>
        <p:spPr>
          <a:xfrm>
            <a:off x="838200" y="1929384"/>
            <a:ext cx="10515600" cy="4704588"/>
          </a:xfrm>
        </p:spPr>
        <p:txBody>
          <a:bodyPr>
            <a:normAutofit/>
          </a:bodyPr>
          <a:lstStyle/>
          <a:p>
            <a:pPr marL="0" indent="0">
              <a:buNone/>
            </a:pPr>
            <a:r>
              <a:rPr lang="en-US" sz="2200" dirty="0"/>
              <a:t> </a:t>
            </a:r>
          </a:p>
          <a:p>
            <a:pPr marL="0" indent="0">
              <a:buNone/>
            </a:pPr>
            <a:endParaRPr lang="en-US" sz="2200" dirty="0"/>
          </a:p>
          <a:p>
            <a:pPr marL="0" indent="0">
              <a:buNone/>
            </a:pPr>
            <a:endParaRPr lang="en-US" sz="2200" dirty="0"/>
          </a:p>
          <a:p>
            <a:pPr>
              <a:buFont typeface="Wingdings" pitchFamily="2" charset="2"/>
              <a:buChar char="Ø"/>
            </a:pPr>
            <a:endParaRPr lang="en-US" sz="2200" dirty="0"/>
          </a:p>
        </p:txBody>
      </p:sp>
    </p:spTree>
    <p:extLst>
      <p:ext uri="{BB962C8B-B14F-4D97-AF65-F5344CB8AC3E}">
        <p14:creationId xmlns:p14="http://schemas.microsoft.com/office/powerpoint/2010/main" val="94593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79C0D-6A98-83C3-FA0A-B9F421F80E2A}"/>
              </a:ext>
            </a:extLst>
          </p:cNvPr>
          <p:cNvSpPr>
            <a:spLocks noGrp="1"/>
          </p:cNvSpPr>
          <p:nvPr>
            <p:ph type="title"/>
          </p:nvPr>
        </p:nvSpPr>
        <p:spPr>
          <a:xfrm>
            <a:off x="838200" y="365125"/>
            <a:ext cx="10515600" cy="1325563"/>
          </a:xfrm>
        </p:spPr>
        <p:txBody>
          <a:bodyPr>
            <a:normAutofit/>
          </a:bodyPr>
          <a:lstStyle/>
          <a:p>
            <a:r>
              <a:rPr lang="en-US" sz="5400"/>
              <a:t>Data Cleanup and Exploration: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94AF1-8532-5B85-42CD-00C3CBB8C1CA}"/>
              </a:ext>
            </a:extLst>
          </p:cNvPr>
          <p:cNvSpPr>
            <a:spLocks noGrp="1"/>
          </p:cNvSpPr>
          <p:nvPr>
            <p:ph idx="1"/>
          </p:nvPr>
        </p:nvSpPr>
        <p:spPr>
          <a:xfrm>
            <a:off x="838200" y="1929384"/>
            <a:ext cx="10515600" cy="4251960"/>
          </a:xfrm>
        </p:spPr>
        <p:txBody>
          <a:bodyPr>
            <a:normAutofit/>
          </a:bodyPr>
          <a:lstStyle/>
          <a:p>
            <a:endParaRPr lang="en-US" sz="2200"/>
          </a:p>
        </p:txBody>
      </p:sp>
    </p:spTree>
    <p:extLst>
      <p:ext uri="{BB962C8B-B14F-4D97-AF65-F5344CB8AC3E}">
        <p14:creationId xmlns:p14="http://schemas.microsoft.com/office/powerpoint/2010/main" val="320767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38B0A-0FE3-E139-B3EF-69E86997DF37}"/>
              </a:ext>
            </a:extLst>
          </p:cNvPr>
          <p:cNvSpPr>
            <a:spLocks noGrp="1"/>
          </p:cNvSpPr>
          <p:nvPr>
            <p:ph type="title"/>
          </p:nvPr>
        </p:nvSpPr>
        <p:spPr>
          <a:xfrm>
            <a:off x="838200" y="365125"/>
            <a:ext cx="10515600" cy="1325563"/>
          </a:xfrm>
        </p:spPr>
        <p:txBody>
          <a:bodyPr>
            <a:normAutofit/>
          </a:bodyPr>
          <a:lstStyle/>
          <a:p>
            <a:r>
              <a:rPr lang="en-US" sz="5400" dirty="0"/>
              <a:t>Data Analysis :</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543531-50CF-9C4F-1448-23496C4091E4}"/>
              </a:ext>
            </a:extLst>
          </p:cNvPr>
          <p:cNvSpPr>
            <a:spLocks noGrp="1"/>
          </p:cNvSpPr>
          <p:nvPr>
            <p:ph idx="1"/>
          </p:nvPr>
        </p:nvSpPr>
        <p:spPr>
          <a:xfrm>
            <a:off x="838200" y="2416302"/>
            <a:ext cx="10515600" cy="2672885"/>
          </a:xfrm>
        </p:spPr>
        <p:txBody>
          <a:bodyPr>
            <a:normAutofit/>
          </a:bodyPr>
          <a:lstStyle/>
          <a:p>
            <a:pPr>
              <a:buFont typeface="Wingdings" pitchFamily="2" charset="2"/>
              <a:buChar char="Ø"/>
            </a:pPr>
            <a:r>
              <a:rPr lang="en-US" dirty="0"/>
              <a:t> Refer to the </a:t>
            </a:r>
            <a:r>
              <a:rPr lang="en-US" dirty="0" err="1"/>
              <a:t>Jupyter</a:t>
            </a:r>
            <a:r>
              <a:rPr lang="en-US" dirty="0"/>
              <a:t> Notebook at :</a:t>
            </a:r>
          </a:p>
        </p:txBody>
      </p:sp>
    </p:spTree>
    <p:extLst>
      <p:ext uri="{BB962C8B-B14F-4D97-AF65-F5344CB8AC3E}">
        <p14:creationId xmlns:p14="http://schemas.microsoft.com/office/powerpoint/2010/main" val="28744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780E9-DD46-1494-D6C3-1FE0B7F070EC}"/>
              </a:ext>
            </a:extLst>
          </p:cNvPr>
          <p:cNvSpPr>
            <a:spLocks noGrp="1"/>
          </p:cNvSpPr>
          <p:nvPr>
            <p:ph type="title"/>
          </p:nvPr>
        </p:nvSpPr>
        <p:spPr>
          <a:xfrm>
            <a:off x="572493" y="238539"/>
            <a:ext cx="11018520" cy="1434415"/>
          </a:xfrm>
        </p:spPr>
        <p:txBody>
          <a:bodyPr anchor="b">
            <a:normAutofit/>
          </a:bodyPr>
          <a:lstStyle/>
          <a:p>
            <a:pPr marL="571500" indent="-571500">
              <a:buFont typeface="Wingdings" pitchFamily="2" charset="2"/>
              <a:buChar char="Ø"/>
            </a:pPr>
            <a:r>
              <a:rPr lang="en-US" sz="4600"/>
              <a:t>HOW HAVE CRIME RATES IN CALIFORNIA CHANGED FROM 1998 TO 2023 ?</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A62477-A2D7-A8F1-CB7B-F13FF442B2C4}"/>
              </a:ext>
            </a:extLst>
          </p:cNvPr>
          <p:cNvSpPr>
            <a:spLocks noGrp="1"/>
          </p:cNvSpPr>
          <p:nvPr>
            <p:ph idx="1"/>
          </p:nvPr>
        </p:nvSpPr>
        <p:spPr>
          <a:xfrm>
            <a:off x="572493" y="2071316"/>
            <a:ext cx="4744604" cy="4119172"/>
          </a:xfrm>
        </p:spPr>
        <p:txBody>
          <a:bodyPr anchor="t">
            <a:normAutofit fontScale="92500" lnSpcReduction="20000"/>
          </a:bodyPr>
          <a:lstStyle/>
          <a:p>
            <a:pPr marL="0" indent="0">
              <a:buNone/>
            </a:pPr>
            <a:endParaRPr lang="en-US" sz="1600" kern="0" dirty="0">
              <a:effectLst/>
              <a:latin typeface="Times New Roman" panose="02020603050405020304" pitchFamily="18" charset="0"/>
              <a:ea typeface="Times New Roman" panose="02020603050405020304" pitchFamily="18" charset="0"/>
            </a:endParaRPr>
          </a:p>
          <a:p>
            <a:pPr marL="0" indent="0">
              <a:buNone/>
            </a:pPr>
            <a:r>
              <a:rPr kumimoji="0" lang="en-US" altLang="en-US" sz="16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Summary Analysis:</a:t>
            </a:r>
          </a:p>
          <a:p>
            <a:pPr marL="0" indent="0">
              <a:buNone/>
            </a:pPr>
            <a:r>
              <a:rPr lang="en-US" sz="1600" kern="0" dirty="0">
                <a:effectLst/>
                <a:latin typeface="Times New Roman" panose="02020603050405020304" pitchFamily="18" charset="0"/>
                <a:ea typeface="Times New Roman" panose="02020603050405020304" pitchFamily="18" charset="0"/>
              </a:rPr>
              <a:t>It shows the crime count in California from </a:t>
            </a:r>
            <a:r>
              <a:rPr lang="en-US" sz="1600" kern="0" dirty="0">
                <a:latin typeface="Times New Roman" panose="02020603050405020304" pitchFamily="18" charset="0"/>
                <a:ea typeface="Times New Roman" panose="02020603050405020304" pitchFamily="18" charset="0"/>
              </a:rPr>
              <a:t>1998</a:t>
            </a:r>
            <a:r>
              <a:rPr lang="en-US" sz="1600" kern="0" dirty="0">
                <a:effectLst/>
                <a:latin typeface="Times New Roman" panose="02020603050405020304" pitchFamily="18" charset="0"/>
                <a:ea typeface="Times New Roman" panose="02020603050405020304" pitchFamily="18" charset="0"/>
              </a:rPr>
              <a:t> to 2023. The y-axis is the scaled count of crimes, and the x-axis is the year. The three lines represent violent crimes, property crimes, and larceny-theft.</a:t>
            </a:r>
          </a:p>
          <a:p>
            <a:pPr marL="0" indent="0">
              <a:buNone/>
            </a:pPr>
            <a:r>
              <a:rPr lang="en-US" sz="1600" b="1" kern="0" dirty="0">
                <a:effectLst/>
                <a:latin typeface="Times New Roman" panose="02020603050405020304" pitchFamily="18" charset="0"/>
                <a:ea typeface="Times New Roman" panose="02020603050405020304" pitchFamily="18" charset="0"/>
                <a:cs typeface="Times New Roman" panose="02020603050405020304" pitchFamily="18" charset="0"/>
              </a:rPr>
              <a:t>General Trends</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From 2000 to 2005, the crime rate in California increased for all three categories. From 2005 to 2010, the crime rate decreased for all three categories. From 2010 to 2015, the crime rate increased for violent crimes and property crimes, but decreased for larceny-theft. From 2015 to 2020, the crime rate decreased for all three categories.</a:t>
            </a:r>
          </a:p>
          <a:p>
            <a:pPr marL="0" indent="0">
              <a:buNone/>
            </a:pPr>
            <a:r>
              <a:rPr lang="en-US" sz="1600" b="1" kern="0" dirty="0">
                <a:latin typeface="Times New Roman" panose="02020603050405020304" pitchFamily="18" charset="0"/>
                <a:ea typeface="Aptos" panose="020B0004020202020204" pitchFamily="34" charset="0"/>
                <a:cs typeface="Times New Roman" panose="02020603050405020304" pitchFamily="18" charset="0"/>
              </a:rPr>
              <a:t>Conclusion: </a:t>
            </a:r>
          </a:p>
          <a:p>
            <a:pPr marL="0" indent="0">
              <a:buNone/>
            </a:pPr>
            <a:r>
              <a:rPr lang="en-US" sz="1600" kern="0" dirty="0">
                <a:effectLst/>
                <a:latin typeface="Times New Roman" panose="02020603050405020304" pitchFamily="18" charset="0"/>
                <a:ea typeface="Times New Roman" panose="02020603050405020304" pitchFamily="18" charset="0"/>
              </a:rPr>
              <a:t>Overall, the crime rate in California has decreased from 1998 to 2023. However, there are some fluctuations in the data. For example, the crime rate increased from 2000 to 2005, then decreased from 2005 to 2010. This could be due to a number of factors, such as changes in the economy, law enforcement, or demographics</a:t>
            </a:r>
            <a:r>
              <a:rPr lang="en-US" sz="1600" kern="0" dirty="0">
                <a:latin typeface="Times New Roman" panose="02020603050405020304" pitchFamily="18" charset="0"/>
                <a:ea typeface="Times New Roman" panose="02020603050405020304" pitchFamily="18" charset="0"/>
              </a:rPr>
              <a: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200" dirty="0"/>
          </a:p>
        </p:txBody>
      </p:sp>
      <p:pic>
        <p:nvPicPr>
          <p:cNvPr id="5" name="Picture 4">
            <a:extLst>
              <a:ext uri="{FF2B5EF4-FFF2-40B4-BE49-F238E27FC236}">
                <a16:creationId xmlns:a16="http://schemas.microsoft.com/office/drawing/2014/main" id="{C0D1E435-4F9F-0A1A-88F0-A26A7F68CCBF}"/>
              </a:ext>
            </a:extLst>
          </p:cNvPr>
          <p:cNvPicPr>
            <a:picLocks noChangeAspect="1"/>
          </p:cNvPicPr>
          <p:nvPr/>
        </p:nvPicPr>
        <p:blipFill rotWithShape="1">
          <a:blip r:embed="rId2"/>
          <a:srcRect l="-1343" t="-3576" r="3" b="6048"/>
          <a:stretch/>
        </p:blipFill>
        <p:spPr>
          <a:xfrm>
            <a:off x="5320144" y="2217620"/>
            <a:ext cx="6871855" cy="3972868"/>
          </a:xfrm>
          <a:prstGeom prst="rect">
            <a:avLst/>
          </a:prstGeom>
        </p:spPr>
      </p:pic>
    </p:spTree>
    <p:extLst>
      <p:ext uri="{BB962C8B-B14F-4D97-AF65-F5344CB8AC3E}">
        <p14:creationId xmlns:p14="http://schemas.microsoft.com/office/powerpoint/2010/main" val="424552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2" name="Rectangle 109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6E34C-1D4C-3AF3-F2B1-41F1D13103C5}"/>
              </a:ext>
            </a:extLst>
          </p:cNvPr>
          <p:cNvSpPr>
            <a:spLocks noGrp="1"/>
          </p:cNvSpPr>
          <p:nvPr>
            <p:ph type="title"/>
          </p:nvPr>
        </p:nvSpPr>
        <p:spPr>
          <a:xfrm>
            <a:off x="572493" y="238539"/>
            <a:ext cx="11018520" cy="1434415"/>
          </a:xfrm>
        </p:spPr>
        <p:txBody>
          <a:bodyPr anchor="b">
            <a:normAutofit/>
          </a:bodyPr>
          <a:lstStyle/>
          <a:p>
            <a:pPr marL="342900" marR="0" lvl="0" indent="-342900" defTabSz="914400" rtl="0" eaLnBrk="0" fontAlgn="base" latinLnBrk="0" hangingPunct="0">
              <a:spcBef>
                <a:spcPct val="0"/>
              </a:spcBef>
              <a:spcAft>
                <a:spcPct val="0"/>
              </a:spcAft>
              <a:buClrTx/>
              <a:buSzTx/>
              <a:buFont typeface="Wingdings" pitchFamily="2" charset="2"/>
              <a:buChar char="Ø"/>
              <a:tabLst/>
            </a:pPr>
            <a:r>
              <a:rPr kumimoji="0" lang="en-US" altLang="en-US" sz="34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rPr>
              <a:t>Is there a correlation between annual inflation rates and violent crime rates in California over the past 25 years?</a:t>
            </a:r>
            <a:endParaRPr kumimoji="0" lang="en-US" altLang="en-US" sz="34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endParaRPr kumimoji="0" lang="en-US" altLang="en-US" sz="3400" b="0" i="0" u="none" strike="noStrike" cap="none" normalizeH="0" baseline="0" dirty="0">
              <a:ln>
                <a:noFill/>
              </a:ln>
              <a:effectLst/>
              <a:latin typeface="Arial" panose="020B0604020202020204" pitchFamily="34" charset="0"/>
            </a:endParaRPr>
          </a:p>
        </p:txBody>
      </p:sp>
      <p:sp>
        <p:nvSpPr>
          <p:cNvPr id="109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F6331D-1503-4E77-02B7-2C0957367D02}"/>
              </a:ext>
            </a:extLst>
          </p:cNvPr>
          <p:cNvSpPr>
            <a:spLocks noGrp="1"/>
          </p:cNvSpPr>
          <p:nvPr>
            <p:ph idx="1"/>
          </p:nvPr>
        </p:nvSpPr>
        <p:spPr>
          <a:xfrm>
            <a:off x="138545" y="2071316"/>
            <a:ext cx="6303819" cy="4119172"/>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Summary Analysis of Inflation Rate vs. Violent Crimes by Year (1998-2023)</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The bar chart illustrates the relationship between the inflation rate and the number of violent crimes in the United States from 1998 to 2023. Key observations include:</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General Trends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Inflation Rate</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High in the late 1990s, decreasing in the early 2000s, and relatively stable with a significant increase in the early 2020s.</a:t>
            </a:r>
            <a:endParaRPr kumimoji="0" lang="en-US" altLang="en-US" sz="11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Violent Crimes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Decreased from the late 1990s to the mid-2010s, then increased notably in the early 2020s.</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Late 1990s to Early 2000s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High inflation rates coincide with high violent crime rates, which then decline as inflation decreases.</a:t>
            </a:r>
            <a:endParaRPr kumimoji="0" lang="en-US" altLang="en-US" sz="11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Mid-2000s to Early 2010s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Stable, lower inflation rates accompany a continued decline in violent crimes.</a:t>
            </a:r>
            <a:endParaRPr kumimoji="0" lang="en-US" altLang="en-US" sz="11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Mid-2010s to Early 2020s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Violent crimes remain low until a spike in the early 2020s, concurrent with rising inflation rates.</a:t>
            </a:r>
            <a:endParaRPr kumimoji="0" lang="en-US" altLang="en-US" sz="1100" b="0" i="0" u="none" strike="noStrike" cap="none" normalizeH="0" baseline="0" dirty="0">
              <a:ln>
                <a:noFill/>
              </a:ln>
              <a:effectLst/>
              <a:latin typeface="Aptos" panose="020B0004020202020204" pitchFamily="34" charset="0"/>
              <a:ea typeface="Aptos" panose="020B0004020202020204" pitchFamily="34"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Early 2020s</a:t>
            </a: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 A significant increase in both inflation and violent crimes suggests a potential direct correlation.</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100" b="1"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Conclusion</a:t>
            </a:r>
            <a:endParaRPr kumimoji="0" lang="en-US" altLang="en-US" sz="11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dirty="0">
                <a:ln>
                  <a:noFill/>
                </a:ln>
                <a:effectLst/>
                <a:latin typeface="Aptos" panose="020B0004020202020204" pitchFamily="34" charset="0"/>
                <a:ea typeface="Times New Roman" panose="02020603050405020304" pitchFamily="18" charset="0"/>
                <a:cs typeface="Times New Roman" panose="02020603050405020304" pitchFamily="18" charset="0"/>
              </a:rPr>
              <a:t>The data indicates a complex relationship between inflation and violent crime rates, with possible inverse correlation in earlier years and a direct correlation in recent years. Further analysis of additional economic variables is needed to fully understand this relationship.</a:t>
            </a:r>
            <a:endParaRPr kumimoji="0" lang="en-US" altLang="en-US" sz="1100" b="0" i="0" u="none" strike="noStrike" cap="none" normalizeH="0" baseline="0" dirty="0">
              <a:ln>
                <a:noFill/>
              </a:ln>
              <a:effectLst/>
              <a:latin typeface="Arial" panose="020B0604020202020204" pitchFamily="34" charset="0"/>
            </a:endParaRPr>
          </a:p>
        </p:txBody>
      </p:sp>
      <p:pic>
        <p:nvPicPr>
          <p:cNvPr id="1025" name="Picture 1" descr="A graph of blue and pink lines&#10;&#10;Description automatically generated">
            <a:extLst>
              <a:ext uri="{FF2B5EF4-FFF2-40B4-BE49-F238E27FC236}">
                <a16:creationId xmlns:a16="http://schemas.microsoft.com/office/drawing/2014/main" id="{645FA40E-48D9-EBBC-2223-70EF898868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58" t="-3286" r="-17221" b="-32212"/>
          <a:stretch/>
        </p:blipFill>
        <p:spPr bwMode="auto">
          <a:xfrm>
            <a:off x="5489771" y="2327443"/>
            <a:ext cx="7651774" cy="4292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90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AFD64-FF08-1F7E-D7AC-E6D2C55403FE}"/>
              </a:ext>
            </a:extLst>
          </p:cNvPr>
          <p:cNvSpPr>
            <a:spLocks noGrp="1"/>
          </p:cNvSpPr>
          <p:nvPr>
            <p:ph type="title"/>
          </p:nvPr>
        </p:nvSpPr>
        <p:spPr>
          <a:xfrm>
            <a:off x="516336" y="116251"/>
            <a:ext cx="11018520" cy="1434415"/>
          </a:xfrm>
        </p:spPr>
        <p:txBody>
          <a:bodyPr anchor="b">
            <a:normAutofit/>
          </a:bodyPr>
          <a:lstStyle/>
          <a:p>
            <a:pPr marL="342900" indent="-342900">
              <a:buFont typeface="Wingdings" pitchFamily="2" charset="2"/>
              <a:buChar char="Ø"/>
            </a:pPr>
            <a:r>
              <a:rPr lang="en-US" sz="3600" dirty="0"/>
              <a:t>Is there a significant difference in the number of crimes at residences and non-residences during the day and night?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69BDF4-4981-EAD4-3397-D2575673DCE2}"/>
              </a:ext>
            </a:extLst>
          </p:cNvPr>
          <p:cNvSpPr>
            <a:spLocks noGrp="1"/>
          </p:cNvSpPr>
          <p:nvPr>
            <p:ph idx="1"/>
          </p:nvPr>
        </p:nvSpPr>
        <p:spPr>
          <a:xfrm>
            <a:off x="572493" y="2071316"/>
            <a:ext cx="5703616" cy="4119172"/>
          </a:xfrm>
        </p:spPr>
        <p:txBody>
          <a:bodyPr anchor="t">
            <a:normAutofit/>
          </a:bodyPr>
          <a:lstStyle/>
          <a:p>
            <a:endParaRPr lang="en-US" sz="2200" dirty="0"/>
          </a:p>
        </p:txBody>
      </p:sp>
      <p:pic>
        <p:nvPicPr>
          <p:cNvPr id="5" name="Picture 4">
            <a:extLst>
              <a:ext uri="{FF2B5EF4-FFF2-40B4-BE49-F238E27FC236}">
                <a16:creationId xmlns:a16="http://schemas.microsoft.com/office/drawing/2014/main" id="{BB1BF77D-5160-0300-F67F-77F3A7DD3466}"/>
              </a:ext>
            </a:extLst>
          </p:cNvPr>
          <p:cNvPicPr>
            <a:picLocks noChangeAspect="1"/>
          </p:cNvPicPr>
          <p:nvPr/>
        </p:nvPicPr>
        <p:blipFill rotWithShape="1">
          <a:blip r:embed="rId2"/>
          <a:srcRect l="448" t="-6410" r="1740" b="-5871"/>
          <a:stretch/>
        </p:blipFill>
        <p:spPr>
          <a:xfrm>
            <a:off x="6428508" y="1736408"/>
            <a:ext cx="5703617" cy="4681885"/>
          </a:xfrm>
          <a:prstGeom prst="rect">
            <a:avLst/>
          </a:prstGeom>
        </p:spPr>
      </p:pic>
    </p:spTree>
    <p:extLst>
      <p:ext uri="{BB962C8B-B14F-4D97-AF65-F5344CB8AC3E}">
        <p14:creationId xmlns:p14="http://schemas.microsoft.com/office/powerpoint/2010/main" val="3953094778"/>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D3122"/>
      </a:dk2>
      <a:lt2>
        <a:srgbClr val="E7E2E8"/>
      </a:lt2>
      <a:accent1>
        <a:srgbClr val="5CB346"/>
      </a:accent1>
      <a:accent2>
        <a:srgbClr val="83B03A"/>
      </a:accent2>
      <a:accent3>
        <a:srgbClr val="A8A442"/>
      </a:accent3>
      <a:accent4>
        <a:srgbClr val="B17B3B"/>
      </a:accent4>
      <a:accent5>
        <a:srgbClr val="C35C4D"/>
      </a:accent5>
      <a:accent6>
        <a:srgbClr val="B13B5D"/>
      </a:accent6>
      <a:hlink>
        <a:srgbClr val="BF65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215</TotalTime>
  <Words>618</Words>
  <Application>Microsoft Macintosh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-apple-system</vt:lpstr>
      <vt:lpstr>Aptos</vt:lpstr>
      <vt:lpstr>Aptos Display</vt:lpstr>
      <vt:lpstr>Arial</vt:lpstr>
      <vt:lpstr>Century Gothic</vt:lpstr>
      <vt:lpstr>Slack-Lato</vt:lpstr>
      <vt:lpstr>Times New Roman</vt:lpstr>
      <vt:lpstr>Wingdings</vt:lpstr>
      <vt:lpstr>BrushVTI</vt:lpstr>
      <vt:lpstr>Office Theme</vt:lpstr>
      <vt:lpstr>        UCB Data Analysis Bootcamp  Group Project 1   Dhwani Shah,  Eduardo Gonzales, Johnathan Tran,  Justin Nolan  July 2024</vt:lpstr>
      <vt:lpstr>Crime Chronicles </vt:lpstr>
      <vt:lpstr>Research Questions</vt:lpstr>
      <vt:lpstr>Data Source:</vt:lpstr>
      <vt:lpstr>Data Cleanup and Exploration: </vt:lpstr>
      <vt:lpstr>Data Analysis :</vt:lpstr>
      <vt:lpstr>HOW HAVE CRIME RATES IN CALIFORNIA CHANGED FROM 1998 TO 2023 ?</vt:lpstr>
      <vt:lpstr>Is there a correlation between annual inflation rates and violent crime rates in California over the past 25 years? </vt:lpstr>
      <vt:lpstr>Is there a significant difference in the number of crimes at residences and non-residences during the day and night?</vt:lpstr>
      <vt:lpstr> </vt:lpstr>
      <vt:lpstr>Conclusion: </vt:lpstr>
      <vt:lpstr>Reference :</vt:lpstr>
      <vt:lpstr> 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Dhwani Shah</dc:creator>
  <cp:lastModifiedBy>Dhwani Shah</cp:lastModifiedBy>
  <cp:revision>7</cp:revision>
  <dcterms:created xsi:type="dcterms:W3CDTF">2024-07-09T03:11:08Z</dcterms:created>
  <dcterms:modified xsi:type="dcterms:W3CDTF">2024-07-16T01:49:09Z</dcterms:modified>
</cp:coreProperties>
</file>