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75" r:id="rId2"/>
  </p:sldMasterIdLst>
  <p:notesMasterIdLst>
    <p:notesMasterId r:id="rId13"/>
  </p:notesMasterIdLst>
  <p:sldIdLst>
    <p:sldId id="257" r:id="rId3"/>
    <p:sldId id="256" r:id="rId4"/>
    <p:sldId id="258" r:id="rId5"/>
    <p:sldId id="259" r:id="rId6"/>
    <p:sldId id="264" r:id="rId7"/>
    <p:sldId id="265" r:id="rId8"/>
    <p:sldId id="266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5A0DE-BAA7-B047-8334-29CF00C32AA1}" v="55" dt="2024-07-10T03:21:1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4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3E85-EFC9-4B49-87EC-63668FE0DBF7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21334-4096-B743-B003-343EB492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5BCB-8A73-F3B8-AB10-9BE9F274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C061-2615-EEF8-401B-E11D2275F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9022-AF31-5968-4F8B-7E91C6E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FBBB-B2CA-A44E-6582-B46BDE90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3266-118B-6371-E9B0-FA8C23C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85FB-0400-F27D-E1FB-A59A23DA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5959-F9D9-3637-768C-FDD7539E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6187-8A60-9752-FBD5-79AFF396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F2BF-3C55-9F80-FF12-6977840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1A24-B3B3-EFBB-5953-D6FF643D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B356-73EA-048D-C799-2BFD9848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2DAC-BAB5-1F5F-7002-56548892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A8B8-0599-73AA-DEE4-466C1BD4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C0DA-99F5-DB67-FAA7-B9DADC5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C891-F6EA-8A2B-39AD-3FE42D3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998C-98BA-0AE1-D8D3-87983E58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F700-EFBB-DB2E-B714-5391C517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C4BD-F7B3-B7B9-5596-83191B0F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AB0F-6EBD-5223-F957-DB180BA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2826-8812-DEF5-2965-C19D98D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B4FE-32BA-A274-43CB-12030BC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77A9-A61A-611A-E7B1-219966BA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E1C3-B0C7-7B1B-FCDB-FEC8AD20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8CAB-A224-350C-8293-4E868121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5F37C-D244-AC55-1618-F456E3AA4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4FB02-BE2F-F2E9-5C0F-763211F5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435C-1158-55FC-6282-20DDB4A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2199-9BC8-F633-2EFB-50117142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186E6-A853-3F09-5E90-B3D0F0E4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B440-4AE6-F658-E6CD-735819BA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77DD-9120-8D08-97B1-5B59403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31E5A-7CC9-5417-808E-116102E5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2E211-93C5-630B-2042-4879ACE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8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5A7E3-96CD-6FD4-8B82-6FA9CEB5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FE9F7-98DE-F26A-2985-C4E38C6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79D6A-7C52-FE03-AED9-DD43679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0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5326-E6C8-F5E8-D001-F49F42D3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5912-E37A-DA95-FC2E-1D5FE681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18505-347E-96DC-63FA-AA6C1035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908E-303A-4CD3-C97D-6A7D83CC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1D4-DBD7-70D3-A568-B7F97389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15EF-B6A7-19FB-7F8F-B18B64A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CA0-D5E8-1DE1-A291-8BCE0B0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0F088-32F7-8D12-56AD-1AC3AE6B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549A-2602-2D30-1A8A-1708E5DC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6FDF-CF13-DD03-53FC-895D385C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C616-E730-062E-BD77-500C88DD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ADD6-1702-26B0-B1C3-1F3032D3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09D-13D4-E87E-6BAA-489344B0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2079-278D-AC5F-2779-190CE803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C612-4FA0-D134-5A30-6FCC64A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FD63-45BA-1A80-CCFC-04CE5ABE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3941-4FB3-DC45-A6B3-5328765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0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A96B-333B-B173-CF9D-3E445EC5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0F7F-36A9-39BE-1ABF-27F3F5481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820C-530D-34A5-6931-8A460FF4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E02C-1B72-ADB6-DE8D-01E695ED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B4B7-7316-713E-5AEF-FD4B74FE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E0639-576D-A918-A91B-70AF8D39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5B20-4CA7-C0D5-19DB-09234D36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E53C-15F5-0A7E-08F4-3AD7EA3C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6E49-2328-2682-5CB2-BFB3C3838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9B0A-C268-F9EF-5E41-A9E276AC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bi.gov/about-us/cjis/ucr/ucr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6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3BA66-2374-D737-B817-1C03A454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z="1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  <a:t>UCB Data Analysis Bootcamp Group Project 1 </a:t>
            </a:r>
            <a:br>
              <a:rPr lang="en-US" sz="1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</a:br>
            <a:r>
              <a:rPr lang="en-US" sz="1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  <a:t>Dhwani, Eduardo, Johnathan, Justin  </a:t>
            </a:r>
            <a:br>
              <a:rPr lang="en-US" sz="1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</a:br>
            <a:r>
              <a:rPr lang="en-US" sz="1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  <a:t>July </a:t>
            </a:r>
            <a:r>
              <a:rPr lang="en-US" sz="1600" b="1" i="1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  <a:t>2024</a:t>
            </a:r>
            <a:br>
              <a:rPr lang="en-US" sz="1600" b="1" i="1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Source Sans Pro"/>
              </a:rPr>
            </a:br>
            <a:endParaRPr lang="en-US" sz="1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408188-14DF-5C4D-A1AF-1CEFF42D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7"/>
            <a:ext cx="7188199" cy="46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F02B4-32A9-F266-2BF9-2EF37966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915582" cy="5431536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6000" dirty="0"/>
              <a:t>Thank-You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DD4C-F8A2-12AC-68C8-D4A8996D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12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smoke">
            <a:extLst>
              <a:ext uri="{FF2B5EF4-FFF2-40B4-BE49-F238E27FC236}">
                <a16:creationId xmlns:a16="http://schemas.microsoft.com/office/drawing/2014/main" id="{02FFB5D1-21F4-3D0D-D24E-C847A935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67" b="4167"/>
          <a:stretch/>
        </p:blipFill>
        <p:spPr>
          <a:xfrm>
            <a:off x="20" y="248015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1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659B5-8E6F-F079-1630-AFE5C435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49" y="1055136"/>
            <a:ext cx="8980171" cy="2308324"/>
          </a:xfrm>
        </p:spPr>
        <p:txBody>
          <a:bodyPr>
            <a:normAutofit/>
          </a:bodyPr>
          <a:lstStyle/>
          <a:p>
            <a:pPr algn="l"/>
            <a:r>
              <a:rPr lang="en-US" sz="8000" b="1" i="0">
                <a:solidFill>
                  <a:srgbClr val="FFFFFF"/>
                </a:solidFill>
                <a:effectLst/>
                <a:latin typeface="-apple-system"/>
              </a:rPr>
              <a:t>Crime Chronicles</a:t>
            </a:r>
            <a:br>
              <a:rPr lang="en-US" sz="7200" b="1" i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3B88-582D-5480-4E46-DB3F6839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14453"/>
            <a:ext cx="9702878" cy="1863237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Scope analysis of crime rate in California based on the changes in the rate of inflation.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4BDF2-7C04-D336-18A8-C56C441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Research Questions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2E4D-ECB6-91A9-AFE3-92C1194D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71090"/>
            <a:ext cx="10853928" cy="3986226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How have crime rates in California changed from 1998 to 2023?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What are the long-term trends in different types of crime (e.g., violent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crimes, property crimes) over this 25-year period?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Is there a correlation between annual inflation rates and overall crime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rates in California over the past 25 years?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How does inflation impact different types of crime (e.g., theft, burglary,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assault) over this period?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Are there specific regions in California where the correlation between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inflation and crime rates is more pronounced over the 25-year period?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How do urban and rural areas differ in terms of crime rate trends and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their correlation with inflation from 1998 to 2023?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How do other economic factors (e.g., unemployment rates, housing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costs) interact with inflation to affect crime rates over the 25-year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period?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How have policy changes aimed at controlling inflation affect crime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rates in California from 1998 to 2023?</a:t>
            </a:r>
          </a:p>
          <a:p>
            <a:pPr>
              <a:buFont typeface="Wingdings" pitchFamily="2" charset="2"/>
              <a:buChar char="Ø"/>
            </a:pPr>
            <a:r>
              <a:rPr lang="en-US" sz="1500" b="0" i="0">
                <a:effectLst/>
                <a:latin typeface="Arial" panose="020B0604020202020204" pitchFamily="34" charset="0"/>
              </a:rPr>
              <a:t> How do California’s crime and inflation correlation trends compare with </a:t>
            </a:r>
            <a:br>
              <a:rPr lang="en-US" sz="1500"/>
            </a:br>
            <a:r>
              <a:rPr lang="en-US" sz="1500" b="0" i="0">
                <a:effectLst/>
                <a:latin typeface="Arial" panose="020B0604020202020204" pitchFamily="34" charset="0"/>
              </a:rPr>
              <a:t>national trends over the past 25 years. </a:t>
            </a:r>
            <a:br>
              <a:rPr lang="en-US" sz="150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5868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42DF-9BA6-D657-0CB4-5C4DF538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Source: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F1AF-AD38-6A65-1C89-D8FCD43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0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Federal Bureau of Investigation (FBI), Uniform Crime Reports (UCR)</a:t>
            </a:r>
          </a:p>
          <a:p>
            <a:pPr marL="0" indent="0">
              <a:buNone/>
            </a:pPr>
            <a:r>
              <a:rPr lang="en-US" sz="2200" dirty="0"/>
              <a:t> ( </a:t>
            </a:r>
            <a:r>
              <a:rPr lang="en-US" sz="2200" dirty="0">
                <a:hlinkClick r:id="rId2"/>
              </a:rPr>
              <a:t>http://www.fbi.gov/about-us/cjis/ucr/ucr</a:t>
            </a:r>
            <a:r>
              <a:rPr lang="en-US" sz="2200" dirty="0"/>
              <a:t> )</a:t>
            </a:r>
          </a:p>
          <a:p>
            <a:pPr marL="0" indent="0">
              <a:buNone/>
            </a:pPr>
            <a:r>
              <a:rPr lang="en-US" sz="2200" b="1" dirty="0"/>
              <a:t>Full Title:  </a:t>
            </a:r>
            <a:r>
              <a:rPr lang="en-US" sz="2200" dirty="0"/>
              <a:t>Number of Violent Crimes per 1,000 Population.</a:t>
            </a:r>
          </a:p>
          <a:p>
            <a:pPr marL="0" indent="0">
              <a:buNone/>
            </a:pPr>
            <a:r>
              <a:rPr lang="en-US" sz="2200" b="1" dirty="0"/>
              <a:t>Short Title:</a:t>
            </a:r>
            <a:r>
              <a:rPr lang="en-US" sz="2200" dirty="0"/>
              <a:t> Violent Crime Rate.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6CEA61-C640-ECA5-0961-D329CDC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1059"/>
              </p:ext>
            </p:extLst>
          </p:nvPr>
        </p:nvGraphicFramePr>
        <p:xfrm>
          <a:off x="838200" y="4103371"/>
          <a:ext cx="9909810" cy="1611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1032">
                  <a:extLst>
                    <a:ext uri="{9D8B030D-6E8A-4147-A177-3AD203B41FA5}">
                      <a16:colId xmlns:a16="http://schemas.microsoft.com/office/drawing/2014/main" val="2412340021"/>
                    </a:ext>
                  </a:extLst>
                </a:gridCol>
                <a:gridCol w="8458778">
                  <a:extLst>
                    <a:ext uri="{9D8B030D-6E8A-4147-A177-3AD203B41FA5}">
                      <a16:colId xmlns:a16="http://schemas.microsoft.com/office/drawing/2014/main" val="1815646088"/>
                    </a:ext>
                  </a:extLst>
                </a:gridCol>
              </a:tblGrid>
              <a:tr h="2499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03298"/>
                  </a:ext>
                </a:extLst>
              </a:tr>
              <a:tr h="249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4F81BD"/>
                          </a:highlight>
                        </a:rPr>
                        <a:t>Tab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F81B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4F81BD"/>
                          </a:highlight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F81B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0218789"/>
                  </a:ext>
                </a:extLst>
              </a:tr>
              <a:tr h="249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highlight>
                            <a:srgbClr val="B8CCE4"/>
                          </a:highlight>
                        </a:rPr>
                        <a:t>ViolentCrime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B8CCE4"/>
                          </a:highlight>
                        </a:rPr>
                        <a:t>Data on the violent crime rate for California at multiple geographical levels: city (PL), county (CO), region (RE), and state (CA)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275005"/>
                  </a:ext>
                </a:extLst>
              </a:tr>
              <a:tr h="249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CE6F1"/>
                          </a:highlight>
                        </a:rPr>
                        <a:t>DataDictionary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CE6F1"/>
                          </a:highlight>
                        </a:rPr>
                        <a:t>Description of all of the variables in the Violent Crime tab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825421"/>
                  </a:ext>
                </a:extLst>
              </a:tr>
              <a:tr h="249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B8CCE4"/>
                          </a:highlight>
                        </a:rPr>
                        <a:t>MPO_CountyList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B8CCE4"/>
                          </a:highlight>
                        </a:rPr>
                        <a:t>Description of the counties included in each of the Metropolitan Planning Organization regions (RE)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6351037"/>
                  </a:ext>
                </a:extLst>
              </a:tr>
              <a:tr h="362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CE6F1"/>
                          </a:highlight>
                        </a:rPr>
                        <a:t>DataFilteringInstructions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CE6F1"/>
                          </a:highlight>
                        </a:rPr>
                        <a:t>Instructions on how to apply filters to navigate the data in the 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18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3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79C0D-6A98-83C3-FA0A-B9F421F8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Cleanup and Exploration: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AF1-8532-5B85-42CD-00C3CBB8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0767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38B0A-0FE3-E139-B3EF-69E86997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Analysis :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3531-50CF-9C4F-1448-23496C40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302"/>
            <a:ext cx="10515600" cy="267288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Refer to the </a:t>
            </a:r>
            <a:r>
              <a:rPr lang="en-US" dirty="0" err="1"/>
              <a:t>Jupyter</a:t>
            </a:r>
            <a:r>
              <a:rPr lang="en-US" dirty="0"/>
              <a:t> Notebook at :</a:t>
            </a:r>
          </a:p>
        </p:txBody>
      </p:sp>
    </p:spTree>
    <p:extLst>
      <p:ext uri="{BB962C8B-B14F-4D97-AF65-F5344CB8AC3E}">
        <p14:creationId xmlns:p14="http://schemas.microsoft.com/office/powerpoint/2010/main" val="2874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2" name="Rectangle 109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E34C-1D4C-3AF3-F2B1-41F1D131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3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correlation between annual inflation rates and violent crime rates in California over the past 25 years?</a:t>
            </a:r>
            <a:endParaRPr kumimoji="0" lang="en-US" altLang="en-US" sz="3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9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331D-1503-4E77-02B7-2C095736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2071316"/>
            <a:ext cx="6303819" cy="41191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Analysis of Inflation Rate vs. Violent Crimes by Year (1998-2023)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bar chart illustrates the relationship between the inflation rate and the number of violent crimes in the United States from 1998 to 2023. Key observations include: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Trends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Inflation Rate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 in the late 1990s, decreasing in the early 2000s, and relatively stable with a significant increase in the early 2020s.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Violent Crimes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Decreased from the late 1990s to the mid-2010s, then increased notably in the early 2020s.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 1990s to Early 2000s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 inflation rates coincide with high violent crime rates, which then decline as inflation decreases.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Mid-2000s to Early 2010s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Stable, lower inflation rates accompany a continued decline in violent crimes.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Mid-2010s to Early 2020s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Violent crimes remain low until a spike in the early 2020s, concurrent with rising inflation rates.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2020s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significant increase in both inflation and violent crimes suggests a potential direct correlation.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indicates a complex relationship between inflation and violent crime rates, with possible inverse correlation in earlier years and a direct correlation in recent years. Further analysis of additional economic variables is needed to fully understand this relationship.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A graph of blue and pink lines&#10;&#10;Description automatically generated">
            <a:extLst>
              <a:ext uri="{FF2B5EF4-FFF2-40B4-BE49-F238E27FC236}">
                <a16:creationId xmlns:a16="http://schemas.microsoft.com/office/drawing/2014/main" id="{645FA40E-48D9-EBBC-2223-70EF89886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8" t="-3286" r="-17221" b="-32212"/>
          <a:stretch/>
        </p:blipFill>
        <p:spPr bwMode="auto">
          <a:xfrm>
            <a:off x="5489771" y="2327443"/>
            <a:ext cx="7651774" cy="42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0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ACF82-CDA9-726B-E481-4841B556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8553-D18E-9A13-8130-10CE4DFE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90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E9274-296E-45C1-4621-62ED4770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 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4219-170D-1748-0D1C-CA7D141F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7754435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644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Century Gothic</vt:lpstr>
      <vt:lpstr>Wingdings</vt:lpstr>
      <vt:lpstr>BrushVTI</vt:lpstr>
      <vt:lpstr>Office Theme</vt:lpstr>
      <vt:lpstr>        UCB Data Analysis Bootcamp Group Project 1  Dhwani, Eduardo, Johnathan, Justin   July 2024 </vt:lpstr>
      <vt:lpstr>Crime Chronicles </vt:lpstr>
      <vt:lpstr>Research Questions</vt:lpstr>
      <vt:lpstr>Data Source:</vt:lpstr>
      <vt:lpstr>Data Cleanup and Exploration: </vt:lpstr>
      <vt:lpstr>Data Analysis :</vt:lpstr>
      <vt:lpstr>Is there a correlation between annual inflation rates and violent crime rates in California over the past 25 years? </vt:lpstr>
      <vt:lpstr>Conclusion: </vt:lpstr>
      <vt:lpstr>Reference :</vt:lpstr>
      <vt:lpstr> Thank-You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Dhwani Shah</dc:creator>
  <cp:lastModifiedBy>Dhwani Shah</cp:lastModifiedBy>
  <cp:revision>2</cp:revision>
  <dcterms:created xsi:type="dcterms:W3CDTF">2024-07-09T03:11:08Z</dcterms:created>
  <dcterms:modified xsi:type="dcterms:W3CDTF">2024-07-10T03:24:35Z</dcterms:modified>
</cp:coreProperties>
</file>