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8"/>
  </p:notesMasterIdLst>
  <p:handoutMasterIdLst>
    <p:handoutMasterId r:id="rId19"/>
  </p:handoutMasterIdLst>
  <p:sldIdLst>
    <p:sldId id="269" r:id="rId5"/>
    <p:sldId id="263" r:id="rId6"/>
    <p:sldId id="266" r:id="rId7"/>
    <p:sldId id="278" r:id="rId8"/>
    <p:sldId id="262" r:id="rId9"/>
    <p:sldId id="264" r:id="rId10"/>
    <p:sldId id="276" r:id="rId11"/>
    <p:sldId id="271" r:id="rId12"/>
    <p:sldId id="259" r:id="rId13"/>
    <p:sldId id="260" r:id="rId14"/>
    <p:sldId id="275" r:id="rId15"/>
    <p:sldId id="274" r:id="rId16"/>
    <p:sldId id="277" r:id="rId17"/>
  </p:sldIdLst>
  <p:sldSz cx="9144000" cy="6858000" type="screen4x3"/>
  <p:notesSz cx="7023100" cy="93091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15:clr>
            <a:srgbClr val="A4A3A4"/>
          </p15:clr>
        </p15:guide>
        <p15:guide id="2" pos="5472">
          <p15:clr>
            <a:srgbClr val="A4A3A4"/>
          </p15:clr>
        </p15:guide>
      </p15:sldGuideLst>
    </p:ext>
    <p:ext uri="{2D200454-40CA-4A62-9FC3-DE9A4176ACB9}">
      <p15:notesGuideLst xmlns:p15="http://schemas.microsoft.com/office/powerpoint/2012/main">
        <p15:guide id="1" orient="horz" pos="2932">
          <p15:clr>
            <a:srgbClr val="A4A3A4"/>
          </p15:clr>
        </p15:guide>
        <p15:guide id="2" pos="2212">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ulia Stasio" initials="JS"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C89EF96-8CEA-46FF-86C4-4CE0E760980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815" autoAdjust="0"/>
    <p:restoredTop sz="90306" autoAdjust="0"/>
  </p:normalViewPr>
  <p:slideViewPr>
    <p:cSldViewPr>
      <p:cViewPr varScale="1">
        <p:scale>
          <a:sx n="77" d="100"/>
          <a:sy n="77" d="100"/>
        </p:scale>
        <p:origin x="1258" y="62"/>
      </p:cViewPr>
      <p:guideLst>
        <p:guide orient="horz"/>
        <p:guide pos="5472"/>
      </p:guideLst>
    </p:cSldViewPr>
  </p:slideViewPr>
  <p:notesTextViewPr>
    <p:cViewPr>
      <p:scale>
        <a:sx n="1" d="1"/>
        <a:sy n="1" d="1"/>
      </p:scale>
      <p:origin x="0" y="0"/>
    </p:cViewPr>
  </p:notesTextViewPr>
  <p:sorterViewPr>
    <p:cViewPr>
      <p:scale>
        <a:sx n="100" d="100"/>
        <a:sy n="100" d="100"/>
      </p:scale>
      <p:origin x="0" y="0"/>
    </p:cViewPr>
  </p:sorterViewPr>
  <p:notesViewPr>
    <p:cSldViewPr>
      <p:cViewPr>
        <p:scale>
          <a:sx n="70" d="100"/>
          <a:sy n="70" d="100"/>
        </p:scale>
        <p:origin x="2938" y="-130"/>
      </p:cViewPr>
      <p:guideLst>
        <p:guide orient="horz" pos="2932"/>
        <p:guide pos="2212"/>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343" cy="465455"/>
          </a:xfrm>
          <a:prstGeom prst="rect">
            <a:avLst/>
          </a:prstGeom>
        </p:spPr>
        <p:txBody>
          <a:bodyPr vert="horz" lIns="93324" tIns="46662" rIns="93324" bIns="46662" rtlCol="0"/>
          <a:lstStyle>
            <a:lvl1pPr algn="l">
              <a:defRPr sz="1200"/>
            </a:lvl1pPr>
          </a:lstStyle>
          <a:p>
            <a:endParaRPr lang="en-US" dirty="0"/>
          </a:p>
        </p:txBody>
      </p:sp>
      <p:sp>
        <p:nvSpPr>
          <p:cNvPr id="3" name="Date Placeholder 2"/>
          <p:cNvSpPr>
            <a:spLocks noGrp="1"/>
          </p:cNvSpPr>
          <p:nvPr>
            <p:ph type="dt" sz="quarter" idx="1"/>
          </p:nvPr>
        </p:nvSpPr>
        <p:spPr>
          <a:xfrm>
            <a:off x="3978132" y="0"/>
            <a:ext cx="3043343" cy="465455"/>
          </a:xfrm>
          <a:prstGeom prst="rect">
            <a:avLst/>
          </a:prstGeom>
        </p:spPr>
        <p:txBody>
          <a:bodyPr vert="horz" lIns="93324" tIns="46662" rIns="93324" bIns="46662" rtlCol="0"/>
          <a:lstStyle>
            <a:lvl1pPr algn="r">
              <a:defRPr sz="1200"/>
            </a:lvl1pPr>
          </a:lstStyle>
          <a:p>
            <a:fld id="{865CA2D4-094E-48F7-9E06-42143F59D099}" type="datetimeFigureOut">
              <a:rPr lang="en-US" smtClean="0"/>
              <a:t>1/12/2016</a:t>
            </a:fld>
            <a:endParaRPr lang="en-US" dirty="0"/>
          </a:p>
        </p:txBody>
      </p:sp>
      <p:sp>
        <p:nvSpPr>
          <p:cNvPr id="4" name="Footer Placeholder 3"/>
          <p:cNvSpPr>
            <a:spLocks noGrp="1"/>
          </p:cNvSpPr>
          <p:nvPr>
            <p:ph type="ftr" sz="quarter" idx="2"/>
          </p:nvPr>
        </p:nvSpPr>
        <p:spPr>
          <a:xfrm>
            <a:off x="0" y="8842029"/>
            <a:ext cx="3043343" cy="465455"/>
          </a:xfrm>
          <a:prstGeom prst="rect">
            <a:avLst/>
          </a:prstGeom>
        </p:spPr>
        <p:txBody>
          <a:bodyPr vert="horz" lIns="93324" tIns="46662" rIns="93324" bIns="46662" rtlCol="0" anchor="b"/>
          <a:lstStyle>
            <a:lvl1pPr algn="l">
              <a:defRPr sz="1200"/>
            </a:lvl1pPr>
          </a:lstStyle>
          <a:p>
            <a:endParaRPr lang="en-US" dirty="0"/>
          </a:p>
        </p:txBody>
      </p:sp>
      <p:sp>
        <p:nvSpPr>
          <p:cNvPr id="5" name="Slide Number Placeholder 4"/>
          <p:cNvSpPr>
            <a:spLocks noGrp="1"/>
          </p:cNvSpPr>
          <p:nvPr>
            <p:ph type="sldNum" sz="quarter" idx="3"/>
          </p:nvPr>
        </p:nvSpPr>
        <p:spPr>
          <a:xfrm>
            <a:off x="3978132" y="8842029"/>
            <a:ext cx="3043343" cy="465455"/>
          </a:xfrm>
          <a:prstGeom prst="rect">
            <a:avLst/>
          </a:prstGeom>
        </p:spPr>
        <p:txBody>
          <a:bodyPr vert="horz" lIns="93324" tIns="46662" rIns="93324" bIns="46662" rtlCol="0" anchor="b"/>
          <a:lstStyle>
            <a:lvl1pPr algn="r">
              <a:defRPr sz="1200"/>
            </a:lvl1pPr>
          </a:lstStyle>
          <a:p>
            <a:fld id="{51E7E98C-E50F-40A2-A561-002C91555AD1}" type="slidenum">
              <a:rPr lang="en-US" smtClean="0"/>
              <a:t>‹#›</a:t>
            </a:fld>
            <a:endParaRPr lang="en-US" dirty="0"/>
          </a:p>
        </p:txBody>
      </p:sp>
    </p:spTree>
    <p:extLst>
      <p:ext uri="{BB962C8B-B14F-4D97-AF65-F5344CB8AC3E}">
        <p14:creationId xmlns:p14="http://schemas.microsoft.com/office/powerpoint/2010/main" val="31473369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343" cy="465455"/>
          </a:xfrm>
          <a:prstGeom prst="rect">
            <a:avLst/>
          </a:prstGeom>
        </p:spPr>
        <p:txBody>
          <a:bodyPr vert="horz" lIns="93324" tIns="46662" rIns="93324" bIns="46662" rtlCol="0"/>
          <a:lstStyle>
            <a:lvl1pPr algn="l">
              <a:defRPr sz="1200"/>
            </a:lvl1pPr>
          </a:lstStyle>
          <a:p>
            <a:endParaRPr lang="en-US" dirty="0"/>
          </a:p>
        </p:txBody>
      </p:sp>
      <p:sp>
        <p:nvSpPr>
          <p:cNvPr id="3" name="Date Placeholder 2"/>
          <p:cNvSpPr>
            <a:spLocks noGrp="1"/>
          </p:cNvSpPr>
          <p:nvPr>
            <p:ph type="dt" idx="1"/>
          </p:nvPr>
        </p:nvSpPr>
        <p:spPr>
          <a:xfrm>
            <a:off x="3978132" y="0"/>
            <a:ext cx="3043343" cy="465455"/>
          </a:xfrm>
          <a:prstGeom prst="rect">
            <a:avLst/>
          </a:prstGeom>
        </p:spPr>
        <p:txBody>
          <a:bodyPr vert="horz" lIns="93324" tIns="46662" rIns="93324" bIns="46662" rtlCol="0"/>
          <a:lstStyle>
            <a:lvl1pPr algn="r">
              <a:defRPr sz="1200"/>
            </a:lvl1pPr>
          </a:lstStyle>
          <a:p>
            <a:fld id="{E467C250-A218-43FB-AD95-3331D2A81DF1}" type="datetimeFigureOut">
              <a:rPr lang="en-US" smtClean="0"/>
              <a:t>1/12/2016</a:t>
            </a:fld>
            <a:endParaRPr lang="en-US" dirty="0"/>
          </a:p>
        </p:txBody>
      </p:sp>
      <p:sp>
        <p:nvSpPr>
          <p:cNvPr id="4" name="Slide Image Placeholder 3"/>
          <p:cNvSpPr>
            <a:spLocks noGrp="1" noRot="1" noChangeAspect="1"/>
          </p:cNvSpPr>
          <p:nvPr>
            <p:ph type="sldImg" idx="2"/>
          </p:nvPr>
        </p:nvSpPr>
        <p:spPr>
          <a:xfrm>
            <a:off x="1184275" y="698500"/>
            <a:ext cx="4654550" cy="3490913"/>
          </a:xfrm>
          <a:prstGeom prst="rect">
            <a:avLst/>
          </a:prstGeom>
          <a:noFill/>
          <a:ln w="12700">
            <a:solidFill>
              <a:prstClr val="black"/>
            </a:solidFill>
          </a:ln>
        </p:spPr>
        <p:txBody>
          <a:bodyPr vert="horz" lIns="93324" tIns="46662" rIns="93324" bIns="46662" rtlCol="0" anchor="ctr"/>
          <a:lstStyle/>
          <a:p>
            <a:endParaRPr lang="en-US" dirty="0"/>
          </a:p>
        </p:txBody>
      </p:sp>
      <p:sp>
        <p:nvSpPr>
          <p:cNvPr id="5" name="Notes Placeholder 4"/>
          <p:cNvSpPr>
            <a:spLocks noGrp="1"/>
          </p:cNvSpPr>
          <p:nvPr>
            <p:ph type="body" sz="quarter" idx="3"/>
          </p:nvPr>
        </p:nvSpPr>
        <p:spPr>
          <a:xfrm>
            <a:off x="702310" y="4421823"/>
            <a:ext cx="5618480" cy="4189095"/>
          </a:xfrm>
          <a:prstGeom prst="rect">
            <a:avLst/>
          </a:prstGeom>
        </p:spPr>
        <p:txBody>
          <a:bodyPr vert="horz" lIns="93324" tIns="46662" rIns="93324" bIns="46662"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42029"/>
            <a:ext cx="3043343" cy="465455"/>
          </a:xfrm>
          <a:prstGeom prst="rect">
            <a:avLst/>
          </a:prstGeom>
        </p:spPr>
        <p:txBody>
          <a:bodyPr vert="horz" lIns="93324" tIns="46662" rIns="93324" bIns="46662"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8132" y="8842029"/>
            <a:ext cx="3043343" cy="465455"/>
          </a:xfrm>
          <a:prstGeom prst="rect">
            <a:avLst/>
          </a:prstGeom>
        </p:spPr>
        <p:txBody>
          <a:bodyPr vert="horz" lIns="93324" tIns="46662" rIns="93324" bIns="46662" rtlCol="0" anchor="b"/>
          <a:lstStyle>
            <a:lvl1pPr algn="r">
              <a:defRPr sz="1200"/>
            </a:lvl1pPr>
          </a:lstStyle>
          <a:p>
            <a:fld id="{E2FF7759-803D-4F76-9AEC-98B2D9A07B0D}" type="slidenum">
              <a:rPr lang="en-US" smtClean="0"/>
              <a:t>‹#›</a:t>
            </a:fld>
            <a:endParaRPr lang="en-US" dirty="0"/>
          </a:p>
        </p:txBody>
      </p:sp>
    </p:spTree>
    <p:extLst>
      <p:ext uri="{BB962C8B-B14F-4D97-AF65-F5344CB8AC3E}">
        <p14:creationId xmlns:p14="http://schemas.microsoft.com/office/powerpoint/2010/main" val="39465725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2FF7759-803D-4F76-9AEC-98B2D9A07B0D}" type="slidenum">
              <a:rPr lang="en-US" smtClean="0"/>
              <a:t>1</a:t>
            </a:fld>
            <a:endParaRPr lang="en-US" dirty="0"/>
          </a:p>
        </p:txBody>
      </p:sp>
    </p:spTree>
    <p:extLst>
      <p:ext uri="{BB962C8B-B14F-4D97-AF65-F5344CB8AC3E}">
        <p14:creationId xmlns:p14="http://schemas.microsoft.com/office/powerpoint/2010/main" val="21601335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2FF7759-803D-4F76-9AEC-98B2D9A07B0D}" type="slidenum">
              <a:rPr lang="en-US" smtClean="0"/>
              <a:t>10</a:t>
            </a:fld>
            <a:endParaRPr lang="en-US" dirty="0"/>
          </a:p>
        </p:txBody>
      </p:sp>
    </p:spTree>
    <p:extLst>
      <p:ext uri="{BB962C8B-B14F-4D97-AF65-F5344CB8AC3E}">
        <p14:creationId xmlns:p14="http://schemas.microsoft.com/office/powerpoint/2010/main" val="16010867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2FF7759-803D-4F76-9AEC-98B2D9A07B0D}" type="slidenum">
              <a:rPr lang="en-US" smtClean="0"/>
              <a:t>11</a:t>
            </a:fld>
            <a:endParaRPr lang="en-US" dirty="0"/>
          </a:p>
        </p:txBody>
      </p:sp>
    </p:spTree>
    <p:extLst>
      <p:ext uri="{BB962C8B-B14F-4D97-AF65-F5344CB8AC3E}">
        <p14:creationId xmlns:p14="http://schemas.microsoft.com/office/powerpoint/2010/main" val="26368702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All modules use the same virtual machines for the labs; students should log on to MIA-SQL for all modules. The </a:t>
            </a:r>
            <a:r>
              <a:rPr lang="en-US" baseline="0" dirty="0" smtClean="0"/>
              <a:t>lab files are located in the D:\Labfiles folder, in subfolders named Lab01, Lab02, and so on. The demonstration files are located in the D:\Demofiles folder in subfolders named Mod01, Mod02, and so on.</a:t>
            </a:r>
          </a:p>
          <a:p>
            <a:endParaRPr lang="en-US" baseline="0" dirty="0" smtClean="0"/>
          </a:p>
          <a:p>
            <a:r>
              <a:rPr lang="en-US" baseline="0" dirty="0" smtClean="0"/>
              <a:t>For all labs, students should log on as </a:t>
            </a:r>
            <a:r>
              <a:rPr lang="en-US" b="1" baseline="0" dirty="0" smtClean="0"/>
              <a:t>ADVENTUREWORKS\Student</a:t>
            </a:r>
            <a:r>
              <a:rPr lang="en-US" baseline="0" dirty="0" smtClean="0"/>
              <a:t> with the password </a:t>
            </a:r>
            <a:r>
              <a:rPr lang="en-US" b="1" baseline="0" dirty="0" smtClean="0"/>
              <a:t>Pa$$w0rd</a:t>
            </a:r>
            <a:r>
              <a:rPr lang="en-US" baseline="0" dirty="0" smtClean="0"/>
              <a:t>.</a:t>
            </a:r>
          </a:p>
          <a:p>
            <a:endParaRPr lang="en-GB" baseline="0" dirty="0" smtClean="0"/>
          </a:p>
          <a:p>
            <a:r>
              <a:rPr lang="en-GB" baseline="0" dirty="0" smtClean="0"/>
              <a:t>Each lab includes a Setup.cmd script to reset the lab environment, so there is no need for students to revert the virtual machines to a previous snapshot between labs. However, it is recommended that students take a snapshot of both virtual machines during the following demonstration, so that if necessary, they can revert to a clean starting environment.</a:t>
            </a:r>
            <a:endParaRPr lang="en-US" dirty="0"/>
          </a:p>
        </p:txBody>
      </p:sp>
      <p:sp>
        <p:nvSpPr>
          <p:cNvPr id="4" name="Slide Number Placeholder 3"/>
          <p:cNvSpPr>
            <a:spLocks noGrp="1"/>
          </p:cNvSpPr>
          <p:nvPr>
            <p:ph type="sldNum" sz="quarter" idx="10"/>
          </p:nvPr>
        </p:nvSpPr>
        <p:spPr/>
        <p:txBody>
          <a:bodyPr/>
          <a:lstStyle/>
          <a:p>
            <a:fld id="{E2FF7759-803D-4F76-9AEC-98B2D9A07B0D}" type="slidenum">
              <a:rPr lang="en-US" smtClean="0"/>
              <a:t>12</a:t>
            </a:fld>
            <a:endParaRPr lang="en-US" dirty="0"/>
          </a:p>
        </p:txBody>
      </p:sp>
    </p:spTree>
    <p:extLst>
      <p:ext uri="{BB962C8B-B14F-4D97-AF65-F5344CB8AC3E}">
        <p14:creationId xmlns:p14="http://schemas.microsoft.com/office/powerpoint/2010/main" val="25593611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2FF7759-803D-4F76-9AEC-98B2D9A07B0D}" type="slidenum">
              <a:rPr lang="en-US" smtClean="0"/>
              <a:t>13</a:t>
            </a:fld>
            <a:endParaRPr lang="en-US" dirty="0"/>
          </a:p>
        </p:txBody>
      </p:sp>
    </p:spTree>
    <p:extLst>
      <p:ext uri="{BB962C8B-B14F-4D97-AF65-F5344CB8AC3E}">
        <p14:creationId xmlns:p14="http://schemas.microsoft.com/office/powerpoint/2010/main" val="26368702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2FF7759-803D-4F76-9AEC-98B2D9A07B0D}" type="slidenum">
              <a:rPr lang="en-US" smtClean="0"/>
              <a:t>2</a:t>
            </a:fld>
            <a:endParaRPr lang="en-US" dirty="0"/>
          </a:p>
        </p:txBody>
      </p:sp>
    </p:spTree>
    <p:extLst>
      <p:ext uri="{BB962C8B-B14F-4D97-AF65-F5344CB8AC3E}">
        <p14:creationId xmlns:p14="http://schemas.microsoft.com/office/powerpoint/2010/main" val="30868006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Fill in the information on this slide and provide your own details.</a:t>
            </a:r>
            <a:endParaRPr lang="en-US" dirty="0"/>
          </a:p>
        </p:txBody>
      </p:sp>
      <p:sp>
        <p:nvSpPr>
          <p:cNvPr id="4" name="Slide Number Placeholder 3"/>
          <p:cNvSpPr>
            <a:spLocks noGrp="1"/>
          </p:cNvSpPr>
          <p:nvPr>
            <p:ph type="sldNum" sz="quarter" idx="10"/>
          </p:nvPr>
        </p:nvSpPr>
        <p:spPr/>
        <p:txBody>
          <a:bodyPr/>
          <a:lstStyle/>
          <a:p>
            <a:fld id="{E2FF7759-803D-4F76-9AEC-98B2D9A07B0D}" type="slidenum">
              <a:rPr lang="en-US" smtClean="0"/>
              <a:t>3</a:t>
            </a:fld>
            <a:endParaRPr lang="en-US" dirty="0"/>
          </a:p>
        </p:txBody>
      </p:sp>
    </p:spTree>
    <p:extLst>
      <p:ext uri="{BB962C8B-B14F-4D97-AF65-F5344CB8AC3E}">
        <p14:creationId xmlns:p14="http://schemas.microsoft.com/office/powerpoint/2010/main" val="28835690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2FF7759-803D-4F76-9AEC-98B2D9A07B0D}" type="slidenum">
              <a:rPr lang="en-US" smtClean="0"/>
              <a:t>4</a:t>
            </a:fld>
            <a:endParaRPr lang="en-US" dirty="0"/>
          </a:p>
        </p:txBody>
      </p:sp>
    </p:spTree>
    <p:extLst>
      <p:ext uri="{BB962C8B-B14F-4D97-AF65-F5344CB8AC3E}">
        <p14:creationId xmlns:p14="http://schemas.microsoft.com/office/powerpoint/2010/main" val="12116995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2FF7759-803D-4F76-9AEC-98B2D9A07B0D}" type="slidenum">
              <a:rPr lang="en-US" smtClean="0"/>
              <a:t>5</a:t>
            </a:fld>
            <a:endParaRPr lang="en-US" dirty="0"/>
          </a:p>
        </p:txBody>
      </p:sp>
    </p:spTree>
    <p:extLst>
      <p:ext uri="{BB962C8B-B14F-4D97-AF65-F5344CB8AC3E}">
        <p14:creationId xmlns:p14="http://schemas.microsoft.com/office/powerpoint/2010/main" val="33234338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02310" y="4421823"/>
            <a:ext cx="5618480" cy="4481199"/>
          </a:xfrm>
        </p:spPr>
        <p:txBody>
          <a:bodyPr/>
          <a:lstStyle/>
          <a:p>
            <a:r>
              <a:rPr lang="en-US" sz="1200" kern="1200" dirty="0" smtClean="0">
                <a:solidFill>
                  <a:schemeClr val="tx1"/>
                </a:solidFill>
                <a:effectLst/>
                <a:latin typeface="+mn-lt"/>
                <a:ea typeface="+mn-ea"/>
                <a:cs typeface="+mn-cs"/>
              </a:rPr>
              <a:t>This five-day instructor-led course provides students with the knowledge and skills to maintain a Microsoft SQL Server 2014 database. The course focuses on teaching individuals how to use SQL Server 2014 product features and tools related to maintaining a database.</a:t>
            </a:r>
          </a:p>
          <a:p>
            <a:endParaRPr lang="en-GB" sz="1400" b="1" kern="1200" dirty="0" smtClean="0">
              <a:solidFill>
                <a:schemeClr val="tx1"/>
              </a:solidFill>
              <a:effectLst/>
              <a:latin typeface="+mn-lt"/>
              <a:ea typeface="+mn-ea"/>
              <a:cs typeface="+mn-cs"/>
            </a:endParaRPr>
          </a:p>
          <a:p>
            <a:r>
              <a:rPr lang="en-GB" sz="1400" b="1" kern="1200" dirty="0" smtClean="0">
                <a:solidFill>
                  <a:schemeClr val="tx1"/>
                </a:solidFill>
                <a:effectLst/>
                <a:latin typeface="+mn-lt"/>
                <a:ea typeface="+mn-ea"/>
                <a:cs typeface="+mn-cs"/>
              </a:rPr>
              <a:t>Audience</a:t>
            </a:r>
          </a:p>
          <a:p>
            <a:r>
              <a:rPr lang="en-US" sz="1200" kern="1200" dirty="0" smtClean="0">
                <a:solidFill>
                  <a:schemeClr val="tx1"/>
                </a:solidFill>
                <a:effectLst/>
                <a:latin typeface="+mn-lt"/>
                <a:ea typeface="+mn-ea"/>
                <a:cs typeface="+mn-cs"/>
              </a:rPr>
              <a:t>The primary audience for this course is individuals who administer and maintain SQL Server databases. These individuals perform database administration and maintenance as their primary area of responsibility, or work in environments where databases play a key role in their primary job.</a:t>
            </a:r>
          </a:p>
          <a:p>
            <a:endParaRPr lang="en-GB"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secondary audience for this course is individuals who develop applications that deliver content from SQL Server databases</a:t>
            </a:r>
            <a:r>
              <a:rPr lang="en-GB" dirty="0" smtClean="0"/>
              <a:t>.</a:t>
            </a:r>
            <a:endParaRPr lang="en-GB" sz="1200" b="0" kern="1200" dirty="0" smtClean="0">
              <a:solidFill>
                <a:schemeClr val="tx1"/>
              </a:solidFill>
              <a:effectLst/>
              <a:latin typeface="+mn-lt"/>
              <a:ea typeface="+mn-ea"/>
              <a:cs typeface="+mn-cs"/>
            </a:endParaRPr>
          </a:p>
          <a:p>
            <a:endParaRPr lang="en-GB" dirty="0"/>
          </a:p>
          <a:p>
            <a:r>
              <a:rPr lang="en-GB" sz="1400" b="1" dirty="0"/>
              <a:t>Course </a:t>
            </a:r>
            <a:r>
              <a:rPr lang="en-GB" sz="1400" b="1" dirty="0" smtClean="0"/>
              <a:t>Prerequisites</a:t>
            </a:r>
            <a:endParaRPr lang="en-GB" sz="1400" b="1" dirty="0"/>
          </a:p>
          <a:p>
            <a:r>
              <a:rPr lang="en-US" dirty="0"/>
              <a:t>In addition to their professional experience, students who attend this training should already have the following technical knowledge:</a:t>
            </a: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Basic knowledge of the Microsoft Windows operating system and its core functionality.</a:t>
            </a:r>
            <a:endParaRPr lang="en-GB" sz="1200" kern="1200" dirty="0" smtClean="0">
              <a:solidFill>
                <a:schemeClr val="tx1"/>
              </a:solidFill>
              <a:effectLst/>
              <a:latin typeface="+mn-lt"/>
              <a:ea typeface="+mn-ea"/>
              <a:cs typeface="+mn-cs"/>
            </a:endParaRP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Working knowledge of Transact-SQL.</a:t>
            </a:r>
            <a:endParaRPr lang="en-GB" sz="1200" kern="1200" dirty="0" smtClean="0">
              <a:solidFill>
                <a:schemeClr val="tx1"/>
              </a:solidFill>
              <a:effectLst/>
              <a:latin typeface="+mn-lt"/>
              <a:ea typeface="+mn-ea"/>
              <a:cs typeface="+mn-cs"/>
            </a:endParaRP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Working knowledge of relational databases.</a:t>
            </a:r>
            <a:endParaRPr lang="en-GB" sz="1200" kern="1200" dirty="0" smtClean="0">
              <a:solidFill>
                <a:schemeClr val="tx1"/>
              </a:solidFill>
              <a:effectLst/>
              <a:latin typeface="+mn-lt"/>
              <a:ea typeface="+mn-ea"/>
              <a:cs typeface="+mn-cs"/>
            </a:endParaRP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Some experience with database design.</a:t>
            </a:r>
            <a:endParaRPr lang="en-GB"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E2FF7759-803D-4F76-9AEC-98B2D9A07B0D}" type="slidenum">
              <a:rPr lang="en-US" smtClean="0"/>
              <a:t>6</a:t>
            </a:fld>
            <a:endParaRPr lang="en-US" dirty="0"/>
          </a:p>
        </p:txBody>
      </p:sp>
    </p:spTree>
    <p:extLst>
      <p:ext uri="{BB962C8B-B14F-4D97-AF65-F5344CB8AC3E}">
        <p14:creationId xmlns:p14="http://schemas.microsoft.com/office/powerpoint/2010/main" val="19632936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a:p>
            <a:endParaRPr lang="en-US" dirty="0"/>
          </a:p>
        </p:txBody>
      </p:sp>
      <p:sp>
        <p:nvSpPr>
          <p:cNvPr id="4" name="Slide Number Placeholder 3"/>
          <p:cNvSpPr>
            <a:spLocks noGrp="1"/>
          </p:cNvSpPr>
          <p:nvPr>
            <p:ph type="sldNum" sz="quarter" idx="10"/>
          </p:nvPr>
        </p:nvSpPr>
        <p:spPr/>
        <p:txBody>
          <a:bodyPr/>
          <a:lstStyle/>
          <a:p>
            <a:fld id="{E2FF7759-803D-4F76-9AEC-98B2D9A07B0D}" type="slidenum">
              <a:rPr lang="en-US" smtClean="0"/>
              <a:t>7</a:t>
            </a:fld>
            <a:endParaRPr lang="en-US" dirty="0"/>
          </a:p>
        </p:txBody>
      </p:sp>
    </p:spTree>
    <p:extLst>
      <p:ext uri="{BB962C8B-B14F-4D97-AF65-F5344CB8AC3E}">
        <p14:creationId xmlns:p14="http://schemas.microsoft.com/office/powerpoint/2010/main" val="13420584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2FF7759-803D-4F76-9AEC-98B2D9A07B0D}" type="slidenum">
              <a:rPr lang="en-US" smtClean="0"/>
              <a:t>8</a:t>
            </a:fld>
            <a:endParaRPr lang="en-US" dirty="0"/>
          </a:p>
        </p:txBody>
      </p:sp>
    </p:spTree>
    <p:extLst>
      <p:ext uri="{BB962C8B-B14F-4D97-AF65-F5344CB8AC3E}">
        <p14:creationId xmlns:p14="http://schemas.microsoft.com/office/powerpoint/2010/main" val="2331096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2FF7759-803D-4F76-9AEC-98B2D9A07B0D}" type="slidenum">
              <a:rPr lang="en-US" smtClean="0"/>
              <a:t>9</a:t>
            </a:fld>
            <a:endParaRPr lang="en-US" dirty="0"/>
          </a:p>
        </p:txBody>
      </p:sp>
    </p:spTree>
    <p:extLst>
      <p:ext uri="{BB962C8B-B14F-4D97-AF65-F5344CB8AC3E}">
        <p14:creationId xmlns:p14="http://schemas.microsoft.com/office/powerpoint/2010/main" val="329067041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MOC Title Slide">
    <p:spTree>
      <p:nvGrpSpPr>
        <p:cNvPr id="1" name=""/>
        <p:cNvGrpSpPr/>
        <p:nvPr/>
      </p:nvGrpSpPr>
      <p:grpSpPr>
        <a:xfrm>
          <a:off x="0" y="0"/>
          <a:ext cx="0" cy="0"/>
          <a:chOff x="0" y="0"/>
          <a:chExt cx="0" cy="0"/>
        </a:xfrm>
      </p:grpSpPr>
      <p:sp>
        <p:nvSpPr>
          <p:cNvPr id="6" name="Rectangle 5"/>
          <p:cNvSpPr/>
          <p:nvPr userDrawn="1"/>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userDrawn="1"/>
        </p:nvSpPr>
        <p:spPr>
          <a:xfrm>
            <a:off x="533400"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sp>
        <p:nvSpPr>
          <p:cNvPr id="15" name="Text Placeholder 14"/>
          <p:cNvSpPr>
            <a:spLocks noGrp="1"/>
          </p:cNvSpPr>
          <p:nvPr>
            <p:ph type="body" sz="quarter" idx="10" hasCustomPrompt="1"/>
          </p:nvPr>
        </p:nvSpPr>
        <p:spPr>
          <a:xfrm>
            <a:off x="3108233" y="2514600"/>
            <a:ext cx="5687423" cy="1371600"/>
          </a:xfrm>
          <a:prstGeom prst="rect">
            <a:avLst/>
          </a:prstGeom>
        </p:spPr>
        <p:txBody>
          <a:bodyPr anchor="ctr"/>
          <a:lstStyle>
            <a:lvl1pPr marL="0" indent="0">
              <a:buNone/>
              <a:defRPr sz="8400" baseline="0">
                <a:solidFill>
                  <a:schemeClr val="bg1"/>
                </a:solidFill>
                <a:latin typeface="Segoe UI Light" pitchFamily="34" charset="0"/>
              </a:defRPr>
            </a:lvl1pPr>
          </a:lstStyle>
          <a:p>
            <a:pPr lvl="0"/>
            <a:r>
              <a:rPr lang="en-US" dirty="0" smtClean="0"/>
              <a:t>&lt;Number&gt;</a:t>
            </a:r>
            <a:endParaRPr lang="en-US" dirty="0"/>
          </a:p>
        </p:txBody>
      </p:sp>
      <p:sp>
        <p:nvSpPr>
          <p:cNvPr id="19" name="Text Placeholder 18"/>
          <p:cNvSpPr>
            <a:spLocks noGrp="1"/>
          </p:cNvSpPr>
          <p:nvPr>
            <p:ph type="body" sz="quarter" idx="11" hasCustomPrompt="1"/>
          </p:nvPr>
        </p:nvSpPr>
        <p:spPr>
          <a:xfrm>
            <a:off x="3108233" y="3886200"/>
            <a:ext cx="5638800" cy="1143000"/>
          </a:xfrm>
          <a:prstGeom prst="rect">
            <a:avLst/>
          </a:prstGeom>
        </p:spPr>
        <p:txBody>
          <a:bodyPr/>
          <a:lstStyle>
            <a:lvl1pPr marL="0" indent="0">
              <a:buNone/>
              <a:defRPr sz="2800" baseline="0">
                <a:solidFill>
                  <a:schemeClr val="bg1"/>
                </a:solidFill>
                <a:latin typeface="Segoe UI" pitchFamily="34" charset="0"/>
                <a:ea typeface="Segoe UI" pitchFamily="34" charset="0"/>
                <a:cs typeface="Segoe UI" pitchFamily="34" charset="0"/>
              </a:defRPr>
            </a:lvl1pPr>
          </a:lstStyle>
          <a:p>
            <a:pPr lvl="0"/>
            <a:r>
              <a:rPr lang="en-US" dirty="0" smtClean="0"/>
              <a:t>Course title starts here</a:t>
            </a:r>
            <a:endParaRPr lang="en-US" dirty="0"/>
          </a:p>
        </p:txBody>
      </p:sp>
      <p:pic>
        <p:nvPicPr>
          <p:cNvPr id="3" name="Picture 2"/>
          <p:cNvPicPr>
            <a:picLocks/>
          </p:cNvPicPr>
          <p:nvPr userDrawn="1"/>
        </p:nvPicPr>
        <p:blipFill>
          <a:blip r:embed="rId2">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pic>
        <p:nvPicPr>
          <p:cNvPr id="2" name="Picture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400800" y="5758770"/>
            <a:ext cx="2590800" cy="953009"/>
          </a:xfrm>
          <a:prstGeom prst="rect">
            <a:avLst/>
          </a:prstGeom>
        </p:spPr>
      </p:pic>
    </p:spTree>
    <p:extLst>
      <p:ext uri="{BB962C8B-B14F-4D97-AF65-F5344CB8AC3E}">
        <p14:creationId xmlns:p14="http://schemas.microsoft.com/office/powerpoint/2010/main" val="3390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ynamics Title Slide">
    <p:spTree>
      <p:nvGrpSpPr>
        <p:cNvPr id="1" name=""/>
        <p:cNvGrpSpPr/>
        <p:nvPr/>
      </p:nvGrpSpPr>
      <p:grpSpPr>
        <a:xfrm>
          <a:off x="0" y="0"/>
          <a:ext cx="0" cy="0"/>
          <a:chOff x="0" y="0"/>
          <a:chExt cx="0" cy="0"/>
        </a:xfrm>
      </p:grpSpPr>
      <p:sp>
        <p:nvSpPr>
          <p:cNvPr id="6" name="Rectangle 5"/>
          <p:cNvSpPr/>
          <p:nvPr userDrawn="1"/>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 Placeholder 14"/>
          <p:cNvSpPr>
            <a:spLocks noGrp="1"/>
          </p:cNvSpPr>
          <p:nvPr>
            <p:ph type="body" sz="quarter" idx="10" hasCustomPrompt="1"/>
          </p:nvPr>
        </p:nvSpPr>
        <p:spPr>
          <a:xfrm>
            <a:off x="3108233" y="2514600"/>
            <a:ext cx="5687423" cy="1371600"/>
          </a:xfrm>
          <a:prstGeom prst="rect">
            <a:avLst/>
          </a:prstGeom>
        </p:spPr>
        <p:txBody>
          <a:bodyPr anchor="ctr"/>
          <a:lstStyle>
            <a:lvl1pPr marL="0" indent="0">
              <a:buNone/>
              <a:defRPr sz="8400" baseline="0">
                <a:solidFill>
                  <a:schemeClr val="bg1"/>
                </a:solidFill>
                <a:latin typeface="Segoe UI Light" pitchFamily="34" charset="0"/>
              </a:defRPr>
            </a:lvl1pPr>
          </a:lstStyle>
          <a:p>
            <a:pPr lvl="0"/>
            <a:r>
              <a:rPr lang="en-US" dirty="0" smtClean="0"/>
              <a:t>&lt;Number&gt;</a:t>
            </a:r>
            <a:endParaRPr lang="en-US" dirty="0"/>
          </a:p>
        </p:txBody>
      </p:sp>
      <p:sp>
        <p:nvSpPr>
          <p:cNvPr id="19" name="Text Placeholder 18"/>
          <p:cNvSpPr>
            <a:spLocks noGrp="1"/>
          </p:cNvSpPr>
          <p:nvPr>
            <p:ph type="body" sz="quarter" idx="11" hasCustomPrompt="1"/>
          </p:nvPr>
        </p:nvSpPr>
        <p:spPr>
          <a:xfrm>
            <a:off x="3108233" y="3886200"/>
            <a:ext cx="5638800" cy="1143000"/>
          </a:xfrm>
          <a:prstGeom prst="rect">
            <a:avLst/>
          </a:prstGeom>
        </p:spPr>
        <p:txBody>
          <a:bodyPr/>
          <a:lstStyle>
            <a:lvl1pPr marL="0" indent="0">
              <a:buNone/>
              <a:defRPr sz="2800" baseline="0">
                <a:solidFill>
                  <a:schemeClr val="bg1"/>
                </a:solidFill>
                <a:latin typeface="Segoe UI" pitchFamily="34" charset="0"/>
                <a:ea typeface="Segoe UI" pitchFamily="34" charset="0"/>
                <a:cs typeface="Segoe UI" pitchFamily="34" charset="0"/>
              </a:defRPr>
            </a:lvl1pPr>
          </a:lstStyle>
          <a:p>
            <a:pPr lvl="0"/>
            <a:r>
              <a:rPr lang="en-US" dirty="0" smtClean="0"/>
              <a:t>Course title starts here</a:t>
            </a:r>
            <a:endParaRPr lang="en-US" dirty="0"/>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09600" y="1193478"/>
            <a:ext cx="4710223" cy="1016322"/>
          </a:xfrm>
          <a:prstGeom prst="rect">
            <a:avLst/>
          </a:prstGeom>
        </p:spPr>
      </p:pic>
      <p:pic>
        <p:nvPicPr>
          <p:cNvPr id="10" name="Picture 9"/>
          <p:cNvPicPr>
            <a:picLocks/>
          </p:cNvPicPr>
          <p:nvPr userDrawn="1"/>
        </p:nvPicPr>
        <p:blipFill>
          <a:blip r:embed="rId3">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pic>
        <p:nvPicPr>
          <p:cNvPr id="2" name="Picture 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7086600" y="5998843"/>
            <a:ext cx="1814119" cy="694933"/>
          </a:xfrm>
          <a:prstGeom prst="rect">
            <a:avLst/>
          </a:prstGeom>
        </p:spPr>
      </p:pic>
    </p:spTree>
    <p:extLst>
      <p:ext uri="{BB962C8B-B14F-4D97-AF65-F5344CB8AC3E}">
        <p14:creationId xmlns:p14="http://schemas.microsoft.com/office/powerpoint/2010/main" val="275450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Module opener">
    <p:spTree>
      <p:nvGrpSpPr>
        <p:cNvPr id="1" name=""/>
        <p:cNvGrpSpPr/>
        <p:nvPr/>
      </p:nvGrpSpPr>
      <p:grpSpPr>
        <a:xfrm>
          <a:off x="0" y="0"/>
          <a:ext cx="0" cy="0"/>
          <a:chOff x="0" y="0"/>
          <a:chExt cx="0" cy="0"/>
        </a:xfrm>
      </p:grpSpPr>
      <p:sp>
        <p:nvSpPr>
          <p:cNvPr id="6" name="Rectangle 5"/>
          <p:cNvSpPr/>
          <p:nvPr userDrawn="1"/>
        </p:nvSpPr>
        <p:spPr>
          <a:xfrm>
            <a:off x="-293914" y="-76200"/>
            <a:ext cx="9448800" cy="7239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userDrawn="1"/>
        </p:nvSpPr>
        <p:spPr>
          <a:xfrm>
            <a:off x="2286000" y="2514600"/>
            <a:ext cx="6858000" cy="881743"/>
          </a:xfrm>
          <a:prstGeom prst="rect">
            <a:avLst/>
          </a:prstGeom>
          <a:solidFill>
            <a:srgbClr val="339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 Placeholder 14"/>
          <p:cNvSpPr>
            <a:spLocks noGrp="1"/>
          </p:cNvSpPr>
          <p:nvPr>
            <p:ph type="body" sz="quarter" idx="11" hasCustomPrompt="1"/>
          </p:nvPr>
        </p:nvSpPr>
        <p:spPr>
          <a:xfrm>
            <a:off x="2590800" y="2514600"/>
            <a:ext cx="5638800" cy="881743"/>
          </a:xfrm>
          <a:prstGeom prst="rect">
            <a:avLst/>
          </a:prstGeom>
        </p:spPr>
        <p:txBody>
          <a:bodyPr anchor="ctr"/>
          <a:lstStyle>
            <a:lvl1pPr marL="0" indent="0">
              <a:buNone/>
              <a:defRPr sz="4800" baseline="0">
                <a:solidFill>
                  <a:schemeClr val="bg1"/>
                </a:solidFill>
                <a:latin typeface="Segoe UI" pitchFamily="34" charset="0"/>
                <a:ea typeface="Segoe UI" pitchFamily="34" charset="0"/>
                <a:cs typeface="Segoe UI" pitchFamily="34" charset="0"/>
              </a:defRPr>
            </a:lvl1pPr>
          </a:lstStyle>
          <a:p>
            <a:pPr lvl="0"/>
            <a:r>
              <a:rPr lang="en-US" smtClean="0"/>
              <a:t>Module &lt;Number</a:t>
            </a:r>
            <a:r>
              <a:rPr lang="en-US" dirty="0" smtClean="0"/>
              <a:t>&gt;</a:t>
            </a:r>
            <a:endParaRPr lang="en-US" dirty="0"/>
          </a:p>
        </p:txBody>
      </p:sp>
      <p:sp>
        <p:nvSpPr>
          <p:cNvPr id="9" name="Text Placeholder 18"/>
          <p:cNvSpPr>
            <a:spLocks noGrp="1"/>
          </p:cNvSpPr>
          <p:nvPr>
            <p:ph type="body" sz="quarter" idx="12" hasCustomPrompt="1"/>
          </p:nvPr>
        </p:nvSpPr>
        <p:spPr>
          <a:xfrm>
            <a:off x="2590800" y="3505200"/>
            <a:ext cx="5624732" cy="1432560"/>
          </a:xfrm>
          <a:prstGeom prst="rect">
            <a:avLst/>
          </a:prstGeom>
        </p:spPr>
        <p:txBody>
          <a:bodyPr/>
          <a:lstStyle>
            <a:lvl1pPr marL="0" indent="0">
              <a:buNone/>
              <a:defRPr sz="2800" baseline="0">
                <a:solidFill>
                  <a:schemeClr val="bg1"/>
                </a:solidFill>
                <a:latin typeface="Segoe UI" pitchFamily="34" charset="0"/>
                <a:ea typeface="Segoe UI" pitchFamily="34" charset="0"/>
                <a:cs typeface="Segoe UI" pitchFamily="34" charset="0"/>
              </a:defRPr>
            </a:lvl1pPr>
          </a:lstStyle>
          <a:p>
            <a:pPr lvl="0"/>
            <a:r>
              <a:rPr lang="en-US" dirty="0" smtClean="0"/>
              <a:t>Module title starts here</a:t>
            </a:r>
            <a:endParaRPr lang="en-US" dirty="0"/>
          </a:p>
        </p:txBody>
      </p:sp>
    </p:spTree>
    <p:extLst>
      <p:ext uri="{BB962C8B-B14F-4D97-AF65-F5344CB8AC3E}">
        <p14:creationId xmlns:p14="http://schemas.microsoft.com/office/powerpoint/2010/main" val="20434262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2pt Slide Title ">
    <p:spTree>
      <p:nvGrpSpPr>
        <p:cNvPr id="1" name=""/>
        <p:cNvGrpSpPr/>
        <p:nvPr/>
      </p:nvGrpSpPr>
      <p:grpSpPr>
        <a:xfrm>
          <a:off x="0" y="0"/>
          <a:ext cx="0" cy="0"/>
          <a:chOff x="0" y="0"/>
          <a:chExt cx="0" cy="0"/>
        </a:xfrm>
      </p:grpSpPr>
      <p:sp>
        <p:nvSpPr>
          <p:cNvPr id="8" name="Rectangle 7"/>
          <p:cNvSpPr/>
          <p:nvPr userDrawn="1"/>
        </p:nvSpPr>
        <p:spPr>
          <a:xfrm>
            <a:off x="0" y="0"/>
            <a:ext cx="9144000" cy="82296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457200" y="0"/>
            <a:ext cx="8229600" cy="822960"/>
          </a:xfrm>
        </p:spPr>
        <p:txBody>
          <a:bodyPr>
            <a:noAutofit/>
          </a:bodyPr>
          <a:lstStyle>
            <a:lvl1pPr algn="l">
              <a:defRPr sz="3200" baseline="0">
                <a:solidFill>
                  <a:schemeClr val="bg1"/>
                </a:solidFill>
                <a:latin typeface="Segoe UI" pitchFamily="34" charset="0"/>
                <a:ea typeface="Segoe UI" pitchFamily="34" charset="0"/>
                <a:cs typeface="Segoe UI" pitchFamily="34" charset="0"/>
              </a:defRPr>
            </a:lvl1pPr>
          </a:lstStyle>
          <a:p>
            <a:r>
              <a:rPr lang="en-US" dirty="0" smtClean="0"/>
              <a:t>32pt Slide Title</a:t>
            </a:r>
            <a:endParaRPr lang="en-US" dirty="0"/>
          </a:p>
        </p:txBody>
      </p:sp>
      <p:sp>
        <p:nvSpPr>
          <p:cNvPr id="10" name="Slide Number Placeholder 9"/>
          <p:cNvSpPr>
            <a:spLocks noGrp="1"/>
          </p:cNvSpPr>
          <p:nvPr>
            <p:ph type="sldNum" sz="quarter" idx="12"/>
          </p:nvPr>
        </p:nvSpPr>
        <p:spPr/>
        <p:txBody>
          <a:bodyPr/>
          <a:lstStyle>
            <a:lvl1pPr>
              <a:defRPr sz="1200">
                <a:solidFill>
                  <a:schemeClr val="tx1">
                    <a:lumMod val="65000"/>
                    <a:lumOff val="35000"/>
                  </a:schemeClr>
                </a:solidFill>
                <a:latin typeface="Segoe UI" pitchFamily="34" charset="0"/>
                <a:ea typeface="Segoe UI" pitchFamily="34" charset="0"/>
                <a:cs typeface="Segoe UI" pitchFamily="34" charset="0"/>
              </a:defRPr>
            </a:lvl1pPr>
          </a:lstStyle>
          <a:p>
            <a:fld id="{D814DA60-3BEE-4BCE-BEDB-E433FD970963}" type="slidenum">
              <a:rPr lang="en-US" smtClean="0"/>
              <a:pPr/>
              <a:t>‹#›</a:t>
            </a:fld>
            <a:endParaRPr lang="en-US" dirty="0"/>
          </a:p>
        </p:txBody>
      </p:sp>
      <p:sp>
        <p:nvSpPr>
          <p:cNvPr id="6" name="Footer Placeholder 8"/>
          <p:cNvSpPr>
            <a:spLocks noGrp="1"/>
          </p:cNvSpPr>
          <p:nvPr>
            <p:ph type="ftr" sz="quarter" idx="11"/>
          </p:nvPr>
        </p:nvSpPr>
        <p:spPr>
          <a:xfrm>
            <a:off x="457200" y="6324600"/>
            <a:ext cx="2895600" cy="365125"/>
          </a:xfrm>
        </p:spPr>
        <p:txBody>
          <a:bodyPr/>
          <a:lstStyle>
            <a:lvl1pPr algn="l">
              <a:defRPr/>
            </a:lvl1pPr>
          </a:lstStyle>
          <a:p>
            <a:endParaRPr lang="en-US" dirty="0"/>
          </a:p>
        </p:txBody>
      </p:sp>
      <p:sp>
        <p:nvSpPr>
          <p:cNvPr id="9" name="Text Placeholder 4"/>
          <p:cNvSpPr>
            <a:spLocks noGrp="1"/>
          </p:cNvSpPr>
          <p:nvPr>
            <p:ph type="body" sz="quarter" idx="13"/>
          </p:nvPr>
        </p:nvSpPr>
        <p:spPr>
          <a:xfrm>
            <a:off x="457200" y="1066800"/>
            <a:ext cx="8229600" cy="5105400"/>
          </a:xfrm>
          <a:prstGeom prst="rect">
            <a:avLst/>
          </a:prstGeom>
        </p:spPr>
        <p:txBody>
          <a:bodyPr/>
          <a:lstStyle>
            <a:lvl1pPr marL="457200" indent="-457200">
              <a:buClr>
                <a:srgbClr val="0070C0"/>
              </a:buClr>
              <a:buFont typeface="Arial" pitchFamily="34" charset="0"/>
              <a:buChar char="•"/>
              <a:defRPr sz="2800" b="0">
                <a:latin typeface="Segoe UI" pitchFamily="34" charset="0"/>
                <a:ea typeface="Segoe UI" pitchFamily="34" charset="0"/>
                <a:cs typeface="Segoe UI" pitchFamily="34" charset="0"/>
              </a:defRPr>
            </a:lvl1pPr>
            <a:lvl2pPr marL="800100" indent="-342900">
              <a:buClr>
                <a:srgbClr val="0070C0"/>
              </a:buClr>
              <a:buFont typeface="Arial" pitchFamily="34" charset="0"/>
              <a:buChar char="•"/>
              <a:defRPr sz="2400" b="0">
                <a:latin typeface="Segoe UI" pitchFamily="34" charset="0"/>
                <a:ea typeface="Segoe UI" pitchFamily="34" charset="0"/>
                <a:cs typeface="Segoe UI" pitchFamily="34" charset="0"/>
              </a:defRPr>
            </a:lvl2pPr>
            <a:lvl3pPr marL="1257300" indent="-342900">
              <a:buClr>
                <a:srgbClr val="0070C0"/>
              </a:buClr>
              <a:buFont typeface="Arial" pitchFamily="34" charset="0"/>
              <a:buChar char="•"/>
              <a:defRPr sz="2000" b="0">
                <a:latin typeface="Segoe UI" pitchFamily="34" charset="0"/>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118172318"/>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8pt Slide Title">
    <p:spTree>
      <p:nvGrpSpPr>
        <p:cNvPr id="1" name=""/>
        <p:cNvGrpSpPr/>
        <p:nvPr/>
      </p:nvGrpSpPr>
      <p:grpSpPr>
        <a:xfrm>
          <a:off x="0" y="0"/>
          <a:ext cx="0" cy="0"/>
          <a:chOff x="0" y="0"/>
          <a:chExt cx="0" cy="0"/>
        </a:xfrm>
      </p:grpSpPr>
      <p:sp>
        <p:nvSpPr>
          <p:cNvPr id="8" name="Rectangle 7"/>
          <p:cNvSpPr/>
          <p:nvPr userDrawn="1"/>
        </p:nvSpPr>
        <p:spPr>
          <a:xfrm>
            <a:off x="0" y="0"/>
            <a:ext cx="9144000" cy="82296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457200" y="0"/>
            <a:ext cx="8229600" cy="822960"/>
          </a:xfrm>
        </p:spPr>
        <p:txBody>
          <a:bodyPr>
            <a:noAutofit/>
          </a:bodyPr>
          <a:lstStyle>
            <a:lvl1pPr algn="l">
              <a:defRPr sz="2800" baseline="0">
                <a:solidFill>
                  <a:schemeClr val="bg1"/>
                </a:solidFill>
                <a:latin typeface="Segoe UI" pitchFamily="34" charset="0"/>
                <a:ea typeface="Segoe UI" pitchFamily="34" charset="0"/>
                <a:cs typeface="Segoe UI" pitchFamily="34" charset="0"/>
              </a:defRPr>
            </a:lvl1pPr>
          </a:lstStyle>
          <a:p>
            <a:r>
              <a:rPr lang="en-US" dirty="0" smtClean="0"/>
              <a:t>28 </a:t>
            </a:r>
            <a:r>
              <a:rPr lang="en-US" dirty="0" err="1" smtClean="0"/>
              <a:t>pt</a:t>
            </a:r>
            <a:r>
              <a:rPr lang="en-US" dirty="0" smtClean="0"/>
              <a:t> Slide Title</a:t>
            </a:r>
            <a:endParaRPr lang="en-US" dirty="0"/>
          </a:p>
        </p:txBody>
      </p:sp>
      <p:sp>
        <p:nvSpPr>
          <p:cNvPr id="6" name="Footer Placeholder 5"/>
          <p:cNvSpPr>
            <a:spLocks noGrp="1"/>
          </p:cNvSpPr>
          <p:nvPr>
            <p:ph type="ftr" sz="quarter" idx="11"/>
          </p:nvPr>
        </p:nvSpPr>
        <p:spPr>
          <a:xfrm>
            <a:off x="457200" y="6324600"/>
            <a:ext cx="2895600" cy="365125"/>
          </a:xfrm>
        </p:spPr>
        <p:txBody>
          <a:bodyPr/>
          <a:lstStyle>
            <a:lvl1pPr algn="l">
              <a:defRPr/>
            </a:lvl1pPr>
          </a:lstStyle>
          <a:p>
            <a:endParaRPr lang="en-US" dirty="0"/>
          </a:p>
        </p:txBody>
      </p:sp>
      <p:sp>
        <p:nvSpPr>
          <p:cNvPr id="7" name="Slide Number Placeholder 6"/>
          <p:cNvSpPr>
            <a:spLocks noGrp="1"/>
          </p:cNvSpPr>
          <p:nvPr>
            <p:ph type="sldNum" sz="quarter" idx="12"/>
          </p:nvPr>
        </p:nvSpPr>
        <p:spPr/>
        <p:txBody>
          <a:bodyPr/>
          <a:lstStyle/>
          <a:p>
            <a:fld id="{D814DA60-3BEE-4BCE-BEDB-E433FD970963}" type="slidenum">
              <a:rPr lang="en-US" smtClean="0"/>
              <a:pPr/>
              <a:t>‹#›</a:t>
            </a:fld>
            <a:endParaRPr lang="en-US" dirty="0"/>
          </a:p>
        </p:txBody>
      </p:sp>
      <p:sp>
        <p:nvSpPr>
          <p:cNvPr id="9" name="Text Placeholder 4"/>
          <p:cNvSpPr>
            <a:spLocks noGrp="1"/>
          </p:cNvSpPr>
          <p:nvPr>
            <p:ph type="body" sz="quarter" idx="13"/>
          </p:nvPr>
        </p:nvSpPr>
        <p:spPr>
          <a:xfrm>
            <a:off x="457200" y="1066800"/>
            <a:ext cx="8229600" cy="5105400"/>
          </a:xfrm>
          <a:prstGeom prst="rect">
            <a:avLst/>
          </a:prstGeom>
        </p:spPr>
        <p:txBody>
          <a:bodyPr/>
          <a:lstStyle>
            <a:lvl1pPr marL="457200" indent="-457200">
              <a:buClr>
                <a:srgbClr val="0070C0"/>
              </a:buClr>
              <a:buFont typeface="Arial" pitchFamily="34" charset="0"/>
              <a:buChar char="•"/>
              <a:defRPr sz="2800" b="0">
                <a:latin typeface="Segoe UI" pitchFamily="34" charset="0"/>
                <a:ea typeface="Segoe UI" pitchFamily="34" charset="0"/>
                <a:cs typeface="Segoe UI" pitchFamily="34" charset="0"/>
              </a:defRPr>
            </a:lvl1pPr>
            <a:lvl2pPr marL="800100" indent="-342900">
              <a:buClr>
                <a:srgbClr val="0070C0"/>
              </a:buClr>
              <a:buFont typeface="Arial" pitchFamily="34" charset="0"/>
              <a:buChar char="•"/>
              <a:defRPr sz="2400" b="0">
                <a:latin typeface="Segoe UI" pitchFamily="34" charset="0"/>
                <a:ea typeface="Segoe UI" pitchFamily="34" charset="0"/>
                <a:cs typeface="Segoe UI" pitchFamily="34" charset="0"/>
              </a:defRPr>
            </a:lvl2pPr>
            <a:lvl3pPr marL="1257300" indent="-342900">
              <a:buClr>
                <a:srgbClr val="0070C0"/>
              </a:buClr>
              <a:buFont typeface="Arial" pitchFamily="34" charset="0"/>
              <a:buChar char="•"/>
              <a:defRPr sz="2000" b="0">
                <a:latin typeface="Segoe UI" pitchFamily="34" charset="0"/>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9781924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457200" y="6324600"/>
            <a:ext cx="2895600" cy="365125"/>
          </a:xfrm>
        </p:spPr>
        <p:txBody>
          <a:bodyPr/>
          <a:lstStyle>
            <a:lvl1pPr algn="l">
              <a:defRPr/>
            </a:lvl1pPr>
          </a:lstStyle>
          <a:p>
            <a:endParaRPr lang="en-US" dirty="0"/>
          </a:p>
        </p:txBody>
      </p:sp>
      <p:sp>
        <p:nvSpPr>
          <p:cNvPr id="4" name="Slide Number Placeholder 3"/>
          <p:cNvSpPr>
            <a:spLocks noGrp="1"/>
          </p:cNvSpPr>
          <p:nvPr>
            <p:ph type="sldNum" sz="quarter" idx="12"/>
          </p:nvPr>
        </p:nvSpPr>
        <p:spPr/>
        <p:txBody>
          <a:bodyPr/>
          <a:lstStyle>
            <a:lvl1pPr>
              <a:defRPr>
                <a:latin typeface="Segoe UI" pitchFamily="34" charset="0"/>
                <a:ea typeface="Segoe UI" pitchFamily="34" charset="0"/>
                <a:cs typeface="Segoe UI" pitchFamily="34" charset="0"/>
              </a:defRPr>
            </a:lvl1pPr>
          </a:lstStyle>
          <a:p>
            <a:fld id="{D814DA60-3BEE-4BCE-BEDB-E433FD970963}" type="slidenum">
              <a:rPr lang="en-US" smtClean="0"/>
              <a:pPr/>
              <a:t>‹#›</a:t>
            </a:fld>
            <a:endParaRPr lang="en-US" dirty="0"/>
          </a:p>
        </p:txBody>
      </p:sp>
      <p:sp>
        <p:nvSpPr>
          <p:cNvPr id="5" name="Rectangle 4"/>
          <p:cNvSpPr/>
          <p:nvPr userDrawn="1"/>
        </p:nvSpPr>
        <p:spPr>
          <a:xfrm>
            <a:off x="0" y="0"/>
            <a:ext cx="9144000" cy="82296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p:cNvSpPr>
            <a:spLocks noGrp="1"/>
          </p:cNvSpPr>
          <p:nvPr>
            <p:ph type="title" hasCustomPrompt="1"/>
          </p:nvPr>
        </p:nvSpPr>
        <p:spPr>
          <a:xfrm>
            <a:off x="457200" y="0"/>
            <a:ext cx="8229600" cy="822960"/>
          </a:xfrm>
        </p:spPr>
        <p:txBody>
          <a:bodyPr>
            <a:noAutofit/>
          </a:bodyPr>
          <a:lstStyle>
            <a:lvl1pPr algn="l">
              <a:defRPr sz="3200" baseline="0">
                <a:solidFill>
                  <a:schemeClr val="bg1"/>
                </a:solidFill>
                <a:latin typeface="Segoe UI" pitchFamily="34" charset="0"/>
                <a:ea typeface="Segoe UI" pitchFamily="34" charset="0"/>
                <a:cs typeface="Segoe UI" pitchFamily="34" charset="0"/>
              </a:defRPr>
            </a:lvl1pPr>
          </a:lstStyle>
          <a:p>
            <a:r>
              <a:rPr lang="en-US" dirty="0" smtClean="0"/>
              <a:t>32pt Slide Title</a:t>
            </a:r>
            <a:endParaRPr lang="en-US" dirty="0"/>
          </a:p>
        </p:txBody>
      </p:sp>
    </p:spTree>
    <p:extLst>
      <p:ext uri="{BB962C8B-B14F-4D97-AF65-F5344CB8AC3E}">
        <p14:creationId xmlns:p14="http://schemas.microsoft.com/office/powerpoint/2010/main" val="414811229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C69B7DB-8367-4EA5-BD31-DC3A1C807884}" type="datetimeFigureOut">
              <a:rPr lang="en-US" smtClean="0"/>
              <a:t>1/12/2016</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latin typeface="Segoe UI" pitchFamily="34" charset="0"/>
                <a:ea typeface="Segoe UI" pitchFamily="34" charset="0"/>
                <a:cs typeface="Segoe UI" pitchFamily="34" charset="0"/>
              </a:defRPr>
            </a:lvl1pPr>
          </a:lstStyle>
          <a:p>
            <a:fld id="{D814DA60-3BEE-4BCE-BEDB-E433FD970963}" type="slidenum">
              <a:rPr lang="en-US" smtClean="0"/>
              <a:pPr/>
              <a:t>‹#›</a:t>
            </a:fld>
            <a:endParaRPr lang="en-US" dirty="0"/>
          </a:p>
        </p:txBody>
      </p:sp>
    </p:spTree>
    <p:extLst>
      <p:ext uri="{BB962C8B-B14F-4D97-AF65-F5344CB8AC3E}">
        <p14:creationId xmlns:p14="http://schemas.microsoft.com/office/powerpoint/2010/main" val="3754704928"/>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0" r:id="rId4"/>
    <p:sldLayoutId id="2147483661" r:id="rId5"/>
    <p:sldLayoutId id="2147483655" r:id="rId6"/>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www.microsoft.com/learning/certification" TargetMode="External"/><Relationship Id="rId2" Type="http://schemas.openxmlformats.org/officeDocument/2006/relationships/notesSlide" Target="../notesSlides/notesSlide10.xml"/><Relationship Id="rId1" Type="http://schemas.openxmlformats.org/officeDocument/2006/relationships/slideLayout" Target="../slideLayouts/slideLayout4.xml"/><Relationship Id="rId5" Type="http://schemas.openxmlformats.org/officeDocument/2006/relationships/image" Target="../media/image8.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4.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hyperlink" Target="http://www.microsoft.com/learning/" TargetMode="External"/><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prstGeom prst="rect">
            <a:avLst/>
          </a:prstGeom>
        </p:spPr>
        <p:txBody>
          <a:bodyPr/>
          <a:lstStyle/>
          <a:p>
            <a:pPr marL="0" indent="0">
              <a:buNone/>
            </a:pPr>
            <a:r>
              <a:rPr lang="en-US" dirty="0" smtClean="0"/>
              <a:t>20462D</a:t>
            </a:r>
            <a:endParaRPr lang="en-US" dirty="0"/>
          </a:p>
        </p:txBody>
      </p:sp>
      <p:sp>
        <p:nvSpPr>
          <p:cNvPr id="7" name="Text Placeholder 6"/>
          <p:cNvSpPr>
            <a:spLocks noGrp="1"/>
          </p:cNvSpPr>
          <p:nvPr>
            <p:ph type="body" sz="quarter" idx="11"/>
          </p:nvPr>
        </p:nvSpPr>
        <p:spPr>
          <a:xfrm>
            <a:off x="3108232" y="3654152"/>
            <a:ext cx="6035768" cy="1143000"/>
          </a:xfrm>
        </p:spPr>
        <p:txBody>
          <a:bodyPr/>
          <a:lstStyle/>
          <a:p>
            <a:r>
              <a:rPr lang="en-GB" dirty="0" smtClean="0"/>
              <a:t>Administering Microsoft® </a:t>
            </a:r>
            <a:r>
              <a:rPr lang="en-GB" dirty="0"/>
              <a:t>SQL </a:t>
            </a:r>
            <a:r>
              <a:rPr lang="en-GB" dirty="0" smtClean="0"/>
              <a:t>Server® </a:t>
            </a:r>
            <a:r>
              <a:rPr lang="en-US" dirty="0"/>
              <a:t>2014 </a:t>
            </a:r>
            <a:r>
              <a:rPr lang="en-GB" dirty="0" smtClean="0"/>
              <a:t>Databases</a:t>
            </a:r>
            <a:endParaRPr lang="en-US" dirty="0"/>
          </a:p>
        </p:txBody>
      </p:sp>
    </p:spTree>
    <p:extLst>
      <p:ext uri="{BB962C8B-B14F-4D97-AF65-F5344CB8AC3E}">
        <p14:creationId xmlns:p14="http://schemas.microsoft.com/office/powerpoint/2010/main" val="420732160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Microsoft Certification Program</a:t>
            </a:r>
            <a:endParaRPr lang="en-US" dirty="0"/>
          </a:p>
        </p:txBody>
      </p:sp>
      <p:sp>
        <p:nvSpPr>
          <p:cNvPr id="3" name="TextBox 2"/>
          <p:cNvSpPr txBox="1"/>
          <p:nvPr/>
        </p:nvSpPr>
        <p:spPr>
          <a:xfrm>
            <a:off x="457200" y="1219200"/>
            <a:ext cx="4724400" cy="5447645"/>
          </a:xfrm>
          <a:prstGeom prst="rect">
            <a:avLst/>
          </a:prstGeom>
          <a:noFill/>
        </p:spPr>
        <p:txBody>
          <a:bodyPr wrap="square" rtlCol="0">
            <a:spAutoFit/>
          </a:bodyPr>
          <a:lstStyle/>
          <a:p>
            <a:r>
              <a:rPr lang="en-US" sz="2800" dirty="0" smtClean="0">
                <a:solidFill>
                  <a:srgbClr val="0070C0"/>
                </a:solidFill>
              </a:rPr>
              <a:t>Get trained. Get certified. </a:t>
            </a:r>
          </a:p>
          <a:p>
            <a:r>
              <a:rPr lang="en-US" sz="3800" dirty="0" smtClean="0">
                <a:solidFill>
                  <a:srgbClr val="00B0F0"/>
                </a:solidFill>
              </a:rPr>
              <a:t>Get ahead.</a:t>
            </a:r>
          </a:p>
          <a:p>
            <a:endParaRPr lang="en-US" sz="1000" dirty="0"/>
          </a:p>
          <a:p>
            <a:endParaRPr lang="en-US" dirty="0" smtClean="0"/>
          </a:p>
          <a:p>
            <a:r>
              <a:rPr lang="en-US" dirty="0" smtClean="0"/>
              <a:t>Microsoft Certifications demonstrate you have the skills to design, deploy, and optimize the latest technology solutions. </a:t>
            </a:r>
          </a:p>
          <a:p>
            <a:endParaRPr lang="en-US" dirty="0"/>
          </a:p>
          <a:p>
            <a:r>
              <a:rPr lang="en-US" dirty="0" smtClean="0"/>
              <a:t>Ask your Microsoft Learning Partner how you can prepare for certification.</a:t>
            </a:r>
          </a:p>
          <a:p>
            <a:endParaRPr lang="en-US" dirty="0" smtClean="0"/>
          </a:p>
          <a:p>
            <a:r>
              <a:rPr lang="en-US" dirty="0" smtClean="0"/>
              <a:t>Also see:</a:t>
            </a:r>
            <a:endParaRPr lang="en-US" dirty="0"/>
          </a:p>
          <a:p>
            <a:r>
              <a:rPr lang="en-US" dirty="0" smtClean="0">
                <a:hlinkClick r:id="rId3"/>
              </a:rPr>
              <a:t>http</a:t>
            </a:r>
            <a:r>
              <a:rPr lang="en-US" dirty="0">
                <a:hlinkClick r:id="rId3"/>
              </a:rPr>
              <a:t>://</a:t>
            </a:r>
            <a:r>
              <a:rPr lang="en-US" dirty="0" smtClean="0">
                <a:hlinkClick r:id="rId3"/>
              </a:rPr>
              <a:t>www.microsoft.com/learning/</a:t>
            </a:r>
          </a:p>
          <a:p>
            <a:r>
              <a:rPr lang="en-US" dirty="0" smtClean="0">
                <a:hlinkClick r:id="rId3"/>
              </a:rPr>
              <a:t>certification</a:t>
            </a:r>
            <a:endParaRPr lang="en-US" dirty="0" smtClean="0"/>
          </a:p>
          <a:p>
            <a:endParaRPr lang="en-US" dirty="0"/>
          </a:p>
          <a:p>
            <a:endParaRPr lang="en-US" dirty="0" smtClean="0"/>
          </a:p>
          <a:p>
            <a:endParaRPr lang="en-US" dirty="0"/>
          </a:p>
          <a:p>
            <a:endParaRPr lang="en-US" dirty="0"/>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43151" y="2133600"/>
            <a:ext cx="3160162" cy="3926913"/>
          </a:xfrm>
          <a:prstGeom prst="rect">
            <a:avLst/>
          </a:prstGeom>
        </p:spPr>
      </p:pic>
      <p:pic>
        <p:nvPicPr>
          <p:cNvPr id="5" name="Picture 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81000" y="5867400"/>
            <a:ext cx="1898910" cy="698502"/>
          </a:xfrm>
          <a:prstGeom prst="rect">
            <a:avLst/>
          </a:prstGeom>
        </p:spPr>
      </p:pic>
    </p:spTree>
    <p:extLst>
      <p:ext uri="{BB962C8B-B14F-4D97-AF65-F5344CB8AC3E}">
        <p14:creationId xmlns:p14="http://schemas.microsoft.com/office/powerpoint/2010/main" val="388138515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Preparing for the Labs</a:t>
            </a:r>
            <a:endParaRPr lang="en-US" dirty="0"/>
          </a:p>
        </p:txBody>
      </p:sp>
      <p:sp>
        <p:nvSpPr>
          <p:cNvPr id="4" name="Text Placeholder 3"/>
          <p:cNvSpPr>
            <a:spLocks noGrp="1"/>
          </p:cNvSpPr>
          <p:nvPr>
            <p:ph type="body" sz="quarter" idx="13"/>
          </p:nvPr>
        </p:nvSpPr>
        <p:spPr>
          <a:xfrm>
            <a:off x="457200" y="1844824"/>
            <a:ext cx="8229600" cy="4327376"/>
          </a:xfrm>
        </p:spPr>
        <p:txBody>
          <a:bodyPr/>
          <a:lstStyle/>
          <a:p>
            <a:pPr marL="0" indent="0">
              <a:buNone/>
            </a:pPr>
            <a:r>
              <a:rPr lang="en-US" sz="2200" dirty="0" smtClean="0"/>
              <a:t>Your lab activities will be centered around Adventure Works Cycles, a fictitious manufacturer and seller of cycles and related products.</a:t>
            </a:r>
          </a:p>
          <a:p>
            <a:pPr marL="0" indent="0">
              <a:buNone/>
            </a:pPr>
            <a:endParaRPr lang="en-US" sz="2200" dirty="0" smtClean="0"/>
          </a:p>
          <a:p>
            <a:pPr marL="0" indent="0">
              <a:buNone/>
            </a:pPr>
            <a:r>
              <a:rPr lang="en-US" sz="2200" dirty="0" smtClean="0"/>
              <a:t>To complete the labs, you will work in a virtual </a:t>
            </a:r>
            <a:br>
              <a:rPr lang="en-US" sz="2200" dirty="0" smtClean="0"/>
            </a:br>
            <a:r>
              <a:rPr lang="en-US" sz="2200" dirty="0" smtClean="0"/>
              <a:t>machine (VM) environment. </a:t>
            </a:r>
          </a:p>
          <a:p>
            <a:pPr marL="0" indent="0">
              <a:buNone/>
            </a:pPr>
            <a:endParaRPr lang="en-US" sz="2200"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52320" y="2996952"/>
            <a:ext cx="1036320" cy="1219200"/>
          </a:xfrm>
          <a:prstGeom prst="rect">
            <a:avLst/>
          </a:prstGeom>
        </p:spPr>
      </p:pic>
    </p:spTree>
    <p:extLst>
      <p:ext uri="{BB962C8B-B14F-4D97-AF65-F5344CB8AC3E}">
        <p14:creationId xmlns:p14="http://schemas.microsoft.com/office/powerpoint/2010/main" val="169789159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p:cNvSpPr/>
          <p:nvPr/>
        </p:nvSpPr>
        <p:spPr>
          <a:xfrm>
            <a:off x="899592" y="4118883"/>
            <a:ext cx="3888432" cy="2305918"/>
          </a:xfrm>
          <a:prstGeom prst="rect">
            <a:avLst/>
          </a:prstGeom>
          <a:ln w="9525"/>
        </p:spPr>
        <p:style>
          <a:lnRef idx="2">
            <a:schemeClr val="dk1"/>
          </a:lnRef>
          <a:fillRef idx="1">
            <a:schemeClr val="lt1"/>
          </a:fillRef>
          <a:effectRef idx="0">
            <a:schemeClr val="dk1"/>
          </a:effectRef>
          <a:fontRef idx="minor">
            <a:schemeClr val="dk1"/>
          </a:fontRef>
        </p:style>
        <p:txBody>
          <a:bodyPr rtlCol="0" anchor="ctr"/>
          <a:lstStyle/>
          <a:p>
            <a:pPr algn="ctr"/>
            <a:endParaRPr lang="en-GB" dirty="0"/>
          </a:p>
        </p:txBody>
      </p:sp>
      <p:cxnSp>
        <p:nvCxnSpPr>
          <p:cNvPr id="36" name="Straight Connector 35"/>
          <p:cNvCxnSpPr/>
          <p:nvPr/>
        </p:nvCxnSpPr>
        <p:spPr>
          <a:xfrm>
            <a:off x="2746682" y="4859518"/>
            <a:ext cx="0" cy="222985"/>
          </a:xfrm>
          <a:prstGeom prst="line">
            <a:avLst/>
          </a:prstGeom>
        </p:spPr>
        <p:style>
          <a:lnRef idx="1">
            <a:schemeClr val="dk1"/>
          </a:lnRef>
          <a:fillRef idx="0">
            <a:schemeClr val="dk1"/>
          </a:fillRef>
          <a:effectRef idx="0">
            <a:schemeClr val="dk1"/>
          </a:effectRef>
          <a:fontRef idx="minor">
            <a:schemeClr val="tx1"/>
          </a:fontRef>
        </p:style>
      </p:cxnSp>
      <p:sp>
        <p:nvSpPr>
          <p:cNvPr id="4" name="Title 3"/>
          <p:cNvSpPr>
            <a:spLocks noGrp="1"/>
          </p:cNvSpPr>
          <p:nvPr>
            <p:ph type="title"/>
          </p:nvPr>
        </p:nvSpPr>
        <p:spPr/>
        <p:txBody>
          <a:bodyPr/>
          <a:lstStyle/>
          <a:p>
            <a:r>
              <a:rPr lang="en-US" dirty="0" smtClean="0"/>
              <a:t>Virtual Machine Environment</a:t>
            </a:r>
            <a:endParaRPr lang="en-US" dirty="0"/>
          </a:p>
        </p:txBody>
      </p:sp>
      <p:graphicFrame>
        <p:nvGraphicFramePr>
          <p:cNvPr id="6" name="Group 29"/>
          <p:cNvGraphicFramePr>
            <a:graphicFrameLocks noGrp="1"/>
          </p:cNvGraphicFramePr>
          <p:nvPr>
            <p:extLst>
              <p:ext uri="{D42A27DB-BD31-4B8C-83A1-F6EECF244321}">
                <p14:modId xmlns:p14="http://schemas.microsoft.com/office/powerpoint/2010/main" val="2336013397"/>
              </p:ext>
            </p:extLst>
          </p:nvPr>
        </p:nvGraphicFramePr>
        <p:xfrm>
          <a:off x="457200" y="1219200"/>
          <a:ext cx="8153400" cy="2229084"/>
        </p:xfrm>
        <a:graphic>
          <a:graphicData uri="http://schemas.openxmlformats.org/drawingml/2006/table">
            <a:tbl>
              <a:tblPr>
                <a:tableStyleId>{BC89EF96-8CEA-46FF-86C4-4CE0E7609802}</a:tableStyleId>
              </a:tblPr>
              <a:tblGrid>
                <a:gridCol w="3200400"/>
                <a:gridCol w="4953000"/>
              </a:tblGrid>
              <a:tr h="516053">
                <a:tc>
                  <a:txBody>
                    <a:bodyPr/>
                    <a:lstStyle/>
                    <a:p>
                      <a:pPr marL="0" marR="0" lvl="0" indent="0" algn="l" defTabSz="914400" rtl="0" eaLnBrk="1" fontAlgn="base" latinLnBrk="0" hangingPunct="1">
                        <a:lnSpc>
                          <a:spcPct val="90000"/>
                        </a:lnSpc>
                        <a:spcBef>
                          <a:spcPct val="0"/>
                        </a:spcBef>
                        <a:spcAft>
                          <a:spcPct val="0"/>
                        </a:spcAft>
                        <a:buClr>
                          <a:schemeClr val="hlink"/>
                        </a:buClr>
                        <a:buSzPct val="90000"/>
                        <a:buFontTx/>
                        <a:buNone/>
                        <a:tabLst/>
                      </a:pPr>
                      <a:r>
                        <a:rPr kumimoji="0" lang="en-US" sz="1600" b="1" u="none" strike="noStrike" cap="none" normalizeH="0" baseline="0" dirty="0" smtClean="0">
                          <a:ln>
                            <a:noFill/>
                          </a:ln>
                          <a:solidFill>
                            <a:srgbClr val="0070C0"/>
                          </a:solidFill>
                          <a:effectLst/>
                        </a:rPr>
                        <a:t>Virtual Machine Name:</a:t>
                      </a:r>
                      <a:endParaRPr kumimoji="0" lang="en-US" sz="1600" b="1" i="0" u="none" strike="noStrike" cap="none" normalizeH="0" baseline="0" dirty="0" smtClean="0">
                        <a:ln>
                          <a:noFill/>
                        </a:ln>
                        <a:solidFill>
                          <a:srgbClr val="0070C0"/>
                        </a:solidFill>
                        <a:effectLst/>
                        <a:latin typeface="Verdana" pitchFamily="34" charset="0"/>
                        <a:cs typeface="Arial" charset="0"/>
                      </a:endParaRPr>
                    </a:p>
                  </a:txBody>
                  <a:tcPr marT="91421" marB="91421" anchor="ctr" horzOverflow="overflow"/>
                </a:tc>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sz="1600" b="1" u="none" strike="noStrike" cap="none" normalizeH="0" baseline="0" dirty="0" smtClean="0">
                          <a:ln>
                            <a:noFill/>
                          </a:ln>
                          <a:solidFill>
                            <a:srgbClr val="0070C0"/>
                          </a:solidFill>
                          <a:effectLst/>
                        </a:rPr>
                        <a:t>Use as:</a:t>
                      </a:r>
                      <a:endParaRPr kumimoji="0" lang="en-US" sz="1600" b="1" i="0" u="none" strike="noStrike" cap="none" normalizeH="0" baseline="0" dirty="0" smtClean="0">
                        <a:ln>
                          <a:noFill/>
                        </a:ln>
                        <a:solidFill>
                          <a:srgbClr val="0070C0"/>
                        </a:solidFill>
                        <a:effectLst/>
                        <a:latin typeface="Verdana" pitchFamily="34" charset="0"/>
                        <a:cs typeface="Arial" charset="0"/>
                      </a:endParaRPr>
                    </a:p>
                  </a:txBody>
                  <a:tcPr marT="91421" marB="91421" anchor="ctr" horzOverflow="overflow"/>
                </a:tc>
              </a:tr>
              <a:tr h="577790">
                <a:tc>
                  <a:txBody>
                    <a:bodyPr/>
                    <a:lstStyle/>
                    <a:p>
                      <a:pPr marL="0" marR="0" lvl="0" indent="0" algn="l" defTabSz="914400" rtl="0" eaLnBrk="1" fontAlgn="base" latinLnBrk="0" hangingPunct="1">
                        <a:lnSpc>
                          <a:spcPct val="90000"/>
                        </a:lnSpc>
                        <a:spcBef>
                          <a:spcPct val="0"/>
                        </a:spcBef>
                        <a:spcAft>
                          <a:spcPct val="0"/>
                        </a:spcAft>
                        <a:buClr>
                          <a:schemeClr val="hlink"/>
                        </a:buClr>
                        <a:buSzPct val="90000"/>
                        <a:buFontTx/>
                        <a:buNone/>
                        <a:tabLst/>
                      </a:pPr>
                      <a:r>
                        <a:rPr kumimoji="0" lang="en-US" sz="1600" b="0" i="0" u="none" strike="noStrike" cap="none" normalizeH="0" baseline="0" dirty="0" smtClean="0">
                          <a:ln>
                            <a:noFill/>
                          </a:ln>
                          <a:solidFill>
                            <a:schemeClr val="tx1"/>
                          </a:solidFill>
                          <a:effectLst/>
                          <a:latin typeface="Segoe UI" pitchFamily="34" charset="0"/>
                          <a:ea typeface="Segoe UI" pitchFamily="34" charset="0"/>
                          <a:cs typeface="Segoe UI" pitchFamily="34" charset="0"/>
                        </a:rPr>
                        <a:t>20462C-MIA-DC</a:t>
                      </a:r>
                      <a:endParaRPr kumimoji="0" lang="en-US" sz="1600" b="0" i="1" u="none" strike="noStrike" cap="none" normalizeH="0" baseline="0" dirty="0" smtClean="0">
                        <a:ln>
                          <a:noFill/>
                        </a:ln>
                        <a:solidFill>
                          <a:schemeClr val="tx1"/>
                        </a:solidFill>
                        <a:effectLst/>
                        <a:latin typeface="Segoe UI" pitchFamily="34" charset="0"/>
                        <a:ea typeface="Segoe UI" pitchFamily="34" charset="0"/>
                        <a:cs typeface="Segoe UI" pitchFamily="34" charset="0"/>
                      </a:endParaRPr>
                    </a:p>
                  </a:txBody>
                  <a:tcPr marT="91421" marB="91421" anchor="ctr" horzOverflow="overflow"/>
                </a:tc>
                <a:tc>
                  <a:txBody>
                    <a:bodyPr/>
                    <a:lstStyle/>
                    <a:p>
                      <a:pPr marL="0" marR="0" lvl="0" indent="0" algn="l" defTabSz="914400" rtl="0" eaLnBrk="1" fontAlgn="base" latinLnBrk="0" hangingPunct="1">
                        <a:lnSpc>
                          <a:spcPct val="90000"/>
                        </a:lnSpc>
                        <a:spcBef>
                          <a:spcPct val="0"/>
                        </a:spcBef>
                        <a:spcAft>
                          <a:spcPct val="0"/>
                        </a:spcAft>
                        <a:buClr>
                          <a:schemeClr val="accent2"/>
                        </a:buClr>
                        <a:buSzPct val="90000"/>
                        <a:buFontTx/>
                        <a:buNone/>
                        <a:tabLst/>
                      </a:pPr>
                      <a:r>
                        <a:rPr kumimoji="0" lang="en-GB" sz="1600" b="0" i="0" u="none" strike="noStrike" cap="none" normalizeH="0" baseline="0" dirty="0" smtClean="0">
                          <a:ln>
                            <a:noFill/>
                          </a:ln>
                          <a:solidFill>
                            <a:schemeClr val="tx1"/>
                          </a:solidFill>
                          <a:effectLst/>
                          <a:latin typeface="Segoe UI" pitchFamily="34" charset="0"/>
                          <a:ea typeface="Segoe UI" pitchFamily="34" charset="0"/>
                          <a:cs typeface="Segoe UI" pitchFamily="34" charset="0"/>
                        </a:rPr>
                        <a:t>Domain controller</a:t>
                      </a:r>
                      <a:endParaRPr kumimoji="0" lang="en-US" sz="1600" b="0" i="0" u="none" strike="noStrike" cap="none" normalizeH="0" baseline="0" dirty="0" smtClean="0">
                        <a:ln>
                          <a:noFill/>
                        </a:ln>
                        <a:solidFill>
                          <a:schemeClr val="tx1"/>
                        </a:solidFill>
                        <a:effectLst/>
                        <a:latin typeface="Segoe UI" pitchFamily="34" charset="0"/>
                        <a:ea typeface="Segoe UI" pitchFamily="34" charset="0"/>
                        <a:cs typeface="Segoe UI" pitchFamily="34" charset="0"/>
                      </a:endParaRPr>
                    </a:p>
                  </a:txBody>
                  <a:tcPr marT="91421" marB="91421" anchor="ctr" horzOverflow="overflow"/>
                </a:tc>
              </a:tr>
              <a:tr h="577790">
                <a:tc>
                  <a:txBody>
                    <a:bodyPr/>
                    <a:lstStyle/>
                    <a:p>
                      <a:pPr marL="0" marR="0" lvl="0" indent="0" algn="l" defTabSz="914400" rtl="0" eaLnBrk="1" fontAlgn="base" latinLnBrk="0" hangingPunct="1">
                        <a:lnSpc>
                          <a:spcPct val="90000"/>
                        </a:lnSpc>
                        <a:spcBef>
                          <a:spcPct val="0"/>
                        </a:spcBef>
                        <a:spcAft>
                          <a:spcPct val="0"/>
                        </a:spcAft>
                        <a:buClr>
                          <a:schemeClr val="hlink"/>
                        </a:buClr>
                        <a:buSzPct val="90000"/>
                        <a:buFontTx/>
                        <a:buNone/>
                        <a:tabLst/>
                      </a:pPr>
                      <a:r>
                        <a:rPr kumimoji="0" lang="en-US" sz="1600" b="0" i="0" u="none" strike="noStrike" cap="none" normalizeH="0" baseline="0" dirty="0" smtClean="0">
                          <a:ln>
                            <a:noFill/>
                          </a:ln>
                          <a:solidFill>
                            <a:schemeClr val="tx1"/>
                          </a:solidFill>
                          <a:effectLst/>
                          <a:latin typeface="Segoe UI" pitchFamily="34" charset="0"/>
                          <a:ea typeface="Segoe UI" pitchFamily="34" charset="0"/>
                          <a:cs typeface="Segoe UI" pitchFamily="34" charset="0"/>
                        </a:rPr>
                        <a:t>20462C-MIA-SQL</a:t>
                      </a:r>
                      <a:endParaRPr kumimoji="0" lang="en-US" sz="1600" b="0" i="1" u="none" strike="noStrike" cap="none" normalizeH="0" baseline="0" dirty="0" smtClean="0">
                        <a:ln>
                          <a:noFill/>
                        </a:ln>
                        <a:solidFill>
                          <a:schemeClr val="tx1"/>
                        </a:solidFill>
                        <a:effectLst/>
                        <a:latin typeface="Segoe UI" pitchFamily="34" charset="0"/>
                        <a:ea typeface="Segoe UI" pitchFamily="34" charset="0"/>
                        <a:cs typeface="Segoe UI" pitchFamily="34" charset="0"/>
                      </a:endParaRPr>
                    </a:p>
                  </a:txBody>
                  <a:tcPr marT="91421" marB="91421" anchor="ctr" horzOverflow="overflow"/>
                </a:tc>
                <a:tc>
                  <a:txBody>
                    <a:bodyPr/>
                    <a:lstStyle/>
                    <a:p>
                      <a:pPr marL="0" marR="0" lvl="0" indent="0" algn="l" defTabSz="914400" rtl="0" eaLnBrk="1" fontAlgn="base" latinLnBrk="0" hangingPunct="1">
                        <a:lnSpc>
                          <a:spcPct val="90000"/>
                        </a:lnSpc>
                        <a:spcBef>
                          <a:spcPct val="0"/>
                        </a:spcBef>
                        <a:spcAft>
                          <a:spcPct val="0"/>
                        </a:spcAft>
                        <a:buClr>
                          <a:schemeClr val="accent2"/>
                        </a:buClr>
                        <a:buSzPct val="90000"/>
                        <a:buFontTx/>
                        <a:buNone/>
                        <a:tabLst/>
                      </a:pPr>
                      <a:r>
                        <a:rPr kumimoji="0" lang="en-GB" sz="1600" b="0" i="0" u="none" strike="noStrike" cap="none" normalizeH="0" baseline="0" dirty="0" smtClean="0">
                          <a:ln>
                            <a:noFill/>
                          </a:ln>
                          <a:solidFill>
                            <a:schemeClr val="tx1"/>
                          </a:solidFill>
                          <a:effectLst/>
                          <a:latin typeface="Segoe UI" pitchFamily="34" charset="0"/>
                          <a:ea typeface="Segoe UI" pitchFamily="34" charset="0"/>
                          <a:cs typeface="Segoe UI" pitchFamily="34" charset="0"/>
                        </a:rPr>
                        <a:t>Database server</a:t>
                      </a:r>
                      <a:endParaRPr kumimoji="0" lang="en-US" sz="1600" b="0" i="0" u="none" strike="noStrike" cap="none" normalizeH="0" baseline="0" dirty="0" smtClean="0">
                        <a:ln>
                          <a:noFill/>
                        </a:ln>
                        <a:solidFill>
                          <a:schemeClr val="tx1"/>
                        </a:solidFill>
                        <a:effectLst/>
                        <a:latin typeface="Segoe UI" pitchFamily="34" charset="0"/>
                        <a:ea typeface="Segoe UI" pitchFamily="34" charset="0"/>
                        <a:cs typeface="Segoe UI" pitchFamily="34" charset="0"/>
                      </a:endParaRPr>
                    </a:p>
                  </a:txBody>
                  <a:tcPr marT="91421" marB="91421" anchor="ctr" horzOverflow="overflow"/>
                </a:tc>
              </a:tr>
              <a:tr h="557451">
                <a:tc>
                  <a:txBody>
                    <a:bodyPr/>
                    <a:lstStyle/>
                    <a:p>
                      <a:pPr marL="0" marR="0" lvl="0" indent="0" algn="l" defTabSz="914400" rtl="0" eaLnBrk="1" fontAlgn="base" latinLnBrk="0" hangingPunct="1">
                        <a:lnSpc>
                          <a:spcPct val="90000"/>
                        </a:lnSpc>
                        <a:spcBef>
                          <a:spcPct val="0"/>
                        </a:spcBef>
                        <a:spcAft>
                          <a:spcPct val="0"/>
                        </a:spcAft>
                        <a:buClr>
                          <a:schemeClr val="hlink"/>
                        </a:buClr>
                        <a:buSzPct val="90000"/>
                        <a:buFontTx/>
                        <a:buNone/>
                        <a:tabLst/>
                      </a:pPr>
                      <a:r>
                        <a:rPr kumimoji="0" lang="en-GB" sz="1600" b="0" i="0" u="none" strike="noStrike" kern="1200" cap="none" normalizeH="0" baseline="0" dirty="0" smtClean="0">
                          <a:ln>
                            <a:noFill/>
                          </a:ln>
                          <a:solidFill>
                            <a:schemeClr val="tx1"/>
                          </a:solidFill>
                          <a:effectLst/>
                          <a:latin typeface="Segoe UI" pitchFamily="34" charset="0"/>
                          <a:ea typeface="Segoe UI" pitchFamily="34" charset="0"/>
                          <a:cs typeface="Segoe UI" pitchFamily="34" charset="0"/>
                        </a:rPr>
                        <a:t>MSL-TMG1 (optional)</a:t>
                      </a:r>
                      <a:endParaRPr kumimoji="0" lang="en-GB" sz="1600" b="0" i="0" u="none" strike="noStrike" kern="1200" cap="none" normalizeH="0" baseline="0" dirty="0">
                        <a:ln>
                          <a:noFill/>
                        </a:ln>
                        <a:solidFill>
                          <a:schemeClr val="tx1"/>
                        </a:solidFill>
                        <a:effectLst/>
                        <a:latin typeface="Segoe UI" pitchFamily="34" charset="0"/>
                        <a:ea typeface="Segoe UI" pitchFamily="34" charset="0"/>
                        <a:cs typeface="Segoe UI" pitchFamily="34" charset="0"/>
                      </a:endParaRPr>
                    </a:p>
                  </a:txBody>
                  <a:tcPr marT="91421" marB="91421" anchor="ctr" horzOverflow="overflow"/>
                </a:tc>
                <a:tc>
                  <a:txBody>
                    <a:bodyPr/>
                    <a:lstStyle/>
                    <a:p>
                      <a:pPr marL="0" marR="0" lvl="0" indent="0" algn="l" defTabSz="914400" rtl="0" eaLnBrk="1" fontAlgn="base" latinLnBrk="0" hangingPunct="1">
                        <a:lnSpc>
                          <a:spcPct val="90000"/>
                        </a:lnSpc>
                        <a:spcBef>
                          <a:spcPct val="0"/>
                        </a:spcBef>
                        <a:spcAft>
                          <a:spcPct val="0"/>
                        </a:spcAft>
                        <a:buClr>
                          <a:schemeClr val="hlink"/>
                        </a:buClr>
                        <a:buSzPct val="90000"/>
                        <a:buFontTx/>
                        <a:buNone/>
                        <a:tabLst/>
                      </a:pPr>
                      <a:r>
                        <a:rPr kumimoji="0" lang="en-GB" sz="1600" b="0" i="0" u="none" strike="noStrike" kern="1200" cap="none" normalizeH="0" baseline="0" dirty="0" smtClean="0">
                          <a:ln>
                            <a:noFill/>
                          </a:ln>
                          <a:solidFill>
                            <a:schemeClr val="tx1"/>
                          </a:solidFill>
                          <a:effectLst/>
                          <a:latin typeface="Segoe UI" pitchFamily="34" charset="0"/>
                          <a:ea typeface="Segoe UI" pitchFamily="34" charset="0"/>
                          <a:cs typeface="Segoe UI" pitchFamily="34" charset="0"/>
                        </a:rPr>
                        <a:t>Internet gateway</a:t>
                      </a:r>
                      <a:endParaRPr kumimoji="0" lang="en-GB" sz="1600" b="0" i="0" u="none" strike="noStrike" kern="1200" cap="none" normalizeH="0" baseline="0" dirty="0">
                        <a:ln>
                          <a:noFill/>
                        </a:ln>
                        <a:solidFill>
                          <a:schemeClr val="tx1"/>
                        </a:solidFill>
                        <a:effectLst/>
                        <a:latin typeface="Segoe UI" pitchFamily="34" charset="0"/>
                        <a:ea typeface="Segoe UI" pitchFamily="34" charset="0"/>
                        <a:cs typeface="Segoe UI" pitchFamily="34" charset="0"/>
                      </a:endParaRPr>
                    </a:p>
                  </a:txBody>
                  <a:tcPr marT="91421" marB="91421" anchor="ctr" horzOverflow="overflow"/>
                </a:tc>
              </a:tr>
            </a:tbl>
          </a:graphicData>
        </a:graphic>
      </p:graphicFrame>
      <p:grpSp>
        <p:nvGrpSpPr>
          <p:cNvPr id="14" name="Group 13"/>
          <p:cNvGrpSpPr/>
          <p:nvPr/>
        </p:nvGrpSpPr>
        <p:grpSpPr>
          <a:xfrm>
            <a:off x="2491435" y="5011991"/>
            <a:ext cx="820358" cy="930574"/>
            <a:chOff x="1341538" y="5190939"/>
            <a:chExt cx="820358" cy="930574"/>
          </a:xfrm>
        </p:grpSpPr>
        <p:pic>
          <p:nvPicPr>
            <p:cNvPr id="12" name="Picture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41538" y="5190939"/>
              <a:ext cx="528987" cy="930574"/>
            </a:xfrm>
            <a:prstGeom prst="rect">
              <a:avLst/>
            </a:prstGeom>
          </p:spPr>
        </p:pic>
        <p:pic>
          <p:nvPicPr>
            <p:cNvPr id="3" name="Picture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699348" y="5817101"/>
              <a:ext cx="462548" cy="304412"/>
            </a:xfrm>
            <a:prstGeom prst="rect">
              <a:avLst/>
            </a:prstGeom>
          </p:spPr>
        </p:pic>
      </p:grpSp>
      <p:grpSp>
        <p:nvGrpSpPr>
          <p:cNvPr id="13" name="Group 12"/>
          <p:cNvGrpSpPr/>
          <p:nvPr/>
        </p:nvGrpSpPr>
        <p:grpSpPr>
          <a:xfrm>
            <a:off x="2467494" y="3670743"/>
            <a:ext cx="744073" cy="968636"/>
            <a:chOff x="796299" y="4620604"/>
            <a:chExt cx="1020130" cy="1328007"/>
          </a:xfrm>
        </p:grpSpPr>
        <p:pic>
          <p:nvPicPr>
            <p:cNvPr id="11" name="Picture 1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96299" y="4620604"/>
              <a:ext cx="754909" cy="1328007"/>
            </a:xfrm>
            <a:prstGeom prst="rect">
              <a:avLst/>
            </a:prstGeom>
          </p:spPr>
        </p:pic>
        <p:grpSp>
          <p:nvGrpSpPr>
            <p:cNvPr id="10" name="Group 9"/>
            <p:cNvGrpSpPr/>
            <p:nvPr/>
          </p:nvGrpSpPr>
          <p:grpSpPr>
            <a:xfrm>
              <a:off x="1168357" y="5368784"/>
              <a:ext cx="648072" cy="574884"/>
              <a:chOff x="179512" y="5089963"/>
              <a:chExt cx="1072677" cy="951537"/>
            </a:xfrm>
          </p:grpSpPr>
          <p:sp>
            <p:nvSpPr>
              <p:cNvPr id="9" name="Isosceles Triangle 8"/>
              <p:cNvSpPr/>
              <p:nvPr/>
            </p:nvSpPr>
            <p:spPr>
              <a:xfrm>
                <a:off x="179512" y="5089963"/>
                <a:ext cx="1072677" cy="936104"/>
              </a:xfrm>
              <a:prstGeom prst="triangle">
                <a:avLst>
                  <a:gd name="adj" fmla="val 50808"/>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GB" dirty="0"/>
              </a:p>
            </p:txBody>
          </p:sp>
          <p:pic>
            <p:nvPicPr>
              <p:cNvPr id="8" name="Picture 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67850" y="5297118"/>
                <a:ext cx="561179" cy="744382"/>
              </a:xfrm>
              <a:prstGeom prst="rect">
                <a:avLst/>
              </a:prstGeom>
            </p:spPr>
          </p:pic>
        </p:grpSp>
      </p:grpSp>
      <p:pic>
        <p:nvPicPr>
          <p:cNvPr id="15" name="Picture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158793" y="5217228"/>
            <a:ext cx="528987" cy="930574"/>
          </a:xfrm>
          <a:prstGeom prst="rect">
            <a:avLst/>
          </a:prstGeom>
        </p:spPr>
      </p:pic>
      <p:pic>
        <p:nvPicPr>
          <p:cNvPr id="7" name="Picture 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457548" y="5673230"/>
            <a:ext cx="460463" cy="474572"/>
          </a:xfrm>
          <a:prstGeom prst="rect">
            <a:avLst/>
          </a:prstGeom>
        </p:spPr>
      </p:pic>
      <p:sp>
        <p:nvSpPr>
          <p:cNvPr id="21" name="TextBox 20"/>
          <p:cNvSpPr txBox="1"/>
          <p:nvPr/>
        </p:nvSpPr>
        <p:spPr>
          <a:xfrm>
            <a:off x="2041111" y="4561170"/>
            <a:ext cx="726481" cy="276999"/>
          </a:xfrm>
          <a:prstGeom prst="rect">
            <a:avLst/>
          </a:prstGeom>
          <a:noFill/>
        </p:spPr>
        <p:txBody>
          <a:bodyPr wrap="none" rtlCol="0">
            <a:spAutoFit/>
          </a:bodyPr>
          <a:lstStyle/>
          <a:p>
            <a:r>
              <a:rPr lang="en-GB" sz="1200" dirty="0" smtClean="0"/>
              <a:t>MIA-DC</a:t>
            </a:r>
            <a:endParaRPr lang="en-GB" sz="1200" dirty="0"/>
          </a:p>
        </p:txBody>
      </p:sp>
      <p:sp>
        <p:nvSpPr>
          <p:cNvPr id="22" name="TextBox 21"/>
          <p:cNvSpPr txBox="1"/>
          <p:nvPr/>
        </p:nvSpPr>
        <p:spPr>
          <a:xfrm>
            <a:off x="2411760" y="5940765"/>
            <a:ext cx="793807" cy="276999"/>
          </a:xfrm>
          <a:prstGeom prst="rect">
            <a:avLst/>
          </a:prstGeom>
          <a:noFill/>
        </p:spPr>
        <p:txBody>
          <a:bodyPr wrap="none" rtlCol="0">
            <a:spAutoFit/>
          </a:bodyPr>
          <a:lstStyle/>
          <a:p>
            <a:r>
              <a:rPr lang="en-GB" sz="1200" dirty="0" smtClean="0"/>
              <a:t>MIA-SQL</a:t>
            </a:r>
            <a:endParaRPr lang="en-GB" sz="1200" dirty="0"/>
          </a:p>
        </p:txBody>
      </p:sp>
      <p:sp>
        <p:nvSpPr>
          <p:cNvPr id="24" name="TextBox 23"/>
          <p:cNvSpPr txBox="1"/>
          <p:nvPr/>
        </p:nvSpPr>
        <p:spPr>
          <a:xfrm>
            <a:off x="4985303" y="6147802"/>
            <a:ext cx="944489" cy="276999"/>
          </a:xfrm>
          <a:prstGeom prst="rect">
            <a:avLst/>
          </a:prstGeom>
          <a:noFill/>
        </p:spPr>
        <p:txBody>
          <a:bodyPr wrap="none" rtlCol="0">
            <a:spAutoFit/>
          </a:bodyPr>
          <a:lstStyle/>
          <a:p>
            <a:r>
              <a:rPr lang="en-GB" sz="1200" dirty="0" smtClean="0"/>
              <a:t>MSL-TMG1</a:t>
            </a:r>
            <a:endParaRPr lang="en-GB" sz="1200" dirty="0"/>
          </a:p>
        </p:txBody>
      </p:sp>
      <p:sp>
        <p:nvSpPr>
          <p:cNvPr id="26" name="TextBox 25"/>
          <p:cNvSpPr txBox="1"/>
          <p:nvPr/>
        </p:nvSpPr>
        <p:spPr>
          <a:xfrm>
            <a:off x="2035651" y="6207115"/>
            <a:ext cx="1672253" cy="246221"/>
          </a:xfrm>
          <a:prstGeom prst="rect">
            <a:avLst/>
          </a:prstGeom>
          <a:noFill/>
        </p:spPr>
        <p:txBody>
          <a:bodyPr wrap="none" rtlCol="0">
            <a:spAutoFit/>
          </a:bodyPr>
          <a:lstStyle/>
          <a:p>
            <a:r>
              <a:rPr lang="en-GB" sz="1000" dirty="0" smtClean="0"/>
              <a:t>ADVENTUREWORKS.MSFT</a:t>
            </a:r>
            <a:endParaRPr lang="en-GB" sz="1000" dirty="0"/>
          </a:p>
        </p:txBody>
      </p:sp>
      <p:cxnSp>
        <p:nvCxnSpPr>
          <p:cNvPr id="30" name="Straight Connector 29"/>
          <p:cNvCxnSpPr/>
          <p:nvPr/>
        </p:nvCxnSpPr>
        <p:spPr>
          <a:xfrm>
            <a:off x="1187624" y="4858759"/>
            <a:ext cx="4742168" cy="0"/>
          </a:xfrm>
          <a:prstGeom prst="line">
            <a:avLst/>
          </a:prstGeom>
        </p:spPr>
        <p:style>
          <a:lnRef idx="2">
            <a:schemeClr val="dk1"/>
          </a:lnRef>
          <a:fillRef idx="0">
            <a:schemeClr val="dk1"/>
          </a:fillRef>
          <a:effectRef idx="1">
            <a:schemeClr val="dk1"/>
          </a:effectRef>
          <a:fontRef idx="minor">
            <a:schemeClr val="tx1"/>
          </a:fontRef>
        </p:style>
      </p:cxnSp>
      <p:cxnSp>
        <p:nvCxnSpPr>
          <p:cNvPr id="35" name="Straight Connector 34"/>
          <p:cNvCxnSpPr/>
          <p:nvPr/>
        </p:nvCxnSpPr>
        <p:spPr>
          <a:xfrm>
            <a:off x="2738870" y="4635774"/>
            <a:ext cx="0" cy="222985"/>
          </a:xfrm>
          <a:prstGeom prst="line">
            <a:avLst/>
          </a:prstGeom>
        </p:spPr>
        <p:style>
          <a:lnRef idx="1">
            <a:schemeClr val="dk1"/>
          </a:lnRef>
          <a:fillRef idx="0">
            <a:schemeClr val="dk1"/>
          </a:fillRef>
          <a:effectRef idx="0">
            <a:schemeClr val="dk1"/>
          </a:effectRef>
          <a:fontRef idx="minor">
            <a:schemeClr val="tx1"/>
          </a:fontRef>
        </p:style>
      </p:cxnSp>
      <p:cxnSp>
        <p:nvCxnSpPr>
          <p:cNvPr id="38" name="Straight Connector 37"/>
          <p:cNvCxnSpPr>
            <a:endCxn id="15" idx="0"/>
          </p:cNvCxnSpPr>
          <p:nvPr/>
        </p:nvCxnSpPr>
        <p:spPr>
          <a:xfrm>
            <a:off x="5423286" y="4868739"/>
            <a:ext cx="1" cy="348489"/>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08350116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Demonstration: Using Hyper-V Manager</a:t>
            </a:r>
            <a:endParaRPr lang="en-US" dirty="0"/>
          </a:p>
        </p:txBody>
      </p:sp>
      <p:sp>
        <p:nvSpPr>
          <p:cNvPr id="4" name="Text Placeholder 3"/>
          <p:cNvSpPr>
            <a:spLocks noGrp="1"/>
          </p:cNvSpPr>
          <p:nvPr>
            <p:ph type="body" sz="quarter" idx="13"/>
          </p:nvPr>
        </p:nvSpPr>
        <p:spPr/>
        <p:txBody>
          <a:bodyPr/>
          <a:lstStyle/>
          <a:p>
            <a:pPr marL="0" indent="0">
              <a:spcAft>
                <a:spcPts val="600"/>
              </a:spcAft>
              <a:buNone/>
            </a:pPr>
            <a:r>
              <a:rPr lang="en-US" sz="1800" dirty="0" smtClean="0"/>
              <a:t>In this demonstration, you will learn how to:</a:t>
            </a:r>
          </a:p>
          <a:p>
            <a:pPr>
              <a:spcAft>
                <a:spcPts val="300"/>
              </a:spcAft>
            </a:pPr>
            <a:r>
              <a:rPr lang="en-US" sz="1800" dirty="0" smtClean="0"/>
              <a:t>Open Hyper-V Manager</a:t>
            </a:r>
          </a:p>
          <a:p>
            <a:pPr>
              <a:spcAft>
                <a:spcPts val="300"/>
              </a:spcAft>
            </a:pPr>
            <a:r>
              <a:rPr lang="en-US" sz="1800" dirty="0" smtClean="0"/>
              <a:t>Navigate the various sections/panes within Hyper-V Manager</a:t>
            </a:r>
          </a:p>
          <a:p>
            <a:pPr lvl="1">
              <a:spcAft>
                <a:spcPts val="300"/>
              </a:spcAft>
            </a:pPr>
            <a:r>
              <a:rPr lang="en-US" sz="1800" dirty="0" smtClean="0"/>
              <a:t>Virtual Machines, Snapshots, and Actions: Server-specific and VM-specific</a:t>
            </a:r>
          </a:p>
          <a:p>
            <a:pPr>
              <a:spcAft>
                <a:spcPts val="300"/>
              </a:spcAft>
            </a:pPr>
            <a:r>
              <a:rPr lang="en-US" sz="1800" dirty="0" smtClean="0"/>
              <a:t>Identify the VMs used in the labs for this course</a:t>
            </a:r>
          </a:p>
          <a:p>
            <a:pPr>
              <a:spcAft>
                <a:spcPts val="300"/>
              </a:spcAft>
            </a:pPr>
            <a:r>
              <a:rPr lang="en-US" sz="1800" dirty="0" smtClean="0"/>
              <a:t>Take a Snapshot and Apply a Snapshot</a:t>
            </a:r>
          </a:p>
          <a:p>
            <a:pPr>
              <a:spcAft>
                <a:spcPts val="300"/>
              </a:spcAft>
            </a:pPr>
            <a:r>
              <a:rPr lang="en-US" sz="1800" dirty="0" smtClean="0"/>
              <a:t>Connect to a VM</a:t>
            </a:r>
          </a:p>
          <a:p>
            <a:pPr>
              <a:spcAft>
                <a:spcPts val="300"/>
              </a:spcAft>
            </a:pPr>
            <a:r>
              <a:rPr lang="en-US" sz="1800" dirty="0" smtClean="0"/>
              <a:t>Start and log on to a VM</a:t>
            </a:r>
          </a:p>
          <a:p>
            <a:pPr>
              <a:spcAft>
                <a:spcPts val="300"/>
              </a:spcAft>
            </a:pPr>
            <a:r>
              <a:rPr lang="en-US" sz="1800" dirty="0" smtClean="0"/>
              <a:t>Switch between full screen and window modes</a:t>
            </a:r>
          </a:p>
          <a:p>
            <a:pPr>
              <a:spcAft>
                <a:spcPts val="300"/>
              </a:spcAft>
            </a:pPr>
            <a:r>
              <a:rPr lang="en-US" sz="1800" dirty="0" smtClean="0"/>
              <a:t>Revert to the previous Snapshot</a:t>
            </a:r>
          </a:p>
          <a:p>
            <a:pPr>
              <a:spcAft>
                <a:spcPts val="300"/>
              </a:spcAft>
            </a:pPr>
            <a:r>
              <a:rPr lang="en-US" sz="1800" dirty="0" smtClean="0"/>
              <a:t>Shut down a VM</a:t>
            </a:r>
          </a:p>
          <a:p>
            <a:pPr lvl="1">
              <a:spcAft>
                <a:spcPts val="300"/>
              </a:spcAft>
            </a:pPr>
            <a:r>
              <a:rPr lang="en-US" sz="1800" dirty="0" smtClean="0"/>
              <a:t>When to use Shut Down or Turn off</a:t>
            </a:r>
          </a:p>
          <a:p>
            <a:pPr>
              <a:spcAft>
                <a:spcPts val="300"/>
              </a:spcAft>
            </a:pPr>
            <a:r>
              <a:rPr lang="en-US" sz="1800" dirty="0" smtClean="0"/>
              <a:t>Close Hyper-V Manager</a:t>
            </a:r>
            <a:endParaRPr lang="en-US" sz="1800" dirty="0"/>
          </a:p>
        </p:txBody>
      </p:sp>
    </p:spTree>
    <p:extLst>
      <p:ext uri="{BB962C8B-B14F-4D97-AF65-F5344CB8AC3E}">
        <p14:creationId xmlns:p14="http://schemas.microsoft.com/office/powerpoint/2010/main" val="295898091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Welcome!</a:t>
            </a:r>
            <a:endParaRPr lang="en-US" dirty="0"/>
          </a:p>
        </p:txBody>
      </p:sp>
      <p:sp>
        <p:nvSpPr>
          <p:cNvPr id="9" name="Content Placeholder 2"/>
          <p:cNvSpPr txBox="1">
            <a:spLocks/>
          </p:cNvSpPr>
          <p:nvPr/>
        </p:nvSpPr>
        <p:spPr>
          <a:xfrm>
            <a:off x="457200" y="1066800"/>
            <a:ext cx="8229600" cy="5105400"/>
          </a:xfrm>
          <a:prstGeom prst="rect">
            <a:avLst/>
          </a:prstGeom>
        </p:spPr>
        <p:txBody>
          <a:bodyPr numCol="2" spcCol="457200"/>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1200"/>
              </a:spcBef>
              <a:buNone/>
            </a:pPr>
            <a:r>
              <a:rPr lang="en-US" sz="1800" b="1" dirty="0" smtClean="0">
                <a:solidFill>
                  <a:srgbClr val="0070C0"/>
                </a:solidFill>
                <a:latin typeface="Segoe UI" pitchFamily="34" charset="0"/>
                <a:ea typeface="Segoe UI" pitchFamily="34" charset="0"/>
                <a:cs typeface="Segoe UI" pitchFamily="34" charset="0"/>
              </a:rPr>
              <a:t>Thank you for joining us today. </a:t>
            </a:r>
          </a:p>
          <a:p>
            <a:pPr marL="0" indent="0">
              <a:spcBef>
                <a:spcPts val="1200"/>
              </a:spcBef>
              <a:buNone/>
            </a:pPr>
            <a:r>
              <a:rPr lang="en-US" sz="1800" dirty="0" smtClean="0">
                <a:latin typeface="Segoe UI" pitchFamily="34" charset="0"/>
                <a:ea typeface="Segoe UI" pitchFamily="34" charset="0"/>
                <a:cs typeface="Segoe UI" pitchFamily="34" charset="0"/>
              </a:rPr>
              <a:t>We’ve worked together with Microsoft Learning Partners and Microsoft IT Academies to bring you a world-class learning experience, including: </a:t>
            </a:r>
          </a:p>
          <a:p>
            <a:pPr marL="0" indent="0">
              <a:spcBef>
                <a:spcPts val="1200"/>
              </a:spcBef>
              <a:buNone/>
            </a:pPr>
            <a:r>
              <a:rPr lang="en-US" sz="1800" b="1" dirty="0" smtClean="0">
                <a:solidFill>
                  <a:srgbClr val="0070C0"/>
                </a:solidFill>
                <a:latin typeface="Segoe UI" pitchFamily="34" charset="0"/>
                <a:ea typeface="Segoe UI" pitchFamily="34" charset="0"/>
                <a:cs typeface="Segoe UI" pitchFamily="34" charset="0"/>
              </a:rPr>
              <a:t>Microsoft Certified Trainers + Instructors. </a:t>
            </a:r>
            <a:r>
              <a:rPr lang="en-US" sz="1800" dirty="0" smtClean="0">
                <a:latin typeface="Segoe UI" pitchFamily="34" charset="0"/>
                <a:ea typeface="Segoe UI" pitchFamily="34" charset="0"/>
                <a:cs typeface="Segoe UI" pitchFamily="34" charset="0"/>
              </a:rPr>
              <a:t>Your instructor is a premier technical and instructional expert who meets ongoing certification requirements.  </a:t>
            </a:r>
          </a:p>
          <a:p>
            <a:pPr marL="0" indent="0">
              <a:spcBef>
                <a:spcPts val="1200"/>
              </a:spcBef>
              <a:buNone/>
            </a:pPr>
            <a:r>
              <a:rPr lang="en-US" sz="1800" b="1" dirty="0" smtClean="0">
                <a:solidFill>
                  <a:srgbClr val="0070C0"/>
                </a:solidFill>
                <a:latin typeface="Segoe UI" pitchFamily="34" charset="0"/>
                <a:ea typeface="Segoe UI" pitchFamily="34" charset="0"/>
                <a:cs typeface="Segoe UI" pitchFamily="34" charset="0"/>
              </a:rPr>
              <a:t>Customer Satisfaction Guarantee. </a:t>
            </a:r>
            <a:r>
              <a:rPr lang="en-US" sz="1800" dirty="0" smtClean="0">
                <a:latin typeface="Segoe UI" pitchFamily="34" charset="0"/>
                <a:ea typeface="Segoe UI" pitchFamily="34" charset="0"/>
                <a:cs typeface="Segoe UI" pitchFamily="34" charset="0"/>
              </a:rPr>
              <a:t>Our Partners offer a satisfaction guarantee and we hold them accountable for it. At the end of class, please complete an evaluation of </a:t>
            </a:r>
          </a:p>
          <a:p>
            <a:pPr marL="0" indent="0">
              <a:spcBef>
                <a:spcPts val="1200"/>
              </a:spcBef>
              <a:buNone/>
            </a:pPr>
            <a:endParaRPr lang="en-US" sz="1800" dirty="0" smtClean="0">
              <a:latin typeface="Segoe UI" pitchFamily="34" charset="0"/>
              <a:ea typeface="Segoe UI" pitchFamily="34" charset="0"/>
              <a:cs typeface="Segoe UI" pitchFamily="34" charset="0"/>
            </a:endParaRPr>
          </a:p>
          <a:p>
            <a:pPr marL="0" indent="0">
              <a:spcBef>
                <a:spcPts val="1200"/>
              </a:spcBef>
              <a:buNone/>
            </a:pPr>
            <a:r>
              <a:rPr lang="en-US" sz="1800" dirty="0" smtClean="0">
                <a:latin typeface="Segoe UI" pitchFamily="34" charset="0"/>
                <a:ea typeface="Segoe UI" pitchFamily="34" charset="0"/>
                <a:cs typeface="Segoe UI" pitchFamily="34" charset="0"/>
              </a:rPr>
              <a:t>today’s experience. We value your feedback!  </a:t>
            </a:r>
          </a:p>
          <a:p>
            <a:pPr marL="0" indent="0">
              <a:spcBef>
                <a:spcPts val="1200"/>
              </a:spcBef>
              <a:buNone/>
            </a:pPr>
            <a:r>
              <a:rPr lang="en-US" sz="1800" b="1" dirty="0" smtClean="0">
                <a:solidFill>
                  <a:srgbClr val="0070C0"/>
                </a:solidFill>
                <a:latin typeface="Segoe UI" pitchFamily="34" charset="0"/>
                <a:ea typeface="Segoe UI" pitchFamily="34" charset="0"/>
                <a:cs typeface="Segoe UI" pitchFamily="34" charset="0"/>
              </a:rPr>
              <a:t>Certification Benefits. </a:t>
            </a:r>
            <a:r>
              <a:rPr lang="en-US" sz="1800" dirty="0" smtClean="0">
                <a:latin typeface="Segoe UI" pitchFamily="34" charset="0"/>
                <a:ea typeface="Segoe UI" pitchFamily="34" charset="0"/>
                <a:cs typeface="Segoe UI" pitchFamily="34" charset="0"/>
              </a:rPr>
              <a:t>After training, consider pursuing a Microsoft Certification, to help distinguish your technical expertise and experience. Ask your instructor about available exam promotions and discounts.</a:t>
            </a:r>
          </a:p>
          <a:p>
            <a:pPr marL="0" indent="0">
              <a:spcBef>
                <a:spcPts val="1200"/>
              </a:spcBef>
              <a:buNone/>
            </a:pPr>
            <a:r>
              <a:rPr lang="en-US" sz="1800" dirty="0" smtClean="0">
                <a:latin typeface="Segoe UI" pitchFamily="34" charset="0"/>
                <a:ea typeface="Segoe UI" pitchFamily="34" charset="0"/>
                <a:cs typeface="Segoe UI" pitchFamily="34" charset="0"/>
              </a:rPr>
              <a:t>We wish you a great learning experience and ongoing career success!</a:t>
            </a:r>
          </a:p>
          <a:p>
            <a:pPr marL="0" indent="0">
              <a:lnSpc>
                <a:spcPct val="97000"/>
              </a:lnSpc>
              <a:buNone/>
            </a:pPr>
            <a:endParaRPr lang="en-US" sz="1800" dirty="0" smtClean="0"/>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69947" y="5867400"/>
            <a:ext cx="2193219" cy="806762"/>
          </a:xfrm>
          <a:prstGeom prst="rect">
            <a:avLst/>
          </a:prstGeom>
        </p:spPr>
      </p:pic>
    </p:spTree>
    <p:extLst>
      <p:ext uri="{BB962C8B-B14F-4D97-AF65-F5344CB8AC3E}">
        <p14:creationId xmlns:p14="http://schemas.microsoft.com/office/powerpoint/2010/main" val="303614786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Hello</a:t>
            </a:r>
            <a:endParaRPr lang="en-US" dirty="0"/>
          </a:p>
        </p:txBody>
      </p:sp>
      <p:sp>
        <p:nvSpPr>
          <p:cNvPr id="5" name="Text Placeholder 4"/>
          <p:cNvSpPr>
            <a:spLocks noGrp="1"/>
          </p:cNvSpPr>
          <p:nvPr>
            <p:ph type="body" sz="quarter" idx="13"/>
          </p:nvPr>
        </p:nvSpPr>
        <p:spPr/>
        <p:txBody>
          <a:bodyPr/>
          <a:lstStyle/>
          <a:p>
            <a:r>
              <a:rPr lang="en-US" dirty="0" smtClean="0">
                <a:solidFill>
                  <a:srgbClr val="0070C0"/>
                </a:solidFill>
              </a:rPr>
              <a:t>Instructor: </a:t>
            </a:r>
            <a:r>
              <a:rPr lang="en-US" dirty="0" smtClean="0"/>
              <a:t>&lt;Instructor Name&gt;</a:t>
            </a:r>
          </a:p>
          <a:p>
            <a:r>
              <a:rPr lang="en-US" dirty="0" smtClean="0"/>
              <a:t>&lt;Title or other credentials, e.g. Microsoft Certified Trainer&gt;</a:t>
            </a:r>
          </a:p>
          <a:p>
            <a:r>
              <a:rPr lang="en-US" dirty="0" smtClean="0"/>
              <a:t>&lt;Affiliation/Company&gt;</a:t>
            </a:r>
          </a:p>
          <a:p>
            <a:r>
              <a:rPr lang="en-US" dirty="0" smtClean="0"/>
              <a:t>&lt;A few words about my technical and professional experience&gt; </a:t>
            </a:r>
          </a:p>
        </p:txBody>
      </p:sp>
    </p:spTree>
    <p:extLst>
      <p:ext uri="{BB962C8B-B14F-4D97-AF65-F5344CB8AC3E}">
        <p14:creationId xmlns:p14="http://schemas.microsoft.com/office/powerpoint/2010/main" val="50387402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Student Introductions</a:t>
            </a:r>
            <a:endParaRPr lang="en-US" dirty="0"/>
          </a:p>
        </p:txBody>
      </p:sp>
      <p:sp>
        <p:nvSpPr>
          <p:cNvPr id="4" name="Text Placeholder 3"/>
          <p:cNvSpPr>
            <a:spLocks noGrp="1"/>
          </p:cNvSpPr>
          <p:nvPr>
            <p:ph type="body" sz="quarter" idx="13"/>
          </p:nvPr>
        </p:nvSpPr>
        <p:spPr/>
        <p:txBody>
          <a:bodyPr/>
          <a:lstStyle/>
          <a:p>
            <a:r>
              <a:rPr lang="en-US" dirty="0"/>
              <a:t>Name</a:t>
            </a:r>
          </a:p>
          <a:p>
            <a:r>
              <a:rPr lang="en-US" dirty="0"/>
              <a:t>Company affiliation</a:t>
            </a:r>
          </a:p>
          <a:p>
            <a:r>
              <a:rPr lang="en-US" dirty="0"/>
              <a:t>Title/function</a:t>
            </a:r>
          </a:p>
          <a:p>
            <a:r>
              <a:rPr lang="en-US" dirty="0"/>
              <a:t>Job responsibility</a:t>
            </a:r>
          </a:p>
          <a:p>
            <a:r>
              <a:rPr lang="en-GB" dirty="0" smtClean="0"/>
              <a:t>Office 365 experience</a:t>
            </a:r>
          </a:p>
          <a:p>
            <a:r>
              <a:rPr lang="en-GB" dirty="0" smtClean="0"/>
              <a:t>SQL </a:t>
            </a:r>
            <a:r>
              <a:rPr lang="en-US" dirty="0" smtClean="0"/>
              <a:t>experience</a:t>
            </a:r>
          </a:p>
          <a:p>
            <a:r>
              <a:rPr lang="bs-Latn-BA" dirty="0" smtClean="0"/>
              <a:t>Active</a:t>
            </a:r>
            <a:r>
              <a:rPr lang="bs-Latn-BA" dirty="0" smtClean="0">
                <a:solidFill>
                  <a:srgbClr val="CC0000"/>
                </a:solidFill>
              </a:rPr>
              <a:t> </a:t>
            </a:r>
            <a:r>
              <a:rPr lang="bs-Latn-BA" dirty="0" smtClean="0"/>
              <a:t>Directory</a:t>
            </a:r>
            <a:r>
              <a:rPr lang="en-US" dirty="0" smtClean="0"/>
              <a:t> experience</a:t>
            </a:r>
          </a:p>
          <a:p>
            <a:r>
              <a:rPr lang="en-US" dirty="0" smtClean="0"/>
              <a:t>Your </a:t>
            </a:r>
            <a:r>
              <a:rPr lang="en-US" dirty="0"/>
              <a:t>expectations for the course</a:t>
            </a:r>
          </a:p>
        </p:txBody>
      </p:sp>
    </p:spTree>
    <p:extLst>
      <p:ext uri="{BB962C8B-B14F-4D97-AF65-F5344CB8AC3E}">
        <p14:creationId xmlns:p14="http://schemas.microsoft.com/office/powerpoint/2010/main" val="28047127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Facilities</a:t>
            </a:r>
            <a:endParaRPr lang="en-US" dirty="0"/>
          </a:p>
        </p:txBody>
      </p:sp>
      <p:sp>
        <p:nvSpPr>
          <p:cNvPr id="3" name="Text Placeholder 2"/>
          <p:cNvSpPr>
            <a:spLocks noGrp="1"/>
          </p:cNvSpPr>
          <p:nvPr>
            <p:ph type="body" sz="quarter" idx="13"/>
          </p:nvPr>
        </p:nvSpPr>
        <p:spPr/>
        <p:txBody>
          <a:bodyPr/>
          <a:lstStyle/>
          <a:p>
            <a:r>
              <a:rPr lang="en-US" dirty="0" smtClean="0"/>
              <a:t>Class hours</a:t>
            </a:r>
          </a:p>
          <a:p>
            <a:r>
              <a:rPr lang="en-US" dirty="0" smtClean="0"/>
              <a:t>Building hours</a:t>
            </a:r>
          </a:p>
          <a:p>
            <a:r>
              <a:rPr lang="en-US" dirty="0" smtClean="0"/>
              <a:t>Parking</a:t>
            </a:r>
          </a:p>
          <a:p>
            <a:r>
              <a:rPr lang="en-US" dirty="0" smtClean="0"/>
              <a:t>Restrooms</a:t>
            </a:r>
          </a:p>
          <a:p>
            <a:r>
              <a:rPr lang="en-US" dirty="0" smtClean="0"/>
              <a:t>Meals</a:t>
            </a:r>
          </a:p>
          <a:p>
            <a:r>
              <a:rPr lang="en-US" dirty="0" smtClean="0"/>
              <a:t>Phones</a:t>
            </a:r>
          </a:p>
          <a:p>
            <a:r>
              <a:rPr lang="en-US" dirty="0" smtClean="0"/>
              <a:t>Messages</a:t>
            </a:r>
          </a:p>
          <a:p>
            <a:r>
              <a:rPr lang="en-US" dirty="0" smtClean="0"/>
              <a:t>Smoking</a:t>
            </a:r>
          </a:p>
          <a:p>
            <a:r>
              <a:rPr lang="en-US" dirty="0" smtClean="0"/>
              <a:t>Recycling</a:t>
            </a:r>
            <a:endParaRPr lang="en-US" dirty="0"/>
          </a:p>
        </p:txBody>
      </p:sp>
    </p:spTree>
    <p:extLst>
      <p:ext uri="{BB962C8B-B14F-4D97-AF65-F5344CB8AC3E}">
        <p14:creationId xmlns:p14="http://schemas.microsoft.com/office/powerpoint/2010/main" val="203473825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About This Course</a:t>
            </a:r>
            <a:endParaRPr lang="en-US" dirty="0"/>
          </a:p>
        </p:txBody>
      </p:sp>
      <p:sp>
        <p:nvSpPr>
          <p:cNvPr id="3" name="Content Placeholder 2"/>
          <p:cNvSpPr>
            <a:spLocks noGrp="1"/>
          </p:cNvSpPr>
          <p:nvPr>
            <p:ph type="body" sz="quarter" idx="13"/>
          </p:nvPr>
        </p:nvSpPr>
        <p:spPr>
          <a:prstGeom prst="rect">
            <a:avLst/>
          </a:prstGeom>
        </p:spPr>
        <p:txBody>
          <a:bodyPr/>
          <a:lstStyle/>
          <a:p>
            <a:r>
              <a:rPr lang="en-US" dirty="0" smtClean="0"/>
              <a:t>Audience</a:t>
            </a:r>
          </a:p>
          <a:p>
            <a:r>
              <a:rPr lang="en-US" dirty="0" smtClean="0"/>
              <a:t>Course Prerequisites</a:t>
            </a:r>
          </a:p>
          <a:p>
            <a:r>
              <a:rPr lang="en-US" dirty="0" smtClean="0"/>
              <a:t>Course Objectives</a:t>
            </a:r>
          </a:p>
          <a:p>
            <a:r>
              <a:rPr lang="en-US" dirty="0" smtClean="0"/>
              <a:t>What You Can Expect</a:t>
            </a:r>
            <a:endParaRPr lang="en-US" dirty="0"/>
          </a:p>
        </p:txBody>
      </p:sp>
    </p:spTree>
    <p:extLst>
      <p:ext uri="{BB962C8B-B14F-4D97-AF65-F5344CB8AC3E}">
        <p14:creationId xmlns:p14="http://schemas.microsoft.com/office/powerpoint/2010/main" val="360580419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a:xfrm>
            <a:off x="2743200" y="2057400"/>
            <a:ext cx="4876800" cy="2247868"/>
          </a:xfrm>
        </p:spPr>
        <p:txBody>
          <a:bodyPr/>
          <a:lstStyle/>
          <a:p>
            <a:pPr marL="0" indent="0">
              <a:buNone/>
            </a:pPr>
            <a:r>
              <a:rPr lang="en-US" sz="2000" b="1" dirty="0" smtClean="0">
                <a:solidFill>
                  <a:srgbClr val="0070C0"/>
                </a:solidFill>
              </a:rPr>
              <a:t>Microsoft Official Course Handbook</a:t>
            </a:r>
          </a:p>
          <a:p>
            <a:pPr marL="560070" indent="-285750"/>
            <a:r>
              <a:rPr lang="en-US" sz="2000" dirty="0" smtClean="0"/>
              <a:t>Organized by Modules</a:t>
            </a:r>
          </a:p>
          <a:p>
            <a:pPr marL="560070" indent="-285750"/>
            <a:r>
              <a:rPr lang="en-US" sz="2000" dirty="0" smtClean="0"/>
              <a:t>Includes Labs + Lab </a:t>
            </a:r>
            <a:r>
              <a:rPr lang="en-US" sz="2000" dirty="0"/>
              <a:t>Answer </a:t>
            </a:r>
            <a:r>
              <a:rPr lang="en-US" sz="2000" dirty="0" smtClean="0"/>
              <a:t>Keys</a:t>
            </a:r>
          </a:p>
          <a:p>
            <a:pPr marL="560070" indent="-285750"/>
            <a:r>
              <a:rPr lang="en-US" sz="2000" dirty="0" smtClean="0"/>
              <a:t>Module Reviews + Takeaways—great for on-the-job reference</a:t>
            </a:r>
            <a:endParaRPr lang="en-US" sz="1800" dirty="0"/>
          </a:p>
        </p:txBody>
      </p:sp>
      <p:sp>
        <p:nvSpPr>
          <p:cNvPr id="5" name="Title 4"/>
          <p:cNvSpPr>
            <a:spLocks noGrp="1"/>
          </p:cNvSpPr>
          <p:nvPr>
            <p:ph type="title"/>
          </p:nvPr>
        </p:nvSpPr>
        <p:spPr>
          <a:xfrm>
            <a:off x="465909" y="0"/>
            <a:ext cx="8229600" cy="822960"/>
          </a:xfrm>
        </p:spPr>
        <p:txBody>
          <a:bodyPr/>
          <a:lstStyle/>
          <a:p>
            <a:r>
              <a:rPr lang="en-US" dirty="0" smtClean="0"/>
              <a:t>Your Course Materials</a:t>
            </a:r>
            <a:endParaRPr lang="en-US" sz="2400" dirty="0">
              <a:solidFill>
                <a:srgbClr val="FFFF00"/>
              </a:solidFill>
            </a:endParaRPr>
          </a:p>
        </p:txBody>
      </p:sp>
      <p:sp>
        <p:nvSpPr>
          <p:cNvPr id="11" name="TextBox 10"/>
          <p:cNvSpPr txBox="1"/>
          <p:nvPr/>
        </p:nvSpPr>
        <p:spPr>
          <a:xfrm>
            <a:off x="381000" y="1066800"/>
            <a:ext cx="8077200" cy="707886"/>
          </a:xfrm>
          <a:prstGeom prst="rect">
            <a:avLst/>
          </a:prstGeom>
          <a:noFill/>
        </p:spPr>
        <p:txBody>
          <a:bodyPr wrap="square" rtlCol="0">
            <a:spAutoFit/>
          </a:bodyPr>
          <a:lstStyle/>
          <a:p>
            <a:r>
              <a:rPr lang="en-US" sz="2000" dirty="0" smtClean="0"/>
              <a:t>Designed to optimize your classroom learning experience. </a:t>
            </a:r>
          </a:p>
          <a:p>
            <a:r>
              <a:rPr lang="en-US" sz="2000" dirty="0" smtClean="0"/>
              <a:t>And support you back on the job. </a:t>
            </a:r>
            <a:endParaRPr lang="en-US" sz="2000" dirty="0"/>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0600" y="2154583"/>
            <a:ext cx="1676400" cy="2150685"/>
          </a:xfrm>
          <a:prstGeom prst="rect">
            <a:avLst/>
          </a:prstGeom>
        </p:spPr>
      </p:pic>
    </p:spTree>
    <p:extLst>
      <p:ext uri="{BB962C8B-B14F-4D97-AF65-F5344CB8AC3E}">
        <p14:creationId xmlns:p14="http://schemas.microsoft.com/office/powerpoint/2010/main" val="95740058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Course Outline</a:t>
            </a:r>
            <a:endParaRPr lang="en-US" dirty="0"/>
          </a:p>
        </p:txBody>
      </p:sp>
      <p:sp>
        <p:nvSpPr>
          <p:cNvPr id="6" name="Text Placeholder 5"/>
          <p:cNvSpPr>
            <a:spLocks noGrp="1"/>
          </p:cNvSpPr>
          <p:nvPr>
            <p:ph type="body" sz="quarter" idx="13"/>
          </p:nvPr>
        </p:nvSpPr>
        <p:spPr>
          <a:xfrm>
            <a:off x="323528" y="905342"/>
            <a:ext cx="8712968" cy="5654675"/>
          </a:xfrm>
        </p:spPr>
        <p:txBody>
          <a:bodyPr>
            <a:normAutofit fontScale="92500" lnSpcReduction="10000"/>
          </a:bodyPr>
          <a:lstStyle/>
          <a:p>
            <a:r>
              <a:rPr lang="en-US" sz="2400" dirty="0"/>
              <a:t>Module 1: </a:t>
            </a:r>
            <a:r>
              <a:rPr lang="en-GB" sz="2400" dirty="0"/>
              <a:t>Introduction to SQL Server 2014 Database Administration</a:t>
            </a:r>
            <a:endParaRPr lang="en-US" sz="2400" dirty="0"/>
          </a:p>
          <a:p>
            <a:r>
              <a:rPr lang="en-US" sz="2400" dirty="0"/>
              <a:t>Module 2: Installing and Configuring SQL Server 2014</a:t>
            </a:r>
          </a:p>
          <a:p>
            <a:r>
              <a:rPr lang="en-US" sz="2400" dirty="0"/>
              <a:t>Module 3: Working with Databases and Storage</a:t>
            </a:r>
          </a:p>
          <a:p>
            <a:r>
              <a:rPr lang="en-US" sz="2400" dirty="0"/>
              <a:t>Module 4: Planning and Implementing a Backup Strategy</a:t>
            </a:r>
          </a:p>
          <a:p>
            <a:r>
              <a:rPr lang="en-US" sz="2400" dirty="0"/>
              <a:t>Module 5: Restoring SQL Server 2014 Databases</a:t>
            </a:r>
          </a:p>
          <a:p>
            <a:r>
              <a:rPr lang="en-US" sz="2400" dirty="0"/>
              <a:t>Module 6: Importing and Exporting Data</a:t>
            </a:r>
          </a:p>
          <a:p>
            <a:r>
              <a:rPr lang="en-US" sz="2400" dirty="0"/>
              <a:t>Module 7: Monitoring SQL Server 2014</a:t>
            </a:r>
          </a:p>
          <a:p>
            <a:r>
              <a:rPr lang="en-US" sz="2400" dirty="0"/>
              <a:t>Module 8: Tracing SQL Server Activity</a:t>
            </a:r>
          </a:p>
          <a:p>
            <a:r>
              <a:rPr lang="en-US" sz="2400" dirty="0"/>
              <a:t>Module 9: Managing SQL Server Security</a:t>
            </a:r>
          </a:p>
          <a:p>
            <a:r>
              <a:rPr lang="en-US" sz="2400" dirty="0"/>
              <a:t>Module 10: Auditing Data Access and Encrypting Data</a:t>
            </a:r>
          </a:p>
          <a:p>
            <a:r>
              <a:rPr lang="en-US" sz="2400" dirty="0"/>
              <a:t>Module 11: Performing Ongoing Database Maintenance</a:t>
            </a:r>
          </a:p>
          <a:p>
            <a:r>
              <a:rPr lang="en-US" sz="2400" dirty="0"/>
              <a:t>Module 12: Automating SQL Server 2014 Management</a:t>
            </a:r>
          </a:p>
          <a:p>
            <a:r>
              <a:rPr lang="en-US" sz="2400" dirty="0"/>
              <a:t>Module 13: Monitoring SQL Server 2014 with Notifications and Alerts</a:t>
            </a:r>
          </a:p>
          <a:p>
            <a:pPr>
              <a:spcAft>
                <a:spcPts val="600"/>
              </a:spcAft>
            </a:pPr>
            <a:endParaRPr lang="en-US" sz="2400" dirty="0"/>
          </a:p>
        </p:txBody>
      </p:sp>
    </p:spTree>
    <p:extLst>
      <p:ext uri="{BB962C8B-B14F-4D97-AF65-F5344CB8AC3E}">
        <p14:creationId xmlns:p14="http://schemas.microsoft.com/office/powerpoint/2010/main" val="58446253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Related Courses</a:t>
            </a:r>
            <a:endParaRPr lang="en-US" dirty="0"/>
          </a:p>
        </p:txBody>
      </p:sp>
      <p:sp>
        <p:nvSpPr>
          <p:cNvPr id="7" name="Text Placeholder 6"/>
          <p:cNvSpPr>
            <a:spLocks noGrp="1"/>
          </p:cNvSpPr>
          <p:nvPr>
            <p:ph type="body" sz="quarter" idx="13"/>
          </p:nvPr>
        </p:nvSpPr>
        <p:spPr>
          <a:xfrm>
            <a:off x="457200" y="1066800"/>
            <a:ext cx="8507288" cy="4522440"/>
          </a:xfrm>
        </p:spPr>
        <p:txBody>
          <a:bodyPr/>
          <a:lstStyle/>
          <a:p>
            <a:pPr lvl="0"/>
            <a:r>
              <a:rPr lang="en-US" sz="2400" dirty="0" smtClean="0"/>
              <a:t>20461: Querying Microsoft SQL </a:t>
            </a:r>
            <a:r>
              <a:rPr lang="en-US" sz="2400" dirty="0" smtClean="0"/>
              <a:t>Server </a:t>
            </a:r>
            <a:r>
              <a:rPr lang="en-US" sz="2400" dirty="0" smtClean="0"/>
              <a:t>2014</a:t>
            </a:r>
            <a:endParaRPr lang="en-US" sz="2400" dirty="0" smtClean="0"/>
          </a:p>
          <a:p>
            <a:pPr lvl="0"/>
            <a:r>
              <a:rPr lang="en-US" sz="2400" dirty="0" smtClean="0"/>
              <a:t>20463: </a:t>
            </a:r>
            <a:r>
              <a:rPr lang="en-US" sz="2400" dirty="0"/>
              <a:t>Implementing a Data Warehouse with Microsoft SQL </a:t>
            </a:r>
            <a:r>
              <a:rPr lang="en-US" sz="2400" dirty="0" smtClean="0"/>
              <a:t>Server </a:t>
            </a:r>
            <a:r>
              <a:rPr lang="en-US" sz="2400" dirty="0" smtClean="0"/>
              <a:t>2014</a:t>
            </a:r>
            <a:endParaRPr lang="en-US" sz="2400" dirty="0" smtClean="0"/>
          </a:p>
          <a:p>
            <a:pPr lvl="0"/>
            <a:r>
              <a:rPr lang="en-US" sz="2400" dirty="0"/>
              <a:t>20464: </a:t>
            </a:r>
            <a:r>
              <a:rPr lang="en-US" sz="2400" dirty="0" smtClean="0"/>
              <a:t>Developing Microsoft </a:t>
            </a:r>
            <a:r>
              <a:rPr lang="en-US" sz="2400" dirty="0"/>
              <a:t>SQL Server </a:t>
            </a:r>
            <a:r>
              <a:rPr lang="en-US" sz="2400" dirty="0"/>
              <a:t>2014 </a:t>
            </a:r>
            <a:r>
              <a:rPr lang="en-US" sz="2400" dirty="0" smtClean="0"/>
              <a:t>Databases</a:t>
            </a:r>
            <a:endParaRPr lang="en-US" sz="2400" dirty="0" smtClean="0"/>
          </a:p>
          <a:p>
            <a:pPr lvl="0"/>
            <a:r>
              <a:rPr lang="en-US" sz="2400" dirty="0" smtClean="0"/>
              <a:t>20465: </a:t>
            </a:r>
            <a:r>
              <a:rPr lang="en-GB" sz="2400" dirty="0"/>
              <a:t>Designing </a:t>
            </a:r>
            <a:r>
              <a:rPr lang="en-GB" sz="2400" dirty="0" smtClean="0"/>
              <a:t>Solutions for </a:t>
            </a:r>
            <a:r>
              <a:rPr lang="en-GB" sz="2400" dirty="0" smtClean="0"/>
              <a:t>Microsoft SQL </a:t>
            </a:r>
            <a:r>
              <a:rPr lang="en-GB" sz="2400" dirty="0" smtClean="0"/>
              <a:t>Server </a:t>
            </a:r>
            <a:r>
              <a:rPr lang="en-US" sz="2400" dirty="0" smtClean="0"/>
              <a:t>2014</a:t>
            </a:r>
            <a:endParaRPr lang="en-US" sz="2400" dirty="0"/>
          </a:p>
          <a:p>
            <a:pPr lvl="0"/>
            <a:r>
              <a:rPr lang="en-US" sz="2400" dirty="0" smtClean="0"/>
              <a:t>20466: </a:t>
            </a:r>
            <a:r>
              <a:rPr lang="en-US" sz="2400" dirty="0"/>
              <a:t>Implementing Data Models and Reports with Microsoft SQL </a:t>
            </a:r>
            <a:r>
              <a:rPr lang="en-US" sz="2400" dirty="0" smtClean="0"/>
              <a:t>Server </a:t>
            </a:r>
            <a:r>
              <a:rPr lang="en-US" sz="2400" dirty="0" smtClean="0"/>
              <a:t>2014</a:t>
            </a:r>
            <a:endParaRPr lang="en-US" sz="2400" dirty="0" smtClean="0"/>
          </a:p>
          <a:p>
            <a:pPr lvl="0"/>
            <a:r>
              <a:rPr lang="en-US" sz="2400" dirty="0" smtClean="0"/>
              <a:t>20467: </a:t>
            </a:r>
            <a:r>
              <a:rPr lang="en-GB" sz="2400" dirty="0"/>
              <a:t>Designing </a:t>
            </a:r>
            <a:r>
              <a:rPr lang="en-GB" sz="2400" dirty="0" smtClean="0"/>
              <a:t>Business </a:t>
            </a:r>
            <a:r>
              <a:rPr lang="en-GB" sz="2400" dirty="0"/>
              <a:t>Intelligence </a:t>
            </a:r>
            <a:r>
              <a:rPr lang="en-GB" sz="2400" dirty="0" smtClean="0"/>
              <a:t>Solutions with Microsoft SQL Server </a:t>
            </a:r>
            <a:r>
              <a:rPr lang="en-US" sz="2400" dirty="0" smtClean="0"/>
              <a:t>2014</a:t>
            </a:r>
            <a:endParaRPr lang="en-US" sz="2400" dirty="0" smtClean="0"/>
          </a:p>
          <a:p>
            <a:pPr marL="0" indent="0">
              <a:buNone/>
            </a:pPr>
            <a:endParaRPr lang="en-US" dirty="0" smtClean="0"/>
          </a:p>
          <a:p>
            <a:pPr marL="0" indent="0">
              <a:buNone/>
            </a:pPr>
            <a:r>
              <a:rPr lang="en-US" sz="1800" dirty="0" smtClean="0"/>
              <a:t>See the full line of Microsoft Training and Certification resources at: </a:t>
            </a:r>
            <a:r>
              <a:rPr lang="en-US" sz="1800" dirty="0" smtClean="0">
                <a:hlinkClick r:id="rId3"/>
              </a:rPr>
              <a:t>http</a:t>
            </a:r>
            <a:r>
              <a:rPr lang="en-US" sz="1800" dirty="0">
                <a:hlinkClick r:id="rId3"/>
              </a:rPr>
              <a:t>://www.microsoft.com/learning/</a:t>
            </a:r>
            <a:endParaRPr lang="en-US" sz="1800" dirty="0"/>
          </a:p>
          <a:p>
            <a:pPr marL="0" indent="0">
              <a:buNone/>
            </a:pPr>
            <a:endParaRPr lang="en-US" dirty="0"/>
          </a:p>
        </p:txBody>
      </p:sp>
    </p:spTree>
    <p:extLst>
      <p:ext uri="{BB962C8B-B14F-4D97-AF65-F5344CB8AC3E}">
        <p14:creationId xmlns:p14="http://schemas.microsoft.com/office/powerpoint/2010/main" val="3352105256"/>
      </p:ext>
    </p:extLst>
  </p:cSld>
  <p:clrMapOvr>
    <a:masterClrMapping/>
  </p:clrMapOvr>
  <p:timing>
    <p:tnLst>
      <p:par>
        <p:cTn id="1" dur="indefinite" restart="never" nodeType="tmRoot"/>
      </p:par>
    </p:tnLst>
  </p:timing>
</p:sld>
</file>

<file path=ppt/theme/theme1.xml><?xml version="1.0" encoding="utf-8"?>
<a:theme xmlns:a="http://schemas.openxmlformats.org/drawingml/2006/main" name="Module 0 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MOC">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96104AB67EA0840A5368495ED48DE27" ma:contentTypeVersion="0" ma:contentTypeDescription="Create a new document." ma:contentTypeScope="" ma:versionID="26623300cf3c9a1314ffde8268b9cf10">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p:properties xmlns:p="http://schemas.microsoft.com/office/2006/metadata/properties" xmlns:xsi="http://www.w3.org/2001/XMLSchema-instanc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47E99D0-EB5B-490A-9F3A-614690962B6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C28F5E6C-95F4-4526-9FF0-0DA8E7745FA9}">
  <ds:schemaRefs>
    <ds:schemaRef ds:uri="http://schemas.microsoft.com/office/2006/metadata/properties"/>
    <ds:schemaRef ds:uri="http://purl.org/dc/terms/"/>
    <ds:schemaRef ds:uri="http://schemas.openxmlformats.org/package/2006/metadata/core-properties"/>
    <ds:schemaRef ds:uri="http://purl.org/dc/dcmitype/"/>
    <ds:schemaRef ds:uri="http://www.w3.org/XML/1998/namespace"/>
    <ds:schemaRef ds:uri="http://schemas.microsoft.com/office/2006/documentManagement/types"/>
    <ds:schemaRef ds:uri="http://purl.org/dc/elements/1.1/"/>
  </ds:schemaRefs>
</ds:datastoreItem>
</file>

<file path=customXml/itemProps3.xml><?xml version="1.0" encoding="utf-8"?>
<ds:datastoreItem xmlns:ds="http://schemas.openxmlformats.org/officeDocument/2006/customXml" ds:itemID="{5F5AAB2B-289B-4A4A-91D1-6C05C68C709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Module 0 Template</Template>
  <TotalTime>1047</TotalTime>
  <Words>979</Words>
  <Application>Microsoft Office PowerPoint</Application>
  <PresentationFormat>On-screen Show (4:3)</PresentationFormat>
  <Paragraphs>148</Paragraphs>
  <Slides>13</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Segoe UI</vt:lpstr>
      <vt:lpstr>Segoe UI Light</vt:lpstr>
      <vt:lpstr>Verdana</vt:lpstr>
      <vt:lpstr>Module 0 Template</vt:lpstr>
      <vt:lpstr>PowerPoint Presentation</vt:lpstr>
      <vt:lpstr>Welcome!</vt:lpstr>
      <vt:lpstr>Hello</vt:lpstr>
      <vt:lpstr>Student Introductions</vt:lpstr>
      <vt:lpstr>Facilities</vt:lpstr>
      <vt:lpstr>About This Course</vt:lpstr>
      <vt:lpstr>Your Course Materials</vt:lpstr>
      <vt:lpstr>Course Outline</vt:lpstr>
      <vt:lpstr>Related Courses</vt:lpstr>
      <vt:lpstr>Microsoft Certification Program</vt:lpstr>
      <vt:lpstr>Preparing for the Labs</vt:lpstr>
      <vt:lpstr>Virtual Machine Environment</vt:lpstr>
      <vt:lpstr>Demonstration: Using Hyper-V Manager</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John</dc:creator>
  <cp:lastModifiedBy>Richard Strange</cp:lastModifiedBy>
  <cp:revision>57</cp:revision>
  <cp:lastPrinted>2012-08-28T00:39:50Z</cp:lastPrinted>
  <dcterms:created xsi:type="dcterms:W3CDTF">2012-09-10T15:00:36Z</dcterms:created>
  <dcterms:modified xsi:type="dcterms:W3CDTF">2016-01-12T21:43:22Z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0x010100396104AB67EA0840A5368495ED48DE27</vt:lpwstr>
  </property>
</Properties>
</file>