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Lst>
  <p:notesMasterIdLst>
    <p:notesMasterId r:id="rId43"/>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Lst>
  <p:sldSz cx="9144000" cy="6858000" type="screen4x3"/>
  <p:notesSz cx="6858000" cy="9144000"/>
  <p:embeddedFontLst>
    <p:embeddedFont>
      <p:font typeface="Segoe UI" panose="020B0502040204020203"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
      <p:font typeface="Segoe UI Light" panose="020B0502040204020203" pitchFamily="34" charset="0"/>
      <p:regular r:id="rId52"/>
      <p:italic r:id="rId53"/>
    </p:embeddedFont>
    <p:embeddedFont>
      <p:font typeface="Calibri" panose="020F050202020403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1450" y="77"/>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3082"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8.xml"/><Relationship Id="rId41" Type="http://schemas.openxmlformats.org/officeDocument/2006/relationships/slide" Target="slides/slide2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font" Target="fonts/font6.fntdata"/><Relationship Id="rId57" Type="http://schemas.openxmlformats.org/officeDocument/2006/relationships/font" Target="fonts/font14.fntdata"/><Relationship Id="rId61"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Master" Target="slideMasters/slideMaster8.xml"/><Relationship Id="rId51" Type="http://schemas.openxmlformats.org/officeDocument/2006/relationships/font" Target="fonts/font8.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font" Target="fonts/font3.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9D574-4562-413E-B96F-A15E354EC586}" type="datetimeFigureOut">
              <a:rPr lang="en-GB" smtClean="0"/>
              <a:t>05/01/2016</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88D1C-526D-4277-84F7-27F5715738AC}" type="slidenum">
              <a:rPr lang="en-GB" smtClean="0"/>
              <a:t>‹#›</a:t>
            </a:fld>
            <a:endParaRPr lang="en-GB" dirty="0"/>
          </a:p>
        </p:txBody>
      </p:sp>
    </p:spTree>
    <p:extLst>
      <p:ext uri="{BB962C8B-B14F-4D97-AF65-F5344CB8AC3E}">
        <p14:creationId xmlns:p14="http://schemas.microsoft.com/office/powerpoint/2010/main" val="168143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20462C-MIA-SQL virtual machine used in the lab for this module includes a lot of software services that can take a while to start. For the best experience, have students start the 20462C-MIA-DC and 20462C-MIA-SQL virtual machines at the beginning of the module so that the services have time to start before students begin the lab.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25487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It would be good to have a rough idea of the cost of each edition in your locale, in case students need a comparison.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93704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Students may ask how long SQL Server has been available. Stress that SQL Server is a platform with a rich history of innovation achieved while maintaining strong levels of stability.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Versions 1.0 and 1.1 were OS/2 based. Later versions were based on Windows NT and its successors, such as Windows Server® 2000, Windows Server 2003, Windows Server 2008 and Windows Server 2008 R2.</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Mention that, even though SQL Server has been available for many years, it is rapidly evolving with new capabilities and features.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03411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48022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7527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 panes in SSMS can be hidden and moved, so the interface may vary when students open the tool for themselves.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72508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24548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the use of the RECONFIGURE command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sp_configure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example. This statement is required before some configuration setting changes take effect.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22491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62992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in common with all labs in this course, the first task students must perform is to run a script that prepares the lab environment.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Using SQL Server Management Studio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DBAs at Adventure Works Cycles use SQL Server Management Studio as the primary administrative tool for SQL Server databases. You therefore want to familiarize yourself with it.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Using the sqlcmd Utility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DBAs at Adventure Works Cycles occasionally use sqlcmd to connect to SQL Server and perform maintenance tasks. You therefore want to familiarize yourself with sqlcmd.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Using Windows PowerShell with SQL Server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IT administrators at Adventure Works use Windows PowerShell to script configuration tasks across a range of services. You want to investigate how to use Windows PowerShell with SQL Server.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01054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79C88D1C-526D-4277-84F7-27F5715738AC}"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37064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module is designed to introduce basic database management concepts, SQL Server, and the tools students will use throughout the rest of the course; in particular SQL Server Management Studio. If students are already familiar with the concepts and tools, you can complete this module quickly. However, don’t underestimate the complexity of SQL Server concepts and tools for students who have no previous experience of them.</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10741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89085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When might you use each of the management tools you explored in the lab?</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Most SQL Server administration is performed using SQL Server Management Studio from a client workstation. However, you might choose to install sqlcmd on the server itself to assist in troubleshooting and configuration management in an emergency. You might also use sqlcmd to run scripts from client computers where SSMS is not installed, or in automated batch files. Windows PowerShell is increasingly used to provide a consistent management scripting shell across multiple services, and can be useful when you need to automate tasks that involve a combination of configuration management across Windows, SQL Server, and other applications.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2889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categories of information are useful to include in a “run book” to document the way your organization using SQL Server?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Instance configuration settings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Transaction log locations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Contact details for responsible database administrators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Nightly backup procedures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All of the above options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All of the above options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86447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workbook content suggests a few important characteristics of a successful database administrator. Encourage students to come up with their own suggestions for attributes other than purely technical skills that help in a DBA role.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88182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 performance of these tasks for a SQL Server database solution is covered throughout the rest of the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96112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86883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functional requirements must be addressed by running more than one instance of SQL Server on a single physical server?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You have one database that must be administered by a separate team of DBAs. It is important that the regular team of DBAs cannot access this separate database or assign permissions to it.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You have one database that should only be used by Human Resources personnel. It is important that users from other departments have no access to the HR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You want to create ten new databases. Your existing SQL server instance already hosts five databases.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Your hardware team has installed a second multi-core processor in the host server.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Your company is expanding and you expect to have to support 2000 new users in the next three months.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You have one database that must be administered by a separate team of DBAs. It is important that the regular team of DBAs cannot access this separate database or assign permissions to it.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7469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Stress that SQL Server is much more than just a very good relational database engine.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SQL Server is a platform comprising many components.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Talk through each of the components, asking students if they know what they do.</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Database Engine – relational database engine based on SQL language (been around a long time – early 90s. The In-memory database engine is new in SQL Server 2014).</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Analysis Services – OLAP engine – works with cubes (hypercubes) or in tabular mode (first appeared as OLAP services in SQL Server 7).</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Integration Services – used to orchestrate the movement of data between SQL Server components and external systems (in both directions). First appeared in 2005 and replaced DTS.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Reporting Services – reporting engine based on web services and web portal (first appeared as an add-on for SQL Server 2000).</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Master Data Services – tooling and engine for managing master or reference data (first appeared in SQL Server 2008 R2).</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Data Quality Services – allows building a knowledgebase for data cleansing (first appeared in SQL Server 2012).</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StreamInsight – platform for building applications to process high-speed events (first appeared in SQL Server 2008 R2).</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Full-Text Search – allows building sophisticated search options into applications (was previously external to SQL Server and only loosely integrated until SQL Server 2008).</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Replication – allows moving data between servers to suit data distribution needs (has been part of the product in some form since SQL Server 6.X).</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PowerPivot – allows analysis of large volumes of data from different locations quickly (first appeared in SQL Server 2008 R2).</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Power View – allows rapid visualization of data from within SharePoint® (first appeared in SQL Server 2012).</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42388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79C88D1C-526D-4277-84F7-27F5715738AC}"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 Introduction to SQL Server 2014 Database Administration</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54181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4099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427864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60669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985102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0300914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81237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42281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66808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937645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760936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0243716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8152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281635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830059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1919526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258285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076359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752148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5705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659308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0441399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447772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5258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521377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6590531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01641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973437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4852791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756755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263647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085201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31610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277246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5454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806382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654323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920910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2225751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5661391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369470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623253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2735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321434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8490845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0939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638801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479689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808410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227690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59565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5206941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0237746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836684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6725161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289876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0557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3952044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178322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56806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3122876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007381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748310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402921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1983192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5973996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978817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1357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677919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29579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45511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098401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487062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492034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995778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826896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624306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9400567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02565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056699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676049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356086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040168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339842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41052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16545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856779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350906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988094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9608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539767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2118274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8989435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773412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4608767"/>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425722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552490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406382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25967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3132574"/>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2205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392467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92601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588739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2430004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1318741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878422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9623126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61802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56687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766370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69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735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256121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592123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991737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983062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437587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0557972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6267549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20329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1589488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855432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0258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5398040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327177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98626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4620243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322420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553572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99501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0042595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36811633"/>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869559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7542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113340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475591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464658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727077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194084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5617862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052303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876409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087466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0403512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211053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816852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523488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236000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784401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490123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437642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99321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731379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1805021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703865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16779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4748859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715841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5875100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116183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8432105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199135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995072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4719599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55062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822423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0069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2830409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574392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852789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370891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94194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61597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17234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884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331087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71945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9796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2039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3201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22992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15656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793929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668878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03836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5277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45293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55376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55310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15096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0134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21970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5826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48098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1365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68300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2885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78887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57060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44789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30287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81793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3725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2585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43039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73138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70965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176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5647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242268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185714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96493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04547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700547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132638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03521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6114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06514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51023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0050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515550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56558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70446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1840796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73863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552233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37690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460796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88836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1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062226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342469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43191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6170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38822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4554098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0924142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982639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2569937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36118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851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18748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925551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10028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952097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7363932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641806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133646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740527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5147072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97299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46367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939456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61068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8394438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8616482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3908945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7095473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57167810"/>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95035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8519379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79734605"/>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33985602"/>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3390475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23157322"/>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22535884"/>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011313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8390175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1096404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696269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7652421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7678860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1101884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54.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66.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a:t>
            </a:r>
            <a:endParaRPr lang="en-GB" dirty="0"/>
          </a:p>
        </p:txBody>
      </p:sp>
      <p:sp>
        <p:nvSpPr>
          <p:cNvPr id="3" name="Subtitle 2"/>
          <p:cNvSpPr>
            <a:spLocks noGrp="1"/>
          </p:cNvSpPr>
          <p:nvPr>
            <p:ph type="subTitle" sz="quarter" idx="1"/>
          </p:nvPr>
        </p:nvSpPr>
        <p:spPr/>
        <p:txBody>
          <a:bodyPr/>
          <a:lstStyle/>
          <a:p>
            <a:r>
              <a:rPr lang="en-GB" dirty="0" smtClean="0"/>
              <a:t>Introduction to SQL Server 2014 Database Administration
</a:t>
            </a:r>
            <a:endParaRPr lang="en-GB" dirty="0"/>
          </a:p>
        </p:txBody>
      </p:sp>
    </p:spTree>
    <p:extLst>
      <p:ext uri="{BB962C8B-B14F-4D97-AF65-F5344CB8AC3E}">
        <p14:creationId xmlns:p14="http://schemas.microsoft.com/office/powerpoint/2010/main" val="3017516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Editions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26674606"/>
              </p:ext>
            </p:extLst>
          </p:nvPr>
        </p:nvGraphicFramePr>
        <p:xfrm>
          <a:off x="1524000" y="1373912"/>
          <a:ext cx="6096000" cy="4981600"/>
        </p:xfrm>
        <a:graphic>
          <a:graphicData uri="http://schemas.openxmlformats.org/drawingml/2006/table">
            <a:tbl>
              <a:tblPr firstRow="1" bandRow="1">
                <a:effectLst/>
                <a:tableStyleId>{5C22544A-7EE6-4342-B048-85BDC9FD1C3A}</a:tableStyleId>
              </a:tblPr>
              <a:tblGrid>
                <a:gridCol w="3048000"/>
                <a:gridCol w="3048000"/>
              </a:tblGrid>
              <a:tr h="498160">
                <a:tc gridSpan="2">
                  <a:txBody>
                    <a:bodyPr/>
                    <a:lstStyle/>
                    <a:p>
                      <a:r>
                        <a:rPr lang="en-GB" sz="2400" b="0" dirty="0" smtClean="0">
                          <a:latin typeface="Segoe UI Light" panose="020B0502040204020203" pitchFamily="34" charset="0"/>
                          <a:cs typeface="Segoe UI Light" panose="020B0502040204020203" pitchFamily="34" charset="0"/>
                        </a:rPr>
                        <a:t>Premium Editions</a:t>
                      </a:r>
                      <a:endParaRPr lang="en-GB" sz="2400" b="0" dirty="0">
                        <a:latin typeface="Segoe UI Light" panose="020B0502040204020203" pitchFamily="34" charset="0"/>
                        <a:cs typeface="Segoe UI Light" panose="020B0502040204020203" pitchFamily="34" charset="0"/>
                      </a:endParaRPr>
                    </a:p>
                  </a:txBody>
                  <a:tcPr>
                    <a:lnB w="12700" cap="flat" cmpd="sng" algn="ctr">
                      <a:solidFill>
                        <a:srgbClr val="569AD2"/>
                      </a:solidFill>
                      <a:prstDash val="solid"/>
                      <a:round/>
                      <a:headEnd type="none" w="med" len="med"/>
                      <a:tailEnd type="none" w="med" len="med"/>
                    </a:lnB>
                    <a:solidFill>
                      <a:srgbClr val="569AD2"/>
                    </a:solidFill>
                  </a:tcPr>
                </a:tc>
                <a:tc hMerge="1">
                  <a:txBody>
                    <a:bodyPr/>
                    <a:lstStyle/>
                    <a:p>
                      <a:endParaRPr lang="en-GB" dirty="0"/>
                    </a:p>
                  </a:txBody>
                  <a:tcPr/>
                </a:tc>
              </a:tr>
              <a:tr h="498160">
                <a:tc>
                  <a:txBody>
                    <a:bodyPr/>
                    <a:lstStyle/>
                    <a:p>
                      <a:r>
                        <a:rPr lang="en-GB" sz="2000" dirty="0" smtClean="0">
                          <a:latin typeface="Segoe UI Light" panose="020B0502040204020203" pitchFamily="34" charset="0"/>
                          <a:cs typeface="Segoe UI Light" panose="020B0502040204020203" pitchFamily="34" charset="0"/>
                        </a:rPr>
                        <a:t>Parallel</a:t>
                      </a:r>
                      <a:r>
                        <a:rPr lang="en-GB" sz="2000" baseline="0" dirty="0" smtClean="0">
                          <a:latin typeface="Segoe UI Light" panose="020B0502040204020203" pitchFamily="34" charset="0"/>
                          <a:cs typeface="Segoe UI Light" panose="020B0502040204020203" pitchFamily="34" charset="0"/>
                        </a:rPr>
                        <a:t> Data Warehouse</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Enterprise</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98160">
                <a:tc>
                  <a:txBody>
                    <a:bodyPr/>
                    <a:lstStyle/>
                    <a:p>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98160">
                <a:tc gridSpan="2">
                  <a:txBody>
                    <a:bodyPr/>
                    <a:lstStyle/>
                    <a:p>
                      <a:pPr marL="0" algn="l" defTabSz="914400" rtl="0" eaLnBrk="1" latinLnBrk="0" hangingPunct="1"/>
                      <a:r>
                        <a:rPr lang="en-GB" sz="2400" kern="1200" dirty="0" smtClean="0">
                          <a:solidFill>
                            <a:schemeClr val="bg1"/>
                          </a:solidFill>
                          <a:latin typeface="Segoe UI Light" panose="020B0502040204020203" pitchFamily="34" charset="0"/>
                          <a:cs typeface="Segoe UI Light" panose="020B0502040204020203" pitchFamily="34" charset="0"/>
                        </a:rPr>
                        <a:t>Core Editions</a:t>
                      </a:r>
                      <a:endParaRPr lang="en-GB" sz="2400" b="1" kern="1200" dirty="0">
                        <a:solidFill>
                          <a:schemeClr val="bg1"/>
                        </a:solidFill>
                        <a:latin typeface="Segoe UI Light" panose="020B0502040204020203" pitchFamily="34" charset="0"/>
                        <a:ea typeface="+mn-ea"/>
                        <a:cs typeface="Segoe UI Light" panose="020B0502040204020203" pitchFamily="34" charset="0"/>
                      </a:endParaRP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hMerge="1">
                  <a:txBody>
                    <a:bodyPr/>
                    <a:lstStyle/>
                    <a:p>
                      <a:endParaRPr lang="en-GB" dirty="0"/>
                    </a:p>
                  </a:txBody>
                  <a:tcPr/>
                </a:tc>
              </a:tr>
              <a:tr h="498160">
                <a:tc>
                  <a:txBody>
                    <a:bodyPr/>
                    <a:lstStyle/>
                    <a:p>
                      <a:r>
                        <a:rPr lang="en-GB" sz="2000" dirty="0" smtClean="0">
                          <a:latin typeface="Segoe UI Light" panose="020B0502040204020203" pitchFamily="34" charset="0"/>
                          <a:cs typeface="Segoe UI Light" panose="020B0502040204020203" pitchFamily="34" charset="0"/>
                        </a:rPr>
                        <a:t>Business Intelligence</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Standard</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98160">
                <a:tc>
                  <a:txBody>
                    <a:bodyPr/>
                    <a:lstStyle/>
                    <a:p>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98160">
                <a:tc gridSpan="2">
                  <a:txBody>
                    <a:bodyPr/>
                    <a:lstStyle/>
                    <a:p>
                      <a:pPr marL="0" algn="l" defTabSz="914400" rtl="0" eaLnBrk="1" latinLnBrk="0" hangingPunct="1"/>
                      <a:r>
                        <a:rPr lang="en-GB" sz="2400" kern="1200" dirty="0" smtClean="0">
                          <a:solidFill>
                            <a:schemeClr val="bg1"/>
                          </a:solidFill>
                          <a:latin typeface="Segoe UI Light" panose="020B0502040204020203" pitchFamily="34" charset="0"/>
                          <a:cs typeface="Segoe UI Light" panose="020B0502040204020203" pitchFamily="34" charset="0"/>
                        </a:rPr>
                        <a:t>Other Editions</a:t>
                      </a:r>
                      <a:endParaRPr lang="en-GB" sz="2400" b="1" kern="1200" dirty="0">
                        <a:solidFill>
                          <a:schemeClr val="bg1"/>
                        </a:solidFill>
                        <a:latin typeface="Segoe UI Light" panose="020B0502040204020203" pitchFamily="34" charset="0"/>
                        <a:ea typeface="+mn-ea"/>
                        <a:cs typeface="Segoe UI Light" panose="020B0502040204020203" pitchFamily="34" charset="0"/>
                      </a:endParaRP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solidFill>
                      <a:srgbClr val="569AD2"/>
                    </a:solidFill>
                  </a:tcPr>
                </a:tc>
                <a:tc hMerge="1">
                  <a:txBody>
                    <a:bodyPr/>
                    <a:lstStyle/>
                    <a:p>
                      <a:endParaRPr lang="en-GB" dirty="0"/>
                    </a:p>
                  </a:txBody>
                  <a:tcPr/>
                </a:tc>
              </a:tr>
              <a:tr h="498160">
                <a:tc>
                  <a:txBody>
                    <a:bodyPr/>
                    <a:lstStyle/>
                    <a:p>
                      <a:r>
                        <a:rPr lang="en-GB" sz="2000" dirty="0" smtClean="0">
                          <a:latin typeface="Segoe UI Light" panose="020B0502040204020203" pitchFamily="34" charset="0"/>
                          <a:cs typeface="Segoe UI Light" panose="020B0502040204020203" pitchFamily="34" charset="0"/>
                        </a:rPr>
                        <a:t>Express</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Compact</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98160">
                <a:tc>
                  <a:txBody>
                    <a:bodyPr/>
                    <a:lstStyle/>
                    <a:p>
                      <a:r>
                        <a:rPr lang="en-GB" sz="2000" dirty="0" smtClean="0">
                          <a:latin typeface="Segoe UI Light" panose="020B0502040204020203" pitchFamily="34" charset="0"/>
                          <a:cs typeface="Segoe UI Light" panose="020B0502040204020203" pitchFamily="34" charset="0"/>
                        </a:rPr>
                        <a:t>Developer</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Web</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98160">
                <a:tc gridSpan="2">
                  <a:txBody>
                    <a:bodyPr/>
                    <a:lstStyle/>
                    <a:p>
                      <a:r>
                        <a:rPr lang="en-GB" sz="2000" dirty="0" smtClean="0">
                          <a:latin typeface="Segoe UI Light" panose="020B0502040204020203" pitchFamily="34" charset="0"/>
                          <a:cs typeface="Segoe UI Light" panose="020B0502040204020203" pitchFamily="34" charset="0"/>
                        </a:rPr>
                        <a:t>Microsoft Azure SQL Database</a:t>
                      </a:r>
                      <a:endParaRPr lang="en-GB" sz="2000" dirty="0">
                        <a:latin typeface="Segoe UI Light" panose="020B0502040204020203" pitchFamily="34" charset="0"/>
                        <a:cs typeface="Segoe UI Light" panose="020B0502040204020203" pitchFamily="34" charset="0"/>
                      </a:endParaRPr>
                    </a:p>
                  </a:txBody>
                  <a:tcPr>
                    <a:lnT w="12700" cap="flat" cmpd="sng" algn="ctr">
                      <a:solidFill>
                        <a:srgbClr val="569AD2"/>
                      </a:solidFill>
                      <a:prstDash val="solid"/>
                      <a:round/>
                      <a:headEnd type="none" w="med" len="med"/>
                      <a:tailEnd type="none" w="med" len="med"/>
                    </a:lnT>
                  </a:tcPr>
                </a:tc>
                <a:tc hMerge="1">
                  <a:txBody>
                    <a:bodyPr/>
                    <a:lstStyle/>
                    <a:p>
                      <a:endParaRPr lang="en-GB" dirty="0"/>
                    </a:p>
                  </a:txBody>
                  <a:tcPr/>
                </a:tc>
              </a:tr>
            </a:tbl>
          </a:graphicData>
        </a:graphic>
      </p:graphicFrame>
    </p:spTree>
    <p:extLst>
      <p:ext uri="{BB962C8B-B14F-4D97-AF65-F5344CB8AC3E}">
        <p14:creationId xmlns:p14="http://schemas.microsoft.com/office/powerpoint/2010/main" val="304986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485ee9a-07f1-4f35-9683-e5a0d3223a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Versions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70235531"/>
              </p:ext>
            </p:extLst>
          </p:nvPr>
        </p:nvGraphicFramePr>
        <p:xfrm>
          <a:off x="1524000" y="956817"/>
          <a:ext cx="6096000" cy="5608320"/>
        </p:xfrm>
        <a:graphic>
          <a:graphicData uri="http://schemas.openxmlformats.org/drawingml/2006/table">
            <a:tbl>
              <a:tblPr firstRow="1" bandRow="1">
                <a:tableStyleId>{5C22544A-7EE6-4342-B048-85BDC9FD1C3A}</a:tableStyleId>
              </a:tblPr>
              <a:tblGrid>
                <a:gridCol w="3048000"/>
                <a:gridCol w="3048000"/>
              </a:tblGrid>
              <a:tr h="396000">
                <a:tc>
                  <a:txBody>
                    <a:bodyPr/>
                    <a:lstStyle/>
                    <a:p>
                      <a:r>
                        <a:rPr lang="en-GB" sz="2400" b="0" dirty="0" smtClean="0">
                          <a:latin typeface="Segoe UI Light" panose="020B0502040204020203" pitchFamily="34" charset="0"/>
                          <a:cs typeface="Segoe UI Light" panose="020B0502040204020203" pitchFamily="34" charset="0"/>
                        </a:rPr>
                        <a:t>Version</a:t>
                      </a:r>
                      <a:endParaRPr lang="en-GB" sz="2400" b="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GB" sz="2400" b="0" dirty="0" smtClean="0">
                          <a:latin typeface="Segoe UI Light" panose="020B0502040204020203" pitchFamily="34" charset="0"/>
                          <a:cs typeface="Segoe UI Light" panose="020B0502040204020203" pitchFamily="34" charset="0"/>
                        </a:rPr>
                        <a:t>Release Year</a:t>
                      </a:r>
                      <a:endParaRPr lang="en-GB" sz="2400" b="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tr>
              <a:tr h="396000">
                <a:tc>
                  <a:txBody>
                    <a:bodyPr/>
                    <a:lstStyle/>
                    <a:p>
                      <a:r>
                        <a:rPr lang="en-GB" sz="2000" dirty="0" smtClean="0">
                          <a:latin typeface="Segoe UI Light" panose="020B0502040204020203" pitchFamily="34" charset="0"/>
                          <a:cs typeface="Segoe UI Light" panose="020B0502040204020203" pitchFamily="34" charset="0"/>
                        </a:rPr>
                        <a:t>1.0</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1989</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6000">
                <a:tc>
                  <a:txBody>
                    <a:bodyPr/>
                    <a:lstStyle/>
                    <a:p>
                      <a:r>
                        <a:rPr lang="en-GB" sz="2000" dirty="0" smtClean="0">
                          <a:latin typeface="Segoe UI Light" panose="020B0502040204020203" pitchFamily="34" charset="0"/>
                          <a:cs typeface="Segoe UI Light" panose="020B0502040204020203" pitchFamily="34" charset="0"/>
                        </a:rPr>
                        <a:t>1.1</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1991</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6000">
                <a:tc>
                  <a:txBody>
                    <a:bodyPr/>
                    <a:lstStyle/>
                    <a:p>
                      <a:r>
                        <a:rPr lang="en-GB" sz="2000" dirty="0" smtClean="0">
                          <a:latin typeface="Segoe UI Light" panose="020B0502040204020203" pitchFamily="34" charset="0"/>
                          <a:cs typeface="Segoe UI Light" panose="020B0502040204020203" pitchFamily="34" charset="0"/>
                        </a:rPr>
                        <a:t>4.2</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1992</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6000">
                <a:tc>
                  <a:txBody>
                    <a:bodyPr/>
                    <a:lstStyle/>
                    <a:p>
                      <a:r>
                        <a:rPr lang="en-GB" sz="2000" dirty="0" smtClean="0">
                          <a:latin typeface="Segoe UI Light" panose="020B0502040204020203" pitchFamily="34" charset="0"/>
                          <a:cs typeface="Segoe UI Light" panose="020B0502040204020203" pitchFamily="34" charset="0"/>
                        </a:rPr>
                        <a:t>4.21</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1994</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6000">
                <a:tc>
                  <a:txBody>
                    <a:bodyPr/>
                    <a:lstStyle/>
                    <a:p>
                      <a:r>
                        <a:rPr lang="en-GB" sz="2000" dirty="0" smtClean="0">
                          <a:latin typeface="Segoe UI Light" panose="020B0502040204020203" pitchFamily="34" charset="0"/>
                          <a:cs typeface="Segoe UI Light" panose="020B0502040204020203" pitchFamily="34" charset="0"/>
                        </a:rPr>
                        <a:t>6.0</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1995</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6000">
                <a:tc>
                  <a:txBody>
                    <a:bodyPr/>
                    <a:lstStyle/>
                    <a:p>
                      <a:r>
                        <a:rPr lang="en-GB" sz="2000" dirty="0" smtClean="0">
                          <a:latin typeface="Segoe UI Light" panose="020B0502040204020203" pitchFamily="34" charset="0"/>
                          <a:cs typeface="Segoe UI Light" panose="020B0502040204020203" pitchFamily="34" charset="0"/>
                        </a:rPr>
                        <a:t>6.5</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1996</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6000">
                <a:tc>
                  <a:txBody>
                    <a:bodyPr/>
                    <a:lstStyle/>
                    <a:p>
                      <a:r>
                        <a:rPr lang="en-GB" sz="2000" dirty="0" smtClean="0">
                          <a:latin typeface="Segoe UI Light" panose="020B0502040204020203" pitchFamily="34" charset="0"/>
                          <a:cs typeface="Segoe UI Light" panose="020B0502040204020203" pitchFamily="34" charset="0"/>
                        </a:rPr>
                        <a:t>7.0</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1998</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6000">
                <a:tc>
                  <a:txBody>
                    <a:bodyPr/>
                    <a:lstStyle/>
                    <a:p>
                      <a:r>
                        <a:rPr lang="en-GB" sz="2000" dirty="0" smtClean="0">
                          <a:latin typeface="Segoe UI Light" panose="020B0502040204020203" pitchFamily="34" charset="0"/>
                          <a:cs typeface="Segoe UI Light" panose="020B0502040204020203" pitchFamily="34" charset="0"/>
                        </a:rPr>
                        <a:t>2000</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2000</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6000">
                <a:tc>
                  <a:txBody>
                    <a:bodyPr/>
                    <a:lstStyle/>
                    <a:p>
                      <a:r>
                        <a:rPr lang="en-GB" sz="2000" dirty="0" smtClean="0">
                          <a:latin typeface="Segoe UI Light" panose="020B0502040204020203" pitchFamily="34" charset="0"/>
                          <a:cs typeface="Segoe UI Light" panose="020B0502040204020203" pitchFamily="34" charset="0"/>
                        </a:rPr>
                        <a:t>2005</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2005</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6000">
                <a:tc>
                  <a:txBody>
                    <a:bodyPr/>
                    <a:lstStyle/>
                    <a:p>
                      <a:r>
                        <a:rPr lang="en-GB" sz="2000" dirty="0" smtClean="0">
                          <a:latin typeface="Segoe UI Light" panose="020B0502040204020203" pitchFamily="34" charset="0"/>
                          <a:cs typeface="Segoe UI Light" panose="020B0502040204020203" pitchFamily="34" charset="0"/>
                        </a:rPr>
                        <a:t>2008</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2008</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6000">
                <a:tc>
                  <a:txBody>
                    <a:bodyPr/>
                    <a:lstStyle/>
                    <a:p>
                      <a:r>
                        <a:rPr lang="en-GB" sz="2000" dirty="0" smtClean="0">
                          <a:latin typeface="Segoe UI Light" panose="020B0502040204020203" pitchFamily="34" charset="0"/>
                          <a:cs typeface="Segoe UI Light" panose="020B0502040204020203" pitchFamily="34" charset="0"/>
                        </a:rPr>
                        <a:t>2008 R2</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2010</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6000">
                <a:tc>
                  <a:txBody>
                    <a:bodyPr/>
                    <a:lstStyle/>
                    <a:p>
                      <a:r>
                        <a:rPr lang="en-GB" sz="2000" dirty="0" smtClean="0">
                          <a:latin typeface="Segoe UI Light" panose="020B0502040204020203" pitchFamily="34" charset="0"/>
                          <a:cs typeface="Segoe UI Light" panose="020B0502040204020203" pitchFamily="34" charset="0"/>
                        </a:rPr>
                        <a:t>2012</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000" dirty="0" smtClean="0">
                          <a:latin typeface="Segoe UI Light" panose="020B0502040204020203" pitchFamily="34" charset="0"/>
                          <a:cs typeface="Segoe UI Light" panose="020B0502040204020203" pitchFamily="34" charset="0"/>
                        </a:rPr>
                        <a:t>2012</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96000">
                <a:tc>
                  <a:txBody>
                    <a:bodyPr/>
                    <a:lstStyle/>
                    <a:p>
                      <a:r>
                        <a:rPr lang="en-GB" sz="2000" dirty="0" smtClean="0">
                          <a:latin typeface="Segoe UI Light" panose="020B0502040204020203" pitchFamily="34" charset="0"/>
                          <a:cs typeface="Segoe UI Light" panose="020B0502040204020203" pitchFamily="34" charset="0"/>
                        </a:rPr>
                        <a:t>2014</a:t>
                      </a:r>
                      <a:endParaRPr lang="en-GB" sz="20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GB" sz="2000" dirty="0" smtClean="0">
                          <a:latin typeface="Segoe UI Light" panose="020B0502040204020203" pitchFamily="34" charset="0"/>
                          <a:cs typeface="Segoe UI Light" panose="020B0502040204020203" pitchFamily="34" charset="0"/>
                        </a:rPr>
                        <a:t>2014</a:t>
                      </a:r>
                      <a:endParaRPr lang="en-GB" sz="20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79796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0ee1c50-b9af-4f81-8582-55d1ac3575d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Database Management Tools and Techniques</a:t>
            </a:r>
            <a:endParaRPr lang="en-GB" dirty="0"/>
          </a:p>
        </p:txBody>
      </p:sp>
      <p:sp>
        <p:nvSpPr>
          <p:cNvPr id="3" name="Text Placeholder 2"/>
          <p:cNvSpPr>
            <a:spLocks noGrp="1"/>
          </p:cNvSpPr>
          <p:nvPr>
            <p:ph type="body" idx="1"/>
          </p:nvPr>
        </p:nvSpPr>
        <p:spPr/>
        <p:txBody>
          <a:bodyPr/>
          <a:lstStyle/>
          <a:p>
            <a:r>
              <a:rPr lang="en-GB" dirty="0" smtClean="0"/>
              <a:t>SQL Server Tools
SQL Server Management Studio
The sqlcmd Utility
Using Transact-SQL to Perform Management Tasks
Using Windows PowerShell to Manage SQL Server</a:t>
            </a:r>
            <a:endParaRPr lang="en-GB" dirty="0"/>
          </a:p>
        </p:txBody>
      </p:sp>
    </p:spTree>
    <p:extLst>
      <p:ext uri="{BB962C8B-B14F-4D97-AF65-F5344CB8AC3E}">
        <p14:creationId xmlns:p14="http://schemas.microsoft.com/office/powerpoint/2010/main" val="337881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f2aab3fd-244a-4dc6-a494-f11635b4ce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Tools</a:t>
            </a:r>
            <a:endParaRPr lang="en-GB" dirty="0"/>
          </a:p>
        </p:txBody>
      </p:sp>
      <p:sp>
        <p:nvSpPr>
          <p:cNvPr id="4" name="Content Placeholder 2"/>
          <p:cNvSpPr txBox="1">
            <a:spLocks/>
          </p:cNvSpPr>
          <p:nvPr/>
        </p:nvSpPr>
        <p:spPr>
          <a:xfrm>
            <a:off x="458788" y="1360713"/>
            <a:ext cx="8119156" cy="480785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SQL Server Management Studio (SSMS)</a:t>
            </a:r>
          </a:p>
          <a:p>
            <a:pPr lvl="0"/>
            <a:r>
              <a:rPr lang="en-GB" kern="0" dirty="0">
                <a:solidFill>
                  <a:srgbClr val="000000"/>
                </a:solidFill>
              </a:rPr>
              <a:t>SQL Server Configuration Manager (SSCM)</a:t>
            </a:r>
          </a:p>
          <a:p>
            <a:pPr lvl="0"/>
            <a:r>
              <a:rPr lang="en-GB" kern="0" dirty="0">
                <a:solidFill>
                  <a:srgbClr val="000000"/>
                </a:solidFill>
              </a:rPr>
              <a:t>SQL Profiler</a:t>
            </a:r>
          </a:p>
          <a:p>
            <a:pPr lvl="0"/>
            <a:r>
              <a:rPr lang="en-GB" kern="0" dirty="0">
                <a:solidFill>
                  <a:srgbClr val="000000"/>
                </a:solidFill>
              </a:rPr>
              <a:t>SQL Server Database Engine Tuning Advisor (DTA). </a:t>
            </a:r>
          </a:p>
          <a:p>
            <a:pPr lvl="0"/>
            <a:r>
              <a:rPr lang="en-GB" kern="0" dirty="0">
                <a:solidFill>
                  <a:srgbClr val="000000"/>
                </a:solidFill>
              </a:rPr>
              <a:t>SQL Server Import and Export</a:t>
            </a:r>
          </a:p>
          <a:p>
            <a:pPr lvl="0"/>
            <a:r>
              <a:rPr lang="en-GB" kern="0" dirty="0">
                <a:solidFill>
                  <a:srgbClr val="000000"/>
                </a:solidFill>
              </a:rPr>
              <a:t>The </a:t>
            </a:r>
            <a:r>
              <a:rPr lang="en-GB" b="1" kern="0" dirty="0">
                <a:solidFill>
                  <a:srgbClr val="000000"/>
                </a:solidFill>
              </a:rPr>
              <a:t>sqlcmd</a:t>
            </a:r>
            <a:r>
              <a:rPr lang="en-GB" kern="0" dirty="0">
                <a:solidFill>
                  <a:srgbClr val="000000"/>
                </a:solidFill>
              </a:rPr>
              <a:t> utility</a:t>
            </a:r>
          </a:p>
          <a:p>
            <a:pPr lvl="0"/>
            <a:r>
              <a:rPr lang="en-GB" kern="0" dirty="0">
                <a:solidFill>
                  <a:srgbClr val="000000"/>
                </a:solidFill>
              </a:rPr>
              <a:t>The </a:t>
            </a:r>
            <a:r>
              <a:rPr lang="en-GB" b="1" kern="0" dirty="0">
                <a:solidFill>
                  <a:srgbClr val="000000"/>
                </a:solidFill>
              </a:rPr>
              <a:t>bcp</a:t>
            </a:r>
            <a:r>
              <a:rPr lang="en-GB" kern="0" dirty="0">
                <a:solidFill>
                  <a:srgbClr val="000000"/>
                </a:solidFill>
              </a:rPr>
              <a:t> utility</a:t>
            </a:r>
            <a:endParaRPr lang="en-US" kern="0" dirty="0">
              <a:solidFill>
                <a:srgbClr val="000000"/>
              </a:solidFill>
            </a:endParaRPr>
          </a:p>
        </p:txBody>
      </p:sp>
    </p:spTree>
    <p:extLst>
      <p:ext uri="{BB962C8B-B14F-4D97-AF65-F5344CB8AC3E}">
        <p14:creationId xmlns:p14="http://schemas.microsoft.com/office/powerpoint/2010/main" val="303140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4957f8a-8aba-44c0-be3f-affc9cdc2c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Management Studio</a:t>
            </a:r>
            <a:endParaRPr lang="en-GB" dirty="0"/>
          </a:p>
        </p:txBody>
      </p:sp>
      <p:pic>
        <p:nvPicPr>
          <p:cNvPr id="4" name="Picture 3" descr="The slide shows an image of SQL Server Management Studio."/>
          <p:cNvPicPr>
            <a:picLocks noChangeAspect="1"/>
          </p:cNvPicPr>
          <p:nvPr/>
        </p:nvPicPr>
        <p:blipFill>
          <a:blip r:embed="rId3"/>
          <a:stretch>
            <a:fillRect/>
          </a:stretch>
        </p:blipFill>
        <p:spPr>
          <a:xfrm>
            <a:off x="390526" y="914399"/>
            <a:ext cx="8208606" cy="5834744"/>
          </a:xfrm>
          <a:prstGeom prst="rect">
            <a:avLst/>
          </a:prstGeom>
        </p:spPr>
      </p:pic>
    </p:spTree>
    <p:extLst>
      <p:ext uri="{BB962C8B-B14F-4D97-AF65-F5344CB8AC3E}">
        <p14:creationId xmlns:p14="http://schemas.microsoft.com/office/powerpoint/2010/main" val="255263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30f38532-908c-47ae-84b1-62f66bffab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sqlcmd Utility</a:t>
            </a:r>
            <a:endParaRPr lang="en-GB" dirty="0"/>
          </a:p>
        </p:txBody>
      </p:sp>
      <p:pic>
        <p:nvPicPr>
          <p:cNvPr id="4" name="Picture 3" descr="The slide shows an image of the sqlcmd utility."/>
          <p:cNvPicPr>
            <a:picLocks noChangeAspect="1"/>
          </p:cNvPicPr>
          <p:nvPr/>
        </p:nvPicPr>
        <p:blipFill>
          <a:blip r:embed="rId3"/>
          <a:stretch>
            <a:fillRect/>
          </a:stretch>
        </p:blipFill>
        <p:spPr>
          <a:xfrm>
            <a:off x="1225323" y="1629454"/>
            <a:ext cx="6410325" cy="3228975"/>
          </a:xfrm>
          <a:prstGeom prst="rect">
            <a:avLst/>
          </a:prstGeom>
        </p:spPr>
      </p:pic>
    </p:spTree>
    <p:extLst>
      <p:ext uri="{BB962C8B-B14F-4D97-AF65-F5344CB8AC3E}">
        <p14:creationId xmlns:p14="http://schemas.microsoft.com/office/powerpoint/2010/main" val="933693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7ff832bb-d161-4a94-b554-6fe87fadf9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Transact-SQL to Perform Management Tasks</a:t>
            </a:r>
            <a:endParaRPr lang="en-GB" dirty="0"/>
          </a:p>
        </p:txBody>
      </p:sp>
      <p:sp>
        <p:nvSpPr>
          <p:cNvPr id="4" name="Content Placeholder 2"/>
          <p:cNvSpPr txBox="1">
            <a:spLocks/>
          </p:cNvSpPr>
          <p:nvPr/>
        </p:nvSpPr>
        <p:spPr>
          <a:xfrm>
            <a:off x="630238" y="127267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Explicit DDL statements</a:t>
            </a:r>
          </a:p>
          <a:p>
            <a:pPr lvl="0"/>
            <a:endParaRPr lang="en-GB" kern="0" dirty="0">
              <a:solidFill>
                <a:srgbClr val="000000"/>
              </a:solidFill>
            </a:endParaRPr>
          </a:p>
          <a:p>
            <a:pPr lvl="0"/>
            <a:endParaRPr lang="en-GB" kern="0" dirty="0">
              <a:solidFill>
                <a:srgbClr val="000000"/>
              </a:solidFill>
            </a:endParaRPr>
          </a:p>
          <a:p>
            <a:pPr lvl="0"/>
            <a:r>
              <a:rPr lang="en-GB" kern="0" dirty="0">
                <a:solidFill>
                  <a:srgbClr val="000000"/>
                </a:solidFill>
              </a:rPr>
              <a:t>System stored procedures and functions</a:t>
            </a:r>
          </a:p>
          <a:p>
            <a:pPr lvl="0"/>
            <a:endParaRPr lang="en-GB" kern="0" dirty="0">
              <a:solidFill>
                <a:srgbClr val="000000"/>
              </a:solidFill>
            </a:endParaRPr>
          </a:p>
          <a:p>
            <a:pPr lvl="0"/>
            <a:endParaRPr lang="en-GB" kern="0" dirty="0">
              <a:solidFill>
                <a:srgbClr val="000000"/>
              </a:solidFill>
            </a:endParaRPr>
          </a:p>
          <a:p>
            <a:pPr lvl="0"/>
            <a:endParaRPr lang="en-GB" kern="0" dirty="0">
              <a:solidFill>
                <a:srgbClr val="000000"/>
              </a:solidFill>
            </a:endParaRPr>
          </a:p>
          <a:p>
            <a:pPr lvl="0"/>
            <a:r>
              <a:rPr lang="en-GB" kern="0" dirty="0">
                <a:solidFill>
                  <a:srgbClr val="000000"/>
                </a:solidFill>
              </a:rPr>
              <a:t>DBCC commands</a:t>
            </a:r>
            <a:endParaRPr lang="en-US" kern="0" dirty="0">
              <a:solidFill>
                <a:srgbClr val="000000"/>
              </a:solidFill>
            </a:endParaRPr>
          </a:p>
        </p:txBody>
      </p:sp>
      <p:sp>
        <p:nvSpPr>
          <p:cNvPr id="5" name="TextBox 4"/>
          <p:cNvSpPr txBox="1"/>
          <p:nvPr/>
        </p:nvSpPr>
        <p:spPr>
          <a:xfrm>
            <a:off x="711448" y="1842952"/>
            <a:ext cx="4458272"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Courier New" panose="02070309020205020404" pitchFamily="49" charset="0"/>
                <a:cs typeface="Courier New" panose="02070309020205020404" pitchFamily="49" charset="0"/>
              </a:rPr>
              <a:t>CREATE DATABASE AdventureWorks;</a:t>
            </a:r>
            <a:endParaRPr lang="en-US" dirty="0">
              <a:solidFill>
                <a:srgbClr val="000000"/>
              </a:solidFill>
              <a:latin typeface="Courier New" panose="02070309020205020404" pitchFamily="49" charset="0"/>
              <a:cs typeface="Courier New" panose="02070309020205020404" pitchFamily="49" charset="0"/>
            </a:endParaRPr>
          </a:p>
        </p:txBody>
      </p:sp>
      <p:sp>
        <p:nvSpPr>
          <p:cNvPr id="6" name="TextBox 5"/>
          <p:cNvSpPr txBox="1"/>
          <p:nvPr/>
        </p:nvSpPr>
        <p:spPr>
          <a:xfrm>
            <a:off x="711448" y="3351291"/>
            <a:ext cx="8042586" cy="1477328"/>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Courier New" panose="02070309020205020404" pitchFamily="49" charset="0"/>
                <a:cs typeface="Courier New" panose="02070309020205020404" pitchFamily="49" charset="0"/>
              </a:rPr>
              <a:t>EXEC sp_configure 'contained database authentication', 1;</a:t>
            </a:r>
          </a:p>
          <a:p>
            <a:pPr lvl="0" fontAlgn="base">
              <a:spcBef>
                <a:spcPct val="0"/>
              </a:spcBef>
              <a:spcAft>
                <a:spcPct val="0"/>
              </a:spcAft>
            </a:pPr>
            <a:r>
              <a:rPr lang="en-GB" dirty="0">
                <a:solidFill>
                  <a:srgbClr val="000000"/>
                </a:solidFill>
                <a:latin typeface="Courier New" panose="02070309020205020404" pitchFamily="49" charset="0"/>
                <a:cs typeface="Courier New" panose="02070309020205020404" pitchFamily="49" charset="0"/>
              </a:rPr>
              <a:t>GO</a:t>
            </a:r>
          </a:p>
          <a:p>
            <a:pPr lvl="0" fontAlgn="base">
              <a:spcBef>
                <a:spcPct val="0"/>
              </a:spcBef>
              <a:spcAft>
                <a:spcPct val="0"/>
              </a:spcAft>
            </a:pPr>
            <a:r>
              <a:rPr lang="en-GB" dirty="0">
                <a:solidFill>
                  <a:srgbClr val="000000"/>
                </a:solidFill>
                <a:latin typeface="Courier New" panose="02070309020205020404" pitchFamily="49" charset="0"/>
                <a:cs typeface="Courier New" panose="02070309020205020404" pitchFamily="49" charset="0"/>
              </a:rPr>
              <a:t>RECONFIGURE;</a:t>
            </a:r>
          </a:p>
          <a:p>
            <a:pPr lvl="0" fontAlgn="base">
              <a:spcBef>
                <a:spcPct val="0"/>
              </a:spcBef>
              <a:spcAft>
                <a:spcPct val="0"/>
              </a:spcAft>
            </a:pPr>
            <a:r>
              <a:rPr lang="en-GB" dirty="0">
                <a:solidFill>
                  <a:srgbClr val="000000"/>
                </a:solidFill>
                <a:latin typeface="Courier New" panose="02070309020205020404" pitchFamily="49" charset="0"/>
                <a:cs typeface="Courier New" panose="02070309020205020404" pitchFamily="49" charset="0"/>
              </a:rPr>
              <a:t>GO</a:t>
            </a:r>
          </a:p>
          <a:p>
            <a:pPr lvl="0" fontAlgn="base">
              <a:spcBef>
                <a:spcPct val="0"/>
              </a:spcBef>
              <a:spcAft>
                <a:spcPct val="0"/>
              </a:spcAft>
            </a:pPr>
            <a:endParaRPr lang="en-US" dirty="0">
              <a:solidFill>
                <a:srgbClr val="000000"/>
              </a:solidFill>
              <a:latin typeface="Courier New" panose="02070309020205020404" pitchFamily="49" charset="0"/>
              <a:cs typeface="Courier New" panose="02070309020205020404" pitchFamily="49" charset="0"/>
            </a:endParaRPr>
          </a:p>
        </p:txBody>
      </p:sp>
      <p:sp>
        <p:nvSpPr>
          <p:cNvPr id="7" name="TextBox 6"/>
          <p:cNvSpPr txBox="1"/>
          <p:nvPr/>
        </p:nvSpPr>
        <p:spPr>
          <a:xfrm>
            <a:off x="711448" y="5439659"/>
            <a:ext cx="1976823" cy="369332"/>
          </a:xfrm>
          <a:prstGeom prst="rect">
            <a:avLst/>
          </a:prstGeom>
          <a:noFill/>
        </p:spPr>
        <p:txBody>
          <a:bodyPr wrap="none" rtlCol="0">
            <a:spAutoFit/>
          </a:bodyPr>
          <a:lstStyle/>
          <a:p>
            <a:r>
              <a:rPr lang="en-GB" b="0" dirty="0" smtClean="0">
                <a:latin typeface="Courier New" panose="02070309020205020404" pitchFamily="49" charset="0"/>
                <a:cs typeface="Courier New" panose="02070309020205020404" pitchFamily="49" charset="0"/>
              </a:rPr>
              <a:t>DBCC CHECKDB;</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9273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4506113-c5e0-434e-bf6e-bb76a5d196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Windows PowerShell to Manage SQL Server</a:t>
            </a:r>
            <a:endParaRPr lang="en-GB" dirty="0"/>
          </a:p>
        </p:txBody>
      </p:sp>
      <p:pic>
        <p:nvPicPr>
          <p:cNvPr id="4" name="Picture 3" descr="The slide shows the Windows PowerShell ISE with a script that retrieves information from SQL Server."/>
          <p:cNvPicPr>
            <a:picLocks noChangeAspect="1"/>
          </p:cNvPicPr>
          <p:nvPr/>
        </p:nvPicPr>
        <p:blipFill>
          <a:blip r:embed="rId3"/>
          <a:stretch>
            <a:fillRect/>
          </a:stretch>
        </p:blipFill>
        <p:spPr>
          <a:xfrm>
            <a:off x="364807" y="846911"/>
            <a:ext cx="8333423" cy="5902503"/>
          </a:xfrm>
          <a:prstGeom prst="rect">
            <a:avLst/>
          </a:prstGeom>
        </p:spPr>
      </p:pic>
    </p:spTree>
    <p:extLst>
      <p:ext uri="{BB962C8B-B14F-4D97-AF65-F5344CB8AC3E}">
        <p14:creationId xmlns:p14="http://schemas.microsoft.com/office/powerpoint/2010/main" val="1025189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49d43c7-d1e6-4f91-9d17-7313a136af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SQL Server Administrative Tools</a:t>
            </a:r>
            <a:endParaRPr lang="en-GB" dirty="0"/>
          </a:p>
        </p:txBody>
      </p:sp>
      <p:sp>
        <p:nvSpPr>
          <p:cNvPr id="3" name="Text Placeholder 2"/>
          <p:cNvSpPr>
            <a:spLocks noGrp="1"/>
          </p:cNvSpPr>
          <p:nvPr>
            <p:ph type="body" idx="1"/>
          </p:nvPr>
        </p:nvSpPr>
        <p:spPr/>
        <p:txBody>
          <a:bodyPr/>
          <a:lstStyle/>
          <a:p>
            <a:r>
              <a:rPr lang="en-GB" dirty="0" smtClean="0"/>
              <a:t>Exercise 1: Using SQL Server Management Studio
Exercise 2: Using the sqlcmd Utility
Exercise 3: Using Windows PowerShell with SQL Server</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5471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20462C-MIA-SQL</a:t>
            </a:r>
            <a:endParaRPr lang="en-GB" sz="2800" b="0" i="0" u="none" strike="noStrike" baseline="0" dirty="0" smtClean="0">
              <a:latin typeface="Segoe UI" panose="020B0502040204020203" pitchFamily="34" charset="0"/>
            </a:endParaRPr>
          </a:p>
          <a:p>
            <a:r>
              <a:rPr lang="en-GB" sz="2800" dirty="0">
                <a:solidFill>
                  <a:srgbClr val="000000"/>
                </a:solidFill>
                <a:latin typeface="Segoe UI" panose="020B0502040204020203" pitchFamily="34" charset="0"/>
              </a:rPr>
              <a:t>User name: </a:t>
            </a:r>
            <a:r>
              <a:rPr lang="en-GB" sz="2800" b="1" dirty="0">
                <a:solidFill>
                  <a:srgbClr val="000000"/>
                </a:solidFill>
                <a:latin typeface="Segoe UI" panose="020B0502040204020203" pitchFamily="34" charset="0"/>
              </a:rPr>
              <a:t>ADVENTUREWORKS\Student</a:t>
            </a:r>
            <a:endParaRPr lang="en-GB" sz="2800" dirty="0">
              <a:solidFill>
                <a:srgbClr val="000000"/>
              </a:solidFill>
              <a:latin typeface="Segoe UI" panose="020B0502040204020203" pitchFamily="34" charset="0"/>
            </a:endParaRP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endParaRPr lang="en-GB" sz="2800" dirty="0">
              <a:solidFill>
                <a:srgbClr val="000000"/>
              </a:solidFill>
              <a:latin typeface="Segoe UI" panose="020B0502040204020203" pitchFamily="34" charset="0"/>
            </a:endParaRPr>
          </a:p>
        </p:txBody>
      </p:sp>
      <p:sp>
        <p:nvSpPr>
          <p:cNvPr id="6" name="TextBox 5"/>
          <p:cNvSpPr txBox="1"/>
          <p:nvPr/>
        </p:nvSpPr>
        <p:spPr>
          <a:xfrm>
            <a:off x="458788" y="6163356"/>
            <a:ext cx="4542397"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3240621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42558429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Text Placeholder 2"/>
          <p:cNvSpPr>
            <a:spLocks noGrp="1"/>
          </p:cNvSpPr>
          <p:nvPr>
            <p:ph type="body" idx="1"/>
          </p:nvPr>
        </p:nvSpPr>
        <p:spPr/>
        <p:txBody>
          <a:bodyPr/>
          <a:lstStyle/>
          <a:p>
            <a:r>
              <a:rPr lang="en-US" dirty="0"/>
              <a:t>As a new database administrator at Adventure Works Cycles, you plan to familiarize yourself with the SQL Server instance and tools that you will use to manage databases.</a:t>
            </a:r>
            <a:endParaRPr lang="en-GB" dirty="0"/>
          </a:p>
          <a:p>
            <a:endParaRPr lang="en-GB" dirty="0"/>
          </a:p>
        </p:txBody>
      </p:sp>
    </p:spTree>
    <p:extLst>
      <p:ext uri="{BB962C8B-B14F-4D97-AF65-F5344CB8AC3E}">
        <p14:creationId xmlns:p14="http://schemas.microsoft.com/office/powerpoint/2010/main" val="313380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Database Administration Overview
Introduction to the SQL Server Platform
Database Management Tools and Techniques</a:t>
            </a:r>
            <a:endParaRPr lang="en-GB" dirty="0"/>
          </a:p>
        </p:txBody>
      </p:sp>
    </p:spTree>
    <p:extLst>
      <p:ext uri="{BB962C8B-B14F-4D97-AF65-F5344CB8AC3E}">
        <p14:creationId xmlns:p14="http://schemas.microsoft.com/office/powerpoint/2010/main" val="2165865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f3419d6-7430-49d2-9846-3a1f40be19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US" dirty="0"/>
              <a:t>This lab provided an opportunity to become familiar with tools that will be used throughout this course, and which are extensively used by SQL Server database administrators in organizations all over the world. In particular, SQL Server Management Studio is a core tool for database management in SQL Server database solutions.</a:t>
            </a:r>
            <a:endParaRPr lang="en-GB" dirty="0"/>
          </a:p>
          <a:p>
            <a:endParaRPr lang="en-GB" dirty="0"/>
          </a:p>
        </p:txBody>
      </p:sp>
    </p:spTree>
    <p:extLst>
      <p:ext uri="{BB962C8B-B14F-4D97-AF65-F5344CB8AC3E}">
        <p14:creationId xmlns:p14="http://schemas.microsoft.com/office/powerpoint/2010/main" val="2007126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31211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47c9e2d2-f91f-4b7e-8a76-a12d7a4fb7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Database Administration Overview</a:t>
            </a:r>
            <a:endParaRPr lang="en-GB" dirty="0"/>
          </a:p>
        </p:txBody>
      </p:sp>
      <p:sp>
        <p:nvSpPr>
          <p:cNvPr id="3" name="Text Placeholder 2"/>
          <p:cNvSpPr>
            <a:spLocks noGrp="1"/>
          </p:cNvSpPr>
          <p:nvPr>
            <p:ph type="body" idx="1"/>
          </p:nvPr>
        </p:nvSpPr>
        <p:spPr/>
        <p:txBody>
          <a:bodyPr/>
          <a:lstStyle/>
          <a:p>
            <a:r>
              <a:rPr lang="en-GB" dirty="0" smtClean="0"/>
              <a:t>What Makes a Good Database Administrator?
Common Database Administration Tasks
Documenting Database Management Procedures</a:t>
            </a:r>
            <a:endParaRPr lang="en-GB" dirty="0"/>
          </a:p>
        </p:txBody>
      </p:sp>
    </p:spTree>
    <p:extLst>
      <p:ext uri="{BB962C8B-B14F-4D97-AF65-F5344CB8AC3E}">
        <p14:creationId xmlns:p14="http://schemas.microsoft.com/office/powerpoint/2010/main" val="356368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51f50d58-03d2-4033-9194-6a8bdcff25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Makes a Good Database Administrator?</a:t>
            </a:r>
            <a:endParaRPr lang="en-GB" dirty="0"/>
          </a:p>
        </p:txBody>
      </p:sp>
      <p:sp>
        <p:nvSpPr>
          <p:cNvPr id="4" name="Content Placeholder 2"/>
          <p:cNvSpPr txBox="1">
            <a:spLocks/>
          </p:cNvSpPr>
          <p:nvPr/>
        </p:nvSpPr>
        <p:spPr>
          <a:xfrm>
            <a:off x="1019908" y="2149387"/>
            <a:ext cx="7558036" cy="401918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Technological knowledge and skills</a:t>
            </a:r>
          </a:p>
          <a:p>
            <a:pPr lvl="0"/>
            <a:r>
              <a:rPr lang="en-US" kern="0" dirty="0">
                <a:solidFill>
                  <a:srgbClr val="000000"/>
                </a:solidFill>
              </a:rPr>
              <a:t>Business-awareness</a:t>
            </a:r>
          </a:p>
          <a:p>
            <a:pPr lvl="0"/>
            <a:r>
              <a:rPr lang="en-US" kern="0" dirty="0">
                <a:solidFill>
                  <a:srgbClr val="000000"/>
                </a:solidFill>
              </a:rPr>
              <a:t>Organizational skills</a:t>
            </a:r>
          </a:p>
          <a:p>
            <a:pPr lvl="0"/>
            <a:r>
              <a:rPr lang="en-US" kern="0" dirty="0">
                <a:solidFill>
                  <a:srgbClr val="000000"/>
                </a:solidFill>
              </a:rPr>
              <a:t>Ability to prioritize</a:t>
            </a:r>
          </a:p>
          <a:p>
            <a:pPr lvl="0"/>
            <a:endParaRPr lang="en-US" kern="0" dirty="0">
              <a:solidFill>
                <a:srgbClr val="000000"/>
              </a:solidFill>
            </a:endParaRPr>
          </a:p>
        </p:txBody>
      </p:sp>
      <p:pic>
        <p:nvPicPr>
          <p:cNvPr id="5" name="Picture 4"/>
          <p:cNvPicPr>
            <a:picLocks noChangeAspect="1"/>
          </p:cNvPicPr>
          <p:nvPr/>
        </p:nvPicPr>
        <p:blipFill>
          <a:blip r:embed="rId3"/>
          <a:stretch>
            <a:fillRect/>
          </a:stretch>
        </p:blipFill>
        <p:spPr>
          <a:xfrm>
            <a:off x="5402472" y="4158978"/>
            <a:ext cx="3175472" cy="2107915"/>
          </a:xfrm>
          <a:prstGeom prst="rect">
            <a:avLst/>
          </a:prstGeom>
        </p:spPr>
      </p:pic>
    </p:spTree>
    <p:extLst>
      <p:ext uri="{BB962C8B-B14F-4D97-AF65-F5344CB8AC3E}">
        <p14:creationId xmlns:p14="http://schemas.microsoft.com/office/powerpoint/2010/main" val="107148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b260e68c-ca89-4bbb-bb14-dd68f58ea1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Database Administration Tasks</a:t>
            </a:r>
            <a:endParaRPr lang="en-GB" dirty="0"/>
          </a:p>
        </p:txBody>
      </p:sp>
      <p:pic>
        <p:nvPicPr>
          <p:cNvPr id="4" name="Picture 3"/>
          <p:cNvPicPr>
            <a:picLocks noChangeAspect="1"/>
          </p:cNvPicPr>
          <p:nvPr/>
        </p:nvPicPr>
        <p:blipFill>
          <a:blip r:embed="rId3"/>
          <a:stretch>
            <a:fillRect/>
          </a:stretch>
        </p:blipFill>
        <p:spPr>
          <a:xfrm>
            <a:off x="6825984" y="3314590"/>
            <a:ext cx="1536966" cy="2183468"/>
          </a:xfrm>
          <a:prstGeom prst="rect">
            <a:avLst/>
          </a:prstGeom>
        </p:spPr>
      </p:pic>
      <p:sp>
        <p:nvSpPr>
          <p:cNvPr id="5" name="Content Placeholder 2"/>
          <p:cNvSpPr txBox="1">
            <a:spLocks/>
          </p:cNvSpPr>
          <p:nvPr/>
        </p:nvSpPr>
        <p:spPr>
          <a:xfrm>
            <a:off x="458788" y="1664677"/>
            <a:ext cx="6603246" cy="450389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Provisioning database servers and databases</a:t>
            </a:r>
          </a:p>
          <a:p>
            <a:pPr lvl="0"/>
            <a:r>
              <a:rPr lang="en-US" kern="0" dirty="0">
                <a:solidFill>
                  <a:srgbClr val="000000"/>
                </a:solidFill>
              </a:rPr>
              <a:t>Maintaining database files and objects</a:t>
            </a:r>
          </a:p>
          <a:p>
            <a:pPr lvl="0"/>
            <a:r>
              <a:rPr lang="en-US" kern="0" dirty="0">
                <a:solidFill>
                  <a:srgbClr val="000000"/>
                </a:solidFill>
              </a:rPr>
              <a:t>Managing recovery in the event of database failure</a:t>
            </a:r>
          </a:p>
          <a:p>
            <a:pPr lvl="0"/>
            <a:r>
              <a:rPr lang="en-US" kern="0" dirty="0">
                <a:solidFill>
                  <a:srgbClr val="000000"/>
                </a:solidFill>
              </a:rPr>
              <a:t>Importing and exporting data</a:t>
            </a:r>
          </a:p>
          <a:p>
            <a:pPr lvl="0"/>
            <a:r>
              <a:rPr lang="en-US" kern="0" dirty="0">
                <a:solidFill>
                  <a:srgbClr val="000000"/>
                </a:solidFill>
              </a:rPr>
              <a:t>Applying security to data</a:t>
            </a:r>
          </a:p>
          <a:p>
            <a:pPr lvl="0"/>
            <a:r>
              <a:rPr lang="en-US" kern="0" dirty="0">
                <a:solidFill>
                  <a:srgbClr val="000000"/>
                </a:solidFill>
              </a:rPr>
              <a:t>Monitoring and troubleshooting database systems</a:t>
            </a:r>
          </a:p>
        </p:txBody>
      </p:sp>
      <p:pic>
        <p:nvPicPr>
          <p:cNvPr id="6" name="Picture 5"/>
          <p:cNvPicPr>
            <a:picLocks noChangeAspect="1"/>
          </p:cNvPicPr>
          <p:nvPr/>
        </p:nvPicPr>
        <p:blipFill>
          <a:blip r:embed="rId4"/>
          <a:stretch>
            <a:fillRect/>
          </a:stretch>
        </p:blipFill>
        <p:spPr>
          <a:xfrm>
            <a:off x="6443503" y="4562766"/>
            <a:ext cx="169032" cy="1605804"/>
          </a:xfrm>
          <a:prstGeom prst="rect">
            <a:avLst/>
          </a:prstGeom>
        </p:spPr>
      </p:pic>
      <p:pic>
        <p:nvPicPr>
          <p:cNvPr id="7" name="Picture 6"/>
          <p:cNvPicPr>
            <a:picLocks noChangeAspect="1"/>
          </p:cNvPicPr>
          <p:nvPr/>
        </p:nvPicPr>
        <p:blipFill>
          <a:blip r:embed="rId5"/>
          <a:stretch>
            <a:fillRect/>
          </a:stretch>
        </p:blipFill>
        <p:spPr>
          <a:xfrm>
            <a:off x="6709825" y="4562766"/>
            <a:ext cx="183119" cy="1591720"/>
          </a:xfrm>
          <a:prstGeom prst="rect">
            <a:avLst/>
          </a:prstGeom>
        </p:spPr>
      </p:pic>
      <p:pic>
        <p:nvPicPr>
          <p:cNvPr id="8" name="Picture 7"/>
          <p:cNvPicPr>
            <a:picLocks noChangeAspect="1"/>
          </p:cNvPicPr>
          <p:nvPr/>
        </p:nvPicPr>
        <p:blipFill>
          <a:blip r:embed="rId6"/>
          <a:stretch>
            <a:fillRect/>
          </a:stretch>
        </p:blipFill>
        <p:spPr>
          <a:xfrm>
            <a:off x="6988416" y="4562766"/>
            <a:ext cx="169032" cy="1479031"/>
          </a:xfrm>
          <a:prstGeom prst="rect">
            <a:avLst/>
          </a:prstGeom>
        </p:spPr>
      </p:pic>
      <p:pic>
        <p:nvPicPr>
          <p:cNvPr id="9" name="Picture 8"/>
          <p:cNvPicPr>
            <a:picLocks noChangeAspect="1"/>
          </p:cNvPicPr>
          <p:nvPr/>
        </p:nvPicPr>
        <p:blipFill>
          <a:blip r:embed="rId7"/>
          <a:stretch>
            <a:fillRect/>
          </a:stretch>
        </p:blipFill>
        <p:spPr>
          <a:xfrm>
            <a:off x="7265988" y="4562766"/>
            <a:ext cx="183119" cy="1338172"/>
          </a:xfrm>
          <a:prstGeom prst="rect">
            <a:avLst/>
          </a:prstGeom>
        </p:spPr>
      </p:pic>
      <p:pic>
        <p:nvPicPr>
          <p:cNvPr id="10" name="Picture 9"/>
          <p:cNvPicPr>
            <a:picLocks noChangeAspect="1"/>
          </p:cNvPicPr>
          <p:nvPr/>
        </p:nvPicPr>
        <p:blipFill>
          <a:blip r:embed="rId8"/>
          <a:stretch>
            <a:fillRect/>
          </a:stretch>
        </p:blipFill>
        <p:spPr>
          <a:xfrm>
            <a:off x="7590454" y="4562766"/>
            <a:ext cx="436668" cy="1239571"/>
          </a:xfrm>
          <a:prstGeom prst="rect">
            <a:avLst/>
          </a:prstGeom>
        </p:spPr>
      </p:pic>
    </p:spTree>
    <p:extLst>
      <p:ext uri="{BB962C8B-B14F-4D97-AF65-F5344CB8AC3E}">
        <p14:creationId xmlns:p14="http://schemas.microsoft.com/office/powerpoint/2010/main" val="394846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a460b62-31a6-4bcb-8450-6b68c7477c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Documenting Database Management Procedures</a:t>
            </a:r>
            <a:endParaRPr lang="en-GB" dirty="0"/>
          </a:p>
        </p:txBody>
      </p:sp>
      <p:sp>
        <p:nvSpPr>
          <p:cNvPr id="4" name="Content Placeholder 2"/>
          <p:cNvSpPr txBox="1">
            <a:spLocks/>
          </p:cNvSpPr>
          <p:nvPr/>
        </p:nvSpPr>
        <p:spPr>
          <a:xfrm>
            <a:off x="458787" y="1390651"/>
            <a:ext cx="8119157" cy="477792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Document information in a “run book”</a:t>
            </a:r>
          </a:p>
          <a:p>
            <a:pPr lvl="0"/>
            <a:r>
              <a:rPr lang="en-US" kern="0" dirty="0">
                <a:solidFill>
                  <a:srgbClr val="000000"/>
                </a:solidFill>
              </a:rPr>
              <a:t>Configuration settings and file locations</a:t>
            </a:r>
          </a:p>
          <a:p>
            <a:pPr lvl="0"/>
            <a:r>
              <a:rPr lang="en-US" kern="0" dirty="0">
                <a:solidFill>
                  <a:srgbClr val="000000"/>
                </a:solidFill>
              </a:rPr>
              <a:t>Personnel contact details</a:t>
            </a:r>
          </a:p>
          <a:p>
            <a:pPr lvl="0"/>
            <a:r>
              <a:rPr lang="en-US" kern="0" dirty="0">
                <a:solidFill>
                  <a:srgbClr val="000000"/>
                </a:solidFill>
              </a:rPr>
              <a:t>Standard maintenance procedures and schedules</a:t>
            </a:r>
          </a:p>
          <a:p>
            <a:pPr lvl="0"/>
            <a:r>
              <a:rPr lang="en-US" kern="0" dirty="0">
                <a:solidFill>
                  <a:srgbClr val="000000"/>
                </a:solidFill>
              </a:rPr>
              <a:t>Disaster recovery procedures</a:t>
            </a:r>
          </a:p>
          <a:p>
            <a:pPr lvl="0"/>
            <a:endParaRPr lang="en-US" kern="0" dirty="0">
              <a:solidFill>
                <a:srgbClr val="000000"/>
              </a:solidFill>
            </a:endParaRPr>
          </a:p>
        </p:txBody>
      </p:sp>
      <p:pic>
        <p:nvPicPr>
          <p:cNvPr id="5" name="Picture 4"/>
          <p:cNvPicPr>
            <a:picLocks noChangeAspect="1"/>
          </p:cNvPicPr>
          <p:nvPr/>
        </p:nvPicPr>
        <p:blipFill>
          <a:blip r:embed="rId3"/>
          <a:stretch>
            <a:fillRect/>
          </a:stretch>
        </p:blipFill>
        <p:spPr>
          <a:xfrm>
            <a:off x="5782449" y="3878499"/>
            <a:ext cx="1830848" cy="2693312"/>
          </a:xfrm>
          <a:prstGeom prst="rect">
            <a:avLst/>
          </a:prstGeom>
        </p:spPr>
      </p:pic>
      <p:pic>
        <p:nvPicPr>
          <p:cNvPr id="6" name="Picture 5"/>
          <p:cNvPicPr>
            <a:picLocks noChangeAspect="1"/>
          </p:cNvPicPr>
          <p:nvPr/>
        </p:nvPicPr>
        <p:blipFill>
          <a:blip r:embed="rId4"/>
          <a:stretch>
            <a:fillRect/>
          </a:stretch>
        </p:blipFill>
        <p:spPr>
          <a:xfrm>
            <a:off x="6005236" y="5225155"/>
            <a:ext cx="1081364" cy="739881"/>
          </a:xfrm>
          <a:prstGeom prst="rect">
            <a:avLst/>
          </a:prstGeom>
        </p:spPr>
      </p:pic>
    </p:spTree>
    <p:extLst>
      <p:ext uri="{BB962C8B-B14F-4D97-AF65-F5344CB8AC3E}">
        <p14:creationId xmlns:p14="http://schemas.microsoft.com/office/powerpoint/2010/main" val="99411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Introduction to the SQL Server Platform</a:t>
            </a:r>
            <a:endParaRPr lang="en-GB" dirty="0"/>
          </a:p>
        </p:txBody>
      </p:sp>
      <p:sp>
        <p:nvSpPr>
          <p:cNvPr id="3" name="Text Placeholder 2"/>
          <p:cNvSpPr>
            <a:spLocks noGrp="1"/>
          </p:cNvSpPr>
          <p:nvPr>
            <p:ph type="body" idx="1"/>
          </p:nvPr>
        </p:nvSpPr>
        <p:spPr/>
        <p:txBody>
          <a:bodyPr/>
          <a:lstStyle/>
          <a:p>
            <a:r>
              <a:rPr lang="en-GB" dirty="0" smtClean="0"/>
              <a:t>SQL Server Components
SQL Server Instances
SQL Server Editions
SQL Server Versions</a:t>
            </a:r>
            <a:endParaRPr lang="en-GB" dirty="0"/>
          </a:p>
        </p:txBody>
      </p:sp>
    </p:spTree>
    <p:extLst>
      <p:ext uri="{BB962C8B-B14F-4D97-AF65-F5344CB8AC3E}">
        <p14:creationId xmlns:p14="http://schemas.microsoft.com/office/powerpoint/2010/main" val="196445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Components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Not just a database engine</a:t>
            </a:r>
          </a:p>
          <a:p>
            <a:pPr lvl="0"/>
            <a:r>
              <a:rPr lang="en-US" kern="0" dirty="0">
                <a:solidFill>
                  <a:srgbClr val="000000"/>
                </a:solidFill>
              </a:rPr>
              <a:t>Relational and business intelligence components</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65195663"/>
              </p:ext>
            </p:extLst>
          </p:nvPr>
        </p:nvGraphicFramePr>
        <p:xfrm>
          <a:off x="1524000" y="2448733"/>
          <a:ext cx="6096000" cy="3507120"/>
        </p:xfrm>
        <a:graphic>
          <a:graphicData uri="http://schemas.openxmlformats.org/drawingml/2006/table">
            <a:tbl>
              <a:tblPr firstRow="1" bandRow="1">
                <a:effectLst/>
                <a:tableStyleId>{5C22544A-7EE6-4342-B048-85BDC9FD1C3A}</a:tableStyleId>
              </a:tblPr>
              <a:tblGrid>
                <a:gridCol w="3048000"/>
                <a:gridCol w="3048000"/>
              </a:tblGrid>
              <a:tr h="498160">
                <a:tc gridSpan="2">
                  <a:txBody>
                    <a:bodyPr/>
                    <a:lstStyle/>
                    <a:p>
                      <a:r>
                        <a:rPr lang="en-GB" sz="2800" b="0" dirty="0" smtClean="0">
                          <a:latin typeface="Segoe UI Light" panose="020B0502040204020203" pitchFamily="34" charset="0"/>
                          <a:cs typeface="Segoe UI Light" panose="020B0502040204020203" pitchFamily="34" charset="0"/>
                        </a:rPr>
                        <a:t>SQL Server Components</a:t>
                      </a:r>
                      <a:endParaRPr lang="en-GB" sz="2800" b="0" dirty="0">
                        <a:latin typeface="Segoe UI Light" panose="020B0502040204020203" pitchFamily="34" charset="0"/>
                        <a:cs typeface="Segoe UI Light" panose="020B0502040204020203" pitchFamily="34" charset="0"/>
                      </a:endParaRPr>
                    </a:p>
                  </a:txBody>
                  <a:tcPr>
                    <a:lnB w="12700" cap="flat" cmpd="sng" algn="ctr">
                      <a:solidFill>
                        <a:srgbClr val="569AD2"/>
                      </a:solidFill>
                      <a:prstDash val="solid"/>
                      <a:round/>
                      <a:headEnd type="none" w="med" len="med"/>
                      <a:tailEnd type="none" w="med" len="med"/>
                    </a:lnB>
                    <a:solidFill>
                      <a:srgbClr val="569AD2"/>
                    </a:solidFill>
                  </a:tcPr>
                </a:tc>
                <a:tc hMerge="1">
                  <a:txBody>
                    <a:bodyPr/>
                    <a:lstStyle/>
                    <a:p>
                      <a:endParaRPr lang="en-GB" dirty="0"/>
                    </a:p>
                  </a:txBody>
                  <a:tcPr/>
                </a:tc>
              </a:tr>
              <a:tr h="498160">
                <a:tc>
                  <a:txBody>
                    <a:bodyPr/>
                    <a:lstStyle/>
                    <a:p>
                      <a:r>
                        <a:rPr lang="en-GB" sz="2400" dirty="0" smtClean="0">
                          <a:latin typeface="Segoe UI Light" panose="020B0502040204020203" pitchFamily="34" charset="0"/>
                          <a:cs typeface="Segoe UI Light" panose="020B0502040204020203" pitchFamily="34" charset="0"/>
                        </a:rPr>
                        <a:t>Database Engine</a:t>
                      </a:r>
                      <a:endParaRPr lang="en-GB" sz="24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400" dirty="0" smtClean="0">
                          <a:latin typeface="Segoe UI Light" panose="020B0502040204020203" pitchFamily="34" charset="0"/>
                          <a:cs typeface="Segoe UI Light" panose="020B0502040204020203" pitchFamily="34" charset="0"/>
                        </a:rPr>
                        <a:t>Analysis Services</a:t>
                      </a:r>
                      <a:endParaRPr lang="en-GB" sz="24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98160">
                <a:tc>
                  <a:txBody>
                    <a:bodyPr/>
                    <a:lstStyle/>
                    <a:p>
                      <a:r>
                        <a:rPr lang="en-GB" sz="2400" dirty="0" smtClean="0">
                          <a:latin typeface="Segoe UI Light" panose="020B0502040204020203" pitchFamily="34" charset="0"/>
                          <a:cs typeface="Segoe UI Light" panose="020B0502040204020203" pitchFamily="34" charset="0"/>
                        </a:rPr>
                        <a:t>Integration Services</a:t>
                      </a:r>
                      <a:endParaRPr lang="en-GB" sz="24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400" dirty="0" smtClean="0">
                          <a:latin typeface="Segoe UI Light" panose="020B0502040204020203" pitchFamily="34" charset="0"/>
                          <a:cs typeface="Segoe UI Light" panose="020B0502040204020203" pitchFamily="34" charset="0"/>
                        </a:rPr>
                        <a:t>Reporting Services</a:t>
                      </a:r>
                      <a:endParaRPr lang="en-GB" sz="24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98160">
                <a:tc>
                  <a:txBody>
                    <a:bodyPr/>
                    <a:lstStyle/>
                    <a:p>
                      <a:r>
                        <a:rPr lang="en-GB" sz="2400" dirty="0" smtClean="0">
                          <a:latin typeface="Segoe UI Light" panose="020B0502040204020203" pitchFamily="34" charset="0"/>
                          <a:cs typeface="Segoe UI Light" panose="020B0502040204020203" pitchFamily="34" charset="0"/>
                        </a:rPr>
                        <a:t>Master</a:t>
                      </a:r>
                      <a:r>
                        <a:rPr lang="en-GB" sz="2400" baseline="0" dirty="0" smtClean="0">
                          <a:latin typeface="Segoe UI Light" panose="020B0502040204020203" pitchFamily="34" charset="0"/>
                          <a:cs typeface="Segoe UI Light" panose="020B0502040204020203" pitchFamily="34" charset="0"/>
                        </a:rPr>
                        <a:t> Data Services</a:t>
                      </a:r>
                      <a:endParaRPr lang="en-GB" sz="24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latin typeface="Segoe UI Light" panose="020B0502040204020203" pitchFamily="34" charset="0"/>
                          <a:cs typeface="Segoe UI Light" panose="020B0502040204020203" pitchFamily="34" charset="0"/>
                        </a:rPr>
                        <a:t>Data Quality Services</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98160">
                <a:tc>
                  <a:txBody>
                    <a:bodyPr/>
                    <a:lstStyle/>
                    <a:p>
                      <a:r>
                        <a:rPr lang="en-GB" sz="2400" dirty="0" smtClean="0">
                          <a:latin typeface="Segoe UI Light" panose="020B0502040204020203" pitchFamily="34" charset="0"/>
                          <a:cs typeface="Segoe UI Light" panose="020B0502040204020203" pitchFamily="34" charset="0"/>
                        </a:rPr>
                        <a:t>StreamInsight</a:t>
                      </a:r>
                      <a:endParaRPr lang="en-GB" sz="24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latin typeface="Segoe UI Light" panose="020B0502040204020203" pitchFamily="34" charset="0"/>
                          <a:cs typeface="Segoe UI Light" panose="020B0502040204020203" pitchFamily="34" charset="0"/>
                        </a:rPr>
                        <a:t>Full-Text Search</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98160">
                <a:tc>
                  <a:txBody>
                    <a:bodyPr/>
                    <a:lstStyle/>
                    <a:p>
                      <a:r>
                        <a:rPr lang="en-GB" sz="2400" dirty="0" smtClean="0">
                          <a:latin typeface="Segoe UI Light" panose="020B0502040204020203" pitchFamily="34" charset="0"/>
                          <a:cs typeface="Segoe UI Light" panose="020B0502040204020203" pitchFamily="34" charset="0"/>
                        </a:rPr>
                        <a:t>Replication</a:t>
                      </a:r>
                      <a:endParaRPr lang="en-GB" sz="2400" dirty="0">
                        <a:latin typeface="Segoe UI Light" panose="020B0502040204020203" pitchFamily="34" charset="0"/>
                        <a:cs typeface="Segoe UI Light"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GB" sz="2400" dirty="0" smtClean="0">
                          <a:latin typeface="Segoe UI Light" panose="020B0502040204020203" pitchFamily="34" charset="0"/>
                          <a:cs typeface="Segoe UI Light" panose="020B0502040204020203" pitchFamily="34" charset="0"/>
                        </a:rPr>
                        <a:t>PowerPivot</a:t>
                      </a:r>
                      <a:endParaRPr lang="en-GB" sz="24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498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smtClean="0">
                          <a:latin typeface="Segoe UI Light" panose="020B0502040204020203" pitchFamily="34" charset="0"/>
                          <a:cs typeface="Segoe UI Light" panose="020B0502040204020203" pitchFamily="34" charset="0"/>
                        </a:rPr>
                        <a:t>Power View</a:t>
                      </a: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endParaRPr lang="en-GB" sz="2400" dirty="0">
                        <a:latin typeface="Segoe UI Light"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3135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Instances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Many SQL Server components are instance-aware</a:t>
            </a:r>
          </a:p>
          <a:p>
            <a:pPr lvl="0"/>
            <a:endParaRPr lang="en-US" kern="0" dirty="0">
              <a:solidFill>
                <a:srgbClr val="000000"/>
              </a:solidFill>
            </a:endParaRPr>
          </a:p>
          <a:p>
            <a:pPr lvl="0"/>
            <a:r>
              <a:rPr lang="en-US" kern="0" dirty="0">
                <a:solidFill>
                  <a:srgbClr val="000000"/>
                </a:solidFill>
              </a:rPr>
              <a:t>Instances enable isolation of:</a:t>
            </a:r>
          </a:p>
          <a:p>
            <a:pPr lvl="1"/>
            <a:r>
              <a:rPr lang="en-US" kern="0" dirty="0">
                <a:solidFill>
                  <a:srgbClr val="000000"/>
                </a:solidFill>
              </a:rPr>
              <a:t>Administration and security configuration</a:t>
            </a:r>
          </a:p>
          <a:p>
            <a:pPr lvl="1"/>
            <a:r>
              <a:rPr lang="en-US" kern="0" dirty="0">
                <a:solidFill>
                  <a:srgbClr val="000000"/>
                </a:solidFill>
              </a:rPr>
              <a:t>Performance and SLAs</a:t>
            </a:r>
          </a:p>
          <a:p>
            <a:pPr lvl="1"/>
            <a:r>
              <a:rPr lang="en-US" kern="0" dirty="0">
                <a:solidFill>
                  <a:srgbClr val="000000"/>
                </a:solidFill>
              </a:rPr>
              <a:t>Versions and collations</a:t>
            </a:r>
          </a:p>
          <a:p>
            <a:pPr lvl="1"/>
            <a:endParaRPr lang="en-US" kern="0" dirty="0">
              <a:solidFill>
                <a:srgbClr val="000000"/>
              </a:solidFill>
            </a:endParaRPr>
          </a:p>
          <a:p>
            <a:pPr lvl="0"/>
            <a:r>
              <a:rPr lang="en-US" kern="0" dirty="0">
                <a:solidFill>
                  <a:srgbClr val="000000"/>
                </a:solidFill>
              </a:rPr>
              <a:t>Two types of instance:</a:t>
            </a:r>
          </a:p>
          <a:p>
            <a:pPr lvl="1"/>
            <a:r>
              <a:rPr lang="en-US" kern="0" dirty="0">
                <a:solidFill>
                  <a:srgbClr val="000000"/>
                </a:solidFill>
              </a:rPr>
              <a:t>Default instance</a:t>
            </a:r>
          </a:p>
          <a:p>
            <a:pPr lvl="1"/>
            <a:r>
              <a:rPr lang="en-US" kern="0" dirty="0">
                <a:solidFill>
                  <a:srgbClr val="000000"/>
                </a:solidFill>
              </a:rPr>
              <a:t>Named instance</a:t>
            </a:r>
          </a:p>
        </p:txBody>
      </p:sp>
    </p:spTree>
    <p:extLst>
      <p:ext uri="{BB962C8B-B14F-4D97-AF65-F5344CB8AC3E}">
        <p14:creationId xmlns:p14="http://schemas.microsoft.com/office/powerpoint/2010/main" val="74266251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7</TotalTime>
  <Words>1939</Words>
  <Application>Microsoft Office PowerPoint</Application>
  <PresentationFormat>On-screen Show (4:3)</PresentationFormat>
  <Paragraphs>259</Paragraphs>
  <Slides>21</Slides>
  <Notes>21</Notes>
  <HiddenSlides>0</HiddenSlides>
  <MMClips>0</MMClips>
  <ScaleCrop>false</ScaleCrop>
  <HeadingPairs>
    <vt:vector size="6" baseType="variant">
      <vt:variant>
        <vt:lpstr>Fonts Used</vt:lpstr>
      </vt:variant>
      <vt:variant>
        <vt:i4>9</vt:i4>
      </vt:variant>
      <vt:variant>
        <vt:lpstr>Theme</vt:lpstr>
      </vt:variant>
      <vt:variant>
        <vt:i4>21</vt:i4>
      </vt:variant>
      <vt:variant>
        <vt:lpstr>Slide Titles</vt:lpstr>
      </vt:variant>
      <vt:variant>
        <vt:i4>21</vt:i4>
      </vt:variant>
    </vt:vector>
  </HeadingPairs>
  <TitlesOfParts>
    <vt:vector size="51" baseType="lpstr">
      <vt:lpstr>Segoe UI</vt:lpstr>
      <vt:lpstr>Verdana</vt:lpstr>
      <vt:lpstr>Times New Roman</vt:lpstr>
      <vt:lpstr>Segoe UI Light</vt:lpstr>
      <vt:lpstr>Courier New</vt:lpstr>
      <vt:lpstr>Wingdings</vt:lpstr>
      <vt:lpstr>Symbol</vt:lpstr>
      <vt:lpstr>Calibri</vt:lpstr>
      <vt:lpstr>Arial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Module 1</vt:lpstr>
      <vt:lpstr>Module Overview</vt:lpstr>
      <vt:lpstr>Lesson 1: Database Administration Overview</vt:lpstr>
      <vt:lpstr>What Makes a Good Database Administrator?</vt:lpstr>
      <vt:lpstr>Common Database Administration Tasks</vt:lpstr>
      <vt:lpstr>Documenting Database Management Procedures</vt:lpstr>
      <vt:lpstr>Lesson 2: Introduction to the SQL Server Platform</vt:lpstr>
      <vt:lpstr>SQL Server Components</vt:lpstr>
      <vt:lpstr>SQL Server Instances</vt:lpstr>
      <vt:lpstr>SQL Server Editions</vt:lpstr>
      <vt:lpstr>SQL Server Versions</vt:lpstr>
      <vt:lpstr>Lesson 3: Database Management Tools and Techniques</vt:lpstr>
      <vt:lpstr>SQL Server Tools</vt:lpstr>
      <vt:lpstr>SQL Server Management Studio</vt:lpstr>
      <vt:lpstr>The sqlcmd Utility</vt:lpstr>
      <vt:lpstr>Using Transact-SQL to Perform Management Tasks</vt:lpstr>
      <vt:lpstr>Using Windows PowerShell to Manage SQL Server</vt:lpstr>
      <vt:lpstr>Lab: Using SQL Server Administrative Tools</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Richard Strange</dc:creator>
  <cp:lastModifiedBy>Richard Strange</cp:lastModifiedBy>
  <cp:revision>6</cp:revision>
  <dcterms:created xsi:type="dcterms:W3CDTF">2016-01-05T10:27:49Z</dcterms:created>
  <dcterms:modified xsi:type="dcterms:W3CDTF">2016-01-05T16:02:43Z</dcterms:modified>
</cp:coreProperties>
</file>