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Lst>
  <p:notesMasterIdLst>
    <p:notesMasterId r:id="rId45"/>
  </p:notes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7" r:id="rId41"/>
    <p:sldId id="274" r:id="rId42"/>
    <p:sldId id="275" r:id="rId43"/>
    <p:sldId id="276" r:id="rId44"/>
  </p:sldIdLst>
  <p:sldSz cx="9144000" cy="6858000" type="screen4x3"/>
  <p:notesSz cx="6858000" cy="9144000"/>
  <p:embeddedFontLst>
    <p:embeddedFont>
      <p:font typeface="Verdana" panose="020B0604030504040204" pitchFamily="34" charset="0"/>
      <p:regular r:id="rId46"/>
      <p:bold r:id="rId47"/>
      <p:italic r:id="rId48"/>
      <p:boldItalic r:id="rId49"/>
    </p:embeddedFont>
    <p:embeddedFont>
      <p:font typeface="Segoe UI Light" panose="020B0502040204020203" pitchFamily="34" charset="0"/>
      <p:regular r:id="rId50"/>
      <p:italic r:id="rId51"/>
    </p:embeddedFont>
    <p:embeddedFont>
      <p:font typeface="Segoe UI" panose="020B0502040204020203" pitchFamily="34" charset="0"/>
      <p:regular r:id="rId52"/>
      <p:bold r:id="rId53"/>
      <p:italic r:id="rId54"/>
      <p:boldItalic r:id="rId55"/>
    </p:embeddedFont>
    <p:embeddedFont>
      <p:font typeface="Mangal" panose="02040503050203030202" pitchFamily="18" charset="0"/>
      <p:regular r:id="rId56"/>
      <p:bold r:id="rId57"/>
    </p:embeddedFont>
    <p:embeddedFont>
      <p:font typeface="Segoe" panose="020B0502040504020203" pitchFamily="34" charset="0"/>
      <p:regular r:id="rId58"/>
      <p:bold r:id="rId59"/>
      <p:italic r:id="rId60"/>
      <p:boldItalic r:id="rId61"/>
    </p:embeddedFont>
    <p:embeddedFont>
      <p:font typeface="Calibri" panose="020F0502020204030204" pitchFamily="34" charset="0"/>
      <p:regular r:id="rId62"/>
      <p:bold r:id="rId63"/>
      <p:italic r:id="rId64"/>
      <p:boldItalic r:id="rId65"/>
    </p:embeddedFont>
    <p:embeddedFont>
      <p:font typeface="Lucida Sans Unicode" panose="020B0602030504020204" pitchFamily="34" charset="0"/>
      <p:regular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1450" y="77"/>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3082"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4.xml"/><Relationship Id="rId39" Type="http://schemas.openxmlformats.org/officeDocument/2006/relationships/slide" Target="slides/slide17.xml"/><Relationship Id="rId21" Type="http://schemas.openxmlformats.org/officeDocument/2006/relationships/slideMaster" Target="slideMasters/slideMaster21.xml"/><Relationship Id="rId34" Type="http://schemas.openxmlformats.org/officeDocument/2006/relationships/slide" Target="slides/slide12.xml"/><Relationship Id="rId42" Type="http://schemas.openxmlformats.org/officeDocument/2006/relationships/slide" Target="slides/slide2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font" Target="fonts/font18.fntdata"/><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font" Target="fonts/font21.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font" Target="fonts/font16.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9.xml"/><Relationship Id="rId44" Type="http://schemas.openxmlformats.org/officeDocument/2006/relationships/slide" Target="slides/slide22.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font" Target="fonts/font6.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 Target="slides/slide19.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F0651-9C80-4006-ABF0-95B2CD7C18EC}" type="datetimeFigureOut">
              <a:rPr lang="en-GB" smtClean="0"/>
              <a:t>05/01/2016</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7CADA-8BC9-4F41-8CAD-ED81C31F4488}" type="slidenum">
              <a:rPr lang="en-GB" smtClean="0"/>
              <a:t>‹#›</a:t>
            </a:fld>
            <a:endParaRPr lang="en-GB" dirty="0"/>
          </a:p>
        </p:txBody>
      </p:sp>
    </p:spTree>
    <p:extLst>
      <p:ext uri="{BB962C8B-B14F-4D97-AF65-F5344CB8AC3E}">
        <p14:creationId xmlns:p14="http://schemas.microsoft.com/office/powerpoint/2010/main" val="3107252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20462C-MIA-SQL virtual machine used in the lab for this module includes a lot of software services that can take a while to start. For the best experience, have students start the MSL-TMG1, 20462C-MIA-DC and 20462C-MIA-SQL virtual machines at the beginning of the module so that the services have time to start before students begin the lab.</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97493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Provide an overview of the four ways of installing SQL Server 2014. Point students to Books Online for more details about each method and tell them that they will see how to use the SysPrep method in the lab for this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653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Provide an overview of the installation process, describing the key steps in the setup wizard as listed on the slide.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9256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80215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55210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are the three network protocols for which you can configure network endpoints in SQL Server 2014?</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Named pipes, TCP/IP and shared memory.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70812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how to locate the SQL Server service name from a displayed name.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Stress that viewing log files is not a common task and is generally only required in the two listed scenarios.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64449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Discuss the three key roles of SSCM.</a:t>
            </a:r>
          </a:p>
          <a:p>
            <a:pPr>
              <a:lnSpc>
                <a:spcPct val="107000"/>
              </a:lnSpc>
              <a:spcAft>
                <a:spcPts val="800"/>
              </a:spcAft>
            </a:pPr>
            <a:r>
              <a:rPr lang="en-AU" sz="1000" dirty="0" smtClean="0">
                <a:effectLst/>
                <a:latin typeface="Arial" panose="020B0604020202020204" pitchFamily="34" charset="0"/>
                <a:ea typeface="Calibri" panose="020F0502020204030204" pitchFamily="34" charset="0"/>
                <a:cs typeface="Times New Roman" panose="02020603050405020304" pitchFamily="18" charset="0"/>
              </a:rPr>
              <a:t>Show how 32-bit and 64-bit options are available for both the network and client configurations.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1000" dirty="0" smtClean="0">
                <a:effectLst/>
                <a:latin typeface="Arial" panose="020B0604020202020204" pitchFamily="34" charset="0"/>
                <a:ea typeface="Calibri" panose="020F0502020204030204" pitchFamily="34" charset="0"/>
                <a:cs typeface="Times New Roman" panose="02020603050405020304" pitchFamily="18" charset="0"/>
              </a:rPr>
              <a:t>Stress that the client configuration is only defined on that machine and not the clients connecting to it. Many students will be confused by that.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06328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952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smtClean="0">
                <a:effectLst/>
                <a:latin typeface="Arial" panose="020B0604020202020204" pitchFamily="34" charset="0"/>
                <a:ea typeface="Calibri" panose="020F0502020204030204" pitchFamily="34" charset="0"/>
                <a:cs typeface="Times New Roman" panose="02020603050405020304" pitchFamily="18" charset="0"/>
              </a:rPr>
              <a:t>If students have already completed the lab, and the SQLTEST instance already exists, they can repeat the lab using any other instance name (for example SQLTEST2).</a:t>
            </a:r>
          </a:p>
          <a:p>
            <a:pPr>
              <a:lnSpc>
                <a:spcPct val="107000"/>
              </a:lnSpc>
              <a:spcAft>
                <a:spcPts val="800"/>
              </a:spcAft>
            </a:pPr>
            <a:r>
              <a:rPr lang="en-GB" sz="1000" smtClean="0">
                <a:effectLst/>
                <a:latin typeface="Arial" panose="020B0604020202020204" pitchFamily="34" charset="0"/>
                <a:ea typeface="Calibri" panose="020F0502020204030204" pitchFamily="34" charset="0"/>
                <a:cs typeface="Times New Roman" panose="02020603050405020304" pitchFamily="18" charset="0"/>
              </a:rPr>
              <a:t>Exercise 1: Preparing to Install SQL Server</a:t>
            </a:r>
          </a:p>
          <a:p>
            <a:pPr>
              <a:lnSpc>
                <a:spcPct val="107000"/>
              </a:lnSpc>
              <a:spcAft>
                <a:spcPts val="800"/>
              </a:spcAft>
            </a:pPr>
            <a:r>
              <a:rPr lang="en-GB" sz="1000" smtClean="0">
                <a:effectLst/>
                <a:latin typeface="Arial" panose="020B0604020202020204" pitchFamily="34" charset="0"/>
                <a:ea typeface="Calibri" panose="020F0502020204030204" pitchFamily="34" charset="0"/>
                <a:cs typeface="Times New Roman" panose="02020603050405020304" pitchFamily="18" charset="0"/>
              </a:rPr>
              <a:t>You are preparing to install SQL Server 2014 for the IT department in Adventure Works Cycles. Before installing, you want to determine the readiness of the server hardware provisioned for the instance.</a:t>
            </a:r>
          </a:p>
          <a:p>
            <a:pPr>
              <a:lnSpc>
                <a:spcPct val="107000"/>
              </a:lnSpc>
              <a:spcAft>
                <a:spcPts val="800"/>
              </a:spcAft>
            </a:pPr>
            <a:r>
              <a:rPr lang="en-GB" sz="100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Instructor Note: </a:t>
            </a:r>
            <a:endParaRPr lang="en-GB"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smtClean="0">
                <a:effectLst/>
                <a:latin typeface="Arial" panose="020B0604020202020204" pitchFamily="34" charset="0"/>
                <a:ea typeface="Calibri" panose="020F0502020204030204" pitchFamily="34" charset="0"/>
                <a:cs typeface="Times New Roman" panose="02020603050405020304" pitchFamily="18" charset="0"/>
              </a:rPr>
              <a:t>Exercise 2: Installing SQL Server</a:t>
            </a:r>
          </a:p>
          <a:p>
            <a:pPr>
              <a:lnSpc>
                <a:spcPct val="107000"/>
              </a:lnSpc>
              <a:spcAft>
                <a:spcPts val="800"/>
              </a:spcAft>
            </a:pPr>
            <a:r>
              <a:rPr lang="en-GB" sz="1000" smtClean="0">
                <a:effectLst/>
                <a:latin typeface="Arial" panose="020B0604020202020204" pitchFamily="34" charset="0"/>
                <a:ea typeface="Calibri" panose="020F0502020204030204" pitchFamily="34" charset="0"/>
                <a:cs typeface="Times New Roman" panose="02020603050405020304" pitchFamily="18" charset="0"/>
              </a:rPr>
              <a:t>The required configuration details for the new SQL Server 2014 instance you must install are described in the following table:</a:t>
            </a:r>
          </a:p>
          <a:p>
            <a:pPr>
              <a:lnSpc>
                <a:spcPct val="107000"/>
              </a:lnSpc>
              <a:spcAft>
                <a:spcPts val="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607987939"/>
              </p:ext>
            </p:extLst>
          </p:nvPr>
        </p:nvGraphicFramePr>
        <p:xfrm>
          <a:off x="586671" y="4318031"/>
          <a:ext cx="5602362" cy="3516249"/>
        </p:xfrm>
        <a:graphic>
          <a:graphicData uri="http://schemas.openxmlformats.org/drawingml/2006/table">
            <a:tbl>
              <a:tblPr firstRow="1" firstCol="1" bandRow="1">
                <a:tableStyleId>{5C22544A-7EE6-4342-B048-85BDC9FD1C3A}</a:tableStyleId>
              </a:tblPr>
              <a:tblGrid>
                <a:gridCol w="1484547"/>
                <a:gridCol w="4117815"/>
              </a:tblGrid>
              <a:tr h="0">
                <a:tc>
                  <a:txBody>
                    <a:bodyPr/>
                    <a:lstStyle/>
                    <a:p>
                      <a:pPr marL="533400">
                        <a:lnSpc>
                          <a:spcPct val="115000"/>
                        </a:lnSpc>
                        <a:spcAft>
                          <a:spcPts val="0"/>
                        </a:spcAft>
                      </a:pPr>
                      <a:r>
                        <a:rPr lang="en-US" sz="950">
                          <a:effectLst/>
                        </a:rPr>
                        <a:t>Item</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nchor="b"/>
                </a:tc>
                <a:tc>
                  <a:txBody>
                    <a:bodyPr/>
                    <a:lstStyle/>
                    <a:p>
                      <a:pPr marL="533400">
                        <a:lnSpc>
                          <a:spcPct val="115000"/>
                        </a:lnSpc>
                        <a:spcAft>
                          <a:spcPts val="0"/>
                        </a:spcAft>
                      </a:pPr>
                      <a:r>
                        <a:rPr lang="en-US" sz="950">
                          <a:effectLst/>
                        </a:rPr>
                        <a:t>Configuration</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nchor="b"/>
                </a:tc>
              </a:tr>
              <a:tr h="0">
                <a:tc>
                  <a:txBody>
                    <a:bodyPr/>
                    <a:lstStyle/>
                    <a:p>
                      <a:pPr marL="533400">
                        <a:lnSpc>
                          <a:spcPct val="115000"/>
                        </a:lnSpc>
                        <a:spcAft>
                          <a:spcPts val="0"/>
                        </a:spcAft>
                      </a:pPr>
                      <a:r>
                        <a:rPr lang="en-US" sz="950">
                          <a:effectLst/>
                        </a:rPr>
                        <a:t>Instance Name</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c>
                  <a:txBody>
                    <a:bodyPr/>
                    <a:lstStyle/>
                    <a:p>
                      <a:pPr marL="533400">
                        <a:lnSpc>
                          <a:spcPct val="115000"/>
                        </a:lnSpc>
                        <a:spcAft>
                          <a:spcPts val="0"/>
                        </a:spcAft>
                      </a:pPr>
                      <a:r>
                        <a:rPr lang="en-US" sz="950">
                          <a:effectLst/>
                        </a:rPr>
                        <a:t>SQLTEST</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r>
              <a:tr h="0">
                <a:tc>
                  <a:txBody>
                    <a:bodyPr/>
                    <a:lstStyle/>
                    <a:p>
                      <a:pPr marL="533400">
                        <a:lnSpc>
                          <a:spcPct val="115000"/>
                        </a:lnSpc>
                        <a:spcAft>
                          <a:spcPts val="0"/>
                        </a:spcAft>
                      </a:pPr>
                      <a:r>
                        <a:rPr lang="en-US" sz="950">
                          <a:effectLst/>
                        </a:rPr>
                        <a:t>Features</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c>
                  <a:txBody>
                    <a:bodyPr/>
                    <a:lstStyle/>
                    <a:p>
                      <a:pPr marL="533400">
                        <a:lnSpc>
                          <a:spcPct val="115000"/>
                        </a:lnSpc>
                        <a:spcAft>
                          <a:spcPts val="0"/>
                        </a:spcAft>
                      </a:pPr>
                      <a:r>
                        <a:rPr lang="en-US" sz="950">
                          <a:effectLst/>
                        </a:rPr>
                        <a:t>Database Engine only (excluding Replication, Full-Text, and DQS)</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r>
              <a:tr h="0">
                <a:tc>
                  <a:txBody>
                    <a:bodyPr/>
                    <a:lstStyle/>
                    <a:p>
                      <a:pPr marL="533400">
                        <a:lnSpc>
                          <a:spcPct val="115000"/>
                        </a:lnSpc>
                        <a:spcAft>
                          <a:spcPts val="0"/>
                        </a:spcAft>
                      </a:pPr>
                      <a:r>
                        <a:rPr lang="en-US" sz="950">
                          <a:effectLst/>
                        </a:rPr>
                        <a:t>User database directory</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c>
                  <a:txBody>
                    <a:bodyPr/>
                    <a:lstStyle/>
                    <a:p>
                      <a:pPr marL="533400">
                        <a:lnSpc>
                          <a:spcPct val="115000"/>
                        </a:lnSpc>
                        <a:spcAft>
                          <a:spcPts val="0"/>
                        </a:spcAft>
                      </a:pPr>
                      <a:r>
                        <a:rPr lang="en-US" sz="950">
                          <a:effectLst/>
                        </a:rPr>
                        <a:t>M:\SQLTEST\Data</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r>
              <a:tr h="0">
                <a:tc>
                  <a:txBody>
                    <a:bodyPr/>
                    <a:lstStyle/>
                    <a:p>
                      <a:pPr marL="533400">
                        <a:lnSpc>
                          <a:spcPct val="115000"/>
                        </a:lnSpc>
                        <a:spcAft>
                          <a:spcPts val="0"/>
                        </a:spcAft>
                      </a:pPr>
                      <a:r>
                        <a:rPr lang="en-US" sz="950">
                          <a:effectLst/>
                        </a:rPr>
                        <a:t>User database log directory</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c>
                  <a:txBody>
                    <a:bodyPr/>
                    <a:lstStyle/>
                    <a:p>
                      <a:pPr marL="533400">
                        <a:lnSpc>
                          <a:spcPct val="115000"/>
                        </a:lnSpc>
                        <a:spcAft>
                          <a:spcPts val="0"/>
                        </a:spcAft>
                      </a:pPr>
                      <a:r>
                        <a:rPr lang="en-US" sz="950">
                          <a:effectLst/>
                        </a:rPr>
                        <a:t>L:\SQLTEST\Logs</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r>
              <a:tr h="0">
                <a:tc>
                  <a:txBody>
                    <a:bodyPr/>
                    <a:lstStyle/>
                    <a:p>
                      <a:pPr marL="533400">
                        <a:lnSpc>
                          <a:spcPct val="115000"/>
                        </a:lnSpc>
                        <a:spcAft>
                          <a:spcPts val="0"/>
                        </a:spcAft>
                      </a:pPr>
                      <a:r>
                        <a:rPr lang="en-US" sz="950">
                          <a:effectLst/>
                        </a:rPr>
                        <a:t>Service Accounts</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c>
                  <a:txBody>
                    <a:bodyPr/>
                    <a:lstStyle/>
                    <a:p>
                      <a:pPr marL="533400">
                        <a:lnSpc>
                          <a:spcPct val="115000"/>
                        </a:lnSpc>
                        <a:spcAft>
                          <a:spcPts val="0"/>
                        </a:spcAft>
                      </a:pPr>
                      <a:r>
                        <a:rPr lang="en-US" sz="950">
                          <a:effectLst/>
                        </a:rPr>
                        <a:t>ADVENTUREWORKS\ServiceAcct / Pa$$w0rd for all services</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r>
              <a:tr h="0">
                <a:tc>
                  <a:txBody>
                    <a:bodyPr/>
                    <a:lstStyle/>
                    <a:p>
                      <a:pPr marL="533400">
                        <a:lnSpc>
                          <a:spcPct val="115000"/>
                        </a:lnSpc>
                        <a:spcAft>
                          <a:spcPts val="0"/>
                        </a:spcAft>
                      </a:pPr>
                      <a:r>
                        <a:rPr lang="en-US" sz="950">
                          <a:effectLst/>
                        </a:rPr>
                        <a:t>Startup</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c>
                  <a:txBody>
                    <a:bodyPr/>
                    <a:lstStyle/>
                    <a:p>
                      <a:pPr marL="533400">
                        <a:lnSpc>
                          <a:spcPct val="115000"/>
                        </a:lnSpc>
                        <a:spcAft>
                          <a:spcPts val="0"/>
                        </a:spcAft>
                      </a:pPr>
                      <a:r>
                        <a:rPr lang="en-US" sz="950">
                          <a:effectLst/>
                        </a:rPr>
                        <a:t>Both SQL Server and SQL Server Agent should start manually</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r>
              <a:tr h="0">
                <a:tc>
                  <a:txBody>
                    <a:bodyPr/>
                    <a:lstStyle/>
                    <a:p>
                      <a:pPr marL="533400">
                        <a:lnSpc>
                          <a:spcPct val="115000"/>
                        </a:lnSpc>
                        <a:spcAft>
                          <a:spcPts val="0"/>
                        </a:spcAft>
                      </a:pPr>
                      <a:r>
                        <a:rPr lang="en-US" sz="950">
                          <a:effectLst/>
                        </a:rPr>
                        <a:t>Server Collation</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c>
                  <a:txBody>
                    <a:bodyPr/>
                    <a:lstStyle/>
                    <a:p>
                      <a:pPr marL="533400">
                        <a:lnSpc>
                          <a:spcPct val="115000"/>
                        </a:lnSpc>
                        <a:spcAft>
                          <a:spcPts val="0"/>
                        </a:spcAft>
                      </a:pPr>
                      <a:r>
                        <a:rPr lang="en-US" sz="950">
                          <a:effectLst/>
                        </a:rPr>
                        <a:t>SQL_Latin1_General_CP1_CI_AS</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r>
              <a:tr h="0">
                <a:tc>
                  <a:txBody>
                    <a:bodyPr/>
                    <a:lstStyle/>
                    <a:p>
                      <a:pPr marL="533400">
                        <a:lnSpc>
                          <a:spcPct val="115000"/>
                        </a:lnSpc>
                        <a:spcAft>
                          <a:spcPts val="0"/>
                        </a:spcAft>
                      </a:pPr>
                      <a:r>
                        <a:rPr lang="en-US" sz="950">
                          <a:effectLst/>
                        </a:rPr>
                        <a:t>Authentication Mode</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c>
                  <a:txBody>
                    <a:bodyPr/>
                    <a:lstStyle/>
                    <a:p>
                      <a:pPr marL="533400">
                        <a:lnSpc>
                          <a:spcPct val="115000"/>
                        </a:lnSpc>
                        <a:spcAft>
                          <a:spcPts val="0"/>
                        </a:spcAft>
                      </a:pPr>
                      <a:r>
                        <a:rPr lang="en-US" sz="950">
                          <a:effectLst/>
                        </a:rPr>
                        <a:t>Mixed</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r>
              <a:tr h="0">
                <a:tc>
                  <a:txBody>
                    <a:bodyPr/>
                    <a:lstStyle/>
                    <a:p>
                      <a:pPr marL="533400">
                        <a:lnSpc>
                          <a:spcPct val="115000"/>
                        </a:lnSpc>
                        <a:spcAft>
                          <a:spcPts val="0"/>
                        </a:spcAft>
                      </a:pPr>
                      <a:r>
                        <a:rPr lang="en-US" sz="950">
                          <a:effectLst/>
                        </a:rPr>
                        <a:t>SA Password</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c>
                  <a:txBody>
                    <a:bodyPr/>
                    <a:lstStyle/>
                    <a:p>
                      <a:pPr marL="533400">
                        <a:lnSpc>
                          <a:spcPct val="115000"/>
                        </a:lnSpc>
                        <a:spcAft>
                          <a:spcPts val="0"/>
                        </a:spcAft>
                      </a:pPr>
                      <a:r>
                        <a:rPr lang="en-US" sz="950">
                          <a:effectLst/>
                        </a:rPr>
                        <a:t>Pa$$w0rd</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r>
              <a:tr h="0">
                <a:tc>
                  <a:txBody>
                    <a:bodyPr/>
                    <a:lstStyle/>
                    <a:p>
                      <a:pPr marL="533400">
                        <a:lnSpc>
                          <a:spcPct val="115000"/>
                        </a:lnSpc>
                        <a:spcAft>
                          <a:spcPts val="0"/>
                        </a:spcAft>
                      </a:pPr>
                      <a:r>
                        <a:rPr lang="en-US" sz="950">
                          <a:effectLst/>
                        </a:rPr>
                        <a:t>Administrative User</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c>
                  <a:txBody>
                    <a:bodyPr/>
                    <a:lstStyle/>
                    <a:p>
                      <a:pPr marL="533400">
                        <a:lnSpc>
                          <a:spcPct val="115000"/>
                        </a:lnSpc>
                        <a:spcAft>
                          <a:spcPts val="0"/>
                        </a:spcAft>
                      </a:pPr>
                      <a:r>
                        <a:rPr lang="en-US" sz="950">
                          <a:effectLst/>
                        </a:rPr>
                        <a:t>ADVENTUREWORKS\Student</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r>
              <a:tr h="0">
                <a:tc>
                  <a:txBody>
                    <a:bodyPr/>
                    <a:lstStyle/>
                    <a:p>
                      <a:pPr marL="533400">
                        <a:lnSpc>
                          <a:spcPct val="115000"/>
                        </a:lnSpc>
                        <a:spcAft>
                          <a:spcPts val="0"/>
                        </a:spcAft>
                      </a:pPr>
                      <a:r>
                        <a:rPr lang="en-US" sz="950">
                          <a:effectLst/>
                        </a:rPr>
                        <a:t>Filestream Support</a:t>
                      </a:r>
                      <a:endParaRPr lang="en-GB" sz="95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c>
                  <a:txBody>
                    <a:bodyPr/>
                    <a:lstStyle/>
                    <a:p>
                      <a:pPr marL="533400">
                        <a:lnSpc>
                          <a:spcPct val="115000"/>
                        </a:lnSpc>
                        <a:spcAft>
                          <a:spcPts val="0"/>
                        </a:spcAft>
                      </a:pPr>
                      <a:r>
                        <a:rPr lang="en-US" sz="950" dirty="0">
                          <a:effectLst/>
                        </a:rPr>
                        <a:t>Disabled</a:t>
                      </a:r>
                      <a:endParaRPr lang="en-GB" sz="950" dirty="0">
                        <a:effectLst/>
                        <a:latin typeface="Segoe" panose="020B0502040504020203" pitchFamily="34" charset="0"/>
                        <a:ea typeface="Times New Roman" panose="02020603050405020304" pitchFamily="18" charset="0"/>
                        <a:cs typeface="Mangal" panose="02040503050203030202" pitchFamily="18" charset="0"/>
                      </a:endParaRPr>
                    </a:p>
                  </a:txBody>
                  <a:tcPr marL="38100" marR="38100" marT="38100" marB="19050"/>
                </a:tc>
              </a:tr>
            </a:tbl>
          </a:graphicData>
        </a:graphic>
      </p:graphicFrame>
    </p:spTree>
    <p:extLst>
      <p:ext uri="{BB962C8B-B14F-4D97-AF65-F5344CB8AC3E}">
        <p14:creationId xmlns:p14="http://schemas.microsoft.com/office/powerpoint/2010/main" val="3672126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Exercise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3: Performing Post-Installation Configuration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this exercise, you will start the SQL Server service for the new instance and connect to it using SSMS to make sure that the instance works.</a:t>
            </a:r>
            <a:endParaRPr lang="en-GB" dirty="0"/>
          </a:p>
        </p:txBody>
      </p:sp>
      <p:sp>
        <p:nvSpPr>
          <p:cNvPr id="4" name="Slide Number Placeholder 3"/>
          <p:cNvSpPr>
            <a:spLocks noGrp="1"/>
          </p:cNvSpPr>
          <p:nvPr>
            <p:ph type="sldNum" sz="quarter" idx="10"/>
          </p:nvPr>
        </p:nvSpPr>
        <p:spPr/>
        <p:txBody>
          <a:bodyPr/>
          <a:lstStyle/>
          <a:p>
            <a:fld id="{66D7CADA-8BC9-4F41-8CAD-ED81C31F4488}"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76757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58464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66D7CADA-8BC9-4F41-8CAD-ED81C31F4488}"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08449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54048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additional considerations do you think there are for installing additional named instances on a server where SQL Server is already installed?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Multiple instances can co-exist on a single server, but you must consider the impact on server resources. The workloads on each instance will compete for memory, CPU, and storage I/O resources; which can affect application performance.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4120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77298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17438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63300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76399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Briefly explain the differences between DAS- and SAN-based storage. DAS will always be more predictable and offer often higher performance, albeit with lower manageability.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Stress that many SAN administrators tend to focus on disk space to the exclusion of performance.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to the students the advantages of the different RAID systems and make clear that this should be chosen not only to get better performance but also provide an additional safety level—this makes RAID 1, 5 and 10 the most used systems. Do not spend too long discussing RAID systems, though.</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where performance is concerned, the number of spindles matters more than the disk size. You can also mention that SSD disks are rapidly changing the I/O landscape for SQL Server systems but they are still not yet broadly used because of the costs involved. It is interesting to compare the cost for a given performance, rather than the cost for a number of gigabytes. This comparison often leads to the adoption of SSD-based technologies.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Make clear that, in most cases, read cache is almost useless, as SQL Server manages its own caching system. It is very unlikely that SQL Server will need to re-read a data page from disk that it wrote after a short period of time (as it will still be in memory). On the other hand, SQL Server can strongly benefit from write caches as it improves write operations substantially. You should, of course, make clear it is important that these caches survive failures. This may mean the need for battery-backed-up caching controllers.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65539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58572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6D7CADA-8BC9-4F41-8CAD-ED81C31F4488}"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 Installing and Configuring SQL Server 2014</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34217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7631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191619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858694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728683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707891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74503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9485901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652071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880978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949858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6395464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7815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82389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794044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1784599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302359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117926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306513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1477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67828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809714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79761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181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0657697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8551246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5256494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784087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834398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672469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20540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1721951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99799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091637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7883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3812205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272741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619498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8596161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1038727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826436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1316964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381695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71870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37098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215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344505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445151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468306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914831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948494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4282489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9788199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544712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7471592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1549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741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4038323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0024897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53690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387133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504984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765255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521839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4013388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1198020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369341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90461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515139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349654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46512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404003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97825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792861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113700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502479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572704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3569982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78771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804940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702696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7838872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309423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434987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6704054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06216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437148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713132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852185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5621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921167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0122871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4038102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309268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1374766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20093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765774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9207725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2951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146750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95480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98477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751709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371788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8307611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3570201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21066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1403263"/>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059242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651987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608990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543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8949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9132671"/>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946261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1368651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364280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40105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6435615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5260717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576832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1339177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119721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1013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296759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382976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564150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338156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065007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641522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408233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2339501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6973693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633005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41567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755564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032776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438172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0294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93115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440762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846523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673383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491422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6125233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913605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720131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94612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2397232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241414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574251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11978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033234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637475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465030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619104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60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8683846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46806880"/>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57167025"/>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066601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011494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458948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128815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804741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7055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11517413"/>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434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0159422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322577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568499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8780580"/>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8243526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3628355"/>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6982521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78784"/>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199724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7855575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017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229537"/>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2406862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226835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0668293"/>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579166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232477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36595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39609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40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740636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45141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599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25050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60862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9997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01430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704990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78445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08223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3216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75587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970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5857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64593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1227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55869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039388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17221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78480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765544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0502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7846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03767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199781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75938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55916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02562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12855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56776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484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38637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77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342744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6002088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279567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03366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360859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562771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2366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324648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938123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047340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71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54928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39008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86149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97818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3470719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19493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2890487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006663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09868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42213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25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8616440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3398067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7963465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632463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94386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6286551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9601108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00462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1626624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723846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47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75704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542670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63775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628759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385038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52533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67909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5607876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2697608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043172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4446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33968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51303710"/>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9332368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7713545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2631971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5224801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29848776"/>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3440652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2388105"/>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6757782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9697150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8275708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1552619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6467770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70870679"/>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0084067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5492452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6439954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2108056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6658743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3921066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808548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4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2</a:t>
            </a:r>
            <a:endParaRPr lang="en-GB" dirty="0"/>
          </a:p>
        </p:txBody>
      </p:sp>
      <p:sp>
        <p:nvSpPr>
          <p:cNvPr id="3" name="Subtitle 2"/>
          <p:cNvSpPr>
            <a:spLocks noGrp="1"/>
          </p:cNvSpPr>
          <p:nvPr>
            <p:ph type="subTitle" sz="quarter" idx="1"/>
          </p:nvPr>
        </p:nvSpPr>
        <p:spPr/>
        <p:txBody>
          <a:bodyPr/>
          <a:lstStyle/>
          <a:p>
            <a:r>
              <a:rPr lang="en-GB" dirty="0" smtClean="0"/>
              <a:t>Installing and Configuring SQL Server 2014
</a:t>
            </a:r>
            <a:endParaRPr lang="en-GB" dirty="0"/>
          </a:p>
        </p:txBody>
      </p:sp>
    </p:spTree>
    <p:extLst>
      <p:ext uri="{BB962C8B-B14F-4D97-AF65-F5344CB8AC3E}">
        <p14:creationId xmlns:p14="http://schemas.microsoft.com/office/powerpoint/2010/main" val="3049610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a442e73-4957-4819-9376-973cfbdd49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Options for Installing SQL Server 2014</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Installation wizard</a:t>
            </a:r>
          </a:p>
          <a:p>
            <a:pPr lvl="0"/>
            <a:endParaRPr lang="en-US" kern="0" dirty="0">
              <a:solidFill>
                <a:srgbClr val="000000"/>
              </a:solidFill>
            </a:endParaRPr>
          </a:p>
          <a:p>
            <a:pPr lvl="0"/>
            <a:r>
              <a:rPr lang="en-US" kern="0" dirty="0">
                <a:solidFill>
                  <a:srgbClr val="000000"/>
                </a:solidFill>
              </a:rPr>
              <a:t>Command prompt</a:t>
            </a:r>
          </a:p>
          <a:p>
            <a:pPr lvl="0"/>
            <a:endParaRPr lang="en-US" kern="0" dirty="0">
              <a:solidFill>
                <a:srgbClr val="000000"/>
              </a:solidFill>
            </a:endParaRPr>
          </a:p>
          <a:p>
            <a:pPr lvl="0"/>
            <a:r>
              <a:rPr lang="en-US" kern="0" dirty="0">
                <a:solidFill>
                  <a:srgbClr val="000000"/>
                </a:solidFill>
              </a:rPr>
              <a:t>Configuration file</a:t>
            </a:r>
          </a:p>
          <a:p>
            <a:pPr lvl="0"/>
            <a:endParaRPr lang="en-US" kern="0" dirty="0">
              <a:solidFill>
                <a:srgbClr val="000000"/>
              </a:solidFill>
            </a:endParaRPr>
          </a:p>
          <a:p>
            <a:pPr lvl="0"/>
            <a:r>
              <a:rPr lang="en-US" kern="0" dirty="0">
                <a:solidFill>
                  <a:srgbClr val="000000"/>
                </a:solidFill>
              </a:rPr>
              <a:t>SysPrep</a:t>
            </a:r>
          </a:p>
        </p:txBody>
      </p:sp>
    </p:spTree>
    <p:extLst>
      <p:ext uri="{BB962C8B-B14F-4D97-AF65-F5344CB8AC3E}">
        <p14:creationId xmlns:p14="http://schemas.microsoft.com/office/powerpoint/2010/main" val="366813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775a9dfe-d91f-4ff5-984c-28ef6b7850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Performing an Installation of SQL Server 2014</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Installation wizard:</a:t>
            </a:r>
          </a:p>
          <a:p>
            <a:pPr lvl="1"/>
            <a:r>
              <a:rPr lang="en-US" kern="0" dirty="0">
                <a:solidFill>
                  <a:srgbClr val="000000"/>
                </a:solidFill>
              </a:rPr>
              <a:t>Product Updates</a:t>
            </a:r>
          </a:p>
          <a:p>
            <a:pPr lvl="1"/>
            <a:r>
              <a:rPr lang="en-US" kern="0" dirty="0">
                <a:solidFill>
                  <a:srgbClr val="000000"/>
                </a:solidFill>
              </a:rPr>
              <a:t>Install Setup Files</a:t>
            </a:r>
          </a:p>
          <a:p>
            <a:pPr lvl="1"/>
            <a:r>
              <a:rPr lang="en-US" kern="0" dirty="0">
                <a:solidFill>
                  <a:srgbClr val="000000"/>
                </a:solidFill>
              </a:rPr>
              <a:t>Install Rules</a:t>
            </a:r>
          </a:p>
          <a:p>
            <a:pPr lvl="1"/>
            <a:r>
              <a:rPr lang="en-US" kern="0" dirty="0">
                <a:solidFill>
                  <a:srgbClr val="000000"/>
                </a:solidFill>
              </a:rPr>
              <a:t>Setup Role</a:t>
            </a:r>
          </a:p>
          <a:p>
            <a:pPr lvl="1"/>
            <a:r>
              <a:rPr lang="en-US" kern="0" dirty="0">
                <a:solidFill>
                  <a:srgbClr val="000000"/>
                </a:solidFill>
              </a:rPr>
              <a:t>Feature Selection</a:t>
            </a:r>
          </a:p>
          <a:p>
            <a:pPr lvl="1"/>
            <a:r>
              <a:rPr lang="en-US" kern="0" dirty="0">
                <a:solidFill>
                  <a:srgbClr val="000000"/>
                </a:solidFill>
              </a:rPr>
              <a:t>Instance Configuration</a:t>
            </a:r>
          </a:p>
          <a:p>
            <a:pPr lvl="1"/>
            <a:r>
              <a:rPr lang="en-US" kern="0" dirty="0">
                <a:solidFill>
                  <a:srgbClr val="000000"/>
                </a:solidFill>
              </a:rPr>
              <a:t>Server Configuration</a:t>
            </a:r>
          </a:p>
          <a:p>
            <a:pPr lvl="1"/>
            <a:r>
              <a:rPr lang="en-US" kern="0" dirty="0">
                <a:solidFill>
                  <a:srgbClr val="000000"/>
                </a:solidFill>
              </a:rPr>
              <a:t>&lt;Component&gt; Configuration</a:t>
            </a:r>
          </a:p>
          <a:p>
            <a:pPr lvl="1"/>
            <a:r>
              <a:rPr lang="en-US" kern="0" dirty="0">
                <a:solidFill>
                  <a:srgbClr val="000000"/>
                </a:solidFill>
              </a:rPr>
              <a:t>Ready to Install</a:t>
            </a:r>
          </a:p>
        </p:txBody>
      </p:sp>
    </p:spTree>
    <p:extLst>
      <p:ext uri="{BB962C8B-B14F-4D97-AF65-F5344CB8AC3E}">
        <p14:creationId xmlns:p14="http://schemas.microsoft.com/office/powerpoint/2010/main" val="252726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db0c9652-ca74-46bd-b110-fd98df1c1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Performing an Unattended Installation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Install SQL Server from the command line:</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Upgrade SQL Server from the command line:</a:t>
            </a:r>
          </a:p>
          <a:p>
            <a:pPr lvl="0"/>
            <a:endParaRPr lang="en-US" kern="0" dirty="0">
              <a:solidFill>
                <a:srgbClr val="000000"/>
              </a:solidFill>
            </a:endParaRPr>
          </a:p>
        </p:txBody>
      </p:sp>
      <p:sp>
        <p:nvSpPr>
          <p:cNvPr id="5" name="AutoShape 26"/>
          <p:cNvSpPr>
            <a:spLocks noChangeArrowheads="1"/>
          </p:cNvSpPr>
          <p:nvPr/>
        </p:nvSpPr>
        <p:spPr bwMode="auto">
          <a:xfrm>
            <a:off x="409575" y="1527699"/>
            <a:ext cx="8281988" cy="2031325"/>
          </a:xfrm>
          <a:prstGeom prst="roundRect">
            <a:avLst>
              <a:gd name="adj" fmla="val 0"/>
            </a:avLst>
          </a:prstGeom>
          <a:solidFill>
            <a:srgbClr val="D2D2D2"/>
          </a:solidFill>
          <a:ln>
            <a:noFill/>
            <a:headEnd/>
            <a:tailEnd/>
          </a:ln>
          <a:effectLst/>
        </p:spPr>
        <p:style>
          <a:lnRef idx="2">
            <a:schemeClr val="accent2"/>
          </a:lnRef>
          <a:fillRef idx="1">
            <a:schemeClr val="lt1"/>
          </a:fillRef>
          <a:effectRef idx="0">
            <a:schemeClr val="accent2"/>
          </a:effectRef>
          <a:fontRef idx="minor">
            <a:schemeClr val="dk1"/>
          </a:fontRef>
        </p:style>
        <p:txBody>
          <a:bodyPr>
            <a:spAutoFit/>
          </a:bodyPr>
          <a:lstStyle/>
          <a:p>
            <a:pPr marL="290513" lvl="0" indent="-290513" defTabSz="457200" fontAlgn="base">
              <a:spcBef>
                <a:spcPct val="0"/>
              </a:spcBef>
              <a:spcAft>
                <a:spcPct val="0"/>
              </a:spcAft>
              <a:buClr>
                <a:srgbClr val="DC0081"/>
              </a:buClr>
              <a:defRPr/>
            </a:pPr>
            <a:r>
              <a:rPr lang="en-US" dirty="0">
                <a:solidFill>
                  <a:srgbClr val="000000"/>
                </a:solidFill>
                <a:latin typeface="Lucida Sans Unicode" panose="020B0602030504020204" pitchFamily="34" charset="0"/>
                <a:cs typeface="Lucida Sans Unicode" panose="020B0602030504020204" pitchFamily="34" charset="0"/>
              </a:rPr>
              <a:t>Setup.exe /q /ACTION=CompleteImage /INSTANCENAME=MYNEWINST /INSTANCEID=&lt;MYINST&gt; /SQLSVCACCOUNT="&lt;DomainName\UserName&gt;" /SQLSVCPASSWORD="&lt;StrongPassword&gt;" /SQLSYSADMINACCOUNTS="&lt;DomainName\UserName&gt;" /AGTSVCACCOUNT="NT AUTHORITY\Network Service" /IACCEPTSQLSERVERLICENSETERMS</a:t>
            </a:r>
          </a:p>
        </p:txBody>
      </p:sp>
      <p:sp>
        <p:nvSpPr>
          <p:cNvPr id="6" name="AutoShape 26"/>
          <p:cNvSpPr>
            <a:spLocks noChangeArrowheads="1"/>
          </p:cNvSpPr>
          <p:nvPr/>
        </p:nvSpPr>
        <p:spPr bwMode="auto">
          <a:xfrm>
            <a:off x="409575" y="4498249"/>
            <a:ext cx="8281988" cy="1754326"/>
          </a:xfrm>
          <a:prstGeom prst="roundRect">
            <a:avLst>
              <a:gd name="adj" fmla="val 0"/>
            </a:avLst>
          </a:prstGeom>
          <a:solidFill>
            <a:srgbClr val="D2D2D2"/>
          </a:solidFill>
          <a:ln>
            <a:noFill/>
            <a:headEnd/>
            <a:tailEnd/>
          </a:ln>
          <a:effectLst/>
        </p:spPr>
        <p:style>
          <a:lnRef idx="2">
            <a:schemeClr val="accent2"/>
          </a:lnRef>
          <a:fillRef idx="1">
            <a:schemeClr val="lt1"/>
          </a:fillRef>
          <a:effectRef idx="0">
            <a:schemeClr val="accent2"/>
          </a:effectRef>
          <a:fontRef idx="minor">
            <a:schemeClr val="dk1"/>
          </a:fontRef>
        </p:style>
        <p:txBody>
          <a:bodyPr>
            <a:spAutoFit/>
          </a:bodyPr>
          <a:lstStyle/>
          <a:p>
            <a:pPr marL="290513" lvl="0" indent="-290513" defTabSz="457200" fontAlgn="base">
              <a:spcBef>
                <a:spcPct val="0"/>
              </a:spcBef>
              <a:spcAft>
                <a:spcPct val="0"/>
              </a:spcAft>
              <a:buClr>
                <a:srgbClr val="DC0081"/>
              </a:buClr>
              <a:defRPr/>
            </a:pPr>
            <a:r>
              <a:rPr lang="en-US" dirty="0">
                <a:solidFill>
                  <a:srgbClr val="000000"/>
                </a:solidFill>
                <a:latin typeface="Lucida Sans Unicode" panose="020B0602030504020204" pitchFamily="34" charset="0"/>
                <a:cs typeface="Lucida Sans Unicode" panose="020B0602030504020204" pitchFamily="34" charset="0"/>
              </a:rPr>
              <a:t>Setup.exe /q /ACTION=upgrade /INSTANCENAME=MSSQLSERVER /RSUPGRADEDATABASEACCOUNT="&lt;Provide a SQL Server logon account that can connect to the report server during upgrade&gt;" /RSUPGRADEPASSWORD="&lt;Provide a password for the report server upgrade account&gt;" /ISSVCAccount="NT Authority\Network Service" /IACCEPTSQLSERVERLICENSETERMS</a:t>
            </a:r>
          </a:p>
        </p:txBody>
      </p:sp>
    </p:spTree>
    <p:extLst>
      <p:ext uri="{BB962C8B-B14F-4D97-AF65-F5344CB8AC3E}">
        <p14:creationId xmlns:p14="http://schemas.microsoft.com/office/powerpoint/2010/main" val="1847905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e3761b9-c00f-4a16-9868-1524606f58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Upgrading SQL Server</a:t>
            </a:r>
            <a:endParaRPr lang="en-GB" dirty="0"/>
          </a:p>
        </p:txBody>
      </p:sp>
      <p:sp>
        <p:nvSpPr>
          <p:cNvPr id="4" name="Content Placeholder 2"/>
          <p:cNvSpPr txBox="1">
            <a:spLocks/>
          </p:cNvSpPr>
          <p:nvPr/>
        </p:nvSpPr>
        <p:spPr>
          <a:xfrm>
            <a:off x="306387" y="4790661"/>
            <a:ext cx="8650044" cy="137790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Run the Upgrade Advisor before an in-place upgrade</a:t>
            </a:r>
            <a:endParaRPr lang="en-US" kern="0" dirty="0">
              <a:solidFill>
                <a:srgbClr val="000000"/>
              </a:solidFill>
            </a:endParaRPr>
          </a:p>
        </p:txBody>
      </p:sp>
      <p:graphicFrame>
        <p:nvGraphicFramePr>
          <p:cNvPr id="5" name="Group 3"/>
          <p:cNvGraphicFramePr>
            <a:graphicFrameLocks/>
          </p:cNvGraphicFramePr>
          <p:nvPr>
            <p:extLst>
              <p:ext uri="{D42A27DB-BD31-4B8C-83A1-F6EECF244321}">
                <p14:modId xmlns:p14="http://schemas.microsoft.com/office/powerpoint/2010/main" val="889609668"/>
              </p:ext>
            </p:extLst>
          </p:nvPr>
        </p:nvGraphicFramePr>
        <p:xfrm>
          <a:off x="306387" y="1252331"/>
          <a:ext cx="8221352" cy="3211629"/>
        </p:xfrm>
        <a:graphic>
          <a:graphicData uri="http://schemas.openxmlformats.org/drawingml/2006/table">
            <a:tbl>
              <a:tblPr firstRow="1" bandRow="1">
                <a:effectLst/>
                <a:tableStyleId>{B301B821-A1FF-4177-AEE7-76D212191A09}</a:tableStyleId>
              </a:tblPr>
              <a:tblGrid>
                <a:gridCol w="4122164"/>
                <a:gridCol w="4099188"/>
              </a:tblGrid>
              <a:tr h="692134">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400" b="0" u="none" strike="noStrike" kern="1200" cap="none" normalizeH="0" baseline="0" dirty="0" smtClean="0">
                          <a:ln>
                            <a:noFill/>
                          </a:ln>
                          <a:effectLst/>
                          <a:latin typeface="Segoe UI Light" panose="020B0502040204020203" pitchFamily="34" charset="0"/>
                          <a:cs typeface="Segoe UI Light" panose="020B0502040204020203" pitchFamily="34" charset="0"/>
                        </a:rPr>
                        <a:t>In-place Upgrade</a:t>
                      </a:r>
                      <a:endParaRPr kumimoji="0" lang="en-US" sz="2400" b="0" i="0" u="none" strike="noStrike" kern="1200"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400" b="0" u="none" strike="noStrike" kern="1200" cap="none" normalizeH="0" baseline="0" dirty="0" smtClean="0">
                          <a:ln>
                            <a:noFill/>
                          </a:ln>
                          <a:effectLst/>
                          <a:latin typeface="Segoe UI Light" panose="020B0502040204020203" pitchFamily="34" charset="0"/>
                          <a:cs typeface="Segoe UI Light" panose="020B0502040204020203" pitchFamily="34" charset="0"/>
                        </a:rPr>
                        <a:t>Side-by-side Upgrade</a:t>
                      </a:r>
                      <a:endParaRPr kumimoji="0" lang="en-US" sz="2400" b="0" i="0" u="none" strike="noStrike" kern="1200"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anchor="ct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tr>
              <a:tr h="471108">
                <a:tc>
                  <a:txBody>
                    <a:bodyPr/>
                    <a:lstStyle/>
                    <a:p>
                      <a:pPr marL="0" marR="0" lvl="0" indent="0" algn="l" defTabSz="914400" rtl="0" eaLnBrk="1" fontAlgn="base" latinLnBrk="0" hangingPunct="1">
                        <a:lnSpc>
                          <a:spcPct val="80000"/>
                        </a:lnSpc>
                        <a:spcBef>
                          <a:spcPts val="1412"/>
                        </a:spcBef>
                        <a:spcAft>
                          <a:spcPct val="0"/>
                        </a:spcAft>
                        <a:buClr>
                          <a:srgbClr val="006699"/>
                        </a:buClr>
                        <a:buSzPct val="90000"/>
                        <a:buFontTx/>
                        <a:buNone/>
                        <a:tabLst/>
                      </a:pPr>
                      <a:r>
                        <a:rPr lang="en-US" sz="2400" kern="1200" dirty="0" smtClean="0">
                          <a:latin typeface="Segoe UI Light" panose="020B0502040204020203" pitchFamily="34" charset="0"/>
                          <a:cs typeface="Segoe UI Light" panose="020B0502040204020203" pitchFamily="34" charset="0"/>
                        </a:rPr>
                        <a:t>Easy, mostly automated</a:t>
                      </a:r>
                      <a:endParaRPr lang="en-US" sz="2400" b="0" kern="1200" dirty="0" smtClean="0">
                        <a:solidFill>
                          <a:schemeClr val="tx1"/>
                        </a:solidFill>
                        <a:latin typeface="Segoe UI Light" panose="020B0502040204020203" pitchFamily="34" charset="0"/>
                        <a:ea typeface="Segoe UI" pitchFamily="34" charset="0"/>
                        <a:cs typeface="Segoe UI Light" panose="020B0502040204020203" pitchFamily="34" charset="0"/>
                      </a:endParaRPr>
                    </a:p>
                  </a:txBody>
                  <a:tcPr marL="45720" marR="45720"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0" indent="0" algn="l" defTabSz="914400" rtl="0" eaLnBrk="1" fontAlgn="base" latinLnBrk="0" hangingPunct="1">
                        <a:lnSpc>
                          <a:spcPct val="80000"/>
                        </a:lnSpc>
                        <a:spcBef>
                          <a:spcPts val="1412"/>
                        </a:spcBef>
                        <a:spcAft>
                          <a:spcPct val="0"/>
                        </a:spcAft>
                        <a:buClr>
                          <a:srgbClr val="006699"/>
                        </a:buClr>
                        <a:buSzPct val="90000"/>
                        <a:buFontTx/>
                        <a:buNone/>
                        <a:tabLst/>
                      </a:pPr>
                      <a:r>
                        <a:rPr lang="en-US" sz="2400" kern="1200" dirty="0" smtClean="0">
                          <a:latin typeface="Segoe UI Light" panose="020B0502040204020203" pitchFamily="34" charset="0"/>
                          <a:cs typeface="Segoe UI Light" panose="020B0502040204020203" pitchFamily="34" charset="0"/>
                        </a:rPr>
                        <a:t>More granular control over process </a:t>
                      </a:r>
                      <a:endParaRPr lang="en-US" sz="2400" b="0" kern="1200" dirty="0" smtClean="0">
                        <a:solidFill>
                          <a:schemeClr val="tx1"/>
                        </a:solidFill>
                        <a:latin typeface="Segoe UI Light" panose="020B0502040204020203" pitchFamily="34" charset="0"/>
                        <a:ea typeface="Segoe UI" pitchFamily="34" charset="0"/>
                        <a:cs typeface="Segoe UI Light" panose="020B0502040204020203" pitchFamily="34" charset="0"/>
                      </a:endParaRPr>
                    </a:p>
                  </a:txBody>
                  <a:tcPr marL="45720" marR="45720" anchor="ct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89527">
                <a:tc>
                  <a:txBody>
                    <a:bodyPr/>
                    <a:lstStyle/>
                    <a:p>
                      <a:pPr marL="0" marR="0" lvl="0" indent="0" algn="l" defTabSz="914400" rtl="0" eaLnBrk="1" fontAlgn="base" latinLnBrk="0" hangingPunct="1">
                        <a:lnSpc>
                          <a:spcPct val="80000"/>
                        </a:lnSpc>
                        <a:spcBef>
                          <a:spcPts val="1412"/>
                        </a:spcBef>
                        <a:spcAft>
                          <a:spcPct val="0"/>
                        </a:spcAft>
                        <a:buClr>
                          <a:srgbClr val="006699"/>
                        </a:buClr>
                        <a:buSzPct val="90000"/>
                        <a:buFontTx/>
                        <a:buNone/>
                        <a:tabLst/>
                      </a:pPr>
                      <a:r>
                        <a:rPr lang="en-US" sz="2400" kern="1200" dirty="0" smtClean="0">
                          <a:latin typeface="Segoe UI Light" panose="020B0502040204020203" pitchFamily="34" charset="0"/>
                          <a:cs typeface="Segoe UI Light" panose="020B0502040204020203" pitchFamily="34" charset="0"/>
                        </a:rPr>
                        <a:t>System data upgraded</a:t>
                      </a:r>
                      <a:endParaRPr lang="en-US" sz="2400" b="0" kern="1200" dirty="0" smtClean="0">
                        <a:solidFill>
                          <a:schemeClr val="tx1"/>
                        </a:solidFill>
                        <a:latin typeface="Segoe UI Light" panose="020B0502040204020203" pitchFamily="34" charset="0"/>
                        <a:ea typeface="Segoe UI" pitchFamily="34" charset="0"/>
                        <a:cs typeface="Segoe UI Light" panose="020B0502040204020203" pitchFamily="34" charset="0"/>
                      </a:endParaRPr>
                    </a:p>
                  </a:txBody>
                  <a:tcPr marL="45720" marR="45720"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0" indent="0" algn="l" defTabSz="914400" rtl="0" eaLnBrk="1" fontAlgn="base" latinLnBrk="0" hangingPunct="1">
                        <a:lnSpc>
                          <a:spcPct val="80000"/>
                        </a:lnSpc>
                        <a:spcBef>
                          <a:spcPts val="1412"/>
                        </a:spcBef>
                        <a:spcAft>
                          <a:spcPct val="0"/>
                        </a:spcAft>
                        <a:buClr>
                          <a:srgbClr val="006699"/>
                        </a:buClr>
                        <a:buSzPct val="90000"/>
                        <a:buFontTx/>
                        <a:buNone/>
                        <a:tabLst/>
                      </a:pPr>
                      <a:r>
                        <a:rPr lang="en-US" sz="2400" kern="1200" dirty="0" smtClean="0">
                          <a:latin typeface="Segoe UI Light" panose="020B0502040204020203" pitchFamily="34" charset="0"/>
                          <a:cs typeface="Segoe UI Light" panose="020B0502040204020203" pitchFamily="34" charset="0"/>
                        </a:rPr>
                        <a:t>Use to perform test migration </a:t>
                      </a:r>
                      <a:endParaRPr lang="en-US" sz="2400" b="0" kern="1200" dirty="0" smtClean="0">
                        <a:solidFill>
                          <a:schemeClr val="tx1"/>
                        </a:solidFill>
                        <a:latin typeface="Segoe UI Light" panose="020B0502040204020203" pitchFamily="34" charset="0"/>
                        <a:ea typeface="Segoe UI" pitchFamily="34" charset="0"/>
                        <a:cs typeface="Segoe UI Light" panose="020B0502040204020203" pitchFamily="34" charset="0"/>
                      </a:endParaRPr>
                    </a:p>
                  </a:txBody>
                  <a:tcPr marL="45720" marR="45720" anchor="ct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73807">
                <a:tc>
                  <a:txBody>
                    <a:bodyPr/>
                    <a:lstStyle/>
                    <a:p>
                      <a:pPr marL="0" marR="0" lvl="0" indent="0" algn="l" defTabSz="914400" rtl="0" eaLnBrk="1" fontAlgn="base" latinLnBrk="0" hangingPunct="1">
                        <a:lnSpc>
                          <a:spcPct val="80000"/>
                        </a:lnSpc>
                        <a:spcBef>
                          <a:spcPts val="1412"/>
                        </a:spcBef>
                        <a:spcAft>
                          <a:spcPct val="0"/>
                        </a:spcAft>
                        <a:buClr>
                          <a:srgbClr val="006699"/>
                        </a:buClr>
                        <a:buSzPct val="90000"/>
                        <a:buFontTx/>
                        <a:buNone/>
                        <a:tabLst/>
                      </a:pPr>
                      <a:r>
                        <a:rPr lang="en-US" sz="2400" kern="1200" dirty="0" smtClean="0">
                          <a:latin typeface="Segoe UI Light" panose="020B0502040204020203" pitchFamily="34" charset="0"/>
                          <a:cs typeface="Segoe UI Light" panose="020B0502040204020203" pitchFamily="34" charset="0"/>
                        </a:rPr>
                        <a:t>No additional hardware</a:t>
                      </a:r>
                      <a:endParaRPr lang="en-US" sz="2400" b="0" kern="1200" dirty="0" smtClean="0">
                        <a:solidFill>
                          <a:schemeClr val="tx1"/>
                        </a:solidFill>
                        <a:latin typeface="Segoe UI Light" panose="020B0502040204020203" pitchFamily="34" charset="0"/>
                        <a:ea typeface="Segoe UI" pitchFamily="34" charset="0"/>
                        <a:cs typeface="Segoe UI Light" panose="020B0502040204020203" pitchFamily="34" charset="0"/>
                      </a:endParaRPr>
                    </a:p>
                  </a:txBody>
                  <a:tcPr marL="45720" marR="45720"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0" indent="0" algn="l" defTabSz="914400" rtl="0" eaLnBrk="1" fontAlgn="base" latinLnBrk="0" hangingPunct="1">
                        <a:lnSpc>
                          <a:spcPct val="80000"/>
                        </a:lnSpc>
                        <a:spcBef>
                          <a:spcPts val="1412"/>
                        </a:spcBef>
                        <a:spcAft>
                          <a:spcPct val="0"/>
                        </a:spcAft>
                        <a:buClr>
                          <a:srgbClr val="006699"/>
                        </a:buClr>
                        <a:buSzPct val="90000"/>
                        <a:buFontTx/>
                        <a:buNone/>
                        <a:tabLst/>
                      </a:pPr>
                      <a:r>
                        <a:rPr lang="en-US" sz="2400" kern="1200" dirty="0" smtClean="0">
                          <a:latin typeface="Segoe UI Light" panose="020B0502040204020203" pitchFamily="34" charset="0"/>
                          <a:cs typeface="Segoe UI Light" panose="020B0502040204020203" pitchFamily="34" charset="0"/>
                        </a:rPr>
                        <a:t>Relatively straightforward rollback </a:t>
                      </a:r>
                      <a:endParaRPr lang="en-US" sz="2400" b="0" kern="1200" dirty="0" smtClean="0">
                        <a:solidFill>
                          <a:schemeClr val="tx1"/>
                        </a:solidFill>
                        <a:latin typeface="Segoe UI Light" panose="020B0502040204020203" pitchFamily="34" charset="0"/>
                        <a:ea typeface="Segoe UI" pitchFamily="34" charset="0"/>
                        <a:cs typeface="Segoe UI Light" panose="020B0502040204020203" pitchFamily="34" charset="0"/>
                      </a:endParaRPr>
                    </a:p>
                  </a:txBody>
                  <a:tcPr marL="45720" marR="45720" anchor="ct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85523">
                <a:tc>
                  <a:txBody>
                    <a:bodyPr/>
                    <a:lstStyle/>
                    <a:p>
                      <a:pPr marL="0" marR="0" lvl="0" indent="0" algn="l" defTabSz="914400" rtl="0" eaLnBrk="1" fontAlgn="base" latinLnBrk="0" hangingPunct="1">
                        <a:lnSpc>
                          <a:spcPct val="80000"/>
                        </a:lnSpc>
                        <a:spcBef>
                          <a:spcPts val="1412"/>
                        </a:spcBef>
                        <a:spcAft>
                          <a:spcPct val="0"/>
                        </a:spcAft>
                        <a:buClr>
                          <a:srgbClr val="006699"/>
                        </a:buClr>
                        <a:buSzPct val="90000"/>
                        <a:buFontTx/>
                        <a:buNone/>
                        <a:tabLst/>
                      </a:pPr>
                      <a:r>
                        <a:rPr lang="en-US" sz="2400" kern="1200" dirty="0" smtClean="0">
                          <a:latin typeface="Segoe UI Light" panose="020B0502040204020203" pitchFamily="34" charset="0"/>
                          <a:cs typeface="Segoe UI Light" panose="020B0502040204020203" pitchFamily="34" charset="0"/>
                        </a:rPr>
                        <a:t>Apps pointing to same names</a:t>
                      </a:r>
                      <a:endParaRPr lang="en-US" sz="2400" b="0" kern="1200" dirty="0" smtClean="0">
                        <a:solidFill>
                          <a:schemeClr val="tx1"/>
                        </a:solidFill>
                        <a:latin typeface="Segoe UI Light" panose="020B0502040204020203" pitchFamily="34" charset="0"/>
                        <a:ea typeface="Segoe UI" pitchFamily="34" charset="0"/>
                        <a:cs typeface="Segoe UI Light" panose="020B0502040204020203" pitchFamily="34" charset="0"/>
                      </a:endParaRPr>
                    </a:p>
                  </a:txBody>
                  <a:tcPr marL="45720" marR="45720"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pPr marL="0" marR="0" lvl="0" indent="0" algn="l" defTabSz="914400" rtl="0" eaLnBrk="1" fontAlgn="base" latinLnBrk="0" hangingPunct="1">
                        <a:lnSpc>
                          <a:spcPct val="80000"/>
                        </a:lnSpc>
                        <a:spcBef>
                          <a:spcPts val="1412"/>
                        </a:spcBef>
                        <a:spcAft>
                          <a:spcPct val="0"/>
                        </a:spcAft>
                        <a:buClr>
                          <a:srgbClr val="006699"/>
                        </a:buClr>
                        <a:buSzPct val="90000"/>
                        <a:buFontTx/>
                        <a:buNone/>
                        <a:tabLst/>
                      </a:pPr>
                      <a:r>
                        <a:rPr lang="en-US" sz="2400" kern="1200" dirty="0" smtClean="0">
                          <a:latin typeface="Segoe UI Light" panose="020B0502040204020203" pitchFamily="34" charset="0"/>
                          <a:cs typeface="Segoe UI Light" panose="020B0502040204020203" pitchFamily="34" charset="0"/>
                        </a:rPr>
                        <a:t>Can leverage failover/switchover </a:t>
                      </a:r>
                      <a:endParaRPr lang="en-US" sz="2400" b="0" kern="1200" dirty="0" smtClean="0">
                        <a:solidFill>
                          <a:schemeClr val="tx1"/>
                        </a:solidFill>
                        <a:latin typeface="Segoe UI Light" panose="020B0502040204020203" pitchFamily="34" charset="0"/>
                        <a:ea typeface="Segoe UI" pitchFamily="34" charset="0"/>
                        <a:cs typeface="Segoe UI Light" panose="020B0502040204020203" pitchFamily="34" charset="0"/>
                      </a:endParaRPr>
                    </a:p>
                  </a:txBody>
                  <a:tcPr marL="45720" marR="45720" anchor="ct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41751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Post-Installation Configuration</a:t>
            </a:r>
            <a:endParaRPr lang="en-GB" dirty="0"/>
          </a:p>
        </p:txBody>
      </p:sp>
      <p:sp>
        <p:nvSpPr>
          <p:cNvPr id="3" name="Text Placeholder 2"/>
          <p:cNvSpPr>
            <a:spLocks noGrp="1"/>
          </p:cNvSpPr>
          <p:nvPr>
            <p:ph type="body" idx="1"/>
          </p:nvPr>
        </p:nvSpPr>
        <p:spPr/>
        <p:txBody>
          <a:bodyPr/>
          <a:lstStyle/>
          <a:p>
            <a:r>
              <a:rPr lang="en-GB" dirty="0" smtClean="0"/>
              <a:t>Performing Post-Installation Checks
Configuring Services and Network Protocols
Managing SQL Server Updates</a:t>
            </a:r>
            <a:endParaRPr lang="en-GB" dirty="0"/>
          </a:p>
        </p:txBody>
      </p:sp>
    </p:spTree>
    <p:extLst>
      <p:ext uri="{BB962C8B-B14F-4D97-AF65-F5344CB8AC3E}">
        <p14:creationId xmlns:p14="http://schemas.microsoft.com/office/powerpoint/2010/main" val="1220552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1ca85fb-1b4b-411e-a3b2-2e7012f6ef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Performing Post-Installation Checks</a:t>
            </a:r>
            <a:endParaRPr lang="en-GB" dirty="0"/>
          </a:p>
        </p:txBody>
      </p:sp>
      <p:sp>
        <p:nvSpPr>
          <p:cNvPr id="4" name="Content Placeholder 2"/>
          <p:cNvSpPr txBox="1">
            <a:spLocks/>
          </p:cNvSpPr>
          <p:nvPr/>
        </p:nvSpPr>
        <p:spPr>
          <a:xfrm>
            <a:off x="458788" y="1418491"/>
            <a:ext cx="8119156" cy="475007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Verify that SQL Server services are running</a:t>
            </a:r>
          </a:p>
          <a:p>
            <a:pPr lvl="0"/>
            <a:r>
              <a:rPr lang="en-US" kern="0" dirty="0">
                <a:solidFill>
                  <a:srgbClr val="000000"/>
                </a:solidFill>
              </a:rPr>
              <a:t>If necessary, view log file information at: %ProgramFiles%\Microsoft SQL Server\120\Setup Bootstrap\Log</a:t>
            </a:r>
          </a:p>
          <a:p>
            <a:pPr lvl="0"/>
            <a:endParaRPr lang="en-US" kern="0" dirty="0">
              <a:solidFill>
                <a:srgbClr val="000000"/>
              </a:solidFill>
            </a:endParaRPr>
          </a:p>
        </p:txBody>
      </p:sp>
    </p:spTree>
    <p:extLst>
      <p:ext uri="{BB962C8B-B14F-4D97-AF65-F5344CB8AC3E}">
        <p14:creationId xmlns:p14="http://schemas.microsoft.com/office/powerpoint/2010/main" val="142736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Services and Network Protocols</a:t>
            </a:r>
            <a:endParaRPr lang="en-GB" dirty="0"/>
          </a:p>
        </p:txBody>
      </p:sp>
      <p:sp>
        <p:nvSpPr>
          <p:cNvPr id="4" name="Content Placeholder 2"/>
          <p:cNvSpPr txBox="1">
            <a:spLocks/>
          </p:cNvSpPr>
          <p:nvPr/>
        </p:nvSpPr>
        <p:spPr>
          <a:xfrm>
            <a:off x="458788" y="1263315"/>
            <a:ext cx="8119156" cy="490525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Use SQL Server Configuration Manager to:</a:t>
            </a:r>
            <a:endParaRPr lang="en-US" kern="0" dirty="0">
              <a:solidFill>
                <a:srgbClr val="000000"/>
              </a:solidFill>
            </a:endParaRPr>
          </a:p>
          <a:p>
            <a:pPr lvl="0"/>
            <a:r>
              <a:rPr lang="en-US" kern="0" dirty="0">
                <a:solidFill>
                  <a:srgbClr val="000000"/>
                </a:solidFill>
              </a:rPr>
              <a:t>Configure services associated with SQL Server</a:t>
            </a:r>
          </a:p>
          <a:p>
            <a:pPr lvl="0"/>
            <a:r>
              <a:rPr lang="en-US" kern="0" dirty="0">
                <a:solidFill>
                  <a:srgbClr val="000000"/>
                </a:solidFill>
              </a:rPr>
              <a:t>Configure network protocols and ports exposed by SQL Server</a:t>
            </a:r>
          </a:p>
          <a:p>
            <a:pPr lvl="0"/>
            <a:r>
              <a:rPr lang="en-US" kern="0" dirty="0">
                <a:solidFill>
                  <a:srgbClr val="000000"/>
                </a:solidFill>
              </a:rPr>
              <a:t>Configure network protocols, ports, and aliases for 32-bit and 64-bit client applications</a:t>
            </a:r>
          </a:p>
        </p:txBody>
      </p:sp>
    </p:spTree>
    <p:extLst>
      <p:ext uri="{BB962C8B-B14F-4D97-AF65-F5344CB8AC3E}">
        <p14:creationId xmlns:p14="http://schemas.microsoft.com/office/powerpoint/2010/main" val="723794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e799f4be-e2d2-496e-96cb-05229745d6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SQL Server Updates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kern="0" dirty="0" smtClean="0"/>
              <a:t>SQL Server updates are released in several ways</a:t>
            </a:r>
          </a:p>
          <a:p>
            <a:pPr lvl="1"/>
            <a:r>
              <a:rPr lang="en-GB" kern="0" dirty="0" smtClean="0"/>
              <a:t>Hotfixes</a:t>
            </a:r>
          </a:p>
          <a:p>
            <a:pPr lvl="1"/>
            <a:r>
              <a:rPr lang="en-GB" kern="0" dirty="0" smtClean="0"/>
              <a:t>Cumulative Updates</a:t>
            </a:r>
          </a:p>
          <a:p>
            <a:pPr lvl="1"/>
            <a:r>
              <a:rPr lang="en-GB" kern="0" dirty="0" smtClean="0"/>
              <a:t>Service Packs</a:t>
            </a:r>
          </a:p>
          <a:p>
            <a:r>
              <a:rPr lang="en-GB" kern="0" dirty="0" smtClean="0"/>
              <a:t>SQL Server can receive automatic updates directly from Microsoft Update</a:t>
            </a:r>
          </a:p>
          <a:p>
            <a:pPr lvl="1"/>
            <a:r>
              <a:rPr lang="en-GB" kern="0" dirty="0" smtClean="0"/>
              <a:t>In enterprise environments, updates should be tested before being applied to production servers</a:t>
            </a:r>
            <a:endParaRPr lang="en-GB" kern="0" dirty="0"/>
          </a:p>
        </p:txBody>
      </p:sp>
    </p:spTree>
    <p:extLst>
      <p:ext uri="{BB962C8B-B14F-4D97-AF65-F5344CB8AC3E}">
        <p14:creationId xmlns:p14="http://schemas.microsoft.com/office/powerpoint/2010/main" val="1177539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Installing SQL Server 2014</a:t>
            </a:r>
            <a:endParaRPr lang="en-GB" dirty="0"/>
          </a:p>
        </p:txBody>
      </p:sp>
      <p:sp>
        <p:nvSpPr>
          <p:cNvPr id="3" name="Text Placeholder 2"/>
          <p:cNvSpPr>
            <a:spLocks noGrp="1"/>
          </p:cNvSpPr>
          <p:nvPr>
            <p:ph type="body" idx="1"/>
          </p:nvPr>
        </p:nvSpPr>
        <p:spPr/>
        <p:txBody>
          <a:bodyPr/>
          <a:lstStyle/>
          <a:p>
            <a:r>
              <a:rPr lang="en-GB" dirty="0" smtClean="0"/>
              <a:t>Exercise 1: Preparing to Install SQL Server
Exercise 2: Installing SQL Server
Exercise 3: Performing Post-Installation Configuration</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54716"/>
            <a:ext cx="6970050" cy="1815882"/>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20462C-MIA-SQL</a:t>
            </a:r>
            <a:endParaRPr lang="en-GB" sz="2800" b="0" i="0" u="none" strike="noStrike" baseline="0" dirty="0" smtClean="0">
              <a:latin typeface="Segoe UI" panose="020B0502040204020203" pitchFamily="34" charset="0"/>
            </a:endParaRPr>
          </a:p>
          <a:p>
            <a:r>
              <a:rPr lang="en-GB" sz="2800" dirty="0">
                <a:solidFill>
                  <a:srgbClr val="000000"/>
                </a:solidFill>
                <a:latin typeface="Segoe UI" panose="020B0502040204020203" pitchFamily="34" charset="0"/>
              </a:rPr>
              <a:t>User name: </a:t>
            </a:r>
            <a:r>
              <a:rPr lang="en-GB" sz="2800" b="1" dirty="0">
                <a:solidFill>
                  <a:srgbClr val="000000"/>
                </a:solidFill>
                <a:latin typeface="Segoe UI" panose="020B0502040204020203" pitchFamily="34" charset="0"/>
              </a:rPr>
              <a:t>ADVENTUREWORKS\Student</a:t>
            </a:r>
            <a:endParaRPr lang="en-GB" sz="2800" dirty="0">
              <a:solidFill>
                <a:srgbClr val="000000"/>
              </a:solidFill>
              <a:latin typeface="Segoe UI" panose="020B0502040204020203" pitchFamily="34" charset="0"/>
            </a:endParaRPr>
          </a:p>
          <a:p>
            <a:r>
              <a:rPr lang="en-GB" sz="2800" dirty="0">
                <a:solidFill>
                  <a:srgbClr val="000000"/>
                </a:solidFill>
                <a:latin typeface="Segoe UI" panose="020B0502040204020203" pitchFamily="34" charset="0"/>
              </a:rPr>
              <a:t>Password: </a:t>
            </a:r>
            <a:r>
              <a:rPr lang="en-GB" sz="2800" b="1" dirty="0">
                <a:solidFill>
                  <a:srgbClr val="000000"/>
                </a:solidFill>
                <a:latin typeface="Segoe UI" panose="020B0502040204020203" pitchFamily="34" charset="0"/>
              </a:rPr>
              <a:t>Pa$$w0rd</a:t>
            </a:r>
            <a:endParaRPr lang="en-GB" sz="2800" dirty="0">
              <a:solidFill>
                <a:srgbClr val="000000"/>
              </a:solidFill>
              <a:latin typeface="Segoe UI" panose="020B0502040204020203" pitchFamily="34" charset="0"/>
            </a:endParaRPr>
          </a:p>
          <a:p>
            <a:endParaRPr lang="en-GB"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2812445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39483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Planning SQL Server Installation
Installing SQL Server 2014
Post-Installation Configuration</a:t>
            </a:r>
            <a:endParaRPr lang="en-GB" dirty="0"/>
          </a:p>
        </p:txBody>
      </p:sp>
    </p:spTree>
    <p:extLst>
      <p:ext uri="{BB962C8B-B14F-4D97-AF65-F5344CB8AC3E}">
        <p14:creationId xmlns:p14="http://schemas.microsoft.com/office/powerpoint/2010/main" val="2286447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3" name="Text Placeholder 2"/>
          <p:cNvSpPr>
            <a:spLocks noGrp="1"/>
          </p:cNvSpPr>
          <p:nvPr>
            <p:ph type="body" idx="1"/>
          </p:nvPr>
        </p:nvSpPr>
        <p:spPr/>
        <p:txBody>
          <a:bodyPr/>
          <a:lstStyle/>
          <a:p>
            <a:r>
              <a:rPr lang="en-GB" dirty="0">
                <a:ea typeface="Calibri" panose="020F0502020204030204" pitchFamily="34" charset="0"/>
                <a:cs typeface="Times New Roman" panose="02020603050405020304" pitchFamily="18" charset="0"/>
              </a:rPr>
              <a:t>You have been tasked with creating a new instance of SQL Server that will be used by the IT department as a test server for new applications. </a:t>
            </a:r>
          </a:p>
          <a:p>
            <a:endParaRPr lang="en-GB" dirty="0"/>
          </a:p>
        </p:txBody>
      </p:sp>
    </p:spTree>
    <p:extLst>
      <p:ext uri="{BB962C8B-B14F-4D97-AF65-F5344CB8AC3E}">
        <p14:creationId xmlns:p14="http://schemas.microsoft.com/office/powerpoint/2010/main" val="686190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753cd2e5-e3f9-4afe-adcf-cc80a3c69c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US" dirty="0"/>
              <a:t>In this lab, you have installed and configured a SQL Server instance.</a:t>
            </a:r>
            <a:endParaRPr lang="en-GB" dirty="0"/>
          </a:p>
          <a:p>
            <a:endParaRPr lang="en-GB" dirty="0"/>
          </a:p>
        </p:txBody>
      </p:sp>
    </p:spTree>
    <p:extLst>
      <p:ext uri="{BB962C8B-B14F-4D97-AF65-F5344CB8AC3E}">
        <p14:creationId xmlns:p14="http://schemas.microsoft.com/office/powerpoint/2010/main" val="72043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342378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Planning SQL Server Installation</a:t>
            </a:r>
            <a:endParaRPr lang="en-GB" dirty="0"/>
          </a:p>
        </p:txBody>
      </p:sp>
      <p:sp>
        <p:nvSpPr>
          <p:cNvPr id="3" name="Text Placeholder 2"/>
          <p:cNvSpPr>
            <a:spLocks noGrp="1"/>
          </p:cNvSpPr>
          <p:nvPr>
            <p:ph type="body" idx="1"/>
          </p:nvPr>
        </p:nvSpPr>
        <p:spPr/>
        <p:txBody>
          <a:bodyPr/>
          <a:lstStyle/>
          <a:p>
            <a:r>
              <a:rPr lang="en-GB" dirty="0" smtClean="0"/>
              <a:t>Considerations for SQL Server Installation
Minimum Hardware and Software Requirements
Assessing CPU and Memory Requirements
Storage I/O Considerations
Planning Service Accounts</a:t>
            </a:r>
            <a:endParaRPr lang="en-GB" dirty="0"/>
          </a:p>
        </p:txBody>
      </p:sp>
    </p:spTree>
    <p:extLst>
      <p:ext uri="{BB962C8B-B14F-4D97-AF65-F5344CB8AC3E}">
        <p14:creationId xmlns:p14="http://schemas.microsoft.com/office/powerpoint/2010/main" val="400164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725629fd-97d7-4c05-a464-a355bc4199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SQL Server Installation</a:t>
            </a:r>
            <a:endParaRPr lang="en-GB" dirty="0"/>
          </a:p>
        </p:txBody>
      </p:sp>
      <p:sp>
        <p:nvSpPr>
          <p:cNvPr id="4" name="Content Placeholder 2"/>
          <p:cNvSpPr txBox="1">
            <a:spLocks/>
          </p:cNvSpPr>
          <p:nvPr/>
        </p:nvSpPr>
        <p:spPr>
          <a:xfrm>
            <a:off x="458788" y="1417319"/>
            <a:ext cx="8119156" cy="475125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Required components and features</a:t>
            </a:r>
          </a:p>
          <a:p>
            <a:r>
              <a:rPr lang="en-US" kern="0" dirty="0" smtClean="0"/>
              <a:t>Hardware resource requirements</a:t>
            </a:r>
          </a:p>
          <a:p>
            <a:r>
              <a:rPr lang="en-US" kern="0" dirty="0" smtClean="0"/>
              <a:t>Service account identities</a:t>
            </a:r>
          </a:p>
          <a:p>
            <a:r>
              <a:rPr lang="en-US" kern="0" dirty="0" smtClean="0"/>
              <a:t>Default data file locations</a:t>
            </a:r>
            <a:endParaRPr lang="en-US" kern="0" dirty="0"/>
          </a:p>
        </p:txBody>
      </p:sp>
      <p:grpSp>
        <p:nvGrpSpPr>
          <p:cNvPr id="5" name="Group 4" descr="The graphic shows pencils and a clip board to refer to the concept of planning."/>
          <p:cNvGrpSpPr/>
          <p:nvPr/>
        </p:nvGrpSpPr>
        <p:grpSpPr>
          <a:xfrm>
            <a:off x="5776895" y="3600129"/>
            <a:ext cx="2501340" cy="2851787"/>
            <a:chOff x="5776895" y="3600129"/>
            <a:chExt cx="2501340" cy="2851787"/>
          </a:xfrm>
        </p:grpSpPr>
        <p:pic>
          <p:nvPicPr>
            <p:cNvPr id="6" name="Picture 5"/>
            <p:cNvPicPr>
              <a:picLocks noChangeAspect="1"/>
            </p:cNvPicPr>
            <p:nvPr/>
          </p:nvPicPr>
          <p:blipFill>
            <a:blip r:embed="rId3"/>
            <a:stretch>
              <a:fillRect/>
            </a:stretch>
          </p:blipFill>
          <p:spPr>
            <a:xfrm>
              <a:off x="6517532" y="3600129"/>
              <a:ext cx="1760703" cy="2501317"/>
            </a:xfrm>
            <a:prstGeom prst="rect">
              <a:avLst/>
            </a:prstGeom>
          </p:spPr>
        </p:pic>
        <p:grpSp>
          <p:nvGrpSpPr>
            <p:cNvPr id="7" name="Group 6"/>
            <p:cNvGrpSpPr/>
            <p:nvPr/>
          </p:nvGrpSpPr>
          <p:grpSpPr>
            <a:xfrm>
              <a:off x="5776895" y="4280666"/>
              <a:ext cx="1481274" cy="2171250"/>
              <a:chOff x="1008709" y="4125024"/>
              <a:chExt cx="1481274" cy="2171250"/>
            </a:xfrm>
          </p:grpSpPr>
          <p:pic>
            <p:nvPicPr>
              <p:cNvPr id="8" name="Picture 7"/>
              <p:cNvPicPr>
                <a:picLocks noChangeAspect="1"/>
              </p:cNvPicPr>
              <p:nvPr/>
            </p:nvPicPr>
            <p:blipFill>
              <a:blip r:embed="rId4"/>
              <a:stretch>
                <a:fillRect/>
              </a:stretch>
            </p:blipFill>
            <p:spPr>
              <a:xfrm>
                <a:off x="1375563" y="4396307"/>
                <a:ext cx="160110" cy="1899967"/>
              </a:xfrm>
              <a:prstGeom prst="rect">
                <a:avLst/>
              </a:prstGeom>
            </p:spPr>
          </p:pic>
          <p:pic>
            <p:nvPicPr>
              <p:cNvPr id="9" name="Picture 8"/>
              <p:cNvPicPr>
                <a:picLocks noChangeAspect="1"/>
              </p:cNvPicPr>
              <p:nvPr/>
            </p:nvPicPr>
            <p:blipFill>
              <a:blip r:embed="rId5"/>
              <a:stretch>
                <a:fillRect/>
              </a:stretch>
            </p:blipFill>
            <p:spPr>
              <a:xfrm>
                <a:off x="1008709" y="4125024"/>
                <a:ext cx="225000" cy="2171250"/>
              </a:xfrm>
              <a:prstGeom prst="rect">
                <a:avLst/>
              </a:prstGeom>
            </p:spPr>
          </p:pic>
          <p:pic>
            <p:nvPicPr>
              <p:cNvPr id="10" name="Picture 9"/>
              <p:cNvPicPr>
                <a:picLocks noChangeAspect="1"/>
              </p:cNvPicPr>
              <p:nvPr/>
            </p:nvPicPr>
            <p:blipFill>
              <a:blip r:embed="rId6"/>
              <a:stretch>
                <a:fillRect/>
              </a:stretch>
            </p:blipFill>
            <p:spPr>
              <a:xfrm>
                <a:off x="1677526" y="4586274"/>
                <a:ext cx="180000" cy="1710000"/>
              </a:xfrm>
              <a:prstGeom prst="rect">
                <a:avLst/>
              </a:prstGeom>
            </p:spPr>
          </p:pic>
          <p:pic>
            <p:nvPicPr>
              <p:cNvPr id="11" name="Picture 10"/>
              <p:cNvPicPr>
                <a:picLocks noChangeAspect="1"/>
              </p:cNvPicPr>
              <p:nvPr/>
            </p:nvPicPr>
            <p:blipFill>
              <a:blip r:embed="rId7"/>
              <a:stretch>
                <a:fillRect/>
              </a:stretch>
            </p:blipFill>
            <p:spPr>
              <a:xfrm>
                <a:off x="1999380" y="5520024"/>
                <a:ext cx="180000" cy="776250"/>
              </a:xfrm>
              <a:prstGeom prst="rect">
                <a:avLst/>
              </a:prstGeom>
            </p:spPr>
          </p:pic>
          <p:pic>
            <p:nvPicPr>
              <p:cNvPr id="12" name="Picture 11"/>
              <p:cNvPicPr>
                <a:picLocks noChangeAspect="1"/>
              </p:cNvPicPr>
              <p:nvPr/>
            </p:nvPicPr>
            <p:blipFill>
              <a:blip r:embed="rId8"/>
              <a:stretch>
                <a:fillRect/>
              </a:stretch>
            </p:blipFill>
            <p:spPr>
              <a:xfrm>
                <a:off x="2321233" y="5070024"/>
                <a:ext cx="168750" cy="1226250"/>
              </a:xfrm>
              <a:prstGeom prst="rect">
                <a:avLst/>
              </a:prstGeom>
            </p:spPr>
          </p:pic>
        </p:grpSp>
      </p:grpSp>
    </p:spTree>
    <p:extLst>
      <p:ext uri="{BB962C8B-B14F-4D97-AF65-F5344CB8AC3E}">
        <p14:creationId xmlns:p14="http://schemas.microsoft.com/office/powerpoint/2010/main" val="363388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Minimum Hardware and Software Requirements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Hardware requirements:</a:t>
            </a:r>
          </a:p>
          <a:p>
            <a:pPr lvl="1"/>
            <a:r>
              <a:rPr lang="en-US" kern="0" dirty="0">
                <a:solidFill>
                  <a:srgbClr val="000000"/>
                </a:solidFill>
              </a:rPr>
              <a:t>Processors</a:t>
            </a:r>
          </a:p>
          <a:p>
            <a:pPr lvl="1"/>
            <a:r>
              <a:rPr lang="en-US" kern="0" dirty="0">
                <a:solidFill>
                  <a:srgbClr val="000000"/>
                </a:solidFill>
              </a:rPr>
              <a:t>Disk</a:t>
            </a:r>
          </a:p>
          <a:p>
            <a:pPr lvl="1"/>
            <a:endParaRPr lang="en-US" kern="0" dirty="0">
              <a:solidFill>
                <a:srgbClr val="000000"/>
              </a:solidFill>
            </a:endParaRPr>
          </a:p>
          <a:p>
            <a:pPr lvl="0"/>
            <a:r>
              <a:rPr lang="en-US" kern="0" dirty="0">
                <a:solidFill>
                  <a:srgbClr val="000000"/>
                </a:solidFill>
              </a:rPr>
              <a:t>Software requirements:</a:t>
            </a:r>
          </a:p>
          <a:p>
            <a:pPr lvl="1"/>
            <a:r>
              <a:rPr lang="en-US" kern="0" dirty="0">
                <a:solidFill>
                  <a:srgbClr val="000000"/>
                </a:solidFill>
              </a:rPr>
              <a:t>Operating system</a:t>
            </a:r>
          </a:p>
          <a:p>
            <a:pPr lvl="1"/>
            <a:r>
              <a:rPr lang="en-US" kern="0" dirty="0">
                <a:solidFill>
                  <a:srgbClr val="000000"/>
                </a:solidFill>
              </a:rPr>
              <a:t>Prerequisite software</a:t>
            </a:r>
          </a:p>
          <a:p>
            <a:pPr lvl="1"/>
            <a:r>
              <a:rPr lang="en-US" kern="0" dirty="0">
                <a:solidFill>
                  <a:srgbClr val="000000"/>
                </a:solidFill>
              </a:rPr>
              <a:t>General software</a:t>
            </a:r>
          </a:p>
        </p:txBody>
      </p:sp>
    </p:spTree>
    <p:extLst>
      <p:ext uri="{BB962C8B-B14F-4D97-AF65-F5344CB8AC3E}">
        <p14:creationId xmlns:p14="http://schemas.microsoft.com/office/powerpoint/2010/main" val="239535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Assessing CPU and Memory Requirements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CPU:</a:t>
            </a:r>
          </a:p>
          <a:p>
            <a:pPr lvl="1"/>
            <a:r>
              <a:rPr lang="en-US" kern="0" dirty="0">
                <a:solidFill>
                  <a:srgbClr val="000000"/>
                </a:solidFill>
              </a:rPr>
              <a:t>Utilization dependent on types of queries running</a:t>
            </a:r>
          </a:p>
          <a:p>
            <a:pPr lvl="1"/>
            <a:r>
              <a:rPr lang="en-US" kern="0" dirty="0">
                <a:solidFill>
                  <a:srgbClr val="000000"/>
                </a:solidFill>
              </a:rPr>
              <a:t>Test against realistic workloads</a:t>
            </a:r>
          </a:p>
          <a:p>
            <a:pPr lvl="1"/>
            <a:endParaRPr lang="en-US" kern="0" dirty="0">
              <a:solidFill>
                <a:srgbClr val="000000"/>
              </a:solidFill>
            </a:endParaRPr>
          </a:p>
          <a:p>
            <a:pPr lvl="0"/>
            <a:r>
              <a:rPr lang="en-US" kern="0" dirty="0">
                <a:solidFill>
                  <a:srgbClr val="000000"/>
                </a:solidFill>
              </a:rPr>
              <a:t>Memory:</a:t>
            </a:r>
          </a:p>
          <a:p>
            <a:pPr lvl="1"/>
            <a:r>
              <a:rPr lang="en-US" kern="0" dirty="0">
                <a:solidFill>
                  <a:srgbClr val="000000"/>
                </a:solidFill>
              </a:rPr>
              <a:t>Express Edition can only utilize 1 GB of memory</a:t>
            </a:r>
          </a:p>
          <a:p>
            <a:pPr lvl="1"/>
            <a:r>
              <a:rPr lang="en-US" kern="0" dirty="0">
                <a:solidFill>
                  <a:srgbClr val="000000"/>
                </a:solidFill>
              </a:rPr>
              <a:t>Cannot use AWE-based memory on 32-bit servers</a:t>
            </a:r>
          </a:p>
        </p:txBody>
      </p:sp>
    </p:spTree>
    <p:extLst>
      <p:ext uri="{BB962C8B-B14F-4D97-AF65-F5344CB8AC3E}">
        <p14:creationId xmlns:p14="http://schemas.microsoft.com/office/powerpoint/2010/main" val="366433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Storage I/O Considerations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Plan and test your I/O requirements</a:t>
            </a:r>
          </a:p>
          <a:p>
            <a:pPr lvl="0"/>
            <a:endParaRPr lang="en-US" kern="0" dirty="0">
              <a:solidFill>
                <a:srgbClr val="000000"/>
              </a:solidFill>
            </a:endParaRPr>
          </a:p>
          <a:p>
            <a:pPr lvl="0"/>
            <a:r>
              <a:rPr lang="en-US" kern="0" dirty="0">
                <a:solidFill>
                  <a:srgbClr val="000000"/>
                </a:solidFill>
              </a:rPr>
              <a:t>Considerations for storage:</a:t>
            </a:r>
          </a:p>
          <a:p>
            <a:pPr lvl="1"/>
            <a:r>
              <a:rPr lang="en-US" kern="0" dirty="0">
                <a:solidFill>
                  <a:srgbClr val="000000"/>
                </a:solidFill>
              </a:rPr>
              <a:t>Dedicated vs. SAN storage</a:t>
            </a:r>
          </a:p>
          <a:p>
            <a:pPr lvl="1"/>
            <a:r>
              <a:rPr lang="en-US" kern="0" dirty="0">
                <a:solidFill>
                  <a:srgbClr val="000000"/>
                </a:solidFill>
              </a:rPr>
              <a:t>RAID systems</a:t>
            </a:r>
          </a:p>
          <a:p>
            <a:pPr lvl="1"/>
            <a:r>
              <a:rPr lang="en-US" kern="0" dirty="0">
                <a:solidFill>
                  <a:srgbClr val="000000"/>
                </a:solidFill>
              </a:rPr>
              <a:t>Number of spindles</a:t>
            </a:r>
          </a:p>
          <a:p>
            <a:pPr lvl="1"/>
            <a:r>
              <a:rPr lang="en-US" kern="0" dirty="0">
                <a:solidFill>
                  <a:srgbClr val="000000"/>
                </a:solidFill>
              </a:rPr>
              <a:t>I/O caching configuration</a:t>
            </a:r>
          </a:p>
          <a:p>
            <a:pPr lvl="0"/>
            <a:endParaRPr lang="en-US" kern="0" dirty="0">
              <a:solidFill>
                <a:srgbClr val="000000"/>
              </a:solidFill>
            </a:endParaRPr>
          </a:p>
        </p:txBody>
      </p:sp>
    </p:spTree>
    <p:extLst>
      <p:ext uri="{BB962C8B-B14F-4D97-AF65-F5344CB8AC3E}">
        <p14:creationId xmlns:p14="http://schemas.microsoft.com/office/powerpoint/2010/main" val="118278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77a38f0-3642-4441-9dad-1d9f21364e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Planning Service Accounts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Assign service accounts during installation</a:t>
            </a:r>
            <a:endParaRPr lang="en-US" kern="0" dirty="0">
              <a:solidFill>
                <a:srgbClr val="000000"/>
              </a:solidFill>
            </a:endParaRPr>
          </a:p>
          <a:p>
            <a:pPr lvl="1"/>
            <a:r>
              <a:rPr lang="en-US" kern="0" dirty="0">
                <a:solidFill>
                  <a:srgbClr val="000000"/>
                </a:solidFill>
              </a:rPr>
              <a:t>After installation, configure SQL Server services by using the SQL Server Configuration Manager tool</a:t>
            </a:r>
          </a:p>
          <a:p>
            <a:pPr lvl="0"/>
            <a:r>
              <a:rPr lang="en-US" kern="0" dirty="0">
                <a:solidFill>
                  <a:srgbClr val="000000"/>
                </a:solidFill>
              </a:rPr>
              <a:t>Choose an appropriate account type:</a:t>
            </a:r>
          </a:p>
          <a:p>
            <a:pPr lvl="1"/>
            <a:r>
              <a:rPr lang="en-US" kern="0" dirty="0">
                <a:solidFill>
                  <a:srgbClr val="000000"/>
                </a:solidFill>
              </a:rPr>
              <a:t>Domain user account</a:t>
            </a:r>
          </a:p>
          <a:p>
            <a:pPr lvl="1"/>
            <a:r>
              <a:rPr lang="en-US" kern="0" dirty="0">
                <a:solidFill>
                  <a:srgbClr val="000000"/>
                </a:solidFill>
              </a:rPr>
              <a:t>Local user account</a:t>
            </a:r>
          </a:p>
          <a:p>
            <a:pPr lvl="1"/>
            <a:r>
              <a:rPr lang="en-US" kern="0" dirty="0">
                <a:solidFill>
                  <a:srgbClr val="000000"/>
                </a:solidFill>
              </a:rPr>
              <a:t>Local service account</a:t>
            </a:r>
          </a:p>
          <a:p>
            <a:pPr lvl="1"/>
            <a:r>
              <a:rPr lang="en-US" kern="0" dirty="0">
                <a:solidFill>
                  <a:srgbClr val="000000"/>
                </a:solidFill>
              </a:rPr>
              <a:t>Local system account</a:t>
            </a:r>
          </a:p>
          <a:p>
            <a:pPr lvl="1"/>
            <a:r>
              <a:rPr lang="en-US" kern="0" dirty="0">
                <a:solidFill>
                  <a:srgbClr val="000000"/>
                </a:solidFill>
              </a:rPr>
              <a:t>Network service account</a:t>
            </a:r>
          </a:p>
          <a:p>
            <a:pPr lvl="1"/>
            <a:r>
              <a:rPr lang="en-US" kern="0" dirty="0">
                <a:solidFill>
                  <a:srgbClr val="000000"/>
                </a:solidFill>
              </a:rPr>
              <a:t>Managed service account</a:t>
            </a:r>
          </a:p>
          <a:p>
            <a:pPr lvl="1"/>
            <a:r>
              <a:rPr lang="en-US" kern="0" dirty="0">
                <a:solidFill>
                  <a:srgbClr val="000000"/>
                </a:solidFill>
              </a:rPr>
              <a:t>Virtual service account</a:t>
            </a:r>
            <a:endParaRPr lang="en-GB"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66427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85dc83d-40c9-427e-9756-843e6583d1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Installing SQL Server 2014</a:t>
            </a:r>
            <a:endParaRPr lang="en-GB" dirty="0"/>
          </a:p>
        </p:txBody>
      </p:sp>
      <p:sp>
        <p:nvSpPr>
          <p:cNvPr id="3" name="Text Placeholder 2"/>
          <p:cNvSpPr>
            <a:spLocks noGrp="1"/>
          </p:cNvSpPr>
          <p:nvPr>
            <p:ph type="body" idx="1"/>
          </p:nvPr>
        </p:nvSpPr>
        <p:spPr/>
        <p:txBody>
          <a:bodyPr/>
          <a:lstStyle/>
          <a:p>
            <a:r>
              <a:rPr lang="en-GB" dirty="0" smtClean="0"/>
              <a:t>Options for Installing SQL Server 2014
Performing an Installation of SQL Server 2014
Performing an Unattended Installation
Upgrading SQL Server</a:t>
            </a:r>
            <a:endParaRPr lang="en-GB" dirty="0"/>
          </a:p>
        </p:txBody>
      </p:sp>
    </p:spTree>
    <p:extLst>
      <p:ext uri="{BB962C8B-B14F-4D97-AF65-F5344CB8AC3E}">
        <p14:creationId xmlns:p14="http://schemas.microsoft.com/office/powerpoint/2010/main" val="261903163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15</TotalTime>
  <Words>1620</Words>
  <Application>Microsoft Office PowerPoint</Application>
  <PresentationFormat>On-screen Show (4:3)</PresentationFormat>
  <Paragraphs>252</Paragraphs>
  <Slides>22</Slides>
  <Notes>22</Notes>
  <HiddenSlides>1</HiddenSlides>
  <MMClips>0</MMClips>
  <ScaleCrop>false</ScaleCrop>
  <HeadingPairs>
    <vt:vector size="6" baseType="variant">
      <vt:variant>
        <vt:lpstr>Fonts Used</vt:lpstr>
      </vt:variant>
      <vt:variant>
        <vt:i4>10</vt:i4>
      </vt:variant>
      <vt:variant>
        <vt:lpstr>Theme</vt:lpstr>
      </vt:variant>
      <vt:variant>
        <vt:i4>22</vt:i4>
      </vt:variant>
      <vt:variant>
        <vt:lpstr>Slide Titles</vt:lpstr>
      </vt:variant>
      <vt:variant>
        <vt:i4>22</vt:i4>
      </vt:variant>
    </vt:vector>
  </HeadingPairs>
  <TitlesOfParts>
    <vt:vector size="54" baseType="lpstr">
      <vt:lpstr>Verdana</vt:lpstr>
      <vt:lpstr>Arial</vt:lpstr>
      <vt:lpstr>Segoe UI Light</vt:lpstr>
      <vt:lpstr>Segoe UI</vt:lpstr>
      <vt:lpstr>Wingdings</vt:lpstr>
      <vt:lpstr>Mangal</vt:lpstr>
      <vt:lpstr>Segoe</vt:lpstr>
      <vt:lpstr>Calibri</vt:lpstr>
      <vt:lpstr>Times New Roman</vt:lpstr>
      <vt:lpstr>Lucida Sans Unicode</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Module 2</vt:lpstr>
      <vt:lpstr>Module Overview</vt:lpstr>
      <vt:lpstr>Lesson 1: Planning SQL Server Installation</vt:lpstr>
      <vt:lpstr>Considerations for SQL Server Installation</vt:lpstr>
      <vt:lpstr>Minimum Hardware and Software Requirements</vt:lpstr>
      <vt:lpstr>Assessing CPU and Memory Requirements</vt:lpstr>
      <vt:lpstr>Storage I/O Considerations</vt:lpstr>
      <vt:lpstr>Planning Service Accounts</vt:lpstr>
      <vt:lpstr>Lesson 2: Installing SQL Server 2014</vt:lpstr>
      <vt:lpstr>Options for Installing SQL Server 2014</vt:lpstr>
      <vt:lpstr>Performing an Installation of SQL Server 2014</vt:lpstr>
      <vt:lpstr>Performing an Unattended Installation</vt:lpstr>
      <vt:lpstr>Upgrading SQL Server</vt:lpstr>
      <vt:lpstr>Lesson 3: Post-Installation Configuration</vt:lpstr>
      <vt:lpstr>Performing Post-Installation Checks</vt:lpstr>
      <vt:lpstr>Configuring Services and Network Protocols</vt:lpstr>
      <vt:lpstr>Managing SQL Server Updates</vt:lpstr>
      <vt:lpstr>Lab: Installing SQL Server 2014</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Richard Strange</dc:creator>
  <cp:lastModifiedBy>Richard Strange</cp:lastModifiedBy>
  <cp:revision>2</cp:revision>
  <dcterms:created xsi:type="dcterms:W3CDTF">2016-01-05T11:45:55Z</dcterms:created>
  <dcterms:modified xsi:type="dcterms:W3CDTF">2016-01-05T16:18:03Z</dcterms:modified>
</cp:coreProperties>
</file>