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theme/theme36.xml" ContentType="application/vnd.openxmlformats-officedocument.theme+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theme/theme37.xml" ContentType="application/vnd.openxmlformats-officedocument.theme+xml"/>
  <Override PartName="/ppt/theme/theme3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Lst>
  <p:notesMasterIdLst>
    <p:notesMasterId r:id="rId74"/>
  </p:notes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90" r:id="rId55"/>
    <p:sldId id="273" r:id="rId56"/>
    <p:sldId id="274" r:id="rId57"/>
    <p:sldId id="275" r:id="rId58"/>
    <p:sldId id="276" r:id="rId59"/>
    <p:sldId id="277" r:id="rId60"/>
    <p:sldId id="278" r:id="rId61"/>
    <p:sldId id="279" r:id="rId62"/>
    <p:sldId id="280" r:id="rId63"/>
    <p:sldId id="281" r:id="rId64"/>
    <p:sldId id="282" r:id="rId65"/>
    <p:sldId id="283" r:id="rId66"/>
    <p:sldId id="284" r:id="rId67"/>
    <p:sldId id="285" r:id="rId68"/>
    <p:sldId id="292" r:id="rId69"/>
    <p:sldId id="286" r:id="rId70"/>
    <p:sldId id="287" r:id="rId71"/>
    <p:sldId id="288" r:id="rId72"/>
    <p:sldId id="289" r:id="rId73"/>
  </p:sldIdLst>
  <p:sldSz cx="9144000" cy="6858000" type="screen4x3"/>
  <p:notesSz cx="6858000" cy="9144000"/>
  <p:embeddedFontLst>
    <p:embeddedFont>
      <p:font typeface="Lucida Sans Unicode" panose="020B0602030504020204" pitchFamily="34" charset="0"/>
      <p:regular r:id="rId75"/>
    </p:embeddedFont>
    <p:embeddedFont>
      <p:font typeface="Verdana" panose="020B0604030504040204" pitchFamily="34" charset="0"/>
      <p:regular r:id="rId76"/>
      <p:bold r:id="rId77"/>
      <p:italic r:id="rId78"/>
      <p:boldItalic r:id="rId79"/>
    </p:embeddedFont>
    <p:embeddedFont>
      <p:font typeface="Segoe UI Light" panose="020B0502040204020203" pitchFamily="34" charset="0"/>
      <p:regular r:id="rId80"/>
      <p:italic r:id="rId81"/>
    </p:embeddedFont>
    <p:embeddedFont>
      <p:font typeface="Segoe UI" panose="020B0502040204020203" pitchFamily="34" charset="0"/>
      <p:regular r:id="rId82"/>
      <p:bold r:id="rId83"/>
      <p:italic r:id="rId84"/>
      <p:boldItalic r:id="rId85"/>
    </p:embeddedFont>
    <p:embeddedFont>
      <p:font typeface="Calibri" panose="020F0502020204030204" pitchFamily="34" charset="0"/>
      <p:regular r:id="rId86"/>
      <p:bold r:id="rId87"/>
      <p:italic r:id="rId88"/>
      <p:boldItalic r:id="rId8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1450" y="77"/>
      </p:cViewPr>
      <p:guideLst>
        <p:guide orient="horz" pos="2160"/>
        <p:guide pos="2880"/>
      </p:guideLst>
    </p:cSldViewPr>
  </p:slideViewPr>
  <p:notesTextViewPr>
    <p:cViewPr>
      <p:scale>
        <a:sx n="1" d="1"/>
        <a:sy n="1" d="1"/>
      </p:scale>
      <p:origin x="0" y="0"/>
    </p:cViewPr>
  </p:notesTextViewPr>
  <p:notesViewPr>
    <p:cSldViewPr snapToGrid="0" showGuides="1">
      <p:cViewPr varScale="1">
        <p:scale>
          <a:sx n="65" d="100"/>
          <a:sy n="65" d="100"/>
        </p:scale>
        <p:origin x="3082"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2.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5.xml"/><Relationship Id="rId47" Type="http://schemas.openxmlformats.org/officeDocument/2006/relationships/slide" Target="slides/slide10.xml"/><Relationship Id="rId50" Type="http://schemas.openxmlformats.org/officeDocument/2006/relationships/slide" Target="slides/slide13.xml"/><Relationship Id="rId55" Type="http://schemas.openxmlformats.org/officeDocument/2006/relationships/slide" Target="slides/slide18.xml"/><Relationship Id="rId63" Type="http://schemas.openxmlformats.org/officeDocument/2006/relationships/slide" Target="slides/slide26.xml"/><Relationship Id="rId68" Type="http://schemas.openxmlformats.org/officeDocument/2006/relationships/slide" Target="slides/slide31.xml"/><Relationship Id="rId76" Type="http://schemas.openxmlformats.org/officeDocument/2006/relationships/font" Target="fonts/font2.fntdata"/><Relationship Id="rId84" Type="http://schemas.openxmlformats.org/officeDocument/2006/relationships/font" Target="fonts/font10.fntdata"/><Relationship Id="rId89" Type="http://schemas.openxmlformats.org/officeDocument/2006/relationships/font" Target="fonts/font15.fntdata"/><Relationship Id="rId7" Type="http://schemas.openxmlformats.org/officeDocument/2006/relationships/slideMaster" Target="slideMasters/slideMaster7.xml"/><Relationship Id="rId71" Type="http://schemas.openxmlformats.org/officeDocument/2006/relationships/slide" Target="slides/slide34.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 Target="slides/slide3.xml"/><Relationship Id="rId45" Type="http://schemas.openxmlformats.org/officeDocument/2006/relationships/slide" Target="slides/slide8.xml"/><Relationship Id="rId53" Type="http://schemas.openxmlformats.org/officeDocument/2006/relationships/slide" Target="slides/slide16.xml"/><Relationship Id="rId58" Type="http://schemas.openxmlformats.org/officeDocument/2006/relationships/slide" Target="slides/slide21.xml"/><Relationship Id="rId66" Type="http://schemas.openxmlformats.org/officeDocument/2006/relationships/slide" Target="slides/slide29.xml"/><Relationship Id="rId74" Type="http://schemas.openxmlformats.org/officeDocument/2006/relationships/notesMaster" Target="notesMasters/notesMaster1.xml"/><Relationship Id="rId79" Type="http://schemas.openxmlformats.org/officeDocument/2006/relationships/font" Target="fonts/font5.fntdata"/><Relationship Id="rId87" Type="http://schemas.openxmlformats.org/officeDocument/2006/relationships/font" Target="fonts/font13.fntdata"/><Relationship Id="rId5" Type="http://schemas.openxmlformats.org/officeDocument/2006/relationships/slideMaster" Target="slideMasters/slideMaster5.xml"/><Relationship Id="rId61" Type="http://schemas.openxmlformats.org/officeDocument/2006/relationships/slide" Target="slides/slide24.xml"/><Relationship Id="rId82" Type="http://schemas.openxmlformats.org/officeDocument/2006/relationships/font" Target="fonts/font8.fntdata"/><Relationship Id="rId90" Type="http://schemas.openxmlformats.org/officeDocument/2006/relationships/presProps" Target="presProps.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6.xml"/><Relationship Id="rId48" Type="http://schemas.openxmlformats.org/officeDocument/2006/relationships/slide" Target="slides/slide11.xml"/><Relationship Id="rId56" Type="http://schemas.openxmlformats.org/officeDocument/2006/relationships/slide" Target="slides/slide19.xml"/><Relationship Id="rId64" Type="http://schemas.openxmlformats.org/officeDocument/2006/relationships/slide" Target="slides/slide27.xml"/><Relationship Id="rId69" Type="http://schemas.openxmlformats.org/officeDocument/2006/relationships/slide" Target="slides/slide32.xml"/><Relationship Id="rId77" Type="http://schemas.openxmlformats.org/officeDocument/2006/relationships/font" Target="fonts/font3.fntdata"/><Relationship Id="rId8" Type="http://schemas.openxmlformats.org/officeDocument/2006/relationships/slideMaster" Target="slideMasters/slideMaster8.xml"/><Relationship Id="rId51" Type="http://schemas.openxmlformats.org/officeDocument/2006/relationships/slide" Target="slides/slide14.xml"/><Relationship Id="rId72" Type="http://schemas.openxmlformats.org/officeDocument/2006/relationships/slide" Target="slides/slide35.xml"/><Relationship Id="rId80" Type="http://schemas.openxmlformats.org/officeDocument/2006/relationships/font" Target="fonts/font6.fntdata"/><Relationship Id="rId85" Type="http://schemas.openxmlformats.org/officeDocument/2006/relationships/font" Target="fonts/font11.fntdata"/><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1.xml"/><Relationship Id="rId46" Type="http://schemas.openxmlformats.org/officeDocument/2006/relationships/slide" Target="slides/slide9.xml"/><Relationship Id="rId59" Type="http://schemas.openxmlformats.org/officeDocument/2006/relationships/slide" Target="slides/slide22.xml"/><Relationship Id="rId67" Type="http://schemas.openxmlformats.org/officeDocument/2006/relationships/slide" Target="slides/slide30.xml"/><Relationship Id="rId20" Type="http://schemas.openxmlformats.org/officeDocument/2006/relationships/slideMaster" Target="slideMasters/slideMaster20.xml"/><Relationship Id="rId41" Type="http://schemas.openxmlformats.org/officeDocument/2006/relationships/slide" Target="slides/slide4.xml"/><Relationship Id="rId54" Type="http://schemas.openxmlformats.org/officeDocument/2006/relationships/slide" Target="slides/slide17.xml"/><Relationship Id="rId62" Type="http://schemas.openxmlformats.org/officeDocument/2006/relationships/slide" Target="slides/slide25.xml"/><Relationship Id="rId70" Type="http://schemas.openxmlformats.org/officeDocument/2006/relationships/slide" Target="slides/slide33.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font" Target="fonts/font14.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2.xml"/><Relationship Id="rId57" Type="http://schemas.openxmlformats.org/officeDocument/2006/relationships/slide" Target="slides/slide20.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7.xml"/><Relationship Id="rId52" Type="http://schemas.openxmlformats.org/officeDocument/2006/relationships/slide" Target="slides/slide15.xml"/><Relationship Id="rId60" Type="http://schemas.openxmlformats.org/officeDocument/2006/relationships/slide" Target="slides/slide23.xml"/><Relationship Id="rId65" Type="http://schemas.openxmlformats.org/officeDocument/2006/relationships/slide" Target="slides/slide28.xml"/><Relationship Id="rId73" Type="http://schemas.openxmlformats.org/officeDocument/2006/relationships/slide" Target="slides/slide36.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6143-D92B-4DA1-93BE-8E85A0FC0EA3}" type="datetimeFigureOut">
              <a:rPr lang="en-GB" smtClean="0"/>
              <a:t>05/01/2016</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5D151-340D-4794-8C56-05A4CE368C96}" type="slidenum">
              <a:rPr lang="en-GB" smtClean="0"/>
              <a:t>‹#›</a:t>
            </a:fld>
            <a:endParaRPr lang="en-GB" dirty="0"/>
          </a:p>
        </p:txBody>
      </p:sp>
    </p:spTree>
    <p:extLst>
      <p:ext uri="{BB962C8B-B14F-4D97-AF65-F5344CB8AC3E}">
        <p14:creationId xmlns:p14="http://schemas.microsoft.com/office/powerpoint/2010/main" val="1561245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61904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Walk through the purpose of each system database that the SQL Server installation process creates.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if replication is configured on the server, an additional system database named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distribution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will also be present.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Stress that the objects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resource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are defined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master</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in versions before SQL Server 2005, and that the resource database is hidden (which is why students will not see it in the System Databases folder in SQL Server Management Studio).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46265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03000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Mention that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tempdb</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consists of the internal objects, the user objects and the version store.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Describe each of the object types but do not spend long mentioning internal objects or the row version store.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Stress that running out of space in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tempdb</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can be a real problem.</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58680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20462C-MIA-DC, and 20462C-MIA-SQL virtual machines.</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Move tempdb files</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D:\Demofles\Mod03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System Databases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tempdb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Properties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note the current files and their location.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MovingTempdb.sql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View the code in the script,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Note the message that is displayed after the code has run.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View the contents of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note that no files have been created in that location, because the SQL Server service has not yet been restarted.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Restart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When prompted to allow changes, to restart the service, and to stop the dependent SQL Server Agent service,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View the contents of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note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tempdb.mdf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and</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tempdb.ldf</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files have been moved to this location.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85968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a database that is 200GB in size of which about 60GB is static, read-only information. Each nightly full backup takes 2 hours. How can you reduce this time?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second filegroup. Place the volatile data into the new filegroup, away from the read-only data. Backup only the volatile filegroup each night.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68877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Provide an overview of the considerations for creating databases. Explain how, after a model for the database is designed, it is critical to plan the more physical considerations, like location, size and growth options of the primary and secondary log files.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Review the information required for creating a database. Emphasize that it is possible to create a database by just providing the database name. This would create a database established 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model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on the default locations, but that this is unlikely to be a best practice configuration.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Mention that database collations are optional and that it is best practice to keep the default which is the system collation.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32610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Aft>
                <a:spcPts val="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Describe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options that determine the characteristics of the database. Explain how these options are unique to each database and do not affect other databases. Stress that setting the CHECKSUM option does not rewrite all the pages of a database.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25683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or start the 20462C-MIA-DC and 20462C-MIA-SQL virtual machines, log on to 20462C-MIA-SQL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ADVENTUREWORKS\Student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run D:\Demofiles\Mod03\Setup.cmd as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Database by Using SQL Server Management Studio</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If not, start the 20462C-MIA-DC and 20462C-MIA-SQL virtual machines,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D:\Demofiles\Mod03\Setup.cmd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SQL Server Management Studio is not open, start it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Database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DemoDB1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files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list, note the default logical names, initial size, and autogrowth settings. Then change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Path</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by typing the following values: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DemoDB1</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Path</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M:\Data\</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DemoDB1.mdf</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DemoDB1_log</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Path</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L:\Logs\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DemoDB1.ldf</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to create the new database.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 and then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DemoDB1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review the database options.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200599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Create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Database by Using the CREATE DATABASE Statement</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SQL Server Management Studio, 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CreatingDatabases.sql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script file from the D:\Demofiles\Mod03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database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create a database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DemoDB2</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database info</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view the information that is returned.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88E5D151-340D-4794-8C56-05A4CE368C96}"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77091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57794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61942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Describe the steps involved for adding and dropping files by using the ALTER DATABASE statement. Explain that dropping a file has to be done in two steps and describe those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the pros and cons of shrinking databases and that using the TRUNCATE_ONLY option is a quick method to reclaim space, but may not be as productive as the full commands.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55024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the data files in the custom filegroup on the slide are on separate storage volumes. A filegroup is a logical set of related files, but there is no direct correlation between a filegroup and the storage location of the files it contains. Note that log files are not assigned to a filegroup.</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9178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Talk students through the code examples in the workbook.</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77354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executed the following T-SQL statement: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ALTER DATABASE HumanResources MODIFY FILE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(NAME = HRDataFile, FILENAME = 'C:\HRDatabase\HRDataFile.mdf');</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command returned an error. How can you execute the command without problems?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Take the database offline before you move any database files.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54403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Ensure that students understand that, when moving the files of a database, the database needs to be set offline.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07472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an option exists that performs an UPDATE STATISTICS on table and index statistics before detaching. This might be a good option if the database is attached in a read-only environment. Typically, however, it is not a good choice if the database should just be moved to a new location.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CREATE DATABASE ... FOR ATTACH should be used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sp_attach_db</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is deprecated and will not be available in future versions of SQL Server.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66132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 this demonstration, both database engine instances are using the same storage volumes, so the database files did not need to be moved. If the files need to be in a different location on the destination server, you can browse to each file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Attach Database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dialog box or use the syntax of the CREATE DATABASE … FOR ATTACH statement to change the file paths.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Detach a Database</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demonstrations in this module, and that you have created a database named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DemoDB2</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Object Explorer, 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folder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Refresh</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verify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DemoDB2</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database is listed.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DemoDB2</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Detach</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Detach Database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Drop Connections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Update Statistics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View the M:\Data and L:\Logs folders and verify that the DemoDB2.mdf and DemoDB2.ldf files have not been deleted.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Attach a Database</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Engine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MIA-SQL\SQL2</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database engine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Object Explorer,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MIA-SQL\SQL2</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view the databases on this instance.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Object Explorer,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MIA-SQL\SQL2</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Attach</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Attach Databases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Locate Database Files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select the M:\Data\DemoBD2.mdf database file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Attach Databases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after you have added the master databases file, note that all of the database files are listed.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Object Explorer,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MIA-SQL\SQL2</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DemoDB2</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now listed</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92732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a SSD installed in a SQL Server. You want to find out if the buffer pool extension is set up to use this disk. How can you determine this configuration?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sys.dm_os_buffer_pool_extension_configuration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system dynamic management view.</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10804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88258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Describe the scenarios where the Buffer Pool Extension is likely to improve performance, and then explain that in certain circumstances, it may not.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44576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of the following RAID levels provides redundant storage and uses less than 50% of the disk space for redundancy?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RAID 0</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RAID 1</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RAID 5</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RAID 10</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RAID 0 provides no redundancy. RAID 1 and RAID 10 both use 50% of the disk space to mirror data on other spindles. In a RAID 5 array with 3 disks, which is the minimum number, 33% of the disk space is used for redundancy. This percentage is reduced, the more disks are placed in the array. </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25749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96506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or start the 20462C-MIA-DC and 20462C-MIA-SQL virtual machines, log on to 20462C-MIA-SQL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ADVENTUREWORKS\Student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run D:\Demofiles\Mod03\Setup.cmd as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Enable the Buffer Pool Extension</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If not, start the 20462C-MIA-DC and 20462C-MIA-SQL virtual machines,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D:\Demofiles\Mod03\Setup.cmd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SQL Server Management Studio is not open, start it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Open the script file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ConfiguringBPE.sql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D:\Demofiles\Mod03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Review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Enable buffer pool extension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note that it creates a Buffer Pool Extension file named MyCache.bpe in S:\. On a production system, this file location would typically be on an SSD device.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File Explorer to view the contents of the S:\ folder and note that no MyCache.bpe file exists.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SQL Server Management Studio, 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Enable buffer pool extension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Verify Buffer Pool Extension Configuration</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View the contents of the S:\ folder and note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MyCache.bpe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file now exists.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SQL Server Management Studio, 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View buffer pool extension details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note the information about the Buffer Pool Extension that is returned from the dynamic management view.</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Monitor buffer pool extension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This dynamic management view shows all buffered pages, 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is_in_bpool_extension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column indicates pages that are stored in the Buffer Pool Extension.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071719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Disable the Buffer Pool Extension</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SQL Server Management Studio, 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Disable buffer pool extension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buffer pool extension details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note the information about the Buffer Pool Extension that is returned from the dynamic management view.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File Explorer to view the contents of the S:\ folder and 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MyCache.bpe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file has been deleted.</a:t>
            </a:r>
            <a:endParaRPr lang="en-GB" dirty="0"/>
          </a:p>
        </p:txBody>
      </p:sp>
      <p:sp>
        <p:nvSpPr>
          <p:cNvPr id="4" name="Slide Number Placeholder 3"/>
          <p:cNvSpPr>
            <a:spLocks noGrp="1"/>
          </p:cNvSpPr>
          <p:nvPr>
            <p:ph type="sldNum" sz="quarter" idx="10"/>
          </p:nvPr>
        </p:nvSpPr>
        <p:spPr/>
        <p:txBody>
          <a:bodyPr/>
          <a:lstStyle/>
          <a:p>
            <a:fld id="{88E5D151-340D-4794-8C56-05A4CE368C96}"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009275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the lab instructions are deliberately designed to be high-level so that students need to think carefully about what they are trying to accomplish and work out how best to proceed. Encourage students to read the information carefully and collaborate with each other to meet the scenario requirements. Remind students that, if they find a particular task or exercise too challenging, there are step-by-step instructions in the lab answer key.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like all other labs in this course, students must start by running a setup script to prepare the lab environment.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Configuring tempdb Storage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application development team has notified you that some of the new applications will make extensive use of temporary objects. To support this requirement while minimizing I/O contention, you have decided to move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tempdb</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files to a dedicated storage volume and increase the size of the data and log files.</a:t>
            </a: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Instructor Note: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Creating Databases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following two applications have been developed, and these applications require databases:</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Human Resources applications is a simple solution for managing employee data. It is not expected to be used heavily or to grow substantially.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The Internet Sales application is a new e-commerce website, and must support a heavy workload that will capture a large volume of sales order data.</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Attaching a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Business analysts at Adventure Works Cycles have developed a data warehouse that must be hosted on MIA-SQL. The analysts have supplied you with the database files so that you can attach the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database includes multiple filegroups, including a filegroup for archive data, which should be configured as read-only.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89150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88E5D151-340D-4794-8C56-05A4CE368C96}"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25320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18577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Why is it typically sufficient to have one log file in a database?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Log files are written sequentially. If more than one log file exists, SQL Server writes them in a circular manner, which doesn‘t provide any advantages according to performance and availability.</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Why should only temporary data be stored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tempdb</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system database?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Because it is recreated with every new start of the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instance.</a:t>
            </a:r>
          </a:p>
          <a:p>
            <a:pPr>
              <a:lnSpc>
                <a:spcPct val="107000"/>
              </a:lnSpc>
              <a:spcAft>
                <a:spcPts val="800"/>
              </a:spcAft>
            </a:pPr>
            <a:endParaRPr lang="en-GB"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Best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Practice: </a:t>
            </a:r>
            <a:r>
              <a:rPr lang="en-US" sz="1000" dirty="0" smtClean="0">
                <a:effectLst/>
                <a:latin typeface="Arial" panose="020B0604020202020204" pitchFamily="34" charset="0"/>
                <a:ea typeface="Calibri" panose="020F0502020204030204" pitchFamily="34" charset="0"/>
                <a:cs typeface="Segoe UI" panose="020B0502040204020203" pitchFamily="34" charset="0"/>
              </a:rPr>
              <a:t>When working with database storage, consider the following best practices: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Plan and test your file layout carefully.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Separate data and log files on the physical level.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the data files of a database at the same size.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Create the database in an appropriate size so it doesn’t have to be expanded too often.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Shrink files only if absolutely necessary.</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Set a filegroup other than PRIMARY as the default filegroup.</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1736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Provide an overview of how the data is stored on SQL Server. Describe each of the three data file types and the basic internal layout of the data files. Stress that the file extension .mdf is not mandatory to use but is highly recommended.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Describe the difference between uniform and mixed extents. Note that continued support for mixed extents adds complexity to the database engine for no real benefit. The size of an extent (64 KB) is so small that the original benefit from the mixed extent design is now irrelevant.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Briefly explain that all transactions are written to the log file using the WAL mechanism to ensure the integrity of the database in case of a failure and to support rollbacks of transactions. Explain that data changes occur in the buffer pool and are not written immediately to the data files.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Avoid discussing filegroups at this point, as they will be covered later.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44361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Briefly describe the three storage methods listed on the slide and explain that a SAN enables access from multiple servers.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Storage device technology can be complex, and the terminology can be confusing. For example, point out that for a typical end user, the unit of storage they see labelled with a letter in Windows Explorer (for example C:) usually referred to as a “disk” or a “drive”. More accurately, the units of storage can be described as “partitions” or “volumes”. Multiple volumes can be defined on a single physical disk, and space from multiple physical disks can be combined into a single logical volume. When working with storage devices, particularly SANs that use SCSI disk devices, volumes are often referred to as “LUNs” (logical unit numbers).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When SQL Server is installed in a virtual machine, the situation can become even more confusing, since there is an additional virtual layer over the physical storage.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core point for database administrators to remember, is that regardless of the physical implementation of the disk storage devices, they will ultimately be responsible for creating and managing database files on logical volumes. Often, these volumes will be provisioned by a dedicated storage administrator who is responsible for maintaining the SAN or Windows Server storage.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4242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Briefly describe the three main RAID levels and explain to students the pros and cons of using each in a SQL Server context.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81095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Discuss the need to isolate data and log files on the physical level for performance and safety reasons. The access patterns of data and log files are very different as there is mainly sequential access to log files and random disk access on log files. Also, in case of a storage failure, there is a better chance to recover the database fully if only parts of the database files are corrupt.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it is best practice to do the separation on the physical level. With SAN storages or virtualization it is easy to configure systems that seem to be separated, but the files are still located on the same physical disks.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Don‘t discuss the concept of filegroups yet, as they are introduced later.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Emphasize that all data files defined should have the same size.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data is spread evenly across all available data files.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Discuss the management advantages of having multiple data files.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84381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It is important to explain the considerations for capacity planning. Explain to students how important it is to estimate the maximum size of the database, indexes, transaction log,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tempdb</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through a predicted growth period.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how, once you have a starting configuration of hardware deployed, you can performance and capacity test by using the load testing of the actual application(s) that will be using the SQL Server.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how SQL Server automatically expands a database according to growth parameters that were defined when the database was created.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the disadvantages of relying on automatic file growth.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Discuss how autogrow should be configured to grow in a reasonable chunk size so that it does not frequently occur, resulting in file fragmentation.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02152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of the following system databases cannot be moved by using the ALTER DATABASE command?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master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msdb</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model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tempdb</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resource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master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8E5D151-340D-4794-8C56-05A4CE368C96}"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3: Working with Databases and Storage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2897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0636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144504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329017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547438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7566893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16882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381227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55596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885176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461140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4203627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9741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2178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134831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177213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134772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966953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7513079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22165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7309012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152701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428549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9889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9884740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0668099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9707230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647083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2191582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204246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6261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697006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12569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786482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58030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3279594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402143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45225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5371831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5696001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198345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9302432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322629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123400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0127620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931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451735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5282993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079484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157141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909822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5105435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3635397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579040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928382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341775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8489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8064965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486962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272204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734081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8913401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271531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506804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2402813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2076515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191390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21730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438477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088475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454556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0253078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59894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3932048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6061706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645934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835490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3532035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14420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433794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6242174"/>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5156399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979547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822611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169962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31840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319365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9187984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243756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6301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5506227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6689490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5176529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803472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0545079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889784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586476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2007132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15638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8666738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42774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12372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3233267"/>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90042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852340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7244110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575958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4892956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830890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731052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9173599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341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3771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1143920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165248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901570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176429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331218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1453485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8568103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26257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9884049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863629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4188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518527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9515097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461291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9215004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7174381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273767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669502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7143788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1325901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8990221"/>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86434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984194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950583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379865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3753568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578573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230828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106364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662848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103701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8484979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4368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380888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261259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38206953"/>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5786638"/>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4931678"/>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8170558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62493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107172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9778982"/>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364126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9533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1854757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3186631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6188395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521949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2376130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018608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8760315"/>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939620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18077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8406082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669460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0326570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454189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502197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6110612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80953718"/>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624169"/>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96157779"/>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7595883"/>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1820097"/>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0117965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180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793813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2509218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4077563"/>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246633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544865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1869854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0295228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6837835"/>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91881513"/>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4872509"/>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80223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457549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23787630"/>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5708340"/>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7086387"/>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90083068"/>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321108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9523073"/>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0402596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02160567"/>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968292"/>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64591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763791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961233"/>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3696112"/>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2040252"/>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61225"/>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2395616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801769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8625852"/>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2417501"/>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84423884"/>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152238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8265977"/>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752534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43145813"/>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676253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3801033"/>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741981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499219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12453916"/>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5598823"/>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7493145"/>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692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46881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50199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5553513"/>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15275868"/>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998347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61994359"/>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401327"/>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46922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29693634"/>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1176778"/>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0836713"/>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710784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657305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014618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7581615"/>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98768965"/>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93814441"/>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5688792"/>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4461580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487557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3880985"/>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64206621"/>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5903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52156995"/>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39543964"/>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5125444"/>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039346"/>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6269361"/>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79790152"/>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72400489"/>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8901651"/>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36512104"/>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384395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65651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820533"/>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06594966"/>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67498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0458696"/>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17772069"/>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087359"/>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6152165"/>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9669311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24089289"/>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5420273"/>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03111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228988"/>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4986429"/>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6680096"/>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20124436"/>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579015"/>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8008025"/>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720056"/>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3597399"/>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3848874"/>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90532667"/>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333146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9807628"/>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483834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21908533"/>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822214"/>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1156859"/>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70584729"/>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177350"/>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78443671"/>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1716546"/>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0330180"/>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7730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91723196"/>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37481766"/>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32122720"/>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011831"/>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94551172"/>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0181429"/>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8426066"/>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6556395"/>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62005"/>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0211721"/>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70219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79780835"/>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9001912"/>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3262013"/>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76401811"/>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14200518"/>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415018"/>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08114526"/>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7339427"/>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3407723"/>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5290556"/>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7690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1846437"/>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5925888"/>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8360953"/>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161268"/>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820468"/>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88469586"/>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84285999"/>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0967369"/>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18208027"/>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126364"/>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61713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49591796"/>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46822142"/>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031373"/>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45338285"/>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48795728"/>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0590676"/>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5770924"/>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5046107"/>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05729994"/>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9304358"/>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5189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56615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3122624"/>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8494274"/>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2920328"/>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34023449"/>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510837"/>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1181358"/>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0104644"/>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4387161"/>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0635105"/>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92610546"/>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43292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5552015"/>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7239600"/>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60555607"/>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438960"/>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427505"/>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94841765"/>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9800160"/>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8348481"/>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4010814"/>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3128578"/>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01239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7702546"/>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71371986"/>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6260126"/>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7870119"/>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46919129"/>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4262658"/>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7652292"/>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6871541"/>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8923808"/>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5071182"/>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15082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668333"/>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3213161"/>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2526819"/>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12641176"/>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5725953"/>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78653302"/>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6546839"/>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3630554"/>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2384321"/>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624933"/>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373414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645568"/>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9925287"/>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8796233"/>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3521143"/>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374447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417379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36824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17399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556380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10611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98504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8081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958831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439217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80381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24554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3137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97043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29074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97565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874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026874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054205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960620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95635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201504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15547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01097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647154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13681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39070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0850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39854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48806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754726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293664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934684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24292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7814702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88460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167627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771750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59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7989058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82536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07133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45438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604397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2145259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3437480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349562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1330712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964853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866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259118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1827359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513823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98894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2341836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294956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426074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436044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3017627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113684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8114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theme" Target="../theme/theme36.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39.xml"/><Relationship Id="rId13" Type="http://schemas.openxmlformats.org/officeDocument/2006/relationships/theme" Target="../theme/theme37.xml"/><Relationship Id="rId3" Type="http://schemas.openxmlformats.org/officeDocument/2006/relationships/slideLayout" Target="../slideLayouts/slideLayout434.xml"/><Relationship Id="rId7" Type="http://schemas.openxmlformats.org/officeDocument/2006/relationships/slideLayout" Target="../slideLayouts/slideLayout438.xml"/><Relationship Id="rId12" Type="http://schemas.openxmlformats.org/officeDocument/2006/relationships/slideLayout" Target="../slideLayouts/slideLayout443.xml"/><Relationship Id="rId2" Type="http://schemas.openxmlformats.org/officeDocument/2006/relationships/slideLayout" Target="../slideLayouts/slideLayout433.xml"/><Relationship Id="rId1" Type="http://schemas.openxmlformats.org/officeDocument/2006/relationships/slideLayout" Target="../slideLayouts/slideLayout432.xml"/><Relationship Id="rId6" Type="http://schemas.openxmlformats.org/officeDocument/2006/relationships/slideLayout" Target="../slideLayouts/slideLayout437.xml"/><Relationship Id="rId11" Type="http://schemas.openxmlformats.org/officeDocument/2006/relationships/slideLayout" Target="../slideLayouts/slideLayout442.xml"/><Relationship Id="rId5" Type="http://schemas.openxmlformats.org/officeDocument/2006/relationships/slideLayout" Target="../slideLayouts/slideLayout436.xml"/><Relationship Id="rId10" Type="http://schemas.openxmlformats.org/officeDocument/2006/relationships/slideLayout" Target="../slideLayouts/slideLayout441.xml"/><Relationship Id="rId4" Type="http://schemas.openxmlformats.org/officeDocument/2006/relationships/slideLayout" Target="../slideLayouts/slideLayout435.xml"/><Relationship Id="rId9" Type="http://schemas.openxmlformats.org/officeDocument/2006/relationships/slideLayout" Target="../slideLayouts/slideLayout4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42874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0193818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9420654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7224999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5020095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6883299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622669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5650383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21632014"/>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60564598"/>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4737614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798718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3151852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78105415"/>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5532380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92994767"/>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15075891"/>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95335380"/>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8015501"/>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90061517"/>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4699121"/>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08875612"/>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308045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37535590"/>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82517817"/>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7329041"/>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82062198"/>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23658351"/>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12135178"/>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5165963"/>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20979873"/>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9581079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6014645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6656397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3536492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2247541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528301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2.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2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2.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8.xml"/><Relationship Id="rId1" Type="http://schemas.openxmlformats.org/officeDocument/2006/relationships/slideLayout" Target="../slideLayouts/slideLayout318.xml"/><Relationship Id="rId4" Type="http://schemas.openxmlformats.org/officeDocument/2006/relationships/image" Target="../media/image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4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9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08.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3</a:t>
            </a:r>
            <a:endParaRPr lang="en-GB" dirty="0"/>
          </a:p>
        </p:txBody>
      </p:sp>
      <p:sp>
        <p:nvSpPr>
          <p:cNvPr id="3" name="Subtitle 2"/>
          <p:cNvSpPr>
            <a:spLocks noGrp="1"/>
          </p:cNvSpPr>
          <p:nvPr>
            <p:ph type="subTitle" sz="quarter" idx="1"/>
          </p:nvPr>
        </p:nvSpPr>
        <p:spPr/>
        <p:txBody>
          <a:bodyPr/>
          <a:lstStyle/>
          <a:p>
            <a:r>
              <a:rPr lang="en-GB" dirty="0" smtClean="0"/>
              <a:t>Working with Databases and Storage
</a:t>
            </a:r>
            <a:endParaRPr lang="en-GB" dirty="0"/>
          </a:p>
        </p:txBody>
      </p:sp>
    </p:spTree>
    <p:extLst>
      <p:ext uri="{BB962C8B-B14F-4D97-AF65-F5344CB8AC3E}">
        <p14:creationId xmlns:p14="http://schemas.microsoft.com/office/powerpoint/2010/main" val="23689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d6554c5-cff2-4980-b6c0-2ea7f37b8c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System Databases</a:t>
            </a:r>
            <a:endParaRPr lang="en-GB" dirty="0"/>
          </a:p>
        </p:txBody>
      </p:sp>
      <p:graphicFrame>
        <p:nvGraphicFramePr>
          <p:cNvPr id="5" name="Group 53"/>
          <p:cNvGraphicFramePr>
            <a:graphicFrameLocks/>
          </p:cNvGraphicFramePr>
          <p:nvPr>
            <p:extLst>
              <p:ext uri="{D42A27DB-BD31-4B8C-83A1-F6EECF244321}">
                <p14:modId xmlns:p14="http://schemas.microsoft.com/office/powerpoint/2010/main" val="4223102569"/>
              </p:ext>
            </p:extLst>
          </p:nvPr>
        </p:nvGraphicFramePr>
        <p:xfrm>
          <a:off x="457200" y="1071075"/>
          <a:ext cx="8221287" cy="5081472"/>
        </p:xfrm>
        <a:graphic>
          <a:graphicData uri="http://schemas.openxmlformats.org/drawingml/2006/table">
            <a:tbl>
              <a:tblPr firstRow="1" bandRow="1">
                <a:effectLst/>
                <a:tableStyleId>{B301B821-A1FF-4177-AEE7-76D212191A09}</a:tableStyleId>
              </a:tblPr>
              <a:tblGrid>
                <a:gridCol w="2722634"/>
                <a:gridCol w="5498653"/>
              </a:tblGrid>
              <a:tr h="816000">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800" b="0" u="none" strike="noStrike" cap="none" normalizeH="0" baseline="0" dirty="0" smtClean="0">
                          <a:ln>
                            <a:noFill/>
                          </a:ln>
                          <a:effectLst/>
                          <a:latin typeface="Segoe UI Light" panose="020B0502040204020203" pitchFamily="34" charset="0"/>
                          <a:cs typeface="Segoe UI Light" panose="020B0502040204020203" pitchFamily="34" charset="0"/>
                        </a:rPr>
                        <a:t>System Database</a:t>
                      </a:r>
                      <a:endParaRPr kumimoji="0" lang="en-US" sz="28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mpd="sng">
                      <a:noFill/>
                    </a:lnL>
                    <a:lnR w="12700" cap="flat" cmpd="sng" algn="ctr">
                      <a:solidFill>
                        <a:srgbClr val="569AD2"/>
                      </a:solidFill>
                      <a:prstDash val="solid"/>
                      <a:round/>
                      <a:headEnd type="none" w="med" len="med"/>
                      <a:tailEnd type="none" w="med" len="med"/>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800" b="0" u="none" strike="noStrike" cap="none" normalizeH="0" baseline="0" dirty="0" smtClean="0">
                          <a:ln>
                            <a:noFill/>
                          </a:ln>
                          <a:effectLst/>
                          <a:latin typeface="Segoe UI Light" panose="020B0502040204020203" pitchFamily="34" charset="0"/>
                          <a:cs typeface="Segoe UI Light" panose="020B0502040204020203" pitchFamily="34" charset="0"/>
                        </a:rPr>
                        <a:t>Description</a:t>
                      </a:r>
                      <a:endParaRPr kumimoji="0" lang="en-US" sz="28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ap="flat" cmpd="sng" algn="ctr">
                      <a:solidFill>
                        <a:srgbClr val="569AD2"/>
                      </a:solidFill>
                      <a:prstDash val="solid"/>
                      <a:round/>
                      <a:headEnd type="none" w="med" len="med"/>
                      <a:tailEnd type="none" w="med" len="med"/>
                    </a:lnL>
                    <a:lnR w="12700" cmpd="sng">
                      <a:noFill/>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tr>
              <a:tr h="81600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u="none" strike="noStrike" cap="none" normalizeH="0" baseline="0" noProof="0" dirty="0" smtClean="0">
                          <a:ln>
                            <a:noFill/>
                          </a:ln>
                          <a:effectLst/>
                          <a:latin typeface="Segoe UI Light" panose="020B0502040204020203" pitchFamily="34" charset="0"/>
                          <a:cs typeface="Segoe UI Light" panose="020B0502040204020203" pitchFamily="34" charset="0"/>
                        </a:rPr>
                        <a:t>master</a:t>
                      </a:r>
                      <a:endParaRPr kumimoji="0" lang="en-US" sz="2400" b="0" i="0" u="none" strike="noStrike" cap="none" normalizeH="0" baseline="0" noProof="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400" u="none" strike="noStrike" cap="none" normalizeH="0" baseline="0" noProof="0" dirty="0" smtClean="0">
                          <a:ln>
                            <a:noFill/>
                          </a:ln>
                          <a:effectLst/>
                          <a:latin typeface="Segoe UI Light" panose="020B0502040204020203" pitchFamily="34" charset="0"/>
                          <a:cs typeface="Segoe UI Light" panose="020B0502040204020203" pitchFamily="34" charset="0"/>
                        </a:rPr>
                        <a:t>Stores all system-level configuration</a:t>
                      </a:r>
                      <a:endParaRPr kumimoji="0" lang="en-US" sz="2400" b="0" i="0" u="none" strike="noStrike" cap="none" normalizeH="0" baseline="0" noProof="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r>
              <a:tr h="81600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u="none" strike="noStrike" cap="none" normalizeH="0" baseline="0" noProof="0" dirty="0" smtClean="0">
                          <a:ln>
                            <a:noFill/>
                          </a:ln>
                          <a:effectLst/>
                          <a:latin typeface="Segoe UI Light" panose="020B0502040204020203" pitchFamily="34" charset="0"/>
                          <a:cs typeface="Segoe UI Light" panose="020B0502040204020203" pitchFamily="34" charset="0"/>
                        </a:rPr>
                        <a:t>msdb</a:t>
                      </a:r>
                      <a:endParaRPr kumimoji="0" lang="en-US" sz="2400" b="0" i="0" u="none" strike="noStrike" cap="none" normalizeH="0" baseline="0" noProof="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400" u="none" strike="noStrike" cap="none" normalizeH="0" baseline="0" noProof="0" dirty="0" smtClean="0">
                          <a:ln>
                            <a:noFill/>
                          </a:ln>
                          <a:effectLst/>
                          <a:latin typeface="Segoe UI Light" panose="020B0502040204020203" pitchFamily="34" charset="0"/>
                          <a:cs typeface="Segoe UI Light" panose="020B0502040204020203" pitchFamily="34" charset="0"/>
                        </a:rPr>
                        <a:t>Holds SQL Server Agent configuration data</a:t>
                      </a:r>
                      <a:endParaRPr kumimoji="0" lang="en-US" sz="2400" b="0" i="0" u="none" strike="noStrike" cap="none" normalizeH="0" baseline="0" noProof="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r>
              <a:tr h="81600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u="none" strike="noStrike" cap="none" normalizeH="0" baseline="0" noProof="0" dirty="0" smtClean="0">
                          <a:ln>
                            <a:noFill/>
                          </a:ln>
                          <a:effectLst/>
                          <a:latin typeface="Segoe UI Light" panose="020B0502040204020203" pitchFamily="34" charset="0"/>
                          <a:cs typeface="Segoe UI Light" panose="020B0502040204020203" pitchFamily="34" charset="0"/>
                        </a:rPr>
                        <a:t>model</a:t>
                      </a:r>
                      <a:endParaRPr kumimoji="0" lang="en-US" sz="2400" b="0" i="0" u="none" strike="noStrike" cap="none" normalizeH="0" baseline="0" noProof="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400" u="none" strike="noStrike" cap="none" normalizeH="0" baseline="0" noProof="0" dirty="0" smtClean="0">
                          <a:ln>
                            <a:noFill/>
                          </a:ln>
                          <a:effectLst/>
                          <a:latin typeface="Segoe UI Light" panose="020B0502040204020203" pitchFamily="34" charset="0"/>
                          <a:cs typeface="Segoe UI Light" panose="020B0502040204020203" pitchFamily="34" charset="0"/>
                        </a:rPr>
                        <a:t>Provides the template for new databases</a:t>
                      </a:r>
                      <a:endParaRPr kumimoji="0" lang="en-US" sz="2400" b="0" i="0" u="none" strike="noStrike" cap="none" normalizeH="0" baseline="0" noProof="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r>
              <a:tr h="81600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u="none" strike="noStrike" cap="none" normalizeH="0" baseline="0" noProof="0" dirty="0" smtClean="0">
                          <a:ln>
                            <a:noFill/>
                          </a:ln>
                          <a:effectLst/>
                          <a:latin typeface="Segoe UI Light" panose="020B0502040204020203" pitchFamily="34" charset="0"/>
                          <a:cs typeface="Segoe UI Light" panose="020B0502040204020203" pitchFamily="34" charset="0"/>
                        </a:rPr>
                        <a:t>tempdb</a:t>
                      </a:r>
                      <a:endParaRPr kumimoji="0" lang="en-US" sz="2400" b="0" i="0" u="none" strike="noStrike" cap="none" normalizeH="0" baseline="0" noProof="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400" u="none" strike="noStrike" cap="none" normalizeH="0" baseline="0" noProof="0" dirty="0" smtClean="0">
                          <a:ln>
                            <a:noFill/>
                          </a:ln>
                          <a:effectLst/>
                          <a:latin typeface="Segoe UI Light" panose="020B0502040204020203" pitchFamily="34" charset="0"/>
                          <a:cs typeface="Segoe UI Light" panose="020B0502040204020203" pitchFamily="34" charset="0"/>
                        </a:rPr>
                        <a:t>Holds temporary data</a:t>
                      </a:r>
                      <a:endParaRPr kumimoji="0" lang="en-US" sz="2400" b="0" i="0" u="none" strike="noStrike" cap="none" normalizeH="0" baseline="0" noProof="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r>
              <a:tr h="81600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400" u="none" strike="noStrike" cap="none" normalizeH="0" baseline="0" noProof="0" dirty="0" smtClean="0">
                          <a:ln>
                            <a:noFill/>
                          </a:ln>
                          <a:effectLst/>
                          <a:latin typeface="Segoe UI Light" panose="020B0502040204020203" pitchFamily="34" charset="0"/>
                          <a:cs typeface="Segoe UI Light" panose="020B0502040204020203" pitchFamily="34" charset="0"/>
                        </a:rPr>
                        <a:t>resource</a:t>
                      </a:r>
                      <a:endParaRPr kumimoji="0" lang="en-US" sz="2400" b="0" i="0" u="none" strike="noStrike" cap="none" normalizeH="0" baseline="0" noProof="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400" u="none" strike="noStrike" cap="none" normalizeH="0" baseline="0" noProof="0" dirty="0" smtClean="0">
                          <a:ln>
                            <a:noFill/>
                          </a:ln>
                          <a:effectLst/>
                          <a:latin typeface="Segoe UI Light" panose="020B0502040204020203" pitchFamily="34" charset="0"/>
                          <a:cs typeface="Segoe UI Light" panose="020B0502040204020203" pitchFamily="34" charset="0"/>
                        </a:rPr>
                        <a:t>Contains system objects that are mapped to the sys schema of databases</a:t>
                      </a:r>
                      <a:endParaRPr kumimoji="0" lang="en-US" sz="2400" b="0" i="0" u="none" strike="noStrike" cap="none" normalizeH="0" baseline="0" noProof="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284694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9b680e4e-6a0f-456f-b00f-ae62eca40c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Moving System Databases</a:t>
            </a:r>
            <a:endParaRPr lang="en-GB" dirty="0"/>
          </a:p>
        </p:txBody>
      </p:sp>
      <p:sp>
        <p:nvSpPr>
          <p:cNvPr id="4" name="Rectangle 3"/>
          <p:cNvSpPr txBox="1">
            <a:spLocks noChangeArrowheads="1"/>
          </p:cNvSpPr>
          <p:nvPr/>
        </p:nvSpPr>
        <p:spPr>
          <a:xfrm>
            <a:off x="458788" y="1171853"/>
            <a:ext cx="8575484" cy="499671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Moving </a:t>
            </a:r>
            <a:r>
              <a:rPr lang="en-GB" b="1" kern="0" dirty="0">
                <a:solidFill>
                  <a:srgbClr val="000000"/>
                </a:solidFill>
              </a:rPr>
              <a:t>msdb</a:t>
            </a:r>
            <a:r>
              <a:rPr lang="en-GB" kern="0" dirty="0">
                <a:solidFill>
                  <a:srgbClr val="000000"/>
                </a:solidFill>
              </a:rPr>
              <a:t> and </a:t>
            </a:r>
            <a:r>
              <a:rPr lang="en-GB" b="1" kern="0" dirty="0">
                <a:solidFill>
                  <a:srgbClr val="000000"/>
                </a:solidFill>
              </a:rPr>
              <a:t>model</a:t>
            </a:r>
            <a:r>
              <a:rPr lang="en-GB" kern="0" dirty="0">
                <a:solidFill>
                  <a:srgbClr val="000000"/>
                </a:solidFill>
              </a:rPr>
              <a:t>, and </a:t>
            </a:r>
            <a:r>
              <a:rPr lang="en-GB" b="1" kern="0" dirty="0">
                <a:solidFill>
                  <a:srgbClr val="000000"/>
                </a:solidFill>
              </a:rPr>
              <a:t>tempdb</a:t>
            </a:r>
          </a:p>
          <a:p>
            <a:pPr marL="746125" lvl="1" indent="-457200">
              <a:buFont typeface="+mj-lt"/>
              <a:buAutoNum type="arabicPeriod"/>
            </a:pPr>
            <a:r>
              <a:rPr lang="en-GB" kern="0" dirty="0">
                <a:solidFill>
                  <a:srgbClr val="000000"/>
                </a:solidFill>
              </a:rPr>
              <a:t>Execute ALTER DATABASE…MODIFY FILE for each file</a:t>
            </a:r>
          </a:p>
          <a:p>
            <a:pPr marL="746125" lvl="1" indent="-457200">
              <a:buFont typeface="+mj-lt"/>
              <a:buAutoNum type="arabicPeriod"/>
            </a:pPr>
            <a:r>
              <a:rPr lang="en-GB" kern="0" dirty="0">
                <a:solidFill>
                  <a:srgbClr val="000000"/>
                </a:solidFill>
              </a:rPr>
              <a:t>Stop the SQL Server service</a:t>
            </a:r>
            <a:endParaRPr lang="en-US" kern="0" dirty="0">
              <a:solidFill>
                <a:srgbClr val="000000"/>
              </a:solidFill>
            </a:endParaRPr>
          </a:p>
          <a:p>
            <a:pPr marL="746125" lvl="1" indent="-457200">
              <a:buFont typeface="+mj-lt"/>
              <a:buAutoNum type="arabicPeriod"/>
            </a:pPr>
            <a:r>
              <a:rPr lang="en-GB" kern="0" dirty="0">
                <a:solidFill>
                  <a:srgbClr val="000000"/>
                </a:solidFill>
              </a:rPr>
              <a:t>Move the files</a:t>
            </a:r>
          </a:p>
          <a:p>
            <a:pPr marL="746125" lvl="1" indent="-457200">
              <a:buFont typeface="+mj-lt"/>
              <a:buAutoNum type="arabicPeriod"/>
            </a:pPr>
            <a:r>
              <a:rPr lang="en-GB" kern="0" dirty="0">
                <a:solidFill>
                  <a:srgbClr val="000000"/>
                </a:solidFill>
              </a:rPr>
              <a:t>Restart the SQL Server service</a:t>
            </a:r>
          </a:p>
          <a:p>
            <a:pPr lvl="0"/>
            <a:r>
              <a:rPr lang="en-GB" kern="0" dirty="0">
                <a:solidFill>
                  <a:srgbClr val="000000"/>
                </a:solidFill>
              </a:rPr>
              <a:t>Moving </a:t>
            </a:r>
            <a:r>
              <a:rPr lang="en-GB" b="1" kern="0" dirty="0">
                <a:solidFill>
                  <a:srgbClr val="000000"/>
                </a:solidFill>
              </a:rPr>
              <a:t>master</a:t>
            </a:r>
            <a:endParaRPr lang="en-US" b="1" kern="0" dirty="0">
              <a:solidFill>
                <a:srgbClr val="000000"/>
              </a:solidFill>
            </a:endParaRPr>
          </a:p>
          <a:p>
            <a:pPr marL="798513" lvl="1" indent="-514350">
              <a:buFont typeface="+mj-lt"/>
              <a:buAutoNum type="arabicPeriod"/>
            </a:pPr>
            <a:r>
              <a:rPr lang="en-US" kern="0" dirty="0">
                <a:solidFill>
                  <a:srgbClr val="000000"/>
                </a:solidFill>
              </a:rPr>
              <a:t>Change the </a:t>
            </a:r>
            <a:r>
              <a:rPr lang="en-US" b="1" kern="0" dirty="0">
                <a:solidFill>
                  <a:srgbClr val="000000"/>
                </a:solidFill>
              </a:rPr>
              <a:t>–d</a:t>
            </a:r>
            <a:r>
              <a:rPr lang="en-US" kern="0" dirty="0">
                <a:solidFill>
                  <a:srgbClr val="000000"/>
                </a:solidFill>
              </a:rPr>
              <a:t> and </a:t>
            </a:r>
            <a:r>
              <a:rPr lang="en-US" b="1" kern="0" dirty="0">
                <a:solidFill>
                  <a:srgbClr val="000000"/>
                </a:solidFill>
              </a:rPr>
              <a:t>–l</a:t>
            </a:r>
            <a:r>
              <a:rPr lang="en-US" kern="0" dirty="0">
                <a:solidFill>
                  <a:srgbClr val="000000"/>
                </a:solidFill>
              </a:rPr>
              <a:t> startup parameters for the SQL Server service</a:t>
            </a:r>
          </a:p>
          <a:p>
            <a:pPr marL="798513" lvl="1" indent="-514350">
              <a:buFont typeface="+mj-lt"/>
              <a:buAutoNum type="arabicPeriod"/>
            </a:pPr>
            <a:r>
              <a:rPr lang="en-GB" kern="0" dirty="0">
                <a:solidFill>
                  <a:srgbClr val="000000"/>
                </a:solidFill>
              </a:rPr>
              <a:t>Stop the SQL Server service</a:t>
            </a:r>
            <a:endParaRPr lang="en-US" kern="0" dirty="0">
              <a:solidFill>
                <a:srgbClr val="000000"/>
              </a:solidFill>
            </a:endParaRPr>
          </a:p>
          <a:p>
            <a:pPr marL="798513" lvl="1" indent="-514350">
              <a:buFont typeface="+mj-lt"/>
              <a:buAutoNum type="arabicPeriod"/>
            </a:pPr>
            <a:r>
              <a:rPr lang="en-US" kern="0" dirty="0">
                <a:solidFill>
                  <a:srgbClr val="000000"/>
                </a:solidFill>
              </a:rPr>
              <a:t>Manually move the files while the instance is stopped</a:t>
            </a:r>
          </a:p>
          <a:p>
            <a:pPr marL="798513" lvl="1" indent="-514350">
              <a:buFont typeface="+mj-lt"/>
              <a:buAutoNum type="arabicPeriod"/>
            </a:pPr>
            <a:r>
              <a:rPr lang="en-GB" kern="0" dirty="0">
                <a:solidFill>
                  <a:srgbClr val="000000"/>
                </a:solidFill>
              </a:rPr>
              <a:t>Restart the SQL Server service</a:t>
            </a:r>
          </a:p>
          <a:p>
            <a:pPr marL="284163" lvl="1" indent="0">
              <a:buNone/>
            </a:pPr>
            <a:endParaRPr lang="en-US" sz="1100" kern="0" dirty="0">
              <a:solidFill>
                <a:srgbClr val="000000"/>
              </a:solidFill>
            </a:endParaRPr>
          </a:p>
          <a:p>
            <a:pPr marL="0" lvl="0" indent="0">
              <a:buNone/>
            </a:pPr>
            <a:r>
              <a:rPr lang="en-US" sz="2400" kern="0" dirty="0">
                <a:solidFill>
                  <a:srgbClr val="000000"/>
                </a:solidFill>
              </a:rPr>
              <a:t>Misconfiguration can prevent SQL Server from </a:t>
            </a:r>
            <a:r>
              <a:rPr lang="en-US" sz="2400" kern="0" dirty="0" smtClean="0">
                <a:solidFill>
                  <a:srgbClr val="000000"/>
                </a:solidFill>
              </a:rPr>
              <a:t>starting</a:t>
            </a:r>
            <a:endParaRPr lang="en-US" sz="2400" kern="0" dirty="0">
              <a:solidFill>
                <a:srgbClr val="000000"/>
              </a:solidFill>
            </a:endParaRPr>
          </a:p>
        </p:txBody>
      </p:sp>
    </p:spTree>
    <p:extLst>
      <p:ext uri="{BB962C8B-B14F-4D97-AF65-F5344CB8AC3E}">
        <p14:creationId xmlns:p14="http://schemas.microsoft.com/office/powerpoint/2010/main" val="3167997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951aba7-882b-4157-86ed-2f60d76210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for tempdb</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1" kern="0" dirty="0">
                <a:solidFill>
                  <a:srgbClr val="000000"/>
                </a:solidFill>
              </a:rPr>
              <a:t>tempdb</a:t>
            </a:r>
            <a:r>
              <a:rPr lang="en-GB" kern="0" dirty="0">
                <a:solidFill>
                  <a:srgbClr val="000000"/>
                </a:solidFill>
              </a:rPr>
              <a:t>:</a:t>
            </a:r>
          </a:p>
          <a:p>
            <a:pPr lvl="1"/>
            <a:r>
              <a:rPr lang="en-GB" kern="0" dirty="0">
                <a:solidFill>
                  <a:srgbClr val="000000"/>
                </a:solidFill>
              </a:rPr>
              <a:t>Contains temporary data for internal objects, row versioning, and user objects</a:t>
            </a:r>
          </a:p>
          <a:p>
            <a:pPr lvl="1"/>
            <a:r>
              <a:rPr lang="en-GB" kern="0" dirty="0">
                <a:solidFill>
                  <a:srgbClr val="000000"/>
                </a:solidFill>
              </a:rPr>
              <a:t>Is truncated or rebuilt with every restart of the instance</a:t>
            </a:r>
          </a:p>
          <a:p>
            <a:pPr lvl="1"/>
            <a:r>
              <a:rPr lang="en-GB" kern="0" dirty="0">
                <a:solidFill>
                  <a:srgbClr val="000000"/>
                </a:solidFill>
              </a:rPr>
              <a:t>Occupies varying amounts of space</a:t>
            </a:r>
          </a:p>
          <a:p>
            <a:pPr lvl="1"/>
            <a:r>
              <a:rPr lang="en-GB" kern="0" dirty="0">
                <a:solidFill>
                  <a:srgbClr val="000000"/>
                </a:solidFill>
              </a:rPr>
              <a:t>Should be tested with real-life workloads</a:t>
            </a:r>
          </a:p>
          <a:p>
            <a:pPr lvl="0"/>
            <a:endParaRPr lang="en-GB" kern="0" dirty="0">
              <a:solidFill>
                <a:srgbClr val="000000"/>
              </a:solidFill>
            </a:endParaRPr>
          </a:p>
          <a:p>
            <a:pPr lvl="0"/>
            <a:r>
              <a:rPr lang="en-GB" kern="0" dirty="0">
                <a:solidFill>
                  <a:srgbClr val="000000"/>
                </a:solidFill>
              </a:rPr>
              <a:t>Place </a:t>
            </a:r>
            <a:r>
              <a:rPr lang="en-GB" b="1" kern="0" dirty="0">
                <a:solidFill>
                  <a:srgbClr val="000000"/>
                </a:solidFill>
              </a:rPr>
              <a:t>tempdb</a:t>
            </a:r>
            <a:r>
              <a:rPr lang="en-GB" kern="0" dirty="0">
                <a:solidFill>
                  <a:srgbClr val="000000"/>
                </a:solidFill>
              </a:rPr>
              <a:t> on a fast and separate I/O subsystem to ensure good performance:</a:t>
            </a:r>
          </a:p>
          <a:p>
            <a:pPr lvl="0"/>
            <a:r>
              <a:rPr lang="en-GB" kern="0" dirty="0">
                <a:solidFill>
                  <a:srgbClr val="000000"/>
                </a:solidFill>
              </a:rPr>
              <a:t>Split </a:t>
            </a:r>
            <a:r>
              <a:rPr lang="en-GB" b="1" kern="0" dirty="0">
                <a:solidFill>
                  <a:srgbClr val="000000"/>
                </a:solidFill>
              </a:rPr>
              <a:t>tempdb</a:t>
            </a:r>
            <a:r>
              <a:rPr lang="en-GB" kern="0" dirty="0">
                <a:solidFill>
                  <a:srgbClr val="000000"/>
                </a:solidFill>
              </a:rPr>
              <a:t> into data files of equal size per core</a:t>
            </a:r>
          </a:p>
          <a:p>
            <a:pPr marL="0" lvl="0" indent="0">
              <a:buNone/>
            </a:pPr>
            <a:endParaRPr lang="en-GB" kern="0" dirty="0">
              <a:solidFill>
                <a:srgbClr val="000000"/>
              </a:solidFill>
            </a:endParaRPr>
          </a:p>
        </p:txBody>
      </p:sp>
    </p:spTree>
    <p:extLst>
      <p:ext uri="{BB962C8B-B14F-4D97-AF65-F5344CB8AC3E}">
        <p14:creationId xmlns:p14="http://schemas.microsoft.com/office/powerpoint/2010/main" val="210114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12dcd212-e366-4215-ab72-58fbf68b1e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Moving tempdb Files</a:t>
            </a:r>
            <a:endParaRPr lang="en-GB" dirty="0"/>
          </a:p>
        </p:txBody>
      </p:sp>
      <p:sp>
        <p:nvSpPr>
          <p:cNvPr id="4" name="Rectangle 24"/>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Move </a:t>
            </a:r>
            <a:r>
              <a:rPr lang="en-US" b="1" kern="0" dirty="0">
                <a:solidFill>
                  <a:srgbClr val="000000"/>
                </a:solidFill>
              </a:rPr>
              <a:t>tempdb</a:t>
            </a:r>
            <a:r>
              <a:rPr lang="en-US" kern="0" dirty="0">
                <a:solidFill>
                  <a:srgbClr val="000000"/>
                </a:solidFill>
              </a:rPr>
              <a:t> files</a:t>
            </a:r>
          </a:p>
        </p:txBody>
      </p:sp>
    </p:spTree>
    <p:extLst>
      <p:ext uri="{BB962C8B-B14F-4D97-AF65-F5344CB8AC3E}">
        <p14:creationId xmlns:p14="http://schemas.microsoft.com/office/powerpoint/2010/main" val="345494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Managing Storage for User Databases</a:t>
            </a:r>
            <a:endParaRPr lang="en-GB" dirty="0"/>
          </a:p>
        </p:txBody>
      </p:sp>
      <p:sp>
        <p:nvSpPr>
          <p:cNvPr id="3" name="Text Placeholder 2"/>
          <p:cNvSpPr>
            <a:spLocks noGrp="1"/>
          </p:cNvSpPr>
          <p:nvPr>
            <p:ph type="body" idx="1"/>
          </p:nvPr>
        </p:nvSpPr>
        <p:spPr/>
        <p:txBody>
          <a:bodyPr/>
          <a:lstStyle/>
          <a:p>
            <a:r>
              <a:rPr lang="en-GB" dirty="0" smtClean="0"/>
              <a:t>Creating User Databases
Configuring Database Options
Demonstration: Creating Databases
Altering User Databases
Managing Database Files
Introduction to Filegroups
Creating and Managing Filegroups</a:t>
            </a:r>
            <a:endParaRPr lang="en-GB" dirty="0"/>
          </a:p>
        </p:txBody>
      </p:sp>
    </p:spTree>
    <p:extLst>
      <p:ext uri="{BB962C8B-B14F-4D97-AF65-F5344CB8AC3E}">
        <p14:creationId xmlns:p14="http://schemas.microsoft.com/office/powerpoint/2010/main" val="4134211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User Databases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Create databases:</a:t>
            </a:r>
          </a:p>
          <a:p>
            <a:pPr lvl="1"/>
            <a:r>
              <a:rPr lang="en-GB" kern="0" dirty="0">
                <a:solidFill>
                  <a:srgbClr val="000000"/>
                </a:solidFill>
              </a:rPr>
              <a:t>In SQL Server Management </a:t>
            </a:r>
            <a:br>
              <a:rPr lang="en-GB" kern="0" dirty="0">
                <a:solidFill>
                  <a:srgbClr val="000000"/>
                </a:solidFill>
              </a:rPr>
            </a:br>
            <a:r>
              <a:rPr lang="en-GB" kern="0" dirty="0">
                <a:solidFill>
                  <a:srgbClr val="000000"/>
                </a:solidFill>
              </a:rPr>
              <a:t>Studio</a:t>
            </a:r>
          </a:p>
          <a:p>
            <a:pPr lvl="1"/>
            <a:r>
              <a:rPr lang="en-GB" kern="0" dirty="0">
                <a:solidFill>
                  <a:srgbClr val="000000"/>
                </a:solidFill>
              </a:rPr>
              <a:t>By using the CREATE </a:t>
            </a:r>
            <a:br>
              <a:rPr lang="en-GB" kern="0" dirty="0">
                <a:solidFill>
                  <a:srgbClr val="000000"/>
                </a:solidFill>
              </a:rPr>
            </a:br>
            <a:r>
              <a:rPr lang="en-GB" kern="0" dirty="0">
                <a:solidFill>
                  <a:srgbClr val="000000"/>
                </a:solidFill>
              </a:rPr>
              <a:t>DATABASE  statement</a:t>
            </a:r>
          </a:p>
          <a:p>
            <a:pPr lvl="0"/>
            <a:endParaRPr lang="en-GB" kern="0" dirty="0">
              <a:solidFill>
                <a:srgbClr val="000000"/>
              </a:solidFill>
            </a:endParaRPr>
          </a:p>
        </p:txBody>
      </p:sp>
      <p:sp>
        <p:nvSpPr>
          <p:cNvPr id="5" name="AutoShape 3"/>
          <p:cNvSpPr>
            <a:spLocks noChangeArrowheads="1"/>
          </p:cNvSpPr>
          <p:nvPr/>
        </p:nvSpPr>
        <p:spPr bwMode="auto">
          <a:xfrm>
            <a:off x="553301" y="3857417"/>
            <a:ext cx="8024643" cy="2333685"/>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000" dirty="0">
                <a:solidFill>
                  <a:srgbClr val="000000"/>
                </a:solidFill>
                <a:latin typeface="Lucida Sans Unicode" panose="020B0602030504020204" pitchFamily="34" charset="0"/>
                <a:cs typeface="Lucida Sans Unicode" panose="020B0602030504020204" pitchFamily="34" charset="0"/>
              </a:rPr>
              <a:t>CREATE DATABASE Sales</a:t>
            </a:r>
          </a:p>
          <a:p>
            <a:pPr lvl="0" fontAlgn="base">
              <a:spcBef>
                <a:spcPct val="0"/>
              </a:spcBef>
              <a:spcAft>
                <a:spcPct val="0"/>
              </a:spcAft>
            </a:pPr>
            <a:r>
              <a:rPr lang="en-US" sz="2000" dirty="0">
                <a:solidFill>
                  <a:srgbClr val="000000"/>
                </a:solidFill>
                <a:latin typeface="Lucida Sans Unicode" panose="020B0602030504020204" pitchFamily="34" charset="0"/>
                <a:cs typeface="Lucida Sans Unicode" panose="020B0602030504020204" pitchFamily="34" charset="0"/>
              </a:rPr>
              <a:t>ON</a:t>
            </a:r>
          </a:p>
          <a:p>
            <a:pPr lvl="0" fontAlgn="base">
              <a:spcBef>
                <a:spcPct val="0"/>
              </a:spcBef>
              <a:spcAft>
                <a:spcPct val="0"/>
              </a:spcAft>
            </a:pPr>
            <a:r>
              <a:rPr lang="en-US" sz="2000" dirty="0">
                <a:solidFill>
                  <a:srgbClr val="000000"/>
                </a:solidFill>
                <a:latin typeface="Lucida Sans Unicode" panose="020B0602030504020204" pitchFamily="34" charset="0"/>
                <a:cs typeface="Lucida Sans Unicode" panose="020B0602030504020204" pitchFamily="34" charset="0"/>
              </a:rPr>
              <a:t>  (NAME = Sales_dat, FILENAME = ‘M:\Data\Sales.mdf', </a:t>
            </a:r>
            <a:br>
              <a:rPr lang="en-US" sz="2000" dirty="0">
                <a:solidFill>
                  <a:srgbClr val="000000"/>
                </a:solidFill>
                <a:latin typeface="Lucida Sans Unicode" panose="020B0602030504020204" pitchFamily="34" charset="0"/>
                <a:cs typeface="Lucida Sans Unicode" panose="020B0602030504020204" pitchFamily="34" charset="0"/>
              </a:rPr>
            </a:br>
            <a:r>
              <a:rPr lang="en-US" sz="2000" dirty="0">
                <a:solidFill>
                  <a:srgbClr val="000000"/>
                </a:solidFill>
                <a:latin typeface="Lucida Sans Unicode" panose="020B0602030504020204" pitchFamily="34" charset="0"/>
                <a:cs typeface="Lucida Sans Unicode" panose="020B0602030504020204" pitchFamily="34" charset="0"/>
              </a:rPr>
              <a:t>   SIZE = 100MB, MAXSIZE = 500MB, FILEGROWTH = 20% )</a:t>
            </a:r>
          </a:p>
          <a:p>
            <a:pPr lvl="0" fontAlgn="base">
              <a:spcBef>
                <a:spcPct val="0"/>
              </a:spcBef>
              <a:spcAft>
                <a:spcPct val="0"/>
              </a:spcAft>
            </a:pPr>
            <a:r>
              <a:rPr lang="en-US" sz="2000" dirty="0">
                <a:solidFill>
                  <a:srgbClr val="000000"/>
                </a:solidFill>
                <a:latin typeface="Lucida Sans Unicode" panose="020B0602030504020204" pitchFamily="34" charset="0"/>
                <a:cs typeface="Lucida Sans Unicode" panose="020B0602030504020204" pitchFamily="34" charset="0"/>
              </a:rPr>
              <a:t>LOG ON</a:t>
            </a:r>
          </a:p>
          <a:p>
            <a:pPr lvl="0" fontAlgn="base">
              <a:spcBef>
                <a:spcPct val="0"/>
              </a:spcBef>
              <a:spcAft>
                <a:spcPct val="0"/>
              </a:spcAft>
            </a:pPr>
            <a:r>
              <a:rPr lang="en-US" sz="2000" dirty="0">
                <a:solidFill>
                  <a:srgbClr val="000000"/>
                </a:solidFill>
                <a:latin typeface="Lucida Sans Unicode" panose="020B0602030504020204" pitchFamily="34" charset="0"/>
                <a:cs typeface="Lucida Sans Unicode" panose="020B0602030504020204" pitchFamily="34" charset="0"/>
              </a:rPr>
              <a:t>  (NAME = Sales_log, FILENAME = 'L:\Logs\Sales.ldf', </a:t>
            </a:r>
          </a:p>
          <a:p>
            <a:pPr lvl="0" fontAlgn="base">
              <a:spcBef>
                <a:spcPct val="0"/>
              </a:spcBef>
              <a:spcAft>
                <a:spcPct val="0"/>
              </a:spcAft>
            </a:pPr>
            <a:r>
              <a:rPr lang="en-US" sz="2000" dirty="0">
                <a:solidFill>
                  <a:srgbClr val="000000"/>
                </a:solidFill>
                <a:latin typeface="Lucida Sans Unicode" panose="020B0602030504020204" pitchFamily="34" charset="0"/>
                <a:cs typeface="Lucida Sans Unicode" panose="020B0602030504020204" pitchFamily="34" charset="0"/>
              </a:rPr>
              <a:t>   SIZE = 20MB, MAXSIZE = UNLIMITED, FILEGROWTH = 10MB );</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9209" y="1025842"/>
            <a:ext cx="242887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854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Database Options</a:t>
            </a:r>
            <a:endParaRPr lang="en-GB" dirty="0"/>
          </a:p>
        </p:txBody>
      </p:sp>
      <p:graphicFrame>
        <p:nvGraphicFramePr>
          <p:cNvPr id="4" name="Group 36"/>
          <p:cNvGraphicFramePr>
            <a:graphicFrameLocks noGrp="1"/>
          </p:cNvGraphicFramePr>
          <p:nvPr>
            <p:extLst>
              <p:ext uri="{D42A27DB-BD31-4B8C-83A1-F6EECF244321}">
                <p14:modId xmlns:p14="http://schemas.microsoft.com/office/powerpoint/2010/main" val="2468125929"/>
              </p:ext>
            </p:extLst>
          </p:nvPr>
        </p:nvGraphicFramePr>
        <p:xfrm>
          <a:off x="316738" y="2294871"/>
          <a:ext cx="8350184" cy="3493008"/>
        </p:xfrm>
        <a:graphic>
          <a:graphicData uri="http://schemas.openxmlformats.org/drawingml/2006/table">
            <a:tbl>
              <a:tblPr firstRow="1" bandRow="1">
                <a:effectLst/>
                <a:tableStyleId>{B301B821-A1FF-4177-AEE7-76D212191A09}</a:tableStyleId>
              </a:tblPr>
              <a:tblGrid>
                <a:gridCol w="1824615"/>
                <a:gridCol w="6525569"/>
              </a:tblGrid>
              <a:tr h="447675">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800" b="0" u="none" strike="noStrike" cap="none" normalizeH="0" baseline="0" dirty="0" smtClean="0">
                          <a:ln>
                            <a:noFill/>
                          </a:ln>
                          <a:effectLst/>
                          <a:latin typeface="Segoe UI Light" panose="020B0502040204020203" pitchFamily="34" charset="0"/>
                          <a:cs typeface="Segoe UI Light" panose="020B0502040204020203" pitchFamily="34" charset="0"/>
                        </a:rPr>
                        <a:t>Option</a:t>
                      </a:r>
                      <a:endParaRPr kumimoji="0" lang="en-US" sz="28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mpd="sng">
                      <a:noFill/>
                    </a:lnL>
                    <a:lnR w="12700" cap="flat" cmpd="sng" algn="ctr">
                      <a:solidFill>
                        <a:srgbClr val="569AD2"/>
                      </a:solidFill>
                      <a:prstDash val="solid"/>
                      <a:round/>
                      <a:headEnd type="none" w="med" len="med"/>
                      <a:tailEnd type="none" w="med" len="med"/>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800" b="0" u="none" strike="noStrike" cap="none" normalizeH="0" baseline="0" dirty="0" smtClean="0">
                          <a:ln>
                            <a:noFill/>
                          </a:ln>
                          <a:effectLst/>
                          <a:latin typeface="Segoe UI Light" panose="020B0502040204020203" pitchFamily="34" charset="0"/>
                          <a:cs typeface="Segoe UI Light" panose="020B0502040204020203" pitchFamily="34" charset="0"/>
                        </a:rPr>
                        <a:t>Description</a:t>
                      </a:r>
                      <a:endParaRPr kumimoji="0" lang="en-US" sz="28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ap="flat" cmpd="sng" algn="ctr">
                      <a:solidFill>
                        <a:srgbClr val="569AD2"/>
                      </a:solidFill>
                      <a:prstDash val="solid"/>
                      <a:round/>
                      <a:headEnd type="none" w="med" len="med"/>
                      <a:tailEnd type="none" w="med" len="med"/>
                    </a:lnL>
                    <a:lnR w="12700" cmpd="sng">
                      <a:noFill/>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tr>
              <a:tr h="704850">
                <a:tc>
                  <a:txBody>
                    <a:bodyPr/>
                    <a:lstStyle/>
                    <a:p>
                      <a:pPr marL="0" marR="0" lvl="0" indent="0" algn="l" defTabSz="914400" rtl="0" eaLnBrk="1" fontAlgn="base" latinLnBrk="0" hangingPunct="1">
                        <a:lnSpc>
                          <a:spcPct val="90000"/>
                        </a:lnSpc>
                        <a:spcBef>
                          <a:spcPct val="70000"/>
                        </a:spcBef>
                        <a:spcAft>
                          <a:spcPct val="0"/>
                        </a:spcAft>
                        <a:buClr>
                          <a:srgbClr val="006699"/>
                        </a:buClr>
                        <a:buSzPct val="90000"/>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Auto options</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28600" marR="0" lvl="0" indent="0" algn="l" defTabSz="914400" rtl="0" eaLnBrk="1" fontAlgn="base" latinLnBrk="0" hangingPunct="1">
                        <a:lnSpc>
                          <a:spcPct val="90000"/>
                        </a:lnSpc>
                        <a:spcBef>
                          <a:spcPct val="70000"/>
                        </a:spcBef>
                        <a:spcAft>
                          <a:spcPct val="0"/>
                        </a:spcAft>
                        <a:buClr>
                          <a:srgbClr val="006699"/>
                        </a:buClr>
                        <a:buSzPct val="90000"/>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Define whether some operations should occur automatically within the database</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r>
              <a:tr h="704850">
                <a:tc>
                  <a:txBody>
                    <a:bodyPr/>
                    <a:lstStyle/>
                    <a:p>
                      <a:pPr marL="0" marR="0" lvl="0" indent="0" algn="l" defTabSz="914400" rtl="0" eaLnBrk="1" fontAlgn="base" latinLnBrk="0" hangingPunct="1">
                        <a:lnSpc>
                          <a:spcPct val="90000"/>
                        </a:lnSpc>
                        <a:spcBef>
                          <a:spcPct val="70000"/>
                        </a:spcBef>
                        <a:spcAft>
                          <a:spcPct val="0"/>
                        </a:spcAft>
                        <a:buClr>
                          <a:srgbClr val="006699"/>
                        </a:buClr>
                        <a:buSzPct val="90000"/>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Page verify</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7800" marR="0" lvl="0" indent="0" algn="l" defTabSz="914400" rtl="0" eaLnBrk="1" fontAlgn="base" latinLnBrk="0" hangingPunct="1">
                        <a:lnSpc>
                          <a:spcPct val="90000"/>
                        </a:lnSpc>
                        <a:spcBef>
                          <a:spcPct val="70000"/>
                        </a:spcBef>
                        <a:spcAft>
                          <a:spcPct val="0"/>
                        </a:spcAft>
                        <a:buClr>
                          <a:srgbClr val="006699"/>
                        </a:buClr>
                        <a:buSzPct val="90000"/>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Define how the page should be verified when read from disk; should be set to CHECKSUM</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r>
              <a:tr h="704850">
                <a:tc>
                  <a:txBody>
                    <a:bodyPr/>
                    <a:lstStyle/>
                    <a:p>
                      <a:pPr marL="0" marR="0" lvl="0" indent="0" algn="l" defTabSz="914400" rtl="0" eaLnBrk="1" fontAlgn="base" latinLnBrk="0" hangingPunct="1">
                        <a:lnSpc>
                          <a:spcPct val="90000"/>
                        </a:lnSpc>
                        <a:spcBef>
                          <a:spcPct val="70000"/>
                        </a:spcBef>
                        <a:spcAft>
                          <a:spcPct val="0"/>
                        </a:spcAft>
                        <a:buClr>
                          <a:srgbClr val="006699"/>
                        </a:buClr>
                        <a:buSzPct val="90000"/>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Recovery model</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7800" marR="0" lvl="0" indent="0" algn="l" defTabSz="914400" rtl="0" eaLnBrk="1" fontAlgn="base" latinLnBrk="0" hangingPunct="1">
                        <a:lnSpc>
                          <a:spcPct val="90000"/>
                        </a:lnSpc>
                        <a:spcBef>
                          <a:spcPct val="70000"/>
                        </a:spcBef>
                        <a:spcAft>
                          <a:spcPct val="0"/>
                        </a:spcAft>
                        <a:buClr>
                          <a:srgbClr val="006699"/>
                        </a:buClr>
                        <a:buSzPct val="90000"/>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Defines the recovery model of the database</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r>
              <a:tr h="704850">
                <a:tc>
                  <a:txBody>
                    <a:bodyPr/>
                    <a:lstStyle/>
                    <a:p>
                      <a:pPr marL="0" marR="0" lvl="0" indent="0" algn="l" defTabSz="914400" rtl="0" eaLnBrk="1" fontAlgn="base" latinLnBrk="0" hangingPunct="1">
                        <a:lnSpc>
                          <a:spcPct val="90000"/>
                        </a:lnSpc>
                        <a:spcBef>
                          <a:spcPct val="70000"/>
                        </a:spcBef>
                        <a:spcAft>
                          <a:spcPct val="0"/>
                        </a:spcAft>
                        <a:buClr>
                          <a:srgbClr val="006699"/>
                        </a:buClr>
                        <a:buSzPct val="90000"/>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State options</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177800" marR="0" lvl="0" indent="0" algn="l" defTabSz="914400" rtl="0" eaLnBrk="1" fontAlgn="base" latinLnBrk="0" hangingPunct="1">
                        <a:lnSpc>
                          <a:spcPct val="90000"/>
                        </a:lnSpc>
                        <a:spcBef>
                          <a:spcPct val="70000"/>
                        </a:spcBef>
                        <a:spcAft>
                          <a:spcPct val="0"/>
                        </a:spcAft>
                        <a:buClr>
                          <a:srgbClr val="006699"/>
                        </a:buClr>
                        <a:buSzPct val="90000"/>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Sets the state of the database, such as Online/Offline, Restricted Access or Read Only</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marT="91440" marB="91440" anchor="ctr" horzOverflow="overflow">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5" name="Content Placeholder 3"/>
          <p:cNvSpPr txBox="1">
            <a:spLocks/>
          </p:cNvSpPr>
          <p:nvPr/>
        </p:nvSpPr>
        <p:spPr>
          <a:xfrm>
            <a:off x="458788" y="1414271"/>
            <a:ext cx="8551100" cy="475429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Database-level options are unique to each database</a:t>
            </a:r>
          </a:p>
          <a:p>
            <a:pPr lvl="0"/>
            <a:endParaRPr lang="en-US" kern="0" dirty="0">
              <a:solidFill>
                <a:srgbClr val="000000"/>
              </a:solidFill>
            </a:endParaRPr>
          </a:p>
        </p:txBody>
      </p:sp>
    </p:spTree>
    <p:extLst>
      <p:ext uri="{BB962C8B-B14F-4D97-AF65-F5344CB8AC3E}">
        <p14:creationId xmlns:p14="http://schemas.microsoft.com/office/powerpoint/2010/main" val="1617847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18b81b20-d7fe-4770-bff8-6856aa6767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Databases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Create a database by using SQL Server Management Studio</a:t>
            </a:r>
          </a:p>
          <a:p>
            <a:pPr lvl="0"/>
            <a:r>
              <a:rPr lang="en-US" kern="0" dirty="0">
                <a:solidFill>
                  <a:srgbClr val="000000"/>
                </a:solidFill>
              </a:rPr>
              <a:t>Create a database by using the CREATE DATABASE statement</a:t>
            </a:r>
          </a:p>
          <a:p>
            <a:pPr lvl="0"/>
            <a:endParaRPr lang="en-US" kern="0" dirty="0">
              <a:solidFill>
                <a:srgbClr val="000000"/>
              </a:solidFill>
            </a:endParaRPr>
          </a:p>
        </p:txBody>
      </p:sp>
    </p:spTree>
    <p:extLst>
      <p:ext uri="{BB962C8B-B14F-4D97-AF65-F5344CB8AC3E}">
        <p14:creationId xmlns:p14="http://schemas.microsoft.com/office/powerpoint/2010/main" val="1866594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14617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1de0878f-4d73-4c0e-85e7-373f04f675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Altering User Databases</a:t>
            </a:r>
            <a:endParaRPr lang="en-GB" dirty="0"/>
          </a:p>
        </p:txBody>
      </p:sp>
      <p:sp>
        <p:nvSpPr>
          <p:cNvPr id="4" name="Inhaltsplatzhalter 6"/>
          <p:cNvSpPr txBox="1">
            <a:spLocks/>
          </p:cNvSpPr>
          <p:nvPr/>
        </p:nvSpPr>
        <p:spPr>
          <a:xfrm>
            <a:off x="555040" y="98512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Altering database options:</a:t>
            </a:r>
          </a:p>
          <a:p>
            <a:pPr lvl="0"/>
            <a:endParaRPr lang="en-US" kern="0" dirty="0">
              <a:solidFill>
                <a:srgbClr val="000000"/>
              </a:solidFill>
            </a:endParaRPr>
          </a:p>
          <a:p>
            <a:pPr lvl="1"/>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Altering database compatibility:</a:t>
            </a:r>
          </a:p>
          <a:p>
            <a:pPr marL="0" lvl="0" indent="0">
              <a:buNone/>
            </a:pPr>
            <a:endParaRPr lang="en-US" kern="0" dirty="0">
              <a:solidFill>
                <a:srgbClr val="000000"/>
              </a:solidFill>
            </a:endParaRPr>
          </a:p>
        </p:txBody>
      </p:sp>
      <p:sp>
        <p:nvSpPr>
          <p:cNvPr id="5" name="AutoShape 3"/>
          <p:cNvSpPr>
            <a:spLocks noChangeArrowheads="1"/>
          </p:cNvSpPr>
          <p:nvPr/>
        </p:nvSpPr>
        <p:spPr bwMode="auto">
          <a:xfrm>
            <a:off x="553301" y="1621534"/>
            <a:ext cx="7659583" cy="863144"/>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400" dirty="0">
                <a:solidFill>
                  <a:srgbClr val="000000"/>
                </a:solidFill>
                <a:latin typeface="Lucida Sans Unicode" panose="020B0602030504020204" pitchFamily="34" charset="0"/>
                <a:cs typeface="Lucida Sans Unicode" panose="020B0602030504020204" pitchFamily="34" charset="0"/>
              </a:rPr>
              <a:t>ALTER DATABASE HistoricSales</a:t>
            </a:r>
          </a:p>
          <a:p>
            <a:pPr lvl="0" fontAlgn="base">
              <a:spcBef>
                <a:spcPct val="0"/>
              </a:spcBef>
              <a:spcAft>
                <a:spcPct val="0"/>
              </a:spcAft>
            </a:pPr>
            <a:r>
              <a:rPr lang="en-US" sz="2400" dirty="0">
                <a:solidFill>
                  <a:srgbClr val="000000"/>
                </a:solidFill>
                <a:latin typeface="Lucida Sans Unicode" panose="020B0602030504020204" pitchFamily="34" charset="0"/>
                <a:cs typeface="Lucida Sans Unicode" panose="020B0602030504020204" pitchFamily="34" charset="0"/>
              </a:rPr>
              <a:t>SET READ_ONLY;</a:t>
            </a:r>
          </a:p>
        </p:txBody>
      </p:sp>
      <p:sp>
        <p:nvSpPr>
          <p:cNvPr id="6" name="AutoShape 3"/>
          <p:cNvSpPr>
            <a:spLocks noChangeArrowheads="1"/>
          </p:cNvSpPr>
          <p:nvPr/>
        </p:nvSpPr>
        <p:spPr bwMode="auto">
          <a:xfrm>
            <a:off x="553300" y="4054098"/>
            <a:ext cx="7659583" cy="863144"/>
          </a:xfrm>
          <a:prstGeom prst="roundRect">
            <a:avLst>
              <a:gd name="adj" fmla="val 0"/>
            </a:avLst>
          </a:prstGeom>
          <a:solidFill>
            <a:srgbClr val="D2D2D2"/>
          </a:solidFill>
          <a:ln w="9525" algn="ctr">
            <a:noFill/>
            <a:round/>
            <a:headEnd/>
            <a:tailEnd/>
          </a:ln>
          <a:effectLst/>
        </p:spPr>
        <p:txBody>
          <a:bodyPr wrap="square" anchor="ctr">
            <a:spAutoFit/>
          </a:bodyPr>
          <a:lstStyle/>
          <a:p>
            <a:pPr lvl="0" fontAlgn="base">
              <a:spcBef>
                <a:spcPct val="0"/>
              </a:spcBef>
              <a:spcAft>
                <a:spcPct val="0"/>
              </a:spcAft>
            </a:pPr>
            <a:r>
              <a:rPr lang="en-US" sz="2400" dirty="0">
                <a:solidFill>
                  <a:srgbClr val="000000"/>
                </a:solidFill>
                <a:latin typeface="Lucida Sans Unicode" panose="020B0602030504020204" pitchFamily="34" charset="0"/>
                <a:cs typeface="Lucida Sans Unicode" panose="020B0602030504020204" pitchFamily="34" charset="0"/>
              </a:rPr>
              <a:t>ALTER DATABASE Sales</a:t>
            </a:r>
          </a:p>
          <a:p>
            <a:pPr lvl="0" fontAlgn="base">
              <a:spcBef>
                <a:spcPct val="0"/>
              </a:spcBef>
              <a:spcAft>
                <a:spcPct val="0"/>
              </a:spcAft>
            </a:pPr>
            <a:r>
              <a:rPr lang="en-US" sz="2400" dirty="0">
                <a:solidFill>
                  <a:srgbClr val="000000"/>
                </a:solidFill>
                <a:latin typeface="Lucida Sans Unicode" panose="020B0602030504020204" pitchFamily="34" charset="0"/>
                <a:cs typeface="Lucida Sans Unicode" panose="020B0602030504020204" pitchFamily="34" charset="0"/>
              </a:rPr>
              <a:t>SET COMPATIBILITY_LEVEL = 100;</a:t>
            </a:r>
          </a:p>
        </p:txBody>
      </p:sp>
    </p:spTree>
    <p:extLst>
      <p:ext uri="{BB962C8B-B14F-4D97-AF65-F5344CB8AC3E}">
        <p14:creationId xmlns:p14="http://schemas.microsoft.com/office/powerpoint/2010/main" val="320319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Introduction to Data Storage with SQL Server
Managing Storage for System Databases
Managing Storage for User Databases
Moving Database Files
Configuring the Buffer Pool Extension</a:t>
            </a:r>
            <a:endParaRPr lang="en-GB" dirty="0"/>
          </a:p>
        </p:txBody>
      </p:sp>
    </p:spTree>
    <p:extLst>
      <p:ext uri="{BB962C8B-B14F-4D97-AF65-F5344CB8AC3E}">
        <p14:creationId xmlns:p14="http://schemas.microsoft.com/office/powerpoint/2010/main" val="3805753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3ea2dc4f-a48f-411e-bec2-c5bcf7d5c1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Database Files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Adding space to a database:</a:t>
            </a:r>
          </a:p>
          <a:p>
            <a:pPr lvl="1"/>
            <a:r>
              <a:rPr lang="en-US" kern="0" dirty="0">
                <a:solidFill>
                  <a:srgbClr val="000000"/>
                </a:solidFill>
              </a:rPr>
              <a:t>ALTER DATABASE … ADD FILE</a:t>
            </a:r>
          </a:p>
          <a:p>
            <a:pPr lvl="1"/>
            <a:r>
              <a:rPr lang="en-US" kern="0" dirty="0">
                <a:solidFill>
                  <a:srgbClr val="000000"/>
                </a:solidFill>
              </a:rPr>
              <a:t>ALTER DATABASE … MAXSIZE</a:t>
            </a:r>
          </a:p>
          <a:p>
            <a:pPr lvl="0"/>
            <a:endParaRPr lang="en-US" kern="0" dirty="0">
              <a:solidFill>
                <a:srgbClr val="000000"/>
              </a:solidFill>
            </a:endParaRPr>
          </a:p>
          <a:p>
            <a:pPr lvl="0"/>
            <a:r>
              <a:rPr lang="en-US" kern="0" dirty="0">
                <a:solidFill>
                  <a:srgbClr val="000000"/>
                </a:solidFill>
              </a:rPr>
              <a:t>Dropping database files:</a:t>
            </a:r>
          </a:p>
          <a:p>
            <a:pPr marL="746125" lvl="1" indent="-457200">
              <a:buFont typeface="+mj-lt"/>
              <a:buAutoNum type="arabicPeriod"/>
            </a:pPr>
            <a:r>
              <a:rPr lang="en-US" kern="0" dirty="0">
                <a:solidFill>
                  <a:srgbClr val="000000"/>
                </a:solidFill>
              </a:rPr>
              <a:t>Empty file: DBCC SHRINKFILE … EMPTYFILE</a:t>
            </a:r>
          </a:p>
          <a:p>
            <a:pPr marL="746125" lvl="1" indent="-457200">
              <a:buFont typeface="+mj-lt"/>
              <a:buAutoNum type="arabicPeriod"/>
            </a:pPr>
            <a:r>
              <a:rPr lang="en-US" kern="0" dirty="0">
                <a:solidFill>
                  <a:srgbClr val="000000"/>
                </a:solidFill>
              </a:rPr>
              <a:t>Drop file: ALTER DATABASE</a:t>
            </a:r>
          </a:p>
          <a:p>
            <a:pPr lvl="0"/>
            <a:endParaRPr lang="en-US" kern="0" dirty="0">
              <a:solidFill>
                <a:srgbClr val="000000"/>
              </a:solidFill>
            </a:endParaRPr>
          </a:p>
          <a:p>
            <a:pPr lvl="0"/>
            <a:r>
              <a:rPr lang="en-US" kern="0" dirty="0">
                <a:solidFill>
                  <a:srgbClr val="000000"/>
                </a:solidFill>
              </a:rPr>
              <a:t>Shrinking databases:</a:t>
            </a:r>
          </a:p>
          <a:p>
            <a:pPr lvl="1"/>
            <a:r>
              <a:rPr lang="en-US" kern="0" dirty="0">
                <a:solidFill>
                  <a:srgbClr val="000000"/>
                </a:solidFill>
              </a:rPr>
              <a:t>DBCC SHRINKDATABASE</a:t>
            </a:r>
          </a:p>
          <a:p>
            <a:pPr lvl="1"/>
            <a:r>
              <a:rPr lang="en-US" kern="0" dirty="0">
                <a:solidFill>
                  <a:srgbClr val="000000"/>
                </a:solidFill>
              </a:rPr>
              <a:t>DBCC SHRINKFILE</a:t>
            </a:r>
          </a:p>
          <a:p>
            <a:pPr lvl="1"/>
            <a:r>
              <a:rPr lang="en-US" kern="0" dirty="0" smtClean="0">
                <a:solidFill>
                  <a:srgbClr val="000000"/>
                </a:solidFill>
              </a:rPr>
              <a:t>TRUNCATE_ONLY</a:t>
            </a:r>
            <a:endParaRPr lang="en-US" kern="0" dirty="0">
              <a:solidFill>
                <a:srgbClr val="000000"/>
              </a:solidFill>
            </a:endParaRPr>
          </a:p>
        </p:txBody>
      </p:sp>
    </p:spTree>
    <p:extLst>
      <p:ext uri="{BB962C8B-B14F-4D97-AF65-F5344CB8AC3E}">
        <p14:creationId xmlns:p14="http://schemas.microsoft.com/office/powerpoint/2010/main" val="1997863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b0d331c-1611-4476-a176-75d8de9900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Filegroups</a:t>
            </a:r>
            <a:endParaRPr lang="en-GB" dirty="0"/>
          </a:p>
        </p:txBody>
      </p:sp>
      <p:grpSp>
        <p:nvGrpSpPr>
          <p:cNvPr id="4" name="Group 3" descr="The image on the slide depicts a database with data files on the primary filegroup and a custom filegroup."/>
          <p:cNvGrpSpPr/>
          <p:nvPr/>
        </p:nvGrpSpPr>
        <p:grpSpPr>
          <a:xfrm>
            <a:off x="766525" y="1533260"/>
            <a:ext cx="7759637" cy="5072356"/>
            <a:chOff x="1223725" y="1533260"/>
            <a:chExt cx="7759637" cy="5072356"/>
          </a:xfrm>
        </p:grpSpPr>
        <p:sp>
          <p:nvSpPr>
            <p:cNvPr id="5" name="Abgerundetes Rechteck 85"/>
            <p:cNvSpPr/>
            <p:nvPr/>
          </p:nvSpPr>
          <p:spPr>
            <a:xfrm>
              <a:off x="3651921" y="3033458"/>
              <a:ext cx="5331441" cy="1428760"/>
            </a:xfrm>
            <a:prstGeom prst="roundRect">
              <a:avLst/>
            </a:prstGeom>
            <a:solidFill>
              <a:srgbClr val="4668C5"/>
            </a:solidFill>
            <a:ln w="9525" cap="flat" cmpd="sng" algn="ctr">
              <a:noFill/>
              <a:prstDash val="solid"/>
              <a:round/>
              <a:headEnd type="none" w="med" len="med"/>
              <a:tailEnd type="none" w="med" len="med"/>
            </a:ln>
            <a:effectLst/>
          </p:spPr>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fontAlgn="base">
                <a:spcBef>
                  <a:spcPct val="0"/>
                </a:spcBef>
                <a:spcAft>
                  <a:spcPct val="0"/>
                </a:spcAft>
              </a:pPr>
              <a:r>
                <a:rPr lang="de-AT">
                  <a:solidFill>
                    <a:srgbClr val="FFFFFF"/>
                  </a:solidFill>
                  <a:latin typeface="Segoe UI" panose="020B0502040204020203" pitchFamily="34" charset="0"/>
                  <a:ea typeface="Segoe UI" panose="020B0502040204020203" pitchFamily="34" charset="0"/>
                  <a:cs typeface="Segoe UI" panose="020B0502040204020203" pitchFamily="34" charset="0"/>
                </a:rPr>
                <a:t>Custom_FG</a:t>
              </a:r>
              <a:endParaRPr lang="de-AT"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Abgerundetes Rechteck 86"/>
            <p:cNvSpPr/>
            <p:nvPr/>
          </p:nvSpPr>
          <p:spPr>
            <a:xfrm>
              <a:off x="3651922" y="1533260"/>
              <a:ext cx="5331440" cy="1428760"/>
            </a:xfrm>
            <a:prstGeom prst="roundRect">
              <a:avLst/>
            </a:prstGeom>
            <a:solidFill>
              <a:srgbClr val="4668C5"/>
            </a:solidFill>
            <a:ln w="9525" cap="flat" cmpd="sng" algn="ctr">
              <a:noFill/>
              <a:prstDash val="solid"/>
              <a:round/>
              <a:headEnd type="none" w="med" len="med"/>
              <a:tailEnd type="none" w="med" len="med"/>
            </a:ln>
            <a:effectLst/>
          </p:spPr>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fontAlgn="base">
                <a:spcBef>
                  <a:spcPct val="0"/>
                </a:spcBef>
                <a:spcAft>
                  <a:spcPct val="0"/>
                </a:spcAft>
              </a:pPr>
              <a:r>
                <a:rPr lang="de-AT">
                  <a:solidFill>
                    <a:srgbClr val="FFFFFF"/>
                  </a:solidFill>
                  <a:latin typeface="Segoe UI" pitchFamily="34" charset="0"/>
                  <a:ea typeface="Segoe UI" pitchFamily="34" charset="0"/>
                  <a:cs typeface="Segoe UI" pitchFamily="34" charset="0"/>
                </a:rPr>
                <a:t>PRIMARY</a:t>
              </a:r>
              <a:endParaRPr lang="de-AT" dirty="0">
                <a:solidFill>
                  <a:srgbClr val="FFFFFF"/>
                </a:solidFill>
                <a:latin typeface="Segoe UI" pitchFamily="34" charset="0"/>
                <a:ea typeface="Segoe UI" pitchFamily="34" charset="0"/>
                <a:cs typeface="Segoe UI" pitchFamily="34" charset="0"/>
              </a:endParaRPr>
            </a:p>
          </p:txBody>
        </p:sp>
        <p:sp>
          <p:nvSpPr>
            <p:cNvPr id="7" name="Pfeil nach rechts 93"/>
            <p:cNvSpPr/>
            <p:nvPr/>
          </p:nvSpPr>
          <p:spPr>
            <a:xfrm rot="19325547">
              <a:off x="3078320" y="2450086"/>
              <a:ext cx="500066" cy="214314"/>
            </a:xfrm>
            <a:prstGeom prst="rightArrow">
              <a:avLst/>
            </a:prstGeom>
            <a:solidFill>
              <a:srgbClr val="BA141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fontAlgn="base">
                <a:spcBef>
                  <a:spcPct val="0"/>
                </a:spcBef>
                <a:spcAft>
                  <a:spcPct val="0"/>
                </a:spcAft>
              </a:pPr>
              <a:endParaRPr lang="de-AT">
                <a:solidFill>
                  <a:srgbClr val="000000"/>
                </a:solidFill>
                <a:latin typeface="Verdana" pitchFamily="34" charset="0"/>
                <a:cs typeface="Arial" charset="0"/>
              </a:endParaRPr>
            </a:p>
          </p:txBody>
        </p:sp>
        <p:sp>
          <p:nvSpPr>
            <p:cNvPr id="8" name="Pfeil nach rechts 94"/>
            <p:cNvSpPr/>
            <p:nvPr/>
          </p:nvSpPr>
          <p:spPr>
            <a:xfrm rot="2564244">
              <a:off x="3091400" y="3320857"/>
              <a:ext cx="500066" cy="214314"/>
            </a:xfrm>
            <a:prstGeom prst="rightArrow">
              <a:avLst/>
            </a:prstGeom>
            <a:solidFill>
              <a:srgbClr val="BA141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fontAlgn="base">
                <a:spcBef>
                  <a:spcPct val="0"/>
                </a:spcBef>
                <a:spcAft>
                  <a:spcPct val="0"/>
                </a:spcAft>
              </a:pPr>
              <a:endParaRPr lang="de-AT">
                <a:solidFill>
                  <a:srgbClr val="000000"/>
                </a:solidFill>
                <a:latin typeface="Verdana" pitchFamily="34" charset="0"/>
                <a:cs typeface="Arial" charset="0"/>
              </a:endParaRPr>
            </a:p>
          </p:txBody>
        </p:sp>
        <p:sp>
          <p:nvSpPr>
            <p:cNvPr id="9" name="Nach oben gebogener Pfeil 97"/>
            <p:cNvSpPr/>
            <p:nvPr/>
          </p:nvSpPr>
          <p:spPr>
            <a:xfrm rot="5400000">
              <a:off x="2824153" y="2837435"/>
              <a:ext cx="1628790" cy="3306720"/>
            </a:xfrm>
            <a:prstGeom prst="bentUpArrow">
              <a:avLst>
                <a:gd name="adj1" fmla="val 5684"/>
                <a:gd name="adj2" fmla="val 6373"/>
                <a:gd name="adj3" fmla="val 9793"/>
              </a:avLst>
            </a:prstGeom>
            <a:solidFill>
              <a:srgbClr val="BA141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fontAlgn="base">
                <a:spcBef>
                  <a:spcPct val="0"/>
                </a:spcBef>
                <a:spcAft>
                  <a:spcPct val="0"/>
                </a:spcAft>
              </a:pPr>
              <a:endParaRPr lang="de-AT">
                <a:solidFill>
                  <a:srgbClr val="000000"/>
                </a:solidFill>
                <a:latin typeface="Verdana" pitchFamily="34" charset="0"/>
                <a:cs typeface="Arial" charset="0"/>
              </a:endParaRPr>
            </a:p>
          </p:txBody>
        </p:sp>
        <p:sp>
          <p:nvSpPr>
            <p:cNvPr id="10" name="TextBox 9"/>
            <p:cNvSpPr txBox="1"/>
            <p:nvPr/>
          </p:nvSpPr>
          <p:spPr>
            <a:xfrm>
              <a:off x="5303208" y="2566067"/>
              <a:ext cx="1797287" cy="369332"/>
            </a:xfrm>
            <a:prstGeom prst="rect">
              <a:avLst/>
            </a:prstGeom>
            <a:noFill/>
          </p:spPr>
          <p:txBody>
            <a:bodyPr wrap="none" rtlCol="0">
              <a:spAutoFit/>
            </a:bodyPr>
            <a:lstStyle/>
            <a:p>
              <a:pPr lvl="0" fontAlgn="base">
                <a:spcBef>
                  <a:spcPct val="0"/>
                </a:spcBef>
                <a:spcAft>
                  <a:spcPct val="0"/>
                </a:spcAft>
              </a:pPr>
              <a:r>
                <a:rPr lang="en-GB" dirty="0">
                  <a:solidFill>
                    <a:srgbClr val="FFFFFF"/>
                  </a:solidFill>
                  <a:latin typeface="Verdana" pitchFamily="34" charset="0"/>
                  <a:cs typeface="Arial" charset="0"/>
                </a:rPr>
                <a:t>D:\Data1.mdf</a:t>
              </a:r>
              <a:endParaRPr lang="en-US" dirty="0">
                <a:solidFill>
                  <a:srgbClr val="FFFFFF"/>
                </a:solidFill>
                <a:latin typeface="Verdana" pitchFamily="34" charset="0"/>
                <a:cs typeface="Arial" charset="0"/>
              </a:endParaRPr>
            </a:p>
          </p:txBody>
        </p:sp>
        <p:sp>
          <p:nvSpPr>
            <p:cNvPr id="11" name="TextBox 10"/>
            <p:cNvSpPr txBox="1"/>
            <p:nvPr/>
          </p:nvSpPr>
          <p:spPr>
            <a:xfrm>
              <a:off x="7243964" y="2566067"/>
              <a:ext cx="1718740" cy="369332"/>
            </a:xfrm>
            <a:prstGeom prst="rect">
              <a:avLst/>
            </a:prstGeom>
            <a:noFill/>
          </p:spPr>
          <p:txBody>
            <a:bodyPr wrap="none" rtlCol="0">
              <a:spAutoFit/>
            </a:bodyPr>
            <a:lstStyle/>
            <a:p>
              <a:pPr lvl="0" fontAlgn="base">
                <a:spcBef>
                  <a:spcPct val="0"/>
                </a:spcBef>
                <a:spcAft>
                  <a:spcPct val="0"/>
                </a:spcAft>
              </a:pPr>
              <a:r>
                <a:rPr lang="en-GB" dirty="0">
                  <a:solidFill>
                    <a:srgbClr val="FFFFFF"/>
                  </a:solidFill>
                  <a:latin typeface="Verdana" pitchFamily="34" charset="0"/>
                  <a:cs typeface="Arial" charset="0"/>
                </a:rPr>
                <a:t>D:\Data2.ndf</a:t>
              </a:r>
              <a:endParaRPr lang="en-US" dirty="0">
                <a:solidFill>
                  <a:srgbClr val="FFFFFF"/>
                </a:solidFill>
                <a:latin typeface="Verdana" pitchFamily="34" charset="0"/>
                <a:cs typeface="Arial" charset="0"/>
              </a:endParaRPr>
            </a:p>
          </p:txBody>
        </p:sp>
        <p:sp>
          <p:nvSpPr>
            <p:cNvPr id="12" name="TextBox 11"/>
            <p:cNvSpPr txBox="1"/>
            <p:nvPr/>
          </p:nvSpPr>
          <p:spPr>
            <a:xfrm>
              <a:off x="5430709" y="6236284"/>
              <a:ext cx="1306768"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Verdana" pitchFamily="34" charset="0"/>
                  <a:cs typeface="Arial" charset="0"/>
                </a:rPr>
                <a:t>L:\Log.ldf</a:t>
              </a:r>
              <a:endParaRPr lang="en-US" dirty="0">
                <a:solidFill>
                  <a:srgbClr val="000000"/>
                </a:solidFill>
                <a:latin typeface="Verdana" pitchFamily="34" charset="0"/>
                <a:cs typeface="Arial" charset="0"/>
              </a:endParaRPr>
            </a:p>
          </p:txBody>
        </p:sp>
        <p:sp>
          <p:nvSpPr>
            <p:cNvPr id="13" name="TextBox 12"/>
            <p:cNvSpPr txBox="1"/>
            <p:nvPr/>
          </p:nvSpPr>
          <p:spPr>
            <a:xfrm>
              <a:off x="5303208" y="3994827"/>
              <a:ext cx="1617751" cy="369332"/>
            </a:xfrm>
            <a:prstGeom prst="rect">
              <a:avLst/>
            </a:prstGeom>
            <a:noFill/>
          </p:spPr>
          <p:txBody>
            <a:bodyPr wrap="none" rtlCol="0">
              <a:spAutoFit/>
            </a:bodyPr>
            <a:lstStyle/>
            <a:p>
              <a:pPr lvl="0" fontAlgn="base">
                <a:spcBef>
                  <a:spcPct val="0"/>
                </a:spcBef>
                <a:spcAft>
                  <a:spcPct val="0"/>
                </a:spcAft>
              </a:pPr>
              <a:r>
                <a:rPr lang="en-GB" dirty="0">
                  <a:solidFill>
                    <a:srgbClr val="FFFFFF"/>
                  </a:solidFill>
                  <a:latin typeface="Verdana" pitchFamily="34" charset="0"/>
                  <a:cs typeface="Arial" charset="0"/>
                </a:rPr>
                <a:t>E:\Data.mdf</a:t>
              </a:r>
              <a:endParaRPr lang="en-US" dirty="0">
                <a:solidFill>
                  <a:srgbClr val="FFFFFF"/>
                </a:solidFill>
                <a:latin typeface="Verdana" pitchFamily="34" charset="0"/>
                <a:cs typeface="Arial" charset="0"/>
              </a:endParaRPr>
            </a:p>
          </p:txBody>
        </p:sp>
        <p:sp>
          <p:nvSpPr>
            <p:cNvPr id="14" name="TextBox 13"/>
            <p:cNvSpPr txBox="1"/>
            <p:nvPr/>
          </p:nvSpPr>
          <p:spPr>
            <a:xfrm>
              <a:off x="7243964" y="3994827"/>
              <a:ext cx="1519647" cy="369332"/>
            </a:xfrm>
            <a:prstGeom prst="rect">
              <a:avLst/>
            </a:prstGeom>
            <a:noFill/>
          </p:spPr>
          <p:txBody>
            <a:bodyPr wrap="none" rtlCol="0">
              <a:spAutoFit/>
            </a:bodyPr>
            <a:lstStyle/>
            <a:p>
              <a:pPr lvl="0" fontAlgn="base">
                <a:spcBef>
                  <a:spcPct val="0"/>
                </a:spcBef>
                <a:spcAft>
                  <a:spcPct val="0"/>
                </a:spcAft>
              </a:pPr>
              <a:r>
                <a:rPr lang="en-GB" dirty="0">
                  <a:solidFill>
                    <a:srgbClr val="FFFFFF"/>
                  </a:solidFill>
                  <a:latin typeface="Verdana" pitchFamily="34" charset="0"/>
                  <a:cs typeface="Arial" charset="0"/>
                </a:rPr>
                <a:t>F:\Data.ndf</a:t>
              </a:r>
              <a:endParaRPr lang="en-US" dirty="0">
                <a:solidFill>
                  <a:srgbClr val="FFFFFF"/>
                </a:solidFill>
                <a:latin typeface="Verdana" pitchFamily="34" charset="0"/>
                <a:cs typeface="Arial" charset="0"/>
              </a:endParaRPr>
            </a:p>
          </p:txBody>
        </p:sp>
        <p:grpSp>
          <p:nvGrpSpPr>
            <p:cNvPr id="15" name="Group 14"/>
            <p:cNvGrpSpPr>
              <a:grpSpLocks noChangeAspect="1"/>
            </p:cNvGrpSpPr>
            <p:nvPr/>
          </p:nvGrpSpPr>
          <p:grpSpPr>
            <a:xfrm>
              <a:off x="1223725" y="2347210"/>
              <a:ext cx="1703157" cy="1372495"/>
              <a:chOff x="2904848" y="2885814"/>
              <a:chExt cx="1681162" cy="959376"/>
            </a:xfrm>
          </p:grpSpPr>
          <p:sp>
            <p:nvSpPr>
              <p:cNvPr id="35" name="Flowchart: Magnetic Disk 3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36" name="Oval 3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4"/>
            <p:cNvGrpSpPr>
              <a:grpSpLocks noChangeAspect="1"/>
            </p:cNvGrpSpPr>
            <p:nvPr/>
          </p:nvGrpSpPr>
          <p:grpSpPr bwMode="auto">
            <a:xfrm>
              <a:off x="5303208" y="4817026"/>
              <a:ext cx="1346997" cy="1273213"/>
              <a:chOff x="645" y="1325"/>
              <a:chExt cx="1104" cy="1003"/>
            </a:xfrm>
          </p:grpSpPr>
          <p:sp>
            <p:nvSpPr>
              <p:cNvPr id="2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pic>
          <p:nvPicPr>
            <p:cNvPr id="17" name="Picture 16"/>
            <p:cNvPicPr>
              <a:picLocks noChangeAspect="1"/>
            </p:cNvPicPr>
            <p:nvPr/>
          </p:nvPicPr>
          <p:blipFill>
            <a:blip r:embed="rId3"/>
            <a:stretch>
              <a:fillRect/>
            </a:stretch>
          </p:blipFill>
          <p:spPr>
            <a:xfrm rot="16200000">
              <a:off x="5803003" y="1553925"/>
              <a:ext cx="837889" cy="1069029"/>
            </a:xfrm>
            <a:prstGeom prst="rect">
              <a:avLst/>
            </a:prstGeom>
          </p:spPr>
        </p:pic>
        <p:pic>
          <p:nvPicPr>
            <p:cNvPr id="18" name="Picture 17"/>
            <p:cNvPicPr>
              <a:picLocks noChangeAspect="1"/>
            </p:cNvPicPr>
            <p:nvPr/>
          </p:nvPicPr>
          <p:blipFill>
            <a:blip r:embed="rId3"/>
            <a:stretch>
              <a:fillRect/>
            </a:stretch>
          </p:blipFill>
          <p:spPr>
            <a:xfrm rot="16200000">
              <a:off x="5777114" y="3037860"/>
              <a:ext cx="837889" cy="1069029"/>
            </a:xfrm>
            <a:prstGeom prst="rect">
              <a:avLst/>
            </a:prstGeom>
          </p:spPr>
        </p:pic>
        <p:pic>
          <p:nvPicPr>
            <p:cNvPr id="19" name="Picture 18"/>
            <p:cNvPicPr>
              <a:picLocks noChangeAspect="1"/>
            </p:cNvPicPr>
            <p:nvPr/>
          </p:nvPicPr>
          <p:blipFill>
            <a:blip r:embed="rId3"/>
            <a:stretch>
              <a:fillRect/>
            </a:stretch>
          </p:blipFill>
          <p:spPr>
            <a:xfrm rot="16200000">
              <a:off x="7605264" y="3031314"/>
              <a:ext cx="837889" cy="1069029"/>
            </a:xfrm>
            <a:prstGeom prst="rect">
              <a:avLst/>
            </a:prstGeom>
          </p:spPr>
        </p:pic>
        <p:pic>
          <p:nvPicPr>
            <p:cNvPr id="20" name="Picture 19"/>
            <p:cNvPicPr>
              <a:picLocks noChangeAspect="1"/>
            </p:cNvPicPr>
            <p:nvPr/>
          </p:nvPicPr>
          <p:blipFill>
            <a:blip r:embed="rId3"/>
            <a:stretch>
              <a:fillRect/>
            </a:stretch>
          </p:blipFill>
          <p:spPr>
            <a:xfrm rot="16200000">
              <a:off x="7587814" y="1553925"/>
              <a:ext cx="837889" cy="1069029"/>
            </a:xfrm>
            <a:prstGeom prst="rect">
              <a:avLst/>
            </a:prstGeom>
          </p:spPr>
        </p:pic>
      </p:grpSp>
    </p:spTree>
    <p:extLst>
      <p:ext uri="{BB962C8B-B14F-4D97-AF65-F5344CB8AC3E}">
        <p14:creationId xmlns:p14="http://schemas.microsoft.com/office/powerpoint/2010/main" val="15565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32efe9d9-4650-4293-95a9-01b76c4588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and Managing Filegroups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Creating filegroups</a:t>
            </a:r>
          </a:p>
          <a:p>
            <a:pPr lvl="1"/>
            <a:r>
              <a:rPr lang="en-GB" sz="2000" kern="0" dirty="0">
                <a:solidFill>
                  <a:srgbClr val="000000"/>
                </a:solidFill>
              </a:rPr>
              <a:t>CREATE DATABASE … FILEGROUP (&lt;</a:t>
            </a:r>
            <a:r>
              <a:rPr lang="en-GB" sz="2000" i="1" kern="0" dirty="0">
                <a:solidFill>
                  <a:srgbClr val="000000"/>
                </a:solidFill>
              </a:rPr>
              <a:t>files</a:t>
            </a:r>
            <a:r>
              <a:rPr lang="en-GB" sz="2000" kern="0" dirty="0">
                <a:solidFill>
                  <a:srgbClr val="000000"/>
                </a:solidFill>
              </a:rPr>
              <a:t>&gt;)</a:t>
            </a:r>
          </a:p>
          <a:p>
            <a:pPr lvl="1"/>
            <a:r>
              <a:rPr lang="en-GB" sz="2000" kern="0" dirty="0">
                <a:solidFill>
                  <a:srgbClr val="000000"/>
                </a:solidFill>
              </a:rPr>
              <a:t>ALTER DATABASE … ADD FILEGROUP &lt;</a:t>
            </a:r>
            <a:r>
              <a:rPr lang="en-GB" sz="2000" i="1" kern="0" dirty="0">
                <a:solidFill>
                  <a:srgbClr val="000000"/>
                </a:solidFill>
              </a:rPr>
              <a:t>filegroup</a:t>
            </a:r>
            <a:r>
              <a:rPr lang="en-GB" sz="2000" kern="0" dirty="0">
                <a:solidFill>
                  <a:srgbClr val="000000"/>
                </a:solidFill>
              </a:rPr>
              <a:t>&gt;</a:t>
            </a:r>
          </a:p>
          <a:p>
            <a:pPr lvl="0"/>
            <a:endParaRPr lang="en-GB" kern="0" dirty="0">
              <a:solidFill>
                <a:srgbClr val="000000"/>
              </a:solidFill>
            </a:endParaRPr>
          </a:p>
          <a:p>
            <a:pPr lvl="0"/>
            <a:r>
              <a:rPr lang="en-GB" kern="0" dirty="0">
                <a:solidFill>
                  <a:srgbClr val="000000"/>
                </a:solidFill>
              </a:rPr>
              <a:t>Setting the default filegroup</a:t>
            </a:r>
          </a:p>
          <a:p>
            <a:pPr lvl="1"/>
            <a:r>
              <a:rPr lang="en-GB" sz="2000" kern="0" dirty="0">
                <a:solidFill>
                  <a:srgbClr val="000000"/>
                </a:solidFill>
              </a:rPr>
              <a:t>ALTER DATABASE … MODIFY FILEGROUP &lt;</a:t>
            </a:r>
            <a:r>
              <a:rPr lang="en-GB" sz="2000" i="1" kern="0" dirty="0">
                <a:solidFill>
                  <a:srgbClr val="000000"/>
                </a:solidFill>
              </a:rPr>
              <a:t>filegroup</a:t>
            </a:r>
            <a:r>
              <a:rPr lang="en-GB" sz="2000" kern="0" dirty="0">
                <a:solidFill>
                  <a:srgbClr val="000000"/>
                </a:solidFill>
              </a:rPr>
              <a:t>&gt; DEFAULT</a:t>
            </a:r>
          </a:p>
          <a:p>
            <a:pPr lvl="0"/>
            <a:endParaRPr lang="en-GB" kern="0" dirty="0">
              <a:solidFill>
                <a:srgbClr val="000000"/>
              </a:solidFill>
            </a:endParaRPr>
          </a:p>
          <a:p>
            <a:pPr lvl="0"/>
            <a:r>
              <a:rPr lang="en-GB" kern="0" dirty="0">
                <a:solidFill>
                  <a:srgbClr val="000000"/>
                </a:solidFill>
              </a:rPr>
              <a:t>Using read-only filegroups</a:t>
            </a:r>
          </a:p>
          <a:p>
            <a:pPr lvl="1"/>
            <a:r>
              <a:rPr lang="en-GB" sz="2000" kern="0" dirty="0">
                <a:solidFill>
                  <a:srgbClr val="000000"/>
                </a:solidFill>
              </a:rPr>
              <a:t>ALTER DATABASE … MODIFY FILEGROUP &lt;filegroup&gt; READONLY</a:t>
            </a:r>
          </a:p>
        </p:txBody>
      </p:sp>
    </p:spTree>
    <p:extLst>
      <p:ext uri="{BB962C8B-B14F-4D97-AF65-F5344CB8AC3E}">
        <p14:creationId xmlns:p14="http://schemas.microsoft.com/office/powerpoint/2010/main" val="2984551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Moving Database Files</a:t>
            </a:r>
            <a:endParaRPr lang="en-GB" dirty="0"/>
          </a:p>
        </p:txBody>
      </p:sp>
      <p:sp>
        <p:nvSpPr>
          <p:cNvPr id="3" name="Text Placeholder 2"/>
          <p:cNvSpPr>
            <a:spLocks noGrp="1"/>
          </p:cNvSpPr>
          <p:nvPr>
            <p:ph type="body" idx="1"/>
          </p:nvPr>
        </p:nvSpPr>
        <p:spPr/>
        <p:txBody>
          <a:bodyPr/>
          <a:lstStyle/>
          <a:p>
            <a:r>
              <a:rPr lang="en-GB" dirty="0" smtClean="0"/>
              <a:t>Moving User Database Files
Detaching and Attaching Databases
Demonstration: Detaching and Attaching a Database</a:t>
            </a:r>
            <a:endParaRPr lang="en-GB" dirty="0"/>
          </a:p>
        </p:txBody>
      </p:sp>
    </p:spTree>
    <p:extLst>
      <p:ext uri="{BB962C8B-B14F-4D97-AF65-F5344CB8AC3E}">
        <p14:creationId xmlns:p14="http://schemas.microsoft.com/office/powerpoint/2010/main" val="1449175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Moving User Database Files</a:t>
            </a:r>
            <a:endParaRPr lang="en-GB" dirty="0"/>
          </a:p>
        </p:txBody>
      </p:sp>
      <p:sp>
        <p:nvSpPr>
          <p:cNvPr id="4" name="Rectangle 3"/>
          <p:cNvSpPr txBox="1">
            <a:spLocks noChangeArrowheads="1"/>
          </p:cNvSpPr>
          <p:nvPr/>
        </p:nvSpPr>
        <p:spPr>
          <a:xfrm>
            <a:off x="386599" y="961058"/>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Data and log files can be moved within the instance:</a:t>
            </a:r>
          </a:p>
          <a:p>
            <a:pPr lvl="1"/>
            <a:r>
              <a:rPr lang="en-US" kern="0" dirty="0">
                <a:solidFill>
                  <a:srgbClr val="000000"/>
                </a:solidFill>
              </a:rPr>
              <a:t>Database must be offline</a:t>
            </a:r>
          </a:p>
          <a:p>
            <a:pPr lvl="1"/>
            <a:endParaRPr lang="en-US" kern="0" dirty="0">
              <a:solidFill>
                <a:srgbClr val="000000"/>
              </a:solidFill>
            </a:endParaRPr>
          </a:p>
          <a:p>
            <a:pPr lvl="0"/>
            <a:r>
              <a:rPr lang="en-US" kern="0" dirty="0">
                <a:solidFill>
                  <a:srgbClr val="000000"/>
                </a:solidFill>
              </a:rPr>
              <a:t>ALTER DATABASE statement:</a:t>
            </a:r>
          </a:p>
          <a:p>
            <a:pPr lvl="1"/>
            <a:r>
              <a:rPr lang="en-US" kern="0" dirty="0">
                <a:solidFill>
                  <a:srgbClr val="000000"/>
                </a:solidFill>
              </a:rPr>
              <a:t>For copying within an instance</a:t>
            </a:r>
          </a:p>
          <a:p>
            <a:pPr lvl="1"/>
            <a:r>
              <a:rPr lang="en-US" kern="0" dirty="0">
                <a:solidFill>
                  <a:srgbClr val="000000"/>
                </a:solidFill>
              </a:rPr>
              <a:t>Manually move files on the file system</a:t>
            </a:r>
          </a:p>
          <a:p>
            <a:pPr lvl="0"/>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3354591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Detaching and Attaching Databases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Detaching a database unhooks the database from the instance:</a:t>
            </a:r>
          </a:p>
          <a:p>
            <a:pPr lvl="1"/>
            <a:r>
              <a:rPr lang="en-US" kern="0" dirty="0">
                <a:solidFill>
                  <a:srgbClr val="000000"/>
                </a:solidFill>
              </a:rPr>
              <a:t>Data and log files are kept intact</a:t>
            </a:r>
          </a:p>
          <a:p>
            <a:pPr lvl="1"/>
            <a:r>
              <a:rPr lang="en-US" kern="0" dirty="0">
                <a:solidFill>
                  <a:srgbClr val="000000"/>
                </a:solidFill>
              </a:rPr>
              <a:t>Detached files can be attached again on the same or a different instance</a:t>
            </a:r>
          </a:p>
          <a:p>
            <a:pPr lvl="1"/>
            <a:endParaRPr lang="en-US" kern="0" dirty="0">
              <a:solidFill>
                <a:srgbClr val="000000"/>
              </a:solidFill>
            </a:endParaRPr>
          </a:p>
          <a:p>
            <a:pPr lvl="0"/>
            <a:r>
              <a:rPr lang="en-US" kern="0" dirty="0">
                <a:solidFill>
                  <a:srgbClr val="000000"/>
                </a:solidFill>
              </a:rPr>
              <a:t>Use detach/attach to move databases to other instances</a:t>
            </a:r>
          </a:p>
          <a:p>
            <a:pPr lvl="0"/>
            <a:endParaRPr lang="en-US" kern="0" dirty="0">
              <a:solidFill>
                <a:srgbClr val="000000"/>
              </a:solidFill>
            </a:endParaRPr>
          </a:p>
          <a:p>
            <a:pPr lvl="0"/>
            <a:r>
              <a:rPr lang="en-US" kern="0" dirty="0">
                <a:solidFill>
                  <a:srgbClr val="000000"/>
                </a:solidFill>
              </a:rPr>
              <a:t>Detach/attach is useful in disaster recovery situations</a:t>
            </a:r>
          </a:p>
          <a:p>
            <a:pPr lvl="0"/>
            <a:endParaRPr lang="en-US" kern="0" dirty="0">
              <a:solidFill>
                <a:srgbClr val="000000"/>
              </a:solidFill>
            </a:endParaRPr>
          </a:p>
        </p:txBody>
      </p:sp>
    </p:spTree>
    <p:extLst>
      <p:ext uri="{BB962C8B-B14F-4D97-AF65-F5344CB8AC3E}">
        <p14:creationId xmlns:p14="http://schemas.microsoft.com/office/powerpoint/2010/main" val="3055456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f65e1014-6a0c-46d2-9c39-ca7abde80a9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Detaching and Attaching a Database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Detach a database</a:t>
            </a:r>
          </a:p>
          <a:p>
            <a:pPr lvl="0"/>
            <a:r>
              <a:rPr lang="en-GB" kern="0" dirty="0">
                <a:solidFill>
                  <a:srgbClr val="000000"/>
                </a:solidFill>
              </a:rPr>
              <a:t>Attach a database</a:t>
            </a:r>
            <a:endParaRPr lang="en-US" kern="0" dirty="0">
              <a:solidFill>
                <a:srgbClr val="000000"/>
              </a:solidFill>
            </a:endParaRPr>
          </a:p>
        </p:txBody>
      </p:sp>
    </p:spTree>
    <p:extLst>
      <p:ext uri="{BB962C8B-B14F-4D97-AF65-F5344CB8AC3E}">
        <p14:creationId xmlns:p14="http://schemas.microsoft.com/office/powerpoint/2010/main" val="4258718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f3fd9f55-5240-4c9f-b411-74ff7ceee2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5: Configuring the Buffer Pool Extension</a:t>
            </a:r>
            <a:endParaRPr lang="en-GB" dirty="0"/>
          </a:p>
        </p:txBody>
      </p:sp>
      <p:sp>
        <p:nvSpPr>
          <p:cNvPr id="3" name="Text Placeholder 2"/>
          <p:cNvSpPr>
            <a:spLocks noGrp="1"/>
          </p:cNvSpPr>
          <p:nvPr>
            <p:ph type="body" idx="1"/>
          </p:nvPr>
        </p:nvSpPr>
        <p:spPr/>
        <p:txBody>
          <a:bodyPr/>
          <a:lstStyle/>
          <a:p>
            <a:r>
              <a:rPr lang="en-GB" dirty="0" smtClean="0"/>
              <a:t>Introduction to the Buffer Pool Extension
Considerations for Using the Buffer Pool Extension
Configuring the Buffer Pool Extension
Demonstration: Configuring the Buffer Pool Extension</a:t>
            </a:r>
            <a:endParaRPr lang="en-GB" dirty="0"/>
          </a:p>
        </p:txBody>
      </p:sp>
    </p:spTree>
    <p:extLst>
      <p:ext uri="{BB962C8B-B14F-4D97-AF65-F5344CB8AC3E}">
        <p14:creationId xmlns:p14="http://schemas.microsoft.com/office/powerpoint/2010/main" val="1950773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97db053a-1b1e-4673-a1f6-8ae55c0210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the Buffer Pool Extension</a:t>
            </a:r>
            <a:endParaRPr lang="en-GB" dirty="0"/>
          </a:p>
        </p:txBody>
      </p:sp>
      <p:sp>
        <p:nvSpPr>
          <p:cNvPr id="4" name="Content Placeholder 2"/>
          <p:cNvSpPr txBox="1">
            <a:spLocks/>
          </p:cNvSpPr>
          <p:nvPr/>
        </p:nvSpPr>
        <p:spPr>
          <a:xfrm>
            <a:off x="458788" y="945015"/>
            <a:ext cx="393273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Extends buffer cache to non-volatile storage</a:t>
            </a:r>
          </a:p>
          <a:p>
            <a:pPr lvl="0"/>
            <a:r>
              <a:rPr lang="en-US" kern="0" dirty="0">
                <a:solidFill>
                  <a:srgbClr val="000000"/>
                </a:solidFill>
              </a:rPr>
              <a:t>Improves performance for read-heavy OLTP workloads</a:t>
            </a:r>
          </a:p>
          <a:p>
            <a:pPr lvl="0"/>
            <a:r>
              <a:rPr lang="en-US" kern="0" dirty="0">
                <a:solidFill>
                  <a:srgbClr val="000000"/>
                </a:solidFill>
              </a:rPr>
              <a:t>SSD devices are often more cost effective than adding physical memory</a:t>
            </a:r>
          </a:p>
          <a:p>
            <a:pPr lvl="0"/>
            <a:r>
              <a:rPr lang="en-US" kern="0" dirty="0">
                <a:solidFill>
                  <a:srgbClr val="000000"/>
                </a:solidFill>
              </a:rPr>
              <a:t>Simple configuration with no changes to existing applications</a:t>
            </a:r>
          </a:p>
        </p:txBody>
      </p:sp>
      <p:grpSp>
        <p:nvGrpSpPr>
          <p:cNvPr id="5" name="Group 4" descr="The slide contains a diagram showing data pages being transferred from disk to the buffer cache in RAM, and then to the buffer cache extension on SSD storage."/>
          <p:cNvGrpSpPr/>
          <p:nvPr/>
        </p:nvGrpSpPr>
        <p:grpSpPr>
          <a:xfrm>
            <a:off x="4451217" y="1266734"/>
            <a:ext cx="4355373" cy="5277504"/>
            <a:chOff x="4451217" y="1266734"/>
            <a:chExt cx="4355373" cy="5277504"/>
          </a:xfrm>
        </p:grpSpPr>
        <p:cxnSp>
          <p:nvCxnSpPr>
            <p:cNvPr id="6" name="Elbow Connector 5"/>
            <p:cNvCxnSpPr>
              <a:stCxn id="13" idx="1"/>
            </p:cNvCxnSpPr>
            <p:nvPr/>
          </p:nvCxnSpPr>
          <p:spPr bwMode="auto">
            <a:xfrm rot="10800000">
              <a:off x="5501107" y="3058371"/>
              <a:ext cx="1798304" cy="2103243"/>
            </a:xfrm>
            <a:prstGeom prst="bentConnector2">
              <a:avLst/>
            </a:prstGeom>
            <a:ln>
              <a:solidFill>
                <a:srgbClr val="FF0000"/>
              </a:solidFill>
              <a:headEnd type="triangle" w="lg" len="lg"/>
              <a:tailEnd type="triangle" w="lg" len="lg"/>
            </a:ln>
            <a:effectLst/>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bwMode="auto">
            <a:xfrm>
              <a:off x="6142652" y="2773211"/>
              <a:ext cx="1756792" cy="0"/>
            </a:xfrm>
            <a:prstGeom prst="straightConnector1">
              <a:avLst/>
            </a:prstGeom>
            <a:ln>
              <a:solidFill>
                <a:srgbClr val="FF0000"/>
              </a:solidFill>
              <a:headEnd type="triangle" w="lg" len="lg"/>
              <a:tailEnd type="triangle" w="lg" len="lg"/>
            </a:ln>
            <a:effectLst/>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7144008" y="5897907"/>
              <a:ext cx="1066318" cy="646331"/>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Data files</a:t>
              </a:r>
            </a:p>
            <a:p>
              <a:pPr lvl="0" algn="ctr"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(Disk)</a:t>
              </a:r>
            </a:p>
          </p:txBody>
        </p:sp>
        <p:sp>
          <p:nvSpPr>
            <p:cNvPr id="9" name="TextBox 8"/>
            <p:cNvSpPr txBox="1"/>
            <p:nvPr/>
          </p:nvSpPr>
          <p:spPr>
            <a:xfrm>
              <a:off x="4699586" y="1737002"/>
              <a:ext cx="1377300" cy="646331"/>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Buffer cache</a:t>
              </a:r>
            </a:p>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(RAM)</a:t>
              </a:r>
            </a:p>
          </p:txBody>
        </p:sp>
        <p:sp>
          <p:nvSpPr>
            <p:cNvPr id="10" name="TextBox 9"/>
            <p:cNvSpPr txBox="1"/>
            <p:nvPr/>
          </p:nvSpPr>
          <p:spPr>
            <a:xfrm>
              <a:off x="7366773" y="1266734"/>
              <a:ext cx="1439817" cy="923330"/>
            </a:xfrm>
            <a:prstGeom prst="rect">
              <a:avLst/>
            </a:prstGeom>
            <a:noFill/>
          </p:spPr>
          <p:txBody>
            <a:bodyPr wrap="none" rtlCol="0">
              <a:spAutoFit/>
            </a:bodyPr>
            <a:lstStyle/>
            <a:p>
              <a:pPr lvl="0" algn="r"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Buffer cache </a:t>
              </a:r>
              <a:br>
                <a:rPr lang="en-GB" dirty="0">
                  <a:solidFill>
                    <a:srgbClr val="000000"/>
                  </a:solidFill>
                  <a:latin typeface="Segoe UI Light" panose="020B0502040204020203" pitchFamily="34" charset="0"/>
                  <a:cs typeface="Segoe UI Light" panose="020B0502040204020203" pitchFamily="34" charset="0"/>
                </a:rPr>
              </a:br>
              <a:r>
                <a:rPr lang="en-GB" dirty="0">
                  <a:solidFill>
                    <a:srgbClr val="000000"/>
                  </a:solidFill>
                  <a:latin typeface="Segoe UI Light" panose="020B0502040204020203" pitchFamily="34" charset="0"/>
                  <a:cs typeface="Segoe UI Light" panose="020B0502040204020203" pitchFamily="34" charset="0"/>
                </a:rPr>
                <a:t>extension</a:t>
              </a:r>
            </a:p>
            <a:p>
              <a:pPr lvl="0" algn="r"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(SSD)</a:t>
              </a:r>
            </a:p>
          </p:txBody>
        </p:sp>
        <p:sp>
          <p:nvSpPr>
            <p:cNvPr id="11" name="TextBox 10"/>
            <p:cNvSpPr txBox="1"/>
            <p:nvPr/>
          </p:nvSpPr>
          <p:spPr>
            <a:xfrm>
              <a:off x="4451217" y="3935149"/>
              <a:ext cx="748859"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Pages</a:t>
              </a:r>
            </a:p>
          </p:txBody>
        </p:sp>
        <p:sp>
          <p:nvSpPr>
            <p:cNvPr id="12" name="TextBox 11"/>
            <p:cNvSpPr txBox="1"/>
            <p:nvPr/>
          </p:nvSpPr>
          <p:spPr>
            <a:xfrm>
              <a:off x="6645143" y="3377526"/>
              <a:ext cx="766910" cy="646331"/>
            </a:xfrm>
            <a:prstGeom prst="rect">
              <a:avLst/>
            </a:prstGeom>
            <a:noFill/>
          </p:spPr>
          <p:txBody>
            <a:bodyPr wrap="squar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Clean Pages</a:t>
              </a:r>
            </a:p>
          </p:txBody>
        </p:sp>
        <p:pic>
          <p:nvPicPr>
            <p:cNvPr id="13" name="Picture 12"/>
            <p:cNvPicPr>
              <a:picLocks noChangeAspect="1"/>
            </p:cNvPicPr>
            <p:nvPr/>
          </p:nvPicPr>
          <p:blipFill>
            <a:blip r:embed="rId3"/>
            <a:stretch>
              <a:fillRect/>
            </a:stretch>
          </p:blipFill>
          <p:spPr>
            <a:xfrm>
              <a:off x="7299411" y="4555742"/>
              <a:ext cx="833072" cy="1211741"/>
            </a:xfrm>
            <a:prstGeom prst="rect">
              <a:avLst/>
            </a:prstGeom>
          </p:spPr>
        </p:pic>
        <p:pic>
          <p:nvPicPr>
            <p:cNvPr id="14" name="Picture 13"/>
            <p:cNvPicPr>
              <a:picLocks noChangeAspect="1"/>
            </p:cNvPicPr>
            <p:nvPr/>
          </p:nvPicPr>
          <p:blipFill>
            <a:blip r:embed="rId4"/>
            <a:stretch>
              <a:fillRect/>
            </a:stretch>
          </p:blipFill>
          <p:spPr>
            <a:xfrm>
              <a:off x="4784390" y="2541623"/>
              <a:ext cx="1425630" cy="531590"/>
            </a:xfrm>
            <a:prstGeom prst="rect">
              <a:avLst/>
            </a:prstGeom>
          </p:spPr>
        </p:pic>
        <p:grpSp>
          <p:nvGrpSpPr>
            <p:cNvPr id="15" name="Group 6"/>
            <p:cNvGrpSpPr>
              <a:grpSpLocks noChangeAspect="1"/>
            </p:cNvGrpSpPr>
            <p:nvPr/>
          </p:nvGrpSpPr>
          <p:grpSpPr bwMode="auto">
            <a:xfrm>
              <a:off x="7899444" y="2315030"/>
              <a:ext cx="839856" cy="1218402"/>
              <a:chOff x="1282" y="3044"/>
              <a:chExt cx="619" cy="898"/>
            </a:xfrm>
          </p:grpSpPr>
          <p:sp>
            <p:nvSpPr>
              <p:cNvPr id="229" name="AutoShape 5"/>
              <p:cNvSpPr>
                <a:spLocks noChangeAspect="1" noChangeArrowheads="1" noTextEdit="1"/>
              </p:cNvSpPr>
              <p:nvPr/>
            </p:nvSpPr>
            <p:spPr bwMode="auto">
              <a:xfrm>
                <a:off x="1287" y="3044"/>
                <a:ext cx="614" cy="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30" name="Freeform 7"/>
              <p:cNvSpPr>
                <a:spLocks/>
              </p:cNvSpPr>
              <p:nvPr/>
            </p:nvSpPr>
            <p:spPr bwMode="auto">
              <a:xfrm>
                <a:off x="1282" y="3049"/>
                <a:ext cx="619" cy="893"/>
              </a:xfrm>
              <a:custGeom>
                <a:avLst/>
                <a:gdLst>
                  <a:gd name="T0" fmla="*/ 123 w 130"/>
                  <a:gd name="T1" fmla="*/ 0 h 189"/>
                  <a:gd name="T2" fmla="*/ 113 w 130"/>
                  <a:gd name="T3" fmla="*/ 0 h 189"/>
                  <a:gd name="T4" fmla="*/ 108 w 130"/>
                  <a:gd name="T5" fmla="*/ 8 h 189"/>
                  <a:gd name="T6" fmla="*/ 53 w 130"/>
                  <a:gd name="T7" fmla="*/ 8 h 189"/>
                  <a:gd name="T8" fmla="*/ 48 w 130"/>
                  <a:gd name="T9" fmla="*/ 0 h 189"/>
                  <a:gd name="T10" fmla="*/ 7 w 130"/>
                  <a:gd name="T11" fmla="*/ 0 h 189"/>
                  <a:gd name="T12" fmla="*/ 0 w 130"/>
                  <a:gd name="T13" fmla="*/ 7 h 189"/>
                  <a:gd name="T14" fmla="*/ 0 w 130"/>
                  <a:gd name="T15" fmla="*/ 182 h 189"/>
                  <a:gd name="T16" fmla="*/ 7 w 130"/>
                  <a:gd name="T17" fmla="*/ 189 h 189"/>
                  <a:gd name="T18" fmla="*/ 123 w 130"/>
                  <a:gd name="T19" fmla="*/ 189 h 189"/>
                  <a:gd name="T20" fmla="*/ 130 w 130"/>
                  <a:gd name="T21" fmla="*/ 182 h 189"/>
                  <a:gd name="T22" fmla="*/ 130 w 130"/>
                  <a:gd name="T23" fmla="*/ 7 h 189"/>
                  <a:gd name="T24" fmla="*/ 123 w 130"/>
                  <a:gd name="T2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89">
                    <a:moveTo>
                      <a:pt x="123" y="0"/>
                    </a:moveTo>
                    <a:cubicBezTo>
                      <a:pt x="113" y="0"/>
                      <a:pt x="113" y="0"/>
                      <a:pt x="113" y="0"/>
                    </a:cubicBezTo>
                    <a:cubicBezTo>
                      <a:pt x="108" y="8"/>
                      <a:pt x="108" y="8"/>
                      <a:pt x="108" y="8"/>
                    </a:cubicBezTo>
                    <a:cubicBezTo>
                      <a:pt x="53" y="8"/>
                      <a:pt x="53" y="8"/>
                      <a:pt x="53" y="8"/>
                    </a:cubicBezTo>
                    <a:cubicBezTo>
                      <a:pt x="48" y="0"/>
                      <a:pt x="48" y="0"/>
                      <a:pt x="48" y="0"/>
                    </a:cubicBezTo>
                    <a:cubicBezTo>
                      <a:pt x="7" y="0"/>
                      <a:pt x="7" y="0"/>
                      <a:pt x="7" y="0"/>
                    </a:cubicBezTo>
                    <a:cubicBezTo>
                      <a:pt x="3" y="0"/>
                      <a:pt x="0" y="3"/>
                      <a:pt x="0" y="7"/>
                    </a:cubicBezTo>
                    <a:cubicBezTo>
                      <a:pt x="0" y="182"/>
                      <a:pt x="0" y="182"/>
                      <a:pt x="0" y="182"/>
                    </a:cubicBezTo>
                    <a:cubicBezTo>
                      <a:pt x="0" y="186"/>
                      <a:pt x="3" y="189"/>
                      <a:pt x="7" y="189"/>
                    </a:cubicBezTo>
                    <a:cubicBezTo>
                      <a:pt x="123" y="189"/>
                      <a:pt x="123" y="189"/>
                      <a:pt x="123" y="189"/>
                    </a:cubicBezTo>
                    <a:cubicBezTo>
                      <a:pt x="127" y="189"/>
                      <a:pt x="130" y="186"/>
                      <a:pt x="130" y="182"/>
                    </a:cubicBezTo>
                    <a:cubicBezTo>
                      <a:pt x="130" y="7"/>
                      <a:pt x="130" y="7"/>
                      <a:pt x="130" y="7"/>
                    </a:cubicBezTo>
                    <a:cubicBezTo>
                      <a:pt x="130" y="3"/>
                      <a:pt x="127" y="0"/>
                      <a:pt x="123" y="0"/>
                    </a:cubicBez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31" name="Freeform 16"/>
              <p:cNvSpPr>
                <a:spLocks/>
              </p:cNvSpPr>
              <p:nvPr/>
            </p:nvSpPr>
            <p:spPr bwMode="auto">
              <a:xfrm>
                <a:off x="1639" y="3791"/>
                <a:ext cx="219" cy="132"/>
              </a:xfrm>
              <a:custGeom>
                <a:avLst/>
                <a:gdLst>
                  <a:gd name="T0" fmla="*/ 44 w 46"/>
                  <a:gd name="T1" fmla="*/ 20 h 28"/>
                  <a:gd name="T2" fmla="*/ 44 w 46"/>
                  <a:gd name="T3" fmla="*/ 16 h 28"/>
                  <a:gd name="T4" fmla="*/ 29 w 46"/>
                  <a:gd name="T5" fmla="*/ 0 h 28"/>
                  <a:gd name="T6" fmla="*/ 24 w 46"/>
                  <a:gd name="T7" fmla="*/ 0 h 28"/>
                  <a:gd name="T8" fmla="*/ 21 w 46"/>
                  <a:gd name="T9" fmla="*/ 3 h 28"/>
                  <a:gd name="T10" fmla="*/ 5 w 46"/>
                  <a:gd name="T11" fmla="*/ 3 h 28"/>
                  <a:gd name="T12" fmla="*/ 0 w 46"/>
                  <a:gd name="T13" fmla="*/ 8 h 28"/>
                  <a:gd name="T14" fmla="*/ 4 w 46"/>
                  <a:gd name="T15" fmla="*/ 13 h 28"/>
                  <a:gd name="T16" fmla="*/ 4 w 46"/>
                  <a:gd name="T17" fmla="*/ 25 h 28"/>
                  <a:gd name="T18" fmla="*/ 6 w 46"/>
                  <a:gd name="T19" fmla="*/ 28 h 28"/>
                  <a:gd name="T20" fmla="*/ 6 w 46"/>
                  <a:gd name="T21" fmla="*/ 28 h 28"/>
                  <a:gd name="T22" fmla="*/ 6 w 46"/>
                  <a:gd name="T23" fmla="*/ 28 h 28"/>
                  <a:gd name="T24" fmla="*/ 41 w 46"/>
                  <a:gd name="T25" fmla="*/ 28 h 28"/>
                  <a:gd name="T26" fmla="*/ 46 w 46"/>
                  <a:gd name="T27" fmla="*/ 23 h 28"/>
                  <a:gd name="T28" fmla="*/ 44 w 46"/>
                  <a:gd name="T29"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28">
                    <a:moveTo>
                      <a:pt x="44" y="20"/>
                    </a:moveTo>
                    <a:cubicBezTo>
                      <a:pt x="44" y="16"/>
                      <a:pt x="44" y="16"/>
                      <a:pt x="44" y="16"/>
                    </a:cubicBezTo>
                    <a:cubicBezTo>
                      <a:pt x="29" y="0"/>
                      <a:pt x="29" y="0"/>
                      <a:pt x="29" y="0"/>
                    </a:cubicBezTo>
                    <a:cubicBezTo>
                      <a:pt x="24" y="0"/>
                      <a:pt x="24" y="0"/>
                      <a:pt x="24" y="0"/>
                    </a:cubicBezTo>
                    <a:cubicBezTo>
                      <a:pt x="21" y="3"/>
                      <a:pt x="21" y="3"/>
                      <a:pt x="21" y="3"/>
                    </a:cubicBezTo>
                    <a:cubicBezTo>
                      <a:pt x="5" y="3"/>
                      <a:pt x="5" y="3"/>
                      <a:pt x="5" y="3"/>
                    </a:cubicBezTo>
                    <a:cubicBezTo>
                      <a:pt x="2" y="3"/>
                      <a:pt x="0" y="5"/>
                      <a:pt x="0" y="8"/>
                    </a:cubicBezTo>
                    <a:cubicBezTo>
                      <a:pt x="0" y="10"/>
                      <a:pt x="2" y="12"/>
                      <a:pt x="4" y="13"/>
                    </a:cubicBezTo>
                    <a:cubicBezTo>
                      <a:pt x="4" y="25"/>
                      <a:pt x="4" y="25"/>
                      <a:pt x="4" y="25"/>
                    </a:cubicBezTo>
                    <a:cubicBezTo>
                      <a:pt x="4" y="27"/>
                      <a:pt x="5" y="28"/>
                      <a:pt x="6" y="28"/>
                    </a:cubicBezTo>
                    <a:cubicBezTo>
                      <a:pt x="6" y="28"/>
                      <a:pt x="6" y="28"/>
                      <a:pt x="6" y="28"/>
                    </a:cubicBezTo>
                    <a:cubicBezTo>
                      <a:pt x="6" y="28"/>
                      <a:pt x="6" y="28"/>
                      <a:pt x="6" y="28"/>
                    </a:cubicBezTo>
                    <a:cubicBezTo>
                      <a:pt x="41" y="28"/>
                      <a:pt x="41" y="28"/>
                      <a:pt x="41" y="28"/>
                    </a:cubicBezTo>
                    <a:cubicBezTo>
                      <a:pt x="44" y="28"/>
                      <a:pt x="46" y="26"/>
                      <a:pt x="46" y="23"/>
                    </a:cubicBezTo>
                    <a:cubicBezTo>
                      <a:pt x="46" y="22"/>
                      <a:pt x="45" y="21"/>
                      <a:pt x="44" y="20"/>
                    </a:cubicBez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32" name="Freeform 17"/>
              <p:cNvSpPr>
                <a:spLocks/>
              </p:cNvSpPr>
              <p:nvPr/>
            </p:nvSpPr>
            <p:spPr bwMode="auto">
              <a:xfrm>
                <a:off x="1535" y="3351"/>
                <a:ext cx="14" cy="19"/>
              </a:xfrm>
              <a:custGeom>
                <a:avLst/>
                <a:gdLst>
                  <a:gd name="T0" fmla="*/ 3 w 3"/>
                  <a:gd name="T1" fmla="*/ 1 h 4"/>
                  <a:gd name="T2" fmla="*/ 3 w 3"/>
                  <a:gd name="T3" fmla="*/ 3 h 4"/>
                  <a:gd name="T4" fmla="*/ 0 w 3"/>
                  <a:gd name="T5" fmla="*/ 3 h 4"/>
                  <a:gd name="T6" fmla="*/ 0 w 3"/>
                  <a:gd name="T7" fmla="*/ 1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3" y="1"/>
                      <a:pt x="3" y="2"/>
                      <a:pt x="3" y="3"/>
                    </a:cubicBezTo>
                    <a:cubicBezTo>
                      <a:pt x="2" y="4"/>
                      <a:pt x="1" y="4"/>
                      <a:pt x="0" y="3"/>
                    </a:cubicBezTo>
                    <a:cubicBezTo>
                      <a:pt x="0" y="2"/>
                      <a:pt x="0" y="1"/>
                      <a:pt x="0" y="1"/>
                    </a:cubicBezTo>
                    <a:cubicBezTo>
                      <a:pt x="1" y="0"/>
                      <a:pt x="2" y="0"/>
                      <a:pt x="3"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33" name="Freeform 18"/>
              <p:cNvSpPr>
                <a:spLocks/>
              </p:cNvSpPr>
              <p:nvPr/>
            </p:nvSpPr>
            <p:spPr bwMode="auto">
              <a:xfrm>
                <a:off x="1630" y="3446"/>
                <a:ext cx="19" cy="19"/>
              </a:xfrm>
              <a:custGeom>
                <a:avLst/>
                <a:gdLst>
                  <a:gd name="T0" fmla="*/ 3 w 4"/>
                  <a:gd name="T1" fmla="*/ 1 h 4"/>
                  <a:gd name="T2" fmla="*/ 3 w 4"/>
                  <a:gd name="T3" fmla="*/ 3 h 4"/>
                  <a:gd name="T4" fmla="*/ 1 w 4"/>
                  <a:gd name="T5" fmla="*/ 3 h 4"/>
                  <a:gd name="T6" fmla="*/ 1 w 4"/>
                  <a:gd name="T7" fmla="*/ 1 h 4"/>
                  <a:gd name="T8" fmla="*/ 3 w 4"/>
                  <a:gd name="T9" fmla="*/ 1 h 4"/>
                </a:gdLst>
                <a:ahLst/>
                <a:cxnLst>
                  <a:cxn ang="0">
                    <a:pos x="T0" y="T1"/>
                  </a:cxn>
                  <a:cxn ang="0">
                    <a:pos x="T2" y="T3"/>
                  </a:cxn>
                  <a:cxn ang="0">
                    <a:pos x="T4" y="T5"/>
                  </a:cxn>
                  <a:cxn ang="0">
                    <a:pos x="T6" y="T7"/>
                  </a:cxn>
                  <a:cxn ang="0">
                    <a:pos x="T8" y="T9"/>
                  </a:cxn>
                </a:cxnLst>
                <a:rect l="0" t="0" r="r" b="b"/>
                <a:pathLst>
                  <a:path w="4" h="4">
                    <a:moveTo>
                      <a:pt x="3" y="1"/>
                    </a:moveTo>
                    <a:cubicBezTo>
                      <a:pt x="4" y="2"/>
                      <a:pt x="4" y="3"/>
                      <a:pt x="3" y="3"/>
                    </a:cubicBezTo>
                    <a:cubicBezTo>
                      <a:pt x="3" y="4"/>
                      <a:pt x="1" y="4"/>
                      <a:pt x="1" y="3"/>
                    </a:cubicBezTo>
                    <a:cubicBezTo>
                      <a:pt x="0" y="3"/>
                      <a:pt x="0" y="2"/>
                      <a:pt x="1" y="1"/>
                    </a:cubicBezTo>
                    <a:cubicBezTo>
                      <a:pt x="1" y="0"/>
                      <a:pt x="3" y="0"/>
                      <a:pt x="3"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34" name="Freeform 19"/>
              <p:cNvSpPr>
                <a:spLocks/>
              </p:cNvSpPr>
              <p:nvPr/>
            </p:nvSpPr>
            <p:spPr bwMode="auto">
              <a:xfrm>
                <a:off x="1535" y="3446"/>
                <a:ext cx="14" cy="19"/>
              </a:xfrm>
              <a:custGeom>
                <a:avLst/>
                <a:gdLst>
                  <a:gd name="T0" fmla="*/ 0 w 3"/>
                  <a:gd name="T1" fmla="*/ 1 h 4"/>
                  <a:gd name="T2" fmla="*/ 3 w 3"/>
                  <a:gd name="T3" fmla="*/ 1 h 4"/>
                  <a:gd name="T4" fmla="*/ 3 w 3"/>
                  <a:gd name="T5" fmla="*/ 3 h 4"/>
                  <a:gd name="T6" fmla="*/ 0 w 3"/>
                  <a:gd name="T7" fmla="*/ 3 h 4"/>
                  <a:gd name="T8" fmla="*/ 0 w 3"/>
                  <a:gd name="T9" fmla="*/ 1 h 4"/>
                </a:gdLst>
                <a:ahLst/>
                <a:cxnLst>
                  <a:cxn ang="0">
                    <a:pos x="T0" y="T1"/>
                  </a:cxn>
                  <a:cxn ang="0">
                    <a:pos x="T2" y="T3"/>
                  </a:cxn>
                  <a:cxn ang="0">
                    <a:pos x="T4" y="T5"/>
                  </a:cxn>
                  <a:cxn ang="0">
                    <a:pos x="T6" y="T7"/>
                  </a:cxn>
                  <a:cxn ang="0">
                    <a:pos x="T8" y="T9"/>
                  </a:cxn>
                </a:cxnLst>
                <a:rect l="0" t="0" r="r" b="b"/>
                <a:pathLst>
                  <a:path w="3" h="4">
                    <a:moveTo>
                      <a:pt x="0" y="1"/>
                    </a:moveTo>
                    <a:cubicBezTo>
                      <a:pt x="1" y="0"/>
                      <a:pt x="2" y="0"/>
                      <a:pt x="3" y="1"/>
                    </a:cubicBezTo>
                    <a:cubicBezTo>
                      <a:pt x="3" y="2"/>
                      <a:pt x="3" y="3"/>
                      <a:pt x="3" y="3"/>
                    </a:cubicBezTo>
                    <a:cubicBezTo>
                      <a:pt x="2" y="4"/>
                      <a:pt x="1" y="4"/>
                      <a:pt x="0" y="3"/>
                    </a:cubicBezTo>
                    <a:cubicBezTo>
                      <a:pt x="0" y="3"/>
                      <a:pt x="0" y="2"/>
                      <a:pt x="0"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35" name="Freeform 20"/>
              <p:cNvSpPr>
                <a:spLocks/>
              </p:cNvSpPr>
              <p:nvPr/>
            </p:nvSpPr>
            <p:spPr bwMode="auto">
              <a:xfrm>
                <a:off x="1630" y="3351"/>
                <a:ext cx="19" cy="19"/>
              </a:xfrm>
              <a:custGeom>
                <a:avLst/>
                <a:gdLst>
                  <a:gd name="T0" fmla="*/ 1 w 4"/>
                  <a:gd name="T1" fmla="*/ 1 h 4"/>
                  <a:gd name="T2" fmla="*/ 3 w 4"/>
                  <a:gd name="T3" fmla="*/ 1 h 4"/>
                  <a:gd name="T4" fmla="*/ 3 w 4"/>
                  <a:gd name="T5" fmla="*/ 3 h 4"/>
                  <a:gd name="T6" fmla="*/ 1 w 4"/>
                  <a:gd name="T7" fmla="*/ 3 h 4"/>
                  <a:gd name="T8" fmla="*/ 1 w 4"/>
                  <a:gd name="T9" fmla="*/ 1 h 4"/>
                </a:gdLst>
                <a:ahLst/>
                <a:cxnLst>
                  <a:cxn ang="0">
                    <a:pos x="T0" y="T1"/>
                  </a:cxn>
                  <a:cxn ang="0">
                    <a:pos x="T2" y="T3"/>
                  </a:cxn>
                  <a:cxn ang="0">
                    <a:pos x="T4" y="T5"/>
                  </a:cxn>
                  <a:cxn ang="0">
                    <a:pos x="T6" y="T7"/>
                  </a:cxn>
                  <a:cxn ang="0">
                    <a:pos x="T8" y="T9"/>
                  </a:cxn>
                </a:cxnLst>
                <a:rect l="0" t="0" r="r" b="b"/>
                <a:pathLst>
                  <a:path w="4" h="4">
                    <a:moveTo>
                      <a:pt x="1" y="1"/>
                    </a:moveTo>
                    <a:cubicBezTo>
                      <a:pt x="1" y="0"/>
                      <a:pt x="3" y="0"/>
                      <a:pt x="3" y="1"/>
                    </a:cubicBezTo>
                    <a:cubicBezTo>
                      <a:pt x="4" y="1"/>
                      <a:pt x="4" y="2"/>
                      <a:pt x="3" y="3"/>
                    </a:cubicBezTo>
                    <a:cubicBezTo>
                      <a:pt x="3" y="4"/>
                      <a:pt x="1" y="4"/>
                      <a:pt x="1" y="3"/>
                    </a:cubicBezTo>
                    <a:cubicBezTo>
                      <a:pt x="0" y="2"/>
                      <a:pt x="0" y="1"/>
                      <a:pt x="1" y="1"/>
                    </a:cubicBezTo>
                    <a:close/>
                  </a:path>
                </a:pathLst>
              </a:custGeom>
              <a:solidFill>
                <a:srgbClr val="6D6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36" name="Freeform 21"/>
              <p:cNvSpPr>
                <a:spLocks/>
              </p:cNvSpPr>
              <p:nvPr/>
            </p:nvSpPr>
            <p:spPr bwMode="auto">
              <a:xfrm>
                <a:off x="1325" y="3644"/>
                <a:ext cx="300" cy="274"/>
              </a:xfrm>
              <a:custGeom>
                <a:avLst/>
                <a:gdLst>
                  <a:gd name="T0" fmla="*/ 59 w 63"/>
                  <a:gd name="T1" fmla="*/ 35 h 58"/>
                  <a:gd name="T2" fmla="*/ 59 w 63"/>
                  <a:gd name="T3" fmla="*/ 35 h 58"/>
                  <a:gd name="T4" fmla="*/ 59 w 63"/>
                  <a:gd name="T5" fmla="*/ 35 h 58"/>
                  <a:gd name="T6" fmla="*/ 46 w 63"/>
                  <a:gd name="T7" fmla="*/ 35 h 58"/>
                  <a:gd name="T8" fmla="*/ 32 w 63"/>
                  <a:gd name="T9" fmla="*/ 21 h 58"/>
                  <a:gd name="T10" fmla="*/ 32 w 63"/>
                  <a:gd name="T11" fmla="*/ 14 h 58"/>
                  <a:gd name="T12" fmla="*/ 32 w 63"/>
                  <a:gd name="T13" fmla="*/ 14 h 58"/>
                  <a:gd name="T14" fmla="*/ 32 w 63"/>
                  <a:gd name="T15" fmla="*/ 11 h 58"/>
                  <a:gd name="T16" fmla="*/ 28 w 63"/>
                  <a:gd name="T17" fmla="*/ 7 h 58"/>
                  <a:gd name="T18" fmla="*/ 17 w 63"/>
                  <a:gd name="T19" fmla="*/ 7 h 58"/>
                  <a:gd name="T20" fmla="*/ 10 w 63"/>
                  <a:gd name="T21" fmla="*/ 0 h 58"/>
                  <a:gd name="T22" fmla="*/ 0 w 63"/>
                  <a:gd name="T23" fmla="*/ 0 h 58"/>
                  <a:gd name="T24" fmla="*/ 0 w 63"/>
                  <a:gd name="T25" fmla="*/ 32 h 58"/>
                  <a:gd name="T26" fmla="*/ 18 w 63"/>
                  <a:gd name="T27" fmla="*/ 58 h 58"/>
                  <a:gd name="T28" fmla="*/ 18 w 63"/>
                  <a:gd name="T29" fmla="*/ 58 h 58"/>
                  <a:gd name="T30" fmla="*/ 19 w 63"/>
                  <a:gd name="T31" fmla="*/ 58 h 58"/>
                  <a:gd name="T32" fmla="*/ 62 w 63"/>
                  <a:gd name="T33" fmla="*/ 58 h 58"/>
                  <a:gd name="T34" fmla="*/ 63 w 63"/>
                  <a:gd name="T35" fmla="*/ 57 h 58"/>
                  <a:gd name="T36" fmla="*/ 63 w 63"/>
                  <a:gd name="T37" fmla="*/ 39 h 58"/>
                  <a:gd name="T38" fmla="*/ 59 w 63"/>
                  <a:gd name="T39" fmla="*/ 3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58">
                    <a:moveTo>
                      <a:pt x="59" y="35"/>
                    </a:moveTo>
                    <a:cubicBezTo>
                      <a:pt x="59" y="35"/>
                      <a:pt x="59" y="35"/>
                      <a:pt x="59" y="35"/>
                    </a:cubicBezTo>
                    <a:cubicBezTo>
                      <a:pt x="59" y="35"/>
                      <a:pt x="59" y="35"/>
                      <a:pt x="59" y="35"/>
                    </a:cubicBezTo>
                    <a:cubicBezTo>
                      <a:pt x="46" y="35"/>
                      <a:pt x="46" y="35"/>
                      <a:pt x="46" y="35"/>
                    </a:cubicBezTo>
                    <a:cubicBezTo>
                      <a:pt x="38" y="35"/>
                      <a:pt x="32" y="29"/>
                      <a:pt x="32" y="21"/>
                    </a:cubicBezTo>
                    <a:cubicBezTo>
                      <a:pt x="32" y="14"/>
                      <a:pt x="32" y="14"/>
                      <a:pt x="32" y="14"/>
                    </a:cubicBezTo>
                    <a:cubicBezTo>
                      <a:pt x="32" y="14"/>
                      <a:pt x="32" y="14"/>
                      <a:pt x="32" y="14"/>
                    </a:cubicBezTo>
                    <a:cubicBezTo>
                      <a:pt x="32" y="11"/>
                      <a:pt x="32" y="11"/>
                      <a:pt x="32" y="11"/>
                    </a:cubicBezTo>
                    <a:cubicBezTo>
                      <a:pt x="32" y="9"/>
                      <a:pt x="30" y="7"/>
                      <a:pt x="28" y="7"/>
                    </a:cubicBezTo>
                    <a:cubicBezTo>
                      <a:pt x="17" y="7"/>
                      <a:pt x="17" y="7"/>
                      <a:pt x="17" y="7"/>
                    </a:cubicBezTo>
                    <a:cubicBezTo>
                      <a:pt x="10" y="0"/>
                      <a:pt x="10" y="0"/>
                      <a:pt x="10" y="0"/>
                    </a:cubicBezTo>
                    <a:cubicBezTo>
                      <a:pt x="0" y="0"/>
                      <a:pt x="0" y="0"/>
                      <a:pt x="0" y="0"/>
                    </a:cubicBezTo>
                    <a:cubicBezTo>
                      <a:pt x="0" y="32"/>
                      <a:pt x="0" y="32"/>
                      <a:pt x="0" y="32"/>
                    </a:cubicBezTo>
                    <a:cubicBezTo>
                      <a:pt x="18" y="58"/>
                      <a:pt x="18" y="58"/>
                      <a:pt x="18" y="58"/>
                    </a:cubicBezTo>
                    <a:cubicBezTo>
                      <a:pt x="18" y="58"/>
                      <a:pt x="18" y="58"/>
                      <a:pt x="18" y="58"/>
                    </a:cubicBezTo>
                    <a:cubicBezTo>
                      <a:pt x="18" y="58"/>
                      <a:pt x="18" y="58"/>
                      <a:pt x="19" y="58"/>
                    </a:cubicBezTo>
                    <a:cubicBezTo>
                      <a:pt x="62" y="58"/>
                      <a:pt x="62" y="58"/>
                      <a:pt x="62" y="58"/>
                    </a:cubicBezTo>
                    <a:cubicBezTo>
                      <a:pt x="62" y="58"/>
                      <a:pt x="63" y="57"/>
                      <a:pt x="63" y="57"/>
                    </a:cubicBezTo>
                    <a:cubicBezTo>
                      <a:pt x="63" y="39"/>
                      <a:pt x="63" y="39"/>
                      <a:pt x="63" y="39"/>
                    </a:cubicBezTo>
                    <a:cubicBezTo>
                      <a:pt x="63" y="37"/>
                      <a:pt x="61" y="36"/>
                      <a:pt x="59" y="35"/>
                    </a:cubicBez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37" name="Oval 22"/>
              <p:cNvSpPr>
                <a:spLocks noChangeArrowheads="1"/>
              </p:cNvSpPr>
              <p:nvPr/>
            </p:nvSpPr>
            <p:spPr bwMode="auto">
              <a:xfrm>
                <a:off x="1301" y="3899"/>
                <a:ext cx="24" cy="24"/>
              </a:xfrm>
              <a:prstGeom prst="ellipse">
                <a:avLst/>
              </a:pr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38" name="Oval 23"/>
              <p:cNvSpPr>
                <a:spLocks noChangeArrowheads="1"/>
              </p:cNvSpPr>
              <p:nvPr/>
            </p:nvSpPr>
            <p:spPr bwMode="auto">
              <a:xfrm>
                <a:off x="1301" y="3578"/>
                <a:ext cx="24" cy="24"/>
              </a:xfrm>
              <a:prstGeom prst="ellipse">
                <a:avLst/>
              </a:pr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39" name="Oval 24"/>
              <p:cNvSpPr>
                <a:spLocks noChangeArrowheads="1"/>
              </p:cNvSpPr>
              <p:nvPr/>
            </p:nvSpPr>
            <p:spPr bwMode="auto">
              <a:xfrm>
                <a:off x="1854" y="3578"/>
                <a:ext cx="23" cy="24"/>
              </a:xfrm>
              <a:prstGeom prst="ellipse">
                <a:avLst/>
              </a:pr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40" name="Oval 25"/>
              <p:cNvSpPr>
                <a:spLocks noChangeArrowheads="1"/>
              </p:cNvSpPr>
              <p:nvPr/>
            </p:nvSpPr>
            <p:spPr bwMode="auto">
              <a:xfrm>
                <a:off x="1301" y="3096"/>
                <a:ext cx="24" cy="24"/>
              </a:xfrm>
              <a:prstGeom prst="ellipse">
                <a:avLst/>
              </a:pr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41" name="Oval 26"/>
              <p:cNvSpPr>
                <a:spLocks noChangeArrowheads="1"/>
              </p:cNvSpPr>
              <p:nvPr/>
            </p:nvSpPr>
            <p:spPr bwMode="auto">
              <a:xfrm>
                <a:off x="1854" y="3096"/>
                <a:ext cx="23" cy="24"/>
              </a:xfrm>
              <a:prstGeom prst="ellipse">
                <a:avLst/>
              </a:prstGeom>
              <a:solidFill>
                <a:srgbClr val="D1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42" name="Rectangle 27"/>
              <p:cNvSpPr>
                <a:spLocks noChangeArrowheads="1"/>
              </p:cNvSpPr>
              <p:nvPr/>
            </p:nvSpPr>
            <p:spPr bwMode="auto">
              <a:xfrm>
                <a:off x="1558" y="3049"/>
                <a:ext cx="81" cy="38"/>
              </a:xfrm>
              <a:prstGeom prst="rect">
                <a:avLst/>
              </a:prstGeom>
              <a:solidFill>
                <a:srgbClr val="595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43" name="Rectangle 28"/>
              <p:cNvSpPr>
                <a:spLocks noChangeArrowheads="1"/>
              </p:cNvSpPr>
              <p:nvPr/>
            </p:nvSpPr>
            <p:spPr bwMode="auto">
              <a:xfrm>
                <a:off x="1668" y="3049"/>
                <a:ext cx="129" cy="38"/>
              </a:xfrm>
              <a:prstGeom prst="rect">
                <a:avLst/>
              </a:prstGeom>
              <a:solidFill>
                <a:srgbClr val="595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44" name="Oval 30"/>
              <p:cNvSpPr>
                <a:spLocks noChangeArrowheads="1"/>
              </p:cNvSpPr>
              <p:nvPr/>
            </p:nvSpPr>
            <p:spPr bwMode="auto">
              <a:xfrm>
                <a:off x="1339" y="3658"/>
                <a:ext cx="38" cy="38"/>
              </a:xfrm>
              <a:prstGeom prst="ellipse">
                <a:avLst/>
              </a:prstGeom>
              <a:solidFill>
                <a:srgbClr val="99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45" name="Oval 31"/>
              <p:cNvSpPr>
                <a:spLocks noChangeArrowheads="1"/>
              </p:cNvSpPr>
              <p:nvPr/>
            </p:nvSpPr>
            <p:spPr bwMode="auto">
              <a:xfrm>
                <a:off x="1649" y="3814"/>
                <a:ext cx="28" cy="28"/>
              </a:xfrm>
              <a:prstGeom prst="ellipse">
                <a:avLst/>
              </a:prstGeom>
              <a:solidFill>
                <a:srgbClr val="99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46" name="Oval 32"/>
              <p:cNvSpPr>
                <a:spLocks noChangeArrowheads="1"/>
              </p:cNvSpPr>
              <p:nvPr/>
            </p:nvSpPr>
            <p:spPr bwMode="auto">
              <a:xfrm>
                <a:off x="1820" y="3890"/>
                <a:ext cx="29" cy="23"/>
              </a:xfrm>
              <a:prstGeom prst="ellipse">
                <a:avLst/>
              </a:prstGeom>
              <a:solidFill>
                <a:srgbClr val="99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47" name="Oval 33"/>
              <p:cNvSpPr>
                <a:spLocks noChangeArrowheads="1"/>
              </p:cNvSpPr>
              <p:nvPr/>
            </p:nvSpPr>
            <p:spPr bwMode="auto">
              <a:xfrm>
                <a:off x="1420" y="3871"/>
                <a:ext cx="29" cy="28"/>
              </a:xfrm>
              <a:prstGeom prst="ellipse">
                <a:avLst/>
              </a:prstGeom>
              <a:solidFill>
                <a:srgbClr val="99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248" name="Freeform 34"/>
              <p:cNvSpPr>
                <a:spLocks/>
              </p:cNvSpPr>
              <p:nvPr/>
            </p:nvSpPr>
            <p:spPr bwMode="auto">
              <a:xfrm>
                <a:off x="1782" y="3781"/>
                <a:ext cx="76" cy="76"/>
              </a:xfrm>
              <a:custGeom>
                <a:avLst/>
                <a:gdLst>
                  <a:gd name="T0" fmla="*/ 62 w 76"/>
                  <a:gd name="T1" fmla="*/ 76 h 76"/>
                  <a:gd name="T2" fmla="*/ 0 w 76"/>
                  <a:gd name="T3" fmla="*/ 19 h 76"/>
                  <a:gd name="T4" fmla="*/ 19 w 76"/>
                  <a:gd name="T5" fmla="*/ 0 h 76"/>
                  <a:gd name="T6" fmla="*/ 76 w 76"/>
                  <a:gd name="T7" fmla="*/ 57 h 76"/>
                  <a:gd name="T8" fmla="*/ 62 w 76"/>
                  <a:gd name="T9" fmla="*/ 76 h 76"/>
                </a:gdLst>
                <a:ahLst/>
                <a:cxnLst>
                  <a:cxn ang="0">
                    <a:pos x="T0" y="T1"/>
                  </a:cxn>
                  <a:cxn ang="0">
                    <a:pos x="T2" y="T3"/>
                  </a:cxn>
                  <a:cxn ang="0">
                    <a:pos x="T4" y="T5"/>
                  </a:cxn>
                  <a:cxn ang="0">
                    <a:pos x="T6" y="T7"/>
                  </a:cxn>
                  <a:cxn ang="0">
                    <a:pos x="T8" y="T9"/>
                  </a:cxn>
                </a:cxnLst>
                <a:rect l="0" t="0" r="r" b="b"/>
                <a:pathLst>
                  <a:path w="76" h="76">
                    <a:moveTo>
                      <a:pt x="62" y="76"/>
                    </a:moveTo>
                    <a:lnTo>
                      <a:pt x="0" y="19"/>
                    </a:lnTo>
                    <a:lnTo>
                      <a:pt x="19" y="0"/>
                    </a:lnTo>
                    <a:lnTo>
                      <a:pt x="76" y="57"/>
                    </a:lnTo>
                    <a:lnTo>
                      <a:pt x="62" y="76"/>
                    </a:lnTo>
                    <a:close/>
                  </a:path>
                </a:pathLst>
              </a:custGeom>
              <a:solidFill>
                <a:srgbClr val="F16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grpSp>
        <p:grpSp>
          <p:nvGrpSpPr>
            <p:cNvPr id="16" name="Group 15"/>
            <p:cNvGrpSpPr>
              <a:grpSpLocks noChangeAspect="1"/>
            </p:cNvGrpSpPr>
            <p:nvPr/>
          </p:nvGrpSpPr>
          <p:grpSpPr>
            <a:xfrm>
              <a:off x="6640190" y="2355756"/>
              <a:ext cx="694019" cy="972800"/>
              <a:chOff x="10157462" y="966802"/>
              <a:chExt cx="1937429" cy="2715678"/>
            </a:xfrm>
          </p:grpSpPr>
          <p:sp>
            <p:nvSpPr>
              <p:cNvPr id="123" name="Rectangle 122"/>
              <p:cNvSpPr/>
              <p:nvPr/>
            </p:nvSpPr>
            <p:spPr bwMode="auto">
              <a:xfrm>
                <a:off x="10513628" y="230396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p:cNvSpPr/>
              <p:nvPr/>
            </p:nvSpPr>
            <p:spPr bwMode="auto">
              <a:xfrm>
                <a:off x="11210645" y="1761899"/>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125" name="Group 124"/>
              <p:cNvGrpSpPr>
                <a:grpSpLocks noChangeAspect="1"/>
              </p:cNvGrpSpPr>
              <p:nvPr/>
            </p:nvGrpSpPr>
            <p:grpSpPr>
              <a:xfrm>
                <a:off x="10232958" y="1631949"/>
                <a:ext cx="801688" cy="798513"/>
                <a:chOff x="7296944" y="5021262"/>
                <a:chExt cx="801688" cy="798513"/>
              </a:xfrm>
            </p:grpSpPr>
            <p:sp>
              <p:nvSpPr>
                <p:cNvPr id="213"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4"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5"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6"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7"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8"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9"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0"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1"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2"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3"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4"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5"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6"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7"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8"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26" name="Group 125"/>
              <p:cNvGrpSpPr>
                <a:grpSpLocks noChangeAspect="1"/>
              </p:cNvGrpSpPr>
              <p:nvPr/>
            </p:nvGrpSpPr>
            <p:grpSpPr>
              <a:xfrm>
                <a:off x="10787961" y="1261830"/>
                <a:ext cx="623003" cy="620535"/>
                <a:chOff x="7296944" y="5021262"/>
                <a:chExt cx="801688" cy="798513"/>
              </a:xfrm>
            </p:grpSpPr>
            <p:sp>
              <p:nvSpPr>
                <p:cNvPr id="197"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8"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7"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8"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9"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0"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1"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2"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27" name="Rectangle 126"/>
              <p:cNvSpPr/>
              <p:nvPr/>
            </p:nvSpPr>
            <p:spPr bwMode="auto">
              <a:xfrm>
                <a:off x="11355642" y="2683240"/>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128" name="Group 127"/>
              <p:cNvGrpSpPr>
                <a:grpSpLocks noChangeAspect="1"/>
              </p:cNvGrpSpPr>
              <p:nvPr/>
            </p:nvGrpSpPr>
            <p:grpSpPr>
              <a:xfrm>
                <a:off x="10725924" y="2493645"/>
                <a:ext cx="593200" cy="590851"/>
                <a:chOff x="7296944" y="5021262"/>
                <a:chExt cx="801688" cy="798513"/>
              </a:xfrm>
            </p:grpSpPr>
            <p:sp>
              <p:nvSpPr>
                <p:cNvPr id="181"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2"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3"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4"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5"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6"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7"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8"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9"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0"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1"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2"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3"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4"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5"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6"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29" name="Group 128"/>
              <p:cNvGrpSpPr>
                <a:grpSpLocks noChangeAspect="1"/>
              </p:cNvGrpSpPr>
              <p:nvPr/>
            </p:nvGrpSpPr>
            <p:grpSpPr>
              <a:xfrm>
                <a:off x="11364465" y="3142044"/>
                <a:ext cx="542585" cy="540436"/>
                <a:chOff x="7296944" y="5021262"/>
                <a:chExt cx="801688" cy="798513"/>
              </a:xfrm>
            </p:grpSpPr>
            <p:sp>
              <p:nvSpPr>
                <p:cNvPr id="165"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6"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7"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8"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9"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0"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1"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2"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3"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4"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5"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6"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7"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8"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9"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0"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30" name="Rectangle 129"/>
              <p:cNvSpPr/>
              <p:nvPr/>
            </p:nvSpPr>
            <p:spPr bwMode="auto">
              <a:xfrm>
                <a:off x="10412488" y="96680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131" name="Group 130"/>
              <p:cNvGrpSpPr>
                <a:grpSpLocks noChangeAspect="1"/>
              </p:cNvGrpSpPr>
              <p:nvPr/>
            </p:nvGrpSpPr>
            <p:grpSpPr>
              <a:xfrm>
                <a:off x="10157462" y="2753036"/>
                <a:ext cx="656378" cy="653778"/>
                <a:chOff x="7296944" y="5021262"/>
                <a:chExt cx="801688" cy="798513"/>
              </a:xfrm>
            </p:grpSpPr>
            <p:sp>
              <p:nvSpPr>
                <p:cNvPr id="149"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0"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1"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2"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3"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4"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5"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6"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7"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8"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9"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0"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1"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2"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3"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4"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32" name="Group 131"/>
              <p:cNvGrpSpPr>
                <a:grpSpLocks noChangeAspect="1"/>
              </p:cNvGrpSpPr>
              <p:nvPr/>
            </p:nvGrpSpPr>
            <p:grpSpPr>
              <a:xfrm>
                <a:off x="11404538" y="2242949"/>
                <a:ext cx="690353" cy="687619"/>
                <a:chOff x="7296944" y="5021262"/>
                <a:chExt cx="801688" cy="798513"/>
              </a:xfrm>
            </p:grpSpPr>
            <p:sp>
              <p:nvSpPr>
                <p:cNvPr id="133"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4"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5"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6"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7"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8"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9"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0"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1"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2"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3"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4"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5"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6"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7"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8"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nvGrpSpPr>
            <p:cNvPr id="17" name="Group 16"/>
            <p:cNvGrpSpPr>
              <a:grpSpLocks noChangeAspect="1"/>
            </p:cNvGrpSpPr>
            <p:nvPr/>
          </p:nvGrpSpPr>
          <p:grpSpPr>
            <a:xfrm>
              <a:off x="5260541" y="3436467"/>
              <a:ext cx="501778" cy="1532565"/>
              <a:chOff x="10198887" y="589261"/>
              <a:chExt cx="1095159" cy="3344909"/>
            </a:xfrm>
          </p:grpSpPr>
          <p:sp>
            <p:nvSpPr>
              <p:cNvPr id="18" name="Rectangle 17"/>
              <p:cNvSpPr/>
              <p:nvPr/>
            </p:nvSpPr>
            <p:spPr bwMode="auto">
              <a:xfrm>
                <a:off x="10371750" y="1406176"/>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a:grpSpLocks noChangeAspect="1"/>
              </p:cNvGrpSpPr>
              <p:nvPr/>
            </p:nvGrpSpPr>
            <p:grpSpPr>
              <a:xfrm>
                <a:off x="10268601" y="800892"/>
                <a:ext cx="801688" cy="798513"/>
                <a:chOff x="7296944" y="5021262"/>
                <a:chExt cx="801688" cy="798513"/>
              </a:xfrm>
            </p:grpSpPr>
            <p:sp>
              <p:nvSpPr>
                <p:cNvPr id="107"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8"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8"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2"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0" name="Group 19"/>
              <p:cNvGrpSpPr>
                <a:grpSpLocks noChangeAspect="1"/>
              </p:cNvGrpSpPr>
              <p:nvPr/>
            </p:nvGrpSpPr>
            <p:grpSpPr>
              <a:xfrm>
                <a:off x="10602212" y="3317866"/>
                <a:ext cx="618755" cy="616304"/>
                <a:chOff x="7296944" y="5021262"/>
                <a:chExt cx="801688" cy="798513"/>
              </a:xfrm>
            </p:grpSpPr>
            <p:sp>
              <p:nvSpPr>
                <p:cNvPr id="91"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2"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5"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6"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1" name="Rectangle 20"/>
              <p:cNvSpPr/>
              <p:nvPr/>
            </p:nvSpPr>
            <p:spPr bwMode="auto">
              <a:xfrm>
                <a:off x="10689959" y="2861581"/>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a:grpSpLocks noChangeAspect="1"/>
              </p:cNvGrpSpPr>
              <p:nvPr/>
            </p:nvGrpSpPr>
            <p:grpSpPr>
              <a:xfrm>
                <a:off x="10664264" y="1705353"/>
                <a:ext cx="526116" cy="524032"/>
                <a:chOff x="7296944" y="5021262"/>
                <a:chExt cx="801688" cy="798513"/>
              </a:xfrm>
            </p:grpSpPr>
            <p:sp>
              <p:nvSpPr>
                <p:cNvPr id="75"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6"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4"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6"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7"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0"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3" name="Rectangle 22"/>
              <p:cNvSpPr/>
              <p:nvPr/>
            </p:nvSpPr>
            <p:spPr bwMode="auto">
              <a:xfrm>
                <a:off x="10198887" y="2483751"/>
                <a:ext cx="373101" cy="371498"/>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a:grpSpLocks noChangeAspect="1"/>
              </p:cNvGrpSpPr>
              <p:nvPr/>
            </p:nvGrpSpPr>
            <p:grpSpPr>
              <a:xfrm>
                <a:off x="10818042" y="2668681"/>
                <a:ext cx="452965" cy="451171"/>
                <a:chOff x="7296944" y="5021262"/>
                <a:chExt cx="801688" cy="798513"/>
              </a:xfrm>
            </p:grpSpPr>
            <p:sp>
              <p:nvSpPr>
                <p:cNvPr id="59"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0"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0"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5" name="Group 24"/>
              <p:cNvGrpSpPr>
                <a:grpSpLocks noChangeAspect="1"/>
              </p:cNvGrpSpPr>
              <p:nvPr/>
            </p:nvGrpSpPr>
            <p:grpSpPr>
              <a:xfrm>
                <a:off x="10252696" y="1979478"/>
                <a:ext cx="701055" cy="698279"/>
                <a:chOff x="7296944" y="5021262"/>
                <a:chExt cx="801688" cy="798513"/>
              </a:xfrm>
            </p:grpSpPr>
            <p:sp>
              <p:nvSpPr>
                <p:cNvPr id="43"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7"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8"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6" name="Group 25"/>
              <p:cNvGrpSpPr>
                <a:grpSpLocks noChangeAspect="1"/>
              </p:cNvGrpSpPr>
              <p:nvPr/>
            </p:nvGrpSpPr>
            <p:grpSpPr>
              <a:xfrm>
                <a:off x="10860530" y="589261"/>
                <a:ext cx="433516" cy="431799"/>
                <a:chOff x="7296944" y="5021262"/>
                <a:chExt cx="801688" cy="798513"/>
              </a:xfrm>
            </p:grpSpPr>
            <p:sp>
              <p:nvSpPr>
                <p:cNvPr id="27"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spTree>
    <p:extLst>
      <p:ext uri="{BB962C8B-B14F-4D97-AF65-F5344CB8AC3E}">
        <p14:creationId xmlns:p14="http://schemas.microsoft.com/office/powerpoint/2010/main" val="87678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d5b75701-68f5-43d5-95d6-17ac522e46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for Using the Buffer Pool Extension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Improves performance for OLTP databases where:</a:t>
            </a:r>
          </a:p>
          <a:p>
            <a:pPr lvl="1"/>
            <a:r>
              <a:rPr lang="en-GB" kern="0" dirty="0">
                <a:solidFill>
                  <a:srgbClr val="000000"/>
                </a:solidFill>
              </a:rPr>
              <a:t>OLTP operations with a high volume of reads</a:t>
            </a:r>
          </a:p>
          <a:p>
            <a:pPr lvl="1"/>
            <a:r>
              <a:rPr lang="en-GB" kern="0" dirty="0">
                <a:solidFill>
                  <a:srgbClr val="000000"/>
                </a:solidFill>
              </a:rPr>
              <a:t>Up to 32 GB of physical memory</a:t>
            </a:r>
          </a:p>
          <a:p>
            <a:pPr lvl="1"/>
            <a:r>
              <a:rPr lang="en-GB" kern="0" dirty="0">
                <a:solidFill>
                  <a:srgbClr val="000000"/>
                </a:solidFill>
              </a:rPr>
              <a:t>Buffer Pool Extension is 4x to 10x physical memory</a:t>
            </a:r>
          </a:p>
          <a:p>
            <a:pPr lvl="1"/>
            <a:r>
              <a:rPr lang="en-GB" kern="0" dirty="0">
                <a:solidFill>
                  <a:srgbClr val="000000"/>
                </a:solidFill>
              </a:rPr>
              <a:t>Buffer Pool Extension on high throughput SSD storage</a:t>
            </a:r>
          </a:p>
          <a:p>
            <a:pPr lvl="0"/>
            <a:endParaRPr lang="en-US" kern="0" dirty="0">
              <a:solidFill>
                <a:srgbClr val="000000"/>
              </a:solidFill>
            </a:endParaRPr>
          </a:p>
          <a:p>
            <a:pPr lvl="0"/>
            <a:r>
              <a:rPr lang="en-US" kern="0" dirty="0">
                <a:solidFill>
                  <a:srgbClr val="000000"/>
                </a:solidFill>
              </a:rPr>
              <a:t>Unlikely to improve performance for:</a:t>
            </a:r>
          </a:p>
          <a:p>
            <a:pPr lvl="1"/>
            <a:r>
              <a:rPr lang="en-US" kern="0" dirty="0">
                <a:solidFill>
                  <a:srgbClr val="000000"/>
                </a:solidFill>
              </a:rPr>
              <a:t>Data warehouse workloads</a:t>
            </a:r>
          </a:p>
          <a:p>
            <a:pPr lvl="1"/>
            <a:r>
              <a:rPr lang="en-US" kern="0" dirty="0">
                <a:solidFill>
                  <a:srgbClr val="000000"/>
                </a:solidFill>
              </a:rPr>
              <a:t>OLTP workloads with a high volume of write operations</a:t>
            </a:r>
          </a:p>
          <a:p>
            <a:pPr lvl="1"/>
            <a:r>
              <a:rPr lang="en-US" kern="0" dirty="0">
                <a:solidFill>
                  <a:srgbClr val="000000"/>
                </a:solidFill>
              </a:rPr>
              <a:t>Servers with more than 64 GB of physical memory for SQL Server </a:t>
            </a:r>
          </a:p>
          <a:p>
            <a:pPr marL="288925" lvl="1" indent="0">
              <a:buNone/>
            </a:pPr>
            <a:endParaRPr lang="en-US" kern="0" dirty="0">
              <a:solidFill>
                <a:srgbClr val="000000"/>
              </a:solidFill>
            </a:endParaRPr>
          </a:p>
        </p:txBody>
      </p:sp>
    </p:spTree>
    <p:extLst>
      <p:ext uri="{BB962C8B-B14F-4D97-AF65-F5344CB8AC3E}">
        <p14:creationId xmlns:p14="http://schemas.microsoft.com/office/powerpoint/2010/main" val="386855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Introduction to Data Storage with SQL Server</a:t>
            </a:r>
            <a:endParaRPr lang="en-GB" dirty="0"/>
          </a:p>
        </p:txBody>
      </p:sp>
      <p:sp>
        <p:nvSpPr>
          <p:cNvPr id="3" name="Text Placeholder 2"/>
          <p:cNvSpPr>
            <a:spLocks noGrp="1"/>
          </p:cNvSpPr>
          <p:nvPr>
            <p:ph type="body" idx="1"/>
          </p:nvPr>
        </p:nvSpPr>
        <p:spPr/>
        <p:txBody>
          <a:bodyPr/>
          <a:lstStyle/>
          <a:p>
            <a:r>
              <a:rPr lang="en-GB" dirty="0" smtClean="0"/>
              <a:t>How Data Is Stored in SQL Server
Considerations for Disk Storage Devices
RAID Levels
Determining File Placement and Number of Files
Ensuring Sufficient File Capacity</a:t>
            </a:r>
            <a:endParaRPr lang="en-GB" dirty="0"/>
          </a:p>
        </p:txBody>
      </p:sp>
    </p:spTree>
    <p:extLst>
      <p:ext uri="{BB962C8B-B14F-4D97-AF65-F5344CB8AC3E}">
        <p14:creationId xmlns:p14="http://schemas.microsoft.com/office/powerpoint/2010/main" val="4141663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02b4e2b9-541d-49dc-b27d-ca6b9940b7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the Buffer Pool Extension</a:t>
            </a:r>
            <a:endParaRPr lang="en-GB" dirty="0"/>
          </a:p>
        </p:txBody>
      </p:sp>
      <p:sp>
        <p:nvSpPr>
          <p:cNvPr id="4" name="Content Placeholder 2"/>
          <p:cNvSpPr txBox="1">
            <a:spLocks/>
          </p:cNvSpPr>
          <p:nvPr/>
        </p:nvSpPr>
        <p:spPr>
          <a:xfrm>
            <a:off x="458788" y="1529255"/>
            <a:ext cx="8119156" cy="463931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Enable using ALTER SERVER CONFIGURATION</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To Reconfigure, disable and then re-enable</a:t>
            </a:r>
          </a:p>
        </p:txBody>
      </p:sp>
      <p:sp>
        <p:nvSpPr>
          <p:cNvPr id="5" name="Rectangle 4"/>
          <p:cNvSpPr/>
          <p:nvPr/>
        </p:nvSpPr>
        <p:spPr>
          <a:xfrm>
            <a:off x="677917" y="2435651"/>
            <a:ext cx="7900027" cy="1569660"/>
          </a:xfrm>
          <a:prstGeom prst="rect">
            <a:avLst/>
          </a:prstGeom>
          <a:solidFill>
            <a:srgbClr val="D2D2D2"/>
          </a:solidFill>
          <a:ln>
            <a:noFill/>
          </a:ln>
          <a:effectLst/>
        </p:spPr>
        <p:style>
          <a:lnRef idx="3">
            <a:schemeClr val="lt1"/>
          </a:lnRef>
          <a:fillRef idx="1">
            <a:schemeClr val="accent1"/>
          </a:fillRef>
          <a:effectRef idx="1">
            <a:schemeClr val="accent1"/>
          </a:effectRef>
          <a:fontRef idx="minor">
            <a:schemeClr val="lt1"/>
          </a:fontRef>
        </p:style>
        <p:txBody>
          <a:bodyPr wrap="square">
            <a:spAutoFit/>
          </a:bodyPr>
          <a:lstStyle/>
          <a:p>
            <a:pPr lvl="0" fontAlgn="base">
              <a:spcBef>
                <a:spcPct val="0"/>
              </a:spcBef>
            </a:pPr>
            <a:r>
              <a:rPr lang="en-US" sz="2400"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ALTER SERVER CONFIGURATION</a:t>
            </a:r>
          </a:p>
          <a:p>
            <a:pPr lvl="0" fontAlgn="base">
              <a:spcBef>
                <a:spcPct val="0"/>
              </a:spcBef>
            </a:pPr>
            <a:r>
              <a:rPr lang="en-US" sz="2400"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SET BUFFER POOL EXTENSION ON</a:t>
            </a:r>
          </a:p>
          <a:p>
            <a:pPr lvl="0" fontAlgn="base">
              <a:spcBef>
                <a:spcPct val="0"/>
              </a:spcBef>
            </a:pPr>
            <a:r>
              <a:rPr lang="en-US" sz="2400"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(FILENAME = 'E:\SSDCACHE\MYCACHE.BPE',</a:t>
            </a:r>
          </a:p>
          <a:p>
            <a:pPr lvl="0" fontAlgn="base">
              <a:spcBef>
                <a:spcPct val="0"/>
              </a:spcBef>
            </a:pPr>
            <a:r>
              <a:rPr lang="en-US" sz="2400"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 SIZE = 50 GB);</a:t>
            </a:r>
          </a:p>
        </p:txBody>
      </p:sp>
    </p:spTree>
    <p:extLst>
      <p:ext uri="{BB962C8B-B14F-4D97-AF65-F5344CB8AC3E}">
        <p14:creationId xmlns:p14="http://schemas.microsoft.com/office/powerpoint/2010/main" val="1436635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4420fc38-a25d-472b-8bbd-5505867245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Configuring the Buffer Pool Extension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GB" kern="0" dirty="0">
                <a:solidFill>
                  <a:srgbClr val="000000"/>
                </a:solidFill>
              </a:rPr>
              <a:t>Enable the Buffer Pool Extension</a:t>
            </a:r>
          </a:p>
          <a:p>
            <a:pPr lvl="0"/>
            <a:r>
              <a:rPr lang="en-GB" kern="0" dirty="0">
                <a:solidFill>
                  <a:srgbClr val="000000"/>
                </a:solidFill>
              </a:rPr>
              <a:t>Verify Buffer Pool Extension Configuration</a:t>
            </a:r>
          </a:p>
          <a:p>
            <a:pPr lvl="0"/>
            <a:r>
              <a:rPr lang="en-GB" kern="0" dirty="0">
                <a:solidFill>
                  <a:srgbClr val="000000"/>
                </a:solidFill>
              </a:rPr>
              <a:t>Disable the Buffer Pool Extension</a:t>
            </a:r>
            <a:endParaRPr lang="en-US" kern="0" dirty="0">
              <a:solidFill>
                <a:srgbClr val="000000"/>
              </a:solidFill>
            </a:endParaRPr>
          </a:p>
        </p:txBody>
      </p:sp>
    </p:spTree>
    <p:extLst>
      <p:ext uri="{BB962C8B-B14F-4D97-AF65-F5344CB8AC3E}">
        <p14:creationId xmlns:p14="http://schemas.microsoft.com/office/powerpoint/2010/main" val="17519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87218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Managing Database Storage</a:t>
            </a:r>
            <a:endParaRPr lang="en-GB" dirty="0"/>
          </a:p>
        </p:txBody>
      </p:sp>
      <p:sp>
        <p:nvSpPr>
          <p:cNvPr id="3" name="Text Placeholder 2"/>
          <p:cNvSpPr>
            <a:spLocks noGrp="1"/>
          </p:cNvSpPr>
          <p:nvPr>
            <p:ph type="body" idx="1"/>
          </p:nvPr>
        </p:nvSpPr>
        <p:spPr/>
        <p:txBody>
          <a:bodyPr/>
          <a:lstStyle/>
          <a:p>
            <a:r>
              <a:rPr lang="en-GB" dirty="0" smtClean="0"/>
              <a:t>Exercise 1: Configuring tempdb Storage
Exercise 2: Creating Databases
Exercise 3: Attaching a Database</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54716"/>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20462C-MIA-SQL</a:t>
            </a:r>
            <a:endParaRPr lang="en-GB" sz="2800" b="0" i="0" u="none" strike="noStrike" baseline="0" dirty="0" smtClean="0">
              <a:latin typeface="Segoe UI" panose="020B0502040204020203" pitchFamily="34" charset="0"/>
            </a:endParaRPr>
          </a:p>
          <a:p>
            <a:r>
              <a:rPr lang="en-GB" sz="2800" dirty="0">
                <a:solidFill>
                  <a:srgbClr val="000000"/>
                </a:solidFill>
                <a:latin typeface="Segoe UI" panose="020B0502040204020203" pitchFamily="34" charset="0"/>
              </a:rPr>
              <a:t>User name: </a:t>
            </a:r>
            <a:r>
              <a:rPr lang="en-GB" sz="2800" b="1" dirty="0">
                <a:solidFill>
                  <a:srgbClr val="000000"/>
                </a:solidFill>
                <a:latin typeface="Segoe UI" panose="020B0502040204020203" pitchFamily="34" charset="0"/>
              </a:rPr>
              <a:t>ADVENTUREWORKS\Student</a:t>
            </a:r>
            <a:endParaRPr lang="en-GB" sz="2800" dirty="0">
              <a:solidFill>
                <a:srgbClr val="000000"/>
              </a:solidFill>
              <a:latin typeface="Segoe UI" panose="020B0502040204020203" pitchFamily="34" charset="0"/>
            </a:endParaRPr>
          </a:p>
          <a:p>
            <a:r>
              <a:rPr lang="en-GB" sz="2800" dirty="0">
                <a:solidFill>
                  <a:srgbClr val="000000"/>
                </a:solidFill>
                <a:latin typeface="Segoe UI" panose="020B0502040204020203" pitchFamily="34" charset="0"/>
              </a:rPr>
              <a:t>Password: </a:t>
            </a:r>
            <a:r>
              <a:rPr lang="en-GB" sz="2800" b="1" dirty="0">
                <a:solidFill>
                  <a:srgbClr val="000000"/>
                </a:solidFill>
                <a:latin typeface="Segoe UI" panose="020B0502040204020203" pitchFamily="34" charset="0"/>
              </a:rPr>
              <a:t>Pa$$w0rd</a:t>
            </a:r>
            <a:endParaRPr lang="en-GB"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720271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3" name="Text Placeholder 2"/>
          <p:cNvSpPr>
            <a:spLocks noGrp="1"/>
          </p:cNvSpPr>
          <p:nvPr>
            <p:ph type="body" idx="1"/>
          </p:nvPr>
        </p:nvSpPr>
        <p:spPr/>
        <p:txBody>
          <a:bodyPr/>
          <a:lstStyle/>
          <a:p>
            <a:r>
              <a:rPr lang="en-GB" dirty="0">
                <a:ea typeface="Calibri" panose="020F0502020204030204" pitchFamily="34" charset="0"/>
                <a:cs typeface="Times New Roman" panose="02020603050405020304" pitchFamily="18" charset="0"/>
              </a:rPr>
              <a:t>As a database administrator at Adventure Works Cycles, you are responsible for managing system and user databases on the MIA-SQL instance of SQL Server. There are several new applications that require databases, which you must create and configure. </a:t>
            </a:r>
          </a:p>
          <a:p>
            <a:endParaRPr lang="en-GB" dirty="0"/>
          </a:p>
        </p:txBody>
      </p:sp>
    </p:spTree>
    <p:extLst>
      <p:ext uri="{BB962C8B-B14F-4D97-AF65-F5344CB8AC3E}">
        <p14:creationId xmlns:p14="http://schemas.microsoft.com/office/powerpoint/2010/main" val="2044917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US" dirty="0"/>
              <a:t>In this lab, you have learned how to configure storage for </a:t>
            </a:r>
            <a:r>
              <a:rPr lang="en-US" b="1" dirty="0"/>
              <a:t>tempdb</a:t>
            </a:r>
            <a:r>
              <a:rPr lang="en-US" dirty="0"/>
              <a:t>, create databases that include multiple filegroups, attach a database, and modify filegroup properties.</a:t>
            </a:r>
            <a:endParaRPr lang="en-GB" dirty="0"/>
          </a:p>
          <a:p>
            <a:endParaRPr lang="en-GB" dirty="0"/>
          </a:p>
        </p:txBody>
      </p:sp>
    </p:spTree>
    <p:extLst>
      <p:ext uri="{BB962C8B-B14F-4D97-AF65-F5344CB8AC3E}">
        <p14:creationId xmlns:p14="http://schemas.microsoft.com/office/powerpoint/2010/main" val="1578105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extLst>
      <p:ext uri="{BB962C8B-B14F-4D97-AF65-F5344CB8AC3E}">
        <p14:creationId xmlns:p14="http://schemas.microsoft.com/office/powerpoint/2010/main" val="2619728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Data Is Stored in SQL Server</a:t>
            </a:r>
            <a:endParaRPr lang="en-GB" dirty="0"/>
          </a:p>
        </p:txBody>
      </p:sp>
      <p:grpSp>
        <p:nvGrpSpPr>
          <p:cNvPr id="4" name="Group 3" descr="The image on the slide depicts a database consisting of primary and secondary data files and a log file. It also shows how the data files consist of 8-KB pages grouped into extents."/>
          <p:cNvGrpSpPr/>
          <p:nvPr/>
        </p:nvGrpSpPr>
        <p:grpSpPr>
          <a:xfrm>
            <a:off x="533227" y="1332898"/>
            <a:ext cx="7869397" cy="5135454"/>
            <a:chOff x="533227" y="1332898"/>
            <a:chExt cx="7869397" cy="5135454"/>
          </a:xfrm>
        </p:grpSpPr>
        <p:grpSp>
          <p:nvGrpSpPr>
            <p:cNvPr id="5" name="Group 4"/>
            <p:cNvGrpSpPr>
              <a:grpSpLocks noChangeAspect="1"/>
            </p:cNvGrpSpPr>
            <p:nvPr/>
          </p:nvGrpSpPr>
          <p:grpSpPr bwMode="auto">
            <a:xfrm>
              <a:off x="6362325" y="3858416"/>
              <a:ext cx="1346997" cy="1273213"/>
              <a:chOff x="645" y="1325"/>
              <a:chExt cx="1104" cy="1003"/>
            </a:xfrm>
          </p:grpSpPr>
          <p:sp>
            <p:nvSpPr>
              <p:cNvPr id="173"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4"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5"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6"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7"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8"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9"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0"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1"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2"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3"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4"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5"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6"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pic>
          <p:nvPicPr>
            <p:cNvPr id="6" name="Picture 5"/>
            <p:cNvPicPr>
              <a:picLocks noChangeAspect="1"/>
            </p:cNvPicPr>
            <p:nvPr/>
          </p:nvPicPr>
          <p:blipFill>
            <a:blip r:embed="rId3"/>
            <a:stretch>
              <a:fillRect/>
            </a:stretch>
          </p:blipFill>
          <p:spPr>
            <a:xfrm rot="16200000">
              <a:off x="760847" y="1163699"/>
              <a:ext cx="1265825" cy="1615016"/>
            </a:xfrm>
            <a:prstGeom prst="rect">
              <a:avLst/>
            </a:prstGeom>
          </p:spPr>
        </p:pic>
        <p:sp>
          <p:nvSpPr>
            <p:cNvPr id="7" name="AutoShape 15"/>
            <p:cNvSpPr>
              <a:spLocks noChangeArrowheads="1"/>
            </p:cNvSpPr>
            <p:nvPr/>
          </p:nvSpPr>
          <p:spPr bwMode="auto">
            <a:xfrm>
              <a:off x="6750036" y="5224295"/>
              <a:ext cx="1652588" cy="707886"/>
            </a:xfrm>
            <a:prstGeom prst="roundRect">
              <a:avLst>
                <a:gd name="adj" fmla="val 0"/>
              </a:avLst>
            </a:prstGeom>
            <a:solidFill>
              <a:srgbClr val="4668C5"/>
            </a:solidFill>
            <a:ln w="9525" algn="ctr">
              <a:noFill/>
              <a:round/>
              <a:headEnd/>
              <a:tailEnd/>
            </a:ln>
            <a:effectLst/>
          </p:spPr>
          <p:txBody>
            <a:bodyPr anchor="ctr">
              <a:spAutoFit/>
            </a:bodyPr>
            <a:lstStyle/>
            <a:p>
              <a:pPr lvl="0" algn="ctr" eaLnBrk="0" fontAlgn="base" hangingPunct="0">
                <a:spcBef>
                  <a:spcPct val="40000"/>
                </a:spcBef>
                <a:spcAft>
                  <a:spcPct val="0"/>
                </a:spcAft>
                <a:defRPr/>
              </a:pPr>
              <a:r>
                <a:rPr lang="en-US" sz="2000" dirty="0">
                  <a:solidFill>
                    <a:srgbClr val="FFFFFF"/>
                  </a:solidFill>
                  <a:latin typeface="Segoe UI" pitchFamily="34" charset="0"/>
                  <a:ea typeface="Segoe UI" pitchFamily="34" charset="0"/>
                  <a:cs typeface="Segoe UI" pitchFamily="34" charset="0"/>
                </a:rPr>
                <a:t>Transaction log file: .ldf</a:t>
              </a:r>
            </a:p>
          </p:txBody>
        </p:sp>
        <p:sp>
          <p:nvSpPr>
            <p:cNvPr id="8" name="AutoShape 17"/>
            <p:cNvSpPr>
              <a:spLocks noChangeArrowheads="1"/>
            </p:cNvSpPr>
            <p:nvPr/>
          </p:nvSpPr>
          <p:spPr bwMode="auto">
            <a:xfrm>
              <a:off x="3099936" y="3893440"/>
              <a:ext cx="2203022" cy="1015663"/>
            </a:xfrm>
            <a:prstGeom prst="roundRect">
              <a:avLst>
                <a:gd name="adj" fmla="val 0"/>
              </a:avLst>
            </a:prstGeom>
            <a:solidFill>
              <a:srgbClr val="4668C5"/>
            </a:solidFill>
            <a:ln w="9525" algn="ctr">
              <a:noFill/>
              <a:round/>
              <a:headEnd/>
              <a:tailEnd/>
            </a:ln>
            <a:effectLst/>
          </p:spPr>
          <p:txBody>
            <a:bodyPr wrap="square" anchor="ctr">
              <a:spAutoFit/>
            </a:bodyPr>
            <a:lstStyle/>
            <a:p>
              <a:pPr lvl="0" algn="ctr" eaLnBrk="0" fontAlgn="base" hangingPunct="0">
                <a:spcBef>
                  <a:spcPct val="40000"/>
                </a:spcBef>
                <a:spcAft>
                  <a:spcPct val="0"/>
                </a:spcAft>
                <a:defRPr/>
              </a:pPr>
              <a:r>
                <a:rPr lang="en-US" sz="2000" dirty="0">
                  <a:solidFill>
                    <a:srgbClr val="FFFFFF"/>
                  </a:solidFill>
                  <a:latin typeface="Segoe UI" pitchFamily="34" charset="0"/>
                  <a:ea typeface="Segoe UI" pitchFamily="34" charset="0"/>
                  <a:cs typeface="Segoe UI" pitchFamily="34" charset="0"/>
                </a:rPr>
                <a:t>Extent: eight contiguous 8KB pages</a:t>
              </a:r>
            </a:p>
          </p:txBody>
        </p:sp>
        <p:sp>
          <p:nvSpPr>
            <p:cNvPr id="9" name="AutoShape 16"/>
            <p:cNvSpPr>
              <a:spLocks noChangeArrowheads="1"/>
            </p:cNvSpPr>
            <p:nvPr/>
          </p:nvSpPr>
          <p:spPr bwMode="auto">
            <a:xfrm>
              <a:off x="1290196" y="1988087"/>
              <a:ext cx="3141663" cy="830997"/>
            </a:xfrm>
            <a:prstGeom prst="roundRect">
              <a:avLst>
                <a:gd name="adj" fmla="val 0"/>
              </a:avLst>
            </a:prstGeom>
            <a:solidFill>
              <a:srgbClr val="4668C5"/>
            </a:solidFill>
            <a:ln w="9525" algn="ctr">
              <a:noFill/>
              <a:round/>
              <a:headEnd/>
              <a:tailEnd/>
            </a:ln>
            <a:effectLst/>
          </p:spPr>
          <p:txBody>
            <a:bodyPr wrap="square" anchor="ctr">
              <a:spAutoFit/>
            </a:bodyPr>
            <a:lstStyle/>
            <a:p>
              <a:pPr lvl="0" algn="ctr" eaLnBrk="0" fontAlgn="base" hangingPunct="0">
                <a:spcBef>
                  <a:spcPct val="40000"/>
                </a:spcBef>
                <a:spcAft>
                  <a:spcPct val="0"/>
                </a:spcAft>
                <a:defRPr/>
              </a:pPr>
              <a:r>
                <a:rPr lang="en-US" sz="2000" dirty="0">
                  <a:solidFill>
                    <a:srgbClr val="FFFFFF"/>
                  </a:solidFill>
                  <a:latin typeface="Segoe UI" pitchFamily="34" charset="0"/>
                  <a:ea typeface="Segoe UI" pitchFamily="34" charset="0"/>
                  <a:cs typeface="Segoe UI" pitchFamily="34" charset="0"/>
                </a:rPr>
                <a:t>Primary data file: .mdf</a:t>
              </a:r>
            </a:p>
            <a:p>
              <a:pPr lvl="0" algn="ctr" eaLnBrk="0" fontAlgn="base" hangingPunct="0">
                <a:spcBef>
                  <a:spcPct val="40000"/>
                </a:spcBef>
                <a:spcAft>
                  <a:spcPct val="0"/>
                </a:spcAft>
                <a:defRPr/>
              </a:pPr>
              <a:r>
                <a:rPr lang="en-US" sz="2000" dirty="0">
                  <a:solidFill>
                    <a:srgbClr val="FFFFFF"/>
                  </a:solidFill>
                  <a:latin typeface="Segoe UI" pitchFamily="34" charset="0"/>
                  <a:ea typeface="Segoe UI" pitchFamily="34" charset="0"/>
                  <a:cs typeface="Segoe UI" pitchFamily="34" charset="0"/>
                </a:rPr>
                <a:t>Secondary data file: .ndf</a:t>
              </a:r>
            </a:p>
          </p:txBody>
        </p:sp>
        <p:sp>
          <p:nvSpPr>
            <p:cNvPr id="10" name="AutoShape 18"/>
            <p:cNvSpPr>
              <a:spLocks noChangeArrowheads="1"/>
            </p:cNvSpPr>
            <p:nvPr/>
          </p:nvSpPr>
          <p:spPr bwMode="auto">
            <a:xfrm>
              <a:off x="2125443" y="6068242"/>
              <a:ext cx="1374844" cy="400110"/>
            </a:xfrm>
            <a:prstGeom prst="roundRect">
              <a:avLst>
                <a:gd name="adj" fmla="val 0"/>
              </a:avLst>
            </a:prstGeom>
            <a:solidFill>
              <a:srgbClr val="4668C5"/>
            </a:solidFill>
            <a:ln w="9525" algn="ctr">
              <a:noFill/>
              <a:round/>
              <a:headEnd/>
              <a:tailEnd/>
            </a:ln>
            <a:effectLst/>
          </p:spPr>
          <p:txBody>
            <a:bodyPr wrap="square" anchor="ctr">
              <a:spAutoFit/>
            </a:bodyPr>
            <a:lstStyle/>
            <a:p>
              <a:pPr lvl="0" algn="ctr" eaLnBrk="0" fontAlgn="base" hangingPunct="0">
                <a:spcBef>
                  <a:spcPct val="40000"/>
                </a:spcBef>
                <a:spcAft>
                  <a:spcPct val="0"/>
                </a:spcAft>
                <a:defRPr/>
              </a:pPr>
              <a:r>
                <a:rPr lang="en-US" sz="2000" dirty="0">
                  <a:solidFill>
                    <a:srgbClr val="FFFFFF"/>
                  </a:solidFill>
                  <a:latin typeface="Segoe UI" pitchFamily="34" charset="0"/>
                  <a:ea typeface="Segoe UI" pitchFamily="34" charset="0"/>
                  <a:cs typeface="Segoe UI" pitchFamily="34" charset="0"/>
                </a:rPr>
                <a:t>Page: 8KB</a:t>
              </a:r>
            </a:p>
          </p:txBody>
        </p:sp>
        <p:grpSp>
          <p:nvGrpSpPr>
            <p:cNvPr id="11" name="Group 10"/>
            <p:cNvGrpSpPr>
              <a:grpSpLocks noChangeAspect="1"/>
            </p:cNvGrpSpPr>
            <p:nvPr/>
          </p:nvGrpSpPr>
          <p:grpSpPr>
            <a:xfrm>
              <a:off x="5997409" y="1338294"/>
              <a:ext cx="2186119" cy="986390"/>
              <a:chOff x="2904848" y="2885814"/>
              <a:chExt cx="1681162" cy="959376"/>
            </a:xfrm>
          </p:grpSpPr>
          <p:sp>
            <p:nvSpPr>
              <p:cNvPr id="171" name="Flowchart: Magnetic Disk 170"/>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72" name="Oval 171"/>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a:grpSpLocks noChangeAspect="1"/>
            </p:cNvGrpSpPr>
            <p:nvPr/>
          </p:nvGrpSpPr>
          <p:grpSpPr>
            <a:xfrm>
              <a:off x="1084109" y="5666550"/>
              <a:ext cx="801682" cy="798506"/>
              <a:chOff x="7296944" y="5021262"/>
              <a:chExt cx="801688" cy="798513"/>
            </a:xfrm>
          </p:grpSpPr>
          <p:sp>
            <p:nvSpPr>
              <p:cNvPr id="155"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6"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7"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8"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9"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0"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1"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2"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3"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4"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5"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6"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7"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8"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9"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0"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3" name="Group 12"/>
            <p:cNvGrpSpPr/>
            <p:nvPr/>
          </p:nvGrpSpPr>
          <p:grpSpPr>
            <a:xfrm>
              <a:off x="629372" y="3807064"/>
              <a:ext cx="2312032" cy="1102039"/>
              <a:chOff x="532768" y="4781453"/>
              <a:chExt cx="3660782" cy="1744926"/>
            </a:xfrm>
          </p:grpSpPr>
          <p:grpSp>
            <p:nvGrpSpPr>
              <p:cNvPr id="19" name="Group 18"/>
              <p:cNvGrpSpPr>
                <a:grpSpLocks noChangeAspect="1"/>
              </p:cNvGrpSpPr>
              <p:nvPr/>
            </p:nvGrpSpPr>
            <p:grpSpPr>
              <a:xfrm>
                <a:off x="2438834" y="4781453"/>
                <a:ext cx="801688" cy="798513"/>
                <a:chOff x="7296944" y="5021262"/>
                <a:chExt cx="801688" cy="798513"/>
              </a:xfrm>
            </p:grpSpPr>
            <p:sp>
              <p:nvSpPr>
                <p:cNvPr id="139"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0"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1"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2"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3"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4"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5"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6"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7"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8"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9"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0"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1"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2"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3"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4"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0" name="Group 19"/>
              <p:cNvGrpSpPr>
                <a:grpSpLocks noChangeAspect="1"/>
              </p:cNvGrpSpPr>
              <p:nvPr/>
            </p:nvGrpSpPr>
            <p:grpSpPr>
              <a:xfrm>
                <a:off x="1480737" y="5727866"/>
                <a:ext cx="801688" cy="798513"/>
                <a:chOff x="7296944" y="5021262"/>
                <a:chExt cx="801688" cy="798513"/>
              </a:xfrm>
            </p:grpSpPr>
            <p:sp>
              <p:nvSpPr>
                <p:cNvPr id="123"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4"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5"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6"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7"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8"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9"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0"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1"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2"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3"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4"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5"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6"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7"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8"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1" name="Group 20"/>
              <p:cNvGrpSpPr>
                <a:grpSpLocks noChangeAspect="1"/>
              </p:cNvGrpSpPr>
              <p:nvPr/>
            </p:nvGrpSpPr>
            <p:grpSpPr>
              <a:xfrm>
                <a:off x="3391868" y="4781453"/>
                <a:ext cx="801682" cy="798506"/>
                <a:chOff x="7296944" y="5021262"/>
                <a:chExt cx="801688" cy="798513"/>
              </a:xfrm>
            </p:grpSpPr>
            <p:sp>
              <p:nvSpPr>
                <p:cNvPr id="107"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8"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8"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2"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2" name="Group 21"/>
              <p:cNvGrpSpPr>
                <a:grpSpLocks noChangeAspect="1"/>
              </p:cNvGrpSpPr>
              <p:nvPr/>
            </p:nvGrpSpPr>
            <p:grpSpPr>
              <a:xfrm>
                <a:off x="532768" y="4781453"/>
                <a:ext cx="801688" cy="798513"/>
                <a:chOff x="7296944" y="5021262"/>
                <a:chExt cx="801688" cy="798513"/>
              </a:xfrm>
            </p:grpSpPr>
            <p:sp>
              <p:nvSpPr>
                <p:cNvPr id="91"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2"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5"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6"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3" name="Group 22"/>
              <p:cNvGrpSpPr>
                <a:grpSpLocks noChangeAspect="1"/>
              </p:cNvGrpSpPr>
              <p:nvPr/>
            </p:nvGrpSpPr>
            <p:grpSpPr>
              <a:xfrm>
                <a:off x="1485801" y="4781453"/>
                <a:ext cx="801688" cy="798513"/>
                <a:chOff x="7296944" y="5021262"/>
                <a:chExt cx="801688" cy="798513"/>
              </a:xfrm>
            </p:grpSpPr>
            <p:sp>
              <p:nvSpPr>
                <p:cNvPr id="75"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6"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4"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6"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7"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0"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4" name="Group 23"/>
              <p:cNvGrpSpPr>
                <a:grpSpLocks noChangeAspect="1"/>
              </p:cNvGrpSpPr>
              <p:nvPr/>
            </p:nvGrpSpPr>
            <p:grpSpPr>
              <a:xfrm>
                <a:off x="556253" y="5727866"/>
                <a:ext cx="801688" cy="798513"/>
                <a:chOff x="7296944" y="5021262"/>
                <a:chExt cx="801688" cy="798513"/>
              </a:xfrm>
            </p:grpSpPr>
            <p:sp>
              <p:nvSpPr>
                <p:cNvPr id="59"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0"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0"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5" name="Group 24"/>
              <p:cNvGrpSpPr>
                <a:grpSpLocks noChangeAspect="1"/>
              </p:cNvGrpSpPr>
              <p:nvPr/>
            </p:nvGrpSpPr>
            <p:grpSpPr>
              <a:xfrm>
                <a:off x="3381282" y="5727866"/>
                <a:ext cx="801688" cy="798513"/>
                <a:chOff x="7296944" y="5021262"/>
                <a:chExt cx="801688" cy="798513"/>
              </a:xfrm>
            </p:grpSpPr>
            <p:sp>
              <p:nvSpPr>
                <p:cNvPr id="43"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7"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8"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6" name="Group 25"/>
              <p:cNvGrpSpPr>
                <a:grpSpLocks noChangeAspect="1"/>
              </p:cNvGrpSpPr>
              <p:nvPr/>
            </p:nvGrpSpPr>
            <p:grpSpPr>
              <a:xfrm>
                <a:off x="2438040" y="5727866"/>
                <a:ext cx="801688" cy="798513"/>
                <a:chOff x="7296944" y="5021262"/>
                <a:chExt cx="801688" cy="798513"/>
              </a:xfrm>
            </p:grpSpPr>
            <p:sp>
              <p:nvSpPr>
                <p:cNvPr id="27"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sp>
          <p:nvSpPr>
            <p:cNvPr id="14" name="Left Brace 13"/>
            <p:cNvSpPr/>
            <p:nvPr/>
          </p:nvSpPr>
          <p:spPr bwMode="auto">
            <a:xfrm rot="5400000">
              <a:off x="1200369" y="4854659"/>
              <a:ext cx="569161" cy="951721"/>
            </a:xfrm>
            <a:prstGeom prst="leftBrace">
              <a:avLst>
                <a:gd name="adj1" fmla="val 12069"/>
                <a:gd name="adj2" fmla="val 47766"/>
              </a:avLst>
            </a:prstGeom>
            <a:noFill/>
            <a:ln w="9525" cap="flat" cmpd="sng" algn="ctr">
              <a:solidFill>
                <a:srgbClr val="E81123"/>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sp>
          <p:nvSpPr>
            <p:cNvPr id="15" name="Left Brace 14"/>
            <p:cNvSpPr/>
            <p:nvPr/>
          </p:nvSpPr>
          <p:spPr bwMode="auto">
            <a:xfrm rot="5400000">
              <a:off x="1452734" y="2083868"/>
              <a:ext cx="569161" cy="2408176"/>
            </a:xfrm>
            <a:prstGeom prst="leftBrace">
              <a:avLst>
                <a:gd name="adj1" fmla="val 12069"/>
                <a:gd name="adj2" fmla="val 68861"/>
              </a:avLst>
            </a:prstGeom>
            <a:noFill/>
            <a:ln w="9525" cap="flat" cmpd="sng" algn="ctr">
              <a:solidFill>
                <a:srgbClr val="E81123"/>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sp>
          <p:nvSpPr>
            <p:cNvPr id="16" name="Left Brace 15"/>
            <p:cNvSpPr/>
            <p:nvPr/>
          </p:nvSpPr>
          <p:spPr bwMode="auto">
            <a:xfrm rot="10800000">
              <a:off x="4788539" y="1332898"/>
              <a:ext cx="852190" cy="1480789"/>
            </a:xfrm>
            <a:prstGeom prst="leftBrace">
              <a:avLst>
                <a:gd name="adj1" fmla="val 12069"/>
                <a:gd name="adj2" fmla="val 62861"/>
              </a:avLst>
            </a:prstGeom>
            <a:noFill/>
            <a:ln w="9525" cap="flat" cmpd="sng" algn="ctr">
              <a:solidFill>
                <a:srgbClr val="E81123"/>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sp>
          <p:nvSpPr>
            <p:cNvPr id="17" name="AutoShape 17"/>
            <p:cNvSpPr>
              <a:spLocks noChangeArrowheads="1"/>
            </p:cNvSpPr>
            <p:nvPr/>
          </p:nvSpPr>
          <p:spPr bwMode="auto">
            <a:xfrm>
              <a:off x="6002936" y="2535895"/>
              <a:ext cx="2180592" cy="400110"/>
            </a:xfrm>
            <a:prstGeom prst="roundRect">
              <a:avLst>
                <a:gd name="adj" fmla="val 0"/>
              </a:avLst>
            </a:prstGeom>
            <a:solidFill>
              <a:srgbClr val="4668C5"/>
            </a:solidFill>
            <a:ln w="9525" algn="ctr">
              <a:noFill/>
              <a:round/>
              <a:headEnd/>
              <a:tailEnd/>
            </a:ln>
            <a:effectLst/>
          </p:spPr>
          <p:txBody>
            <a:bodyPr wrap="square" anchor="ctr">
              <a:spAutoFit/>
            </a:bodyPr>
            <a:lstStyle/>
            <a:p>
              <a:pPr lvl="0" algn="ctr" eaLnBrk="0" fontAlgn="base" hangingPunct="0">
                <a:spcBef>
                  <a:spcPct val="40000"/>
                </a:spcBef>
                <a:spcAft>
                  <a:spcPct val="0"/>
                </a:spcAft>
                <a:defRPr/>
              </a:pPr>
              <a:r>
                <a:rPr lang="en-US" sz="2000" dirty="0">
                  <a:solidFill>
                    <a:srgbClr val="FFFFFF"/>
                  </a:solidFill>
                  <a:latin typeface="Segoe UI" pitchFamily="34" charset="0"/>
                  <a:ea typeface="Segoe UI" pitchFamily="34" charset="0"/>
                  <a:cs typeface="Segoe UI" pitchFamily="34" charset="0"/>
                </a:rPr>
                <a:t>Database</a:t>
              </a:r>
            </a:p>
          </p:txBody>
        </p:sp>
        <p:cxnSp>
          <p:nvCxnSpPr>
            <p:cNvPr id="18" name="Straight Arrow Connector 17"/>
            <p:cNvCxnSpPr/>
            <p:nvPr/>
          </p:nvCxnSpPr>
          <p:spPr bwMode="auto">
            <a:xfrm>
              <a:off x="7015691" y="3003375"/>
              <a:ext cx="0" cy="735352"/>
            </a:xfrm>
            <a:prstGeom prst="straightConnector1">
              <a:avLst/>
            </a:prstGeom>
            <a:gradFill rotWithShape="1">
              <a:gsLst>
                <a:gs pos="0">
                  <a:srgbClr val="E4CD9A"/>
                </a:gs>
                <a:gs pos="100000">
                  <a:srgbClr val="EEEFD7"/>
                </a:gs>
              </a:gsLst>
              <a:lin ang="2700000" scaled="1"/>
            </a:gradFill>
            <a:ln w="31750" cap="flat" cmpd="sng" algn="ctr">
              <a:solidFill>
                <a:srgbClr val="E81123"/>
              </a:solidFill>
              <a:prstDash val="solid"/>
              <a:round/>
              <a:headEnd type="triangle" w="lg" len="lg"/>
              <a:tailEnd type="none" w="lg" len="lg"/>
            </a:ln>
            <a:effectLst/>
          </p:spPr>
        </p:cxnSp>
      </p:grpSp>
    </p:spTree>
    <p:extLst>
      <p:ext uri="{BB962C8B-B14F-4D97-AF65-F5344CB8AC3E}">
        <p14:creationId xmlns:p14="http://schemas.microsoft.com/office/powerpoint/2010/main" val="271324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2b81466-4465-4991-a894-a79ff1cd5c1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for Disk Storage Devices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Direct Attached Storage—disks connected by a RAID controller</a:t>
            </a:r>
          </a:p>
          <a:p>
            <a:pPr lvl="0"/>
            <a:endParaRPr lang="en-US" kern="0" dirty="0">
              <a:solidFill>
                <a:srgbClr val="000000"/>
              </a:solidFill>
            </a:endParaRPr>
          </a:p>
          <a:p>
            <a:pPr lvl="0"/>
            <a:r>
              <a:rPr lang="en-US" kern="0" dirty="0">
                <a:solidFill>
                  <a:srgbClr val="000000"/>
                </a:solidFill>
              </a:rPr>
              <a:t>Storage Area Network—disks connected by a network and available to multiple servers</a:t>
            </a:r>
          </a:p>
          <a:p>
            <a:pPr lvl="0"/>
            <a:endParaRPr lang="en-US" kern="0" dirty="0">
              <a:solidFill>
                <a:srgbClr val="000000"/>
              </a:solidFill>
            </a:endParaRPr>
          </a:p>
          <a:p>
            <a:pPr lvl="0"/>
            <a:r>
              <a:rPr lang="en-US" kern="0" dirty="0">
                <a:solidFill>
                  <a:srgbClr val="000000"/>
                </a:solidFill>
              </a:rPr>
              <a:t>Windows Storage Pools—commodity disk drives grouped together to create one large storage space</a:t>
            </a:r>
          </a:p>
        </p:txBody>
      </p:sp>
    </p:spTree>
    <p:extLst>
      <p:ext uri="{BB962C8B-B14F-4D97-AF65-F5344CB8AC3E}">
        <p14:creationId xmlns:p14="http://schemas.microsoft.com/office/powerpoint/2010/main" val="164819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23899c8-141b-4386-9b56-bf7eadc202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RAID Levels</a:t>
            </a:r>
            <a:endParaRPr lang="en-GB" dirty="0"/>
          </a:p>
        </p:txBody>
      </p:sp>
      <p:sp>
        <p:nvSpPr>
          <p:cNvPr id="4" name="Content Placeholder 2"/>
          <p:cNvSpPr txBox="1">
            <a:spLocks/>
          </p:cNvSpPr>
          <p:nvPr/>
        </p:nvSpPr>
        <p:spPr>
          <a:xfrm>
            <a:off x="837470" y="1494692"/>
            <a:ext cx="6386978" cy="467387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RAID 0				</a:t>
            </a:r>
            <a:r>
              <a:rPr lang="en-US" kern="0" dirty="0">
                <a:solidFill>
                  <a:srgbClr val="000000"/>
                </a:solidFill>
              </a:rPr>
              <a:t>RAID 1</a:t>
            </a:r>
          </a:p>
          <a:p>
            <a:pPr marL="0" lvl="0" indent="0">
              <a:buNone/>
            </a:pPr>
            <a:endParaRPr lang="en-GB" sz="2000" kern="0" dirty="0">
              <a:solidFill>
                <a:srgbClr val="000000"/>
              </a:solidFill>
            </a:endParaRPr>
          </a:p>
          <a:p>
            <a:pPr marL="0" lvl="0" indent="0">
              <a:buNone/>
            </a:pPr>
            <a:endParaRPr lang="en-GB" sz="2000" kern="0" dirty="0">
              <a:solidFill>
                <a:srgbClr val="000000"/>
              </a:solidFill>
            </a:endParaRPr>
          </a:p>
          <a:p>
            <a:pPr marL="0" lvl="0" indent="0">
              <a:buNone/>
            </a:pPr>
            <a:endParaRPr lang="en-GB" sz="2000" kern="0" dirty="0">
              <a:solidFill>
                <a:srgbClr val="000000"/>
              </a:solidFill>
            </a:endParaRPr>
          </a:p>
          <a:p>
            <a:pPr marL="0" lvl="0" indent="0">
              <a:buNone/>
            </a:pPr>
            <a:endParaRPr lang="en-US" kern="0" dirty="0">
              <a:solidFill>
                <a:srgbClr val="000000"/>
              </a:solidFill>
            </a:endParaRPr>
          </a:p>
          <a:p>
            <a:pPr marL="0" lvl="0" indent="0">
              <a:buNone/>
            </a:pPr>
            <a:r>
              <a:rPr lang="en-US" kern="0" dirty="0">
                <a:solidFill>
                  <a:srgbClr val="000000"/>
                </a:solidFill>
              </a:rPr>
              <a:t>RAID 5				RAID 10</a:t>
            </a:r>
          </a:p>
        </p:txBody>
      </p:sp>
      <p:grpSp>
        <p:nvGrpSpPr>
          <p:cNvPr id="5" name="Group 4"/>
          <p:cNvGrpSpPr/>
          <p:nvPr/>
        </p:nvGrpSpPr>
        <p:grpSpPr>
          <a:xfrm>
            <a:off x="907809" y="2106679"/>
            <a:ext cx="3043140" cy="867744"/>
            <a:chOff x="907809" y="2106679"/>
            <a:chExt cx="3043140" cy="867744"/>
          </a:xfrm>
        </p:grpSpPr>
        <p:sp>
          <p:nvSpPr>
            <p:cNvPr id="6" name="Rectangle 5"/>
            <p:cNvSpPr/>
            <p:nvPr/>
          </p:nvSpPr>
          <p:spPr bwMode="auto">
            <a:xfrm>
              <a:off x="1028124" y="2106679"/>
              <a:ext cx="1672389" cy="867744"/>
            </a:xfrm>
            <a:prstGeom prst="rect">
              <a:avLst/>
            </a:prstGeom>
            <a:solidFill>
              <a:srgbClr val="4668C5"/>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pc="300" dirty="0">
                <a:solidFill>
                  <a:srgbClr val="000000"/>
                </a:solidFill>
                <a:latin typeface="Segoe UI Light" panose="020B0502040204020203" pitchFamily="34" charset="0"/>
                <a:cs typeface="Segoe UI Light" panose="020B0502040204020203" pitchFamily="34" charset="0"/>
              </a:endParaRPr>
            </a:p>
          </p:txBody>
        </p:sp>
        <p:sp>
          <p:nvSpPr>
            <p:cNvPr id="7" name="Rectangle 6"/>
            <p:cNvSpPr/>
            <p:nvPr/>
          </p:nvSpPr>
          <p:spPr bwMode="auto">
            <a:xfrm>
              <a:off x="907809" y="2106679"/>
              <a:ext cx="3043140" cy="372980"/>
            </a:xfrm>
            <a:prstGeom prst="rect">
              <a:avLst/>
            </a:prstGeom>
            <a:noFill/>
            <a:ln>
              <a:solidFill>
                <a:srgbClr val="00188F"/>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pc="300" dirty="0">
                <a:solidFill>
                  <a:srgbClr val="000000"/>
                </a:solidFill>
                <a:latin typeface="Segoe UI Light" panose="020B0502040204020203" pitchFamily="34" charset="0"/>
                <a:cs typeface="Segoe UI Light" panose="020B0502040204020203" pitchFamily="34" charset="0"/>
              </a:endParaRPr>
            </a:p>
          </p:txBody>
        </p:sp>
        <p:sp>
          <p:nvSpPr>
            <p:cNvPr id="8" name="Rectangle 7"/>
            <p:cNvSpPr/>
            <p:nvPr/>
          </p:nvSpPr>
          <p:spPr bwMode="auto">
            <a:xfrm>
              <a:off x="907809" y="2601443"/>
              <a:ext cx="3043140" cy="372980"/>
            </a:xfrm>
            <a:prstGeom prst="rect">
              <a:avLst/>
            </a:prstGeom>
            <a:noFill/>
            <a:ln>
              <a:solidFill>
                <a:srgbClr val="00188F"/>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pc="300" dirty="0">
                <a:solidFill>
                  <a:srgbClr val="000000"/>
                </a:solidFill>
                <a:latin typeface="Segoe UI Light" panose="020B0502040204020203" pitchFamily="34" charset="0"/>
                <a:cs typeface="Segoe UI Light" panose="020B0502040204020203" pitchFamily="34" charset="0"/>
              </a:endParaRPr>
            </a:p>
          </p:txBody>
        </p:sp>
        <p:sp>
          <p:nvSpPr>
            <p:cNvPr id="9" name="TextBox 8"/>
            <p:cNvSpPr txBox="1"/>
            <p:nvPr/>
          </p:nvSpPr>
          <p:spPr>
            <a:xfrm>
              <a:off x="1028124" y="2110327"/>
              <a:ext cx="1653017" cy="369332"/>
            </a:xfrm>
            <a:prstGeom prst="rect">
              <a:avLst/>
            </a:prstGeom>
            <a:noFill/>
          </p:spPr>
          <p:txBody>
            <a:bodyPr wrap="none" rtlCol="0">
              <a:spAutoFit/>
            </a:bodyPr>
            <a:lstStyle/>
            <a:p>
              <a:pPr lvl="0" fontAlgn="base">
                <a:spcBef>
                  <a:spcPct val="0"/>
                </a:spcBef>
                <a:spcAft>
                  <a:spcPct val="0"/>
                </a:spcAft>
              </a:pPr>
              <a:r>
                <a:rPr lang="en-GB" spc="300" dirty="0">
                  <a:solidFill>
                    <a:srgbClr val="FFFFFF"/>
                  </a:solidFill>
                  <a:latin typeface="Segoe UI Light" panose="020B0502040204020203" pitchFamily="34" charset="0"/>
                  <a:cs typeface="Segoe UI Light" panose="020B0502040204020203" pitchFamily="34" charset="0"/>
                </a:rPr>
                <a:t>A C E G I K</a:t>
              </a:r>
              <a:endParaRPr lang="en-US" spc="300" dirty="0">
                <a:solidFill>
                  <a:srgbClr val="FFFFFF"/>
                </a:solidFill>
                <a:latin typeface="Segoe UI Light" panose="020B0502040204020203" pitchFamily="34" charset="0"/>
                <a:cs typeface="Segoe UI Light" panose="020B0502040204020203" pitchFamily="34" charset="0"/>
              </a:endParaRPr>
            </a:p>
          </p:txBody>
        </p:sp>
        <p:sp>
          <p:nvSpPr>
            <p:cNvPr id="10" name="TextBox 9"/>
            <p:cNvSpPr txBox="1"/>
            <p:nvPr/>
          </p:nvSpPr>
          <p:spPr>
            <a:xfrm>
              <a:off x="1028124" y="2605091"/>
              <a:ext cx="1645002" cy="369332"/>
            </a:xfrm>
            <a:prstGeom prst="rect">
              <a:avLst/>
            </a:prstGeom>
            <a:noFill/>
          </p:spPr>
          <p:txBody>
            <a:bodyPr wrap="none" rtlCol="0">
              <a:spAutoFit/>
            </a:bodyPr>
            <a:lstStyle/>
            <a:p>
              <a:pPr lvl="0" fontAlgn="base">
                <a:spcBef>
                  <a:spcPct val="0"/>
                </a:spcBef>
                <a:spcAft>
                  <a:spcPct val="0"/>
                </a:spcAft>
              </a:pPr>
              <a:r>
                <a:rPr lang="en-GB" spc="300" dirty="0">
                  <a:solidFill>
                    <a:srgbClr val="FFFFFF"/>
                  </a:solidFill>
                  <a:latin typeface="Segoe UI Light" panose="020B0502040204020203" pitchFamily="34" charset="0"/>
                  <a:cs typeface="Segoe UI Light" panose="020B0502040204020203" pitchFamily="34" charset="0"/>
                </a:rPr>
                <a:t>B D F H J L</a:t>
              </a:r>
              <a:endParaRPr lang="en-US" spc="300" dirty="0">
                <a:solidFill>
                  <a:srgbClr val="FFFFFF"/>
                </a:solidFill>
                <a:latin typeface="Segoe UI Light" panose="020B0502040204020203" pitchFamily="34" charset="0"/>
                <a:cs typeface="Segoe UI Light" panose="020B0502040204020203" pitchFamily="34" charset="0"/>
              </a:endParaRPr>
            </a:p>
          </p:txBody>
        </p:sp>
      </p:grpSp>
      <p:grpSp>
        <p:nvGrpSpPr>
          <p:cNvPr id="11" name="Group 10"/>
          <p:cNvGrpSpPr/>
          <p:nvPr/>
        </p:nvGrpSpPr>
        <p:grpSpPr>
          <a:xfrm>
            <a:off x="5462337" y="2106679"/>
            <a:ext cx="3043140" cy="867744"/>
            <a:chOff x="5462337" y="2106679"/>
            <a:chExt cx="3043140" cy="867744"/>
          </a:xfrm>
        </p:grpSpPr>
        <p:sp>
          <p:nvSpPr>
            <p:cNvPr id="12" name="Rectangle 11"/>
            <p:cNvSpPr/>
            <p:nvPr/>
          </p:nvSpPr>
          <p:spPr bwMode="auto">
            <a:xfrm>
              <a:off x="5582652" y="2106679"/>
              <a:ext cx="1672389" cy="867744"/>
            </a:xfrm>
            <a:prstGeom prst="rect">
              <a:avLst/>
            </a:prstGeom>
            <a:solidFill>
              <a:srgbClr val="4668C5"/>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pc="300" dirty="0">
                <a:solidFill>
                  <a:srgbClr val="000000"/>
                </a:solidFill>
                <a:latin typeface="Segoe UI Light" panose="020B0502040204020203" pitchFamily="34" charset="0"/>
                <a:cs typeface="Segoe UI Light" panose="020B0502040204020203" pitchFamily="34" charset="0"/>
              </a:endParaRPr>
            </a:p>
          </p:txBody>
        </p:sp>
        <p:sp>
          <p:nvSpPr>
            <p:cNvPr id="13" name="Rectangle 12"/>
            <p:cNvSpPr/>
            <p:nvPr/>
          </p:nvSpPr>
          <p:spPr bwMode="auto">
            <a:xfrm>
              <a:off x="5462337" y="2106679"/>
              <a:ext cx="3043140" cy="372980"/>
            </a:xfrm>
            <a:prstGeom prst="rect">
              <a:avLst/>
            </a:prstGeom>
            <a:noFill/>
            <a:ln>
              <a:solidFill>
                <a:srgbClr val="00188F"/>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pc="300" dirty="0">
                <a:solidFill>
                  <a:srgbClr val="000000"/>
                </a:solidFill>
                <a:latin typeface="Segoe UI Light" panose="020B0502040204020203" pitchFamily="34" charset="0"/>
                <a:cs typeface="Segoe UI Light" panose="020B0502040204020203" pitchFamily="34" charset="0"/>
              </a:endParaRPr>
            </a:p>
          </p:txBody>
        </p:sp>
        <p:sp>
          <p:nvSpPr>
            <p:cNvPr id="14" name="Rectangle 13"/>
            <p:cNvSpPr/>
            <p:nvPr/>
          </p:nvSpPr>
          <p:spPr bwMode="auto">
            <a:xfrm>
              <a:off x="5462337" y="2601443"/>
              <a:ext cx="3043140" cy="372980"/>
            </a:xfrm>
            <a:prstGeom prst="rect">
              <a:avLst/>
            </a:prstGeom>
            <a:noFill/>
            <a:ln>
              <a:solidFill>
                <a:srgbClr val="00188F"/>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pc="300" dirty="0">
                <a:solidFill>
                  <a:srgbClr val="000000"/>
                </a:solidFill>
                <a:latin typeface="Segoe UI Light" panose="020B0502040204020203" pitchFamily="34" charset="0"/>
                <a:cs typeface="Segoe UI Light" panose="020B0502040204020203" pitchFamily="34" charset="0"/>
              </a:endParaRPr>
            </a:p>
          </p:txBody>
        </p:sp>
        <p:sp>
          <p:nvSpPr>
            <p:cNvPr id="15" name="TextBox 14"/>
            <p:cNvSpPr txBox="1"/>
            <p:nvPr/>
          </p:nvSpPr>
          <p:spPr>
            <a:xfrm>
              <a:off x="5582652" y="2110327"/>
              <a:ext cx="1712328" cy="369332"/>
            </a:xfrm>
            <a:prstGeom prst="rect">
              <a:avLst/>
            </a:prstGeom>
            <a:noFill/>
          </p:spPr>
          <p:txBody>
            <a:bodyPr wrap="none" rtlCol="0">
              <a:spAutoFit/>
            </a:bodyPr>
            <a:lstStyle/>
            <a:p>
              <a:pPr lvl="0" fontAlgn="base">
                <a:spcBef>
                  <a:spcPct val="0"/>
                </a:spcBef>
                <a:spcAft>
                  <a:spcPct val="0"/>
                </a:spcAft>
              </a:pPr>
              <a:r>
                <a:rPr lang="en-GB" spc="300" dirty="0">
                  <a:solidFill>
                    <a:srgbClr val="FFFFFF"/>
                  </a:solidFill>
                  <a:latin typeface="Segoe UI Light" panose="020B0502040204020203" pitchFamily="34" charset="0"/>
                  <a:cs typeface="Segoe UI Light" panose="020B0502040204020203" pitchFamily="34" charset="0"/>
                </a:rPr>
                <a:t>A B C D E F</a:t>
              </a:r>
              <a:endParaRPr lang="en-US" spc="300" dirty="0">
                <a:solidFill>
                  <a:srgbClr val="FFFFFF"/>
                </a:solidFill>
                <a:latin typeface="Segoe UI Light" panose="020B0502040204020203" pitchFamily="34" charset="0"/>
                <a:cs typeface="Segoe UI Light" panose="020B0502040204020203" pitchFamily="34" charset="0"/>
              </a:endParaRPr>
            </a:p>
          </p:txBody>
        </p:sp>
        <p:sp>
          <p:nvSpPr>
            <p:cNvPr id="16" name="TextBox 15"/>
            <p:cNvSpPr txBox="1"/>
            <p:nvPr/>
          </p:nvSpPr>
          <p:spPr>
            <a:xfrm>
              <a:off x="5582652" y="2605091"/>
              <a:ext cx="1712328" cy="369332"/>
            </a:xfrm>
            <a:prstGeom prst="rect">
              <a:avLst/>
            </a:prstGeom>
            <a:noFill/>
          </p:spPr>
          <p:txBody>
            <a:bodyPr wrap="none" rtlCol="0">
              <a:spAutoFit/>
            </a:bodyPr>
            <a:lstStyle/>
            <a:p>
              <a:pPr lvl="0" fontAlgn="base">
                <a:spcBef>
                  <a:spcPct val="0"/>
                </a:spcBef>
                <a:spcAft>
                  <a:spcPct val="0"/>
                </a:spcAft>
              </a:pPr>
              <a:r>
                <a:rPr lang="en-GB" spc="300" dirty="0">
                  <a:solidFill>
                    <a:srgbClr val="FFFFFF"/>
                  </a:solidFill>
                  <a:latin typeface="Segoe UI Light" panose="020B0502040204020203" pitchFamily="34" charset="0"/>
                  <a:cs typeface="Segoe UI Light" panose="020B0502040204020203" pitchFamily="34" charset="0"/>
                </a:rPr>
                <a:t>A B C D E F</a:t>
              </a:r>
              <a:endParaRPr lang="en-US" spc="300" dirty="0">
                <a:solidFill>
                  <a:srgbClr val="FFFFFF"/>
                </a:solidFill>
                <a:latin typeface="Segoe UI Light" panose="020B0502040204020203" pitchFamily="34" charset="0"/>
                <a:cs typeface="Segoe UI Light" panose="020B0502040204020203" pitchFamily="34" charset="0"/>
              </a:endParaRPr>
            </a:p>
          </p:txBody>
        </p:sp>
      </p:grpSp>
      <p:grpSp>
        <p:nvGrpSpPr>
          <p:cNvPr id="17" name="Group 16"/>
          <p:cNvGrpSpPr/>
          <p:nvPr/>
        </p:nvGrpSpPr>
        <p:grpSpPr>
          <a:xfrm>
            <a:off x="907809" y="4185700"/>
            <a:ext cx="3043140" cy="1362508"/>
            <a:chOff x="907809" y="4185700"/>
            <a:chExt cx="3043140" cy="1362508"/>
          </a:xfrm>
        </p:grpSpPr>
        <p:sp>
          <p:nvSpPr>
            <p:cNvPr id="18" name="Rectangle 17"/>
            <p:cNvSpPr/>
            <p:nvPr/>
          </p:nvSpPr>
          <p:spPr bwMode="auto">
            <a:xfrm>
              <a:off x="1028124" y="4185700"/>
              <a:ext cx="1672389" cy="1362508"/>
            </a:xfrm>
            <a:prstGeom prst="rect">
              <a:avLst/>
            </a:prstGeom>
            <a:solidFill>
              <a:srgbClr val="4668C5"/>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pc="300" dirty="0">
                <a:solidFill>
                  <a:srgbClr val="000000"/>
                </a:solidFill>
                <a:latin typeface="Segoe UI" panose="020B0502040204020203" pitchFamily="34" charset="0"/>
                <a:cs typeface="Segoe UI" panose="020B0502040204020203" pitchFamily="34" charset="0"/>
              </a:endParaRPr>
            </a:p>
          </p:txBody>
        </p:sp>
        <p:sp>
          <p:nvSpPr>
            <p:cNvPr id="19" name="Rectangle 18"/>
            <p:cNvSpPr/>
            <p:nvPr/>
          </p:nvSpPr>
          <p:spPr bwMode="auto">
            <a:xfrm>
              <a:off x="907809" y="5175228"/>
              <a:ext cx="3043140" cy="372980"/>
            </a:xfrm>
            <a:prstGeom prst="rect">
              <a:avLst/>
            </a:prstGeom>
            <a:noFill/>
            <a:ln>
              <a:solidFill>
                <a:srgbClr val="00188F"/>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pc="300" dirty="0">
                <a:solidFill>
                  <a:srgbClr val="000000"/>
                </a:solidFill>
                <a:latin typeface="Segoe UI" panose="020B0502040204020203" pitchFamily="34" charset="0"/>
                <a:cs typeface="Segoe UI" panose="020B0502040204020203" pitchFamily="34" charset="0"/>
              </a:endParaRPr>
            </a:p>
          </p:txBody>
        </p:sp>
        <p:sp>
          <p:nvSpPr>
            <p:cNvPr id="20" name="Rectangle 19"/>
            <p:cNvSpPr/>
            <p:nvPr/>
          </p:nvSpPr>
          <p:spPr bwMode="auto">
            <a:xfrm>
              <a:off x="907809" y="4185700"/>
              <a:ext cx="3043140" cy="372980"/>
            </a:xfrm>
            <a:prstGeom prst="rect">
              <a:avLst/>
            </a:prstGeom>
            <a:noFill/>
            <a:ln>
              <a:solidFill>
                <a:srgbClr val="00188F"/>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pc="300" dirty="0">
                <a:solidFill>
                  <a:srgbClr val="000000"/>
                </a:solidFill>
                <a:latin typeface="Segoe UI" panose="020B0502040204020203" pitchFamily="34" charset="0"/>
                <a:cs typeface="Segoe UI" panose="020B0502040204020203" pitchFamily="34" charset="0"/>
              </a:endParaRPr>
            </a:p>
          </p:txBody>
        </p:sp>
        <p:sp>
          <p:nvSpPr>
            <p:cNvPr id="21" name="Rectangle 20"/>
            <p:cNvSpPr/>
            <p:nvPr/>
          </p:nvSpPr>
          <p:spPr bwMode="auto">
            <a:xfrm>
              <a:off x="907809" y="4680464"/>
              <a:ext cx="3043140" cy="372980"/>
            </a:xfrm>
            <a:prstGeom prst="rect">
              <a:avLst/>
            </a:prstGeom>
            <a:noFill/>
            <a:ln>
              <a:solidFill>
                <a:srgbClr val="00188F"/>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pc="300" dirty="0">
                <a:solidFill>
                  <a:srgbClr val="000000"/>
                </a:solidFill>
                <a:latin typeface="Segoe UI" panose="020B0502040204020203" pitchFamily="34" charset="0"/>
                <a:cs typeface="Segoe UI" panose="020B0502040204020203" pitchFamily="34" charset="0"/>
              </a:endParaRPr>
            </a:p>
          </p:txBody>
        </p:sp>
        <p:sp>
          <p:nvSpPr>
            <p:cNvPr id="22" name="TextBox 21"/>
            <p:cNvSpPr txBox="1"/>
            <p:nvPr/>
          </p:nvSpPr>
          <p:spPr>
            <a:xfrm>
              <a:off x="1028124" y="4189348"/>
              <a:ext cx="1752403" cy="369332"/>
            </a:xfrm>
            <a:prstGeom prst="rect">
              <a:avLst/>
            </a:prstGeom>
            <a:noFill/>
          </p:spPr>
          <p:txBody>
            <a:bodyPr wrap="none" rtlCol="0">
              <a:spAutoFit/>
            </a:bodyPr>
            <a:lstStyle/>
            <a:p>
              <a:pPr lvl="0" fontAlgn="base">
                <a:spcBef>
                  <a:spcPct val="0"/>
                </a:spcBef>
                <a:spcAft>
                  <a:spcPct val="0"/>
                </a:spcAft>
              </a:pPr>
              <a:r>
                <a:rPr lang="en-GB" spc="300" dirty="0">
                  <a:solidFill>
                    <a:srgbClr val="FFFFFF"/>
                  </a:solidFill>
                  <a:latin typeface="Segoe UI" panose="020B0502040204020203" pitchFamily="34" charset="0"/>
                  <a:cs typeface="Segoe UI" panose="020B0502040204020203" pitchFamily="34" charset="0"/>
                </a:rPr>
                <a:t>A # E G # K</a:t>
              </a:r>
              <a:endParaRPr lang="en-US" spc="300" dirty="0">
                <a:solidFill>
                  <a:srgbClr val="FFFFFF"/>
                </a:solidFill>
                <a:latin typeface="Segoe UI" panose="020B0502040204020203" pitchFamily="34" charset="0"/>
                <a:cs typeface="Segoe UI" panose="020B0502040204020203" pitchFamily="34" charset="0"/>
              </a:endParaRPr>
            </a:p>
          </p:txBody>
        </p:sp>
        <p:sp>
          <p:nvSpPr>
            <p:cNvPr id="23" name="TextBox 22"/>
            <p:cNvSpPr txBox="1"/>
            <p:nvPr/>
          </p:nvSpPr>
          <p:spPr>
            <a:xfrm>
              <a:off x="1028124" y="4684112"/>
              <a:ext cx="1693092" cy="369332"/>
            </a:xfrm>
            <a:prstGeom prst="rect">
              <a:avLst/>
            </a:prstGeom>
            <a:noFill/>
          </p:spPr>
          <p:txBody>
            <a:bodyPr wrap="none" rtlCol="0">
              <a:spAutoFit/>
            </a:bodyPr>
            <a:lstStyle/>
            <a:p>
              <a:pPr lvl="0" fontAlgn="base">
                <a:spcBef>
                  <a:spcPct val="0"/>
                </a:spcBef>
                <a:spcAft>
                  <a:spcPct val="0"/>
                </a:spcAft>
              </a:pPr>
              <a:r>
                <a:rPr lang="en-GB" spc="300" dirty="0">
                  <a:solidFill>
                    <a:srgbClr val="FFFFFF"/>
                  </a:solidFill>
                  <a:latin typeface="Segoe UI" panose="020B0502040204020203" pitchFamily="34" charset="0"/>
                  <a:cs typeface="Segoe UI" panose="020B0502040204020203" pitchFamily="34" charset="0"/>
                </a:rPr>
                <a:t>B C # H I #</a:t>
              </a:r>
              <a:endParaRPr lang="en-US" spc="300" dirty="0">
                <a:solidFill>
                  <a:srgbClr val="FFFFFF"/>
                </a:solidFill>
                <a:latin typeface="Segoe UI" panose="020B0502040204020203" pitchFamily="34" charset="0"/>
                <a:cs typeface="Segoe UI" panose="020B0502040204020203" pitchFamily="34" charset="0"/>
              </a:endParaRPr>
            </a:p>
          </p:txBody>
        </p:sp>
        <p:sp>
          <p:nvSpPr>
            <p:cNvPr id="24" name="TextBox 23"/>
            <p:cNvSpPr txBox="1"/>
            <p:nvPr/>
          </p:nvSpPr>
          <p:spPr>
            <a:xfrm>
              <a:off x="1052188" y="5175228"/>
              <a:ext cx="1657826" cy="369332"/>
            </a:xfrm>
            <a:prstGeom prst="rect">
              <a:avLst/>
            </a:prstGeom>
            <a:noFill/>
          </p:spPr>
          <p:txBody>
            <a:bodyPr wrap="none" rtlCol="0">
              <a:spAutoFit/>
            </a:bodyPr>
            <a:lstStyle/>
            <a:p>
              <a:pPr lvl="0" fontAlgn="base">
                <a:spcBef>
                  <a:spcPct val="0"/>
                </a:spcBef>
                <a:spcAft>
                  <a:spcPct val="0"/>
                </a:spcAft>
              </a:pPr>
              <a:r>
                <a:rPr lang="en-GB" spc="300" dirty="0">
                  <a:solidFill>
                    <a:srgbClr val="FFFFFF"/>
                  </a:solidFill>
                  <a:latin typeface="Segoe UI" panose="020B0502040204020203" pitchFamily="34" charset="0"/>
                  <a:cs typeface="Segoe UI" panose="020B0502040204020203" pitchFamily="34" charset="0"/>
                </a:rPr>
                <a:t># D F # J L</a:t>
              </a:r>
              <a:endParaRPr lang="en-US" spc="300" dirty="0">
                <a:solidFill>
                  <a:srgbClr val="FFFFFF"/>
                </a:solidFill>
                <a:latin typeface="Segoe UI" panose="020B0502040204020203" pitchFamily="34" charset="0"/>
                <a:cs typeface="Segoe UI" panose="020B0502040204020203" pitchFamily="34" charset="0"/>
              </a:endParaRPr>
            </a:p>
          </p:txBody>
        </p:sp>
      </p:grpSp>
      <p:grpSp>
        <p:nvGrpSpPr>
          <p:cNvPr id="25" name="Group 24"/>
          <p:cNvGrpSpPr/>
          <p:nvPr/>
        </p:nvGrpSpPr>
        <p:grpSpPr>
          <a:xfrm>
            <a:off x="5462337" y="4185700"/>
            <a:ext cx="3043140" cy="1900451"/>
            <a:chOff x="5462337" y="4185700"/>
            <a:chExt cx="3043140" cy="1900451"/>
          </a:xfrm>
        </p:grpSpPr>
        <p:sp>
          <p:nvSpPr>
            <p:cNvPr id="26" name="Rectangle 25"/>
            <p:cNvSpPr/>
            <p:nvPr/>
          </p:nvSpPr>
          <p:spPr bwMode="auto">
            <a:xfrm>
              <a:off x="5563435" y="4185700"/>
              <a:ext cx="1685078" cy="1900451"/>
            </a:xfrm>
            <a:prstGeom prst="rect">
              <a:avLst/>
            </a:prstGeom>
            <a:solidFill>
              <a:srgbClr val="4668C5"/>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sp>
          <p:nvSpPr>
            <p:cNvPr id="27" name="Rectangle 26"/>
            <p:cNvSpPr/>
            <p:nvPr/>
          </p:nvSpPr>
          <p:spPr bwMode="auto">
            <a:xfrm>
              <a:off x="5462337" y="4185700"/>
              <a:ext cx="3043140" cy="372980"/>
            </a:xfrm>
            <a:prstGeom prst="rect">
              <a:avLst/>
            </a:prstGeom>
            <a:noFill/>
            <a:ln>
              <a:solidFill>
                <a:srgbClr val="00188F"/>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pc="300" dirty="0">
                <a:solidFill>
                  <a:srgbClr val="FFFFFF"/>
                </a:solidFill>
                <a:latin typeface="Segoe UI Light" panose="020B0502040204020203" pitchFamily="34" charset="0"/>
                <a:cs typeface="Segoe UI Light" panose="020B0502040204020203" pitchFamily="34" charset="0"/>
              </a:endParaRPr>
            </a:p>
          </p:txBody>
        </p:sp>
        <p:sp>
          <p:nvSpPr>
            <p:cNvPr id="28" name="Rectangle 27"/>
            <p:cNvSpPr/>
            <p:nvPr/>
          </p:nvSpPr>
          <p:spPr bwMode="auto">
            <a:xfrm>
              <a:off x="5462337" y="4680464"/>
              <a:ext cx="3043140" cy="372980"/>
            </a:xfrm>
            <a:prstGeom prst="rect">
              <a:avLst/>
            </a:prstGeom>
            <a:noFill/>
            <a:ln>
              <a:solidFill>
                <a:srgbClr val="00188F"/>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pc="300" dirty="0">
                <a:solidFill>
                  <a:srgbClr val="FFFFFF"/>
                </a:solidFill>
                <a:latin typeface="Segoe UI Light" panose="020B0502040204020203" pitchFamily="34" charset="0"/>
                <a:cs typeface="Segoe UI Light" panose="020B0502040204020203" pitchFamily="34" charset="0"/>
              </a:endParaRPr>
            </a:p>
          </p:txBody>
        </p:sp>
        <p:sp>
          <p:nvSpPr>
            <p:cNvPr id="29" name="Rectangle 28"/>
            <p:cNvSpPr/>
            <p:nvPr/>
          </p:nvSpPr>
          <p:spPr bwMode="auto">
            <a:xfrm>
              <a:off x="5582652" y="4185700"/>
              <a:ext cx="1672389" cy="867744"/>
            </a:xfrm>
            <a:prstGeom prst="rect">
              <a:avLst/>
            </a:prstGeom>
            <a:noFill/>
            <a:ln w="38100">
              <a:solidFill>
                <a:srgbClr val="0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pc="300" dirty="0">
                <a:solidFill>
                  <a:srgbClr val="FFFFFF"/>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5582652" y="4189348"/>
              <a:ext cx="1653017" cy="369332"/>
            </a:xfrm>
            <a:prstGeom prst="rect">
              <a:avLst/>
            </a:prstGeom>
            <a:noFill/>
          </p:spPr>
          <p:txBody>
            <a:bodyPr wrap="none" rtlCol="0">
              <a:spAutoFit/>
            </a:bodyPr>
            <a:lstStyle/>
            <a:p>
              <a:pPr lvl="0" fontAlgn="base">
                <a:spcBef>
                  <a:spcPct val="0"/>
                </a:spcBef>
                <a:spcAft>
                  <a:spcPct val="0"/>
                </a:spcAft>
              </a:pPr>
              <a:r>
                <a:rPr lang="en-GB" spc="300" dirty="0">
                  <a:solidFill>
                    <a:srgbClr val="FFFFFF"/>
                  </a:solidFill>
                  <a:latin typeface="Segoe UI Light" panose="020B0502040204020203" pitchFamily="34" charset="0"/>
                  <a:cs typeface="Segoe UI Light" panose="020B0502040204020203" pitchFamily="34" charset="0"/>
                </a:rPr>
                <a:t>A C E G I K</a:t>
              </a:r>
              <a:endParaRPr lang="en-US" spc="300" dirty="0">
                <a:solidFill>
                  <a:srgbClr val="FFFFFF"/>
                </a:solidFill>
                <a:latin typeface="Segoe UI Light" panose="020B0502040204020203" pitchFamily="34" charset="0"/>
                <a:cs typeface="Segoe UI Light" panose="020B0502040204020203" pitchFamily="34" charset="0"/>
              </a:endParaRPr>
            </a:p>
          </p:txBody>
        </p:sp>
        <p:sp>
          <p:nvSpPr>
            <p:cNvPr id="31" name="TextBox 30"/>
            <p:cNvSpPr txBox="1"/>
            <p:nvPr/>
          </p:nvSpPr>
          <p:spPr>
            <a:xfrm>
              <a:off x="5582652" y="4684112"/>
              <a:ext cx="1645002" cy="369332"/>
            </a:xfrm>
            <a:prstGeom prst="rect">
              <a:avLst/>
            </a:prstGeom>
            <a:noFill/>
          </p:spPr>
          <p:txBody>
            <a:bodyPr wrap="none" rtlCol="0">
              <a:spAutoFit/>
            </a:bodyPr>
            <a:lstStyle/>
            <a:p>
              <a:pPr lvl="0" fontAlgn="base">
                <a:spcBef>
                  <a:spcPct val="0"/>
                </a:spcBef>
                <a:spcAft>
                  <a:spcPct val="0"/>
                </a:spcAft>
              </a:pPr>
              <a:r>
                <a:rPr lang="en-GB" spc="300" dirty="0">
                  <a:solidFill>
                    <a:srgbClr val="FFFFFF"/>
                  </a:solidFill>
                  <a:latin typeface="Segoe UI Light" panose="020B0502040204020203" pitchFamily="34" charset="0"/>
                  <a:cs typeface="Segoe UI Light" panose="020B0502040204020203" pitchFamily="34" charset="0"/>
                </a:rPr>
                <a:t>B D F H J L</a:t>
              </a:r>
              <a:endParaRPr lang="en-US" spc="300" dirty="0">
                <a:solidFill>
                  <a:srgbClr val="FFFFFF"/>
                </a:solidFill>
                <a:latin typeface="Segoe UI Light" panose="020B0502040204020203" pitchFamily="34" charset="0"/>
                <a:cs typeface="Segoe UI Light" panose="020B0502040204020203" pitchFamily="34" charset="0"/>
              </a:endParaRPr>
            </a:p>
          </p:txBody>
        </p:sp>
        <p:sp>
          <p:nvSpPr>
            <p:cNvPr id="32" name="Rectangle 31"/>
            <p:cNvSpPr/>
            <p:nvPr/>
          </p:nvSpPr>
          <p:spPr bwMode="auto">
            <a:xfrm>
              <a:off x="5462337" y="5218407"/>
              <a:ext cx="3043140" cy="372980"/>
            </a:xfrm>
            <a:prstGeom prst="rect">
              <a:avLst/>
            </a:prstGeom>
            <a:noFill/>
            <a:ln>
              <a:solidFill>
                <a:srgbClr val="00188F"/>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pc="300" dirty="0">
                <a:solidFill>
                  <a:srgbClr val="FFFFFF"/>
                </a:solidFill>
                <a:latin typeface="Segoe UI Light" panose="020B0502040204020203" pitchFamily="34" charset="0"/>
                <a:cs typeface="Segoe UI Light" panose="020B0502040204020203" pitchFamily="34" charset="0"/>
              </a:endParaRPr>
            </a:p>
          </p:txBody>
        </p:sp>
        <p:sp>
          <p:nvSpPr>
            <p:cNvPr id="33" name="Rectangle 32"/>
            <p:cNvSpPr/>
            <p:nvPr/>
          </p:nvSpPr>
          <p:spPr bwMode="auto">
            <a:xfrm>
              <a:off x="5462337" y="5713171"/>
              <a:ext cx="3043140" cy="372980"/>
            </a:xfrm>
            <a:prstGeom prst="rect">
              <a:avLst/>
            </a:prstGeom>
            <a:noFill/>
            <a:ln>
              <a:solidFill>
                <a:srgbClr val="00188F"/>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pc="300" dirty="0">
                <a:solidFill>
                  <a:srgbClr val="FFFFFF"/>
                </a:solidFill>
                <a:latin typeface="Segoe UI Light" panose="020B0502040204020203" pitchFamily="34" charset="0"/>
                <a:cs typeface="Segoe UI Light" panose="020B0502040204020203" pitchFamily="34" charset="0"/>
              </a:endParaRPr>
            </a:p>
          </p:txBody>
        </p:sp>
        <p:sp>
          <p:nvSpPr>
            <p:cNvPr id="34" name="Rectangle 33"/>
            <p:cNvSpPr/>
            <p:nvPr/>
          </p:nvSpPr>
          <p:spPr bwMode="auto">
            <a:xfrm>
              <a:off x="5582652" y="5218407"/>
              <a:ext cx="1672389" cy="867744"/>
            </a:xfrm>
            <a:prstGeom prst="rect">
              <a:avLst/>
            </a:prstGeom>
            <a:noFill/>
            <a:ln w="38100">
              <a:solidFill>
                <a:srgbClr val="00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pc="300" dirty="0">
                <a:solidFill>
                  <a:srgbClr val="FFFFFF"/>
                </a:solidFill>
                <a:latin typeface="Segoe UI Light" panose="020B0502040204020203" pitchFamily="34" charset="0"/>
                <a:cs typeface="Segoe UI Light" panose="020B0502040204020203" pitchFamily="34" charset="0"/>
              </a:endParaRPr>
            </a:p>
          </p:txBody>
        </p:sp>
        <p:sp>
          <p:nvSpPr>
            <p:cNvPr id="35" name="TextBox 34"/>
            <p:cNvSpPr txBox="1"/>
            <p:nvPr/>
          </p:nvSpPr>
          <p:spPr>
            <a:xfrm>
              <a:off x="5582652" y="5222055"/>
              <a:ext cx="1653017" cy="369332"/>
            </a:xfrm>
            <a:prstGeom prst="rect">
              <a:avLst/>
            </a:prstGeom>
            <a:noFill/>
          </p:spPr>
          <p:txBody>
            <a:bodyPr wrap="none" rtlCol="0">
              <a:spAutoFit/>
            </a:bodyPr>
            <a:lstStyle/>
            <a:p>
              <a:pPr lvl="0" fontAlgn="base">
                <a:spcBef>
                  <a:spcPct val="0"/>
                </a:spcBef>
                <a:spcAft>
                  <a:spcPct val="0"/>
                </a:spcAft>
              </a:pPr>
              <a:r>
                <a:rPr lang="en-GB" spc="300" dirty="0">
                  <a:solidFill>
                    <a:srgbClr val="FFFFFF"/>
                  </a:solidFill>
                  <a:latin typeface="Segoe UI Light" panose="020B0502040204020203" pitchFamily="34" charset="0"/>
                  <a:cs typeface="Segoe UI Light" panose="020B0502040204020203" pitchFamily="34" charset="0"/>
                </a:rPr>
                <a:t>A C E G I K</a:t>
              </a:r>
              <a:endParaRPr lang="en-US" spc="300" dirty="0">
                <a:solidFill>
                  <a:srgbClr val="FFFFFF"/>
                </a:solidFill>
                <a:latin typeface="Segoe UI Light" panose="020B0502040204020203" pitchFamily="34" charset="0"/>
                <a:cs typeface="Segoe UI Light" panose="020B0502040204020203" pitchFamily="34" charset="0"/>
              </a:endParaRPr>
            </a:p>
          </p:txBody>
        </p:sp>
        <p:sp>
          <p:nvSpPr>
            <p:cNvPr id="36" name="TextBox 35"/>
            <p:cNvSpPr txBox="1"/>
            <p:nvPr/>
          </p:nvSpPr>
          <p:spPr>
            <a:xfrm>
              <a:off x="5582652" y="5716819"/>
              <a:ext cx="1645002" cy="369332"/>
            </a:xfrm>
            <a:prstGeom prst="rect">
              <a:avLst/>
            </a:prstGeom>
            <a:noFill/>
          </p:spPr>
          <p:txBody>
            <a:bodyPr wrap="none" rtlCol="0">
              <a:spAutoFit/>
            </a:bodyPr>
            <a:lstStyle/>
            <a:p>
              <a:pPr lvl="0" fontAlgn="base">
                <a:spcBef>
                  <a:spcPct val="0"/>
                </a:spcBef>
                <a:spcAft>
                  <a:spcPct val="0"/>
                </a:spcAft>
              </a:pPr>
              <a:r>
                <a:rPr lang="en-GB" spc="300" dirty="0">
                  <a:solidFill>
                    <a:srgbClr val="FFFFFF"/>
                  </a:solidFill>
                  <a:latin typeface="Segoe UI Light" panose="020B0502040204020203" pitchFamily="34" charset="0"/>
                  <a:cs typeface="Segoe UI Light" panose="020B0502040204020203" pitchFamily="34" charset="0"/>
                </a:rPr>
                <a:t>B D F H J L</a:t>
              </a:r>
              <a:endParaRPr lang="en-US" spc="300" dirty="0">
                <a:solidFill>
                  <a:srgbClr val="FFFFFF"/>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45879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Determining File Placement and Number of Files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Isolate log and data files at the physical disk level</a:t>
            </a:r>
          </a:p>
          <a:p>
            <a:pPr lvl="0"/>
            <a:r>
              <a:rPr lang="en-GB" kern="0" dirty="0">
                <a:solidFill>
                  <a:srgbClr val="000000"/>
                </a:solidFill>
              </a:rPr>
              <a:t>Determine the number and location of data files based on performance and maintenance considerations</a:t>
            </a:r>
          </a:p>
          <a:p>
            <a:pPr lvl="1"/>
            <a:r>
              <a:rPr lang="en-GB" kern="0" dirty="0">
                <a:solidFill>
                  <a:srgbClr val="000000"/>
                </a:solidFill>
              </a:rPr>
              <a:t>Use additional files to spread data across storage locations</a:t>
            </a:r>
          </a:p>
          <a:p>
            <a:pPr lvl="1"/>
            <a:r>
              <a:rPr lang="en-GB" kern="0" dirty="0">
                <a:solidFill>
                  <a:srgbClr val="000000"/>
                </a:solidFill>
              </a:rPr>
              <a:t>Use smaller data files when easier maintenance is needed</a:t>
            </a:r>
          </a:p>
          <a:p>
            <a:pPr lvl="1"/>
            <a:r>
              <a:rPr lang="en-GB" kern="0" dirty="0">
                <a:solidFill>
                  <a:srgbClr val="000000"/>
                </a:solidFill>
              </a:rPr>
              <a:t>Use data files as units of backup and restore</a:t>
            </a:r>
          </a:p>
          <a:p>
            <a:pPr lvl="0"/>
            <a:r>
              <a:rPr lang="en-GB" kern="0" dirty="0">
                <a:solidFill>
                  <a:srgbClr val="000000"/>
                </a:solidFill>
              </a:rPr>
              <a:t>Determine log file requirements</a:t>
            </a:r>
          </a:p>
          <a:p>
            <a:pPr lvl="1"/>
            <a:r>
              <a:rPr lang="en-GB" kern="0" dirty="0">
                <a:solidFill>
                  <a:srgbClr val="000000"/>
                </a:solidFill>
              </a:rPr>
              <a:t>Use a single log file in most situations as log files are written sequentially </a:t>
            </a:r>
          </a:p>
          <a:p>
            <a:pPr lvl="0"/>
            <a:endParaRPr lang="en-GB" kern="0" dirty="0">
              <a:solidFill>
                <a:srgbClr val="000000"/>
              </a:solidFill>
            </a:endParaRPr>
          </a:p>
        </p:txBody>
      </p:sp>
    </p:spTree>
    <p:extLst>
      <p:ext uri="{BB962C8B-B14F-4D97-AF65-F5344CB8AC3E}">
        <p14:creationId xmlns:p14="http://schemas.microsoft.com/office/powerpoint/2010/main" val="273266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Ensuring Sufficient File Capacity</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Estimate the size of data, log files and tempdb </a:t>
            </a:r>
          </a:p>
          <a:p>
            <a:pPr lvl="1"/>
            <a:r>
              <a:rPr lang="en-GB" kern="0" dirty="0">
                <a:solidFill>
                  <a:srgbClr val="000000"/>
                </a:solidFill>
              </a:rPr>
              <a:t>Perform load testing with the actual application</a:t>
            </a:r>
          </a:p>
          <a:p>
            <a:pPr lvl="1"/>
            <a:r>
              <a:rPr lang="en-GB" kern="0" dirty="0">
                <a:solidFill>
                  <a:srgbClr val="000000"/>
                </a:solidFill>
              </a:rPr>
              <a:t>Check with the application vendor</a:t>
            </a:r>
          </a:p>
          <a:p>
            <a:pPr lvl="0"/>
            <a:endParaRPr lang="en-GB" kern="0" dirty="0">
              <a:solidFill>
                <a:srgbClr val="000000"/>
              </a:solidFill>
            </a:endParaRPr>
          </a:p>
          <a:p>
            <a:pPr lvl="0"/>
            <a:r>
              <a:rPr lang="en-GB" kern="0" dirty="0">
                <a:solidFill>
                  <a:srgbClr val="000000"/>
                </a:solidFill>
              </a:rPr>
              <a:t>Set the size to a reasonable size:</a:t>
            </a:r>
          </a:p>
          <a:p>
            <a:pPr lvl="1"/>
            <a:r>
              <a:rPr lang="en-GB" kern="0" dirty="0">
                <a:solidFill>
                  <a:srgbClr val="000000"/>
                </a:solidFill>
              </a:rPr>
              <a:t>Leave enough space for new data, without the need to regularly expand</a:t>
            </a:r>
          </a:p>
          <a:p>
            <a:pPr lvl="1"/>
            <a:r>
              <a:rPr lang="en-GB" kern="0" dirty="0">
                <a:solidFill>
                  <a:srgbClr val="000000"/>
                </a:solidFill>
              </a:rPr>
              <a:t>Monitor data and log file usage</a:t>
            </a:r>
          </a:p>
          <a:p>
            <a:pPr lvl="1"/>
            <a:r>
              <a:rPr lang="en-GB" kern="0" dirty="0">
                <a:solidFill>
                  <a:srgbClr val="000000"/>
                </a:solidFill>
              </a:rPr>
              <a:t>Plan for manual expansion </a:t>
            </a:r>
          </a:p>
          <a:p>
            <a:pPr lvl="1"/>
            <a:r>
              <a:rPr lang="en-GB" kern="0" dirty="0">
                <a:solidFill>
                  <a:srgbClr val="000000"/>
                </a:solidFill>
              </a:rPr>
              <a:t>Keep autogrowth enabled to allow for unexpected growth</a:t>
            </a:r>
          </a:p>
          <a:p>
            <a:pPr lvl="0"/>
            <a:endParaRPr lang="en-GB" kern="0" dirty="0">
              <a:solidFill>
                <a:srgbClr val="000000"/>
              </a:solidFill>
            </a:endParaRPr>
          </a:p>
        </p:txBody>
      </p:sp>
    </p:spTree>
    <p:extLst>
      <p:ext uri="{BB962C8B-B14F-4D97-AF65-F5344CB8AC3E}">
        <p14:creationId xmlns:p14="http://schemas.microsoft.com/office/powerpoint/2010/main" val="104728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42a55b84-b1f7-49f0-a350-9dbeab84ad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Managing Storage for System Databases</a:t>
            </a:r>
            <a:endParaRPr lang="en-GB" dirty="0"/>
          </a:p>
        </p:txBody>
      </p:sp>
      <p:sp>
        <p:nvSpPr>
          <p:cNvPr id="3" name="Text Placeholder 2"/>
          <p:cNvSpPr>
            <a:spLocks noGrp="1"/>
          </p:cNvSpPr>
          <p:nvPr>
            <p:ph type="body" idx="1"/>
          </p:nvPr>
        </p:nvSpPr>
        <p:spPr/>
        <p:txBody>
          <a:bodyPr/>
          <a:lstStyle/>
          <a:p>
            <a:r>
              <a:rPr lang="en-GB" dirty="0" smtClean="0"/>
              <a:t>SQL Server System Databases
Moving System Databases
Considerations for tempdb
Demonstration: Moving tempdb Files</a:t>
            </a:r>
            <a:endParaRPr lang="en-GB" dirty="0"/>
          </a:p>
        </p:txBody>
      </p:sp>
    </p:spTree>
    <p:extLst>
      <p:ext uri="{BB962C8B-B14F-4D97-AF65-F5344CB8AC3E}">
        <p14:creationId xmlns:p14="http://schemas.microsoft.com/office/powerpoint/2010/main" val="361819592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16</TotalTime>
  <Words>4929</Words>
  <Application>Microsoft Office PowerPoint</Application>
  <PresentationFormat>On-screen Show (4:3)</PresentationFormat>
  <Paragraphs>531</Paragraphs>
  <Slides>36</Slides>
  <Notes>36</Notes>
  <HiddenSlides>2</HiddenSlides>
  <MMClips>0</MMClips>
  <ScaleCrop>false</ScaleCrop>
  <HeadingPairs>
    <vt:vector size="6" baseType="variant">
      <vt:variant>
        <vt:lpstr>Fonts Used</vt:lpstr>
      </vt:variant>
      <vt:variant>
        <vt:i4>10</vt:i4>
      </vt:variant>
      <vt:variant>
        <vt:lpstr>Theme</vt:lpstr>
      </vt:variant>
      <vt:variant>
        <vt:i4>37</vt:i4>
      </vt:variant>
      <vt:variant>
        <vt:lpstr>Slide Titles</vt:lpstr>
      </vt:variant>
      <vt:variant>
        <vt:i4>36</vt:i4>
      </vt:variant>
    </vt:vector>
  </HeadingPairs>
  <TitlesOfParts>
    <vt:vector size="83" baseType="lpstr">
      <vt:lpstr>Lucida Sans Unicode</vt:lpstr>
      <vt:lpstr>Courier New</vt:lpstr>
      <vt:lpstr>Verdana</vt:lpstr>
      <vt:lpstr>Arial</vt:lpstr>
      <vt:lpstr>Segoe UI Light</vt:lpstr>
      <vt:lpstr>Segoe UI</vt:lpstr>
      <vt:lpstr>Wingdings</vt:lpstr>
      <vt:lpstr>Symbol</vt:lpstr>
      <vt:lpstr>Calibri</vt:lpstr>
      <vt:lpstr>Times New Roman</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34_NG_MOC_Core_ModuleNew2</vt:lpstr>
      <vt:lpstr>35_NG_MOC_Core_ModuleNew2</vt:lpstr>
      <vt:lpstr>36_NG_MOC_Core_ModuleNew2</vt:lpstr>
      <vt:lpstr>Module 3</vt:lpstr>
      <vt:lpstr>Module Overview</vt:lpstr>
      <vt:lpstr>Lesson 1: Introduction to Data Storage with SQL Server</vt:lpstr>
      <vt:lpstr>How Data Is Stored in SQL Server</vt:lpstr>
      <vt:lpstr>Considerations for Disk Storage Devices</vt:lpstr>
      <vt:lpstr>RAID Levels</vt:lpstr>
      <vt:lpstr>Determining File Placement and Number of Files</vt:lpstr>
      <vt:lpstr>Ensuring Sufficient File Capacity</vt:lpstr>
      <vt:lpstr>Lesson 2: Managing Storage for System Databases</vt:lpstr>
      <vt:lpstr>SQL Server System Databases</vt:lpstr>
      <vt:lpstr>Moving System Databases</vt:lpstr>
      <vt:lpstr>Considerations for tempdb</vt:lpstr>
      <vt:lpstr>Demonstration: Moving tempdb Files</vt:lpstr>
      <vt:lpstr>Lesson 3: Managing Storage for User Databases</vt:lpstr>
      <vt:lpstr>Creating User Databases</vt:lpstr>
      <vt:lpstr>Configuring Database Options</vt:lpstr>
      <vt:lpstr>Demonstration: Creating Databases</vt:lpstr>
      <vt:lpstr>PowerPoint Presentation</vt:lpstr>
      <vt:lpstr>Altering User Databases</vt:lpstr>
      <vt:lpstr>Managing Database Files</vt:lpstr>
      <vt:lpstr>Introduction to Filegroups</vt:lpstr>
      <vt:lpstr>Creating and Managing Filegroups</vt:lpstr>
      <vt:lpstr>Lesson 4: Moving Database Files</vt:lpstr>
      <vt:lpstr>Moving User Database Files</vt:lpstr>
      <vt:lpstr>Detaching and Attaching Databases</vt:lpstr>
      <vt:lpstr>Demonstration: Detaching and Attaching a Database</vt:lpstr>
      <vt:lpstr>Lesson 5: Configuring the Buffer Pool Extension</vt:lpstr>
      <vt:lpstr>Introduction to the Buffer Pool Extension</vt:lpstr>
      <vt:lpstr>Considerations for Using the Buffer Pool Extension</vt:lpstr>
      <vt:lpstr>Configuring the Buffer Pool Extension</vt:lpstr>
      <vt:lpstr>Demonstration: Configuring the Buffer Pool Extension</vt:lpstr>
      <vt:lpstr>PowerPoint Presentation</vt:lpstr>
      <vt:lpstr>Lab: Managing Database Storage</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Richard Strange</dc:creator>
  <cp:lastModifiedBy>Richard Strange</cp:lastModifiedBy>
  <cp:revision>3</cp:revision>
  <dcterms:created xsi:type="dcterms:W3CDTF">2016-01-05T11:51:26Z</dcterms:created>
  <dcterms:modified xsi:type="dcterms:W3CDTF">2016-01-05T16:50:36Z</dcterms:modified>
</cp:coreProperties>
</file>