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theme/theme27.xml" ContentType="application/vnd.openxmlformats-officedocument.theme+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theme/theme28.xml" ContentType="application/vnd.openxmlformats-officedocument.theme+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theme/theme29.xml" ContentType="application/vnd.openxmlformats-officedocument.theme+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theme/theme30.xml" ContentType="application/vnd.openxmlformats-officedocument.theme+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theme/theme31.xml" ContentType="application/vnd.openxmlformats-officedocument.theme+xml"/>
  <Override PartName="/ppt/theme/theme3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 id="2147484037" r:id="rId30"/>
    <p:sldMasterId id="2147484050" r:id="rId31"/>
  </p:sldMasterIdLst>
  <p:notesMasterIdLst>
    <p:notesMasterId r:id="rId62"/>
  </p:notesMasterIdLst>
  <p:sldIdLst>
    <p:sldId id="256" r:id="rId32"/>
    <p:sldId id="257" r:id="rId33"/>
    <p:sldId id="258" r:id="rId34"/>
    <p:sldId id="259" r:id="rId35"/>
    <p:sldId id="260" r:id="rId36"/>
    <p:sldId id="261" r:id="rId37"/>
    <p:sldId id="262" r:id="rId38"/>
    <p:sldId id="263" r:id="rId39"/>
    <p:sldId id="264" r:id="rId40"/>
    <p:sldId id="265" r:id="rId41"/>
    <p:sldId id="266" r:id="rId42"/>
    <p:sldId id="267" r:id="rId43"/>
    <p:sldId id="284" r:id="rId44"/>
    <p:sldId id="268" r:id="rId45"/>
    <p:sldId id="269" r:id="rId46"/>
    <p:sldId id="270" r:id="rId47"/>
    <p:sldId id="271" r:id="rId48"/>
    <p:sldId id="272" r:id="rId49"/>
    <p:sldId id="273" r:id="rId50"/>
    <p:sldId id="274" r:id="rId51"/>
    <p:sldId id="275" r:id="rId52"/>
    <p:sldId id="276" r:id="rId53"/>
    <p:sldId id="277" r:id="rId54"/>
    <p:sldId id="278" r:id="rId55"/>
    <p:sldId id="279" r:id="rId56"/>
    <p:sldId id="286" r:id="rId57"/>
    <p:sldId id="280" r:id="rId58"/>
    <p:sldId id="281" r:id="rId59"/>
    <p:sldId id="282" r:id="rId60"/>
    <p:sldId id="283" r:id="rId61"/>
  </p:sldIdLst>
  <p:sldSz cx="9144000" cy="6858000" type="screen4x3"/>
  <p:notesSz cx="6858000" cy="9144000"/>
  <p:embeddedFontLst>
    <p:embeddedFont>
      <p:font typeface="Calibri" panose="020F0502020204030204" pitchFamily="34" charset="0"/>
      <p:regular r:id="rId63"/>
      <p:bold r:id="rId64"/>
      <p:italic r:id="rId65"/>
      <p:boldItalic r:id="rId66"/>
    </p:embeddedFont>
    <p:embeddedFont>
      <p:font typeface="Lucida Sans Unicode" panose="020B0602030504020204" pitchFamily="34" charset="0"/>
      <p:regular r:id="rId67"/>
    </p:embeddedFont>
    <p:embeddedFont>
      <p:font typeface="Lucida Sans Typewriter" panose="020B0509030504030204" pitchFamily="49" charset="0"/>
      <p:regular r:id="rId68"/>
      <p:bold r:id="rId69"/>
      <p:italic r:id="rId70"/>
      <p:boldItalic r:id="rId71"/>
    </p:embeddedFont>
    <p:embeddedFont>
      <p:font typeface="Verdana" panose="020B0604030504040204" pitchFamily="34" charset="0"/>
      <p:regular r:id="rId72"/>
      <p:bold r:id="rId73"/>
      <p:italic r:id="rId74"/>
      <p:boldItalic r:id="rId75"/>
    </p:embeddedFont>
    <p:embeddedFont>
      <p:font typeface="Segoe UI Light" panose="020B0502040204020203" pitchFamily="34" charset="0"/>
      <p:regular r:id="rId76"/>
      <p:italic r:id="rId77"/>
    </p:embeddedFont>
    <p:embeddedFont>
      <p:font typeface="Segoe UI" panose="020B0502040204020203" pitchFamily="34" charset="0"/>
      <p:regular r:id="rId78"/>
      <p:bold r:id="rId79"/>
      <p:italic r:id="rId80"/>
      <p:boldItalic r:id="rId8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80" d="100"/>
          <a:sy n="80" d="100"/>
        </p:scale>
        <p:origin x="1450" y="77"/>
      </p:cViewPr>
      <p:guideLst>
        <p:guide orient="horz" pos="2160"/>
        <p:guide pos="2880"/>
      </p:guideLst>
    </p:cSldViewPr>
  </p:slideViewPr>
  <p:notesTextViewPr>
    <p:cViewPr>
      <p:scale>
        <a:sx n="1" d="1"/>
        <a:sy n="1" d="1"/>
      </p:scale>
      <p:origin x="0" y="0"/>
    </p:cViewPr>
  </p:notesTextViewPr>
  <p:notesViewPr>
    <p:cSldViewPr snapToGrid="0" showGuides="1">
      <p:cViewPr varScale="1">
        <p:scale>
          <a:sx n="65" d="100"/>
          <a:sy n="65" d="100"/>
        </p:scale>
        <p:origin x="3082" y="5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8.xml"/><Relationship Id="rId21" Type="http://schemas.openxmlformats.org/officeDocument/2006/relationships/slideMaster" Target="slideMasters/slideMaster21.xml"/><Relationship Id="rId34" Type="http://schemas.openxmlformats.org/officeDocument/2006/relationships/slide" Target="slides/slide3.xml"/><Relationship Id="rId42" Type="http://schemas.openxmlformats.org/officeDocument/2006/relationships/slide" Target="slides/slide11.xml"/><Relationship Id="rId47" Type="http://schemas.openxmlformats.org/officeDocument/2006/relationships/slide" Target="slides/slide16.xml"/><Relationship Id="rId50" Type="http://schemas.openxmlformats.org/officeDocument/2006/relationships/slide" Target="slides/slide19.xml"/><Relationship Id="rId55" Type="http://schemas.openxmlformats.org/officeDocument/2006/relationships/slide" Target="slides/slide24.xml"/><Relationship Id="rId63" Type="http://schemas.openxmlformats.org/officeDocument/2006/relationships/font" Target="fonts/font1.fntdata"/><Relationship Id="rId68" Type="http://schemas.openxmlformats.org/officeDocument/2006/relationships/font" Target="fonts/font6.fntdata"/><Relationship Id="rId76" Type="http://schemas.openxmlformats.org/officeDocument/2006/relationships/font" Target="fonts/font14.fntdata"/><Relationship Id="rId84" Type="http://schemas.openxmlformats.org/officeDocument/2006/relationships/theme" Target="theme/theme1.xml"/><Relationship Id="rId7" Type="http://schemas.openxmlformats.org/officeDocument/2006/relationships/slideMaster" Target="slideMasters/slideMaster7.xml"/><Relationship Id="rId71" Type="http://schemas.openxmlformats.org/officeDocument/2006/relationships/font" Target="fonts/font9.fntdata"/><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1.xml"/><Relationship Id="rId37" Type="http://schemas.openxmlformats.org/officeDocument/2006/relationships/slide" Target="slides/slide6.xml"/><Relationship Id="rId40" Type="http://schemas.openxmlformats.org/officeDocument/2006/relationships/slide" Target="slides/slide9.xml"/><Relationship Id="rId45" Type="http://schemas.openxmlformats.org/officeDocument/2006/relationships/slide" Target="slides/slide14.xml"/><Relationship Id="rId53" Type="http://schemas.openxmlformats.org/officeDocument/2006/relationships/slide" Target="slides/slide22.xml"/><Relationship Id="rId58" Type="http://schemas.openxmlformats.org/officeDocument/2006/relationships/slide" Target="slides/slide27.xml"/><Relationship Id="rId66" Type="http://schemas.openxmlformats.org/officeDocument/2006/relationships/font" Target="fonts/font4.fntdata"/><Relationship Id="rId74" Type="http://schemas.openxmlformats.org/officeDocument/2006/relationships/font" Target="fonts/font12.fntdata"/><Relationship Id="rId79" Type="http://schemas.openxmlformats.org/officeDocument/2006/relationships/font" Target="fonts/font17.fntdata"/><Relationship Id="rId5" Type="http://schemas.openxmlformats.org/officeDocument/2006/relationships/slideMaster" Target="slideMasters/slideMaster5.xml"/><Relationship Id="rId61" Type="http://schemas.openxmlformats.org/officeDocument/2006/relationships/slide" Target="slides/slide30.xml"/><Relationship Id="rId82" Type="http://schemas.openxmlformats.org/officeDocument/2006/relationships/presProps" Target="presProps.xml"/><Relationship Id="rId19" Type="http://schemas.openxmlformats.org/officeDocument/2006/relationships/slideMaster" Target="slideMasters/slideMaster1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4.xml"/><Relationship Id="rId43" Type="http://schemas.openxmlformats.org/officeDocument/2006/relationships/slide" Target="slides/slide12.xml"/><Relationship Id="rId48" Type="http://schemas.openxmlformats.org/officeDocument/2006/relationships/slide" Target="slides/slide17.xml"/><Relationship Id="rId56" Type="http://schemas.openxmlformats.org/officeDocument/2006/relationships/slide" Target="slides/slide25.xml"/><Relationship Id="rId64" Type="http://schemas.openxmlformats.org/officeDocument/2006/relationships/font" Target="fonts/font2.fntdata"/><Relationship Id="rId69" Type="http://schemas.openxmlformats.org/officeDocument/2006/relationships/font" Target="fonts/font7.fntdata"/><Relationship Id="rId77" Type="http://schemas.openxmlformats.org/officeDocument/2006/relationships/font" Target="fonts/font15.fntdata"/><Relationship Id="rId8" Type="http://schemas.openxmlformats.org/officeDocument/2006/relationships/slideMaster" Target="slideMasters/slideMaster8.xml"/><Relationship Id="rId51" Type="http://schemas.openxmlformats.org/officeDocument/2006/relationships/slide" Target="slides/slide20.xml"/><Relationship Id="rId72" Type="http://schemas.openxmlformats.org/officeDocument/2006/relationships/font" Target="fonts/font10.fntdata"/><Relationship Id="rId80" Type="http://schemas.openxmlformats.org/officeDocument/2006/relationships/font" Target="fonts/font18.fntdata"/><Relationship Id="rId85"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2.xml"/><Relationship Id="rId38" Type="http://schemas.openxmlformats.org/officeDocument/2006/relationships/slide" Target="slides/slide7.xml"/><Relationship Id="rId46" Type="http://schemas.openxmlformats.org/officeDocument/2006/relationships/slide" Target="slides/slide15.xml"/><Relationship Id="rId59" Type="http://schemas.openxmlformats.org/officeDocument/2006/relationships/slide" Target="slides/slide28.xml"/><Relationship Id="rId67" Type="http://schemas.openxmlformats.org/officeDocument/2006/relationships/font" Target="fonts/font5.fntdata"/><Relationship Id="rId20" Type="http://schemas.openxmlformats.org/officeDocument/2006/relationships/slideMaster" Target="slideMasters/slideMaster20.xml"/><Relationship Id="rId41" Type="http://schemas.openxmlformats.org/officeDocument/2006/relationships/slide" Target="slides/slide10.xml"/><Relationship Id="rId54" Type="http://schemas.openxmlformats.org/officeDocument/2006/relationships/slide" Target="slides/slide23.xml"/><Relationship Id="rId62" Type="http://schemas.openxmlformats.org/officeDocument/2006/relationships/notesMaster" Target="notesMasters/notesMaster1.xml"/><Relationship Id="rId70" Type="http://schemas.openxmlformats.org/officeDocument/2006/relationships/font" Target="fonts/font8.fntdata"/><Relationship Id="rId75" Type="http://schemas.openxmlformats.org/officeDocument/2006/relationships/font" Target="fonts/font13.fntdata"/><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5.xml"/><Relationship Id="rId49" Type="http://schemas.openxmlformats.org/officeDocument/2006/relationships/slide" Target="slides/slide18.xml"/><Relationship Id="rId57" Type="http://schemas.openxmlformats.org/officeDocument/2006/relationships/slide" Target="slides/slide26.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 Target="slides/slide13.xml"/><Relationship Id="rId52" Type="http://schemas.openxmlformats.org/officeDocument/2006/relationships/slide" Target="slides/slide21.xml"/><Relationship Id="rId60" Type="http://schemas.openxmlformats.org/officeDocument/2006/relationships/slide" Target="slides/slide29.xml"/><Relationship Id="rId65" Type="http://schemas.openxmlformats.org/officeDocument/2006/relationships/font" Target="fonts/font3.fntdata"/><Relationship Id="rId73" Type="http://schemas.openxmlformats.org/officeDocument/2006/relationships/font" Target="fonts/font11.fntdata"/><Relationship Id="rId78" Type="http://schemas.openxmlformats.org/officeDocument/2006/relationships/font" Target="fonts/font16.fntdata"/><Relationship Id="rId81"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46E215-F1E8-470D-A130-BEFF4426B3D8}" type="datetimeFigureOut">
              <a:rPr lang="en-GB" smtClean="0"/>
              <a:t>05/01/2016</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D5662-4659-435E-803C-A84DC65AA1CC}" type="slidenum">
              <a:rPr lang="en-GB" smtClean="0"/>
              <a:t>‹#›</a:t>
            </a:fld>
            <a:endParaRPr lang="en-GB" dirty="0"/>
          </a:p>
        </p:txBody>
      </p:sp>
    </p:spTree>
    <p:extLst>
      <p:ext uri="{BB962C8B-B14F-4D97-AF65-F5344CB8AC3E}">
        <p14:creationId xmlns:p14="http://schemas.microsoft.com/office/powerpoint/2010/main" val="600144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20462C-MIA-SQL virtual machine used in the lab for this module includes a lot of software services that can take a while to start. For the best experience, have students start the 20462C-MIA-DC and 20462C-MIA-SQL virtual machines at the beginning of the module so that the services have time to start before students begin the lab.</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9CD5662-4659-435E-803C-A84DC65AA1CC}"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Restoring SQL Server 2014 Databases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089812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Make it clear that there is no way to restore additional backups after a restore WITH RECOVERY. If the full database backup has been performed WITH RECOVERY by accident, the restore sequence has to be restarted.</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If the last backup was also restored WITH NORECOVERY, the database can be recovered using RESTORE LOG &lt;</a:t>
            </a:r>
            <a:r>
              <a:rPr lang="en-GB" sz="1000" i="1" dirty="0" smtClean="0">
                <a:effectLst/>
                <a:latin typeface="Arial" panose="020B0604020202020204" pitchFamily="34" charset="0"/>
                <a:ea typeface="Calibri" panose="020F0502020204030204" pitchFamily="34" charset="0"/>
                <a:cs typeface="Times New Roman" panose="02020603050405020304" pitchFamily="18" charset="0"/>
              </a:rPr>
              <a:t>database_name</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&gt; WITH RECOVERY.</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9CD5662-4659-435E-803C-A84DC65AA1CC}"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Restoring SQL Server 2014 Databases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276121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Walk the students through the example, particularly noting that the log chain must be restored chronologically or the restore process will fail.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9CD5662-4659-435E-803C-A84DC65AA1CC}"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Restoring SQL Server 2014 Databases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141264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20462C-MIA-DC and 20462C-MIA-SQL virtual machines. Then log on to 20462C-MIA-SQL as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ADVENTUREWORKS\Student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with the password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Pa$$w0rd</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20462C-MIA-DC and 20462C-MIA-SQL virtual machines are running, and log on to 20462C-MIA-SQL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D:\Demofiles\Mod05 folder, 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Setup.cmd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as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database engine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Object Explorer,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Databases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note that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database is in a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Recovery Pending</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state.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 Query</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execute the following Transact-SQL code to attempt to bring the database online.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ct val="115000"/>
              </a:lnSpc>
              <a:spcBef>
                <a:spcPts val="600"/>
              </a:spcBef>
              <a:spcAft>
                <a:spcPts val="995"/>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ALTER DATABASE AdventureWorks SET ONLINE;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Note the error message that is displayed.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AdventureWorks.mdf</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data file has been lost, so the database cannot be brought online.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Delete the ALTER DATABASE statement, and replace it with the following code to perform a tail-log backup:</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533400" marR="76200">
              <a:lnSpc>
                <a:spcPct val="115000"/>
              </a:lnSpc>
              <a:spcAft>
                <a:spcPts val="995"/>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BACKUP LOG AdventureWorks TO DISK = 'D:\Demofiles\Mod05\AW-TailLog.bak'</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533400" marR="76200">
              <a:lnSpc>
                <a:spcPct val="115000"/>
              </a:lnSpc>
              <a:spcAft>
                <a:spcPts val="995"/>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WITH NO_TRUNCATE;</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view the resulting message to verify that the backup is successful.</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9CD5662-4659-435E-803C-A84DC65AA1CC}"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Restoring SQL Server 2014 Databases</a:t>
            </a:r>
            <a:endParaRPr lang="en-GB" sz="1200" b="1" dirty="0">
              <a:solidFill>
                <a:srgbClr val="336699"/>
              </a:solidFill>
              <a:latin typeface="Arial" panose="020B0604020202020204" pitchFamily="34" charset="0"/>
            </a:endParaRPr>
          </a:p>
        </p:txBody>
      </p:sp>
      <p:sp>
        <p:nvSpPr>
          <p:cNvPr id="7" name="TextBox 6"/>
          <p:cNvSpPr txBox="1"/>
          <p:nvPr/>
        </p:nvSpPr>
        <p:spPr>
          <a:xfrm>
            <a:off x="23446" y="8866554"/>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1788257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Restore a Database</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Object Explorer, right-click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database, point to </a:t>
            </a:r>
            <a:r>
              <a:rPr lang="en-US" sz="1000" b="1" dirty="0">
                <a:latin typeface="Arial" panose="020B0604020202020204" pitchFamily="34" charset="0"/>
                <a:ea typeface="Times New Roman" panose="02020603050405020304" pitchFamily="18" charset="0"/>
                <a:cs typeface="Times New Roman" panose="02020603050405020304" pitchFamily="18" charset="0"/>
              </a:rPr>
              <a:t>Tasks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point to </a:t>
            </a:r>
            <a:r>
              <a:rPr lang="en-US" sz="1000" b="1" dirty="0">
                <a:latin typeface="Arial" panose="020B0604020202020204" pitchFamily="34" charset="0"/>
                <a:ea typeface="Times New Roman" panose="02020603050405020304" pitchFamily="18" charset="0"/>
                <a:cs typeface="Times New Roman" panose="02020603050405020304" pitchFamily="18" charset="0"/>
              </a:rPr>
              <a:t>Restore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Database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Restore Database – AdventureWorks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Source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section,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Device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the ellipses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button.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backup devices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Locate backup File – MIA-SQL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select D:\Demofiles\Mod05\AW.bak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backup devices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ensure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D:\Demofiles\Mod05\AW.bak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is listed,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Locate backup File – MIA-SQL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select D:\Demofiles\Mod05\AW-TailLog.bak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backup devices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ensure that both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D:\Demofiles\Mod05\AW.bak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D:\Demofiles\Mod05\AW-TailLog.bak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are listed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Note that the backup media contains a full backup, a differential backup, and a transaction log backup (these are the planned backups in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AW.bak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a copy-only transaction log backup (which is the tail-log backup in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AW-TailLog.bak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All of these are automatically selected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Restore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column.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Options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ensure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Recovery state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is set to RESTORE WITH RECOVERY.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Script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drop-down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Query Editor Window</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When the database has been restored successfully,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View the Transact-SQL code that was used to restore the database, noting that the full backup, the differential backup, and the first transaction log backup were restored using the NORECOVERY option. The restore operation for the tail-log backup used the default RECOVERY option to recover the database.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Object Explorer, verify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database is now recovered and ready to use.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Close SQL Server Management Studio without saving any files.</a:t>
            </a:r>
            <a:endParaRPr lang="en-GB" dirty="0"/>
          </a:p>
        </p:txBody>
      </p:sp>
      <p:sp>
        <p:nvSpPr>
          <p:cNvPr id="4" name="Slide Number Placeholder 3"/>
          <p:cNvSpPr>
            <a:spLocks noGrp="1"/>
          </p:cNvSpPr>
          <p:nvPr>
            <p:ph type="sldNum" sz="quarter" idx="10"/>
          </p:nvPr>
        </p:nvSpPr>
        <p:spPr/>
        <p:txBody>
          <a:bodyPr/>
          <a:lstStyle/>
          <a:p>
            <a:fld id="{59CD5662-4659-435E-803C-A84DC65AA1CC}" type="slidenum">
              <a:rPr lang="en-GB" smtClean="0"/>
              <a:t>13</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Restoring SQL Server 2014 Databases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265355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9CD5662-4659-435E-803C-A84DC65AA1CC}"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Restoring SQL Server 2014 Databases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947593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a piecemeal restore breaks the general rule of not recovering the database until the last restore operation. In this case, you recover the database to enable access to the read/write filegroups before the read-only filegroups are restored. This requires that you specify the PARTIAL option when recovering the initial read/write filegroup backup.</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9CD5662-4659-435E-803C-A84DC65AA1CC}"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Restoring SQL Server 2014 Databases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769372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59CD5662-4659-435E-803C-A84DC65AA1CC}"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Restoring SQL Server 2014 Databases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8436289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or start the 20462C-MIA-DC and 20462C-MIA-SQL virtual machines, log on to 20462C-MIA-SQL as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ADVENTUREWORKS\Student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with the password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Pa$$w0rd</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and run D:\Demofiles\Mod05\Setup.cmd as Administrator.</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Restore an Encrypted Backup</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20462C-MIA-DC and 20462C-MIA-SQL virtual machines are running, and log on to 20462C-MIA-SQL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If you did not complete the previous demonstration, in the D:\Demofiles\Mod05 folder, 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Setup.cmd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as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MIA-SQL\SQL2</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database engine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Object Explorer, under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MIA-SQL\SQL2</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instance,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Databases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view the existing databases on this instance.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Restore Encrypted Backup.sql</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script file in the D:\Demofiles\Mod05 folder.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Try to restore an encrypted backup</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Note that this fails because the required certificate is not present.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Create a database master key for master</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This creates a database master key for the master database on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MIA-SQL\SQL2</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Import the backed up certificate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This creates a certificate from public and private key backups that were taken from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instance.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Restore the encrypted database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Note that this time the restore operation succeeds.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Object Explorer, refresh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Databases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folder and verify that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AdventureWorksEncrypt </a:t>
            </a:r>
            <a:r>
              <a:rPr lang="en-GB" sz="1000" dirty="0">
                <a:latin typeface="Arial" panose="020B0604020202020204" pitchFamily="34" charset="0"/>
                <a:ea typeface="Times New Roman" panose="02020603050405020304" pitchFamily="18" charset="0"/>
                <a:cs typeface="Times New Roman" panose="02020603050405020304" pitchFamily="18" charset="0"/>
              </a:rPr>
              <a:t>database has been restored.</a:t>
            </a:r>
          </a:p>
          <a:p>
            <a:pPr marL="342900" lvl="0" indent="-342900">
              <a:lnSpc>
                <a:spcPct val="115000"/>
              </a:lnSpc>
              <a:spcAft>
                <a:spcPts val="995"/>
              </a:spcAft>
              <a:buFont typeface="+mj-lt"/>
              <a:buAutoNum type="arabicPeriod"/>
            </a:pPr>
            <a:r>
              <a:rPr lang="en-GB" sz="1000" dirty="0">
                <a:latin typeface="Arial" panose="020B0604020202020204" pitchFamily="34" charset="0"/>
                <a:ea typeface="Times New Roman" panose="02020603050405020304" pitchFamily="18" charset="0"/>
                <a:cs typeface="Times New Roman" panose="02020603050405020304" pitchFamily="18" charset="0"/>
              </a:rPr>
              <a:t>Close SQL Server Management Studio</a:t>
            </a:r>
            <a:r>
              <a:rPr lang="en-GB" sz="1000" dirty="0" smtClean="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9CD5662-4659-435E-803C-A84DC65AA1CC}"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Restoring SQL Server 2014 Databases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720180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if you need to restore more than a few pages, it may be more efficient to restore the entire file.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9CD5662-4659-435E-803C-A84DC65AA1CC}"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Restoring SQL Server 2014 Databases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3173904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Discuss the considerations for restoring each different system database.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9CD5662-4659-435E-803C-A84DC65AA1CC}"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Restoring SQL Server 2014 Databases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521644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9CD5662-4659-435E-803C-A84DC65AA1CC}"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Restoring SQL Server 2014 Databases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0281758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want to restore a database to the state it was in on February 5</a:t>
            </a:r>
            <a:r>
              <a:rPr lang="en-GB" sz="1000" baseline="30000" dirty="0" smtClean="0">
                <a:effectLst/>
                <a:latin typeface="Arial" panose="020B0604020202020204" pitchFamily="34" charset="0"/>
                <a:ea typeface="Calibri" panose="020F0502020204030204" pitchFamily="34" charset="0"/>
                <a:cs typeface="Times New Roman" panose="02020603050405020304" pitchFamily="18" charset="0"/>
              </a:rPr>
              <a:t>th</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You have already restored the previous full backup and the previous differential backup. Now you want to restore the transaction logs. There are three transaction log backups but you do not know which transaction log backup includes transactions for the 5</a:t>
            </a:r>
            <a:r>
              <a:rPr lang="en-GB" sz="1000" baseline="30000" dirty="0" smtClean="0">
                <a:effectLst/>
                <a:latin typeface="Arial" panose="020B0604020202020204" pitchFamily="34" charset="0"/>
                <a:ea typeface="Calibri" panose="020F0502020204030204" pitchFamily="34" charset="0"/>
                <a:cs typeface="Times New Roman" panose="02020603050405020304" pitchFamily="18" charset="0"/>
              </a:rPr>
              <a:t>th</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How should you proceed?</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Perform the RESTORE LOG commands using both the STOPAT option and the RECOVERY option for each transaction log in sequence until the restore completes without an error.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9CD5662-4659-435E-803C-A84DC65AA1CC}"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Restoring SQL Server 2014 Databases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633082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Provide the students with an overview of point-in-time recovery.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9CD5662-4659-435E-803C-A84DC65AA1CC}"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Restoring SQL Server 2014 Databases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3287478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Explain the main process involved in performing a restore up to a specific point in time. Emphasize that, in many cases, it is not obvious from the beginning which transaction log backup holds the requested point in time. To overcome this, the STOPAT and RECOVERY options can be set in conjunction with every transaction log restore applied.</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9CD5662-4659-435E-803C-A84DC65AA1CC}"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Restoring SQL Server 2014 Databases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1150999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Emphasize that the main usage for the STOPATMARK feature is to restore an entire set of databases to a mutually consistent state at some earlier point in time.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Mention that a mark has to be set using a named transaction in the WITH mark option. Describe the syntax and point out that the description is optional and the name of the transaction is the name of the mark. Also tell the students that marked transactions are logged in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dbo.logmarkhistory</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table in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msdb</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9CD5662-4659-435E-803C-A84DC65AA1CC}"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Restoring SQL Server 2014 Databases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2443125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9CD5662-4659-435E-803C-A84DC65AA1CC}"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Restoring SQL Server 2014 Databases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7893541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or start the 20462C-MIA-DC and 20462C-MIA-SQL virtual machines, and log on to 20462C-MIA-SQL as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ADVENTUREWORKS\Student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with the password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Pa$$w0rd</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Perform a Point-In-Time Recovery</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20462C-MIA-DC and 20462C-MIA-SQL virtual machines are running, and log on to 20462C-MIA-SQL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database engine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SQL Server Management Studio, open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Point-in-Time Restore.sql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script file in the D:\Demofiles\Mod05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and execute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Create a database and back it up</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This creates a database with a single table, and performs a full backup.</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and execute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enter some data</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This inserts a record into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Customers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table.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and execute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 the current time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This displays the current date and time. Make a note of the current time.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Wait until a minute has passed, and then select and execute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get the current time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again to verify that it is now at least a minute since you noted the time.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and execute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enter some more data</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This inserts a second record into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Customers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table.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and execute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backup the transaction log</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This performs a transaction log backup of the database.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Close the query window.</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9CD5662-4659-435E-803C-A84DC65AA1CC}" type="slidenum">
              <a:rPr lang="en-GB" smtClean="0"/>
              <a:t>25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Restoring SQL Server 2014 Databases</a:t>
            </a:r>
            <a:endParaRPr lang="en-GB" sz="1200" b="1" dirty="0">
              <a:solidFill>
                <a:srgbClr val="336699"/>
              </a:solidFill>
              <a:latin typeface="Arial" panose="020B0604020202020204" pitchFamily="34" charset="0"/>
            </a:endParaRPr>
          </a:p>
        </p:txBody>
      </p:sp>
      <p:sp>
        <p:nvSpPr>
          <p:cNvPr id="7" name="TextBox 6"/>
          <p:cNvSpPr txBox="1"/>
          <p:nvPr/>
        </p:nvSpPr>
        <p:spPr>
          <a:xfrm>
            <a:off x="23446" y="8866554"/>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30880965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Object Explorer,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verify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BackupDemo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listed (if not, 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Refresh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Then 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BackupDemo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database, point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Tasks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point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Restore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Restore Database – BackupDemo</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Timeline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Backup Timeline: BackupDemo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Specific date and time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set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Time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value to the time you noted earlier (after the first row of data was inserted).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Restore Database – BackupDemo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When notified that the database has been restored successfully,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Object Explorer, expand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BackupDemo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database and its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Tables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 Then 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dbo.Customers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Top 1000 Rows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When the results are displayed, verify that the database was restored to the point in time after the first row of data was inserted, but before the second row was inserted.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SQL Server Management Studio without saving any files.</a:t>
            </a:r>
            <a:endParaRPr lang="en-GB" dirty="0"/>
          </a:p>
        </p:txBody>
      </p:sp>
      <p:sp>
        <p:nvSpPr>
          <p:cNvPr id="4" name="Slide Number Placeholder 3"/>
          <p:cNvSpPr>
            <a:spLocks noGrp="1"/>
          </p:cNvSpPr>
          <p:nvPr>
            <p:ph type="sldNum" sz="quarter" idx="10"/>
          </p:nvPr>
        </p:nvSpPr>
        <p:spPr/>
        <p:txBody>
          <a:bodyPr/>
          <a:lstStyle/>
          <a:p>
            <a:fld id="{59CD5662-4659-435E-803C-A84DC65AA1CC}" type="slidenum">
              <a:rPr lang="en-GB" smtClean="0"/>
              <a:t>26</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Restoring SQL Server 2014 Databases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3160708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1: Restoring a Database Backup</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HumanResources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database has failed to come online, and you must determine the problem and recover it to its last backed-up state.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2: Restoring Database, Differential, and Transaction Log Backups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HumanResources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database has failed to come online, and you must determine the problem and recover it to the most recent transaction possible.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Instructor Note: You could perform the restoration of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InternetSales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database in two distinct operations; one to restore the original planned backups with the NORECOVERY option, and another to restore the tail-log backup with the RECOVERY option. When using the Restore Database user interface in SQL Server Management Studio, it’s easy to select all of the backup media and let the tool determine which backup sets to restore – but you should be confident that you can restore a database from multiple backups without its help if necessary.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3: Performing a Piecemeal Restore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AWDataWarehouse</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has been accidentally dropped, and you must recover it as quickly as possible. It is acceptable to have the database partially recovered so that recent data can be accessed before archive data becomes available.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9CD5662-4659-435E-803C-A84DC65AA1CC}" type="slidenum">
              <a:rPr lang="en-GB" smtClean="0"/>
              <a:t>27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Restoring SQL Server 2014 Databases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104539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59CD5662-4659-435E-803C-A84DC65AA1CC}" type="slidenum">
              <a:rPr lang="en-GB" smtClean="0"/>
              <a:t>28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Restoring SQL Server 2014 Databases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5367970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9CD5662-4659-435E-803C-A84DC65AA1CC}" type="slidenum">
              <a:rPr lang="en-GB" smtClean="0"/>
              <a:t>29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Restoring SQL Server 2014 Databases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23405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9CD5662-4659-435E-803C-A84DC65AA1CC}"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Restoring SQL Server 2014 Databases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2214534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What are the three phases of the restore process?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three phases of a restore include data copy, redo and undo. The data copy phase involves copying all data, log and index pages from the backup media. The redo phase applies the transactions to the data copied from the backup to be rolled forward to the recovery point. The undo phase rolls back any uncommitted transactions and makes the database available to users. After the rollback phase, subsequent backups cannot be restored</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lvl="0">
              <a:lnSpc>
                <a:spcPct val="115000"/>
              </a:lnSpc>
              <a:spcAft>
                <a:spcPts val="995"/>
              </a:spcAft>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Best Practice: </a:t>
            </a:r>
            <a:endPar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Don’t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forget to back up the tail of the log before starting a restore sequence.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If available, use differential restore to reduce the time taken by the restore process.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Use file level restore to speed up restores when not all database files are corrupt.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Perform regular database backups of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master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msdb</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model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system databases.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Create a disaster recovery plan for your SQL Server and test restoring databases regularly.</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9CD5662-4659-435E-803C-A84DC65AA1CC}" type="slidenum">
              <a:rPr lang="en-GB" smtClean="0"/>
              <a:t>30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Restoring SQL Server 2014 Databases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34646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after the undo phase, subsequent backups cannot be restored.</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Mention that SQL Server Enterprise Edition lets users access the database during the undo phase. This is known as fast recovery.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a recovery occurs whenever the database starts up or goes into the ONLINE state. This can occur when the instance starts up, when it is set ONLINE manually, during a cluster or mirroring failover, or after a database restore. (Clustering and mirroring are beyond the scope of this course but could be mentioned for completeness.)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9CD5662-4659-435E-803C-A84DC65AA1CC}"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Restoring SQL Server 2014 Databases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142816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Mention that a restore scenario in SQL Server is the process of restoring data from one or more backups and then recovering the database. The supported restore scenarios depend on the recovery model of the database and the edition of SQL Server.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Briefly describe each scenario. Point out that options exist to recover only up to a point in time or mark within the transaction log file. These options will also be discussed later in this module.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9CD5662-4659-435E-803C-A84DC65AA1CC}"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Restoring SQL Server 2014 Databases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67609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Briefly describe how to restore a database but don’t spend too much time on the restore scenarios, as they are covered in more detail in subsequent topics. Describe each phase of the restore process.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9CD5662-4659-435E-803C-A84DC65AA1CC}"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Restoring SQL Server 2014 Databases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851461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It is important that the students can work out which backups are required for a restore.</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Attempt to create a tail-log backup.</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Restore the full database from Saturday night.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Restore the differential database from Tuesday night.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Restore all log backups from during the day on Wednesday (09:00, 10:00, 11:00, 12:00, 13:00, 14:00, 15:00, 16:00, 17:00, 18:00).</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Restore the 9:00 and 10:00 log backups from Thursday.</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Restore the tail-log backup (if it was successful).</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9CD5662-4659-435E-803C-A84DC65AA1CC}"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Restoring SQL Server 2014 Databases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295306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are mid-way through a database restore operation. You have restored from the last full backup and the last differential backup. You now want to restore transaction logs. After this, you have a tail-log backup to restore. Which of the following commands should you use to restore the transaction logs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1: RESTORE LOG AdventureWorks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FROM DISK = 'R:\Backups\AW.bak'</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WITH FILE = 3,  RECOVERY;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RESTORE LOG AdventureWorks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FROM DISK = 'R:\Backups\AW.bak'</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WITH FILE = 3,  NORECOVERY;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3: RESTORE DATABASE AdventureWorks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FROM DISK = 'R:\Backups\AW.bak'</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WITH FILE = 3,  RECOVERY;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4: RESTORE DATABASE AdventureWorks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FROM DISK = 'R:\Backups\AW.bak'</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WITH FILE = 3,  NORECOVERY;</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RESTORE LOG AdventureWorks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FROM DISK = 'R:\Backups\AW.bak'</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WITH FILE = 3,  NORECOVERY;</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9CD5662-4659-435E-803C-A84DC65AA1CC}"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Restoring SQL Server 2014 Databases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340473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9CD5662-4659-435E-803C-A84DC65AA1CC}"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5: Restoring SQL Server 2014 Databases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362185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70572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0314652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910200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4766305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9303744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941167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3747056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4072715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023998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734041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2345648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19823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840624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992592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9855752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6627772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811682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9277856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317885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0275125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705517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9519965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86601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211754636"/>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5171086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980179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2467876"/>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5568546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1669209"/>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0604133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14774679"/>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28500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3091321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80909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71797882"/>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3118172"/>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9646093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143614488"/>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2617975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1229868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15798613"/>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63863970"/>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7646063"/>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77923755"/>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342941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706335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74821626"/>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03286863"/>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33959881"/>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6702731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283224731"/>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28677979"/>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6342119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59693397"/>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62027484"/>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80205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91496927"/>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78276742"/>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0168410"/>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60308110"/>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95370516"/>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7310395"/>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47516799"/>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38373507"/>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37305205"/>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8703307"/>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39360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4126580"/>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7900579"/>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50110658"/>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31396079"/>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6820855"/>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69325419"/>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53981817"/>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41874685"/>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6229561"/>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62808960"/>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7313842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5320777"/>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64477692"/>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80295113"/>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9054948"/>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6021901"/>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29017364"/>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3819641"/>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64458306"/>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62428625"/>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93897128"/>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186917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26471306"/>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28602671"/>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57904377"/>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62751816"/>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01757333"/>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2817356"/>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38313405"/>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40827493"/>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9271893"/>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15604024"/>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749534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8190802"/>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55738383"/>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96415209"/>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824579102"/>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14197422"/>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5935018"/>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61122852"/>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56177573"/>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12005790"/>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62787461"/>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3528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2922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13541439"/>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57886857"/>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46203448"/>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16932689"/>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85272931"/>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98318302"/>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75544356"/>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0213715"/>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56361309"/>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29995482"/>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84814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32268849"/>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0200297"/>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4312311"/>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92832388"/>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61213613"/>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59006578"/>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329747"/>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6958312"/>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78981311"/>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1412121"/>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43585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2430426"/>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6205119"/>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1769203"/>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7234870"/>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4524169"/>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03099905"/>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34322100"/>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11488288"/>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55269387"/>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22569341"/>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6999392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3173593"/>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11811992"/>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91226854"/>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1529454"/>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1084306"/>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58685081"/>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517611"/>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16293976"/>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96400272"/>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1584148"/>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315380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90177020"/>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39644532"/>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16446339"/>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3387340"/>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8941933"/>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52579853"/>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47643926"/>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96082019"/>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4060798"/>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91433363"/>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655961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61171839"/>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154646"/>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1525856"/>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01764921"/>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93192041"/>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1553785"/>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09942824"/>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3873072"/>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96279615"/>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53204793"/>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97560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5885404"/>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66242294"/>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44057206"/>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3471204"/>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22047588"/>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470981288"/>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50286230"/>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653394"/>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36571556"/>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77941106"/>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595070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45356687"/>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79711131"/>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1595219"/>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00935101"/>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24868058"/>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45198983"/>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01428887"/>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19409517"/>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20065267"/>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23486038"/>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289898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6267807"/>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2294410"/>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23543642"/>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04023571"/>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1565591"/>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57942628"/>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88031007"/>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80892133"/>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2501424"/>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21870035"/>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5081309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753796"/>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5927732"/>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52997262"/>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4349452"/>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063110"/>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67398433"/>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4497633"/>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11569234"/>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25987742"/>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9539184"/>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1076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549349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38952726"/>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9573688"/>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063646927"/>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8319791"/>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03784710"/>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38859139"/>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5350959"/>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7180687"/>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8703722"/>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52398370"/>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027119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9946572"/>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59951131"/>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13326513"/>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81199687"/>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02956940"/>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7664727"/>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6310227"/>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13147235"/>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7698797"/>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49832030"/>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83897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94304911"/>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18738551"/>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5425804"/>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11266893"/>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24013597"/>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220849771"/>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28201395"/>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93369921"/>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35342799"/>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0732918"/>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818530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29654148"/>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83082304"/>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40509102"/>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69154900"/>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25014567"/>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59941437"/>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87112690"/>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01135182"/>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21815528"/>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79628942"/>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92679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5965139"/>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67655555"/>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37947121"/>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06188929"/>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58314"/>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16645741"/>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42813746"/>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8754086"/>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3128533"/>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43451450"/>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0728787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2435442"/>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17797139"/>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23564364"/>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2078583"/>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6172462"/>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06754116"/>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4766287"/>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28306000"/>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79206343"/>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8540222"/>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246812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136112452"/>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51385983"/>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3530287"/>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61184856"/>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02633658"/>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29910497"/>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39805223"/>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6046825"/>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37530442"/>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07985230"/>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5307149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98856692"/>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5705772"/>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152528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704325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87646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83731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63106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0136502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502723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92761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879054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6470191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7896541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76445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7756077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10512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237469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62707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0833429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5828202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81722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5304984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491386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4245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1214321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4598455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16709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526386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246143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1053111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178885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234218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2053221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3219524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7180441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449607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6408125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241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1289789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027582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2539770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3650198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9033302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01660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8808370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304180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45401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9863664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5540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7189791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4804727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2750943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754330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968513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782789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5152989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232098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2081681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0173908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08651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7140356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1923417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534699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7774305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1985891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4020111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6635330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44457217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3158964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444336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77728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2.xml"/><Relationship Id="rId13" Type="http://schemas.openxmlformats.org/officeDocument/2006/relationships/theme" Target="../theme/theme28.xml"/><Relationship Id="rId3" Type="http://schemas.openxmlformats.org/officeDocument/2006/relationships/slideLayout" Target="../slideLayouts/slideLayout327.xml"/><Relationship Id="rId7" Type="http://schemas.openxmlformats.org/officeDocument/2006/relationships/slideLayout" Target="../slideLayouts/slideLayout331.xml"/><Relationship Id="rId12" Type="http://schemas.openxmlformats.org/officeDocument/2006/relationships/slideLayout" Target="../slideLayouts/slideLayout336.xml"/><Relationship Id="rId2" Type="http://schemas.openxmlformats.org/officeDocument/2006/relationships/slideLayout" Target="../slideLayouts/slideLayout326.xml"/><Relationship Id="rId1" Type="http://schemas.openxmlformats.org/officeDocument/2006/relationships/slideLayout" Target="../slideLayouts/slideLayout325.xml"/><Relationship Id="rId6" Type="http://schemas.openxmlformats.org/officeDocument/2006/relationships/slideLayout" Target="../slideLayouts/slideLayout330.xml"/><Relationship Id="rId11" Type="http://schemas.openxmlformats.org/officeDocument/2006/relationships/slideLayout" Target="../slideLayouts/slideLayout335.xml"/><Relationship Id="rId5" Type="http://schemas.openxmlformats.org/officeDocument/2006/relationships/slideLayout" Target="../slideLayouts/slideLayout329.xml"/><Relationship Id="rId10" Type="http://schemas.openxmlformats.org/officeDocument/2006/relationships/slideLayout" Target="../slideLayouts/slideLayout334.xml"/><Relationship Id="rId4" Type="http://schemas.openxmlformats.org/officeDocument/2006/relationships/slideLayout" Target="../slideLayouts/slideLayout328.xml"/><Relationship Id="rId9" Type="http://schemas.openxmlformats.org/officeDocument/2006/relationships/slideLayout" Target="../slideLayouts/slideLayout333.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4.xml"/><Relationship Id="rId13" Type="http://schemas.openxmlformats.org/officeDocument/2006/relationships/theme" Target="../theme/theme29.xml"/><Relationship Id="rId3" Type="http://schemas.openxmlformats.org/officeDocument/2006/relationships/slideLayout" Target="../slideLayouts/slideLayout339.xml"/><Relationship Id="rId7" Type="http://schemas.openxmlformats.org/officeDocument/2006/relationships/slideLayout" Target="../slideLayouts/slideLayout343.xml"/><Relationship Id="rId12" Type="http://schemas.openxmlformats.org/officeDocument/2006/relationships/slideLayout" Target="../slideLayouts/slideLayout348.xml"/><Relationship Id="rId2" Type="http://schemas.openxmlformats.org/officeDocument/2006/relationships/slideLayout" Target="../slideLayouts/slideLayout338.xml"/><Relationship Id="rId1" Type="http://schemas.openxmlformats.org/officeDocument/2006/relationships/slideLayout" Target="../slideLayouts/slideLayout337.xml"/><Relationship Id="rId6" Type="http://schemas.openxmlformats.org/officeDocument/2006/relationships/slideLayout" Target="../slideLayouts/slideLayout342.xml"/><Relationship Id="rId11" Type="http://schemas.openxmlformats.org/officeDocument/2006/relationships/slideLayout" Target="../slideLayouts/slideLayout347.xml"/><Relationship Id="rId5" Type="http://schemas.openxmlformats.org/officeDocument/2006/relationships/slideLayout" Target="../slideLayouts/slideLayout341.xml"/><Relationship Id="rId10" Type="http://schemas.openxmlformats.org/officeDocument/2006/relationships/slideLayout" Target="../slideLayouts/slideLayout346.xml"/><Relationship Id="rId4" Type="http://schemas.openxmlformats.org/officeDocument/2006/relationships/slideLayout" Target="../slideLayouts/slideLayout340.xml"/><Relationship Id="rId9" Type="http://schemas.openxmlformats.org/officeDocument/2006/relationships/slideLayout" Target="../slideLayouts/slideLayout3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6.xml"/><Relationship Id="rId3" Type="http://schemas.openxmlformats.org/officeDocument/2006/relationships/slideLayout" Target="../slideLayouts/slideLayout351.xml"/><Relationship Id="rId7" Type="http://schemas.openxmlformats.org/officeDocument/2006/relationships/slideLayout" Target="../slideLayouts/slideLayout355.xml"/><Relationship Id="rId12" Type="http://schemas.openxmlformats.org/officeDocument/2006/relationships/theme" Target="../theme/theme30.xml"/><Relationship Id="rId2" Type="http://schemas.openxmlformats.org/officeDocument/2006/relationships/slideLayout" Target="../slideLayouts/slideLayout350.xml"/><Relationship Id="rId1" Type="http://schemas.openxmlformats.org/officeDocument/2006/relationships/slideLayout" Target="../slideLayouts/slideLayout349.xml"/><Relationship Id="rId6" Type="http://schemas.openxmlformats.org/officeDocument/2006/relationships/slideLayout" Target="../slideLayouts/slideLayout354.xml"/><Relationship Id="rId11" Type="http://schemas.openxmlformats.org/officeDocument/2006/relationships/slideLayout" Target="../slideLayouts/slideLayout359.xml"/><Relationship Id="rId5" Type="http://schemas.openxmlformats.org/officeDocument/2006/relationships/slideLayout" Target="../slideLayouts/slideLayout353.xml"/><Relationship Id="rId10" Type="http://schemas.openxmlformats.org/officeDocument/2006/relationships/slideLayout" Target="../slideLayouts/slideLayout358.xml"/><Relationship Id="rId4" Type="http://schemas.openxmlformats.org/officeDocument/2006/relationships/slideLayout" Target="../slideLayouts/slideLayout352.xml"/><Relationship Id="rId9" Type="http://schemas.openxmlformats.org/officeDocument/2006/relationships/slideLayout" Target="../slideLayouts/slideLayout357.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67.xml"/><Relationship Id="rId13" Type="http://schemas.openxmlformats.org/officeDocument/2006/relationships/theme" Target="../theme/theme31.xml"/><Relationship Id="rId3" Type="http://schemas.openxmlformats.org/officeDocument/2006/relationships/slideLayout" Target="../slideLayouts/slideLayout362.xml"/><Relationship Id="rId7" Type="http://schemas.openxmlformats.org/officeDocument/2006/relationships/slideLayout" Target="../slideLayouts/slideLayout366.xml"/><Relationship Id="rId12" Type="http://schemas.openxmlformats.org/officeDocument/2006/relationships/slideLayout" Target="../slideLayouts/slideLayout371.xml"/><Relationship Id="rId2" Type="http://schemas.openxmlformats.org/officeDocument/2006/relationships/slideLayout" Target="../slideLayouts/slideLayout361.xml"/><Relationship Id="rId1" Type="http://schemas.openxmlformats.org/officeDocument/2006/relationships/slideLayout" Target="../slideLayouts/slideLayout360.xml"/><Relationship Id="rId6" Type="http://schemas.openxmlformats.org/officeDocument/2006/relationships/slideLayout" Target="../slideLayouts/slideLayout365.xml"/><Relationship Id="rId11" Type="http://schemas.openxmlformats.org/officeDocument/2006/relationships/slideLayout" Target="../slideLayouts/slideLayout370.xml"/><Relationship Id="rId5" Type="http://schemas.openxmlformats.org/officeDocument/2006/relationships/slideLayout" Target="../slideLayouts/slideLayout364.xml"/><Relationship Id="rId10" Type="http://schemas.openxmlformats.org/officeDocument/2006/relationships/slideLayout" Target="../slideLayouts/slideLayout369.xml"/><Relationship Id="rId4" Type="http://schemas.openxmlformats.org/officeDocument/2006/relationships/slideLayout" Target="../slideLayouts/slideLayout363.xml"/><Relationship Id="rId9" Type="http://schemas.openxmlformats.org/officeDocument/2006/relationships/slideLayout" Target="../slideLayouts/slideLayout36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826281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61801209"/>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1431527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83565992"/>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58522306"/>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96009457"/>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088083138"/>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03228442"/>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95966492"/>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4599615"/>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47910785"/>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0647604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91129656"/>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94253756"/>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95020026"/>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41160502"/>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77002974"/>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15510255"/>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54057069"/>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87988260"/>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69580824"/>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965128368"/>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2279437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35783223"/>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88698839"/>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6788004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31732848"/>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6103314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539512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11003782"/>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996148384"/>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8.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7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7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0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5</a:t>
            </a:r>
            <a:endParaRPr lang="en-GB" dirty="0"/>
          </a:p>
        </p:txBody>
      </p:sp>
      <p:sp>
        <p:nvSpPr>
          <p:cNvPr id="3" name="Subtitle 2"/>
          <p:cNvSpPr>
            <a:spLocks noGrp="1"/>
          </p:cNvSpPr>
          <p:nvPr>
            <p:ph type="subTitle" sz="quarter" idx="1"/>
          </p:nvPr>
        </p:nvSpPr>
        <p:spPr/>
        <p:txBody>
          <a:bodyPr/>
          <a:lstStyle/>
          <a:p>
            <a:r>
              <a:rPr lang="en-GB" dirty="0" smtClean="0"/>
              <a:t>Restoring SQL Server 2014 Databases
</a:t>
            </a:r>
            <a:endParaRPr lang="en-GB" dirty="0"/>
          </a:p>
        </p:txBody>
      </p:sp>
    </p:spTree>
    <p:extLst>
      <p:ext uri="{BB962C8B-B14F-4D97-AF65-F5344CB8AC3E}">
        <p14:creationId xmlns:p14="http://schemas.microsoft.com/office/powerpoint/2010/main" val="2945836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Restoring a Differential Backup</a:t>
            </a:r>
            <a:endParaRPr lang="en-GB" dirty="0"/>
          </a:p>
        </p:txBody>
      </p:sp>
      <p:sp>
        <p:nvSpPr>
          <p:cNvPr id="4" name="Content Placeholder 2"/>
          <p:cNvSpPr txBox="1">
            <a:spLocks/>
          </p:cNvSpPr>
          <p:nvPr/>
        </p:nvSpPr>
        <p:spPr>
          <a:xfrm>
            <a:off x="458788" y="1021215"/>
            <a:ext cx="83042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Restore the latest full database backup WITH NORECOVERY</a:t>
            </a:r>
          </a:p>
          <a:p>
            <a:pPr lvl="0"/>
            <a:r>
              <a:rPr lang="en-GB" kern="0" dirty="0">
                <a:solidFill>
                  <a:srgbClr val="000000"/>
                </a:solidFill>
              </a:rPr>
              <a:t>Restore the latest differential backup WITH RECOVERY</a:t>
            </a:r>
          </a:p>
          <a:p>
            <a:pPr lvl="0"/>
            <a:endParaRPr lang="en-US" kern="0" dirty="0">
              <a:solidFill>
                <a:srgbClr val="000000"/>
              </a:solidFill>
            </a:endParaRPr>
          </a:p>
        </p:txBody>
      </p:sp>
      <p:pic>
        <p:nvPicPr>
          <p:cNvPr id="5" name="Picture 4"/>
          <p:cNvPicPr>
            <a:picLocks noChangeAspect="1"/>
          </p:cNvPicPr>
          <p:nvPr/>
        </p:nvPicPr>
        <p:blipFill>
          <a:blip r:embed="rId3"/>
          <a:stretch>
            <a:fillRect/>
          </a:stretch>
        </p:blipFill>
        <p:spPr>
          <a:xfrm>
            <a:off x="2590800" y="2568430"/>
            <a:ext cx="6172200" cy="1323975"/>
          </a:xfrm>
          <a:prstGeom prst="rect">
            <a:avLst/>
          </a:prstGeom>
        </p:spPr>
      </p:pic>
      <p:sp>
        <p:nvSpPr>
          <p:cNvPr id="6" name="Rectangle 5"/>
          <p:cNvSpPr/>
          <p:nvPr/>
        </p:nvSpPr>
        <p:spPr>
          <a:xfrm>
            <a:off x="1804263" y="4117561"/>
            <a:ext cx="4929046" cy="2539157"/>
          </a:xfrm>
          <a:prstGeom prst="rect">
            <a:avLst/>
          </a:prstGeom>
          <a:solidFill>
            <a:srgbClr val="D2D2D2"/>
          </a:solidFill>
          <a:ln>
            <a:noFill/>
          </a:ln>
          <a:effectLst/>
        </p:spPr>
        <p:txBody>
          <a:bodyPr wrap="square">
            <a:spAutoFit/>
          </a:bodyPr>
          <a:lstStyle/>
          <a:p>
            <a:pPr lvl="0" fontAlgn="base">
              <a:spcBef>
                <a:spcPct val="0"/>
              </a:spcBef>
              <a:spcAft>
                <a:spcPts val="1000"/>
              </a:spcAft>
            </a:pPr>
            <a:r>
              <a:rPr lang="en-US" dirty="0">
                <a:solidFill>
                  <a:srgbClr val="000000"/>
                </a:solidFill>
                <a:latin typeface="Lucida Sans Unicode" panose="020B0602030504020204" pitchFamily="34" charset="0"/>
                <a:ea typeface="Times New Roman" panose="02020603050405020304" pitchFamily="18" charset="0"/>
                <a:cs typeface="Lucida Sans Unicode" panose="020B0602030504020204" pitchFamily="34" charset="0"/>
              </a:rPr>
              <a:t>RESTORE DATABASE AdventureWorks</a:t>
            </a:r>
          </a:p>
          <a:p>
            <a:pPr lvl="0" fontAlgn="base">
              <a:spcBef>
                <a:spcPct val="0"/>
              </a:spcBef>
              <a:spcAft>
                <a:spcPts val="1000"/>
              </a:spcAft>
            </a:pPr>
            <a:r>
              <a:rPr lang="en-US" dirty="0">
                <a:solidFill>
                  <a:srgbClr val="000000"/>
                </a:solidFill>
                <a:latin typeface="Lucida Sans Unicode" panose="020B0602030504020204" pitchFamily="34" charset="0"/>
                <a:ea typeface="Times New Roman" panose="02020603050405020304" pitchFamily="18" charset="0"/>
                <a:cs typeface="Lucida Sans Unicode" panose="020B0602030504020204" pitchFamily="34" charset="0"/>
              </a:rPr>
              <a:t>FROM DISK = 'R:\Backups\AW.bak'</a:t>
            </a:r>
          </a:p>
          <a:p>
            <a:pPr lvl="0" fontAlgn="base">
              <a:spcBef>
                <a:spcPct val="0"/>
              </a:spcBef>
              <a:spcAft>
                <a:spcPts val="1000"/>
              </a:spcAft>
            </a:pPr>
            <a:r>
              <a:rPr lang="en-US" dirty="0">
                <a:solidFill>
                  <a:srgbClr val="000000"/>
                </a:solidFill>
                <a:latin typeface="Lucida Sans Unicode" panose="020B0602030504020204" pitchFamily="34" charset="0"/>
                <a:ea typeface="Times New Roman" panose="02020603050405020304" pitchFamily="18" charset="0"/>
                <a:cs typeface="Lucida Sans Unicode" panose="020B0602030504020204" pitchFamily="34" charset="0"/>
              </a:rPr>
              <a:t>WITH FILE = 1, NORECOVERY;</a:t>
            </a:r>
          </a:p>
          <a:p>
            <a:pPr lvl="0" fontAlgn="base">
              <a:spcBef>
                <a:spcPct val="0"/>
              </a:spcBef>
              <a:spcAft>
                <a:spcPts val="1000"/>
              </a:spcAft>
            </a:pPr>
            <a:endParaRPr lang="en-US" sz="100" dirty="0">
              <a:solidFill>
                <a:srgbClr val="000000"/>
              </a:solidFill>
              <a:latin typeface="Lucida Sans Unicode" panose="020B0602030504020204" pitchFamily="34" charset="0"/>
              <a:ea typeface="Times New Roman" panose="02020603050405020304" pitchFamily="18" charset="0"/>
              <a:cs typeface="Lucida Sans Unicode" panose="020B0602030504020204" pitchFamily="34" charset="0"/>
            </a:endParaRPr>
          </a:p>
          <a:p>
            <a:pPr lvl="0" fontAlgn="base">
              <a:spcBef>
                <a:spcPct val="0"/>
              </a:spcBef>
              <a:spcAft>
                <a:spcPts val="1000"/>
              </a:spcAft>
            </a:pPr>
            <a:r>
              <a:rPr lang="en-US" dirty="0">
                <a:solidFill>
                  <a:srgbClr val="000000"/>
                </a:solidFill>
                <a:latin typeface="Lucida Sans Unicode" panose="020B0602030504020204" pitchFamily="34" charset="0"/>
                <a:ea typeface="Times New Roman" panose="02020603050405020304" pitchFamily="18" charset="0"/>
                <a:cs typeface="Lucida Sans Unicode" panose="020B0602030504020204" pitchFamily="34" charset="0"/>
              </a:rPr>
              <a:t>RESTORE DATABASE AdventureWorks</a:t>
            </a:r>
          </a:p>
          <a:p>
            <a:pPr lvl="0" fontAlgn="base">
              <a:spcBef>
                <a:spcPct val="0"/>
              </a:spcBef>
              <a:spcAft>
                <a:spcPts val="1000"/>
              </a:spcAft>
            </a:pPr>
            <a:r>
              <a:rPr lang="en-US" dirty="0">
                <a:solidFill>
                  <a:srgbClr val="000000"/>
                </a:solidFill>
                <a:latin typeface="Lucida Sans Unicode" panose="020B0602030504020204" pitchFamily="34" charset="0"/>
                <a:ea typeface="Times New Roman" panose="02020603050405020304" pitchFamily="18" charset="0"/>
                <a:cs typeface="Lucida Sans Unicode" panose="020B0602030504020204" pitchFamily="34" charset="0"/>
              </a:rPr>
              <a:t>FROM DISK = 'R:\Backups\AW.bak'</a:t>
            </a:r>
          </a:p>
          <a:p>
            <a:pPr lvl="0" fontAlgn="base">
              <a:spcBef>
                <a:spcPct val="0"/>
              </a:spcBef>
              <a:spcAft>
                <a:spcPct val="0"/>
              </a:spcAft>
            </a:pPr>
            <a:r>
              <a:rPr lang="en-US" dirty="0">
                <a:solidFill>
                  <a:srgbClr val="000000"/>
                </a:solidFill>
                <a:latin typeface="Lucida Sans Unicode" panose="020B0602030504020204" pitchFamily="34" charset="0"/>
                <a:ea typeface="Times New Roman" panose="02020603050405020304" pitchFamily="18" charset="0"/>
                <a:cs typeface="Lucida Sans Unicode" panose="020B0602030504020204" pitchFamily="34" charset="0"/>
              </a:rPr>
              <a:t>WITH FILE = 3,  RECOVERY;</a:t>
            </a:r>
            <a:endParaRPr lang="en-US" dirty="0">
              <a:solidFill>
                <a:srgbClr val="00000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2216454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830193ef-5c23-4aa3-9930-a2aab719500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Restoring Transaction Log Backups</a:t>
            </a:r>
            <a:endParaRPr lang="en-GB" dirty="0"/>
          </a:p>
        </p:txBody>
      </p:sp>
      <p:sp>
        <p:nvSpPr>
          <p:cNvPr id="3" name="Text Placeholder 2"/>
          <p:cNvSpPr>
            <a:spLocks noGrp="1"/>
          </p:cNvSpPr>
          <p:nvPr>
            <p:ph type="body" idx="1"/>
          </p:nvPr>
        </p:nvSpPr>
        <p:spPr/>
        <p:txBody>
          <a:bodyPr/>
          <a:lstStyle/>
          <a:p>
            <a:r>
              <a:rPr lang="en-AU" sz="2400" dirty="0"/>
              <a:t>Restore transaction logs by using the RESTORE LOG statement</a:t>
            </a:r>
          </a:p>
          <a:p>
            <a:r>
              <a:rPr lang="en-AU" sz="2400" dirty="0"/>
              <a:t>Restore the log chain chronologically</a:t>
            </a:r>
          </a:p>
          <a:p>
            <a:pPr lvl="1"/>
            <a:r>
              <a:rPr lang="en-AU" sz="2200" dirty="0"/>
              <a:t>Use NORECOVERY for all but the last backup</a:t>
            </a:r>
          </a:p>
          <a:p>
            <a:pPr lvl="1"/>
            <a:r>
              <a:rPr lang="en-AU" sz="2200" dirty="0"/>
              <a:t>Use RECOVERY for the last backup (often the tail-log backup)</a:t>
            </a:r>
          </a:p>
          <a:p>
            <a:endParaRPr lang="en-GB" dirty="0"/>
          </a:p>
        </p:txBody>
      </p:sp>
      <p:sp>
        <p:nvSpPr>
          <p:cNvPr id="5" name="Rectangle 4"/>
          <p:cNvSpPr/>
          <p:nvPr/>
        </p:nvSpPr>
        <p:spPr>
          <a:xfrm>
            <a:off x="371174" y="3194672"/>
            <a:ext cx="8401520" cy="3483005"/>
          </a:xfrm>
          <a:prstGeom prst="rect">
            <a:avLst/>
          </a:prstGeom>
          <a:solidFill>
            <a:srgbClr val="D2D2D2"/>
          </a:solidFill>
          <a:ln>
            <a:noFill/>
          </a:ln>
        </p:spPr>
        <p:txBody>
          <a:bodyPr wrap="square">
            <a:spAutoFit/>
          </a:bodyPr>
          <a:lstStyle/>
          <a:p>
            <a:pPr lvl="0" fontAlgn="base">
              <a:spcBef>
                <a:spcPct val="0"/>
              </a:spcBef>
              <a:spcAft>
                <a:spcPts val="1000"/>
              </a:spcAft>
            </a:pPr>
            <a:r>
              <a:rPr lang="en-US" dirty="0">
                <a:solidFill>
                  <a:srgbClr val="000000"/>
                </a:solidFill>
                <a:latin typeface="Lucida Sans Typewriter" panose="020B0509030504030204" pitchFamily="49" charset="0"/>
                <a:ea typeface="Times New Roman" panose="02020603050405020304" pitchFamily="18" charset="0"/>
                <a:cs typeface="Courier New" panose="02070309020205020404" pitchFamily="49" charset="0"/>
              </a:rPr>
              <a:t>-- Restore last full and differential database backups...</a:t>
            </a:r>
          </a:p>
          <a:p>
            <a:pPr lvl="0" fontAlgn="base">
              <a:spcBef>
                <a:spcPct val="0"/>
              </a:spcBef>
              <a:spcAft>
                <a:spcPts val="1000"/>
              </a:spcAft>
            </a:pPr>
            <a:r>
              <a:rPr lang="en-US" dirty="0">
                <a:solidFill>
                  <a:srgbClr val="000000"/>
                </a:solidFill>
                <a:latin typeface="Lucida Sans Typewriter" panose="020B0509030504030204" pitchFamily="49" charset="0"/>
                <a:ea typeface="Times New Roman" panose="02020603050405020304" pitchFamily="18" charset="0"/>
                <a:cs typeface="Courier New" panose="02070309020205020404" pitchFamily="49" charset="0"/>
              </a:rPr>
              <a:t>-- Restore planned log backups</a:t>
            </a:r>
          </a:p>
          <a:p>
            <a:pPr lvl="0" fontAlgn="base">
              <a:spcBef>
                <a:spcPct val="0"/>
              </a:spcBef>
              <a:spcAft>
                <a:spcPts val="1000"/>
              </a:spcAft>
            </a:pPr>
            <a:r>
              <a:rPr lang="en-US" dirty="0">
                <a:solidFill>
                  <a:srgbClr val="000000"/>
                </a:solidFill>
                <a:latin typeface="Lucida Sans Typewriter" panose="020B0509030504030204" pitchFamily="49" charset="0"/>
                <a:ea typeface="Times New Roman" panose="02020603050405020304" pitchFamily="18" charset="0"/>
                <a:cs typeface="Courier New" panose="02070309020205020404" pitchFamily="49" charset="0"/>
              </a:rPr>
              <a:t>RESTORE LOG AdventureWorks FROM DISK = 'R:\Backups\AW.bak'</a:t>
            </a:r>
          </a:p>
          <a:p>
            <a:pPr lvl="0" fontAlgn="base">
              <a:spcBef>
                <a:spcPct val="0"/>
              </a:spcBef>
              <a:spcAft>
                <a:spcPts val="1000"/>
              </a:spcAft>
            </a:pPr>
            <a:r>
              <a:rPr lang="en-US" dirty="0">
                <a:solidFill>
                  <a:srgbClr val="000000"/>
                </a:solidFill>
                <a:latin typeface="Lucida Sans Typewriter" panose="020B0509030504030204" pitchFamily="49" charset="0"/>
                <a:ea typeface="Times New Roman" panose="02020603050405020304" pitchFamily="18" charset="0"/>
                <a:cs typeface="Courier New" panose="02070309020205020404" pitchFamily="49" charset="0"/>
              </a:rPr>
              <a:t>WITH FILE = 5,  NORECOVERY;</a:t>
            </a:r>
          </a:p>
          <a:p>
            <a:pPr lvl="0" fontAlgn="base">
              <a:spcBef>
                <a:spcPct val="0"/>
              </a:spcBef>
              <a:spcAft>
                <a:spcPts val="1000"/>
              </a:spcAft>
            </a:pPr>
            <a:r>
              <a:rPr lang="en-US" dirty="0">
                <a:solidFill>
                  <a:srgbClr val="000000"/>
                </a:solidFill>
                <a:latin typeface="Lucida Sans Typewriter" panose="020B0509030504030204" pitchFamily="49" charset="0"/>
                <a:ea typeface="Times New Roman" panose="02020603050405020304" pitchFamily="18" charset="0"/>
                <a:cs typeface="Courier New" panose="02070309020205020404" pitchFamily="49" charset="0"/>
              </a:rPr>
              <a:t> </a:t>
            </a:r>
          </a:p>
          <a:p>
            <a:pPr lvl="0" fontAlgn="base">
              <a:spcBef>
                <a:spcPct val="0"/>
              </a:spcBef>
              <a:spcAft>
                <a:spcPts val="1000"/>
              </a:spcAft>
            </a:pPr>
            <a:r>
              <a:rPr lang="en-US" dirty="0">
                <a:solidFill>
                  <a:srgbClr val="000000"/>
                </a:solidFill>
                <a:latin typeface="Lucida Sans Typewriter" panose="020B0509030504030204" pitchFamily="49" charset="0"/>
                <a:ea typeface="Times New Roman" panose="02020603050405020304" pitchFamily="18" charset="0"/>
                <a:cs typeface="Courier New" panose="02070309020205020404" pitchFamily="49" charset="0"/>
              </a:rPr>
              <a:t>-- Restore tail-log backup</a:t>
            </a:r>
          </a:p>
          <a:p>
            <a:pPr lvl="0" fontAlgn="base">
              <a:spcBef>
                <a:spcPct val="0"/>
              </a:spcBef>
              <a:spcAft>
                <a:spcPts val="1000"/>
              </a:spcAft>
            </a:pPr>
            <a:r>
              <a:rPr lang="en-US" dirty="0">
                <a:solidFill>
                  <a:srgbClr val="000000"/>
                </a:solidFill>
                <a:latin typeface="Lucida Sans Typewriter" panose="020B0509030504030204" pitchFamily="49" charset="0"/>
                <a:ea typeface="Times New Roman" panose="02020603050405020304" pitchFamily="18" charset="0"/>
                <a:cs typeface="Courier New" panose="02070309020205020404" pitchFamily="49" charset="0"/>
              </a:rPr>
              <a:t>RESTORE LOG AdventureWorks FROM DISK = 'R:\Backups\AW-TailLog.bak'</a:t>
            </a:r>
          </a:p>
          <a:p>
            <a:pPr lvl="0" fontAlgn="base">
              <a:spcBef>
                <a:spcPct val="0"/>
              </a:spcBef>
              <a:spcAft>
                <a:spcPct val="0"/>
              </a:spcAft>
            </a:pPr>
            <a:r>
              <a:rPr lang="en-US" dirty="0">
                <a:solidFill>
                  <a:srgbClr val="000000"/>
                </a:solidFill>
                <a:latin typeface="Lucida Sans Typewriter" panose="020B0509030504030204" pitchFamily="49" charset="0"/>
                <a:ea typeface="Times New Roman" panose="02020603050405020304" pitchFamily="18" charset="0"/>
                <a:cs typeface="Courier New" panose="02070309020205020404" pitchFamily="49" charset="0"/>
              </a:rPr>
              <a:t>WITH RECOVERY;</a:t>
            </a:r>
            <a:endParaRPr lang="en-US" dirty="0">
              <a:solidFill>
                <a:srgbClr val="000000"/>
              </a:solidFill>
              <a:latin typeface="Lucida Sans Typewriter" panose="020B0509030504030204" pitchFamily="49" charset="0"/>
              <a:cs typeface="Courier New" panose="02070309020205020404" pitchFamily="49" charset="0"/>
            </a:endParaRPr>
          </a:p>
        </p:txBody>
      </p:sp>
    </p:spTree>
    <p:extLst>
      <p:ext uri="{BB962C8B-B14F-4D97-AF65-F5344CB8AC3E}">
        <p14:creationId xmlns:p14="http://schemas.microsoft.com/office/powerpoint/2010/main" val="2158293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2fbc8031-4f79-4792-8821-fa1423e512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Restoring Databases</a:t>
            </a:r>
            <a:endParaRPr lang="en-GB" dirty="0"/>
          </a:p>
        </p:txBody>
      </p:sp>
      <p:sp>
        <p:nvSpPr>
          <p:cNvPr id="4" name="Rectangle 24"/>
          <p:cNvSpPr txBox="1">
            <a:spLocks noChangeArrowheads="1"/>
          </p:cNvSpPr>
          <p:nvPr/>
        </p:nvSpPr>
        <p:spPr>
          <a:xfrm>
            <a:off x="378577" y="957046"/>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GB" kern="0" dirty="0">
                <a:solidFill>
                  <a:srgbClr val="000000"/>
                </a:solidFill>
              </a:rPr>
              <a:t>Create a tail-log backup</a:t>
            </a:r>
            <a:endParaRPr lang="en-US" kern="0" dirty="0">
              <a:solidFill>
                <a:srgbClr val="000000"/>
              </a:solidFill>
            </a:endParaRPr>
          </a:p>
          <a:p>
            <a:pPr lvl="0"/>
            <a:r>
              <a:rPr lang="en-US" kern="0" dirty="0">
                <a:solidFill>
                  <a:srgbClr val="000000"/>
                </a:solidFill>
              </a:rPr>
              <a:t>Restore a database</a:t>
            </a:r>
          </a:p>
        </p:txBody>
      </p:sp>
    </p:spTree>
    <p:extLst>
      <p:ext uri="{BB962C8B-B14F-4D97-AF65-F5344CB8AC3E}">
        <p14:creationId xmlns:p14="http://schemas.microsoft.com/office/powerpoint/2010/main" val="2427519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271330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name="4d12edaf-b832-424d-8bce-8f8dc5faa9c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Advanced Restore Scenarios</a:t>
            </a:r>
            <a:endParaRPr lang="en-GB" dirty="0"/>
          </a:p>
        </p:txBody>
      </p:sp>
      <p:sp>
        <p:nvSpPr>
          <p:cNvPr id="3" name="Text Placeholder 2"/>
          <p:cNvSpPr>
            <a:spLocks noGrp="1"/>
          </p:cNvSpPr>
          <p:nvPr>
            <p:ph type="body" idx="1"/>
          </p:nvPr>
        </p:nvSpPr>
        <p:spPr/>
        <p:txBody>
          <a:bodyPr/>
          <a:lstStyle/>
          <a:p>
            <a:r>
              <a:rPr lang="en-GB" dirty="0" smtClean="0"/>
              <a:t>Restoring File or Filegroup Backups
Restoring an Encrypted Backup
Demonstration: Restoring an Encrypted Backup
Restoring Data Pages
Recovering System Databases</a:t>
            </a:r>
            <a:endParaRPr lang="en-GB" dirty="0"/>
          </a:p>
        </p:txBody>
      </p:sp>
    </p:spTree>
    <p:extLst>
      <p:ext uri="{BB962C8B-B14F-4D97-AF65-F5344CB8AC3E}">
        <p14:creationId xmlns:p14="http://schemas.microsoft.com/office/powerpoint/2010/main" val="3741858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1d589256-bf6b-4719-b555-a6a16009647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Restoring File or Filegroup Backups</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kern="0" dirty="0">
                <a:solidFill>
                  <a:srgbClr val="000000"/>
                </a:solidFill>
              </a:rPr>
              <a:t>Restoring an individual file or filegroup</a:t>
            </a:r>
          </a:p>
          <a:p>
            <a:pPr marL="514350" lvl="0" indent="-514350">
              <a:buFont typeface="+mj-lt"/>
              <a:buAutoNum type="arabicPeriod"/>
            </a:pPr>
            <a:r>
              <a:rPr lang="en-GB" kern="0" dirty="0">
                <a:solidFill>
                  <a:srgbClr val="000000"/>
                </a:solidFill>
              </a:rPr>
              <a:t>Create a tail-log backup (if possible)</a:t>
            </a:r>
          </a:p>
          <a:p>
            <a:pPr marL="514350" lvl="0" indent="-514350">
              <a:buFont typeface="+mj-lt"/>
              <a:buAutoNum type="arabicPeriod"/>
            </a:pPr>
            <a:r>
              <a:rPr lang="en-GB" kern="0" dirty="0">
                <a:solidFill>
                  <a:srgbClr val="000000"/>
                </a:solidFill>
              </a:rPr>
              <a:t>Restore each damaged file or filegroup</a:t>
            </a:r>
          </a:p>
          <a:p>
            <a:pPr marL="514350" lvl="0" indent="-514350">
              <a:buFont typeface="+mj-lt"/>
              <a:buAutoNum type="arabicPeriod"/>
            </a:pPr>
            <a:r>
              <a:rPr lang="en-GB" kern="0" dirty="0">
                <a:solidFill>
                  <a:srgbClr val="000000"/>
                </a:solidFill>
              </a:rPr>
              <a:t>Restore any differential file backups</a:t>
            </a:r>
          </a:p>
          <a:p>
            <a:pPr marL="514350" lvl="0" indent="-514350">
              <a:buFont typeface="+mj-lt"/>
              <a:buAutoNum type="arabicPeriod"/>
            </a:pPr>
            <a:r>
              <a:rPr lang="en-GB" kern="0" dirty="0">
                <a:solidFill>
                  <a:srgbClr val="000000"/>
                </a:solidFill>
              </a:rPr>
              <a:t>Restore transaction log backups in sequence</a:t>
            </a:r>
          </a:p>
          <a:p>
            <a:pPr marL="514350" lvl="0" indent="-514350">
              <a:buFont typeface="+mj-lt"/>
              <a:buAutoNum type="arabicPeriod"/>
            </a:pPr>
            <a:r>
              <a:rPr lang="en-GB" kern="0" dirty="0">
                <a:solidFill>
                  <a:srgbClr val="000000"/>
                </a:solidFill>
              </a:rPr>
              <a:t>Recover the database</a:t>
            </a:r>
          </a:p>
          <a:p>
            <a:pPr marL="0" lvl="0" indent="0">
              <a:buNone/>
            </a:pPr>
            <a:r>
              <a:rPr lang="en-GB" kern="0" dirty="0">
                <a:solidFill>
                  <a:srgbClr val="000000"/>
                </a:solidFill>
              </a:rPr>
              <a:t>Performing a piecemeal restore</a:t>
            </a:r>
          </a:p>
          <a:p>
            <a:pPr marL="514350" lvl="0" indent="-514350">
              <a:buFont typeface="+mj-lt"/>
              <a:buAutoNum type="arabicPeriod"/>
            </a:pPr>
            <a:r>
              <a:rPr lang="en-GB" kern="0" dirty="0">
                <a:solidFill>
                  <a:srgbClr val="000000"/>
                </a:solidFill>
              </a:rPr>
              <a:t>Restore read/write filegroups with PARTIAL</a:t>
            </a:r>
          </a:p>
          <a:p>
            <a:pPr marL="514350" lvl="0" indent="-514350">
              <a:buFont typeface="+mj-lt"/>
              <a:buAutoNum type="arabicPeriod"/>
            </a:pPr>
            <a:r>
              <a:rPr lang="en-GB" kern="0" dirty="0">
                <a:solidFill>
                  <a:srgbClr val="000000"/>
                </a:solidFill>
              </a:rPr>
              <a:t>Restore any differential or log backups and recover the database</a:t>
            </a:r>
          </a:p>
          <a:p>
            <a:pPr marL="514350" lvl="0" indent="-514350">
              <a:buFont typeface="+mj-lt"/>
              <a:buAutoNum type="arabicPeriod"/>
            </a:pPr>
            <a:r>
              <a:rPr lang="en-GB" kern="0" dirty="0">
                <a:solidFill>
                  <a:srgbClr val="000000"/>
                </a:solidFill>
              </a:rPr>
              <a:t>Restore read-only filegroups</a:t>
            </a:r>
          </a:p>
        </p:txBody>
      </p:sp>
    </p:spTree>
    <p:extLst>
      <p:ext uri="{BB962C8B-B14F-4D97-AF65-F5344CB8AC3E}">
        <p14:creationId xmlns:p14="http://schemas.microsoft.com/office/powerpoint/2010/main" val="3006990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38a79b9d-445f-464a-922a-1d100920769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Restoring an Encrypted Backup</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If the encryption key exists on the server instance:</a:t>
            </a:r>
          </a:p>
          <a:p>
            <a:pPr lvl="1"/>
            <a:r>
              <a:rPr lang="en-GB" kern="0" dirty="0">
                <a:solidFill>
                  <a:srgbClr val="000000"/>
                </a:solidFill>
              </a:rPr>
              <a:t>Restore the database as normal</a:t>
            </a:r>
          </a:p>
          <a:p>
            <a:pPr lvl="1"/>
            <a:endParaRPr lang="en-GB" kern="0" dirty="0">
              <a:solidFill>
                <a:srgbClr val="000000"/>
              </a:solidFill>
            </a:endParaRPr>
          </a:p>
          <a:p>
            <a:pPr lvl="0"/>
            <a:r>
              <a:rPr lang="en-GB" kern="0" dirty="0">
                <a:solidFill>
                  <a:srgbClr val="000000"/>
                </a:solidFill>
              </a:rPr>
              <a:t>Otherwise:</a:t>
            </a:r>
          </a:p>
          <a:p>
            <a:pPr marL="746125" lvl="1" indent="-457200">
              <a:buFont typeface="+mj-lt"/>
              <a:buAutoNum type="arabicPeriod"/>
            </a:pPr>
            <a:r>
              <a:rPr lang="en-US" kern="0" dirty="0">
                <a:solidFill>
                  <a:srgbClr val="000000"/>
                </a:solidFill>
              </a:rPr>
              <a:t>Create or restore a database master key for the master database</a:t>
            </a:r>
          </a:p>
          <a:p>
            <a:pPr marL="746125" lvl="1" indent="-457200">
              <a:buFont typeface="+mj-lt"/>
              <a:buAutoNum type="arabicPeriod"/>
            </a:pPr>
            <a:r>
              <a:rPr lang="en-US" kern="0" dirty="0">
                <a:solidFill>
                  <a:srgbClr val="000000"/>
                </a:solidFill>
              </a:rPr>
              <a:t>Create the encryption certificate or key from a backup</a:t>
            </a:r>
          </a:p>
          <a:p>
            <a:pPr marL="746125" lvl="1" indent="-457200">
              <a:buFont typeface="+mj-lt"/>
              <a:buAutoNum type="arabicPeriod"/>
            </a:pPr>
            <a:r>
              <a:rPr lang="en-US" kern="0" dirty="0">
                <a:solidFill>
                  <a:srgbClr val="000000"/>
                </a:solidFill>
              </a:rPr>
              <a:t>Restore the database</a:t>
            </a:r>
          </a:p>
        </p:txBody>
      </p:sp>
    </p:spTree>
    <p:extLst>
      <p:ext uri="{BB962C8B-B14F-4D97-AF65-F5344CB8AC3E}">
        <p14:creationId xmlns:p14="http://schemas.microsoft.com/office/powerpoint/2010/main" val="1313667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9fc8bfb6-e213-4fc3-bb25-ec11436ebfb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Restoring an Encrypted Backup</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kern="0" dirty="0">
                <a:solidFill>
                  <a:srgbClr val="000000"/>
                </a:solidFill>
              </a:rPr>
              <a:t>In this demonstration, you will see how to:</a:t>
            </a:r>
          </a:p>
          <a:p>
            <a:pPr lvl="0"/>
            <a:r>
              <a:rPr lang="en-GB" kern="0" dirty="0">
                <a:solidFill>
                  <a:srgbClr val="000000"/>
                </a:solidFill>
              </a:rPr>
              <a:t>Restore an encrypted backup</a:t>
            </a:r>
            <a:endParaRPr lang="en-US" kern="0" dirty="0">
              <a:solidFill>
                <a:srgbClr val="000000"/>
              </a:solidFill>
            </a:endParaRPr>
          </a:p>
        </p:txBody>
      </p:sp>
    </p:spTree>
    <p:extLst>
      <p:ext uri="{BB962C8B-B14F-4D97-AF65-F5344CB8AC3E}">
        <p14:creationId xmlns:p14="http://schemas.microsoft.com/office/powerpoint/2010/main" val="384612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cd390720-70c6-4871-aacc-49e14338cba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Restoring Data Pages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Online Page Restore</a:t>
            </a:r>
          </a:p>
          <a:p>
            <a:pPr marL="746125" lvl="1" indent="-457200">
              <a:buFont typeface="+mj-lt"/>
              <a:buAutoNum type="arabicPeriod"/>
            </a:pPr>
            <a:r>
              <a:rPr lang="en-GB" kern="0" dirty="0">
                <a:solidFill>
                  <a:srgbClr val="000000"/>
                </a:solidFill>
              </a:rPr>
              <a:t>Restore pages from a full backup with NORECOVERY</a:t>
            </a:r>
          </a:p>
          <a:p>
            <a:pPr marL="746125" lvl="1" indent="-457200">
              <a:buFont typeface="+mj-lt"/>
              <a:buAutoNum type="arabicPeriod"/>
            </a:pPr>
            <a:r>
              <a:rPr lang="en-GB" kern="0" dirty="0">
                <a:solidFill>
                  <a:srgbClr val="000000"/>
                </a:solidFill>
              </a:rPr>
              <a:t>Restore latest differential backup with NORECOVERY</a:t>
            </a:r>
          </a:p>
          <a:p>
            <a:pPr marL="746125" lvl="1" indent="-457200">
              <a:buFont typeface="+mj-lt"/>
              <a:buAutoNum type="arabicPeriod"/>
            </a:pPr>
            <a:r>
              <a:rPr lang="en-GB" kern="0" dirty="0">
                <a:solidFill>
                  <a:srgbClr val="000000"/>
                </a:solidFill>
              </a:rPr>
              <a:t>Restore log backups with NORECOVERY</a:t>
            </a:r>
          </a:p>
          <a:p>
            <a:pPr marL="746125" lvl="1" indent="-457200">
              <a:buFont typeface="+mj-lt"/>
              <a:buAutoNum type="arabicPeriod"/>
            </a:pPr>
            <a:r>
              <a:rPr lang="en-GB" kern="0" dirty="0">
                <a:solidFill>
                  <a:srgbClr val="000000"/>
                </a:solidFill>
              </a:rPr>
              <a:t>Back up the log</a:t>
            </a:r>
          </a:p>
          <a:p>
            <a:pPr marL="746125" lvl="1" indent="-457200">
              <a:buFont typeface="+mj-lt"/>
              <a:buAutoNum type="arabicPeriod"/>
            </a:pPr>
            <a:r>
              <a:rPr lang="en-GB" kern="0" dirty="0">
                <a:solidFill>
                  <a:srgbClr val="000000"/>
                </a:solidFill>
              </a:rPr>
              <a:t>Restore the log with RECOVERY</a:t>
            </a:r>
          </a:p>
          <a:p>
            <a:pPr lvl="0"/>
            <a:r>
              <a:rPr lang="en-GB" kern="0" dirty="0">
                <a:solidFill>
                  <a:srgbClr val="000000"/>
                </a:solidFill>
              </a:rPr>
              <a:t>Offline Page Restore</a:t>
            </a:r>
          </a:p>
          <a:p>
            <a:pPr marL="746125" lvl="1" indent="-457200">
              <a:buFont typeface="+mj-lt"/>
              <a:buAutoNum type="arabicPeriod"/>
            </a:pPr>
            <a:r>
              <a:rPr lang="en-GB" kern="0" dirty="0">
                <a:solidFill>
                  <a:srgbClr val="000000"/>
                </a:solidFill>
              </a:rPr>
              <a:t>Back up the tail-log with NORECOVERY</a:t>
            </a:r>
          </a:p>
          <a:p>
            <a:pPr marL="746125" lvl="1" indent="-457200">
              <a:buFont typeface="+mj-lt"/>
              <a:buAutoNum type="arabicPeriod"/>
            </a:pPr>
            <a:r>
              <a:rPr lang="en-GB" kern="0" dirty="0">
                <a:solidFill>
                  <a:srgbClr val="000000"/>
                </a:solidFill>
              </a:rPr>
              <a:t>Restore pages from a full backup with NORECOVERY</a:t>
            </a:r>
          </a:p>
          <a:p>
            <a:pPr marL="746125" lvl="1" indent="-457200">
              <a:buFont typeface="+mj-lt"/>
              <a:buAutoNum type="arabicPeriod"/>
            </a:pPr>
            <a:r>
              <a:rPr lang="en-GB" kern="0" dirty="0">
                <a:solidFill>
                  <a:srgbClr val="000000"/>
                </a:solidFill>
              </a:rPr>
              <a:t>Restore latest differential backup with NORECOVERY</a:t>
            </a:r>
          </a:p>
          <a:p>
            <a:pPr marL="746125" lvl="1" indent="-457200">
              <a:buFont typeface="+mj-lt"/>
              <a:buAutoNum type="arabicPeriod"/>
            </a:pPr>
            <a:r>
              <a:rPr lang="en-GB" kern="0" dirty="0">
                <a:solidFill>
                  <a:srgbClr val="000000"/>
                </a:solidFill>
              </a:rPr>
              <a:t>Restore log backups with NORECOVERY</a:t>
            </a:r>
          </a:p>
          <a:p>
            <a:pPr marL="746125" lvl="1" indent="-457200">
              <a:buFont typeface="+mj-lt"/>
              <a:buAutoNum type="arabicPeriod"/>
            </a:pPr>
            <a:r>
              <a:rPr lang="en-GB" kern="0" dirty="0">
                <a:solidFill>
                  <a:srgbClr val="000000"/>
                </a:solidFill>
              </a:rPr>
              <a:t>Restore the tail-log with RECOVERY</a:t>
            </a:r>
          </a:p>
          <a:p>
            <a:pPr marL="288925" lvl="1" indent="0">
              <a:buNone/>
            </a:pPr>
            <a:endParaRPr lang="en-US" kern="0" dirty="0">
              <a:solidFill>
                <a:srgbClr val="000000"/>
              </a:solidFill>
            </a:endParaRPr>
          </a:p>
        </p:txBody>
      </p:sp>
    </p:spTree>
    <p:extLst>
      <p:ext uri="{BB962C8B-B14F-4D97-AF65-F5344CB8AC3E}">
        <p14:creationId xmlns:p14="http://schemas.microsoft.com/office/powerpoint/2010/main" val="2805350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1f1f183d-6cf1-4c72-81bd-8408423adb5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Recovering System Databases</a:t>
            </a:r>
            <a:endParaRPr lang="en-GB" dirty="0"/>
          </a:p>
        </p:txBody>
      </p:sp>
      <p:graphicFrame>
        <p:nvGraphicFramePr>
          <p:cNvPr id="4" name="Group 31"/>
          <p:cNvGraphicFramePr>
            <a:graphicFrameLocks noGrp="1"/>
          </p:cNvGraphicFramePr>
          <p:nvPr>
            <p:extLst>
              <p:ext uri="{D42A27DB-BD31-4B8C-83A1-F6EECF244321}">
                <p14:modId xmlns:p14="http://schemas.microsoft.com/office/powerpoint/2010/main" val="2508627856"/>
              </p:ext>
            </p:extLst>
          </p:nvPr>
        </p:nvGraphicFramePr>
        <p:xfrm>
          <a:off x="314779" y="1004058"/>
          <a:ext cx="8616950" cy="5184470"/>
        </p:xfrm>
        <a:graphic>
          <a:graphicData uri="http://schemas.openxmlformats.org/drawingml/2006/table">
            <a:tbl>
              <a:tblPr firstRow="1" bandRow="1">
                <a:effectLst/>
                <a:tableStyleId>{B301B821-A1FF-4177-AEE7-76D212191A09}</a:tableStyleId>
              </a:tblPr>
              <a:tblGrid>
                <a:gridCol w="2898775"/>
                <a:gridCol w="5718175"/>
              </a:tblGrid>
              <a:tr h="77670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smtClean="0">
                          <a:ln>
                            <a:noFill/>
                          </a:ln>
                          <a:effectLst/>
                          <a:latin typeface="Segoe UI Light" panose="020B0502040204020203" pitchFamily="34" charset="0"/>
                          <a:cs typeface="Segoe UI Light" panose="020B0502040204020203" pitchFamily="34" charset="0"/>
                        </a:rPr>
                        <a:t>System database</a:t>
                      </a:r>
                      <a:endParaRPr kumimoji="0" lang="en-US" sz="2400" b="0" i="0" u="none" strike="noStrike" cap="none" normalizeH="0" baseline="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horzOverflow="overflow">
                    <a:lnR w="12700" cap="flat" cmpd="sng" algn="ctr">
                      <a:solidFill>
                        <a:srgbClr val="569AD2"/>
                      </a:solidFill>
                      <a:prstDash val="solid"/>
                      <a:round/>
                      <a:headEnd type="none" w="med" len="med"/>
                      <a:tailEnd type="none" w="med" len="med"/>
                    </a:lnR>
                    <a:lnB w="12700" cap="flat" cmpd="sng" algn="ctr">
                      <a:solidFill>
                        <a:srgbClr val="569AD2"/>
                      </a:solidFill>
                      <a:prstDash val="solid"/>
                      <a:round/>
                      <a:headEnd type="none" w="med" len="med"/>
                      <a:tailEnd type="none" w="med" len="med"/>
                    </a:lnB>
                    <a:solidFill>
                      <a:srgbClr val="569AD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smtClean="0">
                          <a:ln>
                            <a:noFill/>
                          </a:ln>
                          <a:effectLst/>
                          <a:latin typeface="Segoe UI Light" panose="020B0502040204020203" pitchFamily="34" charset="0"/>
                          <a:cs typeface="Segoe UI Light" panose="020B0502040204020203" pitchFamily="34" charset="0"/>
                        </a:rPr>
                        <a:t>Description</a:t>
                      </a:r>
                      <a:endParaRPr kumimoji="0" lang="en-US" sz="2400" b="0" i="0" u="none" strike="noStrike" cap="none" normalizeH="0" baseline="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horzOverflow="overflow">
                    <a:lnL w="12700" cap="flat" cmpd="sng" algn="ctr">
                      <a:solidFill>
                        <a:srgbClr val="569AD2"/>
                      </a:solidFill>
                      <a:prstDash val="solid"/>
                      <a:round/>
                      <a:headEnd type="none" w="med" len="med"/>
                      <a:tailEnd type="none" w="med" len="med"/>
                    </a:lnL>
                    <a:lnB w="12700" cap="flat" cmpd="sng" algn="ctr">
                      <a:solidFill>
                        <a:srgbClr val="569AD2"/>
                      </a:solidFill>
                      <a:prstDash val="solid"/>
                      <a:round/>
                      <a:headEnd type="none" w="med" len="med"/>
                      <a:tailEnd type="none" w="med" len="med"/>
                    </a:lnB>
                    <a:solidFill>
                      <a:srgbClr val="569AD2"/>
                    </a:solidFill>
                  </a:tcPr>
                </a:tc>
              </a:tr>
              <a:tr h="110374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latin typeface="Segoe UI Light" panose="020B0502040204020203" pitchFamily="34" charset="0"/>
                          <a:cs typeface="Segoe UI Light" panose="020B0502040204020203" pitchFamily="34" charset="0"/>
                        </a:rPr>
                        <a:t>master</a:t>
                      </a:r>
                      <a:endParaRPr kumimoji="0" lang="en-US" sz="2000" b="1" i="0" u="none" strike="noStrike" cap="none" normalizeH="0" baseline="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horzOverflow="overflow">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latin typeface="Segoe UI Light" panose="020B0502040204020203" pitchFamily="34" charset="0"/>
                          <a:cs typeface="Segoe UI Light" panose="020B0502040204020203" pitchFamily="34" charset="0"/>
                        </a:rPr>
                        <a:t>Backup required: Yes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latin typeface="Segoe UI Light" panose="020B0502040204020203" pitchFamily="34" charset="0"/>
                          <a:cs typeface="Segoe UI Light" panose="020B0502040204020203" pitchFamily="34" charset="0"/>
                        </a:rPr>
                        <a:t>Recovery model: Simple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latin typeface="Segoe UI Light" panose="020B0502040204020203" pitchFamily="34" charset="0"/>
                          <a:cs typeface="Segoe UI Light" panose="020B0502040204020203" pitchFamily="34" charset="0"/>
                        </a:rPr>
                        <a:t>Restore using single user mode</a:t>
                      </a:r>
                      <a:endParaRPr kumimoji="0" lang="en-US" sz="2000" b="0" i="0" u="none" strike="noStrike" cap="none" normalizeH="0" baseline="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horzOverflow="overflow">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110133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latin typeface="Segoe UI Light" panose="020B0502040204020203" pitchFamily="34" charset="0"/>
                          <a:cs typeface="Segoe UI Light" panose="020B0502040204020203" pitchFamily="34" charset="0"/>
                        </a:rPr>
                        <a:t>model</a:t>
                      </a:r>
                      <a:endParaRPr kumimoji="0" lang="en-US" sz="2000" b="1" i="0" u="none" strike="noStrike" cap="none" normalizeH="0" baseline="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horzOverflow="overflow">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latin typeface="Segoe UI Light" panose="020B0502040204020203" pitchFamily="34" charset="0"/>
                          <a:cs typeface="Segoe UI Light" panose="020B0502040204020203" pitchFamily="34" charset="0"/>
                        </a:rPr>
                        <a:t>Backup required: Yes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latin typeface="Segoe UI Light" panose="020B0502040204020203" pitchFamily="34" charset="0"/>
                          <a:cs typeface="Segoe UI Light" panose="020B0502040204020203" pitchFamily="34" charset="0"/>
                        </a:rPr>
                        <a:t>Recovery model: User configurable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latin typeface="Segoe UI Light" panose="020B0502040204020203" pitchFamily="34" charset="0"/>
                          <a:cs typeface="Segoe UI Light" panose="020B0502040204020203" pitchFamily="34" charset="0"/>
                        </a:rPr>
                        <a:t>Restore using –T3608 trace flag</a:t>
                      </a:r>
                      <a:endParaRPr kumimoji="0" lang="en-US" sz="2000" b="0" i="0" u="none" strike="noStrike" cap="none" normalizeH="0" baseline="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horzOverflow="overflow">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110133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latin typeface="Segoe UI Light" panose="020B0502040204020203" pitchFamily="34" charset="0"/>
                          <a:cs typeface="Segoe UI Light" panose="020B0502040204020203" pitchFamily="34" charset="0"/>
                        </a:rPr>
                        <a:t>msdb</a:t>
                      </a:r>
                      <a:endParaRPr kumimoji="0" lang="en-US" sz="2000" b="1" i="0" u="none" strike="noStrike" cap="none" normalizeH="0" baseline="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horzOverflow="overflow">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latin typeface="Segoe UI Light" panose="020B0502040204020203" pitchFamily="34" charset="0"/>
                          <a:cs typeface="Segoe UI Light" panose="020B0502040204020203" pitchFamily="34" charset="0"/>
                        </a:rPr>
                        <a:t>Backup required: Yes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latin typeface="Segoe UI Light" panose="020B0502040204020203" pitchFamily="34" charset="0"/>
                          <a:cs typeface="Segoe UI Light" panose="020B0502040204020203" pitchFamily="34" charset="0"/>
                        </a:rPr>
                        <a:t>Recovery model: Simple (default)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latin typeface="Segoe UI Light" panose="020B0502040204020203" pitchFamily="34" charset="0"/>
                          <a:cs typeface="Segoe UI Light" panose="020B0502040204020203" pitchFamily="34" charset="0"/>
                        </a:rPr>
                        <a:t>Restore like any user database</a:t>
                      </a:r>
                      <a:endParaRPr kumimoji="0" lang="en-US" sz="2000" b="0" i="0" u="none" strike="noStrike" cap="none" normalizeH="0" baseline="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horzOverflow="overflow">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1101339">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u="none" strike="noStrike" cap="none" normalizeH="0" baseline="0" dirty="0" smtClean="0">
                          <a:ln>
                            <a:noFill/>
                          </a:ln>
                          <a:effectLst/>
                          <a:latin typeface="Segoe UI Light" panose="020B0502040204020203" pitchFamily="34" charset="0"/>
                          <a:cs typeface="Segoe UI Light" panose="020B0502040204020203" pitchFamily="34" charset="0"/>
                        </a:rPr>
                        <a:t>tempdb /resource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horzOverflow="overflow">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latin typeface="Segoe UI Light" panose="020B0502040204020203" pitchFamily="34" charset="0"/>
                          <a:cs typeface="Segoe UI Light" panose="020B0502040204020203" pitchFamily="34" charset="0"/>
                        </a:rPr>
                        <a:t>No backups can be performed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latin typeface="Segoe UI Light" panose="020B0502040204020203" pitchFamily="34" charset="0"/>
                          <a:cs typeface="Segoe UI Light" panose="020B0502040204020203" pitchFamily="34" charset="0"/>
                        </a:rPr>
                        <a:t>tempdb is created during instance startup</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latin typeface="Segoe UI Light" panose="020B0502040204020203" pitchFamily="34" charset="0"/>
                          <a:cs typeface="Segoe UI Light" panose="020B0502040204020203" pitchFamily="34" charset="0"/>
                        </a:rPr>
                        <a:t>Restore resource using file restore or setup</a:t>
                      </a:r>
                      <a:endParaRPr kumimoji="0" lang="en-US" sz="2000" b="0" i="0" u="none" strike="noStrike" cap="none" normalizeH="0" baseline="0" dirty="0" smtClean="0">
                        <a:ln>
                          <a:noFill/>
                        </a:ln>
                        <a:solidFill>
                          <a:srgbClr val="000000"/>
                        </a:solidFill>
                        <a:effectLst/>
                        <a:latin typeface="Segoe UI Light" panose="020B0502040204020203" pitchFamily="34" charset="0"/>
                        <a:ea typeface="Segoe UI" pitchFamily="34" charset="0"/>
                        <a:cs typeface="Segoe UI Light" panose="020B0502040204020203" pitchFamily="34" charset="0"/>
                      </a:endParaRPr>
                    </a:p>
                  </a:txBody>
                  <a:tcPr horzOverflow="overflow">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4006688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Understanding the Restore Process
Restoring Databases
Advanced Restore Scenarios
Point-in-Time Recovery</a:t>
            </a:r>
            <a:endParaRPr lang="en-GB" dirty="0"/>
          </a:p>
        </p:txBody>
      </p:sp>
    </p:spTree>
    <p:extLst>
      <p:ext uri="{BB962C8B-B14F-4D97-AF65-F5344CB8AC3E}">
        <p14:creationId xmlns:p14="http://schemas.microsoft.com/office/powerpoint/2010/main" val="3734220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4: Point-in-Time Recovery</a:t>
            </a:r>
            <a:endParaRPr lang="en-GB" dirty="0"/>
          </a:p>
        </p:txBody>
      </p:sp>
      <p:sp>
        <p:nvSpPr>
          <p:cNvPr id="3" name="Text Placeholder 2"/>
          <p:cNvSpPr>
            <a:spLocks noGrp="1"/>
          </p:cNvSpPr>
          <p:nvPr>
            <p:ph type="body" idx="1"/>
          </p:nvPr>
        </p:nvSpPr>
        <p:spPr/>
        <p:txBody>
          <a:bodyPr/>
          <a:lstStyle/>
          <a:p>
            <a:r>
              <a:rPr lang="en-GB" dirty="0" smtClean="0"/>
              <a:t>Overview of Point-in-Time Recovery
STOPAT Option
STOPATMARK Option
Performing a Point-in-Time Recovery by Using SQL Server Management Studio
Demonstration: Performing a Point-in-Time Recovery</a:t>
            </a:r>
            <a:endParaRPr lang="en-GB" dirty="0"/>
          </a:p>
        </p:txBody>
      </p:sp>
    </p:spTree>
    <p:extLst>
      <p:ext uri="{BB962C8B-B14F-4D97-AF65-F5344CB8AC3E}">
        <p14:creationId xmlns:p14="http://schemas.microsoft.com/office/powerpoint/2010/main" val="2850926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 of Point-in-Time Recovery</a:t>
            </a:r>
            <a:endParaRPr lang="en-GB" dirty="0"/>
          </a:p>
        </p:txBody>
      </p:sp>
      <p:sp>
        <p:nvSpPr>
          <p:cNvPr id="4" name="Rectangle 3"/>
          <p:cNvSpPr txBox="1">
            <a:spLocks noChangeArrowheads="1"/>
          </p:cNvSpPr>
          <p:nvPr/>
        </p:nvSpPr>
        <p:spPr>
          <a:xfrm>
            <a:off x="346493" y="989130"/>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kern="0" dirty="0" smtClean="0"/>
              <a:t>Enables recovery of a database up to any arbitrary point in time that is contained in the transaction log backups</a:t>
            </a:r>
          </a:p>
          <a:p>
            <a:endParaRPr lang="en-US" kern="0" dirty="0" smtClean="0"/>
          </a:p>
          <a:p>
            <a:r>
              <a:rPr lang="en-US" kern="0" dirty="0" smtClean="0"/>
              <a:t>Point in time can be defined by:</a:t>
            </a:r>
          </a:p>
          <a:p>
            <a:pPr lvl="1"/>
            <a:r>
              <a:rPr lang="en-US" sz="2800" kern="0" dirty="0" smtClean="0"/>
              <a:t>A datetime value</a:t>
            </a:r>
          </a:p>
          <a:p>
            <a:pPr lvl="1"/>
            <a:r>
              <a:rPr lang="en-US" sz="2800" kern="0" dirty="0" smtClean="0"/>
              <a:t>A named transaction</a:t>
            </a:r>
          </a:p>
          <a:p>
            <a:endParaRPr lang="en-US" kern="0" dirty="0" smtClean="0"/>
          </a:p>
          <a:p>
            <a:r>
              <a:rPr lang="en-US" kern="0" dirty="0" smtClean="0"/>
              <a:t>Database must be in FULL recovery model</a:t>
            </a:r>
          </a:p>
          <a:p>
            <a:endParaRPr lang="en-US" kern="0" dirty="0" smtClean="0"/>
          </a:p>
        </p:txBody>
      </p:sp>
    </p:spTree>
    <p:extLst>
      <p:ext uri="{BB962C8B-B14F-4D97-AF65-F5344CB8AC3E}">
        <p14:creationId xmlns:p14="http://schemas.microsoft.com/office/powerpoint/2010/main" val="4006021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STOPAT Option</a:t>
            </a:r>
            <a:endParaRPr lang="en-GB" dirty="0"/>
          </a:p>
        </p:txBody>
      </p:sp>
      <p:sp>
        <p:nvSpPr>
          <p:cNvPr id="4" name="Rectangle 3"/>
          <p:cNvSpPr txBox="1">
            <a:spLocks noChangeArrowheads="1"/>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Provide the STOPAT and WITH RECOVERY options as part of all RESTORE statements in the sequence:</a:t>
            </a:r>
          </a:p>
          <a:p>
            <a:pPr lvl="1"/>
            <a:r>
              <a:rPr lang="en-US" kern="0" dirty="0">
                <a:solidFill>
                  <a:srgbClr val="000000"/>
                </a:solidFill>
              </a:rPr>
              <a:t>No need to know in which transaction log backup the requested point in time resides</a:t>
            </a:r>
          </a:p>
          <a:p>
            <a:pPr lvl="1"/>
            <a:r>
              <a:rPr lang="en-US" kern="0" dirty="0">
                <a:solidFill>
                  <a:srgbClr val="000000"/>
                </a:solidFill>
              </a:rPr>
              <a:t>If the point in time is after the time included in the backup, a warning will be issued and the database will not be recovered after the restore completes</a:t>
            </a:r>
          </a:p>
          <a:p>
            <a:pPr lvl="1"/>
            <a:r>
              <a:rPr lang="en-US" kern="0" dirty="0">
                <a:solidFill>
                  <a:srgbClr val="000000"/>
                </a:solidFill>
              </a:rPr>
              <a:t>If the point in time is before the time included in the backup, the RESTORE statement fails</a:t>
            </a:r>
          </a:p>
          <a:p>
            <a:pPr lvl="1"/>
            <a:r>
              <a:rPr lang="en-US" kern="0" dirty="0">
                <a:solidFill>
                  <a:srgbClr val="000000"/>
                </a:solidFill>
              </a:rPr>
              <a:t>If the point in time provided is within the time frame of the backup, the database is recovered up to that point</a:t>
            </a:r>
          </a:p>
          <a:p>
            <a:pPr lvl="1"/>
            <a:endParaRPr lang="en-US" kern="0" dirty="0">
              <a:solidFill>
                <a:srgbClr val="000000"/>
              </a:solidFill>
            </a:endParaRPr>
          </a:p>
          <a:p>
            <a:pPr lvl="0"/>
            <a:endParaRPr lang="en-US" sz="2400" kern="0" dirty="0">
              <a:solidFill>
                <a:srgbClr val="000000"/>
              </a:solidFill>
            </a:endParaRPr>
          </a:p>
        </p:txBody>
      </p:sp>
    </p:spTree>
    <p:extLst>
      <p:ext uri="{BB962C8B-B14F-4D97-AF65-F5344CB8AC3E}">
        <p14:creationId xmlns:p14="http://schemas.microsoft.com/office/powerpoint/2010/main" val="1347258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f95c703e-2834-4058-a43e-3dfc38e4c0f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STOPATMARK Option</a:t>
            </a:r>
            <a:endParaRPr lang="en-GB" dirty="0"/>
          </a:p>
        </p:txBody>
      </p:sp>
      <p:sp>
        <p:nvSpPr>
          <p:cNvPr id="4" name="Rectangle 3"/>
          <p:cNvSpPr txBox="1">
            <a:spLocks noChangeArrowheads="1"/>
          </p:cNvSpPr>
          <p:nvPr/>
        </p:nvSpPr>
        <p:spPr>
          <a:xfrm>
            <a:off x="377145" y="1037543"/>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kern="0" dirty="0" smtClean="0"/>
              <a:t>Transactions marked using:</a:t>
            </a:r>
          </a:p>
          <a:p>
            <a:pPr lvl="1"/>
            <a:r>
              <a:rPr lang="en-US" kern="0" dirty="0" smtClean="0"/>
              <a:t> BEGIN TRAN &lt;name&gt; WITH MARK &lt;description&gt;</a:t>
            </a:r>
          </a:p>
          <a:p>
            <a:endParaRPr lang="en-US" sz="2400" kern="0" dirty="0" smtClean="0"/>
          </a:p>
          <a:p>
            <a:r>
              <a:rPr lang="en-US" sz="2400" kern="0" dirty="0" smtClean="0"/>
              <a:t>Restore has two related options:</a:t>
            </a:r>
          </a:p>
          <a:p>
            <a:pPr lvl="1"/>
            <a:r>
              <a:rPr lang="en-US" kern="0" dirty="0" smtClean="0"/>
              <a:t>STOPATMARK rolls forward to the mark and includes the marked transaction in the roll forward</a:t>
            </a:r>
          </a:p>
          <a:p>
            <a:pPr lvl="1"/>
            <a:r>
              <a:rPr lang="en-US" kern="0" dirty="0" smtClean="0"/>
              <a:t>STOPBEFOREMARK rolls forward to the mark and excludes the marked transaction from the roll forward</a:t>
            </a:r>
          </a:p>
          <a:p>
            <a:endParaRPr lang="en-US" sz="2400" kern="0" dirty="0" smtClean="0"/>
          </a:p>
          <a:p>
            <a:r>
              <a:rPr lang="en-US" sz="2400" kern="0" dirty="0" smtClean="0"/>
              <a:t>If the mark is not present in the transaction log backup, the backup is restored, but the database is not recovered</a:t>
            </a:r>
          </a:p>
          <a:p>
            <a:endParaRPr lang="en-US" sz="2400" kern="0" dirty="0" smtClean="0"/>
          </a:p>
          <a:p>
            <a:endParaRPr lang="en-US" sz="2400" kern="0" dirty="0" smtClean="0"/>
          </a:p>
          <a:p>
            <a:pPr marL="0" indent="0">
              <a:buFont typeface="Arial" pitchFamily="34" charset="0"/>
              <a:buNone/>
            </a:pPr>
            <a:endParaRPr lang="en-US" sz="2400" kern="0" dirty="0" smtClean="0"/>
          </a:p>
        </p:txBody>
      </p:sp>
    </p:spTree>
    <p:extLst>
      <p:ext uri="{BB962C8B-B14F-4D97-AF65-F5344CB8AC3E}">
        <p14:creationId xmlns:p14="http://schemas.microsoft.com/office/powerpoint/2010/main" val="1380996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3d9950d8-0d28-48ab-860a-01b722437d7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Performing a Point-in-Time Recovery by Using SQL Server Management Studio</a:t>
            </a:r>
            <a:endParaRPr lang="en-GB" dirty="0"/>
          </a:p>
        </p:txBody>
      </p:sp>
      <p:pic>
        <p:nvPicPr>
          <p:cNvPr id="4" name="Content Placeholder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783" y="1332390"/>
            <a:ext cx="7592485" cy="4525007"/>
          </a:xfrm>
          <a:prstGeom prst="rect">
            <a:avLst/>
          </a:prstGeom>
        </p:spPr>
      </p:pic>
    </p:spTree>
    <p:extLst>
      <p:ext uri="{BB962C8B-B14F-4D97-AF65-F5344CB8AC3E}">
        <p14:creationId xmlns:p14="http://schemas.microsoft.com/office/powerpoint/2010/main" val="1709698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c80ffdd6-976e-4c54-a0ad-74098be40df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Performing a Point-in-Time Recovery</a:t>
            </a:r>
            <a:endParaRPr lang="en-GB" dirty="0"/>
          </a:p>
        </p:txBody>
      </p:sp>
      <p:sp>
        <p:nvSpPr>
          <p:cNvPr id="4" name="Rectangle 24"/>
          <p:cNvSpPr txBox="1">
            <a:spLocks noChangeArrowheads="1"/>
          </p:cNvSpPr>
          <p:nvPr/>
        </p:nvSpPr>
        <p:spPr>
          <a:xfrm>
            <a:off x="490872" y="941004"/>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Perform a point-in-time recovery</a:t>
            </a:r>
          </a:p>
        </p:txBody>
      </p:sp>
    </p:spTree>
    <p:extLst>
      <p:ext uri="{BB962C8B-B14F-4D97-AF65-F5344CB8AC3E}">
        <p14:creationId xmlns:p14="http://schemas.microsoft.com/office/powerpoint/2010/main" val="1171898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74972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Restoring SQL Server Databases</a:t>
            </a:r>
            <a:endParaRPr lang="en-GB" dirty="0"/>
          </a:p>
        </p:txBody>
      </p:sp>
      <p:sp>
        <p:nvSpPr>
          <p:cNvPr id="3" name="Text Placeholder 2"/>
          <p:cNvSpPr>
            <a:spLocks noGrp="1"/>
          </p:cNvSpPr>
          <p:nvPr>
            <p:ph type="body" idx="1"/>
          </p:nvPr>
        </p:nvSpPr>
        <p:spPr/>
        <p:txBody>
          <a:bodyPr/>
          <a:lstStyle/>
          <a:p>
            <a:r>
              <a:rPr lang="en-GB" dirty="0" smtClean="0"/>
              <a:t>Exercise 1: Restoring a Database Backup
Exercise 2: Restoring Database, Differential, and Transaction Log Backups
Exercise 3: Performing a Piecemeal Restore</a:t>
            </a:r>
            <a:endParaRPr lang="en-GB"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54716"/>
            <a:ext cx="6970050" cy="1384995"/>
          </a:xfrm>
          <a:prstGeom prst="rect">
            <a:avLst/>
          </a:prstGeom>
          <a:noFill/>
        </p:spPr>
        <p:txBody>
          <a:bodyPr vert="horz" wrap="none" rtlCol="0">
            <a:spAutoFit/>
          </a:bodyPr>
          <a:lstStyle/>
          <a:p>
            <a:r>
              <a:rPr lang="en-GB" sz="2800" b="0" i="0" u="none" strike="noStrike" baseline="0" dirty="0" smtClean="0">
                <a:latin typeface="Segoe UI" panose="020B0502040204020203" pitchFamily="34" charset="0"/>
              </a:rPr>
              <a:t>Virtual machine: </a:t>
            </a:r>
            <a:r>
              <a:rPr lang="en-GB" sz="2800" b="1" i="0" u="none" strike="noStrike" baseline="0" dirty="0" smtClean="0">
                <a:latin typeface="Segoe UI" panose="020B0502040204020203" pitchFamily="34" charset="0"/>
              </a:rPr>
              <a:t>20462C-MIA-SQL</a:t>
            </a:r>
          </a:p>
          <a:p>
            <a:r>
              <a:rPr lang="en-GB" sz="2800" dirty="0">
                <a:solidFill>
                  <a:srgbClr val="000000"/>
                </a:solidFill>
                <a:latin typeface="Segoe UI" panose="020B0502040204020203" pitchFamily="34" charset="0"/>
              </a:rPr>
              <a:t>User name: </a:t>
            </a:r>
            <a:r>
              <a:rPr lang="en-GB" sz="2800" b="1" dirty="0">
                <a:solidFill>
                  <a:srgbClr val="000000"/>
                </a:solidFill>
                <a:latin typeface="Segoe UI" panose="020B0502040204020203" pitchFamily="34" charset="0"/>
              </a:rPr>
              <a:t>ADVENTUREWORKS\Student</a:t>
            </a:r>
          </a:p>
          <a:p>
            <a:r>
              <a:rPr lang="en-GB" sz="2800" dirty="0">
                <a:solidFill>
                  <a:srgbClr val="000000"/>
                </a:solidFill>
                <a:latin typeface="Segoe UI" panose="020B0502040204020203" pitchFamily="34" charset="0"/>
              </a:rPr>
              <a:t>Password: </a:t>
            </a:r>
            <a:r>
              <a:rPr lang="en-GB" sz="2800" b="1" dirty="0">
                <a:solidFill>
                  <a:srgbClr val="000000"/>
                </a:solidFill>
                <a:latin typeface="Segoe UI" panose="020B0502040204020203" pitchFamily="34" charset="0"/>
              </a:rPr>
              <a:t>Pa$$w0rd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GB" sz="2800" dirty="0" smtClean="0">
                <a:latin typeface="Segoe UI" panose="020B0502040204020203" pitchFamily="34" charset="0"/>
              </a:rPr>
              <a:t>Estimated Time: 60 minutes</a:t>
            </a:r>
            <a:endParaRPr lang="en-GB" sz="2800" dirty="0">
              <a:latin typeface="Segoe UI" panose="020B0502040204020203" pitchFamily="34" charset="0"/>
            </a:endParaRPr>
          </a:p>
        </p:txBody>
      </p:sp>
    </p:spTree>
    <p:extLst>
      <p:ext uri="{BB962C8B-B14F-4D97-AF65-F5344CB8AC3E}">
        <p14:creationId xmlns:p14="http://schemas.microsoft.com/office/powerpoint/2010/main" val="23728283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3" name="Text Placeholder 2"/>
          <p:cNvSpPr>
            <a:spLocks noGrp="1"/>
          </p:cNvSpPr>
          <p:nvPr>
            <p:ph type="body" idx="1"/>
          </p:nvPr>
        </p:nvSpPr>
        <p:spPr/>
        <p:txBody>
          <a:bodyPr/>
          <a:lstStyle/>
          <a:p>
            <a:r>
              <a:rPr lang="en-GB" dirty="0">
                <a:ea typeface="Calibri" panose="020F0502020204030204" pitchFamily="34" charset="0"/>
                <a:cs typeface="Times New Roman" panose="02020603050405020304" pitchFamily="18" charset="0"/>
              </a:rPr>
              <a:t>You are a DBA with responsibility for managing the </a:t>
            </a:r>
            <a:r>
              <a:rPr lang="en-GB" b="1" dirty="0">
                <a:ea typeface="Calibri" panose="020F0502020204030204" pitchFamily="34" charset="0"/>
                <a:cs typeface="Times New Roman" panose="02020603050405020304" pitchFamily="18" charset="0"/>
              </a:rPr>
              <a:t>HumanResources</a:t>
            </a:r>
            <a:r>
              <a:rPr lang="en-GB" dirty="0">
                <a:ea typeface="Calibri" panose="020F0502020204030204" pitchFamily="34" charset="0"/>
                <a:cs typeface="Times New Roman" panose="02020603050405020304" pitchFamily="18" charset="0"/>
              </a:rPr>
              <a:t>, </a:t>
            </a:r>
            <a:r>
              <a:rPr lang="en-GB" b="1" dirty="0">
                <a:ea typeface="Calibri" panose="020F0502020204030204" pitchFamily="34" charset="0"/>
                <a:cs typeface="Times New Roman" panose="02020603050405020304" pitchFamily="18" charset="0"/>
              </a:rPr>
              <a:t>InternetSales</a:t>
            </a:r>
            <a:r>
              <a:rPr lang="en-GB" dirty="0">
                <a:ea typeface="Calibri" panose="020F0502020204030204" pitchFamily="34" charset="0"/>
                <a:cs typeface="Times New Roman" panose="02020603050405020304" pitchFamily="18" charset="0"/>
              </a:rPr>
              <a:t>, and </a:t>
            </a:r>
            <a:r>
              <a:rPr lang="en-GB" b="1" dirty="0">
                <a:ea typeface="Calibri" panose="020F0502020204030204" pitchFamily="34" charset="0"/>
                <a:cs typeface="Times New Roman" panose="02020603050405020304" pitchFamily="18" charset="0"/>
              </a:rPr>
              <a:t>AWDataWarehouse</a:t>
            </a:r>
            <a:r>
              <a:rPr lang="en-GB" dirty="0">
                <a:ea typeface="Calibri" panose="020F0502020204030204" pitchFamily="34" charset="0"/>
                <a:cs typeface="Times New Roman" panose="02020603050405020304" pitchFamily="18" charset="0"/>
              </a:rPr>
              <a:t> databases. You have backed up the databases according to their individual backup strategies, and now you must recover them in the event of a failure.</a:t>
            </a:r>
          </a:p>
          <a:p>
            <a:endParaRPr lang="en-GB" dirty="0"/>
          </a:p>
        </p:txBody>
      </p:sp>
    </p:spTree>
    <p:extLst>
      <p:ext uri="{BB962C8B-B14F-4D97-AF65-F5344CB8AC3E}">
        <p14:creationId xmlns:p14="http://schemas.microsoft.com/office/powerpoint/2010/main" val="4191142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Review</a:t>
            </a:r>
            <a:endParaRPr lang="en-GB" dirty="0"/>
          </a:p>
        </p:txBody>
      </p:sp>
      <p:sp>
        <p:nvSpPr>
          <p:cNvPr id="3" name="Text Placeholder 2"/>
          <p:cNvSpPr>
            <a:spLocks noGrp="1"/>
          </p:cNvSpPr>
          <p:nvPr>
            <p:ph type="body" idx="1"/>
          </p:nvPr>
        </p:nvSpPr>
        <p:spPr/>
        <p:txBody>
          <a:bodyPr/>
          <a:lstStyle/>
          <a:p>
            <a:r>
              <a:rPr lang="en-US" dirty="0"/>
              <a:t>In this lab, you restored a database from a full database backup</a:t>
            </a:r>
            <a:r>
              <a:rPr lang="en-US" dirty="0" smtClean="0"/>
              <a:t>.</a:t>
            </a:r>
            <a:endParaRPr lang="en-GB" dirty="0"/>
          </a:p>
          <a:p>
            <a:r>
              <a:rPr lang="en-US" dirty="0"/>
              <a:t>You then restored a database to the point of failure by performing a tail-log backup and restoring the database from its latest full, differential, and transaction log backups before restoring the tail-log backup and recovering the database</a:t>
            </a:r>
            <a:r>
              <a:rPr lang="en-US" dirty="0" smtClean="0"/>
              <a:t>.</a:t>
            </a:r>
            <a:endParaRPr lang="en-GB" dirty="0"/>
          </a:p>
          <a:p>
            <a:r>
              <a:rPr lang="en-US" dirty="0"/>
              <a:t>Finally, you performed a piecemeal restore to bring read-write filegroups online as quickly as possible, before restoring the remaining read-only filegroups.</a:t>
            </a:r>
            <a:endParaRPr lang="en-GB" dirty="0"/>
          </a:p>
          <a:p>
            <a:endParaRPr lang="en-GB" dirty="0"/>
          </a:p>
        </p:txBody>
      </p:sp>
    </p:spTree>
    <p:extLst>
      <p:ext uri="{BB962C8B-B14F-4D97-AF65-F5344CB8AC3E}">
        <p14:creationId xmlns:p14="http://schemas.microsoft.com/office/powerpoint/2010/main" val="2119275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Understanding the Restore Process</a:t>
            </a:r>
            <a:endParaRPr lang="en-GB" dirty="0"/>
          </a:p>
        </p:txBody>
      </p:sp>
      <p:sp>
        <p:nvSpPr>
          <p:cNvPr id="3" name="Text Placeholder 2"/>
          <p:cNvSpPr>
            <a:spLocks noGrp="1"/>
          </p:cNvSpPr>
          <p:nvPr>
            <p:ph type="body" idx="1"/>
          </p:nvPr>
        </p:nvSpPr>
        <p:spPr/>
        <p:txBody>
          <a:bodyPr/>
          <a:lstStyle/>
          <a:p>
            <a:r>
              <a:rPr lang="en-GB" dirty="0" smtClean="0"/>
              <a:t>Phases of the Restore Process
Types of Restores
Preparations for Restoring Backups
Discussion: Determining Required Backups to Restore</a:t>
            </a:r>
            <a:endParaRPr lang="en-GB" dirty="0"/>
          </a:p>
        </p:txBody>
      </p:sp>
    </p:spTree>
    <p:extLst>
      <p:ext uri="{BB962C8B-B14F-4D97-AF65-F5344CB8AC3E}">
        <p14:creationId xmlns:p14="http://schemas.microsoft.com/office/powerpoint/2010/main" val="464945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
Best Practice</a:t>
            </a:r>
            <a:endParaRPr lang="en-GB" dirty="0"/>
          </a:p>
        </p:txBody>
      </p:sp>
    </p:spTree>
    <p:extLst>
      <p:ext uri="{BB962C8B-B14F-4D97-AF65-F5344CB8AC3E}">
        <p14:creationId xmlns:p14="http://schemas.microsoft.com/office/powerpoint/2010/main" val="430401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Phases of the Restore Process</a:t>
            </a:r>
            <a:endParaRPr lang="en-GB" dirty="0"/>
          </a:p>
        </p:txBody>
      </p:sp>
      <p:sp>
        <p:nvSpPr>
          <p:cNvPr id="4" name="Content Placeholder 2"/>
          <p:cNvSpPr txBox="1">
            <a:spLocks/>
          </p:cNvSpPr>
          <p:nvPr/>
        </p:nvSpPr>
        <p:spPr>
          <a:xfrm>
            <a:off x="442175" y="1165609"/>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The restore process of a SQL Server database consists of three phases:</a:t>
            </a:r>
          </a:p>
          <a:p>
            <a:pPr lvl="0"/>
            <a:endParaRPr lang="en-US" sz="2400"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r>
              <a:rPr lang="en-US" kern="0" dirty="0">
                <a:solidFill>
                  <a:srgbClr val="000000"/>
                </a:solidFill>
              </a:rPr>
              <a:t>Redo and undo are also known as recovery </a:t>
            </a:r>
          </a:p>
          <a:p>
            <a:pPr lvl="0"/>
            <a:endParaRPr lang="en-US" kern="0"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572355207"/>
              </p:ext>
            </p:extLst>
          </p:nvPr>
        </p:nvGraphicFramePr>
        <p:xfrm>
          <a:off x="640371" y="2079806"/>
          <a:ext cx="7325533" cy="2255520"/>
        </p:xfrm>
        <a:graphic>
          <a:graphicData uri="http://schemas.openxmlformats.org/drawingml/2006/table">
            <a:tbl>
              <a:tblPr firstRow="1" bandRow="1">
                <a:effectLst/>
                <a:tableStyleId>{B301B821-A1FF-4177-AEE7-76D212191A09}</a:tableStyleId>
              </a:tblPr>
              <a:tblGrid>
                <a:gridCol w="2303198"/>
                <a:gridCol w="5022335"/>
              </a:tblGrid>
              <a:tr h="370840">
                <a:tc>
                  <a:txBody>
                    <a:bodyPr/>
                    <a:lstStyle/>
                    <a:p>
                      <a:r>
                        <a:rPr lang="en-AU" sz="2400" b="0" dirty="0" smtClean="0">
                          <a:latin typeface="Segoe UI Light" panose="020B0502040204020203" pitchFamily="34" charset="0"/>
                          <a:cs typeface="Segoe UI Light" panose="020B0502040204020203" pitchFamily="34" charset="0"/>
                        </a:rPr>
                        <a:t>Phase</a:t>
                      </a:r>
                      <a:endParaRPr lang="en-AU" sz="2400" b="0" dirty="0">
                        <a:latin typeface="Segoe UI Light" panose="020B0502040204020203" pitchFamily="34" charset="0"/>
                        <a:ea typeface="Segoe UI"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B w="12700" cap="flat" cmpd="sng" algn="ctr">
                      <a:solidFill>
                        <a:srgbClr val="569AD2"/>
                      </a:solidFill>
                      <a:prstDash val="solid"/>
                      <a:round/>
                      <a:headEnd type="none" w="med" len="med"/>
                      <a:tailEnd type="none" w="med" len="med"/>
                    </a:lnB>
                    <a:solidFill>
                      <a:srgbClr val="569AD2"/>
                    </a:solidFill>
                  </a:tcPr>
                </a:tc>
                <a:tc>
                  <a:txBody>
                    <a:bodyPr/>
                    <a:lstStyle/>
                    <a:p>
                      <a:r>
                        <a:rPr lang="en-AU" sz="2400" b="0" dirty="0" smtClean="0">
                          <a:latin typeface="Segoe UI Light" panose="020B0502040204020203" pitchFamily="34" charset="0"/>
                          <a:cs typeface="Segoe UI Light" panose="020B0502040204020203" pitchFamily="34" charset="0"/>
                        </a:rPr>
                        <a:t>Description</a:t>
                      </a:r>
                      <a:endParaRPr lang="en-AU" sz="2400" b="0" dirty="0">
                        <a:latin typeface="Segoe UI Light" panose="020B0502040204020203" pitchFamily="34" charset="0"/>
                        <a:ea typeface="Segoe UI"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B w="12700" cap="flat" cmpd="sng" algn="ctr">
                      <a:solidFill>
                        <a:srgbClr val="569AD2"/>
                      </a:solidFill>
                      <a:prstDash val="solid"/>
                      <a:round/>
                      <a:headEnd type="none" w="med" len="med"/>
                      <a:tailEnd type="none" w="med" len="med"/>
                    </a:lnB>
                    <a:solidFill>
                      <a:srgbClr val="569AD2"/>
                    </a:solidFill>
                  </a:tcPr>
                </a:tc>
              </a:tr>
              <a:tr h="370840">
                <a:tc>
                  <a:txBody>
                    <a:bodyPr/>
                    <a:lstStyle/>
                    <a:p>
                      <a:r>
                        <a:rPr lang="en-AU" sz="2000" dirty="0" smtClean="0">
                          <a:latin typeface="Segoe UI Light" panose="020B0502040204020203" pitchFamily="34" charset="0"/>
                          <a:cs typeface="Segoe UI Light" panose="020B0502040204020203" pitchFamily="34" charset="0"/>
                        </a:rPr>
                        <a:t>Data</a:t>
                      </a:r>
                      <a:r>
                        <a:rPr lang="en-AU" sz="2000" baseline="0" dirty="0" smtClean="0">
                          <a:latin typeface="Segoe UI Light" panose="020B0502040204020203" pitchFamily="34" charset="0"/>
                          <a:cs typeface="Segoe UI Light" panose="020B0502040204020203" pitchFamily="34" charset="0"/>
                        </a:rPr>
                        <a:t> copy</a:t>
                      </a:r>
                      <a:endParaRPr lang="en-AU" sz="2000" dirty="0">
                        <a:latin typeface="Segoe UI Light" panose="020B0502040204020203" pitchFamily="34" charset="0"/>
                        <a:ea typeface="Segoe UI"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AU" sz="2000" dirty="0" smtClean="0">
                          <a:latin typeface="Segoe UI Light" panose="020B0502040204020203" pitchFamily="34" charset="0"/>
                          <a:cs typeface="Segoe UI Light" panose="020B0502040204020203" pitchFamily="34" charset="0"/>
                        </a:rPr>
                        <a:t>Creates files and copies data to the files</a:t>
                      </a:r>
                      <a:endParaRPr lang="en-AU" sz="2000" dirty="0">
                        <a:latin typeface="Segoe UI Light" panose="020B0502040204020203" pitchFamily="34" charset="0"/>
                        <a:ea typeface="Segoe UI"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370840">
                <a:tc>
                  <a:txBody>
                    <a:bodyPr/>
                    <a:lstStyle/>
                    <a:p>
                      <a:r>
                        <a:rPr lang="en-AU" sz="2000" dirty="0" smtClean="0">
                          <a:latin typeface="Segoe UI Light" panose="020B0502040204020203" pitchFamily="34" charset="0"/>
                          <a:cs typeface="Segoe UI Light" panose="020B0502040204020203" pitchFamily="34" charset="0"/>
                        </a:rPr>
                        <a:t>Redo</a:t>
                      </a:r>
                      <a:endParaRPr lang="en-AU" sz="2000" dirty="0">
                        <a:latin typeface="Segoe UI Light" panose="020B0502040204020203" pitchFamily="34" charset="0"/>
                        <a:ea typeface="Segoe UI"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AU" sz="2000" dirty="0" smtClean="0">
                          <a:latin typeface="Segoe UI Light" panose="020B0502040204020203" pitchFamily="34" charset="0"/>
                          <a:cs typeface="Segoe UI Light" panose="020B0502040204020203" pitchFamily="34" charset="0"/>
                        </a:rPr>
                        <a:t>Applies committed transactions from restored</a:t>
                      </a:r>
                      <a:r>
                        <a:rPr lang="en-AU" sz="2000" baseline="0" dirty="0" smtClean="0">
                          <a:latin typeface="Segoe UI Light" panose="020B0502040204020203" pitchFamily="34" charset="0"/>
                          <a:cs typeface="Segoe UI Light" panose="020B0502040204020203" pitchFamily="34" charset="0"/>
                        </a:rPr>
                        <a:t> log entries</a:t>
                      </a:r>
                      <a:endParaRPr lang="en-AU" sz="2000" dirty="0">
                        <a:latin typeface="Segoe UI Light" panose="020B0502040204020203" pitchFamily="34" charset="0"/>
                        <a:ea typeface="Segoe UI"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370840">
                <a:tc>
                  <a:txBody>
                    <a:bodyPr/>
                    <a:lstStyle/>
                    <a:p>
                      <a:r>
                        <a:rPr lang="en-AU" sz="2000" dirty="0" smtClean="0">
                          <a:latin typeface="Segoe UI Light" panose="020B0502040204020203" pitchFamily="34" charset="0"/>
                          <a:cs typeface="Segoe UI Light" panose="020B0502040204020203" pitchFamily="34" charset="0"/>
                        </a:rPr>
                        <a:t>Undo</a:t>
                      </a:r>
                      <a:endParaRPr lang="en-AU" sz="2000" dirty="0">
                        <a:latin typeface="Segoe UI Light" panose="020B0502040204020203" pitchFamily="34" charset="0"/>
                        <a:ea typeface="Segoe UI"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tcPr>
                </a:tc>
                <a:tc>
                  <a:txBody>
                    <a:bodyPr/>
                    <a:lstStyle/>
                    <a:p>
                      <a:r>
                        <a:rPr lang="en-AU" sz="2000" dirty="0" smtClean="0">
                          <a:latin typeface="Segoe UI Light" panose="020B0502040204020203" pitchFamily="34" charset="0"/>
                          <a:cs typeface="Segoe UI Light" panose="020B0502040204020203" pitchFamily="34" charset="0"/>
                        </a:rPr>
                        <a:t>Rolls back</a:t>
                      </a:r>
                      <a:r>
                        <a:rPr lang="en-AU" sz="2000" baseline="0" dirty="0" smtClean="0">
                          <a:latin typeface="Segoe UI Light" panose="020B0502040204020203" pitchFamily="34" charset="0"/>
                          <a:cs typeface="Segoe UI Light" panose="020B0502040204020203" pitchFamily="34" charset="0"/>
                        </a:rPr>
                        <a:t> transactions that were uncommitted at the recovery point</a:t>
                      </a:r>
                      <a:endParaRPr lang="en-AU" sz="2000" dirty="0">
                        <a:latin typeface="Segoe UI Light" panose="020B0502040204020203" pitchFamily="34" charset="0"/>
                        <a:ea typeface="Segoe UI"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4044060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Restores</a:t>
            </a:r>
            <a:endParaRPr lang="en-GB" dirty="0"/>
          </a:p>
        </p:txBody>
      </p:sp>
      <p:sp>
        <p:nvSpPr>
          <p:cNvPr id="4" name="Rounded Rectangle 849923"/>
          <p:cNvSpPr>
            <a:spLocks noChangeArrowheads="1"/>
          </p:cNvSpPr>
          <p:nvPr/>
        </p:nvSpPr>
        <p:spPr bwMode="auto">
          <a:xfrm>
            <a:off x="223838" y="876300"/>
            <a:ext cx="8439150" cy="4568536"/>
          </a:xfrm>
          <a:prstGeom prst="roundRect">
            <a:avLst>
              <a:gd name="adj" fmla="val 4167"/>
            </a:avLst>
          </a:prstGeom>
          <a:noFill/>
          <a:ln w="9525" algn="ctr">
            <a:noFill/>
            <a:round/>
            <a:headEnd/>
            <a:tailEnd/>
          </a:ln>
        </p:spPr>
        <p:txBody>
          <a:bodyPr/>
          <a:lstStyle/>
          <a:p>
            <a:pPr lvl="0" fontAlgn="base">
              <a:spcBef>
                <a:spcPct val="0"/>
              </a:spcBef>
              <a:spcAft>
                <a:spcPct val="0"/>
              </a:spcAft>
            </a:pPr>
            <a:endParaRPr lang="en-US" sz="2000" dirty="0">
              <a:solidFill>
                <a:srgbClr val="000000"/>
              </a:solidFill>
              <a:cs typeface="Arial" charset="0"/>
            </a:endParaRPr>
          </a:p>
        </p:txBody>
      </p:sp>
      <p:sp>
        <p:nvSpPr>
          <p:cNvPr id="5"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kern="0" dirty="0" smtClean="0"/>
              <a:t>Complete database restores:</a:t>
            </a:r>
          </a:p>
          <a:p>
            <a:pPr lvl="1"/>
            <a:r>
              <a:rPr lang="en-GB" kern="0" dirty="0" smtClean="0"/>
              <a:t>Simple recovery model</a:t>
            </a:r>
          </a:p>
          <a:p>
            <a:pPr lvl="1"/>
            <a:r>
              <a:rPr lang="en-GB" kern="0" dirty="0" smtClean="0"/>
              <a:t>Full recovery model</a:t>
            </a:r>
          </a:p>
          <a:p>
            <a:pPr lvl="1"/>
            <a:endParaRPr lang="en-GB" kern="0" dirty="0" smtClean="0"/>
          </a:p>
          <a:p>
            <a:r>
              <a:rPr lang="en-GB" kern="0" dirty="0" smtClean="0"/>
              <a:t>System database restore</a:t>
            </a:r>
          </a:p>
          <a:p>
            <a:endParaRPr lang="en-GB" kern="0" dirty="0" smtClean="0"/>
          </a:p>
          <a:p>
            <a:r>
              <a:rPr lang="en-GB" kern="0" dirty="0" smtClean="0"/>
              <a:t>Advanced restores:</a:t>
            </a:r>
          </a:p>
          <a:p>
            <a:pPr lvl="1"/>
            <a:r>
              <a:rPr lang="en-GB" kern="0" dirty="0" smtClean="0"/>
              <a:t>File or filegroup restore</a:t>
            </a:r>
          </a:p>
          <a:p>
            <a:pPr lvl="1"/>
            <a:r>
              <a:rPr lang="en-GB" kern="0" dirty="0" smtClean="0"/>
              <a:t>Piecemeal restore</a:t>
            </a:r>
          </a:p>
          <a:p>
            <a:pPr lvl="1"/>
            <a:r>
              <a:rPr lang="en-GB" kern="0" dirty="0" smtClean="0"/>
              <a:t>Encrypted backup restore</a:t>
            </a:r>
          </a:p>
          <a:p>
            <a:pPr lvl="1"/>
            <a:r>
              <a:rPr lang="en-GB" kern="0" dirty="0" smtClean="0"/>
              <a:t>Page restore</a:t>
            </a:r>
          </a:p>
        </p:txBody>
      </p:sp>
    </p:spTree>
    <p:extLst>
      <p:ext uri="{BB962C8B-B14F-4D97-AF65-F5344CB8AC3E}">
        <p14:creationId xmlns:p14="http://schemas.microsoft.com/office/powerpoint/2010/main" val="1009503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Preparations for Restoring Backups</a:t>
            </a:r>
            <a:endParaRPr lang="en-GB" dirty="0"/>
          </a:p>
        </p:txBody>
      </p:sp>
      <p:sp>
        <p:nvSpPr>
          <p:cNvPr id="4" name="Inhaltsplatzhalter 6"/>
          <p:cNvSpPr txBox="1">
            <a:spLocks/>
          </p:cNvSpPr>
          <p:nvPr/>
        </p:nvSpPr>
        <p:spPr>
          <a:xfrm>
            <a:off x="673420" y="1003409"/>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Perform a tail-log backup if using full or bulk-logged recovery model</a:t>
            </a:r>
          </a:p>
          <a:p>
            <a:pPr lvl="0"/>
            <a:endParaRPr lang="en-US" kern="0" dirty="0">
              <a:solidFill>
                <a:srgbClr val="000000"/>
              </a:solidFill>
            </a:endParaRPr>
          </a:p>
          <a:p>
            <a:pPr lvl="0"/>
            <a:r>
              <a:rPr lang="en-US" kern="0" dirty="0">
                <a:solidFill>
                  <a:srgbClr val="000000"/>
                </a:solidFill>
              </a:rPr>
              <a:t>Identify the backups to restore:</a:t>
            </a:r>
          </a:p>
          <a:p>
            <a:pPr lvl="1"/>
            <a:r>
              <a:rPr lang="en-US" sz="2800" kern="0" dirty="0">
                <a:solidFill>
                  <a:srgbClr val="000000"/>
                </a:solidFill>
              </a:rPr>
              <a:t>Last full, file, or filegroup backup</a:t>
            </a:r>
          </a:p>
          <a:p>
            <a:pPr lvl="1"/>
            <a:r>
              <a:rPr lang="en-US" sz="2800" kern="0" dirty="0">
                <a:solidFill>
                  <a:srgbClr val="000000"/>
                </a:solidFill>
              </a:rPr>
              <a:t>Last differential backup, if exists</a:t>
            </a:r>
          </a:p>
          <a:p>
            <a:pPr lvl="1"/>
            <a:r>
              <a:rPr lang="en-US" sz="2800" kern="0" dirty="0">
                <a:solidFill>
                  <a:srgbClr val="000000"/>
                </a:solidFill>
              </a:rPr>
              <a:t>Log backups if using full or bulk-logged recovery model</a:t>
            </a:r>
          </a:p>
          <a:p>
            <a:pPr lvl="0"/>
            <a:endParaRPr lang="en-US" kern="0" dirty="0">
              <a:solidFill>
                <a:srgbClr val="000000"/>
              </a:solidFill>
            </a:endParaRPr>
          </a:p>
          <a:p>
            <a:pPr lvl="2"/>
            <a:endParaRPr lang="en-US" kern="0" dirty="0">
              <a:solidFill>
                <a:srgbClr val="000000"/>
              </a:solidFill>
            </a:endParaRPr>
          </a:p>
          <a:p>
            <a:pPr lvl="1"/>
            <a:endParaRPr lang="en-US" kern="0" dirty="0">
              <a:solidFill>
                <a:srgbClr val="000000"/>
              </a:solidFill>
            </a:endParaRPr>
          </a:p>
        </p:txBody>
      </p:sp>
    </p:spTree>
    <p:extLst>
      <p:ext uri="{BB962C8B-B14F-4D97-AF65-F5344CB8AC3E}">
        <p14:creationId xmlns:p14="http://schemas.microsoft.com/office/powerpoint/2010/main" val="2965683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Discussion: Determining Required Backups to Restore</a:t>
            </a:r>
            <a:endParaRPr lang="en-GB" dirty="0"/>
          </a:p>
        </p:txBody>
      </p:sp>
      <p:sp>
        <p:nvSpPr>
          <p:cNvPr id="4" name="Inhaltsplatzhalter 6"/>
          <p:cNvSpPr txBox="1">
            <a:spLocks/>
          </p:cNvSpPr>
          <p:nvPr/>
        </p:nvSpPr>
        <p:spPr>
          <a:xfrm>
            <a:off x="426704" y="1053299"/>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Backup schedule:</a:t>
            </a:r>
          </a:p>
          <a:p>
            <a:pPr lvl="1"/>
            <a:r>
              <a:rPr lang="en-US" sz="2800" kern="0" dirty="0">
                <a:solidFill>
                  <a:srgbClr val="000000"/>
                </a:solidFill>
              </a:rPr>
              <a:t>Full database backups Saturday 22:00</a:t>
            </a:r>
          </a:p>
          <a:p>
            <a:pPr lvl="1"/>
            <a:r>
              <a:rPr lang="en-US" sz="2800" kern="0" dirty="0">
                <a:solidFill>
                  <a:srgbClr val="000000"/>
                </a:solidFill>
              </a:rPr>
              <a:t>Differential backups Monday, Tuesday, Thursday, Friday at 22:00</a:t>
            </a:r>
          </a:p>
          <a:p>
            <a:pPr lvl="1"/>
            <a:r>
              <a:rPr lang="en-US" sz="2800" kern="0" dirty="0">
                <a:solidFill>
                  <a:srgbClr val="000000"/>
                </a:solidFill>
              </a:rPr>
              <a:t>Log backups every hour (on the hour) from 09:00 to 18:00</a:t>
            </a:r>
          </a:p>
          <a:p>
            <a:pPr lvl="0"/>
            <a:endParaRPr lang="en-US" kern="0" dirty="0">
              <a:solidFill>
                <a:srgbClr val="000000"/>
              </a:solidFill>
            </a:endParaRPr>
          </a:p>
          <a:p>
            <a:pPr lvl="0"/>
            <a:r>
              <a:rPr lang="en-US" kern="0" dirty="0">
                <a:solidFill>
                  <a:srgbClr val="000000"/>
                </a:solidFill>
              </a:rPr>
              <a:t>Failure occurs at Thursday at 10:30</a:t>
            </a:r>
          </a:p>
          <a:p>
            <a:pPr lvl="0"/>
            <a:endParaRPr lang="en-US" kern="0" dirty="0">
              <a:solidFill>
                <a:srgbClr val="000000"/>
              </a:solidFill>
            </a:endParaRPr>
          </a:p>
          <a:p>
            <a:pPr lvl="0"/>
            <a:r>
              <a:rPr lang="en-US" kern="0" dirty="0">
                <a:solidFill>
                  <a:srgbClr val="000000"/>
                </a:solidFill>
              </a:rPr>
              <a:t>What restore process should you follow?</a:t>
            </a:r>
          </a:p>
          <a:p>
            <a:pPr lvl="0"/>
            <a:endParaRPr lang="en-US" kern="0" dirty="0">
              <a:solidFill>
                <a:srgbClr val="000000"/>
              </a:solidFill>
            </a:endParaRPr>
          </a:p>
          <a:p>
            <a:pPr lvl="2"/>
            <a:endParaRPr lang="en-US" sz="2800" kern="0" dirty="0">
              <a:solidFill>
                <a:srgbClr val="000000"/>
              </a:solidFill>
            </a:endParaRPr>
          </a:p>
          <a:p>
            <a:pPr lvl="1"/>
            <a:endParaRPr lang="en-US" kern="0" dirty="0">
              <a:solidFill>
                <a:srgbClr val="000000"/>
              </a:solidFill>
            </a:endParaRPr>
          </a:p>
        </p:txBody>
      </p:sp>
    </p:spTree>
    <p:extLst>
      <p:ext uri="{BB962C8B-B14F-4D97-AF65-F5344CB8AC3E}">
        <p14:creationId xmlns:p14="http://schemas.microsoft.com/office/powerpoint/2010/main" val="2533516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Restoring Databases</a:t>
            </a:r>
            <a:endParaRPr lang="en-GB" dirty="0"/>
          </a:p>
        </p:txBody>
      </p:sp>
      <p:sp>
        <p:nvSpPr>
          <p:cNvPr id="3" name="Text Placeholder 2"/>
          <p:cNvSpPr>
            <a:spLocks noGrp="1"/>
          </p:cNvSpPr>
          <p:nvPr>
            <p:ph type="body" idx="1"/>
          </p:nvPr>
        </p:nvSpPr>
        <p:spPr/>
        <p:txBody>
          <a:bodyPr/>
          <a:lstStyle/>
          <a:p>
            <a:r>
              <a:rPr lang="en-GB" dirty="0" smtClean="0"/>
              <a:t>Restoring a Full Database Backup
Restoring a Differential Backup
Restoring Transaction Log Backups
Demonstration: Restoring Databases</a:t>
            </a:r>
            <a:endParaRPr lang="en-GB" dirty="0"/>
          </a:p>
        </p:txBody>
      </p:sp>
    </p:spTree>
    <p:extLst>
      <p:ext uri="{BB962C8B-B14F-4D97-AF65-F5344CB8AC3E}">
        <p14:creationId xmlns:p14="http://schemas.microsoft.com/office/powerpoint/2010/main" val="17282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Restoring a Full Database Backup</a:t>
            </a:r>
            <a:endParaRPr lang="en-GB" dirty="0"/>
          </a:p>
        </p:txBody>
      </p:sp>
      <p:sp>
        <p:nvSpPr>
          <p:cNvPr id="4" name="Content Placeholder 2"/>
          <p:cNvSpPr txBox="1">
            <a:spLocks/>
          </p:cNvSpPr>
          <p:nvPr/>
        </p:nvSpPr>
        <p:spPr>
          <a:xfrm>
            <a:off x="382588" y="11355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AU" kern="0" dirty="0">
                <a:solidFill>
                  <a:srgbClr val="000000"/>
                </a:solidFill>
              </a:rPr>
              <a:t>Restore databases in SQL Server Management Studio, or use the RESTORE DATABASE statement</a:t>
            </a:r>
          </a:p>
          <a:p>
            <a:pPr lvl="1"/>
            <a:r>
              <a:rPr lang="en-AU" kern="0" dirty="0">
                <a:solidFill>
                  <a:srgbClr val="000000"/>
                </a:solidFill>
              </a:rPr>
              <a:t>Use WITH REPLACE to overwrite an existing database</a:t>
            </a:r>
          </a:p>
          <a:p>
            <a:pPr lvl="1"/>
            <a:r>
              <a:rPr lang="en-AU" kern="0" dirty="0">
                <a:solidFill>
                  <a:srgbClr val="000000"/>
                </a:solidFill>
              </a:rPr>
              <a:t>Use WITH MOVE to relocate database files</a:t>
            </a:r>
          </a:p>
        </p:txBody>
      </p:sp>
      <p:sp>
        <p:nvSpPr>
          <p:cNvPr id="5" name="AutoShape 26"/>
          <p:cNvSpPr>
            <a:spLocks noChangeArrowheads="1"/>
          </p:cNvSpPr>
          <p:nvPr/>
        </p:nvSpPr>
        <p:spPr bwMode="auto">
          <a:xfrm>
            <a:off x="382588" y="4107023"/>
            <a:ext cx="4521921" cy="646331"/>
          </a:xfrm>
          <a:prstGeom prst="roundRect">
            <a:avLst>
              <a:gd name="adj" fmla="val 0"/>
            </a:avLst>
          </a:prstGeom>
          <a:solidFill>
            <a:srgbClr val="D2D2D2"/>
          </a:solidFill>
          <a:ln>
            <a:noFill/>
            <a:headEnd/>
            <a:tailEnd/>
          </a:ln>
          <a:effectLst/>
        </p:spPr>
        <p:style>
          <a:lnRef idx="2">
            <a:schemeClr val="accent1"/>
          </a:lnRef>
          <a:fillRef idx="1">
            <a:schemeClr val="lt1"/>
          </a:fillRef>
          <a:effectRef idx="0">
            <a:schemeClr val="accent1"/>
          </a:effectRef>
          <a:fontRef idx="minor">
            <a:schemeClr val="dk1"/>
          </a:fontRef>
        </p:style>
        <p:txBody>
          <a:bodyPr wrap="square" lIns="45720" rIns="45720">
            <a:spAutoFit/>
          </a:bodyPr>
          <a:lstStyle/>
          <a:p>
            <a:pPr lvl="0" fontAlgn="base">
              <a:spcBef>
                <a:spcPct val="0"/>
              </a:spcBef>
              <a:spcAft>
                <a:spcPct val="0"/>
              </a:spcAft>
            </a:pPr>
            <a:r>
              <a:rPr lang="en-AU" dirty="0">
                <a:solidFill>
                  <a:srgbClr val="000000"/>
                </a:solidFill>
                <a:latin typeface="Lucida Sans Typewriter" panose="020B0509030504030204" pitchFamily="49" charset="0"/>
                <a:ea typeface="Segoe UI" panose="020B0502040204020203" pitchFamily="34" charset="0"/>
                <a:cs typeface="Courier New" panose="02070309020205020404" pitchFamily="49" charset="0"/>
              </a:rPr>
              <a:t>RESTORE DATABASE AdventureWorks</a:t>
            </a:r>
          </a:p>
          <a:p>
            <a:pPr lvl="0" fontAlgn="base">
              <a:spcBef>
                <a:spcPct val="0"/>
              </a:spcBef>
              <a:spcAft>
                <a:spcPct val="0"/>
              </a:spcAft>
            </a:pPr>
            <a:r>
              <a:rPr lang="en-AU" dirty="0">
                <a:solidFill>
                  <a:srgbClr val="000000"/>
                </a:solidFill>
                <a:latin typeface="Lucida Sans Typewriter" panose="020B0509030504030204" pitchFamily="49" charset="0"/>
                <a:ea typeface="Segoe UI" panose="020B0502040204020203" pitchFamily="34" charset="0"/>
                <a:cs typeface="Courier New" panose="02070309020205020404" pitchFamily="49" charset="0"/>
              </a:rPr>
              <a:t>FROM DISK = 'R:\Backups\AW.bak';</a:t>
            </a: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6332" y="3154341"/>
            <a:ext cx="3945968" cy="333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6424115"/>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10</TotalTime>
  <Words>4002</Words>
  <Application>Microsoft Office PowerPoint</Application>
  <PresentationFormat>On-screen Show (4:3)</PresentationFormat>
  <Paragraphs>414</Paragraphs>
  <Slides>30</Slides>
  <Notes>30</Notes>
  <HiddenSlides>2</HiddenSlides>
  <MMClips>0</MMClips>
  <ScaleCrop>false</ScaleCrop>
  <HeadingPairs>
    <vt:vector size="6" baseType="variant">
      <vt:variant>
        <vt:lpstr>Fonts Used</vt:lpstr>
      </vt:variant>
      <vt:variant>
        <vt:i4>11</vt:i4>
      </vt:variant>
      <vt:variant>
        <vt:lpstr>Theme</vt:lpstr>
      </vt:variant>
      <vt:variant>
        <vt:i4>31</vt:i4>
      </vt:variant>
      <vt:variant>
        <vt:lpstr>Slide Titles</vt:lpstr>
      </vt:variant>
      <vt:variant>
        <vt:i4>30</vt:i4>
      </vt:variant>
    </vt:vector>
  </HeadingPairs>
  <TitlesOfParts>
    <vt:vector size="72" baseType="lpstr">
      <vt:lpstr>Calibri</vt:lpstr>
      <vt:lpstr>Times New Roman</vt:lpstr>
      <vt:lpstr>Courier New</vt:lpstr>
      <vt:lpstr>Lucida Sans Unicode</vt:lpstr>
      <vt:lpstr>Lucida Sans Typewriter</vt:lpstr>
      <vt:lpstr>Verdana</vt:lpstr>
      <vt:lpstr>Arial</vt:lpstr>
      <vt:lpstr>Segoe UI Light</vt:lpstr>
      <vt:lpstr>Segoe UI</vt:lpstr>
      <vt:lpstr>Wingdings</vt:lpstr>
      <vt:lpstr>Symbol</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26_NG_MOC_Core_ModuleNew2</vt:lpstr>
      <vt:lpstr>27_NG_MOC_Core_ModuleNew2</vt:lpstr>
      <vt:lpstr>28_NG_MOC_Core_ModuleNew2</vt:lpstr>
      <vt:lpstr>29_NG_MOC_Core_ModuleNew2</vt:lpstr>
      <vt:lpstr>30_NG_MOC_Core_ModuleNew2</vt:lpstr>
      <vt:lpstr>Module 5</vt:lpstr>
      <vt:lpstr>Module Overview</vt:lpstr>
      <vt:lpstr>Lesson 1: Understanding the Restore Process</vt:lpstr>
      <vt:lpstr>Phases of the Restore Process</vt:lpstr>
      <vt:lpstr>Types of Restores</vt:lpstr>
      <vt:lpstr>Preparations for Restoring Backups</vt:lpstr>
      <vt:lpstr>Discussion: Determining Required Backups to Restore</vt:lpstr>
      <vt:lpstr>Lesson 2: Restoring Databases</vt:lpstr>
      <vt:lpstr>Restoring a Full Database Backup</vt:lpstr>
      <vt:lpstr>Restoring a Differential Backup</vt:lpstr>
      <vt:lpstr>Restoring Transaction Log Backups</vt:lpstr>
      <vt:lpstr>Demonstration: Restoring Databases</vt:lpstr>
      <vt:lpstr>PowerPoint Presentation</vt:lpstr>
      <vt:lpstr>Lesson 3: Advanced Restore Scenarios</vt:lpstr>
      <vt:lpstr>Restoring File or Filegroup Backups</vt:lpstr>
      <vt:lpstr>Restoring an Encrypted Backup</vt:lpstr>
      <vt:lpstr>Demonstration: Restoring an Encrypted Backup</vt:lpstr>
      <vt:lpstr>Restoring Data Pages</vt:lpstr>
      <vt:lpstr>Recovering System Databases</vt:lpstr>
      <vt:lpstr>Lesson 4: Point-in-Time Recovery</vt:lpstr>
      <vt:lpstr>Overview of Point-in-Time Recovery</vt:lpstr>
      <vt:lpstr>STOPAT Option</vt:lpstr>
      <vt:lpstr>STOPATMARK Option</vt:lpstr>
      <vt:lpstr>Performing a Point-in-Time Recovery by Using SQL Server Management Studio</vt:lpstr>
      <vt:lpstr>Demonstration: Performing a Point-in-Time Recovery</vt:lpstr>
      <vt:lpstr>PowerPoint Presentation</vt:lpstr>
      <vt:lpstr>Lab: Restoring SQL Server Databases</vt:lpstr>
      <vt:lpstr>Lab Scenario</vt:lpstr>
      <vt:lpstr>Lab Review</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dc:title>
  <dc:creator>Richard Strange</dc:creator>
  <cp:lastModifiedBy>Richard Strange</cp:lastModifiedBy>
  <cp:revision>4</cp:revision>
  <dcterms:created xsi:type="dcterms:W3CDTF">2016-01-05T12:02:05Z</dcterms:created>
  <dcterms:modified xsi:type="dcterms:W3CDTF">2016-01-05T17:15:22Z</dcterms:modified>
</cp:coreProperties>
</file>