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7.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18.xml" ContentType="application/vnd.openxmlformats-officedocument.theme+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19.xml" ContentType="application/vnd.openxmlformats-officedocument.theme+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theme/theme20.xml" ContentType="application/vnd.openxmlformats-officedocument.theme+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theme/theme21.xml" ContentType="application/vnd.openxmlformats-officedocument.theme+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theme/theme22.xml" ContentType="application/vnd.openxmlformats-officedocument.theme+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theme/theme23.xml" ContentType="application/vnd.openxmlformats-officedocument.theme+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theme/theme24.xml" ContentType="application/vnd.openxmlformats-officedocument.theme+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theme/theme25.xml" ContentType="application/vnd.openxmlformats-officedocument.theme+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theme/theme26.xml" ContentType="application/vnd.openxmlformats-officedocument.theme+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theme/theme27.xml" ContentType="application/vnd.openxmlformats-officedocument.theme+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theme/theme28.xml" ContentType="application/vnd.openxmlformats-officedocument.theme+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theme/theme29.xml" ContentType="application/vnd.openxmlformats-officedocument.theme+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theme/theme30.xml" ContentType="application/vnd.openxmlformats-officedocument.theme+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theme/theme31.xml" ContentType="application/vnd.openxmlformats-officedocument.theme+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theme/theme32.xml" ContentType="application/vnd.openxmlformats-officedocument.theme+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slideLayouts/slideLayout385.xml" ContentType="application/vnd.openxmlformats-officedocument.presentationml.slideLayout+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0.xml" ContentType="application/vnd.openxmlformats-officedocument.presentationml.slideLayout+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theme/theme33.xml" ContentType="application/vnd.openxmlformats-officedocument.theme+xml"/>
  <Override PartName="/ppt/theme/theme3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03" r:id="rId12"/>
    <p:sldMasterId id="2147483816" r:id="rId13"/>
    <p:sldMasterId id="2147483829" r:id="rId14"/>
    <p:sldMasterId id="2147483842" r:id="rId15"/>
    <p:sldMasterId id="2147483855" r:id="rId16"/>
    <p:sldMasterId id="2147483868" r:id="rId17"/>
    <p:sldMasterId id="2147483881" r:id="rId18"/>
    <p:sldMasterId id="2147483894" r:id="rId19"/>
    <p:sldMasterId id="2147483907" r:id="rId20"/>
    <p:sldMasterId id="2147483920" r:id="rId21"/>
    <p:sldMasterId id="2147483933" r:id="rId22"/>
    <p:sldMasterId id="2147483946" r:id="rId23"/>
    <p:sldMasterId id="2147483959" r:id="rId24"/>
    <p:sldMasterId id="2147483972" r:id="rId25"/>
    <p:sldMasterId id="2147483985" r:id="rId26"/>
    <p:sldMasterId id="2147483998" r:id="rId27"/>
    <p:sldMasterId id="2147484011" r:id="rId28"/>
    <p:sldMasterId id="2147484024" r:id="rId29"/>
    <p:sldMasterId id="2147484037" r:id="rId30"/>
    <p:sldMasterId id="2147484050" r:id="rId31"/>
    <p:sldMasterId id="2147484063" r:id="rId32"/>
    <p:sldMasterId id="2147484076" r:id="rId33"/>
  </p:sldMasterIdLst>
  <p:notesMasterIdLst>
    <p:notesMasterId r:id="rId63"/>
  </p:notesMasterIdLst>
  <p:sldIdLst>
    <p:sldId id="256" r:id="rId34"/>
    <p:sldId id="257" r:id="rId35"/>
    <p:sldId id="258" r:id="rId36"/>
    <p:sldId id="259" r:id="rId37"/>
    <p:sldId id="260" r:id="rId38"/>
    <p:sldId id="261" r:id="rId39"/>
    <p:sldId id="262" r:id="rId40"/>
    <p:sldId id="263" r:id="rId41"/>
    <p:sldId id="264" r:id="rId42"/>
    <p:sldId id="265" r:id="rId43"/>
    <p:sldId id="266" r:id="rId44"/>
    <p:sldId id="283" r:id="rId45"/>
    <p:sldId id="267" r:id="rId46"/>
    <p:sldId id="268" r:id="rId47"/>
    <p:sldId id="269" r:id="rId48"/>
    <p:sldId id="270" r:id="rId49"/>
    <p:sldId id="271" r:id="rId50"/>
    <p:sldId id="272" r:id="rId51"/>
    <p:sldId id="273" r:id="rId52"/>
    <p:sldId id="274" r:id="rId53"/>
    <p:sldId id="275" r:id="rId54"/>
    <p:sldId id="276" r:id="rId55"/>
    <p:sldId id="287" r:id="rId56"/>
    <p:sldId id="277" r:id="rId57"/>
    <p:sldId id="278" r:id="rId58"/>
    <p:sldId id="279" r:id="rId59"/>
    <p:sldId id="280" r:id="rId60"/>
    <p:sldId id="281" r:id="rId61"/>
    <p:sldId id="282" r:id="rId62"/>
  </p:sldIdLst>
  <p:sldSz cx="9144000" cy="6858000" type="screen4x3"/>
  <p:notesSz cx="6858000" cy="9144000"/>
  <p:embeddedFontLst>
    <p:embeddedFont>
      <p:font typeface="Segoe UI" panose="020B0502040204020203" pitchFamily="34" charset="0"/>
      <p:regular r:id="rId64"/>
      <p:bold r:id="rId65"/>
      <p:italic r:id="rId66"/>
      <p:boldItalic r:id="rId67"/>
    </p:embeddedFont>
    <p:embeddedFont>
      <p:font typeface="Lucida Sans Unicode" panose="020B0602030504020204" pitchFamily="34" charset="0"/>
      <p:regular r:id="rId68"/>
    </p:embeddedFont>
    <p:embeddedFont>
      <p:font typeface="Verdana" panose="020B0604030504040204" pitchFamily="34" charset="0"/>
      <p:regular r:id="rId69"/>
      <p:bold r:id="rId70"/>
      <p:italic r:id="rId71"/>
      <p:boldItalic r:id="rId72"/>
    </p:embeddedFont>
    <p:embeddedFont>
      <p:font typeface="Calibri" panose="020F0502020204030204" pitchFamily="34" charset="0"/>
      <p:regular r:id="rId73"/>
      <p:bold r:id="rId74"/>
      <p:italic r:id="rId75"/>
      <p:boldItalic r:id="rId7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80" d="100"/>
          <a:sy n="80" d="100"/>
        </p:scale>
        <p:origin x="1450" y="77"/>
      </p:cViewPr>
      <p:guideLst>
        <p:guide orient="horz" pos="2160"/>
        <p:guide pos="2880"/>
      </p:guideLst>
    </p:cSldViewPr>
  </p:slideViewPr>
  <p:notesTextViewPr>
    <p:cViewPr>
      <p:scale>
        <a:sx n="1" d="1"/>
        <a:sy n="1" d="1"/>
      </p:scale>
      <p:origin x="0" y="0"/>
    </p:cViewPr>
  </p:notesTextViewPr>
  <p:notesViewPr>
    <p:cSldViewPr snapToGrid="0" showGuides="1">
      <p:cViewPr varScale="1">
        <p:scale>
          <a:sx n="65" d="100"/>
          <a:sy n="65" d="100"/>
        </p:scale>
        <p:origin x="3082" y="53"/>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6.xml"/><Relationship Id="rId21" Type="http://schemas.openxmlformats.org/officeDocument/2006/relationships/slideMaster" Target="slideMasters/slideMaster21.xml"/><Relationship Id="rId34" Type="http://schemas.openxmlformats.org/officeDocument/2006/relationships/slide" Target="slides/slide1.xml"/><Relationship Id="rId42" Type="http://schemas.openxmlformats.org/officeDocument/2006/relationships/slide" Target="slides/slide9.xml"/><Relationship Id="rId47" Type="http://schemas.openxmlformats.org/officeDocument/2006/relationships/slide" Target="slides/slide14.xml"/><Relationship Id="rId50" Type="http://schemas.openxmlformats.org/officeDocument/2006/relationships/slide" Target="slides/slide17.xml"/><Relationship Id="rId55" Type="http://schemas.openxmlformats.org/officeDocument/2006/relationships/slide" Target="slides/slide22.xml"/><Relationship Id="rId63" Type="http://schemas.openxmlformats.org/officeDocument/2006/relationships/notesMaster" Target="notesMasters/notesMaster1.xml"/><Relationship Id="rId68" Type="http://schemas.openxmlformats.org/officeDocument/2006/relationships/font" Target="fonts/font5.fntdata"/><Relationship Id="rId76" Type="http://schemas.openxmlformats.org/officeDocument/2006/relationships/font" Target="fonts/font13.fntdata"/><Relationship Id="rId7" Type="http://schemas.openxmlformats.org/officeDocument/2006/relationships/slideMaster" Target="slideMasters/slideMaster7.xml"/><Relationship Id="rId71" Type="http://schemas.openxmlformats.org/officeDocument/2006/relationships/font" Target="fonts/font8.fntdata"/><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Master" Target="slideMasters/slideMaster32.xml"/><Relationship Id="rId37" Type="http://schemas.openxmlformats.org/officeDocument/2006/relationships/slide" Target="slides/slide4.xml"/><Relationship Id="rId40" Type="http://schemas.openxmlformats.org/officeDocument/2006/relationships/slide" Target="slides/slide7.xml"/><Relationship Id="rId45" Type="http://schemas.openxmlformats.org/officeDocument/2006/relationships/slide" Target="slides/slide12.xml"/><Relationship Id="rId53" Type="http://schemas.openxmlformats.org/officeDocument/2006/relationships/slide" Target="slides/slide20.xml"/><Relationship Id="rId58" Type="http://schemas.openxmlformats.org/officeDocument/2006/relationships/slide" Target="slides/slide25.xml"/><Relationship Id="rId66" Type="http://schemas.openxmlformats.org/officeDocument/2006/relationships/font" Target="fonts/font3.fntdata"/><Relationship Id="rId74" Type="http://schemas.openxmlformats.org/officeDocument/2006/relationships/font" Target="fonts/font11.fntdata"/><Relationship Id="rId79" Type="http://schemas.openxmlformats.org/officeDocument/2006/relationships/theme" Target="theme/theme1.xml"/><Relationship Id="rId5" Type="http://schemas.openxmlformats.org/officeDocument/2006/relationships/slideMaster" Target="slideMasters/slideMaster5.xml"/><Relationship Id="rId61" Type="http://schemas.openxmlformats.org/officeDocument/2006/relationships/slide" Target="slides/slide28.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Master" Target="slideMasters/slideMaster31.xml"/><Relationship Id="rId44" Type="http://schemas.openxmlformats.org/officeDocument/2006/relationships/slide" Target="slides/slide11.xml"/><Relationship Id="rId52" Type="http://schemas.openxmlformats.org/officeDocument/2006/relationships/slide" Target="slides/slide19.xml"/><Relationship Id="rId60" Type="http://schemas.openxmlformats.org/officeDocument/2006/relationships/slide" Target="slides/slide27.xml"/><Relationship Id="rId65" Type="http://schemas.openxmlformats.org/officeDocument/2006/relationships/font" Target="fonts/font2.fntdata"/><Relationship Id="rId73" Type="http://schemas.openxmlformats.org/officeDocument/2006/relationships/font" Target="fonts/font10.fntdata"/><Relationship Id="rId78"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 Target="slides/slide2.xml"/><Relationship Id="rId43" Type="http://schemas.openxmlformats.org/officeDocument/2006/relationships/slide" Target="slides/slide10.xml"/><Relationship Id="rId48" Type="http://schemas.openxmlformats.org/officeDocument/2006/relationships/slide" Target="slides/slide15.xml"/><Relationship Id="rId56" Type="http://schemas.openxmlformats.org/officeDocument/2006/relationships/slide" Target="slides/slide23.xml"/><Relationship Id="rId64" Type="http://schemas.openxmlformats.org/officeDocument/2006/relationships/font" Target="fonts/font1.fntdata"/><Relationship Id="rId69" Type="http://schemas.openxmlformats.org/officeDocument/2006/relationships/font" Target="fonts/font6.fntdata"/><Relationship Id="rId77"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slide" Target="slides/slide18.xml"/><Relationship Id="rId72" Type="http://schemas.openxmlformats.org/officeDocument/2006/relationships/font" Target="fonts/font9.fntdata"/><Relationship Id="rId80"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Master" Target="slideMasters/slideMaster33.xml"/><Relationship Id="rId38" Type="http://schemas.openxmlformats.org/officeDocument/2006/relationships/slide" Target="slides/slide5.xml"/><Relationship Id="rId46" Type="http://schemas.openxmlformats.org/officeDocument/2006/relationships/slide" Target="slides/slide13.xml"/><Relationship Id="rId59" Type="http://schemas.openxmlformats.org/officeDocument/2006/relationships/slide" Target="slides/slide26.xml"/><Relationship Id="rId67" Type="http://schemas.openxmlformats.org/officeDocument/2006/relationships/font" Target="fonts/font4.fntdata"/><Relationship Id="rId20" Type="http://schemas.openxmlformats.org/officeDocument/2006/relationships/slideMaster" Target="slideMasters/slideMaster20.xml"/><Relationship Id="rId41" Type="http://schemas.openxmlformats.org/officeDocument/2006/relationships/slide" Target="slides/slide8.xml"/><Relationship Id="rId54" Type="http://schemas.openxmlformats.org/officeDocument/2006/relationships/slide" Target="slides/slide21.xml"/><Relationship Id="rId62" Type="http://schemas.openxmlformats.org/officeDocument/2006/relationships/slide" Target="slides/slide29.xml"/><Relationship Id="rId70" Type="http://schemas.openxmlformats.org/officeDocument/2006/relationships/font" Target="fonts/font7.fntdata"/><Relationship Id="rId75"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3.xml"/><Relationship Id="rId49" Type="http://schemas.openxmlformats.org/officeDocument/2006/relationships/slide" Target="slides/slide16.xml"/><Relationship Id="rId57" Type="http://schemas.openxmlformats.org/officeDocument/2006/relationships/slide" Target="slides/slide2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FD76D6-2888-4BF7-ADE8-17D66154D9F1}" type="datetimeFigureOut">
              <a:rPr lang="en-GB" smtClean="0"/>
              <a:t>05/01/2016</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6288AA-0B62-4B10-A594-24DD6AEFDB75}" type="slidenum">
              <a:rPr lang="en-GB" smtClean="0"/>
              <a:t>‹#›</a:t>
            </a:fld>
            <a:endParaRPr lang="en-GB" dirty="0"/>
          </a:p>
        </p:txBody>
      </p:sp>
    </p:spTree>
    <p:extLst>
      <p:ext uri="{BB962C8B-B14F-4D97-AF65-F5344CB8AC3E}">
        <p14:creationId xmlns:p14="http://schemas.microsoft.com/office/powerpoint/2010/main" val="2076170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20462C-MIA-SQL virtual machine used in the lab for this module includes a lot of software services that can take a while to start. For the best experience, have students start the 20462C-MIA-DC and 20462C-MIA-SQL virtual machines at the beginning of the module so that the services have time to start before students begin the lab.</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46288AA-0B62-4B10-A594-24DD6AEFDB75}"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6: Importing and Exporting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424926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46288AA-0B62-4B10-A594-24DD6AEFDB75}"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6: Importing and Exporting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855215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Start the 20462C-MIA-DC and 20462C-MIA-SQL virtual machines.</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Use Import and Export Wizard to Export Data</a:t>
            </a: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Ensure that the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20462C-MIA-DC and 20462C-MIA-SQL virtual machines are running, and log on to MIA-SQL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D:\Demofiles\Mod06 folder, 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Setup.cmd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as Administrator.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Start SQL Server Management Studio and connect to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MIA-SQL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database engine using Windows authentication.</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Object Explorer, expand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Databases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Then right-click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database, point to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Tasks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Export Data</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Welcome to SQL Server Import and Export Wizard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Choose a Data Source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page,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Data source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drop-down list, select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SQL Server Native Client 11.0</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Then ensure that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MIA-SQL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server is selected, that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Use Windows Authentication</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is selected, and that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database is selected;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Choose a Destination</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page,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Data source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drop-down list, select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Flat File Destination</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Then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File name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D:\Demofiles\Mod06\Currency.csv</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clear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Column names in in the first data row</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checkbox,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Specify Table Copy or Query</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page, ensure that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Copy data from one or more tables or views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is selected,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Configure Flat File Destination</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page,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Source table or view</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list, select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Sales].[Currency]</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Then ensure that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Row delimiter</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is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{CR}{LF}</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and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Column delimiter</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is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Comma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Save and Run Package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page, ensure that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Run immediately</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is selected,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Complete the Wizard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Finish</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Then, when the execution is successful,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Close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46288AA-0B62-4B10-A594-24DD6AEFDB75}"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6: Importing and Exporting Data</a:t>
            </a:r>
            <a:endParaRPr lang="en-GB" sz="1200" b="1" dirty="0">
              <a:solidFill>
                <a:srgbClr val="336699"/>
              </a:solidFill>
              <a:latin typeface="Arial" panose="020B0604020202020204" pitchFamily="34" charset="0"/>
            </a:endParaRPr>
          </a:p>
        </p:txBody>
      </p:sp>
      <p:sp>
        <p:nvSpPr>
          <p:cNvPr id="7" name="TextBox 6"/>
          <p:cNvSpPr txBox="1"/>
          <p:nvPr/>
        </p:nvSpPr>
        <p:spPr>
          <a:xfrm>
            <a:off x="23446" y="8866554"/>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38168004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2"/>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Start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Excel and open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Currency.csv</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file in the D:\Demofiles\Mod06 folder and view the data that has been exported. Then close Excel without saving the file.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Use Import and Export Wizard to Export Data</a:t>
            </a: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Ensure that the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20462C-MIA-DC and 20462C-MIA-SQL virtual machines are running, and log on to MIA-SQL as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Pa$$w0rd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D:\Demofiles\Mod06 folder, run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Setup.cmd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as Administrator.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Start SQL Server Management Studio and connect 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MIA-SQL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database engine using Windows authentication.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Object Explorer, 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Databases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Then right-click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AdventureWorks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database, point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Tasks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Export 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Welcome to SQL Server Import and Export Wizard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Choose a Data Source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 source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drop-down list,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SQL Server Native Client 11.0</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Then ensure that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MIA-SQL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server is selected, that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 Windows Authentication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is selected, and that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AdventureWorks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database is selected;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Choose a Destination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 source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drop-down list,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Flat File Destination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Then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File 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D:\Demofiles\Mod06\Currency.csv</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clear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Column names in in the first data row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checkbox,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Specify Table Copy or Query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ensure that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Copy data from one or more tables or views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is selected,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Configure Flat File Destination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Source table or view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list,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Sales].[Currency]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Then ensure that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Row delimiter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is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{CR}{LF}</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and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Column delimiter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is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Comma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Save and Run Package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ensure that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immediately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is selected, and click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Complete the Wizard</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Finish</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Then, when the execution is successful,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Start Excel and open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Currency.csv</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file in the D:\Demofiles\Mod06 folder and view the data that has been exported. Then close Excel without saving the file.</a:t>
            </a:r>
            <a:endParaRPr lang="en-GB" dirty="0">
              <a:solidFill>
                <a:prstClr val="black"/>
              </a:solidFill>
            </a:endParaRPr>
          </a:p>
          <a:p>
            <a:pPr marL="342900" lvl="0" indent="-342900">
              <a:lnSpc>
                <a:spcPct val="115000"/>
              </a:lnSpc>
              <a:spcAft>
                <a:spcPts val="995"/>
              </a:spcAft>
              <a:buFont typeface="+mj-lt"/>
              <a:buAutoNum type="arabicPeriod"/>
            </a:pPr>
            <a:endParaRPr lang="en-GB" dirty="0"/>
          </a:p>
        </p:txBody>
      </p:sp>
      <p:sp>
        <p:nvSpPr>
          <p:cNvPr id="4" name="Slide Number Placeholder 3"/>
          <p:cNvSpPr>
            <a:spLocks noGrp="1"/>
          </p:cNvSpPr>
          <p:nvPr>
            <p:ph type="sldNum" sz="quarter" idx="10"/>
          </p:nvPr>
        </p:nvSpPr>
        <p:spPr/>
        <p:txBody>
          <a:bodyPr/>
          <a:lstStyle/>
          <a:p>
            <a:fld id="{846288AA-0B62-4B10-A594-24DD6AEFDB75}" type="slidenum">
              <a:rPr lang="en-GB" smtClean="0"/>
              <a:t>12</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6: Importing and Exporting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8332010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bcp utility offers sophisticated data import and export capabilities that are not discussed in this course. Encourage students to view the bcp utility documentation in SQL Server Books Online for more information.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46288AA-0B62-4B10-A594-24DD6AEFDB75}"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6: Importing and Exporting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6961163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can copy and paste the bcp commands from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bcp.txt</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in the D:\Demofiles\Mod06 folder.</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Use bcp to Create a Format File</a:t>
            </a: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Ensure that you have completed the previous demonstration in this module.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Open a command prompt and type the following command to view the bcp syntax help:</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539750" marR="73025">
              <a:lnSpc>
                <a:spcPct val="115000"/>
              </a:lnSpc>
              <a:spcBef>
                <a:spcPts val="600"/>
              </a:spcBef>
              <a:spcAft>
                <a:spcPts val="995"/>
              </a:spcAf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bcp -?</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command prompt window, enter the following command to create a format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539750" marR="73025">
              <a:lnSpc>
                <a:spcPct val="115000"/>
              </a:lnSpc>
              <a:spcBef>
                <a:spcPts val="600"/>
              </a:spcBef>
              <a:spcAft>
                <a:spcPts val="995"/>
              </a:spcAf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bcp AdventureWorks.Sales.SalesTaxRate format nul -S MIA-SQL -T -c  -t , -r \n -x -f D:\Demofiles\Mod06\TaxRateFmt.xml</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Start Notepad and open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TaxRateFmt.xml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in the D:\Demofiles\Mod06 folder. Then view the XML format file and close notepad.</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15000"/>
              </a:lnSpc>
              <a:spcAft>
                <a:spcPts val="995"/>
              </a:spcAft>
            </a:pPr>
            <a:r>
              <a:rPr lang="en-GB" sz="1000" dirty="0">
                <a:latin typeface="Arial" panose="020B0604020202020204" pitchFamily="34" charset="0"/>
                <a:ea typeface="Calibri" panose="020F0502020204030204" pitchFamily="34" charset="0"/>
                <a:cs typeface="Times New Roman" panose="02020603050405020304" pitchFamily="18" charset="0"/>
              </a:rPr>
              <a:t>Use bcp to </a:t>
            </a:r>
            <a:r>
              <a:rPr lang="en-GB" sz="1000" dirty="0" smtClean="0">
                <a:latin typeface="Arial" panose="020B0604020202020204" pitchFamily="34" charset="0"/>
                <a:ea typeface="Calibri" panose="020F0502020204030204" pitchFamily="34" charset="0"/>
                <a:cs typeface="Times New Roman" panose="02020603050405020304" pitchFamily="18" charset="0"/>
              </a:rPr>
              <a:t>Export Data</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command prompt window, enter the following command to export data from SQL Server.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bcp AdventureWorks.Sales.SalesTaxRate out D:\Demofiles\Mod06\SalesTaxRate.csv -S MIA-SQL -T -f D:\Demofiles\Mod06\TaxRateFmt.xml</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the command prompt.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Start Excel and open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SalesTaxRate.csv</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file in the D:\Demofiles\Mod06 folder and view the data that has been exported. Then close Excel without saving the file.</a:t>
            </a:r>
            <a:endParaRPr lang="en-GB" sz="1000" dirty="0"/>
          </a:p>
          <a:p>
            <a:pPr>
              <a:lnSpc>
                <a:spcPct val="115000"/>
              </a:lnSpc>
              <a:spcAft>
                <a:spcPts val="995"/>
              </a:spcAft>
            </a:pPr>
            <a:endParaRPr lang="en-GB" sz="1000" dirty="0">
              <a:latin typeface="Arial" panose="020B0604020202020204" pitchFamily="34" charset="0"/>
              <a:ea typeface="Calibri" panose="020F0502020204030204" pitchFamily="34" charset="0"/>
              <a:cs typeface="Times New Roman" panose="02020603050405020304" pitchFamily="18" charset="0"/>
            </a:endParaRPr>
          </a:p>
          <a:p>
            <a:pPr lvl="0">
              <a:lnSpc>
                <a:spcPct val="115000"/>
              </a:lnSpc>
              <a:spcAft>
                <a:spcPts val="995"/>
              </a:spcAft>
            </a:pP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46288AA-0B62-4B10-A594-24DD6AEFDB75}"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6: Importing and Exporting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2689142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46288AA-0B62-4B10-A594-24DD6AEFDB75}"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6: Importing and Exporting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7792317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can copy and paste the Transact-SQL code from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Bulk Insert.sql</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in the D:\Demofiles\Mod06 folder.</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demonstrations in this module.</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Use the BULK INSERT Statement to Import Data</a:t>
            </a: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Ensure that you have completed the previous demonstration in this module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SQL Server Management Studio, in Object Explorer, under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Databases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expand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Finance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Then expand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Tables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folder, right-click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dbo.Currency</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Select Top 1000 Rows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View the query results, and verify that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dbo.Currency</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table is currently empty.</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New Query</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in the new query pane, enter the following Transact-SQL code: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539750" marR="73025">
              <a:lnSpc>
                <a:spcPct val="115000"/>
              </a:lnSpc>
              <a:spcBef>
                <a:spcPts val="600"/>
              </a:spcBef>
              <a:spcAft>
                <a:spcPts val="995"/>
              </a:spcAf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BULK INSERT Finance.dbo.Currency</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539750" marR="73025">
              <a:lnSpc>
                <a:spcPct val="115000"/>
              </a:lnSpc>
              <a:spcBef>
                <a:spcPts val="600"/>
              </a:spcBef>
              <a:spcAft>
                <a:spcPts val="995"/>
              </a:spcAf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FROM 'D:\Demofiles\Mod06\Currency.csv'</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539750" marR="73025">
              <a:lnSpc>
                <a:spcPct val="115000"/>
              </a:lnSpc>
              <a:spcBef>
                <a:spcPts val="600"/>
              </a:spcBef>
              <a:spcAft>
                <a:spcPts val="995"/>
              </a:spcAf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WITH </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539750" marR="73025">
              <a:lnSpc>
                <a:spcPct val="115000"/>
              </a:lnSpc>
              <a:spcBef>
                <a:spcPts val="600"/>
              </a:spcBef>
              <a:spcAft>
                <a:spcPts val="995"/>
              </a:spcAf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539750" marR="73025">
              <a:lnSpc>
                <a:spcPct val="115000"/>
              </a:lnSpc>
              <a:spcBef>
                <a:spcPts val="600"/>
              </a:spcBef>
              <a:spcAft>
                <a:spcPts val="995"/>
              </a:spcAf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FIELDTERMINATOR =',',</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539750" marR="73025">
              <a:lnSpc>
                <a:spcPct val="115000"/>
              </a:lnSpc>
              <a:spcBef>
                <a:spcPts val="600"/>
              </a:spcBef>
              <a:spcAft>
                <a:spcPts val="995"/>
              </a:spcAf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ROWTERMINATOR ='\n'</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539750" marR="73025">
              <a:lnSpc>
                <a:spcPct val="115000"/>
              </a:lnSpc>
              <a:spcBef>
                <a:spcPts val="600"/>
              </a:spcBef>
              <a:spcAft>
                <a:spcPts val="995"/>
              </a:spcAf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note the number of rows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affected.</a:t>
            </a:r>
          </a:p>
          <a:p>
            <a:pPr marL="342900" lvl="0" indent="-342900">
              <a:lnSpc>
                <a:spcPct val="115000"/>
              </a:lnSpc>
              <a:spcAft>
                <a:spcPts val="995"/>
              </a:spcAft>
              <a:buFont typeface="+mj-lt"/>
              <a:buAutoNum type="arabicPeriod" startAt="5"/>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Switch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to the query pane that retrieves the top 1000 rows from 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dbo.Currency</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table and click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Execute</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to re-run the SELECT query. Note that the table is now populated with the same number of rows as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noted in the previous step</a:t>
            </a: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a:t>
            </a:r>
            <a:endParaRPr lang="en-GB" sz="1000" dirty="0"/>
          </a:p>
        </p:txBody>
      </p:sp>
      <p:sp>
        <p:nvSpPr>
          <p:cNvPr id="4" name="Slide Number Placeholder 3"/>
          <p:cNvSpPr>
            <a:spLocks noGrp="1"/>
          </p:cNvSpPr>
          <p:nvPr>
            <p:ph type="sldNum" sz="quarter" idx="10"/>
          </p:nvPr>
        </p:nvSpPr>
        <p:spPr/>
        <p:txBody>
          <a:bodyPr/>
          <a:lstStyle/>
          <a:p>
            <a:fld id="{846288AA-0B62-4B10-A594-24DD6AEFDB75}"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6: Importing and Exporting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9008357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46288AA-0B62-4B10-A594-24DD6AEFDB75}"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6: Importing and Exporting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2757453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can copy and paste the Transact-SQL code from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OpenRowset.sql</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in the D:\Demofiles\Mod06 folder.</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demonstrations in this module.</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Use the OPENROWSET Function to Import Data</a:t>
            </a: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Ensure that you have completed the previous demonstrations in this module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SQL Server Management Studio, in Object Explorer, right-click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dbo.SalesTaxRate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table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Finance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database,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Select Top 1000 Rows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View the query results, and verify that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dbo.SalesTaxRate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table is currently empty.</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New Query</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in the new query pane, enter the following Transact-SQL code: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539750" marR="73025">
              <a:lnSpc>
                <a:spcPct val="115000"/>
              </a:lnSpc>
              <a:spcBef>
                <a:spcPts val="600"/>
              </a:spcBef>
              <a:spcAft>
                <a:spcPts val="995"/>
              </a:spcAf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INSERT INTO Finance.dbo.SalestaxRate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539750" marR="73025">
              <a:lnSpc>
                <a:spcPct val="115000"/>
              </a:lnSpc>
              <a:spcBef>
                <a:spcPts val="600"/>
              </a:spcBef>
              <a:spcAft>
                <a:spcPts val="995"/>
              </a:spcAf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 FROM OPENROWSET (BULK 'D:\Demofiles\Mod06\SalesTaxRate.csv’,</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539750" marR="73025">
              <a:lnSpc>
                <a:spcPct val="115000"/>
              </a:lnSpc>
              <a:spcBef>
                <a:spcPts val="600"/>
              </a:spcBef>
              <a:spcAft>
                <a:spcPts val="995"/>
              </a:spcAf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FORMATFILE = 'D:\Demofiles\Mod06\TaxRateFmt.xml') AS rows;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note the number of rows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affected.</a:t>
            </a:r>
          </a:p>
          <a:p>
            <a:pPr marL="342900" lvl="0" indent="-342900">
              <a:lnSpc>
                <a:spcPct val="115000"/>
              </a:lnSpc>
              <a:spcAft>
                <a:spcPts val="995"/>
              </a:spcAft>
              <a:buFont typeface="+mj-lt"/>
              <a:buAutoNum type="arabicPeriod" startAt="5"/>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Switch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to the query pane that retrieves the top 1000 rows from 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dbo.SalesTaxRate</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table and click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Execute</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to re-run the SELECT query. Note that the table is now populated with the same number of rows as you noted in the previous step.</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46288AA-0B62-4B10-A594-24DD6AEFDB75}"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6: Importing and Exporting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2421589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are creating a second copy of your Customer Relationship Management database by using the Copy Database Wizard. Developers will use the second copy to safely test a new app they have created. Customer calls are continuing as you create the copy. Should you use detach and attach or SQL Server Management Objects for this move?</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Use SQL Server Management Objects.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46288AA-0B62-4B10-A594-24DD6AEFDB75}" type="slidenum">
              <a:rPr lang="en-GB" smtClean="0"/>
              <a:t>19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6: Importing and Exporting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634100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46288AA-0B62-4B10-A594-24DD6AEFDB75}"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6: Importing and Exporting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6681198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backup/restore technique has the advantage that backups should be created regularly anyway and can, therefore, be easily restored without affecting the source system. Performing the restoration is a good test of the current backup strategy. The source database stays online during the whole operation.</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46288AA-0B62-4B10-A594-24DD6AEFDB75}" type="slidenum">
              <a:rPr lang="en-GB" smtClean="0"/>
              <a:t>20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6: Importing and Exporting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6934143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46288AA-0B62-4B10-A594-24DD6AEFDB75}" type="slidenum">
              <a:rPr lang="en-GB" smtClean="0"/>
              <a:t>21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6: Importing and Exporting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471256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demonstrations in this module.</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Use the Copy Database Wizard</a:t>
            </a: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Ensure that you have completed the previous demonstrations in this module.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SQL Server Management Studio, in Object Explorer,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Connect</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drop-down list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Database Engine</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Then connect to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MIA-SQL\SQL2</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instance using Windows authentication.</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Object Explorer, under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MIA-SQL\SQL2 i</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nstance, expand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Databases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verify that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database is not listed.</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Object Explorer, under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MIA-SQL</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instance, right-click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database, point to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Tasks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Copy Database</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Welcome to the Copy Database Wizard</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Select a Source Server</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page, ensure that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MIA-SQL</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is selected with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Use Windows Authentication</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option,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Select a Destination Server</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page, change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Destination server</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to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MIA-SQL\SQL2</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select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Use Windows Authentication</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option.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Select the Transfer Method</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page, ensure that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Use the detach and attach method</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is selected,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Select Databases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page,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Copy</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column, ensure that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database is selected.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Configure Destination Database (1 of 1)</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page, note the default settings for the database name and file locations.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Select Server Objects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page, verify that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Logins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is listed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Selected related objects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list.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46288AA-0B62-4B10-A594-24DD6AEFDB75}" type="slidenum">
              <a:rPr lang="en-GB" smtClean="0"/>
              <a:t>22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6: Importing and Exporting Data</a:t>
            </a:r>
            <a:endParaRPr lang="en-GB" sz="1200" b="1" dirty="0">
              <a:solidFill>
                <a:srgbClr val="336699"/>
              </a:solidFill>
              <a:latin typeface="Arial" panose="020B0604020202020204" pitchFamily="34" charset="0"/>
            </a:endParaRPr>
          </a:p>
        </p:txBody>
      </p:sp>
      <p:sp>
        <p:nvSpPr>
          <p:cNvPr id="7" name="TextBox 6"/>
          <p:cNvSpPr txBox="1"/>
          <p:nvPr/>
        </p:nvSpPr>
        <p:spPr>
          <a:xfrm>
            <a:off x="23446" y="8866554"/>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10981243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2"/>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Configure the Package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note the default package name and logging options.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Scheduling the Package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ensure that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immediately</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is selected,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Completing the Wizard</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Finish</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Wait for the operation to complete.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Object Explorer, under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MIA-SQL\SQL2</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instance, right-click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Databases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Refresh</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Then verify that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AdventureWorks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database has been copied to this instance.</a:t>
            </a:r>
            <a:endParaRPr lang="en-GB" dirty="0"/>
          </a:p>
        </p:txBody>
      </p:sp>
      <p:sp>
        <p:nvSpPr>
          <p:cNvPr id="4" name="Slide Number Placeholder 3"/>
          <p:cNvSpPr>
            <a:spLocks noGrp="1"/>
          </p:cNvSpPr>
          <p:nvPr>
            <p:ph type="sldNum" sz="quarter" idx="10"/>
          </p:nvPr>
        </p:nvSpPr>
        <p:spPr/>
        <p:txBody>
          <a:bodyPr/>
          <a:lstStyle/>
          <a:p>
            <a:fld id="{846288AA-0B62-4B10-A594-24DD6AEFDB75}" type="slidenum">
              <a:rPr lang="en-GB" smtClean="0"/>
              <a:t>23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6: Importing and Exporting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051119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Point out that one reason to copy a database by exporting and importing a DAC instead of using the Copy Database Wizard is that you can perform the copy in two phases, without requiring connectivity to both the source and target instances at the same time.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46288AA-0B62-4B10-A594-24DD6AEFDB75}" type="slidenum">
              <a:rPr lang="en-GB" smtClean="0"/>
              <a:t>24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6: Importing and Exporting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231897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demonstrations in this module.</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Export a Data-Tier Application</a:t>
            </a: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Ensure that you have completed the previous demonstrations in this module.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SQL Server Manager, in Object Explorer, under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MIA-SQL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instance, right-click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Finance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database, point to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Tasks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Export Data-tier Application</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(Be careful to click </a:t>
            </a:r>
            <a:r>
              <a:rPr lang="en-US" sz="1000" b="1" i="1" u="sng" dirty="0" smtClean="0">
                <a:effectLst/>
                <a:latin typeface="Arial" panose="020B0604020202020204" pitchFamily="34" charset="0"/>
                <a:ea typeface="Times New Roman" panose="02020603050405020304" pitchFamily="18" charset="0"/>
                <a:cs typeface="Times New Roman" panose="02020603050405020304" pitchFamily="18" charset="0"/>
              </a:rPr>
              <a:t>Export</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Data-tier Application</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not </a:t>
            </a:r>
            <a:r>
              <a:rPr lang="en-US" sz="1000" b="1" i="1" dirty="0" smtClean="0">
                <a:effectLst/>
                <a:latin typeface="Arial" panose="020B0604020202020204" pitchFamily="34" charset="0"/>
                <a:ea typeface="Times New Roman" panose="02020603050405020304" pitchFamily="18" charset="0"/>
                <a:cs typeface="Times New Roman" panose="02020603050405020304" pitchFamily="18" charset="0"/>
              </a:rPr>
              <a:t>Extract</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Data-tier Application</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Introduction</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Export Settings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page, ensure that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Save to local disk</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is selected and enter the path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D:\Demofiles\Mod06\Finance.bacpac</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Then click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Advanced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tab and verify that all tables are selected,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Summary</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Finish</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Wait for the export operation to complete,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Close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Import a Data-Tier Application</a:t>
            </a: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SQL Server Management Studio, in Object Explorer, under the MIA-</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SQL\SQL2</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instance, right-click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Databases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folder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Import Data-tier Application</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Introduction</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Import Settings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page,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ensure that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Import from local disk</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is selected and enter the path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D:\Demofiles\Mod06\Finance.bacpac</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Then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Database Settings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page, review the default settings for the database name and file paths,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Summary</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Finish</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Wait for the import operation to complete,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Close</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p>
          <a:p>
            <a:pPr marL="34290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Object Explorer, under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MIA-SQL\SQL2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instance, if necessary, refresh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Databases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folder and verify that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Finance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database has been imported</a:t>
            </a: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46288AA-0B62-4B10-A594-24DD6AEFDB75}" type="slidenum">
              <a:rPr lang="en-GB" smtClean="0"/>
              <a:t>25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6: Importing and Exporting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2457395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1: Using the SQL Server Import and Export Wizard</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production manager has asked you query 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InternetSales</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database in order to summarize historical order volumes for the products Adventure Works sells, and plan future production.</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have created a Transact-SQL query, and the production manager has confirmed that it returns the required data. Now the production manager has asked you to provide the data in a Microsoft Excel workbook.</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2: Using the bcp Utility</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Adventure Works Cycles uses a recruitment agency to find new employees. The agency periodically exports details of potential candidates from its candidate database and sends the data to the Human Resources (HR) department in tab-delimited text format. The HR manager has asked you to import the candidate data into 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dbo.JobCandidate</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table in 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HumanResources</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database.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3: Using the BULK INSERT Statement</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Adventure Works Cycles sells to customers throughout the world, and the e-ecommerce application developers have updated the web site to support multiple currencies. A comma-delimited file containing currency conversion rates has been uploaded to the M:\ volume used by database server, and you must import this data into 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dbo.CurrencyRate</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table in 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InternetSales</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database.</a:t>
            </a:r>
          </a:p>
          <a:p>
            <a:pPr>
              <a:lnSpc>
                <a:spcPct val="107000"/>
              </a:lnSpc>
              <a:spcAft>
                <a:spcPts val="800"/>
              </a:spcAft>
            </a:pPr>
            <a:r>
              <a:rPr lang="en-GB"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Exercise 4: Using the OPENROWSET </a:t>
            </a:r>
            <a:r>
              <a:rPr lang="en-GB"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Function</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recruitment agency has sent more job candidate data, and you have decided to import only records for candidates who have supplied an email address.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46288AA-0B62-4B10-A594-24DD6AEFDB75}" type="slidenum">
              <a:rPr lang="en-GB" smtClean="0"/>
              <a:t>26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6: Importing and Exporting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84601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846288AA-0B62-4B10-A594-24DD6AEFDB75}" type="slidenum">
              <a:rPr lang="en-GB" smtClean="0"/>
              <a:t>27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6: Importing and Exporting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1043783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Why was it not necessary to disable constraints when importing the currency rates?</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BULK INSERT statement does not check constraints by default.</a:t>
            </a:r>
          </a:p>
          <a:p>
            <a:pPr>
              <a:lnSpc>
                <a:spcPct val="107000"/>
              </a:lnSpc>
              <a:spcAft>
                <a:spcPts val="800"/>
              </a:spcAft>
            </a:pPr>
            <a:endParaRPr lang="en-GB" sz="1000" b="1"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If 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dbo.JobCandidate</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table has included a column for a resume in Microsoft Word document format, which tool or command could you use to import the document into a column in a table?</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BULK provider in the OPENROWSET command with the SINGLE_BLOB option.</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46288AA-0B62-4B10-A594-24DD6AEFDB75}" type="slidenum">
              <a:rPr lang="en-GB" smtClean="0"/>
              <a:t>28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6: Importing and Exporting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2375263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Review Question(s)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What other factors might you need to consider when importing or exporting data?</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There are many considerations, including the impact on user and application workloads, and security.</a:t>
            </a:r>
          </a:p>
          <a:p>
            <a:pPr lvl="0">
              <a:lnSpc>
                <a:spcPct val="115000"/>
              </a:lnSpc>
              <a:spcAft>
                <a:spcPts val="995"/>
              </a:spcAft>
            </a:pPr>
            <a:endPar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endParaRPr>
          </a:p>
          <a:p>
            <a:pPr lvl="0">
              <a:lnSpc>
                <a:spcPct val="115000"/>
              </a:lnSpc>
              <a:spcAft>
                <a:spcPts val="995"/>
              </a:spcAft>
            </a:pP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Best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Practice: </a:t>
            </a:r>
            <a:endPar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Choose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the right tool for bulk-imports.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Use SSIS for complex transformations.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Use bcp or BULK INSERT for fast imports and exports.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Use OPENROWSET when data needs to be filtered before it gets inserted.</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Try to achieve minimal logging to speed up data import.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46288AA-0B62-4B10-A594-24DD6AEFDB75}" type="slidenum">
              <a:rPr lang="en-GB" smtClean="0"/>
              <a:t>29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6: Importing and Exporting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802826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are preparing to import a large quantity of data into the Human Resources database after a company merger. Which of the following commands should you run before the import? Choose one answer</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1: CREATE INDEX idx_emailaddress ON HumanResources.Employees(EmailAddress)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WITH (DROP_EXISTING = ON);</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2: ALTER TABLE HumanResources.Employees CHECK CONSTRAINT SalaryCap;</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3: ALTER INDEX ALL ON HumanResources.Employees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REBUILD;</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4: ALTER INDEX ALL ON HumanResources.Employees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DISABLE;</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4: ALTER INDEX ALL ON HumanResources.Employees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DISABLE;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46288AA-0B62-4B10-A594-24DD6AEFDB75}"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6: Importing and Exporting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659055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Provide an overview of bulk data transfer. Describe the main steps involved in any data transfer, including extracting data from any given source, transforming or aggregating (or even de-aggregating -&gt; allocating) the data as needed, and then loading it to any given destination.</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46288AA-0B62-4B10-A594-24DD6AEFDB75}"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6: Importing and Exporting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771774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Explain the different tools that are used in data transfers.  </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Highlight the considerations for selecting the data transfer tool for each project.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46288AA-0B62-4B10-A594-24DD6AEFDB75}"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6: Importing and Exporting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921363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Discuss each performance improvement and explain the implication of the action.</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46288AA-0B62-4B10-A594-24DD6AEFDB75}"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6: Importing and Exporting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9447888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Explain the difference between dropping and disabling an index. The main difference is that dropping completely deletes the index out of the database and the metadata, while disabling only disables the index, keeping the metadata intact.</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46288AA-0B62-4B10-A594-24DD6AEFDB75}"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6: Importing and Exporting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722172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Discuss the different constraints and how they can be disabled and enabled.</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46288AA-0B62-4B10-A594-24DD6AEFDB75}"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6: Importing and Exporting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9848108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want import data into a table from a comma-separated text file. Each line in the file contains data for a single product. You want to import only products made by Adventure Works. Which tool should you use for the import?</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1: The SQL Server Import and Export Wizard</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2: The bcp utility</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3: The BULK INSERT statement</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4: The OPENROWSET function.</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4: The OPENROWSET function.</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46288AA-0B62-4B10-A594-24DD6AEFDB75}"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6: Importing and Exporting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811377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1.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167190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5607522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79645200"/>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39007336"/>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5443384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2499323"/>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03603563"/>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77300544"/>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11973859"/>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73756935"/>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895736407"/>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624354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90654360"/>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42562781"/>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601785971"/>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2396514"/>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71431026"/>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58504549"/>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3571943"/>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10264112"/>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34480624"/>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97425566"/>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878007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975762728"/>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128800704"/>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764343198"/>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57754337"/>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377596553"/>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56672811"/>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1217921"/>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88184724"/>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7450719"/>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26312390"/>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50534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252671273"/>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23122712"/>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83033100"/>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642404506"/>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555109170"/>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19883802"/>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755800200"/>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273311"/>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19895032"/>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2751150"/>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92074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81582544"/>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19018698"/>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40913349"/>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63338388"/>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3450880"/>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850439099"/>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14015703"/>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23764324"/>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543224767"/>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82900305"/>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41773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22706463"/>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5794470"/>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6464012"/>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77710873"/>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02563825"/>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95996932"/>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44188240"/>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74606036"/>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972074586"/>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43972097"/>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626194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44579655"/>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45014394"/>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32007248"/>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09172903"/>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3995102"/>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10748552"/>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42510732"/>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95379725"/>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27116245"/>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333654067"/>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1811703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14448639"/>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06558737"/>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173067018"/>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43741381"/>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80425963"/>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27019146"/>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1213234"/>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44477911"/>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29123176"/>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08039821"/>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4245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64065640"/>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755655705"/>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944256348"/>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38292422"/>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955906815"/>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69496888"/>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6390372"/>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06739071"/>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8836887"/>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23142120"/>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790995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8236250"/>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80708562"/>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18219961"/>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28050095"/>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201561577"/>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31850386"/>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49497394"/>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74621685"/>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80854678"/>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87721376"/>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571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806857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84467038"/>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12119435"/>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03504538"/>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11528237"/>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10357055"/>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595781487"/>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32064164"/>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73731357"/>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770893578"/>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29375642"/>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24364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23466235"/>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72900965"/>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8282131"/>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33379611"/>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17659172"/>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67377847"/>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0512667"/>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718426417"/>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831542198"/>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48735334"/>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9471133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45970061"/>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3565842"/>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26289220"/>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37476182"/>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23160407"/>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93134794"/>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41335274"/>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70430239"/>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67415678"/>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32090338"/>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9069984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99938621"/>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19114890"/>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64336975"/>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87604497"/>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67191737"/>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1565351"/>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6274510"/>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9221050"/>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12020196"/>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75440461"/>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02233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325781943"/>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563433221"/>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627981146"/>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36225143"/>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360172564"/>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72193047"/>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79942100"/>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16113250"/>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285851"/>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18900664"/>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441216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914382812"/>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09146797"/>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98204582"/>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553416621"/>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034020776"/>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5294184"/>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743781739"/>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35831736"/>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5098291"/>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00530110"/>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4410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76118224"/>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33096553"/>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43689022"/>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6207708"/>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6175958"/>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670271407"/>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064350423"/>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4021744"/>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84439788"/>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10784446"/>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124549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70429744"/>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00306068"/>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634352"/>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45780495"/>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4107275"/>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58216475"/>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11452147"/>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231828867"/>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870609422"/>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86620559"/>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059987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12753577"/>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70536870"/>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6408670"/>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67674037"/>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5381227"/>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04615088"/>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23201828"/>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53206043"/>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8303059"/>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62366452"/>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7072833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90056671"/>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01555270"/>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41618474"/>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08370130"/>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56410934"/>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04611153"/>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2175709"/>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63494268"/>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34724750"/>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59280519"/>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76474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83308646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62891669"/>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749269436"/>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420126208"/>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39527365"/>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87794968"/>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09317982"/>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87953051"/>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12481131"/>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939688"/>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90700099"/>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7246115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9805432"/>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55813385"/>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12864221"/>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409159730"/>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416874"/>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41386809"/>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33782860"/>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23388503"/>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15195537"/>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43511577"/>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077808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50680586"/>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28373178"/>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70720587"/>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04956997"/>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03261280"/>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953647343"/>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89472314"/>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4836401"/>
      </p:ext>
    </p:extLst>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79483676"/>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0009759"/>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5945609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63360314"/>
      </p:ext>
    </p:extLst>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71595605"/>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8517908"/>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83091491"/>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80543601"/>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52459978"/>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07923791"/>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463161169"/>
      </p:ext>
    </p:extLst>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244154350"/>
      </p:ext>
    </p:extLst>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21450394"/>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6400922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76003415"/>
      </p:ext>
    </p:extLst>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0801852"/>
      </p:ext>
    </p:extLst>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76264512"/>
      </p:ext>
    </p:extLst>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0222537"/>
      </p:ext>
    </p:extLst>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9346619"/>
      </p:ext>
    </p:extLst>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99760003"/>
      </p:ext>
    </p:extLst>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20408210"/>
      </p:ext>
    </p:extLst>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73731323"/>
      </p:ext>
    </p:extLst>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36158085"/>
      </p:ext>
    </p:extLst>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467368538"/>
      </p:ext>
    </p:extLst>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9935166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30007777"/>
      </p:ext>
    </p:extLst>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812865342"/>
      </p:ext>
    </p:extLst>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960422"/>
      </p:ext>
    </p:extLst>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6288523"/>
      </p:ext>
    </p:extLst>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61089609"/>
      </p:ext>
    </p:extLst>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928898"/>
      </p:ext>
    </p:extLst>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48561901"/>
      </p:ext>
    </p:extLst>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40718436"/>
      </p:ext>
    </p:extLst>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5680247"/>
      </p:ext>
    </p:extLst>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95213834"/>
      </p:ext>
    </p:extLst>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05209801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561698233"/>
      </p:ext>
    </p:extLst>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9196951"/>
      </p:ext>
    </p:extLst>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661951133"/>
      </p:ext>
    </p:extLst>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92531829"/>
      </p:ext>
    </p:extLst>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43961464"/>
      </p:ext>
    </p:extLst>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72589806"/>
      </p:ext>
    </p:extLst>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3232193"/>
      </p:ext>
    </p:extLst>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75999233"/>
      </p:ext>
    </p:extLst>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80900218"/>
      </p:ext>
    </p:extLst>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25254415"/>
      </p:ext>
    </p:extLst>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3057546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633398305"/>
      </p:ext>
    </p:extLst>
  </p:cSld>
  <p:clrMapOvr>
    <a:masterClrMapping/>
  </p:clrMapOvr>
</p:sldLayout>
</file>

<file path=ppt/slideLayouts/slideLayout370.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805235282"/>
      </p:ext>
    </p:extLst>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70738493"/>
      </p:ext>
    </p:extLst>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58293396"/>
      </p:ext>
    </p:extLst>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79678291"/>
      </p:ext>
    </p:extLst>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87038805"/>
      </p:ext>
    </p:extLst>
  </p:cSld>
  <p:clrMapOvr>
    <a:masterClrMapping/>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16456082"/>
      </p:ext>
    </p:extLst>
  </p:cSld>
  <p:clrMapOvr>
    <a:masterClrMapping/>
  </p:clrMapOvr>
</p:sldLayout>
</file>

<file path=ppt/slideLayouts/slideLayout37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010369"/>
      </p:ext>
    </p:extLst>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8557069"/>
      </p:ext>
    </p:extLst>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44885750"/>
      </p:ext>
    </p:extLst>
  </p:cSld>
  <p:clrMapOvr>
    <a:masterClrMapping/>
  </p:clrMapOvr>
</p:sldLayout>
</file>

<file path=ppt/slideLayouts/slideLayout37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5362630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77669876"/>
      </p:ext>
    </p:extLst>
  </p:cSld>
  <p:clrMapOvr>
    <a:masterClrMapping/>
  </p:clrMapOvr>
</p:sldLayout>
</file>

<file path=ppt/slideLayouts/slideLayout38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58945610"/>
      </p:ext>
    </p:extLst>
  </p:cSld>
  <p:clrMapOvr>
    <a:masterClrMapping/>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599579668"/>
      </p:ext>
    </p:extLst>
  </p:cSld>
  <p:clrMapOvr>
    <a:masterClrMapping/>
  </p:clrMapOvr>
</p:sldLayout>
</file>

<file path=ppt/slideLayouts/slideLayout38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057730843"/>
      </p:ext>
    </p:extLst>
  </p:cSld>
  <p:clrMapOvr>
    <a:masterClrMapping/>
  </p:clrMapOvr>
</p:sldLayout>
</file>

<file path=ppt/slideLayouts/slideLayout38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673558"/>
      </p:ext>
    </p:extLst>
  </p:cSld>
  <p:clrMapOvr>
    <a:masterClrMapping/>
  </p:clrMapOvr>
</p:sldLayout>
</file>

<file path=ppt/slideLayouts/slideLayout38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672004591"/>
      </p:ext>
    </p:extLst>
  </p:cSld>
  <p:clrMapOvr>
    <a:masterClrMapping/>
  </p:clrMapOvr>
</p:sldLayout>
</file>

<file path=ppt/slideLayouts/slideLayout38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96776114"/>
      </p:ext>
    </p:extLst>
  </p:cSld>
  <p:clrMapOvr>
    <a:masterClrMapping/>
  </p:clrMapOvr>
</p:sldLayout>
</file>

<file path=ppt/slideLayouts/slideLayout38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35988032"/>
      </p:ext>
    </p:extLst>
  </p:cSld>
  <p:clrMapOvr>
    <a:masterClrMapping/>
  </p:clrMapOvr>
</p:sldLayout>
</file>

<file path=ppt/slideLayouts/slideLayout38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73901460"/>
      </p:ext>
    </p:extLst>
  </p:cSld>
  <p:clrMapOvr>
    <a:masterClrMapping/>
  </p:clrMapOvr>
</p:sldLayout>
</file>

<file path=ppt/slideLayouts/slideLayout38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5828075"/>
      </p:ext>
    </p:extLst>
  </p:cSld>
  <p:clrMapOvr>
    <a:masterClrMapping/>
  </p:clrMapOvr>
</p:sldLayout>
</file>

<file path=ppt/slideLayouts/slideLayout38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6624098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36575899"/>
      </p:ext>
    </p:extLst>
  </p:cSld>
  <p:clrMapOvr>
    <a:masterClrMapping/>
  </p:clrMapOvr>
</p:sldLayout>
</file>

<file path=ppt/slideLayouts/slideLayout39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01176909"/>
      </p:ext>
    </p:extLst>
  </p:cSld>
  <p:clrMapOvr>
    <a:masterClrMapping/>
  </p:clrMapOvr>
</p:sldLayout>
</file>

<file path=ppt/slideLayouts/slideLayout39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71700018"/>
      </p:ext>
    </p:extLst>
  </p:cSld>
  <p:clrMapOvr>
    <a:masterClrMapping/>
  </p:clrMapOvr>
</p:sldLayout>
</file>

<file path=ppt/slideLayouts/slideLayout39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51276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334477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9126019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118573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5054634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12561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6428348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1496326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5209041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095469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4600670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464581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4239098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094449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76327732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244093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5281902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2919589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830369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8072502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2561764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595612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14336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9106067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47628918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68599445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4804173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4966472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6076429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1012395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4018989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7246695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7977711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70495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320299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7768337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6809580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80402415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74516824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1170302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9654257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1970633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5107360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3041246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8702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7854106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4842518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8040985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331626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727056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6176409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63519633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823708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7267763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71858492"/>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43135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57097656"/>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3823880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576085"/>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00392105"/>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63906042"/>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39977275"/>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4328442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56440207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852966822"/>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8368241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04818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1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6.xml"/><Relationship Id="rId13" Type="http://schemas.openxmlformats.org/officeDocument/2006/relationships/theme" Target="../theme/theme20.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12" Type="http://schemas.openxmlformats.org/officeDocument/2006/relationships/slideLayout" Target="../slideLayouts/slideLayout240.xml"/><Relationship Id="rId2" Type="http://schemas.openxmlformats.org/officeDocument/2006/relationships/slideLayout" Target="../slideLayouts/slideLayout230.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0" Type="http://schemas.openxmlformats.org/officeDocument/2006/relationships/slideLayout" Target="../slideLayouts/slideLayout238.xml"/><Relationship Id="rId4" Type="http://schemas.openxmlformats.org/officeDocument/2006/relationships/slideLayout" Target="../slideLayouts/slideLayout232.xml"/><Relationship Id="rId9" Type="http://schemas.openxmlformats.org/officeDocument/2006/relationships/slideLayout" Target="../slideLayouts/slideLayout237.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48.xml"/><Relationship Id="rId13" Type="http://schemas.openxmlformats.org/officeDocument/2006/relationships/theme" Target="../theme/theme21.xml"/><Relationship Id="rId3" Type="http://schemas.openxmlformats.org/officeDocument/2006/relationships/slideLayout" Target="../slideLayouts/slideLayout243.xml"/><Relationship Id="rId7" Type="http://schemas.openxmlformats.org/officeDocument/2006/relationships/slideLayout" Target="../slideLayouts/slideLayout247.xml"/><Relationship Id="rId12" Type="http://schemas.openxmlformats.org/officeDocument/2006/relationships/slideLayout" Target="../slideLayouts/slideLayout252.xml"/><Relationship Id="rId2" Type="http://schemas.openxmlformats.org/officeDocument/2006/relationships/slideLayout" Target="../slideLayouts/slideLayout242.xml"/><Relationship Id="rId1" Type="http://schemas.openxmlformats.org/officeDocument/2006/relationships/slideLayout" Target="../slideLayouts/slideLayout241.xml"/><Relationship Id="rId6" Type="http://schemas.openxmlformats.org/officeDocument/2006/relationships/slideLayout" Target="../slideLayouts/slideLayout246.xml"/><Relationship Id="rId11" Type="http://schemas.openxmlformats.org/officeDocument/2006/relationships/slideLayout" Target="../slideLayouts/slideLayout251.xml"/><Relationship Id="rId5" Type="http://schemas.openxmlformats.org/officeDocument/2006/relationships/slideLayout" Target="../slideLayouts/slideLayout245.xml"/><Relationship Id="rId10" Type="http://schemas.openxmlformats.org/officeDocument/2006/relationships/slideLayout" Target="../slideLayouts/slideLayout250.xml"/><Relationship Id="rId4" Type="http://schemas.openxmlformats.org/officeDocument/2006/relationships/slideLayout" Target="../slideLayouts/slideLayout244.xml"/><Relationship Id="rId9" Type="http://schemas.openxmlformats.org/officeDocument/2006/relationships/slideLayout" Target="../slideLayouts/slideLayout249.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60.xml"/><Relationship Id="rId13" Type="http://schemas.openxmlformats.org/officeDocument/2006/relationships/theme" Target="../theme/theme22.xml"/><Relationship Id="rId3" Type="http://schemas.openxmlformats.org/officeDocument/2006/relationships/slideLayout" Target="../slideLayouts/slideLayout255.xml"/><Relationship Id="rId7" Type="http://schemas.openxmlformats.org/officeDocument/2006/relationships/slideLayout" Target="../slideLayouts/slideLayout259.xml"/><Relationship Id="rId12" Type="http://schemas.openxmlformats.org/officeDocument/2006/relationships/slideLayout" Target="../slideLayouts/slideLayout264.xml"/><Relationship Id="rId2" Type="http://schemas.openxmlformats.org/officeDocument/2006/relationships/slideLayout" Target="../slideLayouts/slideLayout254.xml"/><Relationship Id="rId1" Type="http://schemas.openxmlformats.org/officeDocument/2006/relationships/slideLayout" Target="../slideLayouts/slideLayout253.xml"/><Relationship Id="rId6" Type="http://schemas.openxmlformats.org/officeDocument/2006/relationships/slideLayout" Target="../slideLayouts/slideLayout258.xml"/><Relationship Id="rId11" Type="http://schemas.openxmlformats.org/officeDocument/2006/relationships/slideLayout" Target="../slideLayouts/slideLayout263.xml"/><Relationship Id="rId5" Type="http://schemas.openxmlformats.org/officeDocument/2006/relationships/slideLayout" Target="../slideLayouts/slideLayout257.xml"/><Relationship Id="rId10" Type="http://schemas.openxmlformats.org/officeDocument/2006/relationships/slideLayout" Target="../slideLayouts/slideLayout262.xml"/><Relationship Id="rId4" Type="http://schemas.openxmlformats.org/officeDocument/2006/relationships/slideLayout" Target="../slideLayouts/slideLayout256.xml"/><Relationship Id="rId9" Type="http://schemas.openxmlformats.org/officeDocument/2006/relationships/slideLayout" Target="../slideLayouts/slideLayout261.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72.xml"/><Relationship Id="rId13" Type="http://schemas.openxmlformats.org/officeDocument/2006/relationships/theme" Target="../theme/theme23.xml"/><Relationship Id="rId3" Type="http://schemas.openxmlformats.org/officeDocument/2006/relationships/slideLayout" Target="../slideLayouts/slideLayout267.xml"/><Relationship Id="rId7" Type="http://schemas.openxmlformats.org/officeDocument/2006/relationships/slideLayout" Target="../slideLayouts/slideLayout271.xml"/><Relationship Id="rId12" Type="http://schemas.openxmlformats.org/officeDocument/2006/relationships/slideLayout" Target="../slideLayouts/slideLayout276.xml"/><Relationship Id="rId2" Type="http://schemas.openxmlformats.org/officeDocument/2006/relationships/slideLayout" Target="../slideLayouts/slideLayout266.xml"/><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5" Type="http://schemas.openxmlformats.org/officeDocument/2006/relationships/slideLayout" Target="../slideLayouts/slideLayout269.xml"/><Relationship Id="rId10" Type="http://schemas.openxmlformats.org/officeDocument/2006/relationships/slideLayout" Target="../slideLayouts/slideLayout274.xml"/><Relationship Id="rId4" Type="http://schemas.openxmlformats.org/officeDocument/2006/relationships/slideLayout" Target="../slideLayouts/slideLayout268.xml"/><Relationship Id="rId9" Type="http://schemas.openxmlformats.org/officeDocument/2006/relationships/slideLayout" Target="../slideLayouts/slideLayout273.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84.xml"/><Relationship Id="rId13" Type="http://schemas.openxmlformats.org/officeDocument/2006/relationships/theme" Target="../theme/theme24.xml"/><Relationship Id="rId3" Type="http://schemas.openxmlformats.org/officeDocument/2006/relationships/slideLayout" Target="../slideLayouts/slideLayout279.xml"/><Relationship Id="rId7" Type="http://schemas.openxmlformats.org/officeDocument/2006/relationships/slideLayout" Target="../slideLayouts/slideLayout283.xml"/><Relationship Id="rId12" Type="http://schemas.openxmlformats.org/officeDocument/2006/relationships/slideLayout" Target="../slideLayouts/slideLayout288.xml"/><Relationship Id="rId2" Type="http://schemas.openxmlformats.org/officeDocument/2006/relationships/slideLayout" Target="../slideLayouts/slideLayout278.xml"/><Relationship Id="rId1" Type="http://schemas.openxmlformats.org/officeDocument/2006/relationships/slideLayout" Target="../slideLayouts/slideLayout277.xml"/><Relationship Id="rId6" Type="http://schemas.openxmlformats.org/officeDocument/2006/relationships/slideLayout" Target="../slideLayouts/slideLayout282.xml"/><Relationship Id="rId11" Type="http://schemas.openxmlformats.org/officeDocument/2006/relationships/slideLayout" Target="../slideLayouts/slideLayout287.xml"/><Relationship Id="rId5" Type="http://schemas.openxmlformats.org/officeDocument/2006/relationships/slideLayout" Target="../slideLayouts/slideLayout281.xml"/><Relationship Id="rId10" Type="http://schemas.openxmlformats.org/officeDocument/2006/relationships/slideLayout" Target="../slideLayouts/slideLayout286.xml"/><Relationship Id="rId4" Type="http://schemas.openxmlformats.org/officeDocument/2006/relationships/slideLayout" Target="../slideLayouts/slideLayout280.xml"/><Relationship Id="rId9" Type="http://schemas.openxmlformats.org/officeDocument/2006/relationships/slideLayout" Target="../slideLayouts/slideLayout285.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96.xml"/><Relationship Id="rId13" Type="http://schemas.openxmlformats.org/officeDocument/2006/relationships/theme" Target="../theme/theme25.xml"/><Relationship Id="rId3" Type="http://schemas.openxmlformats.org/officeDocument/2006/relationships/slideLayout" Target="../slideLayouts/slideLayout291.xml"/><Relationship Id="rId7" Type="http://schemas.openxmlformats.org/officeDocument/2006/relationships/slideLayout" Target="../slideLayouts/slideLayout295.xml"/><Relationship Id="rId12" Type="http://schemas.openxmlformats.org/officeDocument/2006/relationships/slideLayout" Target="../slideLayouts/slideLayout300.xml"/><Relationship Id="rId2" Type="http://schemas.openxmlformats.org/officeDocument/2006/relationships/slideLayout" Target="../slideLayouts/slideLayout290.xml"/><Relationship Id="rId1" Type="http://schemas.openxmlformats.org/officeDocument/2006/relationships/slideLayout" Target="../slideLayouts/slideLayout289.xml"/><Relationship Id="rId6" Type="http://schemas.openxmlformats.org/officeDocument/2006/relationships/slideLayout" Target="../slideLayouts/slideLayout294.xml"/><Relationship Id="rId11" Type="http://schemas.openxmlformats.org/officeDocument/2006/relationships/slideLayout" Target="../slideLayouts/slideLayout299.xml"/><Relationship Id="rId5" Type="http://schemas.openxmlformats.org/officeDocument/2006/relationships/slideLayout" Target="../slideLayouts/slideLayout293.xml"/><Relationship Id="rId10" Type="http://schemas.openxmlformats.org/officeDocument/2006/relationships/slideLayout" Target="../slideLayouts/slideLayout298.xml"/><Relationship Id="rId4" Type="http://schemas.openxmlformats.org/officeDocument/2006/relationships/slideLayout" Target="../slideLayouts/slideLayout292.xml"/><Relationship Id="rId9" Type="http://schemas.openxmlformats.org/officeDocument/2006/relationships/slideLayout" Target="../slideLayouts/slideLayout297.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308.xml"/><Relationship Id="rId13" Type="http://schemas.openxmlformats.org/officeDocument/2006/relationships/theme" Target="../theme/theme26.xml"/><Relationship Id="rId3" Type="http://schemas.openxmlformats.org/officeDocument/2006/relationships/slideLayout" Target="../slideLayouts/slideLayout303.xml"/><Relationship Id="rId7" Type="http://schemas.openxmlformats.org/officeDocument/2006/relationships/slideLayout" Target="../slideLayouts/slideLayout307.xml"/><Relationship Id="rId12" Type="http://schemas.openxmlformats.org/officeDocument/2006/relationships/slideLayout" Target="../slideLayouts/slideLayout312.xml"/><Relationship Id="rId2" Type="http://schemas.openxmlformats.org/officeDocument/2006/relationships/slideLayout" Target="../slideLayouts/slideLayout302.xml"/><Relationship Id="rId1" Type="http://schemas.openxmlformats.org/officeDocument/2006/relationships/slideLayout" Target="../slideLayouts/slideLayout301.xml"/><Relationship Id="rId6" Type="http://schemas.openxmlformats.org/officeDocument/2006/relationships/slideLayout" Target="../slideLayouts/slideLayout306.xml"/><Relationship Id="rId11" Type="http://schemas.openxmlformats.org/officeDocument/2006/relationships/slideLayout" Target="../slideLayouts/slideLayout311.xml"/><Relationship Id="rId5" Type="http://schemas.openxmlformats.org/officeDocument/2006/relationships/slideLayout" Target="../slideLayouts/slideLayout305.xml"/><Relationship Id="rId10" Type="http://schemas.openxmlformats.org/officeDocument/2006/relationships/slideLayout" Target="../slideLayouts/slideLayout310.xml"/><Relationship Id="rId4" Type="http://schemas.openxmlformats.org/officeDocument/2006/relationships/slideLayout" Target="../slideLayouts/slideLayout304.xml"/><Relationship Id="rId9" Type="http://schemas.openxmlformats.org/officeDocument/2006/relationships/slideLayout" Target="../slideLayouts/slideLayout309.xml"/></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320.xml"/><Relationship Id="rId13" Type="http://schemas.openxmlformats.org/officeDocument/2006/relationships/theme" Target="../theme/theme27.xml"/><Relationship Id="rId3" Type="http://schemas.openxmlformats.org/officeDocument/2006/relationships/slideLayout" Target="../slideLayouts/slideLayout315.xml"/><Relationship Id="rId7" Type="http://schemas.openxmlformats.org/officeDocument/2006/relationships/slideLayout" Target="../slideLayouts/slideLayout319.xml"/><Relationship Id="rId12" Type="http://schemas.openxmlformats.org/officeDocument/2006/relationships/slideLayout" Target="../slideLayouts/slideLayout324.xml"/><Relationship Id="rId2" Type="http://schemas.openxmlformats.org/officeDocument/2006/relationships/slideLayout" Target="../slideLayouts/slideLayout314.xml"/><Relationship Id="rId1" Type="http://schemas.openxmlformats.org/officeDocument/2006/relationships/slideLayout" Target="../slideLayouts/slideLayout313.xml"/><Relationship Id="rId6" Type="http://schemas.openxmlformats.org/officeDocument/2006/relationships/slideLayout" Target="../slideLayouts/slideLayout318.xml"/><Relationship Id="rId11" Type="http://schemas.openxmlformats.org/officeDocument/2006/relationships/slideLayout" Target="../slideLayouts/slideLayout323.xml"/><Relationship Id="rId5" Type="http://schemas.openxmlformats.org/officeDocument/2006/relationships/slideLayout" Target="../slideLayouts/slideLayout317.xml"/><Relationship Id="rId10" Type="http://schemas.openxmlformats.org/officeDocument/2006/relationships/slideLayout" Target="../slideLayouts/slideLayout322.xml"/><Relationship Id="rId4" Type="http://schemas.openxmlformats.org/officeDocument/2006/relationships/slideLayout" Target="../slideLayouts/slideLayout316.xml"/><Relationship Id="rId9" Type="http://schemas.openxmlformats.org/officeDocument/2006/relationships/slideLayout" Target="../slideLayouts/slideLayout321.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32.xml"/><Relationship Id="rId13" Type="http://schemas.openxmlformats.org/officeDocument/2006/relationships/theme" Target="../theme/theme28.xml"/><Relationship Id="rId3" Type="http://schemas.openxmlformats.org/officeDocument/2006/relationships/slideLayout" Target="../slideLayouts/slideLayout327.xml"/><Relationship Id="rId7" Type="http://schemas.openxmlformats.org/officeDocument/2006/relationships/slideLayout" Target="../slideLayouts/slideLayout331.xml"/><Relationship Id="rId12" Type="http://schemas.openxmlformats.org/officeDocument/2006/relationships/slideLayout" Target="../slideLayouts/slideLayout336.xml"/><Relationship Id="rId2" Type="http://schemas.openxmlformats.org/officeDocument/2006/relationships/slideLayout" Target="../slideLayouts/slideLayout326.xml"/><Relationship Id="rId1" Type="http://schemas.openxmlformats.org/officeDocument/2006/relationships/slideLayout" Target="../slideLayouts/slideLayout325.xml"/><Relationship Id="rId6" Type="http://schemas.openxmlformats.org/officeDocument/2006/relationships/slideLayout" Target="../slideLayouts/slideLayout330.xml"/><Relationship Id="rId11" Type="http://schemas.openxmlformats.org/officeDocument/2006/relationships/slideLayout" Target="../slideLayouts/slideLayout335.xml"/><Relationship Id="rId5" Type="http://schemas.openxmlformats.org/officeDocument/2006/relationships/slideLayout" Target="../slideLayouts/slideLayout329.xml"/><Relationship Id="rId10" Type="http://schemas.openxmlformats.org/officeDocument/2006/relationships/slideLayout" Target="../slideLayouts/slideLayout334.xml"/><Relationship Id="rId4" Type="http://schemas.openxmlformats.org/officeDocument/2006/relationships/slideLayout" Target="../slideLayouts/slideLayout328.xml"/><Relationship Id="rId9" Type="http://schemas.openxmlformats.org/officeDocument/2006/relationships/slideLayout" Target="../slideLayouts/slideLayout333.xml"/></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344.xml"/><Relationship Id="rId3" Type="http://schemas.openxmlformats.org/officeDocument/2006/relationships/slideLayout" Target="../slideLayouts/slideLayout339.xml"/><Relationship Id="rId7" Type="http://schemas.openxmlformats.org/officeDocument/2006/relationships/slideLayout" Target="../slideLayouts/slideLayout343.xml"/><Relationship Id="rId12" Type="http://schemas.openxmlformats.org/officeDocument/2006/relationships/theme" Target="../theme/theme29.xml"/><Relationship Id="rId2" Type="http://schemas.openxmlformats.org/officeDocument/2006/relationships/slideLayout" Target="../slideLayouts/slideLayout338.xml"/><Relationship Id="rId1" Type="http://schemas.openxmlformats.org/officeDocument/2006/relationships/slideLayout" Target="../slideLayouts/slideLayout337.xml"/><Relationship Id="rId6" Type="http://schemas.openxmlformats.org/officeDocument/2006/relationships/slideLayout" Target="../slideLayouts/slideLayout342.xml"/><Relationship Id="rId11" Type="http://schemas.openxmlformats.org/officeDocument/2006/relationships/slideLayout" Target="../slideLayouts/slideLayout347.xml"/><Relationship Id="rId5" Type="http://schemas.openxmlformats.org/officeDocument/2006/relationships/slideLayout" Target="../slideLayouts/slideLayout341.xml"/><Relationship Id="rId10" Type="http://schemas.openxmlformats.org/officeDocument/2006/relationships/slideLayout" Target="../slideLayouts/slideLayout346.xml"/><Relationship Id="rId4" Type="http://schemas.openxmlformats.org/officeDocument/2006/relationships/slideLayout" Target="../slideLayouts/slideLayout340.xml"/><Relationship Id="rId9" Type="http://schemas.openxmlformats.org/officeDocument/2006/relationships/slideLayout" Target="../slideLayouts/slideLayout34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30.xml.rels><?xml version="1.0" encoding="UTF-8" standalone="yes"?>
<Relationships xmlns="http://schemas.openxmlformats.org/package/2006/relationships"><Relationship Id="rId8" Type="http://schemas.openxmlformats.org/officeDocument/2006/relationships/slideLayout" Target="../slideLayouts/slideLayout355.xml"/><Relationship Id="rId3" Type="http://schemas.openxmlformats.org/officeDocument/2006/relationships/slideLayout" Target="../slideLayouts/slideLayout350.xml"/><Relationship Id="rId7" Type="http://schemas.openxmlformats.org/officeDocument/2006/relationships/slideLayout" Target="../slideLayouts/slideLayout354.xml"/><Relationship Id="rId12" Type="http://schemas.openxmlformats.org/officeDocument/2006/relationships/theme" Target="../theme/theme30.xml"/><Relationship Id="rId2" Type="http://schemas.openxmlformats.org/officeDocument/2006/relationships/slideLayout" Target="../slideLayouts/slideLayout349.xml"/><Relationship Id="rId1" Type="http://schemas.openxmlformats.org/officeDocument/2006/relationships/slideLayout" Target="../slideLayouts/slideLayout348.xml"/><Relationship Id="rId6" Type="http://schemas.openxmlformats.org/officeDocument/2006/relationships/slideLayout" Target="../slideLayouts/slideLayout353.xml"/><Relationship Id="rId11" Type="http://schemas.openxmlformats.org/officeDocument/2006/relationships/slideLayout" Target="../slideLayouts/slideLayout358.xml"/><Relationship Id="rId5" Type="http://schemas.openxmlformats.org/officeDocument/2006/relationships/slideLayout" Target="../slideLayouts/slideLayout352.xml"/><Relationship Id="rId10" Type="http://schemas.openxmlformats.org/officeDocument/2006/relationships/slideLayout" Target="../slideLayouts/slideLayout357.xml"/><Relationship Id="rId4" Type="http://schemas.openxmlformats.org/officeDocument/2006/relationships/slideLayout" Target="../slideLayouts/slideLayout351.xml"/><Relationship Id="rId9" Type="http://schemas.openxmlformats.org/officeDocument/2006/relationships/slideLayout" Target="../slideLayouts/slideLayout356.xml"/></Relationships>
</file>

<file path=ppt/slideMasters/_rels/slideMaster31.xml.rels><?xml version="1.0" encoding="UTF-8" standalone="yes"?>
<Relationships xmlns="http://schemas.openxmlformats.org/package/2006/relationships"><Relationship Id="rId8" Type="http://schemas.openxmlformats.org/officeDocument/2006/relationships/slideLayout" Target="../slideLayouts/slideLayout366.xml"/><Relationship Id="rId3" Type="http://schemas.openxmlformats.org/officeDocument/2006/relationships/slideLayout" Target="../slideLayouts/slideLayout361.xml"/><Relationship Id="rId7" Type="http://schemas.openxmlformats.org/officeDocument/2006/relationships/slideLayout" Target="../slideLayouts/slideLayout365.xml"/><Relationship Id="rId12" Type="http://schemas.openxmlformats.org/officeDocument/2006/relationships/theme" Target="../theme/theme31.xml"/><Relationship Id="rId2" Type="http://schemas.openxmlformats.org/officeDocument/2006/relationships/slideLayout" Target="../slideLayouts/slideLayout360.xml"/><Relationship Id="rId1" Type="http://schemas.openxmlformats.org/officeDocument/2006/relationships/slideLayout" Target="../slideLayouts/slideLayout359.xml"/><Relationship Id="rId6" Type="http://schemas.openxmlformats.org/officeDocument/2006/relationships/slideLayout" Target="../slideLayouts/slideLayout364.xml"/><Relationship Id="rId11" Type="http://schemas.openxmlformats.org/officeDocument/2006/relationships/slideLayout" Target="../slideLayouts/slideLayout369.xml"/><Relationship Id="rId5" Type="http://schemas.openxmlformats.org/officeDocument/2006/relationships/slideLayout" Target="../slideLayouts/slideLayout363.xml"/><Relationship Id="rId10" Type="http://schemas.openxmlformats.org/officeDocument/2006/relationships/slideLayout" Target="../slideLayouts/slideLayout368.xml"/><Relationship Id="rId4" Type="http://schemas.openxmlformats.org/officeDocument/2006/relationships/slideLayout" Target="../slideLayouts/slideLayout362.xml"/><Relationship Id="rId9" Type="http://schemas.openxmlformats.org/officeDocument/2006/relationships/slideLayout" Target="../slideLayouts/slideLayout367.xml"/></Relationships>
</file>

<file path=ppt/slideMasters/_rels/slideMaster32.xml.rels><?xml version="1.0" encoding="UTF-8" standalone="yes"?>
<Relationships xmlns="http://schemas.openxmlformats.org/package/2006/relationships"><Relationship Id="rId8" Type="http://schemas.openxmlformats.org/officeDocument/2006/relationships/slideLayout" Target="../slideLayouts/slideLayout377.xml"/><Relationship Id="rId13" Type="http://schemas.openxmlformats.org/officeDocument/2006/relationships/theme" Target="../theme/theme32.xml"/><Relationship Id="rId3" Type="http://schemas.openxmlformats.org/officeDocument/2006/relationships/slideLayout" Target="../slideLayouts/slideLayout372.xml"/><Relationship Id="rId7" Type="http://schemas.openxmlformats.org/officeDocument/2006/relationships/slideLayout" Target="../slideLayouts/slideLayout376.xml"/><Relationship Id="rId12" Type="http://schemas.openxmlformats.org/officeDocument/2006/relationships/slideLayout" Target="../slideLayouts/slideLayout381.xml"/><Relationship Id="rId2" Type="http://schemas.openxmlformats.org/officeDocument/2006/relationships/slideLayout" Target="../slideLayouts/slideLayout371.xml"/><Relationship Id="rId1" Type="http://schemas.openxmlformats.org/officeDocument/2006/relationships/slideLayout" Target="../slideLayouts/slideLayout370.xml"/><Relationship Id="rId6" Type="http://schemas.openxmlformats.org/officeDocument/2006/relationships/slideLayout" Target="../slideLayouts/slideLayout375.xml"/><Relationship Id="rId11" Type="http://schemas.openxmlformats.org/officeDocument/2006/relationships/slideLayout" Target="../slideLayouts/slideLayout380.xml"/><Relationship Id="rId5" Type="http://schemas.openxmlformats.org/officeDocument/2006/relationships/slideLayout" Target="../slideLayouts/slideLayout374.xml"/><Relationship Id="rId10" Type="http://schemas.openxmlformats.org/officeDocument/2006/relationships/slideLayout" Target="../slideLayouts/slideLayout379.xml"/><Relationship Id="rId4" Type="http://schemas.openxmlformats.org/officeDocument/2006/relationships/slideLayout" Target="../slideLayouts/slideLayout373.xml"/><Relationship Id="rId9" Type="http://schemas.openxmlformats.org/officeDocument/2006/relationships/slideLayout" Target="../slideLayouts/slideLayout378.xml"/></Relationships>
</file>

<file path=ppt/slideMasters/_rels/slideMaster33.xml.rels><?xml version="1.0" encoding="UTF-8" standalone="yes"?>
<Relationships xmlns="http://schemas.openxmlformats.org/package/2006/relationships"><Relationship Id="rId8" Type="http://schemas.openxmlformats.org/officeDocument/2006/relationships/slideLayout" Target="../slideLayouts/slideLayout389.xml"/><Relationship Id="rId3" Type="http://schemas.openxmlformats.org/officeDocument/2006/relationships/slideLayout" Target="../slideLayouts/slideLayout384.xml"/><Relationship Id="rId7" Type="http://schemas.openxmlformats.org/officeDocument/2006/relationships/slideLayout" Target="../slideLayouts/slideLayout388.xml"/><Relationship Id="rId12" Type="http://schemas.openxmlformats.org/officeDocument/2006/relationships/theme" Target="../theme/theme33.xml"/><Relationship Id="rId2" Type="http://schemas.openxmlformats.org/officeDocument/2006/relationships/slideLayout" Target="../slideLayouts/slideLayout383.xml"/><Relationship Id="rId1" Type="http://schemas.openxmlformats.org/officeDocument/2006/relationships/slideLayout" Target="../slideLayouts/slideLayout382.xml"/><Relationship Id="rId6" Type="http://schemas.openxmlformats.org/officeDocument/2006/relationships/slideLayout" Target="../slideLayouts/slideLayout387.xml"/><Relationship Id="rId11" Type="http://schemas.openxmlformats.org/officeDocument/2006/relationships/slideLayout" Target="../slideLayouts/slideLayout392.xml"/><Relationship Id="rId5" Type="http://schemas.openxmlformats.org/officeDocument/2006/relationships/slideLayout" Target="../slideLayouts/slideLayout386.xml"/><Relationship Id="rId10" Type="http://schemas.openxmlformats.org/officeDocument/2006/relationships/slideLayout" Target="../slideLayouts/slideLayout391.xml"/><Relationship Id="rId4" Type="http://schemas.openxmlformats.org/officeDocument/2006/relationships/slideLayout" Target="../slideLayouts/slideLayout385.xml"/><Relationship Id="rId9" Type="http://schemas.openxmlformats.org/officeDocument/2006/relationships/slideLayout" Target="../slideLayouts/slideLayout39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2218136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51977992"/>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555126350"/>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027544640"/>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53075985"/>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130654229"/>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583919885"/>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74906855"/>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202664542"/>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249918854"/>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620848138"/>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88505945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23699230"/>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262289049"/>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293706298"/>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593468049"/>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8242467"/>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283803513"/>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219451624"/>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294490106"/>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906794336"/>
      </p:ext>
    </p:extLst>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 id="214748402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120089113"/>
      </p:ext>
    </p:extLst>
  </p:cSld>
  <p:clrMap bg1="lt1" tx1="dk1" bg2="lt2" tx2="dk2" accent1="accent1" accent2="accent2" accent3="accent3" accent4="accent4" accent5="accent5" accent6="accent6" hlink="hlink" folHlink="folHlink"/>
  <p:sldLayoutIdLst>
    <p:sldLayoutId id="2147484025" r:id="rId1"/>
    <p:sldLayoutId id="2147484026" r:id="rId2"/>
    <p:sldLayoutId id="2147484027" r:id="rId3"/>
    <p:sldLayoutId id="2147484028" r:id="rId4"/>
    <p:sldLayoutId id="2147484029" r:id="rId5"/>
    <p:sldLayoutId id="2147484030" r:id="rId6"/>
    <p:sldLayoutId id="2147484031" r:id="rId7"/>
    <p:sldLayoutId id="2147484032" r:id="rId8"/>
    <p:sldLayoutId id="2147484033" r:id="rId9"/>
    <p:sldLayoutId id="2147484034" r:id="rId10"/>
    <p:sldLayoutId id="2147484035"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3863048"/>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535553985"/>
      </p:ext>
    </p:extLst>
  </p:cSld>
  <p:clrMap bg1="lt1" tx1="dk1" bg2="lt2" tx2="dk2" accent1="accent1" accent2="accent2" accent3="accent3" accent4="accent4" accent5="accent5" accent6="accent6" hlink="hlink" folHlink="folHlink"/>
  <p:sldLayoutIdLst>
    <p:sldLayoutId id="2147484038" r:id="rId1"/>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966819863"/>
      </p:ext>
    </p:extLst>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785654042"/>
      </p:ext>
    </p:extLst>
  </p:cSld>
  <p:clrMap bg1="lt1" tx1="dk1" bg2="lt2" tx2="dk2" accent1="accent1" accent2="accent2" accent3="accent3" accent4="accent4" accent5="accent5" accent6="accent6" hlink="hlink" folHlink="folHlink"/>
  <p:sldLayoutIdLst>
    <p:sldLayoutId id="2147484064" r:id="rId1"/>
    <p:sldLayoutId id="2147484065" r:id="rId2"/>
    <p:sldLayoutId id="2147484066" r:id="rId3"/>
    <p:sldLayoutId id="2147484067" r:id="rId4"/>
    <p:sldLayoutId id="2147484068" r:id="rId5"/>
    <p:sldLayoutId id="2147484069" r:id="rId6"/>
    <p:sldLayoutId id="2147484070" r:id="rId7"/>
    <p:sldLayoutId id="2147484071" r:id="rId8"/>
    <p:sldLayoutId id="2147484072" r:id="rId9"/>
    <p:sldLayoutId id="2147484073" r:id="rId10"/>
    <p:sldLayoutId id="2147484074" r:id="rId11"/>
    <p:sldLayoutId id="214748407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779181525"/>
      </p:ext>
    </p:extLst>
  </p:cSld>
  <p:clrMap bg1="lt1" tx1="dk1" bg2="lt2" tx2="dk2" accent1="accent1" accent2="accent2" accent3="accent3" accent4="accent4" accent5="accent5" accent6="accent6" hlink="hlink" folHlink="folHlink"/>
  <p:sldLayoutIdLst>
    <p:sldLayoutId id="2147484077" r:id="rId1"/>
    <p:sldLayoutId id="2147484078" r:id="rId2"/>
    <p:sldLayoutId id="2147484079" r:id="rId3"/>
    <p:sldLayoutId id="2147484080" r:id="rId4"/>
    <p:sldLayoutId id="2147484081" r:id="rId5"/>
    <p:sldLayoutId id="2147484082" r:id="rId6"/>
    <p:sldLayoutId id="2147484083" r:id="rId7"/>
    <p:sldLayoutId id="2147484084" r:id="rId8"/>
    <p:sldLayoutId id="2147484085" r:id="rId9"/>
    <p:sldLayoutId id="2147484086" r:id="rId10"/>
    <p:sldLayoutId id="2147484087"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120884894"/>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337265760"/>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607046470"/>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267920340"/>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234784294"/>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16291367"/>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14.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3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0.xml"/><Relationship Id="rId1" Type="http://schemas.openxmlformats.org/officeDocument/2006/relationships/slideLayout" Target="../slideLayouts/slideLayout22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3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8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7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8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0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8.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smtClean="0"/>
              <a:t>Module 6</a:t>
            </a:r>
            <a:endParaRPr lang="en-GB" dirty="0"/>
          </a:p>
        </p:txBody>
      </p:sp>
      <p:sp>
        <p:nvSpPr>
          <p:cNvPr id="3" name="Subtitle 2"/>
          <p:cNvSpPr>
            <a:spLocks noGrp="1"/>
          </p:cNvSpPr>
          <p:nvPr>
            <p:ph type="subTitle" sz="quarter" idx="1"/>
          </p:nvPr>
        </p:nvSpPr>
        <p:spPr/>
        <p:txBody>
          <a:bodyPr/>
          <a:lstStyle/>
          <a:p>
            <a:r>
              <a:rPr lang="en-GB" dirty="0" smtClean="0"/>
              <a:t>Importing and Exporting Data
</a:t>
            </a:r>
            <a:endParaRPr lang="en-GB" dirty="0"/>
          </a:p>
        </p:txBody>
      </p:sp>
    </p:spTree>
    <p:extLst>
      <p:ext uri="{BB962C8B-B14F-4D97-AF65-F5344CB8AC3E}">
        <p14:creationId xmlns:p14="http://schemas.microsoft.com/office/powerpoint/2010/main" val="88758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SQL Server Import and Export Wizard</a:t>
            </a:r>
            <a:endParaRPr lang="en-GB" dirty="0"/>
          </a:p>
        </p:txBody>
      </p:sp>
      <p:sp>
        <p:nvSpPr>
          <p:cNvPr id="4" name="Inhaltsplatzhalter 12"/>
          <p:cNvSpPr txBox="1">
            <a:spLocks/>
          </p:cNvSpPr>
          <p:nvPr/>
        </p:nvSpPr>
        <p:spPr bwMode="auto">
          <a:xfrm>
            <a:off x="5241959" y="1172011"/>
            <a:ext cx="3451259" cy="1591970"/>
          </a:xfrm>
          <a:prstGeom prst="rect">
            <a:avLst/>
          </a:prstGeom>
          <a:ln>
            <a:noFill/>
            <a:headEnd/>
            <a:tailEnd/>
          </a:ln>
        </p:spPr>
        <p:style>
          <a:lnRef idx="2">
            <a:schemeClr val="accent2"/>
          </a:lnRef>
          <a:fillRef idx="1">
            <a:schemeClr val="lt1"/>
          </a:fillRef>
          <a:effectRef idx="0">
            <a:schemeClr val="accent2"/>
          </a:effectRef>
          <a:fontRef idx="minor">
            <a:schemeClr val="dk1"/>
          </a:fontRef>
        </p:style>
        <p:txBody>
          <a:bodyPr vert="horz" wrap="square" lIns="180000" tIns="180000" rIns="180000" bIns="180000" numCol="1" anchor="ctr"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lt1"/>
                </a:solidFill>
                <a:latin typeface="+mn-lt"/>
                <a:ea typeface="+mn-ea"/>
                <a:cs typeface="+mn-cs"/>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lt1"/>
                </a:solidFill>
                <a:latin typeface="+mn-lt"/>
                <a:ea typeface="+mn-ea"/>
                <a:cs typeface="+mn-cs"/>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lt1"/>
                </a:solidFill>
                <a:latin typeface="+mn-lt"/>
                <a:ea typeface="+mn-ea"/>
                <a:cs typeface="+mn-cs"/>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lt1"/>
                </a:solidFill>
                <a:latin typeface="+mn-lt"/>
                <a:ea typeface="+mn-ea"/>
                <a:cs typeface="+mn-cs"/>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lt1"/>
                </a:solidFill>
                <a:latin typeface="+mn-lt"/>
                <a:ea typeface="+mn-ea"/>
                <a:cs typeface="+mn-cs"/>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lt1"/>
                </a:solidFill>
                <a:latin typeface="+mn-lt"/>
                <a:ea typeface="+mn-ea"/>
                <a:cs typeface="+mn-cs"/>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lt1"/>
                </a:solidFill>
                <a:latin typeface="+mn-lt"/>
                <a:ea typeface="+mn-ea"/>
                <a:cs typeface="+mn-cs"/>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lt1"/>
                </a:solidFill>
                <a:latin typeface="+mn-lt"/>
                <a:ea typeface="+mn-ea"/>
                <a:cs typeface="+mn-cs"/>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lt1"/>
                </a:solidFill>
                <a:latin typeface="+mn-lt"/>
                <a:ea typeface="+mn-ea"/>
                <a:cs typeface="+mn-cs"/>
              </a:defRPr>
            </a:lvl9pPr>
          </a:lstStyle>
          <a:p>
            <a:pPr marL="0" lvl="0" indent="0">
              <a:spcBef>
                <a:spcPct val="0"/>
              </a:spcBef>
              <a:buClrTx/>
              <a:buSzTx/>
              <a:buNone/>
            </a:pPr>
            <a:r>
              <a:rPr lang="en-US" sz="2000" dirty="0">
                <a:solidFill>
                  <a:srgbClr val="000000"/>
                </a:solidFill>
                <a:latin typeface="Segoe UI" pitchFamily="34" charset="0"/>
                <a:ea typeface="Segoe UI" pitchFamily="34" charset="0"/>
                <a:cs typeface="Segoe UI" pitchFamily="34" charset="0"/>
              </a:rPr>
              <a:t>Easy to use wizard for creating an SSIS package that performs simple data transfers</a:t>
            </a:r>
          </a:p>
        </p:txBody>
      </p:sp>
      <p:grpSp>
        <p:nvGrpSpPr>
          <p:cNvPr id="3" name="Group 2" descr="The slide shows a screenshot of the SQL Server Import and Export Wizard."/>
          <p:cNvGrpSpPr/>
          <p:nvPr/>
        </p:nvGrpSpPr>
        <p:grpSpPr>
          <a:xfrm>
            <a:off x="463237" y="1172011"/>
            <a:ext cx="8089535" cy="5445158"/>
            <a:chOff x="463237" y="1172011"/>
            <a:chExt cx="8089535" cy="5445158"/>
          </a:xfrm>
        </p:grpSpPr>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3237" y="1172011"/>
              <a:ext cx="4430696" cy="4563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87915" y="3177533"/>
              <a:ext cx="4264857" cy="3439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988492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720a7c5d-983d-4a9f-981d-6fa5bd67b17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Using the Import and Export Wizard</a:t>
            </a:r>
            <a:endParaRPr lang="en-GB" dirty="0"/>
          </a:p>
        </p:txBody>
      </p:sp>
      <p:sp>
        <p:nvSpPr>
          <p:cNvPr id="4" name="Content Placeholder 2"/>
          <p:cNvSpPr txBox="1">
            <a:spLocks/>
          </p:cNvSpPr>
          <p:nvPr/>
        </p:nvSpPr>
        <p:spPr>
          <a:xfrm>
            <a:off x="474830" y="973089"/>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buNone/>
            </a:pPr>
            <a:r>
              <a:rPr lang="en-US" kern="0" dirty="0">
                <a:solidFill>
                  <a:srgbClr val="000000"/>
                </a:solidFill>
              </a:rPr>
              <a:t>In this demonstration, you will see how to:</a:t>
            </a:r>
          </a:p>
          <a:p>
            <a:pPr lvl="0"/>
            <a:r>
              <a:rPr lang="en-US" kern="0" dirty="0">
                <a:solidFill>
                  <a:srgbClr val="000000"/>
                </a:solidFill>
              </a:rPr>
              <a:t>Use Import and Export Wizard to export data</a:t>
            </a:r>
          </a:p>
        </p:txBody>
      </p:sp>
    </p:spTree>
    <p:extLst>
      <p:ext uri="{BB962C8B-B14F-4D97-AF65-F5344CB8AC3E}">
        <p14:creationId xmlns:p14="http://schemas.microsoft.com/office/powerpoint/2010/main" val="3523844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668244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bcp Utility</a:t>
            </a:r>
            <a:endParaRPr lang="en-GB" dirty="0"/>
          </a:p>
        </p:txBody>
      </p:sp>
      <p:sp>
        <p:nvSpPr>
          <p:cNvPr id="4" name="Rectangle 1"/>
          <p:cNvSpPr>
            <a:spLocks noChangeArrowheads="1"/>
          </p:cNvSpPr>
          <p:nvPr/>
        </p:nvSpPr>
        <p:spPr bwMode="auto">
          <a:xfrm>
            <a:off x="458788" y="2727458"/>
            <a:ext cx="184731" cy="368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4436" numCol="1" anchor="ctr" anchorCtr="0" compatLnSpc="1">
            <a:prstTxWarp prst="textNoShape">
              <a:avLst/>
            </a:prstTxWarp>
            <a:spAutoFit/>
          </a:bodyPr>
          <a:lstStyle/>
          <a:p>
            <a:pPr lvl="0" fontAlgn="base">
              <a:spcBef>
                <a:spcPct val="0"/>
              </a:spcBef>
              <a:spcAft>
                <a:spcPct val="0"/>
              </a:spcAft>
            </a:pPr>
            <a:endParaRPr lang="de-DE">
              <a:solidFill>
                <a:srgbClr val="000000"/>
              </a:solidFill>
              <a:latin typeface="Arial" pitchFamily="34" charset="0"/>
              <a:cs typeface="Arial" pitchFamily="34" charset="0"/>
            </a:endParaRPr>
          </a:p>
        </p:txBody>
      </p:sp>
      <p:sp>
        <p:nvSpPr>
          <p:cNvPr id="5" name="Rectangle 2"/>
          <p:cNvSpPr>
            <a:spLocks noChangeArrowheads="1"/>
          </p:cNvSpPr>
          <p:nvPr/>
        </p:nvSpPr>
        <p:spPr bwMode="auto">
          <a:xfrm>
            <a:off x="458788" y="2863983"/>
            <a:ext cx="184731" cy="368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4436" numCol="1" anchor="ctr" anchorCtr="0" compatLnSpc="1">
            <a:prstTxWarp prst="textNoShape">
              <a:avLst/>
            </a:prstTxWarp>
            <a:spAutoFit/>
          </a:bodyPr>
          <a:lstStyle/>
          <a:p>
            <a:pPr lvl="0" fontAlgn="base">
              <a:spcBef>
                <a:spcPct val="0"/>
              </a:spcBef>
              <a:spcAft>
                <a:spcPct val="0"/>
              </a:spcAft>
            </a:pPr>
            <a:endParaRPr lang="de-DE">
              <a:solidFill>
                <a:srgbClr val="000000"/>
              </a:solidFill>
              <a:latin typeface="Arial" pitchFamily="34" charset="0"/>
              <a:cs typeface="Arial" pitchFamily="34" charset="0"/>
            </a:endParaRPr>
          </a:p>
        </p:txBody>
      </p:sp>
      <p:sp>
        <p:nvSpPr>
          <p:cNvPr id="6" name="Rectangle 3"/>
          <p:cNvSpPr>
            <a:spLocks noChangeArrowheads="1"/>
          </p:cNvSpPr>
          <p:nvPr/>
        </p:nvSpPr>
        <p:spPr bwMode="auto">
          <a:xfrm>
            <a:off x="458788" y="2727458"/>
            <a:ext cx="184731" cy="368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4436" numCol="1" anchor="ctr" anchorCtr="0" compatLnSpc="1">
            <a:prstTxWarp prst="textNoShape">
              <a:avLst/>
            </a:prstTxWarp>
            <a:spAutoFit/>
          </a:bodyPr>
          <a:lstStyle/>
          <a:p>
            <a:pPr lvl="0" fontAlgn="base">
              <a:spcBef>
                <a:spcPct val="0"/>
              </a:spcBef>
              <a:spcAft>
                <a:spcPct val="0"/>
              </a:spcAft>
            </a:pPr>
            <a:endParaRPr lang="de-DE">
              <a:solidFill>
                <a:srgbClr val="000000"/>
              </a:solidFill>
              <a:latin typeface="Arial" pitchFamily="34" charset="0"/>
              <a:cs typeface="Arial" pitchFamily="34" charset="0"/>
            </a:endParaRPr>
          </a:p>
        </p:txBody>
      </p:sp>
      <p:sp>
        <p:nvSpPr>
          <p:cNvPr id="7" name="Rectangle 4"/>
          <p:cNvSpPr>
            <a:spLocks noChangeArrowheads="1"/>
          </p:cNvSpPr>
          <p:nvPr/>
        </p:nvSpPr>
        <p:spPr bwMode="auto">
          <a:xfrm>
            <a:off x="458788" y="2863983"/>
            <a:ext cx="184731" cy="368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4436" numCol="1" anchor="ctr" anchorCtr="0" compatLnSpc="1">
            <a:prstTxWarp prst="textNoShape">
              <a:avLst/>
            </a:prstTxWarp>
            <a:spAutoFit/>
          </a:bodyPr>
          <a:lstStyle/>
          <a:p>
            <a:pPr lvl="0" fontAlgn="base">
              <a:spcBef>
                <a:spcPct val="0"/>
              </a:spcBef>
              <a:spcAft>
                <a:spcPct val="0"/>
              </a:spcAft>
            </a:pPr>
            <a:endParaRPr lang="de-DE">
              <a:solidFill>
                <a:srgbClr val="000000"/>
              </a:solidFill>
              <a:latin typeface="Arial" pitchFamily="34" charset="0"/>
              <a:cs typeface="Arial" pitchFamily="34" charset="0"/>
            </a:endParaRPr>
          </a:p>
        </p:txBody>
      </p:sp>
      <p:sp>
        <p:nvSpPr>
          <p:cNvPr id="8" name="Rectangle 5"/>
          <p:cNvSpPr>
            <a:spLocks noChangeArrowheads="1"/>
          </p:cNvSpPr>
          <p:nvPr/>
        </p:nvSpPr>
        <p:spPr bwMode="auto">
          <a:xfrm>
            <a:off x="458788" y="2863983"/>
            <a:ext cx="184731" cy="368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4436" numCol="1" anchor="ctr" anchorCtr="0" compatLnSpc="1">
            <a:prstTxWarp prst="textNoShape">
              <a:avLst/>
            </a:prstTxWarp>
            <a:spAutoFit/>
          </a:bodyPr>
          <a:lstStyle/>
          <a:p>
            <a:pPr lvl="0" fontAlgn="base">
              <a:spcBef>
                <a:spcPct val="0"/>
              </a:spcBef>
              <a:spcAft>
                <a:spcPct val="0"/>
              </a:spcAft>
            </a:pPr>
            <a:endParaRPr lang="de-DE">
              <a:solidFill>
                <a:srgbClr val="000000"/>
              </a:solidFill>
              <a:latin typeface="Arial" pitchFamily="34" charset="0"/>
              <a:cs typeface="Arial" pitchFamily="34" charset="0"/>
            </a:endParaRPr>
          </a:p>
        </p:txBody>
      </p:sp>
      <p:sp>
        <p:nvSpPr>
          <p:cNvPr id="9"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Command line tool to import and export data</a:t>
            </a:r>
          </a:p>
          <a:p>
            <a:pPr lvl="0"/>
            <a:endParaRPr lang="en-GB" kern="0" dirty="0">
              <a:solidFill>
                <a:srgbClr val="000000"/>
              </a:solidFill>
            </a:endParaRPr>
          </a:p>
          <a:p>
            <a:pPr marL="0" lvl="0" indent="0">
              <a:buNone/>
            </a:pPr>
            <a:endParaRPr lang="en-US" kern="0" dirty="0">
              <a:solidFill>
                <a:srgbClr val="000000"/>
              </a:solidFill>
            </a:endParaRPr>
          </a:p>
          <a:p>
            <a:pPr lvl="0"/>
            <a:r>
              <a:rPr lang="en-US" kern="0" dirty="0">
                <a:solidFill>
                  <a:srgbClr val="000000"/>
                </a:solidFill>
              </a:rPr>
              <a:t>Use format files to define data schema</a:t>
            </a:r>
          </a:p>
          <a:p>
            <a:pPr lvl="1"/>
            <a:r>
              <a:rPr lang="en-GB" kern="0" dirty="0">
                <a:solidFill>
                  <a:srgbClr val="000000"/>
                </a:solidFill>
              </a:rPr>
              <a:t>Create a format file:</a:t>
            </a:r>
          </a:p>
          <a:p>
            <a:pPr lvl="1"/>
            <a:endParaRPr lang="en-GB" kern="0" dirty="0">
              <a:solidFill>
                <a:srgbClr val="000000"/>
              </a:solidFill>
            </a:endParaRPr>
          </a:p>
          <a:p>
            <a:pPr lvl="1"/>
            <a:endParaRPr lang="en-GB" kern="0" dirty="0">
              <a:solidFill>
                <a:srgbClr val="000000"/>
              </a:solidFill>
            </a:endParaRPr>
          </a:p>
          <a:p>
            <a:pPr lvl="1"/>
            <a:r>
              <a:rPr lang="en-GB" kern="0" dirty="0">
                <a:solidFill>
                  <a:srgbClr val="000000"/>
                </a:solidFill>
              </a:rPr>
              <a:t>Use a format file:</a:t>
            </a:r>
            <a:endParaRPr lang="en-US" kern="0" dirty="0">
              <a:solidFill>
                <a:srgbClr val="000000"/>
              </a:solidFill>
            </a:endParaRPr>
          </a:p>
          <a:p>
            <a:pPr lvl="0"/>
            <a:endParaRPr lang="en-US" kern="0" dirty="0">
              <a:solidFill>
                <a:srgbClr val="000000"/>
              </a:solidFill>
            </a:endParaRPr>
          </a:p>
          <a:p>
            <a:pPr lvl="0"/>
            <a:endParaRPr lang="en-US" kern="0" dirty="0">
              <a:solidFill>
                <a:srgbClr val="000000"/>
              </a:solidFill>
            </a:endParaRPr>
          </a:p>
          <a:p>
            <a:pPr lvl="0"/>
            <a:endParaRPr lang="en-US" kern="0" dirty="0">
              <a:solidFill>
                <a:srgbClr val="000000"/>
              </a:solidFill>
            </a:endParaRPr>
          </a:p>
          <a:p>
            <a:pPr lvl="0"/>
            <a:endParaRPr lang="en-US" kern="0" dirty="0">
              <a:solidFill>
                <a:srgbClr val="000000"/>
              </a:solidFill>
            </a:endParaRPr>
          </a:p>
        </p:txBody>
      </p:sp>
      <p:sp>
        <p:nvSpPr>
          <p:cNvPr id="10" name="AutoShape 26"/>
          <p:cNvSpPr>
            <a:spLocks noChangeArrowheads="1"/>
          </p:cNvSpPr>
          <p:nvPr/>
        </p:nvSpPr>
        <p:spPr bwMode="auto">
          <a:xfrm>
            <a:off x="568171" y="1564742"/>
            <a:ext cx="7377344" cy="707886"/>
          </a:xfrm>
          <a:prstGeom prst="roundRect">
            <a:avLst>
              <a:gd name="adj" fmla="val 0"/>
            </a:avLst>
          </a:prstGeom>
          <a:solidFill>
            <a:srgbClr val="D2D2D2"/>
          </a:solidFill>
          <a:ln>
            <a:noFill/>
            <a:headEnd/>
            <a:tailEnd/>
          </a:ln>
        </p:spPr>
        <p:style>
          <a:lnRef idx="2">
            <a:schemeClr val="accent1"/>
          </a:lnRef>
          <a:fillRef idx="1">
            <a:schemeClr val="lt1"/>
          </a:fillRef>
          <a:effectRef idx="0">
            <a:schemeClr val="accent1"/>
          </a:effectRef>
          <a:fontRef idx="minor">
            <a:schemeClr val="dk1"/>
          </a:fontRef>
        </p:style>
        <p:txBody>
          <a:bodyPr wrap="square" lIns="45720" rIns="45720">
            <a:spAutoFit/>
          </a:bodyPr>
          <a:lstStyle/>
          <a:p>
            <a:pPr lvl="0" fontAlgn="base">
              <a:spcBef>
                <a:spcPct val="0"/>
              </a:spcBef>
              <a:spcAft>
                <a:spcPct val="0"/>
              </a:spcAft>
            </a:pPr>
            <a:r>
              <a:rPr lang="de-AT" sz="2000">
                <a:solidFill>
                  <a:srgbClr val="000000"/>
                </a:solidFill>
                <a:latin typeface="Lucida Sans Unicode" panose="020B0602030504020204" pitchFamily="34" charset="0"/>
                <a:cs typeface="Lucida Sans Unicode" panose="020B0602030504020204" pitchFamily="34" charset="0"/>
              </a:rPr>
              <a:t>bcp AdventureWorks.Sales.Currency out </a:t>
            </a:r>
          </a:p>
          <a:p>
            <a:pPr lvl="0" fontAlgn="base">
              <a:spcBef>
                <a:spcPct val="0"/>
              </a:spcBef>
              <a:spcAft>
                <a:spcPct val="0"/>
              </a:spcAft>
            </a:pPr>
            <a:r>
              <a:rPr lang="de-AT" sz="2000">
                <a:solidFill>
                  <a:srgbClr val="000000"/>
                </a:solidFill>
                <a:latin typeface="Lucida Sans Unicode" panose="020B0602030504020204" pitchFamily="34" charset="0"/>
                <a:cs typeface="Lucida Sans Unicode" panose="020B0602030504020204" pitchFamily="34" charset="0"/>
              </a:rPr>
              <a:t>	D:\Currency.csv -S MIA-SQL -T -c -t , -r \n</a:t>
            </a:r>
            <a:endParaRPr lang="en-AU" sz="2000" dirty="0">
              <a:solidFill>
                <a:srgbClr val="000000"/>
              </a:solidFill>
              <a:latin typeface="Lucida Sans Unicode" panose="020B0602030504020204" pitchFamily="34" charset="0"/>
              <a:cs typeface="Lucida Sans Unicode" panose="020B0602030504020204" pitchFamily="34" charset="0"/>
            </a:endParaRPr>
          </a:p>
        </p:txBody>
      </p:sp>
      <p:sp>
        <p:nvSpPr>
          <p:cNvPr id="11" name="AutoShape 26"/>
          <p:cNvSpPr>
            <a:spLocks noChangeArrowheads="1"/>
          </p:cNvSpPr>
          <p:nvPr/>
        </p:nvSpPr>
        <p:spPr bwMode="auto">
          <a:xfrm>
            <a:off x="568171" y="3465753"/>
            <a:ext cx="8282866" cy="707886"/>
          </a:xfrm>
          <a:prstGeom prst="roundRect">
            <a:avLst>
              <a:gd name="adj" fmla="val 0"/>
            </a:avLst>
          </a:prstGeom>
          <a:solidFill>
            <a:srgbClr val="D2D2D2"/>
          </a:solidFill>
          <a:ln>
            <a:noFill/>
            <a:headEnd/>
            <a:tailEnd/>
          </a:ln>
        </p:spPr>
        <p:style>
          <a:lnRef idx="2">
            <a:schemeClr val="accent1"/>
          </a:lnRef>
          <a:fillRef idx="1">
            <a:schemeClr val="lt1"/>
          </a:fillRef>
          <a:effectRef idx="0">
            <a:schemeClr val="accent1"/>
          </a:effectRef>
          <a:fontRef idx="minor">
            <a:schemeClr val="dk1"/>
          </a:fontRef>
        </p:style>
        <p:txBody>
          <a:bodyPr wrap="square" lIns="45720" rIns="45720">
            <a:spAutoFit/>
          </a:bodyPr>
          <a:lstStyle/>
          <a:p>
            <a:pPr lvl="0" fontAlgn="base">
              <a:spcBef>
                <a:spcPct val="0"/>
              </a:spcBef>
              <a:spcAft>
                <a:spcPct val="0"/>
              </a:spcAft>
            </a:pPr>
            <a:r>
              <a:rPr lang="de-AT" sz="2000">
                <a:solidFill>
                  <a:srgbClr val="000000"/>
                </a:solidFill>
                <a:latin typeface="Lucida Sans Unicode" panose="020B0602030504020204" pitchFamily="34" charset="0"/>
                <a:cs typeface="Lucida Sans Unicode" panose="020B0602030504020204" pitchFamily="34" charset="0"/>
              </a:rPr>
              <a:t>bcp AdventureWorks.Sales.Currency format nul</a:t>
            </a:r>
          </a:p>
          <a:p>
            <a:pPr lvl="0" fontAlgn="base">
              <a:spcBef>
                <a:spcPct val="0"/>
              </a:spcBef>
              <a:spcAft>
                <a:spcPct val="0"/>
              </a:spcAft>
            </a:pPr>
            <a:r>
              <a:rPr lang="de-AT" sz="2000">
                <a:solidFill>
                  <a:srgbClr val="000000"/>
                </a:solidFill>
                <a:latin typeface="Lucida Sans Unicode" panose="020B0602030504020204" pitchFamily="34" charset="0"/>
                <a:cs typeface="Lucida Sans Unicode" panose="020B0602030504020204" pitchFamily="34" charset="0"/>
              </a:rPr>
              <a:t>	-S MIA-SQL –T -c -t , -r \n -x -f D:\CurrencyFmt.xml</a:t>
            </a:r>
            <a:endParaRPr lang="en-AU" sz="2000" dirty="0">
              <a:solidFill>
                <a:srgbClr val="000000"/>
              </a:solidFill>
              <a:latin typeface="Lucida Sans Unicode" panose="020B0602030504020204" pitchFamily="34" charset="0"/>
              <a:cs typeface="Lucida Sans Unicode" panose="020B0602030504020204" pitchFamily="34" charset="0"/>
            </a:endParaRPr>
          </a:p>
        </p:txBody>
      </p:sp>
      <p:sp>
        <p:nvSpPr>
          <p:cNvPr id="12" name="AutoShape 26"/>
          <p:cNvSpPr>
            <a:spLocks noChangeArrowheads="1"/>
          </p:cNvSpPr>
          <p:nvPr/>
        </p:nvSpPr>
        <p:spPr bwMode="auto">
          <a:xfrm>
            <a:off x="611607" y="4766083"/>
            <a:ext cx="8239430" cy="707886"/>
          </a:xfrm>
          <a:prstGeom prst="roundRect">
            <a:avLst>
              <a:gd name="adj" fmla="val 0"/>
            </a:avLst>
          </a:prstGeom>
          <a:solidFill>
            <a:srgbClr val="D2D2D2"/>
          </a:solidFill>
          <a:ln>
            <a:noFill/>
            <a:headEnd/>
            <a:tailEnd/>
          </a:ln>
        </p:spPr>
        <p:style>
          <a:lnRef idx="2">
            <a:schemeClr val="accent1"/>
          </a:lnRef>
          <a:fillRef idx="1">
            <a:schemeClr val="lt1"/>
          </a:fillRef>
          <a:effectRef idx="0">
            <a:schemeClr val="accent1"/>
          </a:effectRef>
          <a:fontRef idx="minor">
            <a:schemeClr val="dk1"/>
          </a:fontRef>
        </p:style>
        <p:txBody>
          <a:bodyPr wrap="square" lIns="45720" rIns="45720">
            <a:spAutoFit/>
          </a:bodyPr>
          <a:lstStyle/>
          <a:p>
            <a:pPr lvl="0" fontAlgn="base">
              <a:spcBef>
                <a:spcPct val="0"/>
              </a:spcBef>
              <a:spcAft>
                <a:spcPct val="0"/>
              </a:spcAft>
            </a:pPr>
            <a:r>
              <a:rPr lang="de-AT" sz="2000">
                <a:solidFill>
                  <a:srgbClr val="000000"/>
                </a:solidFill>
                <a:latin typeface="Lucida Sans Unicode" panose="020B0602030504020204" pitchFamily="34" charset="0"/>
                <a:cs typeface="Lucida Sans Unicode" panose="020B0602030504020204" pitchFamily="34" charset="0"/>
              </a:rPr>
              <a:t>bcp Finance.dbo.Currency in </a:t>
            </a:r>
          </a:p>
          <a:p>
            <a:pPr lvl="0" fontAlgn="base">
              <a:spcBef>
                <a:spcPct val="0"/>
              </a:spcBef>
              <a:spcAft>
                <a:spcPct val="0"/>
              </a:spcAft>
            </a:pPr>
            <a:r>
              <a:rPr lang="de-AT" sz="2000">
                <a:solidFill>
                  <a:srgbClr val="000000"/>
                </a:solidFill>
                <a:latin typeface="Lucida Sans Unicode" panose="020B0602030504020204" pitchFamily="34" charset="0"/>
                <a:cs typeface="Lucida Sans Unicode" panose="020B0602030504020204" pitchFamily="34" charset="0"/>
              </a:rPr>
              <a:t>	D:\Currency.csv -S MIA-SQL -T -f D:\CurrencyFmt.xml</a:t>
            </a:r>
            <a:endParaRPr lang="en-AU" sz="2000" dirty="0">
              <a:solidFill>
                <a:srgbClr val="000000"/>
              </a:solidFill>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559765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7ce2ead8-0b2e-43b1-94d8-4b76e06365a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Using the bcp Utility</a:t>
            </a:r>
            <a:endParaRPr lang="en-GB" dirty="0"/>
          </a:p>
        </p:txBody>
      </p:sp>
      <p:sp>
        <p:nvSpPr>
          <p:cNvPr id="4" name="Rectangle 24"/>
          <p:cNvSpPr txBox="1">
            <a:spLocks noChangeArrowheads="1"/>
          </p:cNvSpPr>
          <p:nvPr/>
        </p:nvSpPr>
        <p:spPr>
          <a:xfrm>
            <a:off x="410662" y="924961"/>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to:</a:t>
            </a:r>
          </a:p>
          <a:p>
            <a:pPr lvl="0"/>
            <a:r>
              <a:rPr lang="en-US" kern="0" dirty="0">
                <a:solidFill>
                  <a:srgbClr val="000000"/>
                </a:solidFill>
              </a:rPr>
              <a:t>Use bcp to create a format file</a:t>
            </a:r>
          </a:p>
          <a:p>
            <a:pPr lvl="0"/>
            <a:r>
              <a:rPr lang="en-US" kern="0" dirty="0">
                <a:solidFill>
                  <a:srgbClr val="000000"/>
                </a:solidFill>
              </a:rPr>
              <a:t>Use bcp to export data</a:t>
            </a:r>
          </a:p>
          <a:p>
            <a:pPr marL="0" lvl="0" indent="0">
              <a:buNone/>
            </a:pPr>
            <a:r>
              <a:rPr lang="en-US" kern="0" dirty="0">
                <a:solidFill>
                  <a:srgbClr val="000000"/>
                </a:solidFill>
              </a:rPr>
              <a:t> </a:t>
            </a:r>
          </a:p>
        </p:txBody>
      </p:sp>
    </p:spTree>
    <p:extLst>
      <p:ext uri="{BB962C8B-B14F-4D97-AF65-F5344CB8AC3E}">
        <p14:creationId xmlns:p14="http://schemas.microsoft.com/office/powerpoint/2010/main" val="3670636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BULK INSERT Statement</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Provides options similar to bcp</a:t>
            </a:r>
          </a:p>
          <a:p>
            <a:pPr lvl="0"/>
            <a:r>
              <a:rPr lang="en-US" kern="0" dirty="0">
                <a:solidFill>
                  <a:srgbClr val="000000"/>
                </a:solidFill>
              </a:rPr>
              <a:t>Runs in the SQL Server process</a:t>
            </a:r>
          </a:p>
          <a:p>
            <a:pPr lvl="0"/>
            <a:r>
              <a:rPr lang="en-US" kern="0" dirty="0">
                <a:solidFill>
                  <a:srgbClr val="000000"/>
                </a:solidFill>
              </a:rPr>
              <a:t>Has CHECK_CONSTRAINTS and FIRE_TRIGGERS options</a:t>
            </a:r>
          </a:p>
          <a:p>
            <a:pPr lvl="0"/>
            <a:r>
              <a:rPr lang="en-US" kern="0" dirty="0">
                <a:solidFill>
                  <a:srgbClr val="000000"/>
                </a:solidFill>
              </a:rPr>
              <a:t>Can be executed in a user-defined transaction</a:t>
            </a:r>
          </a:p>
          <a:p>
            <a:pPr lvl="0"/>
            <a:endParaRPr lang="en-US" kern="0" dirty="0">
              <a:solidFill>
                <a:srgbClr val="000000"/>
              </a:solidFill>
            </a:endParaRPr>
          </a:p>
          <a:p>
            <a:pPr lvl="0"/>
            <a:endParaRPr lang="en-US" kern="0" dirty="0">
              <a:solidFill>
                <a:srgbClr val="000000"/>
              </a:solidFill>
            </a:endParaRPr>
          </a:p>
        </p:txBody>
      </p:sp>
      <p:sp>
        <p:nvSpPr>
          <p:cNvPr id="5" name="AutoShape 26"/>
          <p:cNvSpPr>
            <a:spLocks noChangeArrowheads="1"/>
          </p:cNvSpPr>
          <p:nvPr/>
        </p:nvSpPr>
        <p:spPr bwMode="auto">
          <a:xfrm>
            <a:off x="457201" y="3599872"/>
            <a:ext cx="8167254" cy="2554545"/>
          </a:xfrm>
          <a:prstGeom prst="roundRect">
            <a:avLst>
              <a:gd name="adj" fmla="val 0"/>
            </a:avLst>
          </a:prstGeom>
          <a:solidFill>
            <a:srgbClr val="D2D2D2"/>
          </a:solidFill>
          <a:ln>
            <a:noFill/>
            <a:headEnd/>
            <a:tailEnd/>
          </a:ln>
        </p:spPr>
        <p:style>
          <a:lnRef idx="2">
            <a:schemeClr val="accent1"/>
          </a:lnRef>
          <a:fillRef idx="1">
            <a:schemeClr val="lt1"/>
          </a:fillRef>
          <a:effectRef idx="0">
            <a:schemeClr val="accent1"/>
          </a:effectRef>
          <a:fontRef idx="minor">
            <a:schemeClr val="dk1"/>
          </a:fontRef>
        </p:style>
        <p:txBody>
          <a:bodyPr wrap="square" lIns="45720" rIns="45720">
            <a:spAutoFit/>
          </a:bodyPr>
          <a:lstStyle/>
          <a:p>
            <a:pPr lvl="0" fontAlgn="base">
              <a:spcBef>
                <a:spcPct val="0"/>
              </a:spcBef>
              <a:spcAft>
                <a:spcPct val="0"/>
              </a:spcAft>
            </a:pPr>
            <a:r>
              <a:rPr lang="de-AT" sz="2000">
                <a:solidFill>
                  <a:srgbClr val="000000"/>
                </a:solidFill>
                <a:latin typeface="Lucida Sans Unicode" panose="020B0602030504020204" pitchFamily="34" charset="0"/>
                <a:cs typeface="Lucida Sans Unicode" panose="020B0602030504020204" pitchFamily="34" charset="0"/>
              </a:rPr>
              <a:t>BULK INSERT AdventureWorks.Sales.OrderDetail</a:t>
            </a:r>
          </a:p>
          <a:p>
            <a:pPr lvl="0" fontAlgn="base">
              <a:spcBef>
                <a:spcPct val="0"/>
              </a:spcBef>
              <a:spcAft>
                <a:spcPct val="0"/>
              </a:spcAft>
            </a:pPr>
            <a:r>
              <a:rPr lang="de-AT" sz="2000">
                <a:solidFill>
                  <a:srgbClr val="000000"/>
                </a:solidFill>
                <a:latin typeface="Lucida Sans Unicode" panose="020B0602030504020204" pitchFamily="34" charset="0"/>
                <a:cs typeface="Lucida Sans Unicode" panose="020B0602030504020204" pitchFamily="34" charset="0"/>
              </a:rPr>
              <a:t>   FROM 'F:\orders\neworders.txt'</a:t>
            </a:r>
          </a:p>
          <a:p>
            <a:pPr lvl="0" fontAlgn="base">
              <a:spcBef>
                <a:spcPct val="0"/>
              </a:spcBef>
              <a:spcAft>
                <a:spcPct val="0"/>
              </a:spcAft>
            </a:pPr>
            <a:r>
              <a:rPr lang="de-AT" sz="2000">
                <a:solidFill>
                  <a:srgbClr val="000000"/>
                </a:solidFill>
                <a:latin typeface="Lucida Sans Unicode" panose="020B0602030504020204" pitchFamily="34" charset="0"/>
                <a:cs typeface="Lucida Sans Unicode" panose="020B0602030504020204" pitchFamily="34" charset="0"/>
              </a:rPr>
              <a:t>   WITH </a:t>
            </a:r>
          </a:p>
          <a:p>
            <a:pPr lvl="0" fontAlgn="base">
              <a:spcBef>
                <a:spcPct val="0"/>
              </a:spcBef>
              <a:spcAft>
                <a:spcPct val="0"/>
              </a:spcAft>
            </a:pPr>
            <a:r>
              <a:rPr lang="de-AT" sz="2000">
                <a:solidFill>
                  <a:srgbClr val="000000"/>
                </a:solidFill>
                <a:latin typeface="Lucida Sans Unicode" panose="020B0602030504020204" pitchFamily="34" charset="0"/>
                <a:cs typeface="Lucida Sans Unicode" panose="020B0602030504020204" pitchFamily="34" charset="0"/>
              </a:rPr>
              <a:t>      (</a:t>
            </a:r>
          </a:p>
          <a:p>
            <a:pPr lvl="0" fontAlgn="base">
              <a:spcBef>
                <a:spcPct val="0"/>
              </a:spcBef>
              <a:spcAft>
                <a:spcPct val="0"/>
              </a:spcAft>
            </a:pPr>
            <a:r>
              <a:rPr lang="de-AT" sz="2000">
                <a:solidFill>
                  <a:srgbClr val="000000"/>
                </a:solidFill>
                <a:latin typeface="Lucida Sans Unicode" panose="020B0602030504020204" pitchFamily="34" charset="0"/>
                <a:cs typeface="Lucida Sans Unicode" panose="020B0602030504020204" pitchFamily="34" charset="0"/>
              </a:rPr>
              <a:t>         FIELDTERMINATOR =',',</a:t>
            </a:r>
          </a:p>
          <a:p>
            <a:pPr lvl="0" fontAlgn="base">
              <a:spcBef>
                <a:spcPct val="0"/>
              </a:spcBef>
              <a:spcAft>
                <a:spcPct val="0"/>
              </a:spcAft>
            </a:pPr>
            <a:r>
              <a:rPr lang="de-AT" sz="2000">
                <a:solidFill>
                  <a:srgbClr val="000000"/>
                </a:solidFill>
                <a:latin typeface="Lucida Sans Unicode" panose="020B0602030504020204" pitchFamily="34" charset="0"/>
                <a:cs typeface="Lucida Sans Unicode" panose="020B0602030504020204" pitchFamily="34" charset="0"/>
              </a:rPr>
              <a:t>         ROWTERMINATOR ='\n'</a:t>
            </a:r>
          </a:p>
          <a:p>
            <a:pPr lvl="0" fontAlgn="base">
              <a:spcBef>
                <a:spcPct val="0"/>
              </a:spcBef>
              <a:spcAft>
                <a:spcPct val="0"/>
              </a:spcAft>
            </a:pPr>
            <a:r>
              <a:rPr lang="de-AT" sz="2000">
                <a:solidFill>
                  <a:srgbClr val="000000"/>
                </a:solidFill>
                <a:latin typeface="Lucida Sans Unicode" panose="020B0602030504020204" pitchFamily="34" charset="0"/>
                <a:cs typeface="Lucida Sans Unicode" panose="020B0602030504020204" pitchFamily="34" charset="0"/>
              </a:rPr>
              <a:t>      );</a:t>
            </a:r>
          </a:p>
          <a:p>
            <a:pPr lvl="0" fontAlgn="base">
              <a:spcBef>
                <a:spcPct val="0"/>
              </a:spcBef>
              <a:spcAft>
                <a:spcPct val="0"/>
              </a:spcAft>
            </a:pPr>
            <a:r>
              <a:rPr lang="de-AT" sz="2000">
                <a:solidFill>
                  <a:srgbClr val="000000"/>
                </a:solidFill>
                <a:latin typeface="Lucida Sans Unicode" panose="020B0602030504020204" pitchFamily="34" charset="0"/>
                <a:cs typeface="Lucida Sans Unicode" panose="020B0602030504020204" pitchFamily="34" charset="0"/>
              </a:rPr>
              <a:t>GO</a:t>
            </a:r>
            <a:endParaRPr lang="en-AU" sz="2000" dirty="0">
              <a:solidFill>
                <a:srgbClr val="000000"/>
              </a:solidFill>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2941629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6032098b-005d-46be-bb12-55b5a5e1851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Using the BULK INSERT Statement</a:t>
            </a:r>
            <a:endParaRPr lang="en-GB" dirty="0"/>
          </a:p>
        </p:txBody>
      </p:sp>
      <p:sp>
        <p:nvSpPr>
          <p:cNvPr id="4" name="Rectangle 24"/>
          <p:cNvSpPr txBox="1">
            <a:spLocks noChangeArrowheads="1"/>
          </p:cNvSpPr>
          <p:nvPr/>
        </p:nvSpPr>
        <p:spPr>
          <a:xfrm>
            <a:off x="410662" y="95666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to:</a:t>
            </a:r>
          </a:p>
          <a:p>
            <a:pPr lvl="0"/>
            <a:r>
              <a:rPr lang="en-US" kern="0" dirty="0">
                <a:solidFill>
                  <a:srgbClr val="000000"/>
                </a:solidFill>
              </a:rPr>
              <a:t>Use the BULK INSERT statement to import data</a:t>
            </a:r>
          </a:p>
        </p:txBody>
      </p:sp>
    </p:spTree>
    <p:extLst>
      <p:ext uri="{BB962C8B-B14F-4D97-AF65-F5344CB8AC3E}">
        <p14:creationId xmlns:p14="http://schemas.microsoft.com/office/powerpoint/2010/main" val="149833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OPENROWSET Function</a:t>
            </a:r>
            <a:endParaRPr lang="en-GB" dirty="0"/>
          </a:p>
        </p:txBody>
      </p:sp>
      <p:sp>
        <p:nvSpPr>
          <p:cNvPr id="4" name="Content Placeholder 2"/>
          <p:cNvSpPr txBox="1">
            <a:spLocks/>
          </p:cNvSpPr>
          <p:nvPr/>
        </p:nvSpPr>
        <p:spPr>
          <a:xfrm>
            <a:off x="373063" y="11355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Import rows from a data file based on a format file</a:t>
            </a:r>
          </a:p>
          <a:p>
            <a:pPr lvl="0"/>
            <a:endParaRPr lang="en-GB" kern="0" dirty="0">
              <a:solidFill>
                <a:srgbClr val="000000"/>
              </a:solidFill>
            </a:endParaRPr>
          </a:p>
          <a:p>
            <a:pPr lvl="0"/>
            <a:endParaRPr lang="en-GB" kern="0" dirty="0">
              <a:solidFill>
                <a:srgbClr val="000000"/>
              </a:solidFill>
            </a:endParaRPr>
          </a:p>
          <a:p>
            <a:pPr lvl="0"/>
            <a:endParaRPr lang="en-GB" kern="0" dirty="0">
              <a:solidFill>
                <a:srgbClr val="000000"/>
              </a:solidFill>
            </a:endParaRPr>
          </a:p>
          <a:p>
            <a:pPr lvl="0"/>
            <a:r>
              <a:rPr lang="en-GB" kern="0" dirty="0">
                <a:solidFill>
                  <a:srgbClr val="000000"/>
                </a:solidFill>
              </a:rPr>
              <a:t>Import a file as a BLOB into a single column/row</a:t>
            </a:r>
            <a:endParaRPr lang="en-US" kern="0" dirty="0">
              <a:solidFill>
                <a:srgbClr val="000000"/>
              </a:solidFill>
            </a:endParaRPr>
          </a:p>
          <a:p>
            <a:pPr lvl="0"/>
            <a:endParaRPr lang="en-US" kern="0" dirty="0">
              <a:solidFill>
                <a:srgbClr val="000000"/>
              </a:solidFill>
            </a:endParaRPr>
          </a:p>
        </p:txBody>
      </p:sp>
      <p:sp>
        <p:nvSpPr>
          <p:cNvPr id="5" name="AutoShape 26"/>
          <p:cNvSpPr>
            <a:spLocks noChangeArrowheads="1"/>
          </p:cNvSpPr>
          <p:nvPr/>
        </p:nvSpPr>
        <p:spPr bwMode="auto">
          <a:xfrm>
            <a:off x="549923" y="2095000"/>
            <a:ext cx="8167254" cy="1015663"/>
          </a:xfrm>
          <a:prstGeom prst="roundRect">
            <a:avLst>
              <a:gd name="adj" fmla="val 0"/>
            </a:avLst>
          </a:prstGeom>
          <a:solidFill>
            <a:srgbClr val="D2D2D2"/>
          </a:solidFill>
          <a:ln>
            <a:noFill/>
            <a:headEnd/>
            <a:tailEnd/>
          </a:ln>
        </p:spPr>
        <p:style>
          <a:lnRef idx="2">
            <a:schemeClr val="accent1"/>
          </a:lnRef>
          <a:fillRef idx="1">
            <a:schemeClr val="lt1"/>
          </a:fillRef>
          <a:effectRef idx="0">
            <a:schemeClr val="accent1"/>
          </a:effectRef>
          <a:fontRef idx="minor">
            <a:schemeClr val="dk1"/>
          </a:fontRef>
        </p:style>
        <p:txBody>
          <a:bodyPr wrap="square" lIns="45720" rIns="45720">
            <a:spAutoFit/>
          </a:bodyPr>
          <a:lstStyle/>
          <a:p>
            <a:pPr lvl="0" fontAlgn="base">
              <a:spcBef>
                <a:spcPct val="0"/>
              </a:spcBef>
              <a:spcAft>
                <a:spcPct val="0"/>
              </a:spcAft>
            </a:pPr>
            <a:r>
              <a:rPr lang="de-AT" sz="2000">
                <a:solidFill>
                  <a:srgbClr val="000000"/>
                </a:solidFill>
                <a:latin typeface="Lucida Sans Unicode" panose="020B0602030504020204" pitchFamily="34" charset="0"/>
                <a:cs typeface="Lucida Sans Unicode" panose="020B0602030504020204" pitchFamily="34" charset="0"/>
              </a:rPr>
              <a:t>INSERT INTO dbo.Accounts</a:t>
            </a:r>
          </a:p>
          <a:p>
            <a:pPr lvl="0" fontAlgn="base">
              <a:spcBef>
                <a:spcPct val="0"/>
              </a:spcBef>
              <a:spcAft>
                <a:spcPct val="0"/>
              </a:spcAft>
            </a:pPr>
            <a:r>
              <a:rPr lang="de-AT" sz="2000">
                <a:solidFill>
                  <a:srgbClr val="000000"/>
                </a:solidFill>
                <a:latin typeface="Lucida Sans Unicode" panose="020B0602030504020204" pitchFamily="34" charset="0"/>
                <a:cs typeface="Lucida Sans Unicode" panose="020B0602030504020204" pitchFamily="34" charset="0"/>
              </a:rPr>
              <a:t>  SELECT * FROM OPENROWSET (BULK 'D:\Accounts.csv',</a:t>
            </a:r>
          </a:p>
          <a:p>
            <a:pPr lvl="0" fontAlgn="base">
              <a:spcBef>
                <a:spcPct val="0"/>
              </a:spcBef>
              <a:spcAft>
                <a:spcPct val="0"/>
              </a:spcAft>
            </a:pPr>
            <a:r>
              <a:rPr lang="de-AT" sz="2000">
                <a:solidFill>
                  <a:srgbClr val="000000"/>
                </a:solidFill>
                <a:latin typeface="Lucida Sans Unicode" panose="020B0602030504020204" pitchFamily="34" charset="0"/>
                <a:cs typeface="Lucida Sans Unicode" panose="020B0602030504020204" pitchFamily="34" charset="0"/>
              </a:rPr>
              <a:t>  FORMATFILE = 'D:\AccountsFmt.xml') AS rows;</a:t>
            </a:r>
            <a:endParaRPr lang="de-AT" sz="2000" dirty="0">
              <a:solidFill>
                <a:srgbClr val="000000"/>
              </a:solidFill>
              <a:latin typeface="Lucida Sans Unicode" panose="020B0602030504020204" pitchFamily="34" charset="0"/>
              <a:cs typeface="Lucida Sans Unicode" panose="020B0602030504020204" pitchFamily="34" charset="0"/>
            </a:endParaRPr>
          </a:p>
        </p:txBody>
      </p:sp>
      <p:sp>
        <p:nvSpPr>
          <p:cNvPr id="6" name="AutoShape 26"/>
          <p:cNvSpPr>
            <a:spLocks noChangeArrowheads="1"/>
          </p:cNvSpPr>
          <p:nvPr/>
        </p:nvSpPr>
        <p:spPr bwMode="auto">
          <a:xfrm>
            <a:off x="549923" y="4090193"/>
            <a:ext cx="8167254" cy="1938992"/>
          </a:xfrm>
          <a:prstGeom prst="roundRect">
            <a:avLst>
              <a:gd name="adj" fmla="val 0"/>
            </a:avLst>
          </a:prstGeom>
          <a:solidFill>
            <a:srgbClr val="D2D2D2"/>
          </a:solidFill>
          <a:ln>
            <a:noFill/>
            <a:headEnd/>
            <a:tailEnd/>
          </a:ln>
        </p:spPr>
        <p:style>
          <a:lnRef idx="2">
            <a:schemeClr val="accent1"/>
          </a:lnRef>
          <a:fillRef idx="1">
            <a:schemeClr val="lt1"/>
          </a:fillRef>
          <a:effectRef idx="0">
            <a:schemeClr val="accent1"/>
          </a:effectRef>
          <a:fontRef idx="minor">
            <a:schemeClr val="dk1"/>
          </a:fontRef>
        </p:style>
        <p:txBody>
          <a:bodyPr wrap="square" lIns="45720" rIns="45720">
            <a:spAutoFit/>
          </a:bodyPr>
          <a:lstStyle/>
          <a:p>
            <a:pPr lvl="0" fontAlgn="base">
              <a:spcBef>
                <a:spcPct val="0"/>
              </a:spcBef>
              <a:spcAft>
                <a:spcPct val="0"/>
              </a:spcAft>
            </a:pPr>
            <a:r>
              <a:rPr lang="de-AT" sz="2000">
                <a:solidFill>
                  <a:srgbClr val="000000"/>
                </a:solidFill>
                <a:latin typeface="Lucida Sans Unicode" panose="020B0602030504020204" pitchFamily="34" charset="0"/>
                <a:cs typeface="Lucida Sans Unicode" panose="020B0602030504020204" pitchFamily="34" charset="0"/>
              </a:rPr>
              <a:t>INSERT INTO dbo.AccountsDocuments</a:t>
            </a:r>
          </a:p>
          <a:p>
            <a:pPr lvl="0" fontAlgn="base">
              <a:spcBef>
                <a:spcPct val="0"/>
              </a:spcBef>
              <a:spcAft>
                <a:spcPct val="0"/>
              </a:spcAft>
            </a:pPr>
            <a:r>
              <a:rPr lang="de-AT" sz="2000">
                <a:solidFill>
                  <a:srgbClr val="000000"/>
                </a:solidFill>
                <a:latin typeface="Lucida Sans Unicode" panose="020B0602030504020204" pitchFamily="34" charset="0"/>
                <a:cs typeface="Lucida Sans Unicode" panose="020B0602030504020204" pitchFamily="34" charset="0"/>
              </a:rPr>
              <a:t>	(FiscalYear, Document) </a:t>
            </a:r>
          </a:p>
          <a:p>
            <a:pPr lvl="0" fontAlgn="base">
              <a:spcBef>
                <a:spcPct val="0"/>
              </a:spcBef>
              <a:spcAft>
                <a:spcPct val="0"/>
              </a:spcAft>
            </a:pPr>
            <a:r>
              <a:rPr lang="de-AT" sz="2000">
                <a:solidFill>
                  <a:srgbClr val="000000"/>
                </a:solidFill>
                <a:latin typeface="Lucida Sans Unicode" panose="020B0602030504020204" pitchFamily="34" charset="0"/>
                <a:cs typeface="Lucida Sans Unicode" panose="020B0602030504020204" pitchFamily="34" charset="0"/>
              </a:rPr>
              <a:t>  SELECT 2013 AS FiscalYear, </a:t>
            </a:r>
          </a:p>
          <a:p>
            <a:pPr lvl="0" fontAlgn="base">
              <a:spcBef>
                <a:spcPct val="0"/>
              </a:spcBef>
              <a:spcAft>
                <a:spcPct val="0"/>
              </a:spcAft>
            </a:pPr>
            <a:r>
              <a:rPr lang="de-AT" sz="2000">
                <a:solidFill>
                  <a:srgbClr val="000000"/>
                </a:solidFill>
                <a:latin typeface="Lucida Sans Unicode" panose="020B0602030504020204" pitchFamily="34" charset="0"/>
                <a:cs typeface="Lucida Sans Unicode" panose="020B0602030504020204" pitchFamily="34" charset="0"/>
              </a:rPr>
              <a:t>       * FROM OPENROWSET(BULK</a:t>
            </a:r>
          </a:p>
          <a:p>
            <a:pPr lvl="0" fontAlgn="base">
              <a:spcBef>
                <a:spcPct val="0"/>
              </a:spcBef>
              <a:spcAft>
                <a:spcPct val="0"/>
              </a:spcAft>
            </a:pPr>
            <a:r>
              <a:rPr lang="de-AT" sz="2000">
                <a:solidFill>
                  <a:srgbClr val="000000"/>
                </a:solidFill>
                <a:latin typeface="Lucida Sans Unicode" panose="020B0602030504020204" pitchFamily="34" charset="0"/>
                <a:cs typeface="Lucida Sans Unicode" panose="020B0602030504020204" pitchFamily="34" charset="0"/>
              </a:rPr>
              <a:t>		'D:\SignedAccounts.pdf',SINGLE_BLOB)</a:t>
            </a:r>
          </a:p>
          <a:p>
            <a:pPr lvl="0" fontAlgn="base">
              <a:spcBef>
                <a:spcPct val="0"/>
              </a:spcBef>
              <a:spcAft>
                <a:spcPct val="0"/>
              </a:spcAft>
            </a:pPr>
            <a:r>
              <a:rPr lang="de-AT" sz="2000">
                <a:solidFill>
                  <a:srgbClr val="000000"/>
                </a:solidFill>
                <a:latin typeface="Lucida Sans Unicode" panose="020B0602030504020204" pitchFamily="34" charset="0"/>
                <a:cs typeface="Lucida Sans Unicode" panose="020B0602030504020204" pitchFamily="34" charset="0"/>
              </a:rPr>
              <a:t>			AS Document;</a:t>
            </a:r>
            <a:endParaRPr lang="de-AT" sz="2000" dirty="0">
              <a:solidFill>
                <a:srgbClr val="000000"/>
              </a:solidFill>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744822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75cebc56-1089-48b8-afab-6c94215bfbb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Using the OPENROWSET Function</a:t>
            </a:r>
            <a:endParaRPr lang="en-GB" dirty="0"/>
          </a:p>
        </p:txBody>
      </p:sp>
      <p:sp>
        <p:nvSpPr>
          <p:cNvPr id="4" name="Rectangle 24"/>
          <p:cNvSpPr txBox="1">
            <a:spLocks noChangeArrowheads="1"/>
          </p:cNvSpPr>
          <p:nvPr/>
        </p:nvSpPr>
        <p:spPr>
          <a:xfrm>
            <a:off x="362535" y="1004792"/>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to:</a:t>
            </a:r>
          </a:p>
          <a:p>
            <a:pPr lvl="0"/>
            <a:r>
              <a:rPr lang="en-US" kern="0" dirty="0">
                <a:solidFill>
                  <a:srgbClr val="000000"/>
                </a:solidFill>
              </a:rPr>
              <a:t>Use the OPENROWSET function to import data</a:t>
            </a:r>
          </a:p>
        </p:txBody>
      </p:sp>
    </p:spTree>
    <p:extLst>
      <p:ext uri="{BB962C8B-B14F-4D97-AF65-F5344CB8AC3E}">
        <p14:creationId xmlns:p14="http://schemas.microsoft.com/office/powerpoint/2010/main" val="1664983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202dc78a-c665-4924-b4ca-206571e4a6a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3: Copying or Moving a Database</a:t>
            </a:r>
            <a:endParaRPr lang="en-GB" dirty="0"/>
          </a:p>
        </p:txBody>
      </p:sp>
      <p:sp>
        <p:nvSpPr>
          <p:cNvPr id="3" name="Text Placeholder 2"/>
          <p:cNvSpPr>
            <a:spLocks noGrp="1"/>
          </p:cNvSpPr>
          <p:nvPr>
            <p:ph type="body" idx="1"/>
          </p:nvPr>
        </p:nvSpPr>
        <p:spPr/>
        <p:txBody>
          <a:bodyPr/>
          <a:lstStyle/>
          <a:p>
            <a:r>
              <a:rPr lang="en-GB" dirty="0" smtClean="0"/>
              <a:t>Options for Copying or Moving Databases
The Copy Database Wizard
Demonstration: Using the Copy Database Wizard
Data-Tier Applications
Demonstration: Exporting and Importing a Data-tier Application</a:t>
            </a:r>
            <a:endParaRPr lang="en-GB" dirty="0"/>
          </a:p>
        </p:txBody>
      </p:sp>
    </p:spTree>
    <p:extLst>
      <p:ext uri="{BB962C8B-B14F-4D97-AF65-F5344CB8AC3E}">
        <p14:creationId xmlns:p14="http://schemas.microsoft.com/office/powerpoint/2010/main" val="1281190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Overview</a:t>
            </a:r>
            <a:endParaRPr lang="en-GB" dirty="0"/>
          </a:p>
        </p:txBody>
      </p:sp>
      <p:sp>
        <p:nvSpPr>
          <p:cNvPr id="3" name="Text Placeholder 2"/>
          <p:cNvSpPr>
            <a:spLocks noGrp="1"/>
          </p:cNvSpPr>
          <p:nvPr>
            <p:ph type="body" idx="1"/>
          </p:nvPr>
        </p:nvSpPr>
        <p:spPr/>
        <p:txBody>
          <a:bodyPr/>
          <a:lstStyle/>
          <a:p>
            <a:r>
              <a:rPr lang="en-GB" dirty="0" smtClean="0"/>
              <a:t>Introduction to Transferring Data
Importing and Exporting Data
Copying or Moving a Database</a:t>
            </a:r>
            <a:endParaRPr lang="en-GB" dirty="0"/>
          </a:p>
        </p:txBody>
      </p:sp>
    </p:spTree>
    <p:extLst>
      <p:ext uri="{BB962C8B-B14F-4D97-AF65-F5344CB8AC3E}">
        <p14:creationId xmlns:p14="http://schemas.microsoft.com/office/powerpoint/2010/main" val="41204176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5a8538a9-4483-49d6-839b-6cd53395c0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Options for Copying or Moving Databases</a:t>
            </a:r>
            <a:endParaRPr lang="en-GB" dirty="0"/>
          </a:p>
        </p:txBody>
      </p:sp>
      <p:sp>
        <p:nvSpPr>
          <p:cNvPr id="4" name="Content Placeholder 2"/>
          <p:cNvSpPr txBox="1">
            <a:spLocks/>
          </p:cNvSpPr>
          <p:nvPr/>
        </p:nvSpPr>
        <p:spPr>
          <a:xfrm>
            <a:off x="822960" y="1789611"/>
            <a:ext cx="7754984" cy="4378960"/>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Detach and attach</a:t>
            </a:r>
          </a:p>
          <a:p>
            <a:pPr lvl="0"/>
            <a:r>
              <a:rPr lang="en-GB" kern="0" dirty="0">
                <a:solidFill>
                  <a:srgbClr val="000000"/>
                </a:solidFill>
              </a:rPr>
              <a:t>Backup and restore</a:t>
            </a:r>
          </a:p>
          <a:p>
            <a:pPr lvl="0"/>
            <a:r>
              <a:rPr lang="en-GB" kern="0" dirty="0">
                <a:solidFill>
                  <a:srgbClr val="000000"/>
                </a:solidFill>
              </a:rPr>
              <a:t>The Copy Database Wizard</a:t>
            </a:r>
          </a:p>
          <a:p>
            <a:pPr lvl="0"/>
            <a:r>
              <a:rPr lang="en-GB" kern="0" dirty="0">
                <a:solidFill>
                  <a:srgbClr val="000000"/>
                </a:solidFill>
              </a:rPr>
              <a:t>Data-tier applications</a:t>
            </a:r>
            <a:endParaRPr lang="en-US" kern="0" dirty="0">
              <a:solidFill>
                <a:srgbClr val="000000"/>
              </a:solidFill>
            </a:endParaRPr>
          </a:p>
        </p:txBody>
      </p:sp>
      <p:grpSp>
        <p:nvGrpSpPr>
          <p:cNvPr id="5" name="Group 4" descr="The slide illustrates the concept of copying or moving an entire database."/>
          <p:cNvGrpSpPr/>
          <p:nvPr/>
        </p:nvGrpSpPr>
        <p:grpSpPr>
          <a:xfrm>
            <a:off x="5640505" y="1349043"/>
            <a:ext cx="2937439" cy="4819528"/>
            <a:chOff x="5542821" y="980040"/>
            <a:chExt cx="2937439" cy="4819528"/>
          </a:xfrm>
        </p:grpSpPr>
        <p:sp>
          <p:nvSpPr>
            <p:cNvPr id="6" name="Down Arrow 5"/>
            <p:cNvSpPr/>
            <p:nvPr/>
          </p:nvSpPr>
          <p:spPr bwMode="auto">
            <a:xfrm>
              <a:off x="6642687" y="3016190"/>
              <a:ext cx="1146042" cy="1541897"/>
            </a:xfrm>
            <a:prstGeom prst="downArrow">
              <a:avLst/>
            </a:prstGeom>
            <a:solidFill>
              <a:srgbClr val="4668C5"/>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Verdana" pitchFamily="34" charset="0"/>
              </a:endParaRPr>
            </a:p>
          </p:txBody>
        </p:sp>
        <p:pic>
          <p:nvPicPr>
            <p:cNvPr id="7" name="Picture 6"/>
            <p:cNvPicPr>
              <a:picLocks noChangeAspect="1"/>
            </p:cNvPicPr>
            <p:nvPr/>
          </p:nvPicPr>
          <p:blipFill>
            <a:blip r:embed="rId3"/>
            <a:stretch>
              <a:fillRect/>
            </a:stretch>
          </p:blipFill>
          <p:spPr>
            <a:xfrm>
              <a:off x="5542821" y="980040"/>
              <a:ext cx="619953" cy="1166969"/>
            </a:xfrm>
            <a:prstGeom prst="rect">
              <a:avLst/>
            </a:prstGeom>
          </p:spPr>
        </p:pic>
        <p:grpSp>
          <p:nvGrpSpPr>
            <p:cNvPr id="8" name="Group 7"/>
            <p:cNvGrpSpPr>
              <a:grpSpLocks noChangeAspect="1"/>
            </p:cNvGrpSpPr>
            <p:nvPr/>
          </p:nvGrpSpPr>
          <p:grpSpPr>
            <a:xfrm>
              <a:off x="5950482" y="1789611"/>
              <a:ext cx="2529778" cy="1141451"/>
              <a:chOff x="2904848" y="2885814"/>
              <a:chExt cx="1681162" cy="959376"/>
            </a:xfrm>
          </p:grpSpPr>
          <p:sp>
            <p:nvSpPr>
              <p:cNvPr id="227" name="Flowchart: Magnetic Disk 226"/>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sp>
            <p:nvSpPr>
              <p:cNvPr id="228" name="Oval 227"/>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9" name="Picture 8"/>
            <p:cNvPicPr>
              <a:picLocks noChangeAspect="1"/>
            </p:cNvPicPr>
            <p:nvPr/>
          </p:nvPicPr>
          <p:blipFill>
            <a:blip r:embed="rId3"/>
            <a:stretch>
              <a:fillRect/>
            </a:stretch>
          </p:blipFill>
          <p:spPr>
            <a:xfrm>
              <a:off x="5565068" y="3858515"/>
              <a:ext cx="619953" cy="1166969"/>
            </a:xfrm>
            <a:prstGeom prst="rect">
              <a:avLst/>
            </a:prstGeom>
          </p:spPr>
        </p:pic>
        <p:grpSp>
          <p:nvGrpSpPr>
            <p:cNvPr id="10" name="Group 9"/>
            <p:cNvGrpSpPr>
              <a:grpSpLocks noChangeAspect="1"/>
            </p:cNvGrpSpPr>
            <p:nvPr/>
          </p:nvGrpSpPr>
          <p:grpSpPr>
            <a:xfrm>
              <a:off x="5950482" y="4658117"/>
              <a:ext cx="2529778" cy="1141451"/>
              <a:chOff x="2904848" y="2885814"/>
              <a:chExt cx="1681162" cy="959376"/>
            </a:xfrm>
          </p:grpSpPr>
          <p:sp>
            <p:nvSpPr>
              <p:cNvPr id="225" name="Flowchart: Magnetic Disk 224"/>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sp>
            <p:nvSpPr>
              <p:cNvPr id="226" name="Oval 225"/>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1" name="Group 10"/>
            <p:cNvGrpSpPr>
              <a:grpSpLocks noChangeAspect="1"/>
            </p:cNvGrpSpPr>
            <p:nvPr/>
          </p:nvGrpSpPr>
          <p:grpSpPr>
            <a:xfrm>
              <a:off x="6891709" y="1899657"/>
              <a:ext cx="647324" cy="907348"/>
              <a:chOff x="10157462" y="966802"/>
              <a:chExt cx="1937429" cy="2715678"/>
            </a:xfrm>
          </p:grpSpPr>
          <p:sp>
            <p:nvSpPr>
              <p:cNvPr id="119" name="Rectangle 118"/>
              <p:cNvSpPr/>
              <p:nvPr/>
            </p:nvSpPr>
            <p:spPr bwMode="auto">
              <a:xfrm>
                <a:off x="10513628" y="2303962"/>
                <a:ext cx="365760" cy="365760"/>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120" name="Rectangle 119"/>
              <p:cNvSpPr/>
              <p:nvPr/>
            </p:nvSpPr>
            <p:spPr bwMode="auto">
              <a:xfrm>
                <a:off x="11210645" y="1761899"/>
                <a:ext cx="365760" cy="365760"/>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nvGrpSpPr>
              <p:cNvPr id="121" name="Group 120"/>
              <p:cNvGrpSpPr>
                <a:grpSpLocks noChangeAspect="1"/>
              </p:cNvGrpSpPr>
              <p:nvPr/>
            </p:nvGrpSpPr>
            <p:grpSpPr>
              <a:xfrm>
                <a:off x="10232958" y="1631949"/>
                <a:ext cx="801688" cy="798513"/>
                <a:chOff x="7296944" y="5021262"/>
                <a:chExt cx="801688" cy="798513"/>
              </a:xfrm>
            </p:grpSpPr>
            <p:sp>
              <p:nvSpPr>
                <p:cNvPr id="209" name="Rectangle 25"/>
                <p:cNvSpPr>
                  <a:spLocks noChangeArrowheads="1"/>
                </p:cNvSpPr>
                <p:nvPr/>
              </p:nvSpPr>
              <p:spPr bwMode="auto">
                <a:xfrm>
                  <a:off x="7296944" y="5021262"/>
                  <a:ext cx="801688" cy="798513"/>
                </a:xfrm>
                <a:prstGeom prst="rect">
                  <a:avLst/>
                </a:prstGeom>
                <a:solidFill>
                  <a:srgbClr val="E81123"/>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0" name="Freeform 26"/>
                <p:cNvSpPr>
                  <a:spLocks noChangeAspect="1"/>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1"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2"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3"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4"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5"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6"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7"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8"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9"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20"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21"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22"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23"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24"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122" name="Group 121"/>
              <p:cNvGrpSpPr>
                <a:grpSpLocks noChangeAspect="1"/>
              </p:cNvGrpSpPr>
              <p:nvPr/>
            </p:nvGrpSpPr>
            <p:grpSpPr>
              <a:xfrm>
                <a:off x="10787961" y="1261830"/>
                <a:ext cx="623003" cy="620535"/>
                <a:chOff x="7296944" y="5021262"/>
                <a:chExt cx="801688" cy="798513"/>
              </a:xfrm>
            </p:grpSpPr>
            <p:sp>
              <p:nvSpPr>
                <p:cNvPr id="193" name="Rectangle 25"/>
                <p:cNvSpPr>
                  <a:spLocks noChangeArrowheads="1"/>
                </p:cNvSpPr>
                <p:nvPr/>
              </p:nvSpPr>
              <p:spPr bwMode="auto">
                <a:xfrm>
                  <a:off x="7296944" y="5021262"/>
                  <a:ext cx="801688" cy="798513"/>
                </a:xfrm>
                <a:prstGeom prst="rect">
                  <a:avLst/>
                </a:prstGeom>
                <a:solidFill>
                  <a:srgbClr val="7030A0"/>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4" name="Freeform 26"/>
                <p:cNvSpPr>
                  <a:spLocks/>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5"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6"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7"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8"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9"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0"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1"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2"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3"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4"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5"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6"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7"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8"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123" name="Rectangle 122"/>
              <p:cNvSpPr/>
              <p:nvPr/>
            </p:nvSpPr>
            <p:spPr bwMode="auto">
              <a:xfrm>
                <a:off x="11355642" y="2683240"/>
                <a:ext cx="365760" cy="365760"/>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nvGrpSpPr>
              <p:cNvPr id="124" name="Group 123"/>
              <p:cNvGrpSpPr>
                <a:grpSpLocks noChangeAspect="1"/>
              </p:cNvGrpSpPr>
              <p:nvPr/>
            </p:nvGrpSpPr>
            <p:grpSpPr>
              <a:xfrm>
                <a:off x="10725924" y="2493645"/>
                <a:ext cx="593200" cy="590851"/>
                <a:chOff x="7296944" y="5021262"/>
                <a:chExt cx="801688" cy="798513"/>
              </a:xfrm>
            </p:grpSpPr>
            <p:sp>
              <p:nvSpPr>
                <p:cNvPr id="177" name="Rectangle 25"/>
                <p:cNvSpPr>
                  <a:spLocks noChangeArrowheads="1"/>
                </p:cNvSpPr>
                <p:nvPr/>
              </p:nvSpPr>
              <p:spPr bwMode="auto">
                <a:xfrm>
                  <a:off x="7296944" y="5021262"/>
                  <a:ext cx="801688" cy="798513"/>
                </a:xfrm>
                <a:prstGeom prst="rect">
                  <a:avLst/>
                </a:prstGeom>
                <a:solidFill>
                  <a:srgbClr val="002060"/>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8" name="Freeform 26"/>
                <p:cNvSpPr>
                  <a:spLocks/>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9"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0"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1"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2"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3"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4"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5"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6"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7"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8"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9"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0"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1"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2"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125" name="Group 124"/>
              <p:cNvGrpSpPr>
                <a:grpSpLocks noChangeAspect="1"/>
              </p:cNvGrpSpPr>
              <p:nvPr/>
            </p:nvGrpSpPr>
            <p:grpSpPr>
              <a:xfrm>
                <a:off x="11364465" y="3142044"/>
                <a:ext cx="542585" cy="540436"/>
                <a:chOff x="7296944" y="5021262"/>
                <a:chExt cx="801688" cy="798513"/>
              </a:xfrm>
            </p:grpSpPr>
            <p:sp>
              <p:nvSpPr>
                <p:cNvPr id="161" name="Rectangle 25"/>
                <p:cNvSpPr>
                  <a:spLocks noChangeArrowheads="1"/>
                </p:cNvSpPr>
                <p:nvPr/>
              </p:nvSpPr>
              <p:spPr bwMode="auto">
                <a:xfrm>
                  <a:off x="7296944" y="5021262"/>
                  <a:ext cx="801688" cy="798513"/>
                </a:xfrm>
                <a:prstGeom prst="rect">
                  <a:avLst/>
                </a:prstGeom>
                <a:solidFill>
                  <a:srgbClr val="008272"/>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2" name="Freeform 26"/>
                <p:cNvSpPr>
                  <a:spLocks noChangeAspect="1"/>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3"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4"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5"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6"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7"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8"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9"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0"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1"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2"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3"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4"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5"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6"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126" name="Rectangle 125"/>
              <p:cNvSpPr/>
              <p:nvPr/>
            </p:nvSpPr>
            <p:spPr bwMode="auto">
              <a:xfrm>
                <a:off x="10412488" y="966802"/>
                <a:ext cx="365760" cy="365760"/>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nvGrpSpPr>
              <p:cNvPr id="127" name="Group 126"/>
              <p:cNvGrpSpPr>
                <a:grpSpLocks noChangeAspect="1"/>
              </p:cNvGrpSpPr>
              <p:nvPr/>
            </p:nvGrpSpPr>
            <p:grpSpPr>
              <a:xfrm>
                <a:off x="10157462" y="2753036"/>
                <a:ext cx="656378" cy="653778"/>
                <a:chOff x="7296944" y="5021262"/>
                <a:chExt cx="801688" cy="798513"/>
              </a:xfrm>
            </p:grpSpPr>
            <p:sp>
              <p:nvSpPr>
                <p:cNvPr id="145" name="Rectangle 25"/>
                <p:cNvSpPr>
                  <a:spLocks noChangeArrowheads="1"/>
                </p:cNvSpPr>
                <p:nvPr/>
              </p:nvSpPr>
              <p:spPr bwMode="auto">
                <a:xfrm>
                  <a:off x="7296944" y="5021262"/>
                  <a:ext cx="801688" cy="798513"/>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6" name="Freeform 26"/>
                <p:cNvSpPr>
                  <a:spLocks/>
                </p:cNvSpPr>
                <p:nvPr/>
              </p:nvSpPr>
              <p:spPr bwMode="auto">
                <a:xfrm>
                  <a:off x="7458923" y="5164137"/>
                  <a:ext cx="62865"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7"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8"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9"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0"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1"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2"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3"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4"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5"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6"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7"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8"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9"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0"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128" name="Group 127"/>
              <p:cNvGrpSpPr>
                <a:grpSpLocks noChangeAspect="1"/>
              </p:cNvGrpSpPr>
              <p:nvPr/>
            </p:nvGrpSpPr>
            <p:grpSpPr>
              <a:xfrm>
                <a:off x="11404538" y="2242949"/>
                <a:ext cx="690353" cy="687619"/>
                <a:chOff x="7296944" y="5021262"/>
                <a:chExt cx="801688" cy="798513"/>
              </a:xfrm>
            </p:grpSpPr>
            <p:sp>
              <p:nvSpPr>
                <p:cNvPr id="129" name="Rectangle 25"/>
                <p:cNvSpPr>
                  <a:spLocks noChangeArrowheads="1"/>
                </p:cNvSpPr>
                <p:nvPr/>
              </p:nvSpPr>
              <p:spPr bwMode="auto">
                <a:xfrm>
                  <a:off x="7296944" y="5021262"/>
                  <a:ext cx="801688" cy="798513"/>
                </a:xfrm>
                <a:prstGeom prst="rect">
                  <a:avLst/>
                </a:prstGeom>
                <a:solidFill>
                  <a:srgbClr val="00D8CC"/>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0" name="Freeform 26"/>
                <p:cNvSpPr>
                  <a:spLocks/>
                </p:cNvSpPr>
                <p:nvPr/>
              </p:nvSpPr>
              <p:spPr bwMode="auto">
                <a:xfrm>
                  <a:off x="7458923" y="5164137"/>
                  <a:ext cx="62865"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1"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2"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3"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4"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5"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6"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7"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8"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9"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0"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1"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2"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3"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4"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grpSp>
          <p:nvGrpSpPr>
            <p:cNvPr id="12" name="Group 11"/>
            <p:cNvGrpSpPr>
              <a:grpSpLocks noChangeAspect="1"/>
            </p:cNvGrpSpPr>
            <p:nvPr/>
          </p:nvGrpSpPr>
          <p:grpSpPr>
            <a:xfrm>
              <a:off x="6894875" y="4768590"/>
              <a:ext cx="647324" cy="907348"/>
              <a:chOff x="10157462" y="966802"/>
              <a:chExt cx="1937429" cy="2715678"/>
            </a:xfrm>
          </p:grpSpPr>
          <p:sp>
            <p:nvSpPr>
              <p:cNvPr id="13" name="Rectangle 12"/>
              <p:cNvSpPr/>
              <p:nvPr/>
            </p:nvSpPr>
            <p:spPr bwMode="auto">
              <a:xfrm>
                <a:off x="10513628" y="2303962"/>
                <a:ext cx="365760" cy="365760"/>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bwMode="auto">
              <a:xfrm>
                <a:off x="11210645" y="1761899"/>
                <a:ext cx="365760" cy="365760"/>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nvGrpSpPr>
              <p:cNvPr id="15" name="Group 14"/>
              <p:cNvGrpSpPr>
                <a:grpSpLocks noChangeAspect="1"/>
              </p:cNvGrpSpPr>
              <p:nvPr/>
            </p:nvGrpSpPr>
            <p:grpSpPr>
              <a:xfrm>
                <a:off x="10232958" y="1631949"/>
                <a:ext cx="801688" cy="798513"/>
                <a:chOff x="7296944" y="5021262"/>
                <a:chExt cx="801688" cy="798513"/>
              </a:xfrm>
            </p:grpSpPr>
            <p:sp>
              <p:nvSpPr>
                <p:cNvPr id="103" name="Rectangle 25"/>
                <p:cNvSpPr>
                  <a:spLocks noChangeArrowheads="1"/>
                </p:cNvSpPr>
                <p:nvPr/>
              </p:nvSpPr>
              <p:spPr bwMode="auto">
                <a:xfrm>
                  <a:off x="7296944" y="5021262"/>
                  <a:ext cx="801688" cy="798513"/>
                </a:xfrm>
                <a:prstGeom prst="rect">
                  <a:avLst/>
                </a:prstGeom>
                <a:solidFill>
                  <a:srgbClr val="E81123"/>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4" name="Freeform 26"/>
                <p:cNvSpPr>
                  <a:spLocks noChangeAspect="1"/>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5"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6"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7"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8"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9"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0"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1"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2"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3"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4"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5"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6"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7"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8"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16" name="Group 15"/>
              <p:cNvGrpSpPr>
                <a:grpSpLocks noChangeAspect="1"/>
              </p:cNvGrpSpPr>
              <p:nvPr/>
            </p:nvGrpSpPr>
            <p:grpSpPr>
              <a:xfrm>
                <a:off x="10787961" y="1261830"/>
                <a:ext cx="623003" cy="620535"/>
                <a:chOff x="7296944" y="5021262"/>
                <a:chExt cx="801688" cy="798513"/>
              </a:xfrm>
            </p:grpSpPr>
            <p:sp>
              <p:nvSpPr>
                <p:cNvPr id="87" name="Rectangle 25"/>
                <p:cNvSpPr>
                  <a:spLocks noChangeArrowheads="1"/>
                </p:cNvSpPr>
                <p:nvPr/>
              </p:nvSpPr>
              <p:spPr bwMode="auto">
                <a:xfrm>
                  <a:off x="7296944" y="5021262"/>
                  <a:ext cx="801688" cy="798513"/>
                </a:xfrm>
                <a:prstGeom prst="rect">
                  <a:avLst/>
                </a:prstGeom>
                <a:solidFill>
                  <a:srgbClr val="7030A0"/>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8" name="Freeform 26"/>
                <p:cNvSpPr>
                  <a:spLocks/>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9"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0"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1"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2"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3"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4"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5"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6"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7"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8"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9"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0"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1"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2"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17" name="Rectangle 16"/>
              <p:cNvSpPr/>
              <p:nvPr/>
            </p:nvSpPr>
            <p:spPr bwMode="auto">
              <a:xfrm>
                <a:off x="11355642" y="2683240"/>
                <a:ext cx="365760" cy="365760"/>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nvGrpSpPr>
              <p:cNvPr id="18" name="Group 17"/>
              <p:cNvGrpSpPr>
                <a:grpSpLocks noChangeAspect="1"/>
              </p:cNvGrpSpPr>
              <p:nvPr/>
            </p:nvGrpSpPr>
            <p:grpSpPr>
              <a:xfrm>
                <a:off x="10725924" y="2493645"/>
                <a:ext cx="593200" cy="590851"/>
                <a:chOff x="7296944" y="5021262"/>
                <a:chExt cx="801688" cy="798513"/>
              </a:xfrm>
            </p:grpSpPr>
            <p:sp>
              <p:nvSpPr>
                <p:cNvPr id="71" name="Rectangle 25"/>
                <p:cNvSpPr>
                  <a:spLocks noChangeArrowheads="1"/>
                </p:cNvSpPr>
                <p:nvPr/>
              </p:nvSpPr>
              <p:spPr bwMode="auto">
                <a:xfrm>
                  <a:off x="7296944" y="5021262"/>
                  <a:ext cx="801688" cy="798513"/>
                </a:xfrm>
                <a:prstGeom prst="rect">
                  <a:avLst/>
                </a:prstGeom>
                <a:solidFill>
                  <a:srgbClr val="002060"/>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2" name="Freeform 26"/>
                <p:cNvSpPr>
                  <a:spLocks/>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3"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4"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5"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6"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7"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8"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9"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0"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1"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2"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3"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4"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5"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6"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19" name="Group 18"/>
              <p:cNvGrpSpPr>
                <a:grpSpLocks noChangeAspect="1"/>
              </p:cNvGrpSpPr>
              <p:nvPr/>
            </p:nvGrpSpPr>
            <p:grpSpPr>
              <a:xfrm>
                <a:off x="11364465" y="3142044"/>
                <a:ext cx="542585" cy="540436"/>
                <a:chOff x="7296944" y="5021262"/>
                <a:chExt cx="801688" cy="798513"/>
              </a:xfrm>
            </p:grpSpPr>
            <p:sp>
              <p:nvSpPr>
                <p:cNvPr id="55" name="Rectangle 25"/>
                <p:cNvSpPr>
                  <a:spLocks noChangeArrowheads="1"/>
                </p:cNvSpPr>
                <p:nvPr/>
              </p:nvSpPr>
              <p:spPr bwMode="auto">
                <a:xfrm>
                  <a:off x="7296944" y="5021262"/>
                  <a:ext cx="801688" cy="798513"/>
                </a:xfrm>
                <a:prstGeom prst="rect">
                  <a:avLst/>
                </a:prstGeom>
                <a:solidFill>
                  <a:srgbClr val="008272"/>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6" name="Freeform 26"/>
                <p:cNvSpPr>
                  <a:spLocks noChangeAspect="1"/>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7"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8"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9"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0"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1"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2"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3"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4"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5"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6"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7"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8"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9"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0"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20" name="Rectangle 19"/>
              <p:cNvSpPr/>
              <p:nvPr/>
            </p:nvSpPr>
            <p:spPr bwMode="auto">
              <a:xfrm>
                <a:off x="10412488" y="966802"/>
                <a:ext cx="365760" cy="365760"/>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nvGrpSpPr>
              <p:cNvPr id="21" name="Group 20"/>
              <p:cNvGrpSpPr>
                <a:grpSpLocks noChangeAspect="1"/>
              </p:cNvGrpSpPr>
              <p:nvPr/>
            </p:nvGrpSpPr>
            <p:grpSpPr>
              <a:xfrm>
                <a:off x="10157462" y="2753036"/>
                <a:ext cx="656378" cy="653778"/>
                <a:chOff x="7296944" y="5021262"/>
                <a:chExt cx="801688" cy="798513"/>
              </a:xfrm>
            </p:grpSpPr>
            <p:sp>
              <p:nvSpPr>
                <p:cNvPr id="39" name="Rectangle 25"/>
                <p:cNvSpPr>
                  <a:spLocks noChangeArrowheads="1"/>
                </p:cNvSpPr>
                <p:nvPr/>
              </p:nvSpPr>
              <p:spPr bwMode="auto">
                <a:xfrm>
                  <a:off x="7296944" y="5021262"/>
                  <a:ext cx="801688" cy="798513"/>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0" name="Freeform 26"/>
                <p:cNvSpPr>
                  <a:spLocks/>
                </p:cNvSpPr>
                <p:nvPr/>
              </p:nvSpPr>
              <p:spPr bwMode="auto">
                <a:xfrm>
                  <a:off x="7458923" y="5164137"/>
                  <a:ext cx="62865"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1"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2"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3"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4"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5"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6"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7"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8"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9"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0"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1"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2"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3"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4"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22" name="Group 21"/>
              <p:cNvGrpSpPr>
                <a:grpSpLocks noChangeAspect="1"/>
              </p:cNvGrpSpPr>
              <p:nvPr/>
            </p:nvGrpSpPr>
            <p:grpSpPr>
              <a:xfrm>
                <a:off x="11404538" y="2242949"/>
                <a:ext cx="690353" cy="687619"/>
                <a:chOff x="7296944" y="5021262"/>
                <a:chExt cx="801688" cy="798513"/>
              </a:xfrm>
            </p:grpSpPr>
            <p:sp>
              <p:nvSpPr>
                <p:cNvPr id="23" name="Rectangle 25"/>
                <p:cNvSpPr>
                  <a:spLocks noChangeArrowheads="1"/>
                </p:cNvSpPr>
                <p:nvPr/>
              </p:nvSpPr>
              <p:spPr bwMode="auto">
                <a:xfrm>
                  <a:off x="7296944" y="5021262"/>
                  <a:ext cx="801688" cy="798513"/>
                </a:xfrm>
                <a:prstGeom prst="rect">
                  <a:avLst/>
                </a:prstGeom>
                <a:solidFill>
                  <a:srgbClr val="00D8CC"/>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4" name="Freeform 26"/>
                <p:cNvSpPr>
                  <a:spLocks/>
                </p:cNvSpPr>
                <p:nvPr/>
              </p:nvSpPr>
              <p:spPr bwMode="auto">
                <a:xfrm>
                  <a:off x="7458923" y="5164137"/>
                  <a:ext cx="62865"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5"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6"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7"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8"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9"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0"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1"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2"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3"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4"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5"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6"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7"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8"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grpSp>
    </p:spTree>
    <p:extLst>
      <p:ext uri="{BB962C8B-B14F-4D97-AF65-F5344CB8AC3E}">
        <p14:creationId xmlns:p14="http://schemas.microsoft.com/office/powerpoint/2010/main" val="33860231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d38ed106-22d8-435f-92cb-49ae5129383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Copy Database Wizard</a:t>
            </a:r>
            <a:endParaRPr lang="en-GB" dirty="0"/>
          </a:p>
        </p:txBody>
      </p:sp>
      <p:sp>
        <p:nvSpPr>
          <p:cNvPr id="4" name="Content Placeholder 2"/>
          <p:cNvSpPr txBox="1">
            <a:spLocks/>
          </p:cNvSpPr>
          <p:nvPr/>
        </p:nvSpPr>
        <p:spPr>
          <a:xfrm>
            <a:off x="458788" y="4728753"/>
            <a:ext cx="8119156" cy="1439817"/>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Copies the database and all dependent objects</a:t>
            </a:r>
          </a:p>
          <a:p>
            <a:pPr lvl="0"/>
            <a:r>
              <a:rPr lang="en-GB" kern="0" dirty="0">
                <a:solidFill>
                  <a:srgbClr val="000000"/>
                </a:solidFill>
              </a:rPr>
              <a:t>Two options for copy:</a:t>
            </a:r>
          </a:p>
          <a:p>
            <a:pPr lvl="1"/>
            <a:r>
              <a:rPr lang="en-GB" kern="0" dirty="0">
                <a:solidFill>
                  <a:srgbClr val="000000"/>
                </a:solidFill>
              </a:rPr>
              <a:t>Detach and attach</a:t>
            </a:r>
          </a:p>
          <a:p>
            <a:pPr lvl="1"/>
            <a:r>
              <a:rPr lang="en-GB" kern="0" dirty="0">
                <a:solidFill>
                  <a:srgbClr val="000000"/>
                </a:solidFill>
              </a:rPr>
              <a:t>Script new objects transfer</a:t>
            </a:r>
            <a:endParaRPr lang="en-US" kern="0" dirty="0">
              <a:solidFill>
                <a:srgbClr val="000000"/>
              </a:solidFill>
            </a:endParaRPr>
          </a:p>
        </p:txBody>
      </p:sp>
      <p:pic>
        <p:nvPicPr>
          <p:cNvPr id="5" name="Picture 4" descr="The slide shows a screenshot of the Copy Database Wizard."/>
          <p:cNvPicPr>
            <a:picLocks noChangeAspect="1"/>
          </p:cNvPicPr>
          <p:nvPr/>
        </p:nvPicPr>
        <p:blipFill>
          <a:blip r:embed="rId3"/>
          <a:stretch>
            <a:fillRect/>
          </a:stretch>
        </p:blipFill>
        <p:spPr>
          <a:xfrm>
            <a:off x="2233114" y="1009735"/>
            <a:ext cx="4570504" cy="3517946"/>
          </a:xfrm>
          <a:prstGeom prst="rect">
            <a:avLst/>
          </a:prstGeom>
        </p:spPr>
      </p:pic>
    </p:spTree>
    <p:extLst>
      <p:ext uri="{BB962C8B-B14F-4D97-AF65-F5344CB8AC3E}">
        <p14:creationId xmlns:p14="http://schemas.microsoft.com/office/powerpoint/2010/main" val="24763325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7b9fdba8-a71a-4352-a67c-9730daa3354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Using the Copy Database Wizard</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kern="0" dirty="0">
                <a:solidFill>
                  <a:srgbClr val="000000"/>
                </a:solidFill>
              </a:rPr>
              <a:t>In this demonstration, you will see how to:</a:t>
            </a:r>
          </a:p>
          <a:p>
            <a:pPr lvl="0"/>
            <a:r>
              <a:rPr lang="en-GB" kern="0" dirty="0">
                <a:solidFill>
                  <a:srgbClr val="000000"/>
                </a:solidFill>
              </a:rPr>
              <a:t>Use the Copy Database Wizard</a:t>
            </a:r>
            <a:endParaRPr lang="en-US" kern="0" dirty="0">
              <a:solidFill>
                <a:srgbClr val="000000"/>
              </a:solidFill>
            </a:endParaRPr>
          </a:p>
        </p:txBody>
      </p:sp>
    </p:spTree>
    <p:extLst>
      <p:ext uri="{BB962C8B-B14F-4D97-AF65-F5344CB8AC3E}">
        <p14:creationId xmlns:p14="http://schemas.microsoft.com/office/powerpoint/2010/main" val="35607744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5610714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name="2ab2bdde-974d-4e2a-9781-483bca70cb7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Data-Tier Applications</a:t>
            </a:r>
            <a:endParaRPr lang="en-GB" dirty="0"/>
          </a:p>
        </p:txBody>
      </p:sp>
      <p:sp>
        <p:nvSpPr>
          <p:cNvPr id="4" name="Content Placeholder 2"/>
          <p:cNvSpPr txBox="1">
            <a:spLocks/>
          </p:cNvSpPr>
          <p:nvPr/>
        </p:nvSpPr>
        <p:spPr>
          <a:xfrm>
            <a:off x="458788" y="1234440"/>
            <a:ext cx="8586152" cy="5341619"/>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sz="2400" kern="0" dirty="0">
                <a:solidFill>
                  <a:srgbClr val="000000"/>
                </a:solidFill>
              </a:rPr>
              <a:t>Data-Tier Applications (DACs) are a unit of deployment and management</a:t>
            </a:r>
          </a:p>
          <a:p>
            <a:pPr lvl="1"/>
            <a:r>
              <a:rPr lang="en-GB" sz="2000" kern="0" dirty="0">
                <a:solidFill>
                  <a:srgbClr val="000000"/>
                </a:solidFill>
              </a:rPr>
              <a:t>Database</a:t>
            </a:r>
          </a:p>
          <a:p>
            <a:pPr lvl="1"/>
            <a:r>
              <a:rPr lang="en-GB" sz="2000" kern="0" dirty="0">
                <a:solidFill>
                  <a:srgbClr val="000000"/>
                </a:solidFill>
              </a:rPr>
              <a:t>Dependent server objects</a:t>
            </a:r>
          </a:p>
          <a:p>
            <a:pPr lvl="0"/>
            <a:r>
              <a:rPr lang="en-GB" sz="2400" kern="0" dirty="0">
                <a:solidFill>
                  <a:srgbClr val="000000"/>
                </a:solidFill>
              </a:rPr>
              <a:t>Developers can create DACs in Visual Studio</a:t>
            </a:r>
          </a:p>
          <a:p>
            <a:pPr lvl="1"/>
            <a:r>
              <a:rPr lang="en-GB" sz="2000" kern="0" dirty="0">
                <a:solidFill>
                  <a:srgbClr val="000000"/>
                </a:solidFill>
              </a:rPr>
              <a:t>Packaged as a .dacpac file</a:t>
            </a:r>
          </a:p>
          <a:p>
            <a:pPr lvl="0"/>
            <a:r>
              <a:rPr lang="en-GB" sz="2400" kern="0" dirty="0">
                <a:solidFill>
                  <a:srgbClr val="000000"/>
                </a:solidFill>
              </a:rPr>
              <a:t>DBAs can create DACs from an existing database</a:t>
            </a:r>
          </a:p>
          <a:p>
            <a:pPr lvl="1"/>
            <a:r>
              <a:rPr lang="en-GB" sz="2000" kern="0" dirty="0">
                <a:solidFill>
                  <a:srgbClr val="000000"/>
                </a:solidFill>
              </a:rPr>
              <a:t>Extract a database to a .dacpac file</a:t>
            </a:r>
          </a:p>
          <a:p>
            <a:pPr lvl="1"/>
            <a:r>
              <a:rPr lang="en-GB" sz="2000" kern="0" dirty="0">
                <a:solidFill>
                  <a:srgbClr val="000000"/>
                </a:solidFill>
              </a:rPr>
              <a:t>Export a database and its data to a .bacpac file</a:t>
            </a:r>
          </a:p>
          <a:p>
            <a:pPr lvl="0"/>
            <a:r>
              <a:rPr lang="en-GB" sz="2400" kern="0" dirty="0">
                <a:solidFill>
                  <a:srgbClr val="000000"/>
                </a:solidFill>
              </a:rPr>
              <a:t>DBAs can create databases and dependent objects from DACs</a:t>
            </a:r>
          </a:p>
          <a:p>
            <a:pPr lvl="1"/>
            <a:r>
              <a:rPr lang="en-GB" sz="2000" kern="0" dirty="0">
                <a:solidFill>
                  <a:srgbClr val="000000"/>
                </a:solidFill>
              </a:rPr>
              <a:t>Deploy .dacpac files</a:t>
            </a:r>
          </a:p>
          <a:p>
            <a:pPr lvl="1"/>
            <a:r>
              <a:rPr lang="en-GB" sz="2000" kern="0" dirty="0">
                <a:solidFill>
                  <a:srgbClr val="000000"/>
                </a:solidFill>
              </a:rPr>
              <a:t>Import .bacpac files</a:t>
            </a:r>
            <a:endParaRPr lang="en-US" sz="2000" kern="0" dirty="0">
              <a:solidFill>
                <a:srgbClr val="000000"/>
              </a:solidFill>
            </a:endParaRPr>
          </a:p>
        </p:txBody>
      </p:sp>
    </p:spTree>
    <p:extLst>
      <p:ext uri="{BB962C8B-B14F-4D97-AF65-F5344CB8AC3E}">
        <p14:creationId xmlns:p14="http://schemas.microsoft.com/office/powerpoint/2010/main" val="24390938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93923c05-38af-4254-ab76-9b939cb20fa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Exporting and Importing a Data-tier Application</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to:</a:t>
            </a:r>
          </a:p>
          <a:p>
            <a:pPr lvl="0"/>
            <a:r>
              <a:rPr lang="en-US" kern="0" dirty="0">
                <a:solidFill>
                  <a:srgbClr val="000000"/>
                </a:solidFill>
              </a:rPr>
              <a:t>Export a data-tier application</a:t>
            </a:r>
          </a:p>
          <a:p>
            <a:pPr lvl="0"/>
            <a:r>
              <a:rPr lang="en-US" kern="0" dirty="0">
                <a:solidFill>
                  <a:srgbClr val="000000"/>
                </a:solidFill>
              </a:rPr>
              <a:t>Import a data-tier application</a:t>
            </a:r>
          </a:p>
        </p:txBody>
      </p:sp>
    </p:spTree>
    <p:extLst>
      <p:ext uri="{BB962C8B-B14F-4D97-AF65-F5344CB8AC3E}">
        <p14:creationId xmlns:p14="http://schemas.microsoft.com/office/powerpoint/2010/main" val="29020982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Importing and Exporting Data</a:t>
            </a:r>
            <a:endParaRPr lang="en-GB" dirty="0"/>
          </a:p>
        </p:txBody>
      </p:sp>
      <p:sp>
        <p:nvSpPr>
          <p:cNvPr id="3" name="Text Placeholder 2"/>
          <p:cNvSpPr>
            <a:spLocks noGrp="1"/>
          </p:cNvSpPr>
          <p:nvPr>
            <p:ph type="body" idx="1"/>
          </p:nvPr>
        </p:nvSpPr>
        <p:spPr/>
        <p:txBody>
          <a:bodyPr/>
          <a:lstStyle/>
          <a:p>
            <a:r>
              <a:rPr lang="en-GB" dirty="0" smtClean="0"/>
              <a:t>Exercise 1: Using the SQL Server Import and Export Wizard
Exercise 2: Using the bcp Utility
Exercise 3: Using the BULK INSERT Statement
Exercise 4: Using the OPENROWSET Function</a:t>
            </a:r>
            <a:endParaRPr lang="en-GB" dirty="0"/>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GB" sz="2800" dirty="0" smtClean="0">
                <a:latin typeface="Segoe UI" panose="020B0502040204020203" pitchFamily="34" charset="0"/>
              </a:rPr>
              <a:t>Logon Information</a:t>
            </a:r>
            <a:endParaRPr lang="en-GB" sz="2800" dirty="0">
              <a:latin typeface="Segoe UI" panose="020B0502040204020203" pitchFamily="34" charset="0"/>
            </a:endParaRPr>
          </a:p>
        </p:txBody>
      </p:sp>
      <p:sp>
        <p:nvSpPr>
          <p:cNvPr id="5" name="TextBox 4"/>
          <p:cNvSpPr txBox="1"/>
          <p:nvPr/>
        </p:nvSpPr>
        <p:spPr>
          <a:xfrm>
            <a:off x="458788" y="4154716"/>
            <a:ext cx="6970050" cy="1384995"/>
          </a:xfrm>
          <a:prstGeom prst="rect">
            <a:avLst/>
          </a:prstGeom>
          <a:noFill/>
        </p:spPr>
        <p:txBody>
          <a:bodyPr vert="horz" wrap="none" rtlCol="0">
            <a:spAutoFit/>
          </a:bodyPr>
          <a:lstStyle/>
          <a:p>
            <a:r>
              <a:rPr lang="en-GB" sz="2800" b="0" i="0" u="none" strike="noStrike" baseline="0" dirty="0" smtClean="0">
                <a:latin typeface="Segoe UI" panose="020B0502040204020203" pitchFamily="34" charset="0"/>
              </a:rPr>
              <a:t>Virtual machine: </a:t>
            </a:r>
            <a:r>
              <a:rPr lang="en-GB" sz="2800" b="1" i="0" u="none" strike="noStrike" baseline="0" dirty="0" smtClean="0">
                <a:latin typeface="Segoe UI" panose="020B0502040204020203" pitchFamily="34" charset="0"/>
              </a:rPr>
              <a:t>20462C-MIA-SQL</a:t>
            </a:r>
            <a:endParaRPr lang="en-GB" sz="2800" b="0" i="0" u="none" strike="noStrike" baseline="0" dirty="0" smtClean="0">
              <a:latin typeface="Segoe UI" panose="020B0502040204020203" pitchFamily="34" charset="0"/>
            </a:endParaRPr>
          </a:p>
          <a:p>
            <a:r>
              <a:rPr lang="en-GB" sz="2800" dirty="0">
                <a:solidFill>
                  <a:srgbClr val="000000"/>
                </a:solidFill>
                <a:latin typeface="Segoe UI" panose="020B0502040204020203" pitchFamily="34" charset="0"/>
              </a:rPr>
              <a:t>User name: </a:t>
            </a:r>
            <a:r>
              <a:rPr lang="en-GB" sz="2800" b="1" dirty="0">
                <a:solidFill>
                  <a:srgbClr val="000000"/>
                </a:solidFill>
                <a:latin typeface="Segoe UI" panose="020B0502040204020203" pitchFamily="34" charset="0"/>
              </a:rPr>
              <a:t>ADVENTUREWORKS\Student</a:t>
            </a:r>
            <a:endParaRPr lang="en-GB" sz="2800" dirty="0">
              <a:solidFill>
                <a:srgbClr val="000000"/>
              </a:solidFill>
              <a:latin typeface="Segoe UI" panose="020B0502040204020203" pitchFamily="34" charset="0"/>
            </a:endParaRPr>
          </a:p>
          <a:p>
            <a:r>
              <a:rPr lang="en-GB" sz="2800" b="0" i="0" u="none" strike="noStrike" baseline="0" dirty="0" smtClean="0">
                <a:latin typeface="Segoe UI" panose="020B0502040204020203" pitchFamily="34" charset="0"/>
              </a:rPr>
              <a:t>Password: </a:t>
            </a:r>
            <a:r>
              <a:rPr lang="en-GB" sz="2800" b="1" i="0" u="none" strike="noStrike" baseline="0" dirty="0" smtClean="0">
                <a:latin typeface="Segoe UI" panose="020B0502040204020203" pitchFamily="34" charset="0"/>
              </a:rPr>
              <a:t>Pa$$w0rd</a:t>
            </a:r>
            <a:endParaRPr lang="en-GB" sz="2800" b="0" i="0" u="none" strike="noStrike" baseline="0" dirty="0" smtClean="0">
              <a:latin typeface="Segoe UI" panose="020B0502040204020203" pitchFamily="34" charset="0"/>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GB" sz="2800" dirty="0" smtClean="0">
                <a:latin typeface="Segoe UI" panose="020B0502040204020203" pitchFamily="34" charset="0"/>
              </a:rPr>
              <a:t>Estimated Time: 45 minutes</a:t>
            </a:r>
            <a:endParaRPr lang="en-GB" sz="2800" dirty="0">
              <a:latin typeface="Segoe UI" panose="020B0502040204020203" pitchFamily="34" charset="0"/>
            </a:endParaRPr>
          </a:p>
        </p:txBody>
      </p:sp>
    </p:spTree>
    <p:extLst>
      <p:ext uri="{BB962C8B-B14F-4D97-AF65-F5344CB8AC3E}">
        <p14:creationId xmlns:p14="http://schemas.microsoft.com/office/powerpoint/2010/main" val="17023933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Scenario</a:t>
            </a:r>
            <a:endParaRPr lang="en-GB" dirty="0"/>
          </a:p>
        </p:txBody>
      </p:sp>
      <p:sp>
        <p:nvSpPr>
          <p:cNvPr id="3" name="Text Placeholder 2"/>
          <p:cNvSpPr>
            <a:spLocks noGrp="1"/>
          </p:cNvSpPr>
          <p:nvPr>
            <p:ph type="body" idx="1"/>
          </p:nvPr>
        </p:nvSpPr>
        <p:spPr/>
        <p:txBody>
          <a:bodyPr/>
          <a:lstStyle/>
          <a:p>
            <a:r>
              <a:rPr lang="en-GB" dirty="0">
                <a:ea typeface="Calibri" panose="020F0502020204030204" pitchFamily="34" charset="0"/>
                <a:cs typeface="Times New Roman" panose="02020603050405020304" pitchFamily="18" charset="0"/>
              </a:rPr>
              <a:t>You are a DBA at Adventure Works Cycles, with responsibility for the </a:t>
            </a:r>
            <a:r>
              <a:rPr lang="en-GB" b="1" dirty="0">
                <a:ea typeface="Calibri" panose="020F0502020204030204" pitchFamily="34" charset="0"/>
                <a:cs typeface="Times New Roman" panose="02020603050405020304" pitchFamily="18" charset="0"/>
              </a:rPr>
              <a:t>HumanResources</a:t>
            </a:r>
            <a:r>
              <a:rPr lang="en-GB" dirty="0">
                <a:ea typeface="Calibri" panose="020F0502020204030204" pitchFamily="34" charset="0"/>
                <a:cs typeface="Times New Roman" panose="02020603050405020304" pitchFamily="18" charset="0"/>
              </a:rPr>
              <a:t>, </a:t>
            </a:r>
            <a:r>
              <a:rPr lang="en-GB" b="1" dirty="0">
                <a:ea typeface="Calibri" panose="020F0502020204030204" pitchFamily="34" charset="0"/>
                <a:cs typeface="Times New Roman" panose="02020603050405020304" pitchFamily="18" charset="0"/>
              </a:rPr>
              <a:t>InternetSales</a:t>
            </a:r>
            <a:r>
              <a:rPr lang="en-GB" dirty="0">
                <a:ea typeface="Calibri" panose="020F0502020204030204" pitchFamily="34" charset="0"/>
                <a:cs typeface="Times New Roman" panose="02020603050405020304" pitchFamily="18" charset="0"/>
              </a:rPr>
              <a:t>, and </a:t>
            </a:r>
            <a:r>
              <a:rPr lang="en-GB" b="1" dirty="0">
                <a:ea typeface="Calibri" panose="020F0502020204030204" pitchFamily="34" charset="0"/>
                <a:cs typeface="Times New Roman" panose="02020603050405020304" pitchFamily="18" charset="0"/>
              </a:rPr>
              <a:t>AWDataWarehouse</a:t>
            </a:r>
            <a:r>
              <a:rPr lang="en-GB" dirty="0">
                <a:ea typeface="Calibri" panose="020F0502020204030204" pitchFamily="34" charset="0"/>
                <a:cs typeface="Times New Roman" panose="02020603050405020304" pitchFamily="18" charset="0"/>
              </a:rPr>
              <a:t> databases. One of your tasks is to import and export data to and from these database as required.</a:t>
            </a:r>
          </a:p>
          <a:p>
            <a:endParaRPr lang="en-GB" dirty="0"/>
          </a:p>
        </p:txBody>
      </p:sp>
    </p:spTree>
    <p:extLst>
      <p:ext uri="{BB962C8B-B14F-4D97-AF65-F5344CB8AC3E}">
        <p14:creationId xmlns:p14="http://schemas.microsoft.com/office/powerpoint/2010/main" val="41953364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Review</a:t>
            </a:r>
            <a:endParaRPr lang="en-GB" dirty="0"/>
          </a:p>
        </p:txBody>
      </p:sp>
      <p:sp>
        <p:nvSpPr>
          <p:cNvPr id="3" name="Text Placeholder 2"/>
          <p:cNvSpPr>
            <a:spLocks noGrp="1"/>
          </p:cNvSpPr>
          <p:nvPr>
            <p:ph type="body" idx="1"/>
          </p:nvPr>
        </p:nvSpPr>
        <p:spPr/>
        <p:txBody>
          <a:bodyPr/>
          <a:lstStyle/>
          <a:p>
            <a:r>
              <a:rPr lang="en-GB" dirty="0" smtClean="0"/>
              <a:t>Why was it not necessary to disable constraints when importing the currency rates?
If the dbo.JobCandidate table has included a column for a resume in Microsoft Word document format, which tool or command could you use to import the document into a column in a table?</a:t>
            </a:r>
            <a:endParaRPr lang="en-GB" dirty="0"/>
          </a:p>
        </p:txBody>
      </p:sp>
    </p:spTree>
    <p:extLst>
      <p:ext uri="{BB962C8B-B14F-4D97-AF65-F5344CB8AC3E}">
        <p14:creationId xmlns:p14="http://schemas.microsoft.com/office/powerpoint/2010/main" val="9030232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Review and Takeaways</a:t>
            </a:r>
            <a:endParaRPr lang="en-GB" dirty="0"/>
          </a:p>
        </p:txBody>
      </p:sp>
      <p:sp>
        <p:nvSpPr>
          <p:cNvPr id="3" name="Text Placeholder 2"/>
          <p:cNvSpPr>
            <a:spLocks noGrp="1"/>
          </p:cNvSpPr>
          <p:nvPr>
            <p:ph type="body" idx="1"/>
          </p:nvPr>
        </p:nvSpPr>
        <p:spPr/>
        <p:txBody>
          <a:bodyPr/>
          <a:lstStyle/>
          <a:p>
            <a:r>
              <a:rPr lang="en-GB" dirty="0" smtClean="0"/>
              <a:t>Review Question(s)
Best Practice</a:t>
            </a:r>
            <a:endParaRPr lang="en-GB" dirty="0"/>
          </a:p>
        </p:txBody>
      </p:sp>
    </p:spTree>
    <p:extLst>
      <p:ext uri="{BB962C8B-B14F-4D97-AF65-F5344CB8AC3E}">
        <p14:creationId xmlns:p14="http://schemas.microsoft.com/office/powerpoint/2010/main" val="3390159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Introduction to Transferring Data</a:t>
            </a:r>
            <a:endParaRPr lang="en-GB" dirty="0"/>
          </a:p>
        </p:txBody>
      </p:sp>
      <p:sp>
        <p:nvSpPr>
          <p:cNvPr id="3" name="Text Placeholder 2"/>
          <p:cNvSpPr>
            <a:spLocks noGrp="1"/>
          </p:cNvSpPr>
          <p:nvPr>
            <p:ph type="body" idx="1"/>
          </p:nvPr>
        </p:nvSpPr>
        <p:spPr/>
        <p:txBody>
          <a:bodyPr/>
          <a:lstStyle/>
          <a:p>
            <a:r>
              <a:rPr lang="en-GB" dirty="0" smtClean="0"/>
              <a:t>Overview of Data Transfer
Available Tools for Data Transfer
Improving the Performance of Data Transfers
Disabling and Rebuilding Indexes
Disabling and Enabling Constraints</a:t>
            </a:r>
            <a:endParaRPr lang="en-GB" dirty="0"/>
          </a:p>
        </p:txBody>
      </p:sp>
    </p:spTree>
    <p:extLst>
      <p:ext uri="{BB962C8B-B14F-4D97-AF65-F5344CB8AC3E}">
        <p14:creationId xmlns:p14="http://schemas.microsoft.com/office/powerpoint/2010/main" val="3608708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Overview of Data Transfer</a:t>
            </a:r>
            <a:endParaRPr lang="en-GB" dirty="0"/>
          </a:p>
        </p:txBody>
      </p:sp>
      <p:sp>
        <p:nvSpPr>
          <p:cNvPr id="4" name="Text Box 29"/>
          <p:cNvSpPr txBox="1">
            <a:spLocks noChangeArrowheads="1"/>
          </p:cNvSpPr>
          <p:nvPr/>
        </p:nvSpPr>
        <p:spPr bwMode="auto">
          <a:xfrm>
            <a:off x="247240" y="1247489"/>
            <a:ext cx="8658220" cy="4715137"/>
          </a:xfrm>
          <a:prstGeom prst="rect">
            <a:avLst/>
          </a:prstGeom>
          <a:noFill/>
          <a:ln w="9525" algn="ctr">
            <a:noFill/>
            <a:miter lim="800000"/>
            <a:headEnd/>
            <a:tailEnd/>
          </a:ln>
          <a:effectLst/>
        </p:spPr>
        <p:txBody>
          <a:bodyPr wrap="square" lIns="182880" rIns="182880">
            <a:spAutoFit/>
          </a:bodyPr>
          <a:lstStyle/>
          <a:p>
            <a:pPr marL="173038" lvl="0" indent="-173038" fontAlgn="base">
              <a:lnSpc>
                <a:spcPct val="90000"/>
              </a:lnSpc>
              <a:spcBef>
                <a:spcPct val="70000"/>
              </a:spcBef>
              <a:spcAft>
                <a:spcPct val="0"/>
              </a:spcAft>
            </a:pPr>
            <a:r>
              <a:rPr lang="en-US" sz="2800" b="1" dirty="0">
                <a:solidFill>
                  <a:srgbClr val="000000"/>
                </a:solidFill>
                <a:latin typeface="Segoe UI" panose="020B0502040204020203" pitchFamily="34" charset="0"/>
                <a:ea typeface="Segoe UI" panose="020B0502040204020203" pitchFamily="34" charset="0"/>
                <a:cs typeface="Segoe UI" panose="020B0502040204020203" pitchFamily="34" charset="0"/>
              </a:rPr>
              <a:t>ETL: </a:t>
            </a:r>
          </a:p>
          <a:p>
            <a:pPr marL="173038" lvl="0" indent="-173038" fontAlgn="base">
              <a:lnSpc>
                <a:spcPct val="90000"/>
              </a:lnSpc>
              <a:spcBef>
                <a:spcPct val="70000"/>
              </a:spcBef>
              <a:spcAft>
                <a:spcPct val="0"/>
              </a:spcAft>
            </a:pPr>
            <a:r>
              <a:rPr lang="en-US" sz="2800" b="1" dirty="0">
                <a:solidFill>
                  <a:srgbClr val="000000"/>
                </a:solidFill>
                <a:latin typeface="Segoe UI" panose="020B0502040204020203" pitchFamily="34" charset="0"/>
                <a:ea typeface="Segoe UI" panose="020B0502040204020203" pitchFamily="34" charset="0"/>
                <a:cs typeface="Segoe UI" panose="020B0502040204020203" pitchFamily="34" charset="0"/>
              </a:rPr>
              <a:t>	E</a:t>
            </a:r>
            <a:r>
              <a:rPr lang="en-US" sz="2800" dirty="0">
                <a:solidFill>
                  <a:srgbClr val="000000"/>
                </a:solidFill>
                <a:latin typeface="Segoe UI" panose="020B0502040204020203" pitchFamily="34" charset="0"/>
                <a:ea typeface="Segoe UI" panose="020B0502040204020203" pitchFamily="34" charset="0"/>
                <a:cs typeface="Segoe UI" panose="020B0502040204020203" pitchFamily="34" charset="0"/>
              </a:rPr>
              <a:t>xtract 	&gt;	</a:t>
            </a:r>
            <a:r>
              <a:rPr lang="en-US" sz="2800" b="1" dirty="0">
                <a:solidFill>
                  <a:srgbClr val="000000"/>
                </a:solidFill>
                <a:latin typeface="Segoe UI" panose="020B0502040204020203" pitchFamily="34" charset="0"/>
                <a:ea typeface="Segoe UI" panose="020B0502040204020203" pitchFamily="34" charset="0"/>
                <a:cs typeface="Segoe UI" panose="020B0502040204020203" pitchFamily="34" charset="0"/>
              </a:rPr>
              <a:t>T</a:t>
            </a:r>
            <a:r>
              <a:rPr lang="en-US" sz="2800" dirty="0">
                <a:solidFill>
                  <a:srgbClr val="000000"/>
                </a:solidFill>
                <a:latin typeface="Segoe UI" panose="020B0502040204020203" pitchFamily="34" charset="0"/>
                <a:ea typeface="Segoe UI" panose="020B0502040204020203" pitchFamily="34" charset="0"/>
                <a:cs typeface="Segoe UI" panose="020B0502040204020203" pitchFamily="34" charset="0"/>
              </a:rPr>
              <a:t>ransform 	      &gt;		</a:t>
            </a:r>
            <a:r>
              <a:rPr lang="en-US" sz="2800" b="1" dirty="0">
                <a:solidFill>
                  <a:srgbClr val="000000"/>
                </a:solidFill>
                <a:latin typeface="Segoe UI" panose="020B0502040204020203" pitchFamily="34" charset="0"/>
                <a:ea typeface="Segoe UI" panose="020B0502040204020203" pitchFamily="34" charset="0"/>
                <a:cs typeface="Segoe UI" panose="020B0502040204020203" pitchFamily="34" charset="0"/>
              </a:rPr>
              <a:t>L</a:t>
            </a:r>
            <a:r>
              <a:rPr lang="en-US" sz="2800" dirty="0">
                <a:solidFill>
                  <a:srgbClr val="000000"/>
                </a:solidFill>
                <a:latin typeface="Segoe UI" panose="020B0502040204020203" pitchFamily="34" charset="0"/>
                <a:ea typeface="Segoe UI" panose="020B0502040204020203" pitchFamily="34" charset="0"/>
                <a:cs typeface="Segoe UI" panose="020B0502040204020203" pitchFamily="34" charset="0"/>
              </a:rPr>
              <a:t>oad</a:t>
            </a:r>
          </a:p>
          <a:p>
            <a:pPr marL="173038" lvl="0" indent="-173038" fontAlgn="base">
              <a:lnSpc>
                <a:spcPct val="90000"/>
              </a:lnSpc>
              <a:spcBef>
                <a:spcPct val="70000"/>
              </a:spcBef>
              <a:spcAft>
                <a:spcPct val="0"/>
              </a:spcAft>
            </a:pPr>
            <a:r>
              <a:rPr lang="en-US" sz="2800" b="1" dirty="0">
                <a:solidFill>
                  <a:srgbClr val="000000"/>
                </a:solidFill>
                <a:latin typeface="Segoe UI" panose="020B0502040204020203" pitchFamily="34" charset="0"/>
                <a:ea typeface="Segoe UI" panose="020B0502040204020203" pitchFamily="34" charset="0"/>
                <a:cs typeface="Segoe UI" panose="020B0502040204020203" pitchFamily="34" charset="0"/>
              </a:rPr>
              <a:t>Scenarios:</a:t>
            </a:r>
          </a:p>
          <a:p>
            <a:pPr marL="173038" lvl="0" indent="-173038" fontAlgn="base">
              <a:lnSpc>
                <a:spcPct val="90000"/>
              </a:lnSpc>
              <a:spcBef>
                <a:spcPct val="70000"/>
              </a:spcBef>
              <a:spcAft>
                <a:spcPct val="0"/>
              </a:spcAft>
              <a:buClr>
                <a:srgbClr val="006699"/>
              </a:buClr>
              <a:buSzPct val="90000"/>
              <a:buFontTx/>
              <a:buChar char="•"/>
            </a:pPr>
            <a:r>
              <a:rPr lang="en-US" sz="2400" dirty="0">
                <a:solidFill>
                  <a:srgbClr val="000000"/>
                </a:solidFill>
                <a:latin typeface="Segoe UI" panose="020B0502040204020203" pitchFamily="34" charset="0"/>
                <a:ea typeface="Segoe UI" panose="020B0502040204020203" pitchFamily="34" charset="0"/>
                <a:cs typeface="Segoe UI" panose="020B0502040204020203" pitchFamily="34" charset="0"/>
              </a:rPr>
              <a:t>Copying or moving between servers</a:t>
            </a:r>
          </a:p>
          <a:p>
            <a:pPr marL="173038" lvl="0" indent="-173038" fontAlgn="base">
              <a:lnSpc>
                <a:spcPct val="90000"/>
              </a:lnSpc>
              <a:spcBef>
                <a:spcPct val="70000"/>
              </a:spcBef>
              <a:spcAft>
                <a:spcPct val="0"/>
              </a:spcAft>
              <a:buClr>
                <a:srgbClr val="006699"/>
              </a:buClr>
              <a:buSzPct val="90000"/>
              <a:buFontTx/>
              <a:buChar char="•"/>
            </a:pPr>
            <a:r>
              <a:rPr lang="en-US" sz="2400" dirty="0">
                <a:solidFill>
                  <a:srgbClr val="000000"/>
                </a:solidFill>
                <a:latin typeface="Segoe UI" panose="020B0502040204020203" pitchFamily="34" charset="0"/>
                <a:ea typeface="Segoe UI" panose="020B0502040204020203" pitchFamily="34" charset="0"/>
                <a:cs typeface="Segoe UI" panose="020B0502040204020203" pitchFamily="34" charset="0"/>
              </a:rPr>
              <a:t>Exporting query data to a file</a:t>
            </a:r>
          </a:p>
          <a:p>
            <a:pPr marL="173038" lvl="0" indent="-173038" fontAlgn="base">
              <a:lnSpc>
                <a:spcPct val="90000"/>
              </a:lnSpc>
              <a:spcBef>
                <a:spcPct val="70000"/>
              </a:spcBef>
              <a:spcAft>
                <a:spcPct val="0"/>
              </a:spcAft>
              <a:buClr>
                <a:srgbClr val="006699"/>
              </a:buClr>
              <a:buSzPct val="90000"/>
              <a:buFontTx/>
              <a:buChar char="•"/>
            </a:pPr>
            <a:r>
              <a:rPr lang="en-US" sz="2400" dirty="0">
                <a:solidFill>
                  <a:srgbClr val="000000"/>
                </a:solidFill>
                <a:latin typeface="Segoe UI" panose="020B0502040204020203" pitchFamily="34" charset="0"/>
                <a:ea typeface="Segoe UI" panose="020B0502040204020203" pitchFamily="34" charset="0"/>
                <a:cs typeface="Segoe UI" panose="020B0502040204020203" pitchFamily="34" charset="0"/>
              </a:rPr>
              <a:t>Importing table data from a file</a:t>
            </a:r>
          </a:p>
          <a:p>
            <a:pPr marL="173038" lvl="0" indent="-173038" fontAlgn="base">
              <a:lnSpc>
                <a:spcPct val="90000"/>
              </a:lnSpc>
              <a:spcBef>
                <a:spcPct val="70000"/>
              </a:spcBef>
              <a:spcAft>
                <a:spcPct val="0"/>
              </a:spcAft>
              <a:buClr>
                <a:srgbClr val="006699"/>
              </a:buClr>
              <a:buSzPct val="90000"/>
              <a:buFontTx/>
              <a:buChar char="•"/>
            </a:pPr>
            <a:r>
              <a:rPr lang="en-US" sz="2400" dirty="0">
                <a:solidFill>
                  <a:srgbClr val="000000"/>
                </a:solidFill>
                <a:latin typeface="Segoe UI" panose="020B0502040204020203" pitchFamily="34" charset="0"/>
                <a:ea typeface="Segoe UI" panose="020B0502040204020203" pitchFamily="34" charset="0"/>
                <a:cs typeface="Segoe UI" panose="020B0502040204020203" pitchFamily="34" charset="0"/>
              </a:rPr>
              <a:t>Transforming and restructuring data</a:t>
            </a:r>
          </a:p>
          <a:p>
            <a:pPr lvl="0" fontAlgn="base">
              <a:lnSpc>
                <a:spcPct val="90000"/>
              </a:lnSpc>
              <a:spcBef>
                <a:spcPct val="70000"/>
              </a:spcBef>
              <a:spcAft>
                <a:spcPct val="0"/>
              </a:spcAft>
              <a:buClr>
                <a:srgbClr val="006699"/>
              </a:buClr>
              <a:buSzPct val="90000"/>
            </a:pPr>
            <a:endParaRPr lang="en-US" sz="20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1115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Available Tools for Data Transfer</a:t>
            </a:r>
            <a:endParaRPr lang="en-GB" dirty="0"/>
          </a:p>
        </p:txBody>
      </p:sp>
      <p:sp>
        <p:nvSpPr>
          <p:cNvPr id="4" name="Content Placeholder 1"/>
          <p:cNvSpPr txBox="1">
            <a:spLocks/>
          </p:cNvSpPr>
          <p:nvPr/>
        </p:nvSpPr>
        <p:spPr>
          <a:xfrm>
            <a:off x="838200" y="1853818"/>
            <a:ext cx="7678160" cy="4585464"/>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Import and Export Wizard</a:t>
            </a:r>
          </a:p>
          <a:p>
            <a:pPr lvl="1"/>
            <a:r>
              <a:rPr lang="en-GB" kern="0" dirty="0">
                <a:solidFill>
                  <a:srgbClr val="000000"/>
                </a:solidFill>
              </a:rPr>
              <a:t>SQL Server Integration Services</a:t>
            </a:r>
          </a:p>
          <a:p>
            <a:pPr lvl="0"/>
            <a:r>
              <a:rPr lang="en-GB" kern="0" dirty="0">
                <a:solidFill>
                  <a:srgbClr val="000000"/>
                </a:solidFill>
              </a:rPr>
              <a:t>Bulk Copy Program</a:t>
            </a:r>
          </a:p>
          <a:p>
            <a:pPr lvl="0"/>
            <a:r>
              <a:rPr lang="en-GB" kern="0" dirty="0">
                <a:solidFill>
                  <a:srgbClr val="000000"/>
                </a:solidFill>
              </a:rPr>
              <a:t>BULK INSERT</a:t>
            </a:r>
          </a:p>
          <a:p>
            <a:pPr lvl="0"/>
            <a:r>
              <a:rPr lang="en-GB" kern="0" dirty="0">
                <a:solidFill>
                  <a:srgbClr val="000000"/>
                </a:solidFill>
              </a:rPr>
              <a:t>OPENROWSET(BULK)</a:t>
            </a:r>
          </a:p>
        </p:txBody>
      </p:sp>
      <p:grpSp>
        <p:nvGrpSpPr>
          <p:cNvPr id="5" name="Group 4" descr="The slide illustrates the concept of data import and export to and from the file system."/>
          <p:cNvGrpSpPr/>
          <p:nvPr/>
        </p:nvGrpSpPr>
        <p:grpSpPr>
          <a:xfrm>
            <a:off x="5631263" y="1649186"/>
            <a:ext cx="2886336" cy="4839705"/>
            <a:chOff x="5631263" y="1649186"/>
            <a:chExt cx="2886336" cy="4839705"/>
          </a:xfrm>
        </p:grpSpPr>
        <p:grpSp>
          <p:nvGrpSpPr>
            <p:cNvPr id="6" name="Group 5"/>
            <p:cNvGrpSpPr>
              <a:grpSpLocks noChangeAspect="1"/>
            </p:cNvGrpSpPr>
            <p:nvPr/>
          </p:nvGrpSpPr>
          <p:grpSpPr>
            <a:xfrm>
              <a:off x="5736487" y="1649186"/>
              <a:ext cx="2565314" cy="1157485"/>
              <a:chOff x="2904848" y="2885814"/>
              <a:chExt cx="1681162" cy="959376"/>
            </a:xfrm>
          </p:grpSpPr>
          <p:sp>
            <p:nvSpPr>
              <p:cNvPr id="228" name="Flowchart: Magnetic Disk 227"/>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sp>
            <p:nvSpPr>
              <p:cNvPr id="229" name="Oval 228"/>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7" name="Group 6"/>
            <p:cNvGrpSpPr/>
            <p:nvPr/>
          </p:nvGrpSpPr>
          <p:grpSpPr>
            <a:xfrm>
              <a:off x="5631263" y="2982713"/>
              <a:ext cx="1441601" cy="2507123"/>
              <a:chOff x="5663956" y="3022478"/>
              <a:chExt cx="1441601" cy="2507123"/>
            </a:xfrm>
          </p:grpSpPr>
          <p:sp>
            <p:nvSpPr>
              <p:cNvPr id="121" name="Down Arrow 120"/>
              <p:cNvSpPr/>
              <p:nvPr/>
            </p:nvSpPr>
            <p:spPr bwMode="auto">
              <a:xfrm>
                <a:off x="5663956" y="3022478"/>
                <a:ext cx="1441601" cy="2507123"/>
              </a:xfrm>
              <a:prstGeom prst="downArrow">
                <a:avLst/>
              </a:prstGeom>
              <a:solidFill>
                <a:srgbClr val="4668C5"/>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Verdana" pitchFamily="34" charset="0"/>
                </a:endParaRPr>
              </a:p>
            </p:txBody>
          </p:sp>
          <p:grpSp>
            <p:nvGrpSpPr>
              <p:cNvPr id="122" name="Group 121"/>
              <p:cNvGrpSpPr>
                <a:grpSpLocks noChangeAspect="1"/>
              </p:cNvGrpSpPr>
              <p:nvPr/>
            </p:nvGrpSpPr>
            <p:grpSpPr>
              <a:xfrm>
                <a:off x="6069510" y="3183705"/>
                <a:ext cx="630491" cy="1925689"/>
                <a:chOff x="10198887" y="589261"/>
                <a:chExt cx="1095159" cy="3344909"/>
              </a:xfrm>
            </p:grpSpPr>
            <p:sp>
              <p:nvSpPr>
                <p:cNvPr id="123" name="Rectangle 122"/>
                <p:cNvSpPr/>
                <p:nvPr/>
              </p:nvSpPr>
              <p:spPr bwMode="auto">
                <a:xfrm>
                  <a:off x="10371750" y="1406176"/>
                  <a:ext cx="373101" cy="371498"/>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nvGrpSpPr>
                <p:cNvPr id="124" name="Group 123"/>
                <p:cNvGrpSpPr>
                  <a:grpSpLocks noChangeAspect="1"/>
                </p:cNvGrpSpPr>
                <p:nvPr/>
              </p:nvGrpSpPr>
              <p:grpSpPr>
                <a:xfrm>
                  <a:off x="10268601" y="800892"/>
                  <a:ext cx="801688" cy="798513"/>
                  <a:chOff x="7296944" y="5021262"/>
                  <a:chExt cx="801688" cy="798513"/>
                </a:xfrm>
              </p:grpSpPr>
              <p:sp>
                <p:nvSpPr>
                  <p:cNvPr id="212" name="Rectangle 25"/>
                  <p:cNvSpPr>
                    <a:spLocks noChangeArrowheads="1"/>
                  </p:cNvSpPr>
                  <p:nvPr/>
                </p:nvSpPr>
                <p:spPr bwMode="auto">
                  <a:xfrm>
                    <a:off x="7296944" y="5021262"/>
                    <a:ext cx="801688" cy="798513"/>
                  </a:xfrm>
                  <a:prstGeom prst="rect">
                    <a:avLst/>
                  </a:prstGeom>
                  <a:solidFill>
                    <a:srgbClr val="E81123"/>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3" name="Freeform 26"/>
                  <p:cNvSpPr>
                    <a:spLocks noChangeAspect="1"/>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4"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5"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6"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7"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8"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9"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20"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21"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22"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23"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24"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25"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26"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27"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125" name="Group 124"/>
                <p:cNvGrpSpPr>
                  <a:grpSpLocks noChangeAspect="1"/>
                </p:cNvGrpSpPr>
                <p:nvPr/>
              </p:nvGrpSpPr>
              <p:grpSpPr>
                <a:xfrm>
                  <a:off x="10602212" y="3317866"/>
                  <a:ext cx="618755" cy="616304"/>
                  <a:chOff x="7296944" y="5021262"/>
                  <a:chExt cx="801688" cy="798513"/>
                </a:xfrm>
              </p:grpSpPr>
              <p:sp>
                <p:nvSpPr>
                  <p:cNvPr id="196" name="Rectangle 25"/>
                  <p:cNvSpPr>
                    <a:spLocks noChangeArrowheads="1"/>
                  </p:cNvSpPr>
                  <p:nvPr/>
                </p:nvSpPr>
                <p:spPr bwMode="auto">
                  <a:xfrm>
                    <a:off x="7296944" y="5021262"/>
                    <a:ext cx="801688" cy="798513"/>
                  </a:xfrm>
                  <a:prstGeom prst="rect">
                    <a:avLst/>
                  </a:prstGeom>
                  <a:solidFill>
                    <a:srgbClr val="00D8CC"/>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7" name="Freeform 26"/>
                  <p:cNvSpPr>
                    <a:spLocks/>
                  </p:cNvSpPr>
                  <p:nvPr/>
                </p:nvSpPr>
                <p:spPr bwMode="auto">
                  <a:xfrm>
                    <a:off x="7458923" y="5164137"/>
                    <a:ext cx="62865"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8"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9"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0"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1"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2"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3"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4"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5"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6"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7"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8"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9"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0"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1"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126" name="Rectangle 125"/>
                <p:cNvSpPr/>
                <p:nvPr/>
              </p:nvSpPr>
              <p:spPr bwMode="auto">
                <a:xfrm>
                  <a:off x="10689959" y="2861581"/>
                  <a:ext cx="373101" cy="371498"/>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nvGrpSpPr>
                <p:cNvPr id="127" name="Group 126"/>
                <p:cNvGrpSpPr>
                  <a:grpSpLocks noChangeAspect="1"/>
                </p:cNvGrpSpPr>
                <p:nvPr/>
              </p:nvGrpSpPr>
              <p:grpSpPr>
                <a:xfrm>
                  <a:off x="10664264" y="1705353"/>
                  <a:ext cx="526116" cy="524032"/>
                  <a:chOff x="7296944" y="5021262"/>
                  <a:chExt cx="801688" cy="798513"/>
                </a:xfrm>
              </p:grpSpPr>
              <p:sp>
                <p:nvSpPr>
                  <p:cNvPr id="180" name="Rectangle 25"/>
                  <p:cNvSpPr>
                    <a:spLocks noChangeArrowheads="1"/>
                  </p:cNvSpPr>
                  <p:nvPr/>
                </p:nvSpPr>
                <p:spPr bwMode="auto">
                  <a:xfrm>
                    <a:off x="7296944" y="5021262"/>
                    <a:ext cx="801688" cy="798513"/>
                  </a:xfrm>
                  <a:prstGeom prst="rect">
                    <a:avLst/>
                  </a:prstGeom>
                  <a:solidFill>
                    <a:srgbClr val="002060"/>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1" name="Freeform 26"/>
                  <p:cNvSpPr>
                    <a:spLocks/>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2"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3"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4"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5"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6"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7"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8"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9"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0"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1"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2"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3"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4"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5"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128" name="Rectangle 127"/>
                <p:cNvSpPr/>
                <p:nvPr/>
              </p:nvSpPr>
              <p:spPr bwMode="auto">
                <a:xfrm>
                  <a:off x="10198887" y="2483751"/>
                  <a:ext cx="373101" cy="371498"/>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nvGrpSpPr>
                <p:cNvPr id="129" name="Group 128"/>
                <p:cNvGrpSpPr>
                  <a:grpSpLocks noChangeAspect="1"/>
                </p:cNvGrpSpPr>
                <p:nvPr/>
              </p:nvGrpSpPr>
              <p:grpSpPr>
                <a:xfrm>
                  <a:off x="10818042" y="2668681"/>
                  <a:ext cx="452965" cy="451171"/>
                  <a:chOff x="7296944" y="5021262"/>
                  <a:chExt cx="801688" cy="798513"/>
                </a:xfrm>
              </p:grpSpPr>
              <p:sp>
                <p:nvSpPr>
                  <p:cNvPr id="164" name="Rectangle 25"/>
                  <p:cNvSpPr>
                    <a:spLocks noChangeArrowheads="1"/>
                  </p:cNvSpPr>
                  <p:nvPr/>
                </p:nvSpPr>
                <p:spPr bwMode="auto">
                  <a:xfrm>
                    <a:off x="7296944" y="5021262"/>
                    <a:ext cx="801688" cy="798513"/>
                  </a:xfrm>
                  <a:prstGeom prst="rect">
                    <a:avLst/>
                  </a:prstGeom>
                  <a:solidFill>
                    <a:srgbClr val="008272"/>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5" name="Freeform 26"/>
                  <p:cNvSpPr>
                    <a:spLocks noChangeAspect="1"/>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6"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7"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8"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9"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0"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1"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2"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3"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4"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5"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6"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7"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8"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9"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130" name="Group 129"/>
                <p:cNvGrpSpPr>
                  <a:grpSpLocks noChangeAspect="1"/>
                </p:cNvGrpSpPr>
                <p:nvPr/>
              </p:nvGrpSpPr>
              <p:grpSpPr>
                <a:xfrm>
                  <a:off x="10252696" y="1979478"/>
                  <a:ext cx="701055" cy="698279"/>
                  <a:chOff x="7296944" y="5021262"/>
                  <a:chExt cx="801688" cy="798513"/>
                </a:xfrm>
              </p:grpSpPr>
              <p:sp>
                <p:nvSpPr>
                  <p:cNvPr id="148" name="Rectangle 25"/>
                  <p:cNvSpPr>
                    <a:spLocks noChangeArrowheads="1"/>
                  </p:cNvSpPr>
                  <p:nvPr/>
                </p:nvSpPr>
                <p:spPr bwMode="auto">
                  <a:xfrm>
                    <a:off x="7296944" y="5021262"/>
                    <a:ext cx="801688" cy="798513"/>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9" name="Freeform 26"/>
                  <p:cNvSpPr>
                    <a:spLocks/>
                  </p:cNvSpPr>
                  <p:nvPr/>
                </p:nvSpPr>
                <p:spPr bwMode="auto">
                  <a:xfrm>
                    <a:off x="7458923" y="5164137"/>
                    <a:ext cx="62865"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0"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1"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2"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3"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4"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5"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6"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7"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8"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9"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0"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1"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2"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3"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131" name="Group 130"/>
                <p:cNvGrpSpPr>
                  <a:grpSpLocks noChangeAspect="1"/>
                </p:cNvGrpSpPr>
                <p:nvPr/>
              </p:nvGrpSpPr>
              <p:grpSpPr>
                <a:xfrm>
                  <a:off x="10860530" y="589261"/>
                  <a:ext cx="433516" cy="431799"/>
                  <a:chOff x="7296944" y="5021262"/>
                  <a:chExt cx="801688" cy="798513"/>
                </a:xfrm>
              </p:grpSpPr>
              <p:sp>
                <p:nvSpPr>
                  <p:cNvPr id="132" name="Rectangle 25"/>
                  <p:cNvSpPr>
                    <a:spLocks noChangeArrowheads="1"/>
                  </p:cNvSpPr>
                  <p:nvPr/>
                </p:nvSpPr>
                <p:spPr bwMode="auto">
                  <a:xfrm>
                    <a:off x="7296944" y="5021262"/>
                    <a:ext cx="801688" cy="798513"/>
                  </a:xfrm>
                  <a:prstGeom prst="rect">
                    <a:avLst/>
                  </a:prstGeom>
                  <a:solidFill>
                    <a:srgbClr val="7030A0"/>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3" name="Freeform 26"/>
                  <p:cNvSpPr>
                    <a:spLocks/>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4"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5"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6"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7"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8"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9"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0"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1"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2"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3"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4"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5"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6"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7"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grpSp>
        <p:pic>
          <p:nvPicPr>
            <p:cNvPr id="8" name="Picture 7"/>
            <p:cNvPicPr>
              <a:picLocks noChangeAspect="1"/>
            </p:cNvPicPr>
            <p:nvPr/>
          </p:nvPicPr>
          <p:blipFill>
            <a:blip r:embed="rId3"/>
            <a:stretch>
              <a:fillRect/>
            </a:stretch>
          </p:blipFill>
          <p:spPr>
            <a:xfrm rot="16200000">
              <a:off x="7342765" y="5517826"/>
              <a:ext cx="853361" cy="1088769"/>
            </a:xfrm>
            <a:prstGeom prst="rect">
              <a:avLst/>
            </a:prstGeom>
          </p:spPr>
        </p:pic>
        <p:grpSp>
          <p:nvGrpSpPr>
            <p:cNvPr id="9" name="Group 8"/>
            <p:cNvGrpSpPr/>
            <p:nvPr/>
          </p:nvGrpSpPr>
          <p:grpSpPr>
            <a:xfrm>
              <a:off x="7023730" y="2975841"/>
              <a:ext cx="1493869" cy="2492281"/>
              <a:chOff x="7352280" y="3022477"/>
              <a:chExt cx="1493869" cy="2492281"/>
            </a:xfrm>
          </p:grpSpPr>
          <p:sp>
            <p:nvSpPr>
              <p:cNvPr id="14" name="Down Arrow 13"/>
              <p:cNvSpPr/>
              <p:nvPr/>
            </p:nvSpPr>
            <p:spPr bwMode="auto">
              <a:xfrm rot="10800000">
                <a:off x="7352280" y="3022477"/>
                <a:ext cx="1493869" cy="2492281"/>
              </a:xfrm>
              <a:prstGeom prst="downArrow">
                <a:avLst/>
              </a:prstGeom>
              <a:solidFill>
                <a:srgbClr val="4668C5"/>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Verdana" pitchFamily="34" charset="0"/>
                </a:endParaRPr>
              </a:p>
            </p:txBody>
          </p:sp>
          <p:grpSp>
            <p:nvGrpSpPr>
              <p:cNvPr id="15" name="Group 14"/>
              <p:cNvGrpSpPr>
                <a:grpSpLocks noChangeAspect="1"/>
              </p:cNvGrpSpPr>
              <p:nvPr/>
            </p:nvGrpSpPr>
            <p:grpSpPr>
              <a:xfrm>
                <a:off x="7793825" y="3417998"/>
                <a:ext cx="630491" cy="1925689"/>
                <a:chOff x="10198887" y="589261"/>
                <a:chExt cx="1095159" cy="3344909"/>
              </a:xfrm>
            </p:grpSpPr>
            <p:sp>
              <p:nvSpPr>
                <p:cNvPr id="16" name="Rectangle 15"/>
                <p:cNvSpPr/>
                <p:nvPr/>
              </p:nvSpPr>
              <p:spPr bwMode="auto">
                <a:xfrm>
                  <a:off x="10371750" y="1406176"/>
                  <a:ext cx="373101" cy="371498"/>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nvGrpSpPr>
                <p:cNvPr id="17" name="Group 16"/>
                <p:cNvGrpSpPr>
                  <a:grpSpLocks noChangeAspect="1"/>
                </p:cNvGrpSpPr>
                <p:nvPr/>
              </p:nvGrpSpPr>
              <p:grpSpPr>
                <a:xfrm>
                  <a:off x="10268601" y="800892"/>
                  <a:ext cx="801688" cy="798513"/>
                  <a:chOff x="7296944" y="5021262"/>
                  <a:chExt cx="801688" cy="798513"/>
                </a:xfrm>
              </p:grpSpPr>
              <p:sp>
                <p:nvSpPr>
                  <p:cNvPr id="105" name="Rectangle 25"/>
                  <p:cNvSpPr>
                    <a:spLocks noChangeArrowheads="1"/>
                  </p:cNvSpPr>
                  <p:nvPr/>
                </p:nvSpPr>
                <p:spPr bwMode="auto">
                  <a:xfrm>
                    <a:off x="7296944" y="5021262"/>
                    <a:ext cx="801688" cy="798513"/>
                  </a:xfrm>
                  <a:prstGeom prst="rect">
                    <a:avLst/>
                  </a:prstGeom>
                  <a:solidFill>
                    <a:srgbClr val="E81123"/>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6" name="Freeform 26"/>
                  <p:cNvSpPr>
                    <a:spLocks noChangeAspect="1"/>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7"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8"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9"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0"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1"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2"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3"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4"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5"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6"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7"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8"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9"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0"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18" name="Group 17"/>
                <p:cNvGrpSpPr>
                  <a:grpSpLocks noChangeAspect="1"/>
                </p:cNvGrpSpPr>
                <p:nvPr/>
              </p:nvGrpSpPr>
              <p:grpSpPr>
                <a:xfrm>
                  <a:off x="10602212" y="3317866"/>
                  <a:ext cx="618755" cy="616304"/>
                  <a:chOff x="7296944" y="5021262"/>
                  <a:chExt cx="801688" cy="798513"/>
                </a:xfrm>
              </p:grpSpPr>
              <p:sp>
                <p:nvSpPr>
                  <p:cNvPr id="89" name="Rectangle 25"/>
                  <p:cNvSpPr>
                    <a:spLocks noChangeArrowheads="1"/>
                  </p:cNvSpPr>
                  <p:nvPr/>
                </p:nvSpPr>
                <p:spPr bwMode="auto">
                  <a:xfrm>
                    <a:off x="7296944" y="5021262"/>
                    <a:ext cx="801688" cy="798513"/>
                  </a:xfrm>
                  <a:prstGeom prst="rect">
                    <a:avLst/>
                  </a:prstGeom>
                  <a:solidFill>
                    <a:srgbClr val="00D8CC"/>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0" name="Freeform 26"/>
                  <p:cNvSpPr>
                    <a:spLocks/>
                  </p:cNvSpPr>
                  <p:nvPr/>
                </p:nvSpPr>
                <p:spPr bwMode="auto">
                  <a:xfrm>
                    <a:off x="7458923" y="5164137"/>
                    <a:ext cx="62865"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1"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2"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3"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4"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5"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6"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7"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8"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9"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0"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1"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2"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3"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4"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19" name="Rectangle 18"/>
                <p:cNvSpPr/>
                <p:nvPr/>
              </p:nvSpPr>
              <p:spPr bwMode="auto">
                <a:xfrm>
                  <a:off x="10689959" y="2861581"/>
                  <a:ext cx="373101" cy="371498"/>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nvGrpSpPr>
                <p:cNvPr id="20" name="Group 19"/>
                <p:cNvGrpSpPr>
                  <a:grpSpLocks noChangeAspect="1"/>
                </p:cNvGrpSpPr>
                <p:nvPr/>
              </p:nvGrpSpPr>
              <p:grpSpPr>
                <a:xfrm>
                  <a:off x="10664264" y="1705353"/>
                  <a:ext cx="526116" cy="524032"/>
                  <a:chOff x="7296944" y="5021262"/>
                  <a:chExt cx="801688" cy="798513"/>
                </a:xfrm>
              </p:grpSpPr>
              <p:sp>
                <p:nvSpPr>
                  <p:cNvPr id="73" name="Rectangle 25"/>
                  <p:cNvSpPr>
                    <a:spLocks noChangeArrowheads="1"/>
                  </p:cNvSpPr>
                  <p:nvPr/>
                </p:nvSpPr>
                <p:spPr bwMode="auto">
                  <a:xfrm>
                    <a:off x="7296944" y="5021262"/>
                    <a:ext cx="801688" cy="798513"/>
                  </a:xfrm>
                  <a:prstGeom prst="rect">
                    <a:avLst/>
                  </a:prstGeom>
                  <a:solidFill>
                    <a:srgbClr val="002060"/>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4" name="Freeform 26"/>
                  <p:cNvSpPr>
                    <a:spLocks/>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5"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6"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7"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8"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9"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0"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1"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2"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3"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4"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5"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6"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7"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8"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21" name="Rectangle 20"/>
                <p:cNvSpPr/>
                <p:nvPr/>
              </p:nvSpPr>
              <p:spPr bwMode="auto">
                <a:xfrm>
                  <a:off x="10198887" y="2483751"/>
                  <a:ext cx="373101" cy="371498"/>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nvGrpSpPr>
                <p:cNvPr id="22" name="Group 21"/>
                <p:cNvGrpSpPr>
                  <a:grpSpLocks noChangeAspect="1"/>
                </p:cNvGrpSpPr>
                <p:nvPr/>
              </p:nvGrpSpPr>
              <p:grpSpPr>
                <a:xfrm>
                  <a:off x="10818042" y="2668681"/>
                  <a:ext cx="452965" cy="451171"/>
                  <a:chOff x="7296944" y="5021262"/>
                  <a:chExt cx="801688" cy="798513"/>
                </a:xfrm>
              </p:grpSpPr>
              <p:sp>
                <p:nvSpPr>
                  <p:cNvPr id="57" name="Rectangle 25"/>
                  <p:cNvSpPr>
                    <a:spLocks noChangeArrowheads="1"/>
                  </p:cNvSpPr>
                  <p:nvPr/>
                </p:nvSpPr>
                <p:spPr bwMode="auto">
                  <a:xfrm>
                    <a:off x="7296944" y="5021262"/>
                    <a:ext cx="801688" cy="798513"/>
                  </a:xfrm>
                  <a:prstGeom prst="rect">
                    <a:avLst/>
                  </a:prstGeom>
                  <a:solidFill>
                    <a:srgbClr val="008272"/>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8" name="Freeform 26"/>
                  <p:cNvSpPr>
                    <a:spLocks noChangeAspect="1"/>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9"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0"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1"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2"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3"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4"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5"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6"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7"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8"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9"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0"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1"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2"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23" name="Group 22"/>
                <p:cNvGrpSpPr>
                  <a:grpSpLocks noChangeAspect="1"/>
                </p:cNvGrpSpPr>
                <p:nvPr/>
              </p:nvGrpSpPr>
              <p:grpSpPr>
                <a:xfrm>
                  <a:off x="10252696" y="1979478"/>
                  <a:ext cx="701055" cy="698279"/>
                  <a:chOff x="7296944" y="5021262"/>
                  <a:chExt cx="801688" cy="798513"/>
                </a:xfrm>
              </p:grpSpPr>
              <p:sp>
                <p:nvSpPr>
                  <p:cNvPr id="41" name="Rectangle 25"/>
                  <p:cNvSpPr>
                    <a:spLocks noChangeArrowheads="1"/>
                  </p:cNvSpPr>
                  <p:nvPr/>
                </p:nvSpPr>
                <p:spPr bwMode="auto">
                  <a:xfrm>
                    <a:off x="7296944" y="5021262"/>
                    <a:ext cx="801688" cy="798513"/>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2" name="Freeform 26"/>
                  <p:cNvSpPr>
                    <a:spLocks/>
                  </p:cNvSpPr>
                  <p:nvPr/>
                </p:nvSpPr>
                <p:spPr bwMode="auto">
                  <a:xfrm>
                    <a:off x="7458923" y="5164137"/>
                    <a:ext cx="62865"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3"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4"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5"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6"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7"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8"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9"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0"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1"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2"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3"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4"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5"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6"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24" name="Group 23"/>
                <p:cNvGrpSpPr>
                  <a:grpSpLocks noChangeAspect="1"/>
                </p:cNvGrpSpPr>
                <p:nvPr/>
              </p:nvGrpSpPr>
              <p:grpSpPr>
                <a:xfrm>
                  <a:off x="10860530" y="589261"/>
                  <a:ext cx="433516" cy="431799"/>
                  <a:chOff x="7296944" y="5021262"/>
                  <a:chExt cx="801688" cy="798513"/>
                </a:xfrm>
              </p:grpSpPr>
              <p:sp>
                <p:nvSpPr>
                  <p:cNvPr id="25" name="Rectangle 25"/>
                  <p:cNvSpPr>
                    <a:spLocks noChangeArrowheads="1"/>
                  </p:cNvSpPr>
                  <p:nvPr/>
                </p:nvSpPr>
                <p:spPr bwMode="auto">
                  <a:xfrm>
                    <a:off x="7296944" y="5021262"/>
                    <a:ext cx="801688" cy="798513"/>
                  </a:xfrm>
                  <a:prstGeom prst="rect">
                    <a:avLst/>
                  </a:prstGeom>
                  <a:solidFill>
                    <a:srgbClr val="7030A0"/>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6" name="Freeform 26"/>
                  <p:cNvSpPr>
                    <a:spLocks/>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7"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8"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9"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0"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1"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2"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3"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4"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5"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6"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7"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8"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9"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0"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grpSp>
        <p:grpSp>
          <p:nvGrpSpPr>
            <p:cNvPr id="10" name="Group 10"/>
            <p:cNvGrpSpPr>
              <a:grpSpLocks noChangeAspect="1"/>
            </p:cNvGrpSpPr>
            <p:nvPr/>
          </p:nvGrpSpPr>
          <p:grpSpPr bwMode="auto">
            <a:xfrm rot="16200000">
              <a:off x="5916073" y="5531751"/>
              <a:ext cx="836914" cy="1068716"/>
              <a:chOff x="1805" y="2643"/>
              <a:chExt cx="621" cy="793"/>
            </a:xfrm>
          </p:grpSpPr>
          <p:sp>
            <p:nvSpPr>
              <p:cNvPr id="11" name="AutoShape 9"/>
              <p:cNvSpPr>
                <a:spLocks noChangeAspect="1" noChangeArrowheads="1" noTextEdit="1"/>
              </p:cNvSpPr>
              <p:nvPr/>
            </p:nvSpPr>
            <p:spPr bwMode="auto">
              <a:xfrm>
                <a:off x="1805" y="2643"/>
                <a:ext cx="618" cy="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 name="Freeform 11"/>
              <p:cNvSpPr>
                <a:spLocks/>
              </p:cNvSpPr>
              <p:nvPr/>
            </p:nvSpPr>
            <p:spPr bwMode="auto">
              <a:xfrm>
                <a:off x="1807" y="2645"/>
                <a:ext cx="619" cy="690"/>
              </a:xfrm>
              <a:custGeom>
                <a:avLst/>
                <a:gdLst>
                  <a:gd name="T0" fmla="*/ 247 w 258"/>
                  <a:gd name="T1" fmla="*/ 20 h 289"/>
                  <a:gd name="T2" fmla="*/ 233 w 258"/>
                  <a:gd name="T3" fmla="*/ 20 h 289"/>
                  <a:gd name="T4" fmla="*/ 206 w 258"/>
                  <a:gd name="T5" fmla="*/ 0 h 289"/>
                  <a:gd name="T6" fmla="*/ 29 w 258"/>
                  <a:gd name="T7" fmla="*/ 0 h 289"/>
                  <a:gd name="T8" fmla="*/ 0 w 258"/>
                  <a:gd name="T9" fmla="*/ 29 h 289"/>
                  <a:gd name="T10" fmla="*/ 0 w 258"/>
                  <a:gd name="T11" fmla="*/ 260 h 289"/>
                  <a:gd name="T12" fmla="*/ 29 w 258"/>
                  <a:gd name="T13" fmla="*/ 289 h 289"/>
                  <a:gd name="T14" fmla="*/ 206 w 258"/>
                  <a:gd name="T15" fmla="*/ 289 h 289"/>
                  <a:gd name="T16" fmla="*/ 234 w 258"/>
                  <a:gd name="T17" fmla="*/ 260 h 289"/>
                  <a:gd name="T18" fmla="*/ 234 w 258"/>
                  <a:gd name="T19" fmla="*/ 129 h 289"/>
                  <a:gd name="T20" fmla="*/ 247 w 258"/>
                  <a:gd name="T21" fmla="*/ 129 h 289"/>
                  <a:gd name="T22" fmla="*/ 258 w 258"/>
                  <a:gd name="T23" fmla="*/ 119 h 289"/>
                  <a:gd name="T24" fmla="*/ 258 w 258"/>
                  <a:gd name="T25" fmla="*/ 31 h 289"/>
                  <a:gd name="T26" fmla="*/ 247 w 258"/>
                  <a:gd name="T27" fmla="*/ 2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8" h="289">
                    <a:moveTo>
                      <a:pt x="247" y="20"/>
                    </a:moveTo>
                    <a:cubicBezTo>
                      <a:pt x="233" y="20"/>
                      <a:pt x="233" y="20"/>
                      <a:pt x="233" y="20"/>
                    </a:cubicBezTo>
                    <a:cubicBezTo>
                      <a:pt x="229" y="9"/>
                      <a:pt x="218" y="0"/>
                      <a:pt x="206" y="0"/>
                    </a:cubicBezTo>
                    <a:cubicBezTo>
                      <a:pt x="29" y="0"/>
                      <a:pt x="29" y="0"/>
                      <a:pt x="29" y="0"/>
                    </a:cubicBezTo>
                    <a:cubicBezTo>
                      <a:pt x="13" y="0"/>
                      <a:pt x="0" y="13"/>
                      <a:pt x="0" y="29"/>
                    </a:cubicBezTo>
                    <a:cubicBezTo>
                      <a:pt x="0" y="260"/>
                      <a:pt x="0" y="260"/>
                      <a:pt x="0" y="260"/>
                    </a:cubicBezTo>
                    <a:cubicBezTo>
                      <a:pt x="0" y="276"/>
                      <a:pt x="13" y="289"/>
                      <a:pt x="29" y="289"/>
                    </a:cubicBezTo>
                    <a:cubicBezTo>
                      <a:pt x="206" y="289"/>
                      <a:pt x="206" y="289"/>
                      <a:pt x="206" y="289"/>
                    </a:cubicBezTo>
                    <a:cubicBezTo>
                      <a:pt x="221" y="289"/>
                      <a:pt x="234" y="276"/>
                      <a:pt x="234" y="260"/>
                    </a:cubicBezTo>
                    <a:cubicBezTo>
                      <a:pt x="234" y="129"/>
                      <a:pt x="234" y="129"/>
                      <a:pt x="234" y="129"/>
                    </a:cubicBezTo>
                    <a:cubicBezTo>
                      <a:pt x="247" y="129"/>
                      <a:pt x="247" y="129"/>
                      <a:pt x="247" y="129"/>
                    </a:cubicBezTo>
                    <a:cubicBezTo>
                      <a:pt x="253" y="129"/>
                      <a:pt x="258" y="125"/>
                      <a:pt x="258" y="119"/>
                    </a:cubicBezTo>
                    <a:cubicBezTo>
                      <a:pt x="258" y="31"/>
                      <a:pt x="258" y="31"/>
                      <a:pt x="258" y="31"/>
                    </a:cubicBezTo>
                    <a:cubicBezTo>
                      <a:pt x="258" y="25"/>
                      <a:pt x="253" y="20"/>
                      <a:pt x="247" y="20"/>
                    </a:cubicBezTo>
                    <a:close/>
                  </a:path>
                </a:pathLst>
              </a:custGeom>
              <a:solidFill>
                <a:srgbClr val="DB97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 name="Freeform 13"/>
              <p:cNvSpPr>
                <a:spLocks/>
              </p:cNvSpPr>
              <p:nvPr/>
            </p:nvSpPr>
            <p:spPr bwMode="auto">
              <a:xfrm>
                <a:off x="1807" y="2653"/>
                <a:ext cx="477" cy="783"/>
              </a:xfrm>
              <a:custGeom>
                <a:avLst/>
                <a:gdLst>
                  <a:gd name="T0" fmla="*/ 199 w 199"/>
                  <a:gd name="T1" fmla="*/ 302 h 328"/>
                  <a:gd name="T2" fmla="*/ 174 w 199"/>
                  <a:gd name="T3" fmla="*/ 325 h 328"/>
                  <a:gd name="T4" fmla="*/ 24 w 199"/>
                  <a:gd name="T5" fmla="*/ 292 h 328"/>
                  <a:gd name="T6" fmla="*/ 0 w 199"/>
                  <a:gd name="T7" fmla="*/ 257 h 328"/>
                  <a:gd name="T8" fmla="*/ 0 w 199"/>
                  <a:gd name="T9" fmla="*/ 26 h 328"/>
                  <a:gd name="T10" fmla="*/ 24 w 199"/>
                  <a:gd name="T11" fmla="*/ 3 h 328"/>
                  <a:gd name="T12" fmla="*/ 174 w 199"/>
                  <a:gd name="T13" fmla="*/ 36 h 328"/>
                  <a:gd name="T14" fmla="*/ 199 w 199"/>
                  <a:gd name="T15" fmla="*/ 70 h 328"/>
                  <a:gd name="T16" fmla="*/ 199 w 199"/>
                  <a:gd name="T17" fmla="*/ 302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328">
                    <a:moveTo>
                      <a:pt x="199" y="302"/>
                    </a:moveTo>
                    <a:cubicBezTo>
                      <a:pt x="199" y="318"/>
                      <a:pt x="188" y="328"/>
                      <a:pt x="174" y="325"/>
                    </a:cubicBezTo>
                    <a:cubicBezTo>
                      <a:pt x="24" y="292"/>
                      <a:pt x="24" y="292"/>
                      <a:pt x="24" y="292"/>
                    </a:cubicBezTo>
                    <a:cubicBezTo>
                      <a:pt x="11" y="289"/>
                      <a:pt x="0" y="273"/>
                      <a:pt x="0" y="257"/>
                    </a:cubicBezTo>
                    <a:cubicBezTo>
                      <a:pt x="0" y="26"/>
                      <a:pt x="0" y="26"/>
                      <a:pt x="0" y="26"/>
                    </a:cubicBezTo>
                    <a:cubicBezTo>
                      <a:pt x="0" y="10"/>
                      <a:pt x="11" y="0"/>
                      <a:pt x="24" y="3"/>
                    </a:cubicBezTo>
                    <a:cubicBezTo>
                      <a:pt x="174" y="36"/>
                      <a:pt x="174" y="36"/>
                      <a:pt x="174" y="36"/>
                    </a:cubicBezTo>
                    <a:cubicBezTo>
                      <a:pt x="188" y="39"/>
                      <a:pt x="199" y="54"/>
                      <a:pt x="199" y="70"/>
                    </a:cubicBezTo>
                    <a:lnTo>
                      <a:pt x="199" y="302"/>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spTree>
    <p:extLst>
      <p:ext uri="{BB962C8B-B14F-4D97-AF65-F5344CB8AC3E}">
        <p14:creationId xmlns:p14="http://schemas.microsoft.com/office/powerpoint/2010/main" val="2154855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Improving the Performance of Data Transfers</a:t>
            </a:r>
            <a:endParaRPr lang="en-GB" dirty="0"/>
          </a:p>
        </p:txBody>
      </p:sp>
      <p:sp>
        <p:nvSpPr>
          <p:cNvPr id="4" name="Content Placeholder 2"/>
          <p:cNvSpPr txBox="1">
            <a:spLocks/>
          </p:cNvSpPr>
          <p:nvPr/>
        </p:nvSpPr>
        <p:spPr>
          <a:xfrm>
            <a:off x="186072" y="957047"/>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Disable constraints, indexes, and triggers:</a:t>
            </a:r>
          </a:p>
          <a:p>
            <a:pPr lvl="1"/>
            <a:r>
              <a:rPr lang="en-US" kern="0" dirty="0">
                <a:solidFill>
                  <a:srgbClr val="000000"/>
                </a:solidFill>
              </a:rPr>
              <a:t>No need to check constraints as each row is loaded</a:t>
            </a:r>
          </a:p>
          <a:p>
            <a:pPr lvl="1"/>
            <a:r>
              <a:rPr lang="en-US" kern="0" dirty="0">
                <a:solidFill>
                  <a:srgbClr val="000000"/>
                </a:solidFill>
              </a:rPr>
              <a:t>Indexes don’t need to be maintained during import</a:t>
            </a:r>
          </a:p>
          <a:p>
            <a:pPr lvl="1"/>
            <a:r>
              <a:rPr lang="en-US" kern="0" dirty="0">
                <a:solidFill>
                  <a:srgbClr val="000000"/>
                </a:solidFill>
              </a:rPr>
              <a:t>Important to check business requirements before disabling triggers</a:t>
            </a:r>
          </a:p>
          <a:p>
            <a:pPr lvl="1"/>
            <a:endParaRPr lang="en-US" kern="0" dirty="0">
              <a:solidFill>
                <a:srgbClr val="000000"/>
              </a:solidFill>
            </a:endParaRPr>
          </a:p>
          <a:p>
            <a:pPr lvl="0"/>
            <a:r>
              <a:rPr lang="en-US" kern="0" dirty="0">
                <a:solidFill>
                  <a:srgbClr val="000000"/>
                </a:solidFill>
              </a:rPr>
              <a:t>Minimizing locking:</a:t>
            </a:r>
          </a:p>
          <a:p>
            <a:pPr lvl="1"/>
            <a:r>
              <a:rPr lang="en-US" kern="0" dirty="0">
                <a:solidFill>
                  <a:srgbClr val="000000"/>
                </a:solidFill>
              </a:rPr>
              <a:t>Consider the use of TABLOCK to speed up the import</a:t>
            </a:r>
          </a:p>
          <a:p>
            <a:pPr lvl="1"/>
            <a:endParaRPr lang="en-US" kern="0" dirty="0">
              <a:solidFill>
                <a:srgbClr val="000000"/>
              </a:solidFill>
            </a:endParaRPr>
          </a:p>
          <a:p>
            <a:pPr lvl="0"/>
            <a:r>
              <a:rPr lang="en-US" kern="0" dirty="0">
                <a:solidFill>
                  <a:srgbClr val="000000"/>
                </a:solidFill>
              </a:rPr>
              <a:t>Minimizing logging:</a:t>
            </a:r>
          </a:p>
          <a:p>
            <a:pPr lvl="1"/>
            <a:r>
              <a:rPr lang="en-US" kern="0" dirty="0">
                <a:solidFill>
                  <a:srgbClr val="000000"/>
                </a:solidFill>
              </a:rPr>
              <a:t>Database must be in BULK_LOGGED or SIMPLE model</a:t>
            </a:r>
          </a:p>
          <a:p>
            <a:pPr lvl="1"/>
            <a:r>
              <a:rPr lang="en-US" kern="0" dirty="0">
                <a:solidFill>
                  <a:srgbClr val="000000"/>
                </a:solidFill>
              </a:rPr>
              <a:t>Additional requirements on table structure and locking</a:t>
            </a:r>
          </a:p>
        </p:txBody>
      </p:sp>
    </p:spTree>
    <p:extLst>
      <p:ext uri="{BB962C8B-B14F-4D97-AF65-F5344CB8AC3E}">
        <p14:creationId xmlns:p14="http://schemas.microsoft.com/office/powerpoint/2010/main" val="1025645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c618587f-30b1-4ca7-b81a-7ef562ce065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Disabling and Rebuilding Indexes</a:t>
            </a:r>
            <a:endParaRPr lang="en-GB" dirty="0"/>
          </a:p>
        </p:txBody>
      </p:sp>
      <p:sp>
        <p:nvSpPr>
          <p:cNvPr id="4" name="Content Placeholder 2"/>
          <p:cNvSpPr txBox="1">
            <a:spLocks/>
          </p:cNvSpPr>
          <p:nvPr/>
        </p:nvSpPr>
        <p:spPr>
          <a:xfrm>
            <a:off x="490873" y="957046"/>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AU" sz="2400" kern="0" dirty="0">
                <a:solidFill>
                  <a:srgbClr val="000000"/>
                </a:solidFill>
              </a:rPr>
              <a:t>Disabling an index:</a:t>
            </a:r>
          </a:p>
          <a:p>
            <a:pPr lvl="1"/>
            <a:r>
              <a:rPr lang="en-AU" kern="0" dirty="0">
                <a:solidFill>
                  <a:srgbClr val="000000"/>
                </a:solidFill>
              </a:rPr>
              <a:t>Prevents user access to the index</a:t>
            </a:r>
          </a:p>
          <a:p>
            <a:pPr lvl="1"/>
            <a:r>
              <a:rPr lang="en-US" kern="0" dirty="0">
                <a:solidFill>
                  <a:srgbClr val="000000"/>
                </a:solidFill>
              </a:rPr>
              <a:t>Prevents access to the data if it is a clustered index</a:t>
            </a:r>
          </a:p>
          <a:p>
            <a:pPr lvl="1"/>
            <a:r>
              <a:rPr lang="en-US" kern="0" dirty="0">
                <a:solidFill>
                  <a:srgbClr val="000000"/>
                </a:solidFill>
              </a:rPr>
              <a:t>Keeps index definition in metadata </a:t>
            </a:r>
          </a:p>
          <a:p>
            <a:pPr lvl="1"/>
            <a:r>
              <a:rPr lang="en-US" kern="0" dirty="0">
                <a:solidFill>
                  <a:srgbClr val="000000"/>
                </a:solidFill>
              </a:rPr>
              <a:t>Speeds up data import in tables</a:t>
            </a:r>
          </a:p>
          <a:p>
            <a:pPr lvl="1"/>
            <a:endParaRPr lang="en-US" kern="0" dirty="0">
              <a:solidFill>
                <a:srgbClr val="000000"/>
              </a:solidFill>
            </a:endParaRPr>
          </a:p>
          <a:p>
            <a:pPr lvl="0"/>
            <a:r>
              <a:rPr lang="en-US" sz="2400" kern="0" dirty="0">
                <a:solidFill>
                  <a:srgbClr val="000000"/>
                </a:solidFill>
              </a:rPr>
              <a:t>Enabling an index:</a:t>
            </a:r>
          </a:p>
          <a:p>
            <a:pPr lvl="1"/>
            <a:r>
              <a:rPr lang="en-US" kern="0" dirty="0">
                <a:solidFill>
                  <a:srgbClr val="000000"/>
                </a:solidFill>
              </a:rPr>
              <a:t>Rebuilds the index entirely</a:t>
            </a:r>
          </a:p>
          <a:p>
            <a:pPr lvl="1"/>
            <a:r>
              <a:rPr lang="en-US" kern="0" dirty="0">
                <a:solidFill>
                  <a:srgbClr val="000000"/>
                </a:solidFill>
              </a:rPr>
              <a:t>Is easy to automate because the metadata is still present</a:t>
            </a:r>
          </a:p>
          <a:p>
            <a:pPr lvl="1"/>
            <a:endParaRPr lang="en-US" kern="0" dirty="0">
              <a:solidFill>
                <a:srgbClr val="000000"/>
              </a:solidFill>
            </a:endParaRPr>
          </a:p>
          <a:p>
            <a:pPr lvl="0"/>
            <a:r>
              <a:rPr lang="en-US" sz="2400" kern="0" dirty="0">
                <a:solidFill>
                  <a:srgbClr val="000000"/>
                </a:solidFill>
              </a:rPr>
              <a:t>Enabling and disabling indexes is an alternative to dropping and recreating indexes for bulk imports</a:t>
            </a:r>
          </a:p>
          <a:p>
            <a:pPr marL="0" lvl="0" indent="0">
              <a:buNone/>
            </a:pPr>
            <a:endParaRPr lang="en-AU" sz="2400" kern="0" dirty="0">
              <a:solidFill>
                <a:srgbClr val="000000"/>
              </a:solidFill>
            </a:endParaRPr>
          </a:p>
          <a:p>
            <a:pPr lvl="0"/>
            <a:endParaRPr lang="en-AU" sz="2400" kern="0" dirty="0">
              <a:solidFill>
                <a:srgbClr val="000000"/>
              </a:solidFill>
            </a:endParaRPr>
          </a:p>
          <a:p>
            <a:pPr lvl="0"/>
            <a:endParaRPr lang="en-AU" sz="2400" kern="0" dirty="0">
              <a:solidFill>
                <a:srgbClr val="000000"/>
              </a:solidFill>
            </a:endParaRPr>
          </a:p>
        </p:txBody>
      </p:sp>
    </p:spTree>
    <p:extLst>
      <p:ext uri="{BB962C8B-B14F-4D97-AF65-F5344CB8AC3E}">
        <p14:creationId xmlns:p14="http://schemas.microsoft.com/office/powerpoint/2010/main" val="2250505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934dcd12-6cbb-4767-8386-bbfb6c2f13e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Disabling and Enabling Constraints</a:t>
            </a:r>
            <a:endParaRPr lang="en-GB" dirty="0"/>
          </a:p>
        </p:txBody>
      </p:sp>
      <p:sp>
        <p:nvSpPr>
          <p:cNvPr id="4" name="Inhaltsplatzhalter 1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Disabling PRIMARY KEY and UNIQUE constraints: </a:t>
            </a:r>
          </a:p>
          <a:p>
            <a:pPr lvl="1"/>
            <a:r>
              <a:rPr lang="en-US" kern="0" dirty="0">
                <a:solidFill>
                  <a:srgbClr val="000000"/>
                </a:solidFill>
              </a:rPr>
              <a:t>Achieved by disabling the associated index</a:t>
            </a:r>
          </a:p>
          <a:p>
            <a:pPr lvl="1"/>
            <a:r>
              <a:rPr lang="en-US" kern="0" dirty="0">
                <a:solidFill>
                  <a:srgbClr val="000000"/>
                </a:solidFill>
              </a:rPr>
              <a:t>Causes associated indexes to be rebuilt when enabled</a:t>
            </a:r>
          </a:p>
          <a:p>
            <a:pPr lvl="1"/>
            <a:r>
              <a:rPr lang="en-US" kern="0" dirty="0">
                <a:solidFill>
                  <a:srgbClr val="000000"/>
                </a:solidFill>
              </a:rPr>
              <a:t>Can cause failures during re-enabling if duplicate values exist</a:t>
            </a:r>
          </a:p>
          <a:p>
            <a:pPr lvl="1"/>
            <a:r>
              <a:rPr lang="en-US" kern="0" dirty="0">
                <a:solidFill>
                  <a:srgbClr val="000000"/>
                </a:solidFill>
              </a:rPr>
              <a:t>Causes associated foreign key constraints to be disabled</a:t>
            </a:r>
          </a:p>
          <a:p>
            <a:pPr lvl="0"/>
            <a:endParaRPr lang="en-US" kern="0" dirty="0">
              <a:solidFill>
                <a:srgbClr val="000000"/>
              </a:solidFill>
            </a:endParaRPr>
          </a:p>
          <a:p>
            <a:pPr lvl="0"/>
            <a:r>
              <a:rPr lang="en-US" kern="0" dirty="0">
                <a:solidFill>
                  <a:srgbClr val="000000"/>
                </a:solidFill>
              </a:rPr>
              <a:t>Disabling FOREIGN KEY and CHECK constraints:</a:t>
            </a:r>
          </a:p>
          <a:p>
            <a:pPr lvl="1"/>
            <a:r>
              <a:rPr lang="en-US" kern="0" dirty="0">
                <a:solidFill>
                  <a:srgbClr val="000000"/>
                </a:solidFill>
              </a:rPr>
              <a:t>Performed directly on the constraint</a:t>
            </a:r>
          </a:p>
          <a:p>
            <a:pPr lvl="1"/>
            <a:r>
              <a:rPr lang="en-US" kern="0" dirty="0">
                <a:solidFill>
                  <a:srgbClr val="000000"/>
                </a:solidFill>
              </a:rPr>
              <a:t>Causes existing data to be unverified when re-enabled</a:t>
            </a:r>
          </a:p>
          <a:p>
            <a:pPr lvl="0"/>
            <a:endParaRPr lang="en-US" kern="0" dirty="0">
              <a:solidFill>
                <a:srgbClr val="000000"/>
              </a:solidFill>
            </a:endParaRPr>
          </a:p>
        </p:txBody>
      </p:sp>
    </p:spTree>
    <p:extLst>
      <p:ext uri="{BB962C8B-B14F-4D97-AF65-F5344CB8AC3E}">
        <p14:creationId xmlns:p14="http://schemas.microsoft.com/office/powerpoint/2010/main" val="3952380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Importing and Exporting Data</a:t>
            </a:r>
            <a:endParaRPr lang="en-GB" dirty="0"/>
          </a:p>
        </p:txBody>
      </p:sp>
      <p:sp>
        <p:nvSpPr>
          <p:cNvPr id="3" name="Text Placeholder 2"/>
          <p:cNvSpPr>
            <a:spLocks noGrp="1"/>
          </p:cNvSpPr>
          <p:nvPr>
            <p:ph type="body" idx="1"/>
          </p:nvPr>
        </p:nvSpPr>
        <p:spPr/>
        <p:txBody>
          <a:bodyPr/>
          <a:lstStyle/>
          <a:p>
            <a:r>
              <a:rPr lang="en-GB" dirty="0" smtClean="0"/>
              <a:t>The SQL Server Import and Export Wizard
Demonstration: Using the Import and Export Wizard
The bcp Utility
Demonstration: Using the bcp Utility
The BULK INSERT Statement
Demonstration: Using the BULK INSERT Statement
The OPENROWSET Function
Demonstration: Using the OPENROWSET Function</a:t>
            </a:r>
            <a:endParaRPr lang="en-GB" dirty="0"/>
          </a:p>
        </p:txBody>
      </p:sp>
    </p:spTree>
    <p:extLst>
      <p:ext uri="{BB962C8B-B14F-4D97-AF65-F5344CB8AC3E}">
        <p14:creationId xmlns:p14="http://schemas.microsoft.com/office/powerpoint/2010/main" val="304407310"/>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2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2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2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2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2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2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2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0.xml><?xml version="1.0" encoding="utf-8"?>
<a:theme xmlns:a="http://schemas.openxmlformats.org/drawingml/2006/main" name="2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1.xml><?xml version="1.0" encoding="utf-8"?>
<a:theme xmlns:a="http://schemas.openxmlformats.org/drawingml/2006/main" name="3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2.xml><?xml version="1.0" encoding="utf-8"?>
<a:theme xmlns:a="http://schemas.openxmlformats.org/drawingml/2006/main" name="3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3.xml><?xml version="1.0" encoding="utf-8"?>
<a:theme xmlns:a="http://schemas.openxmlformats.org/drawingml/2006/main" name="3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NG_MOC_Core_ModuleNew</Template>
  <TotalTime>13</TotalTime>
  <Words>3940</Words>
  <Application>Microsoft Office PowerPoint</Application>
  <PresentationFormat>On-screen Show (4:3)</PresentationFormat>
  <Paragraphs>435</Paragraphs>
  <Slides>29</Slides>
  <Notes>29</Notes>
  <HiddenSlides>2</HiddenSlides>
  <MMClips>0</MMClips>
  <ScaleCrop>false</ScaleCrop>
  <HeadingPairs>
    <vt:vector size="6" baseType="variant">
      <vt:variant>
        <vt:lpstr>Fonts Used</vt:lpstr>
      </vt:variant>
      <vt:variant>
        <vt:i4>8</vt:i4>
      </vt:variant>
      <vt:variant>
        <vt:lpstr>Theme</vt:lpstr>
      </vt:variant>
      <vt:variant>
        <vt:i4>33</vt:i4>
      </vt:variant>
      <vt:variant>
        <vt:lpstr>Slide Titles</vt:lpstr>
      </vt:variant>
      <vt:variant>
        <vt:i4>29</vt:i4>
      </vt:variant>
    </vt:vector>
  </HeadingPairs>
  <TitlesOfParts>
    <vt:vector size="70" baseType="lpstr">
      <vt:lpstr>Arial</vt:lpstr>
      <vt:lpstr>Segoe UI</vt:lpstr>
      <vt:lpstr>Times New Roman</vt:lpstr>
      <vt:lpstr>Lucida Sans Unicode</vt:lpstr>
      <vt:lpstr>Verdana</vt:lpstr>
      <vt:lpstr>Wingdings</vt:lpstr>
      <vt:lpstr>Symbol</vt:lpstr>
      <vt:lpstr>Calibri</vt:lpstr>
      <vt:lpstr>NG_MOC_Core_ModuleNew2</vt:lpstr>
      <vt:lpstr>1_NG_MOC_Core_ModuleNew2</vt:lpstr>
      <vt:lpstr>2_NG_MOC_Core_ModuleNew2</vt:lpstr>
      <vt:lpstr>3_NG_MOC_Core_ModuleNew2</vt:lpstr>
      <vt:lpstr>4_NG_MOC_Core_ModuleNew2</vt:lpstr>
      <vt:lpstr>5_NG_MOC_Core_ModuleNew2</vt:lpstr>
      <vt:lpstr>6_NG_MOC_Core_ModuleNew2</vt:lpstr>
      <vt:lpstr>7_NG_MOC_Core_ModuleNew2</vt:lpstr>
      <vt:lpstr>8_NG_MOC_Core_ModuleNew2</vt:lpstr>
      <vt:lpstr>9_NG_MOC_Core_ModuleNew2</vt:lpstr>
      <vt:lpstr>10_NG_MOC_Core_ModuleNew2</vt:lpstr>
      <vt:lpstr>11_NG_MOC_Core_ModuleNew2</vt:lpstr>
      <vt:lpstr>12_NG_MOC_Core_ModuleNew2</vt:lpstr>
      <vt:lpstr>13_NG_MOC_Core_ModuleNew2</vt:lpstr>
      <vt:lpstr>14_NG_MOC_Core_ModuleNew2</vt:lpstr>
      <vt:lpstr>15_NG_MOC_Core_ModuleNew2</vt:lpstr>
      <vt:lpstr>16_NG_MOC_Core_ModuleNew2</vt:lpstr>
      <vt:lpstr>17_NG_MOC_Core_ModuleNew2</vt:lpstr>
      <vt:lpstr>18_NG_MOC_Core_ModuleNew2</vt:lpstr>
      <vt:lpstr>19_NG_MOC_Core_ModuleNew2</vt:lpstr>
      <vt:lpstr>20_NG_MOC_Core_ModuleNew2</vt:lpstr>
      <vt:lpstr>21_NG_MOC_Core_ModuleNew2</vt:lpstr>
      <vt:lpstr>22_NG_MOC_Core_ModuleNew2</vt:lpstr>
      <vt:lpstr>23_NG_MOC_Core_ModuleNew2</vt:lpstr>
      <vt:lpstr>24_NG_MOC_Core_ModuleNew2</vt:lpstr>
      <vt:lpstr>25_NG_MOC_Core_ModuleNew2</vt:lpstr>
      <vt:lpstr>26_NG_MOC_Core_ModuleNew2</vt:lpstr>
      <vt:lpstr>27_NG_MOC_Core_ModuleNew2</vt:lpstr>
      <vt:lpstr>28_NG_MOC_Core_ModuleNew2</vt:lpstr>
      <vt:lpstr>29_NG_MOC_Core_ModuleNew2</vt:lpstr>
      <vt:lpstr>30_NG_MOC_Core_ModuleNew2</vt:lpstr>
      <vt:lpstr>31_NG_MOC_Core_ModuleNew2</vt:lpstr>
      <vt:lpstr>32_NG_MOC_Core_ModuleNew2</vt:lpstr>
      <vt:lpstr>Module 6</vt:lpstr>
      <vt:lpstr>Module Overview</vt:lpstr>
      <vt:lpstr>Lesson 1: Introduction to Transferring Data</vt:lpstr>
      <vt:lpstr>Overview of Data Transfer</vt:lpstr>
      <vt:lpstr>Available Tools for Data Transfer</vt:lpstr>
      <vt:lpstr>Improving the Performance of Data Transfers</vt:lpstr>
      <vt:lpstr>Disabling and Rebuilding Indexes</vt:lpstr>
      <vt:lpstr>Disabling and Enabling Constraints</vt:lpstr>
      <vt:lpstr>Lesson 2: Importing and Exporting Data</vt:lpstr>
      <vt:lpstr>The SQL Server Import and Export Wizard</vt:lpstr>
      <vt:lpstr>Demonstration: Using the Import and Export Wizard</vt:lpstr>
      <vt:lpstr>PowerPoint Presentation</vt:lpstr>
      <vt:lpstr>The bcp Utility</vt:lpstr>
      <vt:lpstr>Demonstration: Using the bcp Utility</vt:lpstr>
      <vt:lpstr>The BULK INSERT Statement</vt:lpstr>
      <vt:lpstr>Demonstration: Using the BULK INSERT Statement</vt:lpstr>
      <vt:lpstr>The OPENROWSET Function</vt:lpstr>
      <vt:lpstr>Demonstration: Using the OPENROWSET Function</vt:lpstr>
      <vt:lpstr>Lesson 3: Copying or Moving a Database</vt:lpstr>
      <vt:lpstr>Options for Copying or Moving Databases</vt:lpstr>
      <vt:lpstr>The Copy Database Wizard</vt:lpstr>
      <vt:lpstr>Demonstration: Using the Copy Database Wizard</vt:lpstr>
      <vt:lpstr>PowerPoint Presentation</vt:lpstr>
      <vt:lpstr>Data-Tier Applications</vt:lpstr>
      <vt:lpstr>Demonstration: Exporting and Importing a Data-tier Application</vt:lpstr>
      <vt:lpstr>Lab: Importing and Exporting Data</vt:lpstr>
      <vt:lpstr>Lab Scenario</vt:lpstr>
      <vt:lpstr>Lab Review</vt:lpstr>
      <vt:lpstr>Module Review and Takeaways</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6</dc:title>
  <dc:creator>Richard Strange</dc:creator>
  <cp:lastModifiedBy>Richard Strange</cp:lastModifiedBy>
  <cp:revision>4</cp:revision>
  <dcterms:created xsi:type="dcterms:W3CDTF">2016-01-05T17:17:10Z</dcterms:created>
  <dcterms:modified xsi:type="dcterms:W3CDTF">2016-01-05T17:31:32Z</dcterms:modified>
</cp:coreProperties>
</file>