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theme/theme25.xml" ContentType="application/vnd.openxmlformats-officedocument.theme+xml"/>
  <Override PartName="/ppt/theme/theme2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Lst>
  <p:notesMasterIdLst>
    <p:notesMasterId r:id="rId50"/>
  </p:notesMasterIdLst>
  <p:sldIdLst>
    <p:sldId id="256" r:id="rId26"/>
    <p:sldId id="257" r:id="rId27"/>
    <p:sldId id="258" r:id="rId28"/>
    <p:sldId id="259" r:id="rId29"/>
    <p:sldId id="260" r:id="rId30"/>
    <p:sldId id="261" r:id="rId31"/>
    <p:sldId id="262" r:id="rId32"/>
    <p:sldId id="276" r:id="rId33"/>
    <p:sldId id="263" r:id="rId34"/>
    <p:sldId id="264" r:id="rId35"/>
    <p:sldId id="265" r:id="rId36"/>
    <p:sldId id="266" r:id="rId37"/>
    <p:sldId id="277" r:id="rId38"/>
    <p:sldId id="278" r:id="rId39"/>
    <p:sldId id="267" r:id="rId40"/>
    <p:sldId id="268" r:id="rId41"/>
    <p:sldId id="269" r:id="rId42"/>
    <p:sldId id="270" r:id="rId43"/>
    <p:sldId id="271" r:id="rId44"/>
    <p:sldId id="279" r:id="rId45"/>
    <p:sldId id="272" r:id="rId46"/>
    <p:sldId id="273" r:id="rId47"/>
    <p:sldId id="274" r:id="rId48"/>
    <p:sldId id="275" r:id="rId49"/>
  </p:sldIdLst>
  <p:sldSz cx="9144000" cy="6858000" type="screen4x3"/>
  <p:notesSz cx="6858000" cy="9144000"/>
  <p:embeddedFontLst>
    <p:embeddedFont>
      <p:font typeface="Calibri" panose="020F0502020204030204" pitchFamily="34" charset="0"/>
      <p:regular r:id="rId51"/>
      <p:bold r:id="rId52"/>
      <p:italic r:id="rId53"/>
      <p:boldItalic r:id="rId54"/>
    </p:embeddedFont>
    <p:embeddedFont>
      <p:font typeface="Lucida Sans Unicode" panose="020B0602030504020204" pitchFamily="34" charset="0"/>
      <p:regular r:id="rId55"/>
    </p:embeddedFont>
    <p:embeddedFont>
      <p:font typeface="Verdana" panose="020B0604030504040204" pitchFamily="34" charset="0"/>
      <p:regular r:id="rId56"/>
      <p:bold r:id="rId57"/>
      <p:italic r:id="rId58"/>
      <p:boldItalic r:id="rId59"/>
    </p:embeddedFont>
    <p:embeddedFont>
      <p:font typeface="Segoe UI Light" panose="020B0502040204020203" pitchFamily="34" charset="0"/>
      <p:regular r:id="rId60"/>
      <p:italic r:id="rId61"/>
    </p:embeddedFont>
    <p:embeddedFont>
      <p:font typeface="Segoe UI" panose="020B0502040204020203" pitchFamily="34" charset="0"/>
      <p:regular r:id="rId62"/>
      <p:bold r:id="rId63"/>
      <p:italic r:id="rId64"/>
      <p:boldItalic r:id="rId6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21" autoAdjust="0"/>
  </p:normalViewPr>
  <p:slideViewPr>
    <p:cSldViewPr snapToGrid="0" showGuides="1">
      <p:cViewPr>
        <p:scale>
          <a:sx n="80" d="100"/>
          <a:sy n="80" d="100"/>
        </p:scale>
        <p:origin x="1450" y="82"/>
      </p:cViewPr>
      <p:guideLst>
        <p:guide orient="horz" pos="2160"/>
        <p:guide pos="2880"/>
      </p:guideLst>
    </p:cSldViewPr>
  </p:slideViewPr>
  <p:notesTextViewPr>
    <p:cViewPr>
      <p:scale>
        <a:sx n="1" d="1"/>
        <a:sy n="1" d="1"/>
      </p:scale>
      <p:origin x="0" y="0"/>
    </p:cViewPr>
  </p:notesTextViewPr>
  <p:notesViewPr>
    <p:cSldViewPr snapToGrid="0" showGuides="1">
      <p:cViewPr varScale="1">
        <p:scale>
          <a:sx n="65" d="100"/>
          <a:sy n="65" d="100"/>
        </p:scale>
        <p:origin x="3082" y="5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1.xml"/><Relationship Id="rId39" Type="http://schemas.openxmlformats.org/officeDocument/2006/relationships/slide" Target="slides/slide14.xml"/><Relationship Id="rId21" Type="http://schemas.openxmlformats.org/officeDocument/2006/relationships/slideMaster" Target="slideMasters/slideMaster21.xml"/><Relationship Id="rId34" Type="http://schemas.openxmlformats.org/officeDocument/2006/relationships/slide" Target="slides/slide9.xml"/><Relationship Id="rId42" Type="http://schemas.openxmlformats.org/officeDocument/2006/relationships/slide" Target="slides/slide17.xml"/><Relationship Id="rId47" Type="http://schemas.openxmlformats.org/officeDocument/2006/relationships/slide" Target="slides/slide22.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font" Target="fonts/font13.fntdata"/><Relationship Id="rId68"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7.xml"/><Relationship Id="rId37" Type="http://schemas.openxmlformats.org/officeDocument/2006/relationships/slide" Target="slides/slide12.xml"/><Relationship Id="rId40" Type="http://schemas.openxmlformats.org/officeDocument/2006/relationships/slide" Target="slides/slide15.xml"/><Relationship Id="rId45" Type="http://schemas.openxmlformats.org/officeDocument/2006/relationships/slide" Target="slides/slide20.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3.xml"/><Relationship Id="rId36" Type="http://schemas.openxmlformats.org/officeDocument/2006/relationships/slide" Target="slides/slide11.xml"/><Relationship Id="rId49" Type="http://schemas.openxmlformats.org/officeDocument/2006/relationships/slide" Target="slides/slide24.xml"/><Relationship Id="rId57" Type="http://schemas.openxmlformats.org/officeDocument/2006/relationships/font" Target="fonts/font7.fntdata"/><Relationship Id="rId61" Type="http://schemas.openxmlformats.org/officeDocument/2006/relationships/font" Target="fonts/font11.fntdata"/><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6.xml"/><Relationship Id="rId44" Type="http://schemas.openxmlformats.org/officeDocument/2006/relationships/slide" Target="slides/slide19.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 Id="rId43" Type="http://schemas.openxmlformats.org/officeDocument/2006/relationships/slide" Target="slides/slide18.xml"/><Relationship Id="rId48" Type="http://schemas.openxmlformats.org/officeDocument/2006/relationships/slide" Target="slides/slide23.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font" Target="fonts/font1.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8.xml"/><Relationship Id="rId38" Type="http://schemas.openxmlformats.org/officeDocument/2006/relationships/slide" Target="slides/slide13.xml"/><Relationship Id="rId46" Type="http://schemas.openxmlformats.org/officeDocument/2006/relationships/slide" Target="slides/slide21.xml"/><Relationship Id="rId59" Type="http://schemas.openxmlformats.org/officeDocument/2006/relationships/font" Target="fonts/font9.fntdata"/><Relationship Id="rId67" Type="http://schemas.openxmlformats.org/officeDocument/2006/relationships/viewProps" Target="viewProps.xml"/><Relationship Id="rId20" Type="http://schemas.openxmlformats.org/officeDocument/2006/relationships/slideMaster" Target="slideMasters/slideMaster20.xml"/><Relationship Id="rId41" Type="http://schemas.openxmlformats.org/officeDocument/2006/relationships/slide" Target="slides/slide16.xml"/><Relationship Id="rId54" Type="http://schemas.openxmlformats.org/officeDocument/2006/relationships/font" Target="fonts/font4.fntdata"/><Relationship Id="rId6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04E3F1-C2B0-4EA8-AB1F-06EE80585861}" type="datetimeFigureOut">
              <a:rPr lang="en-GB" smtClean="0"/>
              <a:t>05/01/2016</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14BC6C-ED32-45FD-A0C2-EE331A20D0FA}" type="slidenum">
              <a:rPr lang="en-GB" smtClean="0"/>
              <a:t>‹#›</a:t>
            </a:fld>
            <a:endParaRPr lang="en-GB" dirty="0"/>
          </a:p>
        </p:txBody>
      </p:sp>
    </p:spTree>
    <p:extLst>
      <p:ext uri="{BB962C8B-B14F-4D97-AF65-F5344CB8AC3E}">
        <p14:creationId xmlns:p14="http://schemas.microsoft.com/office/powerpoint/2010/main" val="1291416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20462C-MIA-SQL virtual machine used in the lab for this module includes a lot of software services that can take a while to start. For the best experience, have students start the 20462C-MIA-DC and 20462C-MIA-SQL virtual machines at the beginning of the module so that the services have time to start before students begin the lab.</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14BC6C-ED32-45FD-A0C2-EE331A20D0FA}"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b="1" smtClean="0">
                <a:solidFill>
                  <a:srgbClr val="336699"/>
                </a:solidFill>
                <a:latin typeface="Arial" panose="020B0604020202020204" pitchFamily="34" charset="0"/>
              </a:rPr>
              <a:t>7: Monitoring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491334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14BC6C-ED32-45FD-A0C2-EE331A20D0FA}"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b="1" smtClean="0">
                <a:solidFill>
                  <a:srgbClr val="336699"/>
                </a:solidFill>
                <a:latin typeface="Arial" panose="020B0604020202020204" pitchFamily="34" charset="0"/>
              </a:rPr>
              <a:t>7: Monitoring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78621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In the table in the student notes, we are using the Transact-SQL wildcard character % which means any number of characters in this position. We are aware that the underscore character is also a wildcard, but we felt that specifying dm[_]% as the DMV naming convention would be distracting or misleading.</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14BC6C-ED32-45FD-A0C2-EE331A20D0FA}"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b="1" smtClean="0">
                <a:solidFill>
                  <a:srgbClr val="336699"/>
                </a:solidFill>
                <a:latin typeface="Arial" panose="020B0604020202020204" pitchFamily="34" charset="0"/>
              </a:rPr>
              <a:t>7: Monitoring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435714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that DBCC FREEPROCCACHE clears the plan cache, and point out that it should be used with caution on production servers as clearing the plan cache can have a detrimental effect on query performance.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Alternatively, start </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20462C-MIA-DC, and 20462C-MIA-SQL virtual machines, log on to 20462C-MIA-SQL as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ADVENTUREWORKS\Student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with the password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Pa$$w0rd</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in the D:\Demofiles\Mod07 folder, run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Setup.cmd</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as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View SQL Server Service Configuration Settings</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If you did not complete the previous demonstration in this module,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start </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20462C-MIA-DC, and 20462C-MIA-SQL virtual machines, log on to 20462C-MIA-SQL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in the D:\Demofiles\Mod07 folder,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SQL Server Management Studio, open the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DMVs.sql</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script file in the D:\Demofiles\Mod07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Highlight the Transact-SQL statement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View service information</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Review the results, noting the values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startup_type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column for the SQL Server and SQL Server Agent services.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Highlight the Transact-SQL statement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View registry information</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Review the results. Note the value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value_name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column for the MSSQLSERVER and SQLSERVERAGENT registry keys and the corresponding values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value_data</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column. These values are the equivalent registry value for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startup_type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column values returned by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sys.dm_server_services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dynamic management view.</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14BC6C-ED32-45FD-A0C2-EE331A20D0FA}"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b="1" smtClean="0">
                <a:solidFill>
                  <a:srgbClr val="336699"/>
                </a:solidFill>
                <a:latin typeface="Arial" panose="020B0604020202020204" pitchFamily="34" charset="0"/>
              </a:rPr>
              <a:t>7: Monitoring SQL Server 2014</a:t>
            </a:r>
            <a:endParaRPr lang="en-GB" sz="1200" b="1" dirty="0">
              <a:solidFill>
                <a:srgbClr val="336699"/>
              </a:solidFill>
              <a:latin typeface="Arial" panose="020B0604020202020204" pitchFamily="34" charset="0"/>
            </a:endParaRPr>
          </a:p>
        </p:txBody>
      </p:sp>
      <p:sp>
        <p:nvSpPr>
          <p:cNvPr id="7" name="TextBox 6"/>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1587789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View SQL Server Service Configuration Settings</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If you did not complete the previous demonstration in this module,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20462C-MIA-DC, and 20462C-MIA-SQL virtual machines, log on to 20462C-MIA-SQL as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Pa$$w0rd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in the D:\Demofiles\Mod07 folder, run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as Administrator.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SQL Server Management Studio is not already open, start it and connect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MIA-SQL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SQL Server Management Studio, open the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DMVs.sql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script file in the D:\Demofiles\Mod07 folder.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Highlight the Transact-SQL statement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service information</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Review the results, noting the values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startup_type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column for the SQL Server and SQL Server Agent services.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Highlight the Transact-SQL statement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registry information</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Review the results. Note the value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value_name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column for the MSSQLSERVER and SQLSERVERAGENT registry keys and the corresponding values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value_data</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column. These values are the equivalent registry value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startup_type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column values returned by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sys.dm_server_services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dynamic management view.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View Storage Volume Statistics</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Select the Transact-SQL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volume stats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noting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that it retrieves data from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sys.sysdatabases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sys.master_files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system tables as well as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sys.dm_os_volume_stats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dynamic management function.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review the query results, which show the files for all databases in the instance, together with details about the disk volume on which they are hosted</a:t>
            </a: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14BC6C-ED32-45FD-A0C2-EE331A20D0FA}" type="slidenum">
              <a:rPr lang="en-GB" smtClean="0"/>
              <a:t>13</a:t>
            </a:fld>
            <a:endParaRPr lang="en-GB" dirty="0"/>
          </a:p>
        </p:txBody>
      </p:sp>
      <p:sp>
        <p:nvSpPr>
          <p:cNvPr id="5" name="TextBox 4"/>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b="1" smtClean="0">
                <a:solidFill>
                  <a:srgbClr val="336699"/>
                </a:solidFill>
                <a:latin typeface="Arial" panose="020B0604020202020204" pitchFamily="34" charset="0"/>
              </a:rPr>
              <a:t>7: Monitoring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7428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View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Query Statistics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Highlight the Transact-SQL statement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Empty the cache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a:t>
            </a: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click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Highlight the Transact-SQL statement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 query stats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noting that this code uses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sys.dm_exec_query_stats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DMV 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sys.dm_exec_sql_text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DMF to return details about Transact-SQL queries that have been executed.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review the results, which show some background system queries, noting the various columns that are returned.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Highlight the Transact-SQL statement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 a query</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Re-highlight the Transact-SQL statement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 query stats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to get the query stats again.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results, find the row with a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SQLText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column that contains the Transact-SQL statement that you executed and note the statistics returned for the query.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Re-highlight the Transact-SQL statement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 a query</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to run the query again.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Re-highlight the Transact-SQL statement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 query stats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to get the query stats again.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Review the results for the query, noting that the query you executed now has an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execution_count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value of 2.</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Close SQL Server Management Studio without saving any files.</a:t>
            </a:r>
            <a:endParaRPr lang="en-GB" dirty="0"/>
          </a:p>
        </p:txBody>
      </p:sp>
      <p:sp>
        <p:nvSpPr>
          <p:cNvPr id="4" name="Slide Number Placeholder 3"/>
          <p:cNvSpPr>
            <a:spLocks noGrp="1"/>
          </p:cNvSpPr>
          <p:nvPr>
            <p:ph type="sldNum" sz="quarter" idx="10"/>
          </p:nvPr>
        </p:nvSpPr>
        <p:spPr/>
        <p:txBody>
          <a:bodyPr/>
          <a:lstStyle/>
          <a:p>
            <a:fld id="{3C14BC6C-ED32-45FD-A0C2-EE331A20D0FA}" type="slidenum">
              <a:rPr lang="en-GB" smtClean="0"/>
              <a:t>14</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b="1" smtClean="0">
                <a:solidFill>
                  <a:srgbClr val="336699"/>
                </a:solidFill>
                <a:latin typeface="Arial" panose="020B0604020202020204" pitchFamily="34" charset="0"/>
              </a:rPr>
              <a:t>7: Monitoring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746411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14BC6C-ED32-45FD-A0C2-EE331A20D0FA}"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b="1" smtClean="0">
                <a:solidFill>
                  <a:srgbClr val="336699"/>
                </a:solidFill>
                <a:latin typeface="Arial" panose="020B0604020202020204" pitchFamily="34" charset="0"/>
              </a:rPr>
              <a:t>7: Monitoring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36773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Emphasize that Performance Monitor is the key tool for monitoring Windows systems. Its value comes from being able to monitor the system as a whole, rather than just from the perspective of a single SQL Server instance.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that, at the Windows level, the main focus lies on CPU, memory, disk system and network. Ensure that students are clear that </a:t>
            </a: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instances of counters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is not related to </a:t>
            </a: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instances of SQL Server</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unless referring to the SQL Server object.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14BC6C-ED32-45FD-A0C2-EE331A20D0FA}"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b="1" smtClean="0">
                <a:solidFill>
                  <a:srgbClr val="336699"/>
                </a:solidFill>
                <a:latin typeface="Arial" panose="020B0604020202020204" pitchFamily="34" charset="0"/>
              </a:rPr>
              <a:t>7: Monitoring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129778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14BC6C-ED32-45FD-A0C2-EE331A20D0FA}"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b="1" smtClean="0">
                <a:solidFill>
                  <a:srgbClr val="336699"/>
                </a:solidFill>
                <a:latin typeface="Arial" panose="020B0604020202020204" pitchFamily="34" charset="0"/>
              </a:rPr>
              <a:t>7: Monitoring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810769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14BC6C-ED32-45FD-A0C2-EE331A20D0FA}"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b="1" smtClean="0">
                <a:solidFill>
                  <a:srgbClr val="336699"/>
                </a:solidFill>
                <a:latin typeface="Arial" panose="020B0604020202020204" pitchFamily="34" charset="0"/>
              </a:rPr>
              <a:t>7: Monitoring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98104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 Processor Time</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counter measures how much of the time the computer’s CPU is actively in use. A consistently high value for this counter might mean that the workloads on the server require more CPU resources than are available (they are “CPU-bound”), and a faster CPU (or more CPUs) might be required.</a:t>
            </a:r>
          </a:p>
          <a:p>
            <a:pPr>
              <a:lnSpc>
                <a:spcPct val="107000"/>
              </a:lnSpc>
              <a:spcAft>
                <a:spcPts val="800"/>
              </a:spcAft>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Page Faults/sec</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counter measures how often Windows needs to retrieve a memory pages from the “swap file” on disk. A consistently high value for this counter may indicate a shortage of physical memory, and workloads may be “memory-bound”.</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SQLServer:Locks</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object provides counters that enable you to observe locking activity in SQL Server. A high value for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Lock requests/sec</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in itself simply means that there are a lot of transactions that need exclusive access to data rows, pages, or tables. A consistently high value for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Average wait time (ms)</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or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Lock waits/sec</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might indicate that database workloads are experiencing concurrency issues as multiple applications try to access the same data. </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SQLServer:Plan Cache</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object enables you to monitor utilization of cached query plans. A high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Cache hit ratio</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value means that the database workloads frequently re-use the same Transact-SQL queries, and the execution plans for these queries has been compiled and cached to improve performance.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SQLServer:Transactions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object provides statistics for transactions in SQL Server. A high transactions value indicates a lot of transactional activity that accesses and modifies data.</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Alternatively, start </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20462C-MIA-DC, and 20462C-MIA-SQL virtual machines, log on to 20462C-MIA-SQL as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ADVENTUREWORKS\Student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with the password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Pa$$w0rd</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in the D:\Demofiles\Mod07 folder, run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Setup.cmd</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as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View Performance Counters</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If you did not complete the previous demonstration in this module,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start </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20462C-MIA-DC, and 20462C-MIA-SQL virtual machines, log on to 20462C-MIA-SQL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in the D:\Demofiles\Mod07 folder,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Administrator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the Start button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 Management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Computer Management,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Performance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Monitoring Tools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Performance Monitor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toolbar,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button (a green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14BC6C-ED32-45FD-A0C2-EE331A20D0FA}"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b="1" smtClean="0">
                <a:solidFill>
                  <a:srgbClr val="336699"/>
                </a:solidFill>
                <a:latin typeface="Arial" panose="020B0604020202020204" pitchFamily="34" charset="0"/>
              </a:rPr>
              <a:t>7: Monitoring SQL Server 2014</a:t>
            </a:r>
            <a:endParaRPr lang="en-GB" sz="1200" b="1" dirty="0">
              <a:solidFill>
                <a:srgbClr val="336699"/>
              </a:solidFill>
              <a:latin typeface="Arial" panose="020B0604020202020204" pitchFamily="34" charset="0"/>
            </a:endParaRPr>
          </a:p>
        </p:txBody>
      </p:sp>
      <p:sp>
        <p:nvSpPr>
          <p:cNvPr id="7" name="TextBox 6"/>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1890239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14BC6C-ED32-45FD-A0C2-EE331A20D0FA}"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b="1" smtClean="0">
                <a:solidFill>
                  <a:srgbClr val="336699"/>
                </a:solidFill>
                <a:latin typeface="Arial" panose="020B0604020202020204" pitchFamily="34" charset="0"/>
              </a:rPr>
              <a:t>7: Monitoring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510366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list of objects, expand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Processor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object, and select only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Processor Time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counter.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Instances of selected object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list, 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_Total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list of objects, expand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Memory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object and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Page Faults/sec</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counter.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list of objects, expand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SQLServer:Locks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object,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Average Wait Time (ms)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counter, and then hold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Ctrl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key and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Lock Requests/sec</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Lock Waits/sec</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counters.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Instances of selected object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list, 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_Total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list of objects, expand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SQLServer:Plan Cache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object, and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Cache Hit Ratio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counter.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Instances of selected object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list, 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_Total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list of objects, expand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SQLServer:Transactions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object, and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Transactions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counter.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Counters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observe the counters as they are displayed in Performance Monitor.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toolbar,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Freeze Display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note that the chart is paused.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Unfreeze Display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resume the chart.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toolbar,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Change Graph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Histogram bar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view the resulting chart.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Change Graph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Report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view the text-based report.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toolbar,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Change Graph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Line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return to the original line chart view.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any of the counters in the list below the chart and on the toolbar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Highlight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so that the selected counter is highlighted in the chart. Press the up and down arrow keys on the keyboard to change the selected counter.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D:\Demofiles\Mod07 folder, run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PerformanceWorkload1.cmd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PerformanceWorkload2.cmd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generate some activity in the database</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Performance Monitor, observe the effect on the counters as the workloads run.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both command prompt windows, and observe the effect that ending the workloads has on the Performance Monitor counters.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Computer Management</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p>
        </p:txBody>
      </p:sp>
      <p:sp>
        <p:nvSpPr>
          <p:cNvPr id="4" name="Slide Number Placeholder 3"/>
          <p:cNvSpPr>
            <a:spLocks noGrp="1"/>
          </p:cNvSpPr>
          <p:nvPr>
            <p:ph type="sldNum" sz="quarter" idx="10"/>
          </p:nvPr>
        </p:nvSpPr>
        <p:spPr/>
        <p:txBody>
          <a:bodyPr/>
          <a:lstStyle/>
          <a:p>
            <a:fld id="{3C14BC6C-ED32-45FD-A0C2-EE331A20D0FA}" type="slidenum">
              <a:rPr lang="en-GB" smtClean="0"/>
              <a:t>20</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b="1" smtClean="0">
                <a:solidFill>
                  <a:srgbClr val="336699"/>
                </a:solidFill>
                <a:latin typeface="Arial" panose="020B0604020202020204" pitchFamily="34" charset="0"/>
              </a:rPr>
              <a:t>7: Monitoring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5637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Collecting Baseline Metrics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InternetSales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 is the data source for a business-critical application. You need to record measurements of key performance metrics for this database to establish a performance baseline.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Monitoring a Workload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application developers of the Adventure Works e-commerce solution have added some new reporting capabilities to the application. You need to determine how these new capabilities have affected the workload for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InternetSales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14BC6C-ED32-45FD-A0C2-EE331A20D0FA}"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b="1" smtClean="0">
                <a:solidFill>
                  <a:srgbClr val="336699"/>
                </a:solidFill>
                <a:latin typeface="Arial" panose="020B0604020202020204" pitchFamily="34" charset="0"/>
              </a:rPr>
              <a:t>7: Monitoring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720424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3C14BC6C-ED32-45FD-A0C2-EE331A20D0FA}"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b="1" smtClean="0">
                <a:solidFill>
                  <a:srgbClr val="336699"/>
                </a:solidFill>
                <a:latin typeface="Arial" panose="020B0604020202020204" pitchFamily="34" charset="0"/>
              </a:rPr>
              <a:t>7: Monitoring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770862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Based on the results of your monitoring, what aspect of the database solution is most significantly affected by the changes to the workload?</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number of lock requests, wait time, and I/O statistics should be relatively unchanged between the baseline and the revised workload. The biggest change is the increased requirement for memory, shown by an increase in the number of page faults, a higher average database cache memory figure, and a reduced free memory figure.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main cause for the increased memory requirements is a query that declares a table variable and inserts details of every order into it.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14BC6C-ED32-45FD-A0C2-EE331A20D0FA}"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b="1" smtClean="0">
                <a:solidFill>
                  <a:srgbClr val="336699"/>
                </a:solidFill>
                <a:latin typeface="Arial" panose="020B0604020202020204" pitchFamily="34" charset="0"/>
              </a:rPr>
              <a:t>7: Monitoring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68488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How are dynamic management views and functions different from system tables?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Dynamic management views and functions that are virtual objects, providing access to state information. The data they provide is accessed dynamically and is not persisted between server restarts.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Best Practice: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When monitoring SQL Server, consider the following best practices:</a:t>
            </a: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Identify the system resources that your database workload uses, and determine the key performance metrics that indicate how your database and server are performing.</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Record baseline measurements for typical and peak workloads so that you have a basis for comparison when troubleshooting performance problems later.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Identify the DMVs and DMFs that return appropriate performance information for your workloads, and create reusable scripts that you can use to quickly check system performance.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Monitor the overall system periodically and compare the results with the baseline. This can help you detect trends that will eventually result in resource over-utilization before application performance is affected.</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14BC6C-ED32-45FD-A0C2-EE331A20D0FA}"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b="1" smtClean="0">
                <a:solidFill>
                  <a:srgbClr val="336699"/>
                </a:solidFill>
                <a:latin typeface="Arial" panose="020B0604020202020204" pitchFamily="34" charset="0"/>
              </a:rPr>
              <a:t>7: Monitoring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4258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want to record the performance of both Windows and SQL Server on a specific machine so that you can analyze it later by examining data on a single graph. Which of the following tools should you use?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Activity Monitor in SSMS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Dynamic Management Views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Dynamic Management Functions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Performance Monitor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5: Distributed Replay</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Performance Monitor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14BC6C-ED32-45FD-A0C2-EE331A20D0FA}"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b="1" smtClean="0">
                <a:solidFill>
                  <a:srgbClr val="336699"/>
                </a:solidFill>
                <a:latin typeface="Arial" panose="020B0604020202020204" pitchFamily="34" charset="0"/>
              </a:rPr>
              <a:t>7: Monitoring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21159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resolving concurrency problems usually requires further exploration of the workloads. Techniques for tracing workloads and resolving lock-related issues are discussed in the next module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14BC6C-ED32-45FD-A0C2-EE331A20D0FA}"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b="1" smtClean="0">
                <a:solidFill>
                  <a:srgbClr val="336699"/>
                </a:solidFill>
                <a:latin typeface="Arial" panose="020B0604020202020204" pitchFamily="34" charset="0"/>
              </a:rPr>
              <a:t>7: Monitoring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84580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this module focuses on Activity Monitor, DMVs and DMFs, and Performance Monitor. SQL Server Profiler, SQL Trace, and the Database Engine Tuning Advisor are covered in the next module of this course. To learn how to configure SQL Server Data Collection and SQL Server Utility Control Point, students should attend course 20465C: Designing a Data Solution with Microsoft SQL Server.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14BC6C-ED32-45FD-A0C2-EE331A20D0FA}"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b="1" smtClean="0">
                <a:solidFill>
                  <a:srgbClr val="336699"/>
                </a:solidFill>
                <a:latin typeface="Arial" panose="020B0604020202020204" pitchFamily="34" charset="0"/>
              </a:rPr>
              <a:t>7: Monitoring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28789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that you can use Activity Monitor to investigate both current issues such as "Is one process being blocked by another process?" and recent historical issues such as "Which query has taken the most resources since the server was last restarted?"</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14BC6C-ED32-45FD-A0C2-EE331A20D0FA}"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b="1" smtClean="0">
                <a:solidFill>
                  <a:srgbClr val="336699"/>
                </a:solidFill>
                <a:latin typeface="Arial" panose="020B0604020202020204" pitchFamily="34" charset="0"/>
              </a:rPr>
              <a:t>7: Monitoring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07114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Troubleshooting locking issues is discussed in more depth in the next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20462C-MIA-DC, and 20462C-MIA-SQL virtual machines.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View Server Activity in Activity Monitor</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20462C-MIA-DC, and 20462C-MIA-SQL virtual machines are running, and log on to 20462C-MIA-SQL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D:\Demofiles\Mod07 folder, run Setup.cmd as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Object Explorer, right-click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SQL Server instance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Activity Monitor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Activity Monitor, view the charts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Overview</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section, which show background activity in the SQL Server instance.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Expand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Processes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section and view the processes currently running in the SQL Server instance.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Click the filter icon for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Application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column header, and filter the data to show only processes for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Microsoft SQL Server Management Studio</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application (you may need to widen the columns to read the headers).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Remove the filter to show all applications.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Expand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Resource Waits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section and view the statistics for processes waiting on resources.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Expand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 File I/O</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section and view the details of the database file I/O activity (you may need to wait for a few seconds while the data is collected and displayed).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Expand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Recent Expensive Queries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section and view the list of queries that have consumed query processing resources.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14BC6C-ED32-45FD-A0C2-EE331A20D0FA}"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b="1" smtClean="0">
                <a:solidFill>
                  <a:srgbClr val="336699"/>
                </a:solidFill>
                <a:latin typeface="Arial" panose="020B0604020202020204" pitchFamily="34" charset="0"/>
              </a:rPr>
              <a:t>7: Monitoring SQL Server 2014</a:t>
            </a:r>
            <a:endParaRPr lang="en-GB" sz="1200" b="1" dirty="0">
              <a:solidFill>
                <a:srgbClr val="336699"/>
              </a:solidFill>
              <a:latin typeface="Arial" panose="020B0604020202020204" pitchFamily="34" charset="0"/>
            </a:endParaRPr>
          </a:p>
        </p:txBody>
      </p:sp>
      <p:sp>
        <p:nvSpPr>
          <p:cNvPr id="7" name="TextBox 6"/>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1139507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995"/>
              </a:spcAft>
            </a:pPr>
            <a:r>
              <a:rPr lang="en-GB" sz="1000" dirty="0">
                <a:latin typeface="Arial" panose="020B0604020202020204" pitchFamily="34" charset="0"/>
                <a:ea typeface="Calibri" panose="020F0502020204030204" pitchFamily="34" charset="0"/>
                <a:cs typeface="Times New Roman" panose="02020603050405020304" pitchFamily="18" charset="0"/>
              </a:rPr>
              <a:t>Troubleshoot a Blocked </a:t>
            </a:r>
            <a:r>
              <a:rPr lang="en-GB" sz="1000" dirty="0" smtClean="0">
                <a:latin typeface="Arial" panose="020B0604020202020204" pitchFamily="34" charset="0"/>
                <a:ea typeface="Calibri" panose="020F0502020204030204" pitchFamily="34" charset="0"/>
                <a:cs typeface="Times New Roman" panose="02020603050405020304" pitchFamily="18" charset="0"/>
              </a:rPr>
              <a:t>Process</a:t>
            </a:r>
            <a:endPar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With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Activity Monitor still open in SQL Server Management Studio, in the D:\Demofiles\Mod07 folder, run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ActivityWorkload.cmd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SQL Server Management Studio, in Object Explorer,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Tables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Then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Production.Product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Top 1000 Rows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status bar at the bottom of the query pane, note that the query continues executing. Another process is preventing it from completing.</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Activity Monitor pane,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Processes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section, filter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Task State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column to show processes that are in a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SUSPENDED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state.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Blocked By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column for the suspended process, note the ID of the process that is blocking this one.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Remove the filter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Task State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column to show all processes, and find the blocking process with the ID you identified in the previous step.</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Note the value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Head Blocker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column for the blocking process. A value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indicates that this process is the first one in a chain that is blocking others.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Right-click the blocking process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Details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This displays the Transact-SQL code that is causing the block—in this case, a transaction that has been started but not committed or rolled back.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Kill Process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when prompted to confirm,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After a few seconds, the Processes list should update to show no blocked processes.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the Activity Monitor pane, and verify that the query to retrieve the top 1000 rows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Production.Products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has now completed successfully.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the command prompt window, but keep SQL Server Management Studio open for the next demonstration.</a:t>
            </a:r>
            <a:endParaRPr lang="en-GB" dirty="0"/>
          </a:p>
        </p:txBody>
      </p:sp>
      <p:sp>
        <p:nvSpPr>
          <p:cNvPr id="4" name="Slide Number Placeholder 3"/>
          <p:cNvSpPr>
            <a:spLocks noGrp="1"/>
          </p:cNvSpPr>
          <p:nvPr>
            <p:ph type="sldNum" sz="quarter" idx="10"/>
          </p:nvPr>
        </p:nvSpPr>
        <p:spPr/>
        <p:txBody>
          <a:bodyPr/>
          <a:lstStyle/>
          <a:p>
            <a:fld id="{3C14BC6C-ED32-45FD-A0C2-EE331A20D0FA}" type="slidenum">
              <a:rPr lang="en-GB" smtClean="0"/>
              <a:t>8</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b="1" smtClean="0">
                <a:solidFill>
                  <a:srgbClr val="336699"/>
                </a:solidFill>
                <a:latin typeface="Arial" panose="020B0604020202020204" pitchFamily="34" charset="0"/>
              </a:rPr>
              <a:t>7: Monitoring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559617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 new DBA in your team has been trying to use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sys.dm_db_index_usage_stats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view in a query to monitor performance but has been denied access. Which permission should you grant him?</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Grant the VIEW DATABASE STATE permission.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14BC6C-ED32-45FD-A0C2-EE331A20D0FA}"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b="1" smtClean="0">
                <a:solidFill>
                  <a:srgbClr val="336699"/>
                </a:solidFill>
                <a:latin typeface="Arial" panose="020B0604020202020204" pitchFamily="34" charset="0"/>
              </a:rPr>
              <a:t>7: Monitoring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143341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94853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002991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038235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741344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5676424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085183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6055653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4619994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536339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847873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2181419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2084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705548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501407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5748495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038773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467475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4512121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185255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1073136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4043813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280905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1716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39757620"/>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5864131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4686977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23767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4950147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658383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027177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5318406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880552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4723981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33314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8780998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9597466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280888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9777784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5166071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002686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2375726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354970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763572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1833663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3942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767245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6224443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6525949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625991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308434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82624953"/>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155070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489969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8689920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35828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067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9185833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4013539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9272039"/>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31988943"/>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4762948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8149486"/>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015799"/>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6842798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0680910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5054031"/>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70407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8760979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5383648"/>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755427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7212642"/>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5727967"/>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2815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8760873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9501942"/>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936389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10344228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5464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5214181"/>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711826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4154304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849056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47181102"/>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85011781"/>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130606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585079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8329106"/>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7577169"/>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923498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62634639"/>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55912069"/>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68622612"/>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607937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0084852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855832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1261308"/>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62240932"/>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9781861"/>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47582750"/>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774359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5220968"/>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8930821"/>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5214259"/>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04706999"/>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53468809"/>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8076005"/>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9330092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15814254"/>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7941545"/>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94774568"/>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433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729303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79032156"/>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35710068"/>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03775230"/>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9905127"/>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2470424"/>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27903907"/>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99611871"/>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9728245"/>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0463897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6889486"/>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3268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75512920"/>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90975543"/>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7811456"/>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83890291"/>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67754547"/>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048819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345535"/>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88217108"/>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14124000"/>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1605993"/>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93751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33618355"/>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9652747"/>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2850807"/>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1245016"/>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4252316"/>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49670149"/>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50554485"/>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2386614"/>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1076101"/>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22493660"/>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823313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6861245"/>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1880401"/>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15769728"/>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1935145"/>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89236687"/>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84322962"/>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3794835"/>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8046003"/>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8980526"/>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2851132"/>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320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02538812"/>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30909643"/>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16379151"/>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9966906"/>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31991065"/>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491972"/>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2596445"/>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07237701"/>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6988251"/>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56636546"/>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881867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8334468"/>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1114433"/>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2514564"/>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78275530"/>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60626391"/>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3181218"/>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67219870"/>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3604642"/>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9757827"/>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38729638"/>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26126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9945640"/>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9273418"/>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50093947"/>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2089987"/>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5947129"/>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20860681"/>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08048385"/>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5120445"/>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90688640"/>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6442665"/>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48899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36830332"/>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24935260"/>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2596795"/>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49684158"/>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65948231"/>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4190486"/>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9642104"/>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26990029"/>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47843263"/>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8410357"/>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68982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4706794"/>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755586"/>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9510957"/>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09314737"/>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9885106"/>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74626075"/>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88062262"/>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8585682"/>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3104154"/>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94112564"/>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120451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8864455"/>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2863212"/>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03912771"/>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5796584"/>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8745184"/>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78958175"/>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983197"/>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03320658"/>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13111718"/>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4465308"/>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0738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11635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25999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05932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932741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789092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22216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63121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57279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291559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71108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21390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70827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94893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53419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026244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7946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941359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31876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244575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7522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310697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3377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41224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839940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992882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893227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9260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926888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8381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9073176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6319139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926277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404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791984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770453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0311414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255875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6280951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14881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457389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2443427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881229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69948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42960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45565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877445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797343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5490872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9764545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764789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5062594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714827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977384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7717405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370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3659974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2151962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1336740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183242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306019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5096225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8686798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502644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9084367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3489627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2077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9595459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3331986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849812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7797453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1595228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103832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702840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6103243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6530121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104657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8331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theme" Target="../theme/theme25.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570587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26641378"/>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49763099"/>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58109106"/>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37035998"/>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8153716"/>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1032224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170412"/>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68177301"/>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52240060"/>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9548778"/>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0738049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93460256"/>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47721525"/>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60853843"/>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6845218"/>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6503687"/>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67073698"/>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5521584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1629199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4389503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7543581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4469654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0963"/>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58450976"/>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7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42.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7</a:t>
            </a:r>
            <a:endParaRPr lang="en-GB" dirty="0"/>
          </a:p>
        </p:txBody>
      </p:sp>
      <p:sp>
        <p:nvSpPr>
          <p:cNvPr id="3" name="Subtitle 2"/>
          <p:cNvSpPr>
            <a:spLocks noGrp="1"/>
          </p:cNvSpPr>
          <p:nvPr>
            <p:ph type="subTitle" sz="quarter" idx="1"/>
          </p:nvPr>
        </p:nvSpPr>
        <p:spPr/>
        <p:txBody>
          <a:bodyPr/>
          <a:lstStyle/>
          <a:p>
            <a:r>
              <a:rPr lang="en-GB" dirty="0" smtClean="0"/>
              <a:t>Monitoring SQL Server 2014
</a:t>
            </a:r>
            <a:endParaRPr lang="en-GB" dirty="0"/>
          </a:p>
        </p:txBody>
      </p:sp>
    </p:spTree>
    <p:extLst>
      <p:ext uri="{BB962C8B-B14F-4D97-AF65-F5344CB8AC3E}">
        <p14:creationId xmlns:p14="http://schemas.microsoft.com/office/powerpoint/2010/main" val="2617664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of Dynamic Management Views and Functions</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Virtual views and functions that provide dynamic system data at server and database level</a:t>
            </a:r>
          </a:p>
        </p:txBody>
      </p:sp>
      <p:graphicFrame>
        <p:nvGraphicFramePr>
          <p:cNvPr id="5" name="Table 3"/>
          <p:cNvGraphicFramePr>
            <a:graphicFrameLocks/>
          </p:cNvGraphicFramePr>
          <p:nvPr>
            <p:extLst>
              <p:ext uri="{D42A27DB-BD31-4B8C-83A1-F6EECF244321}">
                <p14:modId xmlns:p14="http://schemas.microsoft.com/office/powerpoint/2010/main" val="1122543009"/>
              </p:ext>
            </p:extLst>
          </p:nvPr>
        </p:nvGraphicFramePr>
        <p:xfrm>
          <a:off x="363363" y="2069351"/>
          <a:ext cx="8317424" cy="4169220"/>
        </p:xfrm>
        <a:graphic>
          <a:graphicData uri="http://schemas.openxmlformats.org/drawingml/2006/table">
            <a:tbl>
              <a:tblPr firstRow="1" bandRow="1">
                <a:effectLst/>
                <a:tableStyleId>{B301B821-A1FF-4177-AEE7-76D212191A09}</a:tableStyleId>
              </a:tblPr>
              <a:tblGrid>
                <a:gridCol w="2601063"/>
                <a:gridCol w="5716361"/>
              </a:tblGrid>
              <a:tr h="694870">
                <a:tc>
                  <a:txBody>
                    <a:bodyPr/>
                    <a:lstStyle/>
                    <a:p>
                      <a:r>
                        <a:rPr lang="en-AU" sz="2800" b="0" dirty="0" smtClean="0">
                          <a:latin typeface="Segoe UI Light" panose="020B0502040204020203" pitchFamily="34" charset="0"/>
                          <a:cs typeface="Segoe UI Light" panose="020B0502040204020203" pitchFamily="34" charset="0"/>
                        </a:rPr>
                        <a:t>Category</a:t>
                      </a:r>
                      <a:endParaRPr lang="en-AU" sz="2800" b="0" dirty="0">
                        <a:latin typeface="Segoe UI Light" panose="020B0502040204020203" pitchFamily="34" charset="0"/>
                        <a:ea typeface="Segoe UI" panose="020B0502040204020203" pitchFamily="34" charset="0"/>
                        <a:cs typeface="Segoe UI Light" panose="020B0502040204020203" pitchFamily="34" charset="0"/>
                      </a:endParaRPr>
                    </a:p>
                  </a:txBody>
                  <a:tcPr anchor="ctr">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solidFill>
                      <a:srgbClr val="569AD2"/>
                    </a:solidFill>
                  </a:tcPr>
                </a:tc>
                <a:tc>
                  <a:txBody>
                    <a:bodyPr/>
                    <a:lstStyle/>
                    <a:p>
                      <a:r>
                        <a:rPr lang="en-AU" sz="2800" b="0" dirty="0" smtClean="0">
                          <a:latin typeface="Segoe UI Light" panose="020B0502040204020203" pitchFamily="34" charset="0"/>
                          <a:cs typeface="Segoe UI Light" panose="020B0502040204020203" pitchFamily="34" charset="0"/>
                        </a:rPr>
                        <a:t>Description</a:t>
                      </a:r>
                      <a:endParaRPr lang="en-AU" sz="2800" b="0" dirty="0">
                        <a:latin typeface="Segoe UI Light" panose="020B0502040204020203" pitchFamily="34" charset="0"/>
                        <a:ea typeface="Segoe UI" panose="020B0502040204020203" pitchFamily="34" charset="0"/>
                        <a:cs typeface="Segoe UI Light" panose="020B0502040204020203" pitchFamily="34" charset="0"/>
                      </a:endParaRPr>
                    </a:p>
                  </a:txBody>
                  <a:tcPr anchor="ctr">
                    <a:lnL w="12700" cap="flat" cmpd="sng" algn="ctr">
                      <a:solidFill>
                        <a:srgbClr val="569AD2"/>
                      </a:solidFill>
                      <a:prstDash val="solid"/>
                      <a:round/>
                      <a:headEnd type="none" w="med" len="med"/>
                      <a:tailEnd type="none" w="med" len="med"/>
                    </a:lnL>
                    <a:lnB w="12700" cap="flat" cmpd="sng" algn="ctr">
                      <a:solidFill>
                        <a:srgbClr val="569AD2"/>
                      </a:solidFill>
                      <a:prstDash val="solid"/>
                      <a:round/>
                      <a:headEnd type="none" w="med" len="med"/>
                      <a:tailEnd type="none" w="med" len="med"/>
                    </a:lnB>
                    <a:solidFill>
                      <a:srgbClr val="569AD2"/>
                    </a:solidFill>
                  </a:tcPr>
                </a:tc>
              </a:tr>
              <a:tr h="694870">
                <a:tc>
                  <a:txBody>
                    <a:bodyPr/>
                    <a:lstStyle/>
                    <a:p>
                      <a:r>
                        <a:rPr lang="en-AU" sz="2400" dirty="0" smtClean="0">
                          <a:latin typeface="Segoe UI Light" panose="020B0502040204020203" pitchFamily="34" charset="0"/>
                          <a:cs typeface="Segoe UI Light" panose="020B0502040204020203" pitchFamily="34" charset="0"/>
                        </a:rPr>
                        <a:t>sys.dm_exec_%</a:t>
                      </a:r>
                      <a:endParaRPr lang="en-AU" sz="2400" dirty="0" smtClean="0">
                        <a:latin typeface="Segoe UI Light" panose="020B0502040204020203" pitchFamily="34" charset="0"/>
                        <a:ea typeface="Segoe UI" panose="020B0502040204020203" pitchFamily="34" charset="0"/>
                        <a:cs typeface="Segoe UI Light" panose="020B0502040204020203" pitchFamily="34" charset="0"/>
                      </a:endParaRPr>
                    </a:p>
                  </a:txBody>
                  <a:tcPr anchor="ct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AU" sz="2400" dirty="0" smtClean="0">
                          <a:latin typeface="Segoe UI Light" panose="020B0502040204020203" pitchFamily="34" charset="0"/>
                          <a:cs typeface="Segoe UI Light" panose="020B0502040204020203" pitchFamily="34" charset="0"/>
                        </a:rPr>
                        <a:t>Execution and connection information</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anchor="ct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6948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2400" dirty="0" smtClean="0">
                          <a:latin typeface="Segoe UI Light" panose="020B0502040204020203" pitchFamily="34" charset="0"/>
                          <a:cs typeface="Segoe UI Light" panose="020B0502040204020203" pitchFamily="34" charset="0"/>
                        </a:rPr>
                        <a:t>sys.dm_os_%</a:t>
                      </a:r>
                      <a:endParaRPr lang="en-US" sz="2400" dirty="0" smtClean="0">
                        <a:latin typeface="Segoe UI Light" panose="020B0502040204020203" pitchFamily="34" charset="0"/>
                        <a:ea typeface="Segoe UI" panose="020B0502040204020203" pitchFamily="34" charset="0"/>
                        <a:cs typeface="Segoe UI Light" panose="020B0502040204020203" pitchFamily="34" charset="0"/>
                      </a:endParaRPr>
                    </a:p>
                  </a:txBody>
                  <a:tcPr anchor="ct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AU" sz="2400" dirty="0" smtClean="0">
                          <a:latin typeface="Segoe UI Light" panose="020B0502040204020203" pitchFamily="34" charset="0"/>
                          <a:cs typeface="Segoe UI Light" panose="020B0502040204020203" pitchFamily="34" charset="0"/>
                        </a:rPr>
                        <a:t>Operating system related information</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anchor="ct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6948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2400" dirty="0" smtClean="0">
                          <a:latin typeface="Segoe UI Light" panose="020B0502040204020203" pitchFamily="34" charset="0"/>
                          <a:cs typeface="Segoe UI Light" panose="020B0502040204020203" pitchFamily="34" charset="0"/>
                        </a:rPr>
                        <a:t>sys.dm_tran_%</a:t>
                      </a:r>
                      <a:endParaRPr lang="en-US" sz="2400" dirty="0" smtClean="0">
                        <a:latin typeface="Segoe UI Light" panose="020B0502040204020203" pitchFamily="34" charset="0"/>
                        <a:ea typeface="Segoe UI" panose="020B0502040204020203" pitchFamily="34" charset="0"/>
                        <a:cs typeface="Segoe UI Light" panose="020B0502040204020203" pitchFamily="34" charset="0"/>
                      </a:endParaRPr>
                    </a:p>
                  </a:txBody>
                  <a:tcPr anchor="ct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AU" sz="2400" dirty="0" smtClean="0">
                          <a:latin typeface="Segoe UI Light" panose="020B0502040204020203" pitchFamily="34" charset="0"/>
                          <a:cs typeface="Segoe UI Light" panose="020B0502040204020203" pitchFamily="34" charset="0"/>
                        </a:rPr>
                        <a:t>Transaction management information</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anchor="ct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694870">
                <a:tc>
                  <a:txBody>
                    <a:bodyPr/>
                    <a:lstStyle/>
                    <a:p>
                      <a:r>
                        <a:rPr lang="en-AU" sz="2400" dirty="0" smtClean="0">
                          <a:latin typeface="Segoe UI Light" panose="020B0502040204020203" pitchFamily="34" charset="0"/>
                          <a:cs typeface="Segoe UI Light" panose="020B0502040204020203" pitchFamily="34" charset="0"/>
                        </a:rPr>
                        <a:t>sys.dm_io_%</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anchor="ct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AU" sz="2400" dirty="0" smtClean="0">
                          <a:latin typeface="Segoe UI Light" panose="020B0502040204020203" pitchFamily="34" charset="0"/>
                          <a:cs typeface="Segoe UI Light" panose="020B0502040204020203" pitchFamily="34" charset="0"/>
                        </a:rPr>
                        <a:t>I/O related information</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anchor="ct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694870">
                <a:tc>
                  <a:txBody>
                    <a:bodyPr/>
                    <a:lstStyle/>
                    <a:p>
                      <a:r>
                        <a:rPr lang="en-AU" sz="2400" dirty="0" smtClean="0">
                          <a:latin typeface="Segoe UI Light" panose="020B0502040204020203" pitchFamily="34" charset="0"/>
                          <a:cs typeface="Segoe UI Light" panose="020B0502040204020203" pitchFamily="34" charset="0"/>
                        </a:rPr>
                        <a:t>sys.dm_db_%</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anchor="ct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r>
                        <a:rPr lang="en-AU" sz="2400" dirty="0" smtClean="0">
                          <a:latin typeface="Segoe UI Light" panose="020B0502040204020203" pitchFamily="34" charset="0"/>
                          <a:cs typeface="Segoe UI Light" panose="020B0502040204020203" pitchFamily="34" charset="0"/>
                        </a:rPr>
                        <a:t>Database information</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anchor="ct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3007225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Viewing Activity by Using Dynamic Management Views</a:t>
            </a:r>
            <a:endParaRPr lang="en-GB" dirty="0"/>
          </a:p>
        </p:txBody>
      </p:sp>
      <p:sp>
        <p:nvSpPr>
          <p:cNvPr id="5" name="AutoShape 26"/>
          <p:cNvSpPr>
            <a:spLocks noChangeArrowheads="1"/>
          </p:cNvSpPr>
          <p:nvPr/>
        </p:nvSpPr>
        <p:spPr bwMode="auto">
          <a:xfrm>
            <a:off x="368369" y="3187476"/>
            <a:ext cx="8358187" cy="3170099"/>
          </a:xfrm>
          <a:prstGeom prst="roundRect">
            <a:avLst>
              <a:gd name="adj" fmla="val 0"/>
            </a:avLst>
          </a:prstGeom>
          <a:solidFill>
            <a:srgbClr val="D2D2D2"/>
          </a:solidFill>
          <a:ln>
            <a:noFill/>
            <a:headEnd/>
            <a:tailEnd/>
          </a:ln>
        </p:spPr>
        <p:style>
          <a:lnRef idx="2">
            <a:schemeClr val="accent1"/>
          </a:lnRef>
          <a:fillRef idx="1">
            <a:schemeClr val="lt1"/>
          </a:fillRef>
          <a:effectRef idx="0">
            <a:schemeClr val="accent1"/>
          </a:effectRef>
          <a:fontRef idx="minor">
            <a:schemeClr val="dk1"/>
          </a:fontRef>
        </p:style>
        <p:txBody>
          <a:bodyPr lIns="45720" rIns="45720">
            <a:spAutoFit/>
          </a:bodyPr>
          <a:lstStyle/>
          <a:p>
            <a:pPr lvl="0" fontAlgn="base">
              <a:spcBef>
                <a:spcPct val="0"/>
              </a:spcBef>
              <a:spcAft>
                <a:spcPct val="0"/>
              </a:spcAft>
            </a:pPr>
            <a:r>
              <a:rPr lang="de-AT" sz="2000" dirty="0">
                <a:solidFill>
                  <a:srgbClr val="000000"/>
                </a:solidFill>
                <a:latin typeface="Lucida Sans Unicode" panose="020B0602030504020204" pitchFamily="34" charset="0"/>
                <a:cs typeface="Lucida Sans Unicode" panose="020B0602030504020204" pitchFamily="34" charset="0"/>
              </a:rPr>
              <a:t>SELECT s.original_login_name, s.program_name,</a:t>
            </a:r>
            <a:br>
              <a:rPr lang="de-AT" sz="2000" dirty="0">
                <a:solidFill>
                  <a:srgbClr val="000000"/>
                </a:solidFill>
                <a:latin typeface="Lucida Sans Unicode" panose="020B0602030504020204" pitchFamily="34" charset="0"/>
                <a:cs typeface="Lucida Sans Unicode" panose="020B0602030504020204" pitchFamily="34" charset="0"/>
              </a:rPr>
            </a:br>
            <a:r>
              <a:rPr lang="de-AT" sz="2000" dirty="0">
                <a:solidFill>
                  <a:srgbClr val="000000"/>
                </a:solidFill>
                <a:latin typeface="Lucida Sans Unicode" panose="020B0602030504020204" pitchFamily="34" charset="0"/>
                <a:cs typeface="Lucida Sans Unicode" panose="020B0602030504020204" pitchFamily="34" charset="0"/>
              </a:rPr>
              <a:t>	t.wait_type, t.wait_duration_ms</a:t>
            </a:r>
          </a:p>
          <a:p>
            <a:pPr lvl="0" fontAlgn="base">
              <a:spcBef>
                <a:spcPct val="0"/>
              </a:spcBef>
              <a:spcAft>
                <a:spcPct val="0"/>
              </a:spcAft>
            </a:pPr>
            <a:r>
              <a:rPr lang="de-AT" sz="2000" dirty="0">
                <a:solidFill>
                  <a:srgbClr val="000000"/>
                </a:solidFill>
                <a:latin typeface="Lucida Sans Unicode" panose="020B0602030504020204" pitchFamily="34" charset="0"/>
                <a:cs typeface="Lucida Sans Unicode" panose="020B0602030504020204" pitchFamily="34" charset="0"/>
              </a:rPr>
              <a:t>FROM sys.dm_os_waiting_tasks AS t</a:t>
            </a:r>
          </a:p>
          <a:p>
            <a:pPr lvl="0" fontAlgn="base">
              <a:spcBef>
                <a:spcPct val="0"/>
              </a:spcBef>
              <a:spcAft>
                <a:spcPct val="0"/>
              </a:spcAft>
            </a:pPr>
            <a:r>
              <a:rPr lang="de-AT" sz="2000" dirty="0">
                <a:solidFill>
                  <a:srgbClr val="000000"/>
                </a:solidFill>
                <a:latin typeface="Lucida Sans Unicode" panose="020B0602030504020204" pitchFamily="34" charset="0"/>
                <a:cs typeface="Lucida Sans Unicode" panose="020B0602030504020204" pitchFamily="34" charset="0"/>
              </a:rPr>
              <a:t>INNER JOIN sys.dm_exec_sessions AS s</a:t>
            </a:r>
          </a:p>
          <a:p>
            <a:pPr lvl="0" fontAlgn="base">
              <a:spcBef>
                <a:spcPct val="0"/>
              </a:spcBef>
              <a:spcAft>
                <a:spcPct val="0"/>
              </a:spcAft>
            </a:pPr>
            <a:r>
              <a:rPr lang="de-AT" sz="2000" dirty="0">
                <a:solidFill>
                  <a:srgbClr val="000000"/>
                </a:solidFill>
                <a:latin typeface="Lucida Sans Unicode" panose="020B0602030504020204" pitchFamily="34" charset="0"/>
                <a:cs typeface="Lucida Sans Unicode" panose="020B0602030504020204" pitchFamily="34" charset="0"/>
              </a:rPr>
              <a:t>ON t.session_id = s.session_id		</a:t>
            </a:r>
          </a:p>
          <a:p>
            <a:pPr lvl="0" fontAlgn="base">
              <a:spcBef>
                <a:spcPct val="0"/>
              </a:spcBef>
              <a:spcAft>
                <a:spcPct val="0"/>
              </a:spcAft>
            </a:pPr>
            <a:r>
              <a:rPr lang="de-AT" sz="2000" dirty="0">
                <a:solidFill>
                  <a:srgbClr val="000000"/>
                </a:solidFill>
                <a:latin typeface="Lucida Sans Unicode" panose="020B0602030504020204" pitchFamily="34" charset="0"/>
                <a:cs typeface="Lucida Sans Unicode" panose="020B0602030504020204" pitchFamily="34" charset="0"/>
              </a:rPr>
              <a:t>WHERE s.is_user_process = 1</a:t>
            </a:r>
          </a:p>
          <a:p>
            <a:pPr lvl="0" fontAlgn="base">
              <a:spcBef>
                <a:spcPct val="0"/>
              </a:spcBef>
              <a:spcAft>
                <a:spcPct val="0"/>
              </a:spcAft>
            </a:pPr>
            <a:r>
              <a:rPr lang="de-AT" sz="2000" dirty="0">
                <a:solidFill>
                  <a:srgbClr val="000000"/>
                </a:solidFill>
                <a:latin typeface="Lucida Sans Unicode" panose="020B0602030504020204" pitchFamily="34" charset="0"/>
                <a:cs typeface="Lucida Sans Unicode" panose="020B0602030504020204" pitchFamily="34" charset="0"/>
              </a:rPr>
              <a:t>AND t.wait_duration_ms &gt; 3000;	</a:t>
            </a:r>
          </a:p>
          <a:p>
            <a:pPr lvl="0" fontAlgn="base">
              <a:spcBef>
                <a:spcPct val="0"/>
              </a:spcBef>
              <a:spcAft>
                <a:spcPct val="0"/>
              </a:spcAft>
            </a:pPr>
            <a:r>
              <a:rPr lang="de-AT" sz="2000" dirty="0">
                <a:solidFill>
                  <a:srgbClr val="000000"/>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de-AT" sz="2000" dirty="0">
                <a:solidFill>
                  <a:srgbClr val="000000"/>
                </a:solidFill>
                <a:latin typeface="Lucida Sans Unicode" panose="020B0602030504020204" pitchFamily="34" charset="0"/>
                <a:cs typeface="Lucida Sans Unicode" panose="020B0602030504020204" pitchFamily="34" charset="0"/>
              </a:rPr>
              <a:t>SELECT * FROM sys.dm_os_wait_stats</a:t>
            </a:r>
          </a:p>
          <a:p>
            <a:pPr lvl="0" fontAlgn="base">
              <a:spcBef>
                <a:spcPct val="0"/>
              </a:spcBef>
              <a:spcAft>
                <a:spcPct val="0"/>
              </a:spcAft>
            </a:pPr>
            <a:r>
              <a:rPr lang="de-AT" sz="2000" dirty="0">
                <a:solidFill>
                  <a:srgbClr val="000000"/>
                </a:solidFill>
                <a:latin typeface="Lucida Sans Unicode" panose="020B0602030504020204" pitchFamily="34" charset="0"/>
                <a:cs typeface="Lucida Sans Unicode" panose="020B0602030504020204" pitchFamily="34" charset="0"/>
              </a:rPr>
              <a:t>ORDER BY wait_time_ms DESC;</a:t>
            </a:r>
            <a:endParaRPr lang="en-US" sz="2000" dirty="0">
              <a:solidFill>
                <a:srgbClr val="000000"/>
              </a:solidFill>
              <a:latin typeface="Lucida Sans Unicode" panose="020B0602030504020204" pitchFamily="34" charset="0"/>
              <a:cs typeface="Lucida Sans Unicode" panose="020B0602030504020204" pitchFamily="34" charset="0"/>
            </a:endParaRPr>
          </a:p>
        </p:txBody>
      </p:sp>
      <p:sp>
        <p:nvSpPr>
          <p:cNvPr id="6"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Must reference using the sys schema</a:t>
            </a:r>
          </a:p>
          <a:p>
            <a:pPr lvl="0"/>
            <a:r>
              <a:rPr lang="en-GB" kern="0" dirty="0">
                <a:solidFill>
                  <a:srgbClr val="000000"/>
                </a:solidFill>
              </a:rPr>
              <a:t>Two basic types:</a:t>
            </a:r>
          </a:p>
          <a:p>
            <a:pPr lvl="1"/>
            <a:r>
              <a:rPr lang="en-GB" kern="0" dirty="0">
                <a:solidFill>
                  <a:srgbClr val="000000"/>
                </a:solidFill>
              </a:rPr>
              <a:t>Real-time state information</a:t>
            </a:r>
          </a:p>
          <a:p>
            <a:pPr lvl="1"/>
            <a:r>
              <a:rPr lang="en-GB" kern="0" dirty="0">
                <a:solidFill>
                  <a:srgbClr val="000000"/>
                </a:solidFill>
              </a:rPr>
              <a:t>Historical </a:t>
            </a:r>
            <a:r>
              <a:rPr lang="en-GB" kern="0" dirty="0" smtClean="0">
                <a:solidFill>
                  <a:srgbClr val="000000"/>
                </a:solidFill>
              </a:rPr>
              <a:t>information</a:t>
            </a:r>
            <a:endParaRPr lang="en-GB" kern="0" dirty="0">
              <a:solidFill>
                <a:srgbClr val="000000"/>
              </a:solidFill>
            </a:endParaRPr>
          </a:p>
        </p:txBody>
      </p:sp>
    </p:spTree>
    <p:extLst>
      <p:ext uri="{BB962C8B-B14F-4D97-AF65-F5344CB8AC3E}">
        <p14:creationId xmlns:p14="http://schemas.microsoft.com/office/powerpoint/2010/main" val="486575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3e546e95-db4c-46c0-95af-c89219d2456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Querying Dynamic Management Views</a:t>
            </a:r>
            <a:endParaRPr lang="en-GB" dirty="0"/>
          </a:p>
        </p:txBody>
      </p:sp>
      <p:sp>
        <p:nvSpPr>
          <p:cNvPr id="4" name="Content Placeholder 2"/>
          <p:cNvSpPr txBox="1">
            <a:spLocks/>
          </p:cNvSpPr>
          <p:nvPr/>
        </p:nvSpPr>
        <p:spPr>
          <a:xfrm>
            <a:off x="458788" y="992188"/>
            <a:ext cx="8374494"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View SQL Server service configuration settings</a:t>
            </a:r>
          </a:p>
          <a:p>
            <a:pPr lvl="0"/>
            <a:r>
              <a:rPr lang="en-US" kern="0" dirty="0">
                <a:solidFill>
                  <a:srgbClr val="000000"/>
                </a:solidFill>
              </a:rPr>
              <a:t>View storage volume statistics</a:t>
            </a:r>
          </a:p>
          <a:p>
            <a:pPr lvl="0"/>
            <a:r>
              <a:rPr lang="en-US" kern="0" dirty="0">
                <a:solidFill>
                  <a:srgbClr val="000000"/>
                </a:solidFill>
              </a:rPr>
              <a:t>View query statistics</a:t>
            </a:r>
          </a:p>
          <a:p>
            <a:pPr marL="0" lvl="0" indent="0">
              <a:buNone/>
            </a:pPr>
            <a:endParaRPr lang="en-US" kern="0" dirty="0">
              <a:solidFill>
                <a:srgbClr val="000000"/>
              </a:solidFill>
            </a:endParaRPr>
          </a:p>
        </p:txBody>
      </p:sp>
    </p:spTree>
    <p:extLst>
      <p:ext uri="{BB962C8B-B14F-4D97-AF65-F5344CB8AC3E}">
        <p14:creationId xmlns:p14="http://schemas.microsoft.com/office/powerpoint/2010/main" val="1996427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51393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515078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3278070f-637c-4b26-9189-19f0ce290c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Performance Monitor</a:t>
            </a:r>
            <a:endParaRPr lang="en-GB" dirty="0"/>
          </a:p>
        </p:txBody>
      </p:sp>
      <p:sp>
        <p:nvSpPr>
          <p:cNvPr id="3" name="Text Placeholder 2"/>
          <p:cNvSpPr>
            <a:spLocks noGrp="1"/>
          </p:cNvSpPr>
          <p:nvPr>
            <p:ph type="body" idx="1"/>
          </p:nvPr>
        </p:nvSpPr>
        <p:spPr/>
        <p:txBody>
          <a:bodyPr/>
          <a:lstStyle/>
          <a:p>
            <a:r>
              <a:rPr lang="en-GB" dirty="0" smtClean="0"/>
              <a:t>Introduction to Performance Monitor
SQL Server Counters
Data Collector Sets and Logs
Demonstration: Using Performance Monitor</a:t>
            </a:r>
            <a:endParaRPr lang="en-GB" dirty="0"/>
          </a:p>
        </p:txBody>
      </p:sp>
    </p:spTree>
    <p:extLst>
      <p:ext uri="{BB962C8B-B14F-4D97-AF65-F5344CB8AC3E}">
        <p14:creationId xmlns:p14="http://schemas.microsoft.com/office/powerpoint/2010/main" val="3817510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927934c-74ab-48fc-a78c-cc6a3e3b5b3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Performance Monitor</a:t>
            </a:r>
            <a:endParaRPr lang="en-GB" dirty="0"/>
          </a:p>
        </p:txBody>
      </p:sp>
      <p:sp>
        <p:nvSpPr>
          <p:cNvPr id="4" name="Content Placeholder 2"/>
          <p:cNvSpPr txBox="1">
            <a:spLocks/>
          </p:cNvSpPr>
          <p:nvPr/>
        </p:nvSpPr>
        <p:spPr>
          <a:xfrm>
            <a:off x="458788" y="1233055"/>
            <a:ext cx="8119156" cy="493551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Collects and displays system metrics</a:t>
            </a:r>
          </a:p>
          <a:p>
            <a:pPr lvl="1"/>
            <a:r>
              <a:rPr lang="en-GB" kern="0" dirty="0">
                <a:solidFill>
                  <a:srgbClr val="000000"/>
                </a:solidFill>
              </a:rPr>
              <a:t>Objects: system resource categories</a:t>
            </a:r>
          </a:p>
          <a:p>
            <a:pPr lvl="1"/>
            <a:r>
              <a:rPr lang="en-GB" kern="0" dirty="0">
                <a:solidFill>
                  <a:srgbClr val="000000"/>
                </a:solidFill>
              </a:rPr>
              <a:t>Counters: Metrics that can be measured</a:t>
            </a:r>
          </a:p>
          <a:p>
            <a:pPr lvl="1"/>
            <a:r>
              <a:rPr lang="en-GB" kern="0" dirty="0">
                <a:solidFill>
                  <a:srgbClr val="000000"/>
                </a:solidFill>
              </a:rPr>
              <a:t>Instances: Individual instances of multi-instance objects</a:t>
            </a:r>
            <a:endParaRPr lang="en-US" kern="0" dirty="0">
              <a:solidFill>
                <a:srgbClr val="000000"/>
              </a:solidFill>
            </a:endParaRPr>
          </a:p>
          <a:p>
            <a:pPr lvl="0"/>
            <a:endParaRPr lang="en-GB" kern="0" dirty="0">
              <a:solidFill>
                <a:srgbClr val="000000"/>
              </a:solidFill>
            </a:endParaRPr>
          </a:p>
          <a:p>
            <a:pPr lvl="0"/>
            <a:r>
              <a:rPr lang="en-GB" kern="0" dirty="0">
                <a:solidFill>
                  <a:srgbClr val="000000"/>
                </a:solidFill>
              </a:rPr>
              <a:t>Charts and Reports</a:t>
            </a:r>
          </a:p>
          <a:p>
            <a:pPr lvl="1"/>
            <a:r>
              <a:rPr lang="en-GB" kern="0" dirty="0">
                <a:solidFill>
                  <a:srgbClr val="000000"/>
                </a:solidFill>
              </a:rPr>
              <a:t>Line chart</a:t>
            </a:r>
          </a:p>
          <a:p>
            <a:pPr lvl="1"/>
            <a:r>
              <a:rPr lang="en-GB" kern="0" dirty="0">
                <a:solidFill>
                  <a:srgbClr val="000000"/>
                </a:solidFill>
              </a:rPr>
              <a:t>Histogram bar chart</a:t>
            </a:r>
          </a:p>
          <a:p>
            <a:pPr lvl="1"/>
            <a:r>
              <a:rPr lang="en-GB" kern="0" dirty="0">
                <a:solidFill>
                  <a:srgbClr val="000000"/>
                </a:solidFill>
              </a:rPr>
              <a:t>Text-based report</a:t>
            </a:r>
            <a:endParaRPr lang="en-US" kern="0" dirty="0">
              <a:solidFill>
                <a:srgbClr val="000000"/>
              </a:solidFill>
            </a:endParaRPr>
          </a:p>
          <a:p>
            <a:pPr lvl="0"/>
            <a:endParaRPr lang="en-US" kern="0" dirty="0">
              <a:solidFill>
                <a:srgbClr val="000000"/>
              </a:solidFill>
            </a:endParaRPr>
          </a:p>
        </p:txBody>
      </p:sp>
      <p:sp>
        <p:nvSpPr>
          <p:cNvPr id="5" name="Rectangle 4"/>
          <p:cNvSpPr/>
          <p:nvPr/>
        </p:nvSpPr>
        <p:spPr bwMode="auto">
          <a:xfrm>
            <a:off x="5209309" y="3283527"/>
            <a:ext cx="2964873" cy="3366655"/>
          </a:xfrm>
          <a:prstGeom prst="rect">
            <a:avLst/>
          </a:prstGeom>
          <a:solidFill>
            <a:srgbClr val="6DC2E9"/>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Light" panose="020B0502040204020203" pitchFamily="34" charset="0"/>
              <a:cs typeface="Segoe UI Light" panose="020B0502040204020203" pitchFamily="34" charset="0"/>
            </a:endParaRPr>
          </a:p>
        </p:txBody>
      </p:sp>
      <p:sp>
        <p:nvSpPr>
          <p:cNvPr id="6" name="Rectangle 5"/>
          <p:cNvSpPr/>
          <p:nvPr/>
        </p:nvSpPr>
        <p:spPr bwMode="auto">
          <a:xfrm>
            <a:off x="5500256" y="3851565"/>
            <a:ext cx="2355874" cy="2673926"/>
          </a:xfrm>
          <a:prstGeom prst="rect">
            <a:avLst/>
          </a:prstGeom>
          <a:solidFill>
            <a:srgbClr val="4668C5"/>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endParaRPr>
          </a:p>
        </p:txBody>
      </p:sp>
      <p:sp>
        <p:nvSpPr>
          <p:cNvPr id="7" name="Rectangle 6"/>
          <p:cNvSpPr/>
          <p:nvPr/>
        </p:nvSpPr>
        <p:spPr bwMode="auto">
          <a:xfrm>
            <a:off x="5708073" y="4623130"/>
            <a:ext cx="1967345" cy="1742007"/>
          </a:xfrm>
          <a:prstGeom prst="rect">
            <a:avLst/>
          </a:prstGeom>
          <a:solidFill>
            <a:srgbClr val="002050"/>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endParaRPr>
          </a:p>
        </p:txBody>
      </p:sp>
      <p:sp>
        <p:nvSpPr>
          <p:cNvPr id="8" name="TextBox 7"/>
          <p:cNvSpPr txBox="1"/>
          <p:nvPr/>
        </p:nvSpPr>
        <p:spPr>
          <a:xfrm>
            <a:off x="5209309" y="3283527"/>
            <a:ext cx="1874424"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Object: Processor</a:t>
            </a:r>
            <a:endParaRPr lang="en-US" dirty="0">
              <a:solidFill>
                <a:srgbClr val="000000"/>
              </a:solidFill>
              <a:latin typeface="Segoe UI Light" panose="020B0502040204020203" pitchFamily="34" charset="0"/>
              <a:cs typeface="Segoe UI Light" panose="020B0502040204020203" pitchFamily="34" charset="0"/>
            </a:endParaRPr>
          </a:p>
        </p:txBody>
      </p:sp>
      <p:sp>
        <p:nvSpPr>
          <p:cNvPr id="9" name="TextBox 8"/>
          <p:cNvSpPr txBox="1"/>
          <p:nvPr/>
        </p:nvSpPr>
        <p:spPr>
          <a:xfrm>
            <a:off x="5500256" y="3856395"/>
            <a:ext cx="1900072" cy="646331"/>
          </a:xfrm>
          <a:prstGeom prst="rect">
            <a:avLst/>
          </a:prstGeom>
          <a:noFill/>
        </p:spPr>
        <p:txBody>
          <a:bodyPr wrap="none" rtlCol="0">
            <a:spAutoFit/>
          </a:bodyPr>
          <a:lstStyle/>
          <a:p>
            <a:pPr lvl="0" fontAlgn="base">
              <a:spcBef>
                <a:spcPct val="0"/>
              </a:spcBef>
              <a:spcAft>
                <a:spcPct val="0"/>
              </a:spcAft>
            </a:pPr>
            <a:r>
              <a:rPr lang="en-GB" dirty="0">
                <a:solidFill>
                  <a:srgbClr val="FFFFFF"/>
                </a:solidFill>
                <a:latin typeface="Segoe UI Light" panose="020B0502040204020203" pitchFamily="34" charset="0"/>
                <a:cs typeface="Segoe UI Light" panose="020B0502040204020203" pitchFamily="34" charset="0"/>
              </a:rPr>
              <a:t>Counter:</a:t>
            </a:r>
          </a:p>
          <a:p>
            <a:pPr lvl="0" fontAlgn="base">
              <a:spcBef>
                <a:spcPct val="0"/>
              </a:spcBef>
              <a:spcAft>
                <a:spcPct val="0"/>
              </a:spcAft>
            </a:pPr>
            <a:r>
              <a:rPr lang="en-GB" dirty="0">
                <a:solidFill>
                  <a:srgbClr val="FFFFFF"/>
                </a:solidFill>
                <a:latin typeface="Segoe UI Light" panose="020B0502040204020203" pitchFamily="34" charset="0"/>
                <a:cs typeface="Segoe UI Light" panose="020B0502040204020203" pitchFamily="34" charset="0"/>
              </a:rPr>
              <a:t>% Processor Time</a:t>
            </a:r>
            <a:endParaRPr lang="en-US" dirty="0">
              <a:solidFill>
                <a:srgbClr val="FFFFFF"/>
              </a:solidFill>
              <a:latin typeface="Segoe UI Light" panose="020B0502040204020203" pitchFamily="34" charset="0"/>
              <a:cs typeface="Segoe UI Light" panose="020B0502040204020203" pitchFamily="34" charset="0"/>
            </a:endParaRPr>
          </a:p>
        </p:txBody>
      </p:sp>
      <p:sp>
        <p:nvSpPr>
          <p:cNvPr id="10" name="TextBox 9"/>
          <p:cNvSpPr txBox="1"/>
          <p:nvPr/>
        </p:nvSpPr>
        <p:spPr>
          <a:xfrm>
            <a:off x="5695071" y="4610811"/>
            <a:ext cx="1117614" cy="1754326"/>
          </a:xfrm>
          <a:prstGeom prst="rect">
            <a:avLst/>
          </a:prstGeom>
          <a:noFill/>
        </p:spPr>
        <p:txBody>
          <a:bodyPr wrap="none" rtlCol="0">
            <a:spAutoFit/>
          </a:bodyPr>
          <a:lstStyle/>
          <a:p>
            <a:pPr lvl="0" fontAlgn="base">
              <a:spcBef>
                <a:spcPct val="0"/>
              </a:spcBef>
              <a:spcAft>
                <a:spcPct val="0"/>
              </a:spcAft>
            </a:pPr>
            <a:r>
              <a:rPr lang="en-GB" dirty="0">
                <a:solidFill>
                  <a:srgbClr val="FFFFFF"/>
                </a:solidFill>
                <a:latin typeface="Segoe UI Light" panose="020B0502040204020203" pitchFamily="34" charset="0"/>
                <a:cs typeface="Segoe UI Light" panose="020B0502040204020203" pitchFamily="34" charset="0"/>
              </a:rPr>
              <a:t>Instances:</a:t>
            </a:r>
          </a:p>
          <a:p>
            <a:pPr lvl="0" fontAlgn="base">
              <a:spcBef>
                <a:spcPct val="0"/>
              </a:spcBef>
              <a:spcAft>
                <a:spcPct val="0"/>
              </a:spcAft>
            </a:pPr>
            <a:r>
              <a:rPr lang="en-GB" dirty="0">
                <a:solidFill>
                  <a:srgbClr val="FFFFFF"/>
                </a:solidFill>
                <a:latin typeface="Segoe UI Light" panose="020B0502040204020203" pitchFamily="34" charset="0"/>
                <a:cs typeface="Segoe UI Light" panose="020B0502040204020203" pitchFamily="34" charset="0"/>
              </a:rPr>
              <a:t>_Total</a:t>
            </a:r>
          </a:p>
          <a:p>
            <a:pPr lvl="0" fontAlgn="base">
              <a:spcBef>
                <a:spcPct val="0"/>
              </a:spcBef>
              <a:spcAft>
                <a:spcPct val="0"/>
              </a:spcAft>
            </a:pPr>
            <a:r>
              <a:rPr lang="en-GB" dirty="0">
                <a:solidFill>
                  <a:srgbClr val="FFFFFF"/>
                </a:solidFill>
                <a:latin typeface="Segoe UI Light" panose="020B0502040204020203" pitchFamily="34" charset="0"/>
                <a:cs typeface="Segoe UI Light" panose="020B0502040204020203" pitchFamily="34" charset="0"/>
              </a:rPr>
              <a:t>CPU0</a:t>
            </a:r>
          </a:p>
          <a:p>
            <a:pPr lvl="0" fontAlgn="base">
              <a:spcBef>
                <a:spcPct val="0"/>
              </a:spcBef>
              <a:spcAft>
                <a:spcPct val="0"/>
              </a:spcAft>
            </a:pPr>
            <a:r>
              <a:rPr lang="en-GB" dirty="0">
                <a:solidFill>
                  <a:srgbClr val="FFFFFF"/>
                </a:solidFill>
                <a:latin typeface="Segoe UI Light" panose="020B0502040204020203" pitchFamily="34" charset="0"/>
                <a:cs typeface="Segoe UI Light" panose="020B0502040204020203" pitchFamily="34" charset="0"/>
              </a:rPr>
              <a:t>CPU1</a:t>
            </a:r>
          </a:p>
          <a:p>
            <a:pPr lvl="0" fontAlgn="base">
              <a:spcBef>
                <a:spcPct val="0"/>
              </a:spcBef>
              <a:spcAft>
                <a:spcPct val="0"/>
              </a:spcAft>
            </a:pPr>
            <a:r>
              <a:rPr lang="en-GB" dirty="0">
                <a:solidFill>
                  <a:srgbClr val="FFFFFF"/>
                </a:solidFill>
                <a:latin typeface="Segoe UI Light" panose="020B0502040204020203" pitchFamily="34" charset="0"/>
                <a:cs typeface="Segoe UI Light" panose="020B0502040204020203" pitchFamily="34" charset="0"/>
              </a:rPr>
              <a:t>CPU2</a:t>
            </a:r>
          </a:p>
          <a:p>
            <a:pPr lvl="0" fontAlgn="base">
              <a:spcBef>
                <a:spcPct val="0"/>
              </a:spcBef>
              <a:spcAft>
                <a:spcPct val="0"/>
              </a:spcAft>
            </a:pPr>
            <a:r>
              <a:rPr lang="en-GB" dirty="0">
                <a:solidFill>
                  <a:srgbClr val="FFFFFF"/>
                </a:solidFill>
                <a:latin typeface="Segoe UI Light" panose="020B0502040204020203" pitchFamily="34" charset="0"/>
                <a:cs typeface="Segoe UI Light" panose="020B0502040204020203" pitchFamily="34" charset="0"/>
              </a:rPr>
              <a:t>CPU3</a:t>
            </a:r>
            <a:endParaRPr lang="en-US" dirty="0">
              <a:solidFill>
                <a:srgbClr val="FFFFF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7723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80a07f2e-a6f7-424f-b6fd-fe3cf5329fa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Counters</a:t>
            </a:r>
            <a:endParaRPr lang="en-GB" dirty="0"/>
          </a:p>
        </p:txBody>
      </p:sp>
      <p:sp>
        <p:nvSpPr>
          <p:cNvPr id="4" name="Content Placeholder 2"/>
          <p:cNvSpPr txBox="1">
            <a:spLocks/>
          </p:cNvSpPr>
          <p:nvPr/>
        </p:nvSpPr>
        <p:spPr>
          <a:xfrm>
            <a:off x="275208" y="1296139"/>
            <a:ext cx="8664606" cy="487243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SQL Server exposes objects to Performance Monitor</a:t>
            </a:r>
          </a:p>
          <a:p>
            <a:pPr lvl="1"/>
            <a:r>
              <a:rPr lang="en-GB" b="1" kern="0" dirty="0">
                <a:solidFill>
                  <a:srgbClr val="000000"/>
                </a:solidFill>
              </a:rPr>
              <a:t>SQLServer:&lt;object&gt; </a:t>
            </a:r>
            <a:r>
              <a:rPr lang="en-GB" kern="0" dirty="0">
                <a:solidFill>
                  <a:srgbClr val="000000"/>
                </a:solidFill>
              </a:rPr>
              <a:t>(default SQL Server instance)</a:t>
            </a:r>
          </a:p>
          <a:p>
            <a:pPr lvl="1"/>
            <a:r>
              <a:rPr lang="en-GB" b="1" kern="0" dirty="0">
                <a:solidFill>
                  <a:srgbClr val="000000"/>
                </a:solidFill>
              </a:rPr>
              <a:t>MSSQL$&lt;instance&gt;:&lt;object&gt; </a:t>
            </a:r>
            <a:r>
              <a:rPr lang="en-GB" kern="0" dirty="0">
                <a:solidFill>
                  <a:srgbClr val="000000"/>
                </a:solidFill>
              </a:rPr>
              <a:t>(named SQL Server instance)</a:t>
            </a:r>
          </a:p>
          <a:p>
            <a:pPr lvl="1"/>
            <a:r>
              <a:rPr lang="en-GB" b="1" kern="0" dirty="0">
                <a:solidFill>
                  <a:srgbClr val="000000"/>
                </a:solidFill>
              </a:rPr>
              <a:t>SQLAgent$&lt;instance&gt;:&lt;object&gt; </a:t>
            </a:r>
            <a:r>
              <a:rPr lang="en-GB" kern="0" dirty="0">
                <a:solidFill>
                  <a:srgbClr val="000000"/>
                </a:solidFill>
              </a:rPr>
              <a:t>(SQL Server Agent)</a:t>
            </a:r>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r>
              <a:rPr lang="en-US" kern="0" dirty="0">
                <a:solidFill>
                  <a:srgbClr val="000000"/>
                </a:solidFill>
              </a:rPr>
              <a:t>Query performance counters using the </a:t>
            </a:r>
            <a:r>
              <a:rPr lang="en-US" b="1" kern="0" dirty="0">
                <a:solidFill>
                  <a:srgbClr val="000000"/>
                </a:solidFill>
              </a:rPr>
              <a:t>sys.dm_os_performance_counters</a:t>
            </a:r>
            <a:r>
              <a:rPr lang="en-US" kern="0" dirty="0">
                <a:solidFill>
                  <a:srgbClr val="000000"/>
                </a:solidFill>
              </a:rPr>
              <a:t> DMV</a:t>
            </a:r>
          </a:p>
        </p:txBody>
      </p:sp>
    </p:spTree>
    <p:extLst>
      <p:ext uri="{BB962C8B-B14F-4D97-AF65-F5344CB8AC3E}">
        <p14:creationId xmlns:p14="http://schemas.microsoft.com/office/powerpoint/2010/main" val="3235431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2b1866d-02f3-4e6c-b18f-9a0f88d1298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Collector Sets and Logs</a:t>
            </a:r>
            <a:endParaRPr lang="en-GB" dirty="0"/>
          </a:p>
        </p:txBody>
      </p:sp>
      <p:sp>
        <p:nvSpPr>
          <p:cNvPr id="4" name="Content Placeholder 2"/>
          <p:cNvSpPr txBox="1">
            <a:spLocks/>
          </p:cNvSpPr>
          <p:nvPr/>
        </p:nvSpPr>
        <p:spPr>
          <a:xfrm>
            <a:off x="458788" y="1500553"/>
            <a:ext cx="8119156" cy="466801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Group counters into reusable Data Collector Sets</a:t>
            </a:r>
          </a:p>
          <a:p>
            <a:pPr lvl="0"/>
            <a:r>
              <a:rPr lang="en-GB" kern="0" dirty="0">
                <a:solidFill>
                  <a:srgbClr val="000000"/>
                </a:solidFill>
              </a:rPr>
              <a:t>Run Data Collector Sets to log counter values</a:t>
            </a:r>
          </a:p>
          <a:p>
            <a:pPr lvl="0"/>
            <a:r>
              <a:rPr lang="en-GB" kern="0" dirty="0">
                <a:solidFill>
                  <a:srgbClr val="000000"/>
                </a:solidFill>
              </a:rPr>
              <a:t>View logs in Performance Monitor</a:t>
            </a:r>
          </a:p>
          <a:p>
            <a:pPr lvl="0"/>
            <a:endParaRPr lang="en-US" kern="0" dirty="0">
              <a:solidFill>
                <a:srgbClr val="000000"/>
              </a:solidFill>
            </a:endParaRPr>
          </a:p>
        </p:txBody>
      </p:sp>
      <p:grpSp>
        <p:nvGrpSpPr>
          <p:cNvPr id="5" name="Group 4"/>
          <p:cNvGrpSpPr/>
          <p:nvPr/>
        </p:nvGrpSpPr>
        <p:grpSpPr>
          <a:xfrm>
            <a:off x="6519012" y="3658840"/>
            <a:ext cx="1667077" cy="1368362"/>
            <a:chOff x="6553200" y="3658840"/>
            <a:chExt cx="1667077" cy="1368362"/>
          </a:xfrm>
        </p:grpSpPr>
        <p:grpSp>
          <p:nvGrpSpPr>
            <p:cNvPr id="6" name="Group 5"/>
            <p:cNvGrpSpPr>
              <a:grpSpLocks noChangeAspect="1"/>
            </p:cNvGrpSpPr>
            <p:nvPr/>
          </p:nvGrpSpPr>
          <p:grpSpPr>
            <a:xfrm>
              <a:off x="6564923" y="3658840"/>
              <a:ext cx="1655354" cy="1368362"/>
              <a:chOff x="6639572" y="1907217"/>
              <a:chExt cx="3200400" cy="2645540"/>
            </a:xfrm>
          </p:grpSpPr>
          <p:grpSp>
            <p:nvGrpSpPr>
              <p:cNvPr id="10" name="Group 9"/>
              <p:cNvGrpSpPr>
                <a:grpSpLocks noChangeAspect="1"/>
              </p:cNvGrpSpPr>
              <p:nvPr/>
            </p:nvGrpSpPr>
            <p:grpSpPr>
              <a:xfrm>
                <a:off x="6639572" y="1907217"/>
                <a:ext cx="3200400" cy="2645540"/>
                <a:chOff x="6219422" y="1886308"/>
                <a:chExt cx="3657600" cy="2752244"/>
              </a:xfrm>
            </p:grpSpPr>
            <p:grpSp>
              <p:nvGrpSpPr>
                <p:cNvPr id="12" name="Group 11"/>
                <p:cNvGrpSpPr/>
                <p:nvPr/>
              </p:nvGrpSpPr>
              <p:grpSpPr>
                <a:xfrm>
                  <a:off x="6219422" y="1886308"/>
                  <a:ext cx="3657600" cy="2752244"/>
                  <a:chOff x="6219421" y="1886308"/>
                  <a:chExt cx="3657600" cy="2752244"/>
                </a:xfrm>
              </p:grpSpPr>
              <p:sp>
                <p:nvSpPr>
                  <p:cNvPr id="14" name="Rectangle 13"/>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16" name="Group 15"/>
                  <p:cNvGrpSpPr/>
                  <p:nvPr/>
                </p:nvGrpSpPr>
                <p:grpSpPr>
                  <a:xfrm>
                    <a:off x="8580436" y="1996036"/>
                    <a:ext cx="731520" cy="237744"/>
                    <a:chOff x="8580436" y="1996036"/>
                    <a:chExt cx="731520" cy="237744"/>
                  </a:xfrm>
                </p:grpSpPr>
                <p:sp>
                  <p:nvSpPr>
                    <p:cNvPr id="17" name="Rectangle 16"/>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cxnSp>
                  <p:nvCxnSpPr>
                    <p:cNvPr id="18" name="Straight Connector 17"/>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13" name="Straight Connector 12"/>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 name="Freeform 6"/>
            <p:cNvSpPr/>
            <p:nvPr/>
          </p:nvSpPr>
          <p:spPr bwMode="auto">
            <a:xfrm>
              <a:off x="6564923" y="4138246"/>
              <a:ext cx="1617785" cy="527539"/>
            </a:xfrm>
            <a:custGeom>
              <a:avLst/>
              <a:gdLst>
                <a:gd name="connsiteX0" fmla="*/ 0 w 1617785"/>
                <a:gd name="connsiteY0" fmla="*/ 269631 h 527539"/>
                <a:gd name="connsiteX1" fmla="*/ 105508 w 1617785"/>
                <a:gd name="connsiteY1" fmla="*/ 234462 h 527539"/>
                <a:gd name="connsiteX2" fmla="*/ 164123 w 1617785"/>
                <a:gd name="connsiteY2" fmla="*/ 152400 h 527539"/>
                <a:gd name="connsiteX3" fmla="*/ 234462 w 1617785"/>
                <a:gd name="connsiteY3" fmla="*/ 93785 h 527539"/>
                <a:gd name="connsiteX4" fmla="*/ 257908 w 1617785"/>
                <a:gd name="connsiteY4" fmla="*/ 58616 h 527539"/>
                <a:gd name="connsiteX5" fmla="*/ 281354 w 1617785"/>
                <a:gd name="connsiteY5" fmla="*/ 35169 h 527539"/>
                <a:gd name="connsiteX6" fmla="*/ 293077 w 1617785"/>
                <a:gd name="connsiteY6" fmla="*/ 0 h 527539"/>
                <a:gd name="connsiteX7" fmla="*/ 339969 w 1617785"/>
                <a:gd name="connsiteY7" fmla="*/ 23446 h 527539"/>
                <a:gd name="connsiteX8" fmla="*/ 386862 w 1617785"/>
                <a:gd name="connsiteY8" fmla="*/ 93785 h 527539"/>
                <a:gd name="connsiteX9" fmla="*/ 410308 w 1617785"/>
                <a:gd name="connsiteY9" fmla="*/ 128954 h 527539"/>
                <a:gd name="connsiteX10" fmla="*/ 457200 w 1617785"/>
                <a:gd name="connsiteY10" fmla="*/ 211016 h 527539"/>
                <a:gd name="connsiteX11" fmla="*/ 480646 w 1617785"/>
                <a:gd name="connsiteY11" fmla="*/ 281354 h 527539"/>
                <a:gd name="connsiteX12" fmla="*/ 492369 w 1617785"/>
                <a:gd name="connsiteY12" fmla="*/ 316523 h 527539"/>
                <a:gd name="connsiteX13" fmla="*/ 504093 w 1617785"/>
                <a:gd name="connsiteY13" fmla="*/ 375139 h 527539"/>
                <a:gd name="connsiteX14" fmla="*/ 550985 w 1617785"/>
                <a:gd name="connsiteY14" fmla="*/ 445477 h 527539"/>
                <a:gd name="connsiteX15" fmla="*/ 586154 w 1617785"/>
                <a:gd name="connsiteY15" fmla="*/ 515816 h 527539"/>
                <a:gd name="connsiteX16" fmla="*/ 621323 w 1617785"/>
                <a:gd name="connsiteY16" fmla="*/ 527539 h 527539"/>
                <a:gd name="connsiteX17" fmla="*/ 633046 w 1617785"/>
                <a:gd name="connsiteY17" fmla="*/ 492369 h 527539"/>
                <a:gd name="connsiteX18" fmla="*/ 656493 w 1617785"/>
                <a:gd name="connsiteY18" fmla="*/ 410308 h 527539"/>
                <a:gd name="connsiteX19" fmla="*/ 679939 w 1617785"/>
                <a:gd name="connsiteY19" fmla="*/ 375139 h 527539"/>
                <a:gd name="connsiteX20" fmla="*/ 715108 w 1617785"/>
                <a:gd name="connsiteY20" fmla="*/ 269631 h 527539"/>
                <a:gd name="connsiteX21" fmla="*/ 726831 w 1617785"/>
                <a:gd name="connsiteY21" fmla="*/ 234462 h 527539"/>
                <a:gd name="connsiteX22" fmla="*/ 738554 w 1617785"/>
                <a:gd name="connsiteY22" fmla="*/ 199292 h 527539"/>
                <a:gd name="connsiteX23" fmla="*/ 832339 w 1617785"/>
                <a:gd name="connsiteY23" fmla="*/ 234462 h 527539"/>
                <a:gd name="connsiteX24" fmla="*/ 914400 w 1617785"/>
                <a:gd name="connsiteY24" fmla="*/ 351692 h 527539"/>
                <a:gd name="connsiteX25" fmla="*/ 949569 w 1617785"/>
                <a:gd name="connsiteY25" fmla="*/ 375139 h 527539"/>
                <a:gd name="connsiteX26" fmla="*/ 1043354 w 1617785"/>
                <a:gd name="connsiteY26" fmla="*/ 445477 h 527539"/>
                <a:gd name="connsiteX27" fmla="*/ 1066800 w 1617785"/>
                <a:gd name="connsiteY27" fmla="*/ 410308 h 527539"/>
                <a:gd name="connsiteX28" fmla="*/ 1090246 w 1617785"/>
                <a:gd name="connsiteY28" fmla="*/ 339969 h 527539"/>
                <a:gd name="connsiteX29" fmla="*/ 1137139 w 1617785"/>
                <a:gd name="connsiteY29" fmla="*/ 281354 h 527539"/>
                <a:gd name="connsiteX30" fmla="*/ 1184031 w 1617785"/>
                <a:gd name="connsiteY30" fmla="*/ 187569 h 527539"/>
                <a:gd name="connsiteX31" fmla="*/ 1230923 w 1617785"/>
                <a:gd name="connsiteY31" fmla="*/ 117231 h 527539"/>
                <a:gd name="connsiteX32" fmla="*/ 1266093 w 1617785"/>
                <a:gd name="connsiteY32" fmla="*/ 58616 h 527539"/>
                <a:gd name="connsiteX33" fmla="*/ 1289539 w 1617785"/>
                <a:gd name="connsiteY33" fmla="*/ 23446 h 527539"/>
                <a:gd name="connsiteX34" fmla="*/ 1324708 w 1617785"/>
                <a:gd name="connsiteY34" fmla="*/ 11723 h 527539"/>
                <a:gd name="connsiteX35" fmla="*/ 1359877 w 1617785"/>
                <a:gd name="connsiteY35" fmla="*/ 70339 h 527539"/>
                <a:gd name="connsiteX36" fmla="*/ 1371600 w 1617785"/>
                <a:gd name="connsiteY36" fmla="*/ 105508 h 527539"/>
                <a:gd name="connsiteX37" fmla="*/ 1418493 w 1617785"/>
                <a:gd name="connsiteY37" fmla="*/ 175846 h 527539"/>
                <a:gd name="connsiteX38" fmla="*/ 1441939 w 1617785"/>
                <a:gd name="connsiteY38" fmla="*/ 211016 h 527539"/>
                <a:gd name="connsiteX39" fmla="*/ 1512277 w 1617785"/>
                <a:gd name="connsiteY39" fmla="*/ 316523 h 527539"/>
                <a:gd name="connsiteX40" fmla="*/ 1535723 w 1617785"/>
                <a:gd name="connsiteY40" fmla="*/ 351692 h 527539"/>
                <a:gd name="connsiteX41" fmla="*/ 1559169 w 1617785"/>
                <a:gd name="connsiteY41" fmla="*/ 386862 h 527539"/>
                <a:gd name="connsiteX42" fmla="*/ 1582616 w 1617785"/>
                <a:gd name="connsiteY42" fmla="*/ 410308 h 527539"/>
                <a:gd name="connsiteX43" fmla="*/ 1617785 w 1617785"/>
                <a:gd name="connsiteY43" fmla="*/ 468923 h 527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617785" h="527539">
                  <a:moveTo>
                    <a:pt x="0" y="269631"/>
                  </a:moveTo>
                  <a:cubicBezTo>
                    <a:pt x="45007" y="260630"/>
                    <a:pt x="67759" y="261426"/>
                    <a:pt x="105508" y="234462"/>
                  </a:cubicBezTo>
                  <a:cubicBezTo>
                    <a:pt x="158849" y="196361"/>
                    <a:pt x="127133" y="204185"/>
                    <a:pt x="164123" y="152400"/>
                  </a:cubicBezTo>
                  <a:cubicBezTo>
                    <a:pt x="184637" y="123681"/>
                    <a:pt x="206420" y="112480"/>
                    <a:pt x="234462" y="93785"/>
                  </a:cubicBezTo>
                  <a:cubicBezTo>
                    <a:pt x="242277" y="82062"/>
                    <a:pt x="249107" y="69618"/>
                    <a:pt x="257908" y="58616"/>
                  </a:cubicBezTo>
                  <a:cubicBezTo>
                    <a:pt x="264813" y="49985"/>
                    <a:pt x="275667" y="44647"/>
                    <a:pt x="281354" y="35169"/>
                  </a:cubicBezTo>
                  <a:cubicBezTo>
                    <a:pt x="287712" y="24573"/>
                    <a:pt x="289169" y="11723"/>
                    <a:pt x="293077" y="0"/>
                  </a:cubicBezTo>
                  <a:cubicBezTo>
                    <a:pt x="308708" y="7815"/>
                    <a:pt x="327612" y="11089"/>
                    <a:pt x="339969" y="23446"/>
                  </a:cubicBezTo>
                  <a:cubicBezTo>
                    <a:pt x="359895" y="43372"/>
                    <a:pt x="371231" y="70339"/>
                    <a:pt x="386862" y="93785"/>
                  </a:cubicBezTo>
                  <a:lnTo>
                    <a:pt x="410308" y="128954"/>
                  </a:lnTo>
                  <a:cubicBezTo>
                    <a:pt x="431458" y="160678"/>
                    <a:pt x="442326" y="173830"/>
                    <a:pt x="457200" y="211016"/>
                  </a:cubicBezTo>
                  <a:cubicBezTo>
                    <a:pt x="466379" y="233963"/>
                    <a:pt x="472831" y="257908"/>
                    <a:pt x="480646" y="281354"/>
                  </a:cubicBezTo>
                  <a:cubicBezTo>
                    <a:pt x="484554" y="293077"/>
                    <a:pt x="489945" y="304406"/>
                    <a:pt x="492369" y="316523"/>
                  </a:cubicBezTo>
                  <a:cubicBezTo>
                    <a:pt x="496277" y="336062"/>
                    <a:pt x="495848" y="356999"/>
                    <a:pt x="504093" y="375139"/>
                  </a:cubicBezTo>
                  <a:cubicBezTo>
                    <a:pt x="515753" y="400792"/>
                    <a:pt x="542074" y="418744"/>
                    <a:pt x="550985" y="445477"/>
                  </a:cubicBezTo>
                  <a:cubicBezTo>
                    <a:pt x="558708" y="468645"/>
                    <a:pt x="565495" y="499289"/>
                    <a:pt x="586154" y="515816"/>
                  </a:cubicBezTo>
                  <a:cubicBezTo>
                    <a:pt x="595803" y="523536"/>
                    <a:pt x="609600" y="523631"/>
                    <a:pt x="621323" y="527539"/>
                  </a:cubicBezTo>
                  <a:cubicBezTo>
                    <a:pt x="625231" y="515816"/>
                    <a:pt x="629651" y="504251"/>
                    <a:pt x="633046" y="492369"/>
                  </a:cubicBezTo>
                  <a:cubicBezTo>
                    <a:pt x="638056" y="474833"/>
                    <a:pt x="647121" y="429052"/>
                    <a:pt x="656493" y="410308"/>
                  </a:cubicBezTo>
                  <a:cubicBezTo>
                    <a:pt x="662794" y="397706"/>
                    <a:pt x="672124" y="386862"/>
                    <a:pt x="679939" y="375139"/>
                  </a:cubicBezTo>
                  <a:lnTo>
                    <a:pt x="715108" y="269631"/>
                  </a:lnTo>
                  <a:lnTo>
                    <a:pt x="726831" y="234462"/>
                  </a:lnTo>
                  <a:lnTo>
                    <a:pt x="738554" y="199292"/>
                  </a:lnTo>
                  <a:cubicBezTo>
                    <a:pt x="774022" y="206386"/>
                    <a:pt x="806727" y="205191"/>
                    <a:pt x="832339" y="234462"/>
                  </a:cubicBezTo>
                  <a:cubicBezTo>
                    <a:pt x="859155" y="265109"/>
                    <a:pt x="883759" y="321050"/>
                    <a:pt x="914400" y="351692"/>
                  </a:cubicBezTo>
                  <a:cubicBezTo>
                    <a:pt x="924363" y="361655"/>
                    <a:pt x="938966" y="365861"/>
                    <a:pt x="949569" y="375139"/>
                  </a:cubicBezTo>
                  <a:cubicBezTo>
                    <a:pt x="1032464" y="447672"/>
                    <a:pt x="975021" y="422699"/>
                    <a:pt x="1043354" y="445477"/>
                  </a:cubicBezTo>
                  <a:cubicBezTo>
                    <a:pt x="1051169" y="433754"/>
                    <a:pt x="1061078" y="423183"/>
                    <a:pt x="1066800" y="410308"/>
                  </a:cubicBezTo>
                  <a:cubicBezTo>
                    <a:pt x="1076837" y="387724"/>
                    <a:pt x="1072770" y="357444"/>
                    <a:pt x="1090246" y="339969"/>
                  </a:cubicBezTo>
                  <a:cubicBezTo>
                    <a:pt x="1123656" y="306561"/>
                    <a:pt x="1107562" y="325719"/>
                    <a:pt x="1137139" y="281354"/>
                  </a:cubicBezTo>
                  <a:cubicBezTo>
                    <a:pt x="1160447" y="188120"/>
                    <a:pt x="1130892" y="280563"/>
                    <a:pt x="1184031" y="187569"/>
                  </a:cubicBezTo>
                  <a:cubicBezTo>
                    <a:pt x="1229272" y="108397"/>
                    <a:pt x="1149081" y="199073"/>
                    <a:pt x="1230923" y="117231"/>
                  </a:cubicBezTo>
                  <a:cubicBezTo>
                    <a:pt x="1251282" y="56153"/>
                    <a:pt x="1229309" y="104595"/>
                    <a:pt x="1266093" y="58616"/>
                  </a:cubicBezTo>
                  <a:cubicBezTo>
                    <a:pt x="1274895" y="47614"/>
                    <a:pt x="1278537" y="32248"/>
                    <a:pt x="1289539" y="23446"/>
                  </a:cubicBezTo>
                  <a:cubicBezTo>
                    <a:pt x="1299188" y="15726"/>
                    <a:pt x="1312985" y="15631"/>
                    <a:pt x="1324708" y="11723"/>
                  </a:cubicBezTo>
                  <a:cubicBezTo>
                    <a:pt x="1357917" y="111350"/>
                    <a:pt x="1311602" y="-10121"/>
                    <a:pt x="1359877" y="70339"/>
                  </a:cubicBezTo>
                  <a:cubicBezTo>
                    <a:pt x="1366235" y="80935"/>
                    <a:pt x="1365599" y="94706"/>
                    <a:pt x="1371600" y="105508"/>
                  </a:cubicBezTo>
                  <a:cubicBezTo>
                    <a:pt x="1385285" y="130141"/>
                    <a:pt x="1402862" y="152400"/>
                    <a:pt x="1418493" y="175846"/>
                  </a:cubicBezTo>
                  <a:lnTo>
                    <a:pt x="1441939" y="211016"/>
                  </a:lnTo>
                  <a:lnTo>
                    <a:pt x="1512277" y="316523"/>
                  </a:lnTo>
                  <a:lnTo>
                    <a:pt x="1535723" y="351692"/>
                  </a:lnTo>
                  <a:cubicBezTo>
                    <a:pt x="1543538" y="363415"/>
                    <a:pt x="1549206" y="376899"/>
                    <a:pt x="1559169" y="386862"/>
                  </a:cubicBezTo>
                  <a:lnTo>
                    <a:pt x="1582616" y="410308"/>
                  </a:lnTo>
                  <a:cubicBezTo>
                    <a:pt x="1597834" y="455962"/>
                    <a:pt x="1585601" y="436739"/>
                    <a:pt x="1617785" y="468923"/>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endParaRPr>
            </a:p>
          </p:txBody>
        </p:sp>
        <p:cxnSp>
          <p:nvCxnSpPr>
            <p:cNvPr id="8" name="Straight Connector 7"/>
            <p:cNvCxnSpPr/>
            <p:nvPr/>
          </p:nvCxnSpPr>
          <p:spPr bwMode="auto">
            <a:xfrm flipV="1">
              <a:off x="6553200" y="4290869"/>
              <a:ext cx="1666373" cy="374916"/>
            </a:xfrm>
            <a:prstGeom prst="line">
              <a:avLst/>
            </a:prstGeom>
            <a:ln>
              <a:solidFill>
                <a:srgbClr val="C00000"/>
              </a:solidFill>
              <a:headEnd type="none" w="med" len="med"/>
              <a:tailEnd type="none" w="med" len="med"/>
            </a:ln>
            <a:effectLst/>
          </p:spPr>
          <p:style>
            <a:lnRef idx="2">
              <a:schemeClr val="accent2"/>
            </a:lnRef>
            <a:fillRef idx="0">
              <a:schemeClr val="accent2"/>
            </a:fillRef>
            <a:effectRef idx="1">
              <a:schemeClr val="accent2"/>
            </a:effectRef>
            <a:fontRef idx="minor">
              <a:schemeClr val="tx1"/>
            </a:fontRef>
          </p:style>
        </p:cxnSp>
        <p:cxnSp>
          <p:nvCxnSpPr>
            <p:cNvPr id="9" name="Straight Connector 8"/>
            <p:cNvCxnSpPr/>
            <p:nvPr/>
          </p:nvCxnSpPr>
          <p:spPr bwMode="auto">
            <a:xfrm>
              <a:off x="6553200" y="4478215"/>
              <a:ext cx="1629508" cy="0"/>
            </a:xfrm>
            <a:prstGeom prst="line">
              <a:avLst/>
            </a:prstGeom>
            <a:ln>
              <a:solidFill>
                <a:srgbClr val="00B050"/>
              </a:solidFill>
              <a:headEnd type="none" w="med" len="med"/>
              <a:tailEnd type="none" w="med" len="med"/>
            </a:ln>
            <a:effectLst/>
          </p:spPr>
          <p:style>
            <a:lnRef idx="2">
              <a:schemeClr val="accent2"/>
            </a:lnRef>
            <a:fillRef idx="0">
              <a:schemeClr val="accent2"/>
            </a:fillRef>
            <a:effectRef idx="1">
              <a:schemeClr val="accent2"/>
            </a:effectRef>
            <a:fontRef idx="minor">
              <a:schemeClr val="tx1"/>
            </a:fontRef>
          </p:style>
        </p:cxnSp>
      </p:grpSp>
      <p:sp>
        <p:nvSpPr>
          <p:cNvPr id="19" name="Right Arrow 18"/>
          <p:cNvSpPr/>
          <p:nvPr/>
        </p:nvSpPr>
        <p:spPr bwMode="auto">
          <a:xfrm>
            <a:off x="2426677" y="4028813"/>
            <a:ext cx="1370183" cy="852357"/>
          </a:xfrm>
          <a:prstGeom prst="rightArrow">
            <a:avLst/>
          </a:prstGeom>
          <a:solidFill>
            <a:srgbClr val="002050"/>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endParaRPr>
          </a:p>
        </p:txBody>
      </p:sp>
      <p:sp>
        <p:nvSpPr>
          <p:cNvPr id="20" name="Right Arrow 19"/>
          <p:cNvSpPr/>
          <p:nvPr/>
        </p:nvSpPr>
        <p:spPr bwMode="auto">
          <a:xfrm>
            <a:off x="5151365" y="4040001"/>
            <a:ext cx="1295711" cy="852357"/>
          </a:xfrm>
          <a:prstGeom prst="rightArrow">
            <a:avLst/>
          </a:prstGeom>
          <a:solidFill>
            <a:srgbClr val="002050"/>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endParaRPr>
          </a:p>
        </p:txBody>
      </p:sp>
      <p:grpSp>
        <p:nvGrpSpPr>
          <p:cNvPr id="21" name="Group 20"/>
          <p:cNvGrpSpPr>
            <a:grpSpLocks noChangeAspect="1"/>
          </p:cNvGrpSpPr>
          <p:nvPr/>
        </p:nvGrpSpPr>
        <p:grpSpPr>
          <a:xfrm>
            <a:off x="3887656" y="3658840"/>
            <a:ext cx="1191773" cy="1575962"/>
            <a:chOff x="6288215" y="5173662"/>
            <a:chExt cx="1204130" cy="1592303"/>
          </a:xfrm>
        </p:grpSpPr>
        <p:grpSp>
          <p:nvGrpSpPr>
            <p:cNvPr id="22" name="Group 21"/>
            <p:cNvGrpSpPr>
              <a:grpSpLocks noChangeAspect="1"/>
            </p:cNvGrpSpPr>
            <p:nvPr/>
          </p:nvGrpSpPr>
          <p:grpSpPr>
            <a:xfrm>
              <a:off x="6288215" y="5173662"/>
              <a:ext cx="1204130" cy="1592303"/>
              <a:chOff x="6288215" y="5173662"/>
              <a:chExt cx="1204130" cy="1592303"/>
            </a:xfrm>
          </p:grpSpPr>
          <p:grpSp>
            <p:nvGrpSpPr>
              <p:cNvPr id="24" name="Group 20"/>
              <p:cNvGrpSpPr>
                <a:grpSpLocks noChangeAspect="1"/>
              </p:cNvGrpSpPr>
              <p:nvPr/>
            </p:nvGrpSpPr>
            <p:grpSpPr bwMode="auto">
              <a:xfrm>
                <a:off x="6288215" y="5173662"/>
                <a:ext cx="1204130" cy="1592303"/>
                <a:chOff x="3915" y="2947"/>
                <a:chExt cx="456" cy="603"/>
              </a:xfrm>
              <a:solidFill>
                <a:schemeClr val="accent4">
                  <a:lumMod val="20000"/>
                  <a:lumOff val="80000"/>
                </a:schemeClr>
              </a:solidFill>
            </p:grpSpPr>
            <p:sp>
              <p:nvSpPr>
                <p:cNvPr id="30" name="Freeform 21"/>
                <p:cNvSpPr>
                  <a:spLocks noChangeAspect="1"/>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5F5F5F"/>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1"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25" name="Flowchart: Process 24"/>
              <p:cNvSpPr/>
              <p:nvPr/>
            </p:nvSpPr>
            <p:spPr bwMode="auto">
              <a:xfrm>
                <a:off x="6474284" y="5632724"/>
                <a:ext cx="182880" cy="182880"/>
              </a:xfrm>
              <a:prstGeom prst="flowChartProcess">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6" name="Flowchart: Process 25"/>
              <p:cNvSpPr/>
              <p:nvPr/>
            </p:nvSpPr>
            <p:spPr bwMode="auto">
              <a:xfrm>
                <a:off x="6485587" y="5953259"/>
                <a:ext cx="182880" cy="182880"/>
              </a:xfrm>
              <a:prstGeom prst="flowChartProcess">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44532" y="5595155"/>
                <a:ext cx="299255" cy="271489"/>
              </a:xfrm>
              <a:prstGeom prst="rect">
                <a:avLst/>
              </a:prstGeom>
            </p:spPr>
          </p:pic>
          <p:sp>
            <p:nvSpPr>
              <p:cNvPr id="28" name="Flowchart: Process 27"/>
              <p:cNvSpPr/>
              <p:nvPr/>
            </p:nvSpPr>
            <p:spPr bwMode="auto">
              <a:xfrm>
                <a:off x="6485587" y="6245867"/>
                <a:ext cx="182880" cy="182880"/>
              </a:xfrm>
              <a:prstGeom prst="flowChartProcess">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1097" y="5922059"/>
                <a:ext cx="299255" cy="271489"/>
              </a:xfrm>
              <a:prstGeom prst="rect">
                <a:avLst/>
              </a:prstGeom>
            </p:spPr>
          </p:pic>
        </p:grp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8269" y="6224076"/>
              <a:ext cx="299255" cy="271489"/>
            </a:xfrm>
            <a:prstGeom prst="rect">
              <a:avLst/>
            </a:prstGeom>
          </p:spPr>
        </p:pic>
      </p:grpSp>
      <p:grpSp>
        <p:nvGrpSpPr>
          <p:cNvPr id="32" name="Group 31"/>
          <p:cNvGrpSpPr/>
          <p:nvPr/>
        </p:nvGrpSpPr>
        <p:grpSpPr>
          <a:xfrm>
            <a:off x="867508" y="3658840"/>
            <a:ext cx="1487135" cy="1575961"/>
            <a:chOff x="867508" y="3505200"/>
            <a:chExt cx="1547446" cy="1729601"/>
          </a:xfrm>
        </p:grpSpPr>
        <p:sp>
          <p:nvSpPr>
            <p:cNvPr id="33" name="Rectangle 32"/>
            <p:cNvSpPr/>
            <p:nvPr/>
          </p:nvSpPr>
          <p:spPr bwMode="auto">
            <a:xfrm>
              <a:off x="867508" y="3505200"/>
              <a:ext cx="1547446" cy="1729601"/>
            </a:xfrm>
            <a:prstGeom prst="rect">
              <a:avLst/>
            </a:prstGeom>
            <a:noFill/>
            <a:ln>
              <a:solidFill>
                <a:srgbClr val="00BCF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endParaRPr>
            </a:p>
          </p:txBody>
        </p:sp>
        <p:grpSp>
          <p:nvGrpSpPr>
            <p:cNvPr id="34" name="Group 4"/>
            <p:cNvGrpSpPr>
              <a:grpSpLocks noChangeAspect="1"/>
            </p:cNvGrpSpPr>
            <p:nvPr/>
          </p:nvGrpSpPr>
          <p:grpSpPr bwMode="auto">
            <a:xfrm>
              <a:off x="1042868" y="3684230"/>
              <a:ext cx="670369" cy="671320"/>
              <a:chOff x="5842" y="1401"/>
              <a:chExt cx="705" cy="706"/>
            </a:xfrm>
          </p:grpSpPr>
          <p:sp>
            <p:nvSpPr>
              <p:cNvPr id="47" name="AutoShape 3"/>
              <p:cNvSpPr>
                <a:spLocks noChangeAspect="1" noChangeArrowheads="1" noTextEdit="1"/>
              </p:cNvSpPr>
              <p:nvPr/>
            </p:nvSpPr>
            <p:spPr bwMode="auto">
              <a:xfrm>
                <a:off x="5842" y="1401"/>
                <a:ext cx="705"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8" name="Oval 5"/>
              <p:cNvSpPr>
                <a:spLocks noChangeArrowheads="1"/>
              </p:cNvSpPr>
              <p:nvPr/>
            </p:nvSpPr>
            <p:spPr bwMode="auto">
              <a:xfrm>
                <a:off x="5836" y="1407"/>
                <a:ext cx="705" cy="70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9" name="Oval 6"/>
              <p:cNvSpPr>
                <a:spLocks noChangeArrowheads="1"/>
              </p:cNvSpPr>
              <p:nvPr/>
            </p:nvSpPr>
            <p:spPr bwMode="auto">
              <a:xfrm>
                <a:off x="5948" y="1519"/>
                <a:ext cx="482" cy="48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0" name="Freeform 7"/>
              <p:cNvSpPr>
                <a:spLocks/>
              </p:cNvSpPr>
              <p:nvPr/>
            </p:nvSpPr>
            <p:spPr bwMode="auto">
              <a:xfrm>
                <a:off x="6148" y="1719"/>
                <a:ext cx="82" cy="229"/>
              </a:xfrm>
              <a:custGeom>
                <a:avLst/>
                <a:gdLst>
                  <a:gd name="T0" fmla="*/ 0 w 14"/>
                  <a:gd name="T1" fmla="*/ 7 h 39"/>
                  <a:gd name="T2" fmla="*/ 7 w 14"/>
                  <a:gd name="T3" fmla="*/ 0 h 39"/>
                  <a:gd name="T4" fmla="*/ 14 w 14"/>
                  <a:gd name="T5" fmla="*/ 7 h 39"/>
                  <a:gd name="T6" fmla="*/ 7 w 14"/>
                  <a:gd name="T7" fmla="*/ 39 h 39"/>
                  <a:gd name="T8" fmla="*/ 0 w 14"/>
                  <a:gd name="T9" fmla="*/ 7 h 39"/>
                </a:gdLst>
                <a:ahLst/>
                <a:cxnLst>
                  <a:cxn ang="0">
                    <a:pos x="T0" y="T1"/>
                  </a:cxn>
                  <a:cxn ang="0">
                    <a:pos x="T2" y="T3"/>
                  </a:cxn>
                  <a:cxn ang="0">
                    <a:pos x="T4" y="T5"/>
                  </a:cxn>
                  <a:cxn ang="0">
                    <a:pos x="T6" y="T7"/>
                  </a:cxn>
                  <a:cxn ang="0">
                    <a:pos x="T8" y="T9"/>
                  </a:cxn>
                </a:cxnLst>
                <a:rect l="0" t="0" r="r" b="b"/>
                <a:pathLst>
                  <a:path w="14" h="39">
                    <a:moveTo>
                      <a:pt x="0" y="7"/>
                    </a:moveTo>
                    <a:cubicBezTo>
                      <a:pt x="0" y="3"/>
                      <a:pt x="3" y="0"/>
                      <a:pt x="7" y="0"/>
                    </a:cubicBezTo>
                    <a:cubicBezTo>
                      <a:pt x="11" y="0"/>
                      <a:pt x="14" y="3"/>
                      <a:pt x="14" y="7"/>
                    </a:cubicBezTo>
                    <a:cubicBezTo>
                      <a:pt x="14" y="11"/>
                      <a:pt x="7" y="39"/>
                      <a:pt x="7" y="39"/>
                    </a:cubicBezTo>
                    <a:cubicBezTo>
                      <a:pt x="7" y="39"/>
                      <a:pt x="0" y="11"/>
                      <a:pt x="0" y="7"/>
                    </a:cubicBezTo>
                    <a:close/>
                  </a:path>
                </a:pathLst>
              </a:custGeom>
              <a:solidFill>
                <a:schemeClr val="bg2">
                  <a:lumMod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1" name="Freeform 8"/>
              <p:cNvSpPr>
                <a:spLocks/>
              </p:cNvSpPr>
              <p:nvPr/>
            </p:nvSpPr>
            <p:spPr bwMode="auto">
              <a:xfrm>
                <a:off x="6148" y="1572"/>
                <a:ext cx="82" cy="229"/>
              </a:xfrm>
              <a:custGeom>
                <a:avLst/>
                <a:gdLst>
                  <a:gd name="T0" fmla="*/ 14 w 14"/>
                  <a:gd name="T1" fmla="*/ 32 h 39"/>
                  <a:gd name="T2" fmla="*/ 7 w 14"/>
                  <a:gd name="T3" fmla="*/ 39 h 39"/>
                  <a:gd name="T4" fmla="*/ 0 w 14"/>
                  <a:gd name="T5" fmla="*/ 32 h 39"/>
                  <a:gd name="T6" fmla="*/ 7 w 14"/>
                  <a:gd name="T7" fmla="*/ 0 h 39"/>
                  <a:gd name="T8" fmla="*/ 14 w 14"/>
                  <a:gd name="T9" fmla="*/ 32 h 39"/>
                </a:gdLst>
                <a:ahLst/>
                <a:cxnLst>
                  <a:cxn ang="0">
                    <a:pos x="T0" y="T1"/>
                  </a:cxn>
                  <a:cxn ang="0">
                    <a:pos x="T2" y="T3"/>
                  </a:cxn>
                  <a:cxn ang="0">
                    <a:pos x="T4" y="T5"/>
                  </a:cxn>
                  <a:cxn ang="0">
                    <a:pos x="T6" y="T7"/>
                  </a:cxn>
                  <a:cxn ang="0">
                    <a:pos x="T8" y="T9"/>
                  </a:cxn>
                </a:cxnLst>
                <a:rect l="0" t="0" r="r" b="b"/>
                <a:pathLst>
                  <a:path w="14" h="39">
                    <a:moveTo>
                      <a:pt x="14" y="32"/>
                    </a:moveTo>
                    <a:cubicBezTo>
                      <a:pt x="14" y="36"/>
                      <a:pt x="11" y="39"/>
                      <a:pt x="7" y="39"/>
                    </a:cubicBezTo>
                    <a:cubicBezTo>
                      <a:pt x="3" y="39"/>
                      <a:pt x="0" y="36"/>
                      <a:pt x="0" y="32"/>
                    </a:cubicBezTo>
                    <a:cubicBezTo>
                      <a:pt x="0" y="28"/>
                      <a:pt x="7" y="0"/>
                      <a:pt x="7" y="0"/>
                    </a:cubicBezTo>
                    <a:cubicBezTo>
                      <a:pt x="7" y="0"/>
                      <a:pt x="14" y="28"/>
                      <a:pt x="14" y="32"/>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35" name="Group 4"/>
            <p:cNvGrpSpPr>
              <a:grpSpLocks noChangeAspect="1"/>
            </p:cNvGrpSpPr>
            <p:nvPr/>
          </p:nvGrpSpPr>
          <p:grpSpPr bwMode="auto">
            <a:xfrm>
              <a:off x="1284317" y="3999924"/>
              <a:ext cx="670369" cy="671320"/>
              <a:chOff x="5842" y="1401"/>
              <a:chExt cx="705" cy="706"/>
            </a:xfrm>
          </p:grpSpPr>
          <p:sp>
            <p:nvSpPr>
              <p:cNvPr id="42" name="AutoShape 3"/>
              <p:cNvSpPr>
                <a:spLocks noChangeAspect="1" noChangeArrowheads="1" noTextEdit="1"/>
              </p:cNvSpPr>
              <p:nvPr/>
            </p:nvSpPr>
            <p:spPr bwMode="auto">
              <a:xfrm>
                <a:off x="5842" y="1401"/>
                <a:ext cx="705"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3" name="Oval 5"/>
              <p:cNvSpPr>
                <a:spLocks noChangeArrowheads="1"/>
              </p:cNvSpPr>
              <p:nvPr/>
            </p:nvSpPr>
            <p:spPr bwMode="auto">
              <a:xfrm>
                <a:off x="5836" y="1407"/>
                <a:ext cx="705" cy="70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4" name="Oval 6"/>
              <p:cNvSpPr>
                <a:spLocks noChangeArrowheads="1"/>
              </p:cNvSpPr>
              <p:nvPr/>
            </p:nvSpPr>
            <p:spPr bwMode="auto">
              <a:xfrm>
                <a:off x="5948" y="1519"/>
                <a:ext cx="482" cy="48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5" name="Freeform 7"/>
              <p:cNvSpPr>
                <a:spLocks/>
              </p:cNvSpPr>
              <p:nvPr/>
            </p:nvSpPr>
            <p:spPr bwMode="auto">
              <a:xfrm>
                <a:off x="6148" y="1719"/>
                <a:ext cx="82" cy="229"/>
              </a:xfrm>
              <a:custGeom>
                <a:avLst/>
                <a:gdLst>
                  <a:gd name="T0" fmla="*/ 0 w 14"/>
                  <a:gd name="T1" fmla="*/ 7 h 39"/>
                  <a:gd name="T2" fmla="*/ 7 w 14"/>
                  <a:gd name="T3" fmla="*/ 0 h 39"/>
                  <a:gd name="T4" fmla="*/ 14 w 14"/>
                  <a:gd name="T5" fmla="*/ 7 h 39"/>
                  <a:gd name="T6" fmla="*/ 7 w 14"/>
                  <a:gd name="T7" fmla="*/ 39 h 39"/>
                  <a:gd name="T8" fmla="*/ 0 w 14"/>
                  <a:gd name="T9" fmla="*/ 7 h 39"/>
                </a:gdLst>
                <a:ahLst/>
                <a:cxnLst>
                  <a:cxn ang="0">
                    <a:pos x="T0" y="T1"/>
                  </a:cxn>
                  <a:cxn ang="0">
                    <a:pos x="T2" y="T3"/>
                  </a:cxn>
                  <a:cxn ang="0">
                    <a:pos x="T4" y="T5"/>
                  </a:cxn>
                  <a:cxn ang="0">
                    <a:pos x="T6" y="T7"/>
                  </a:cxn>
                  <a:cxn ang="0">
                    <a:pos x="T8" y="T9"/>
                  </a:cxn>
                </a:cxnLst>
                <a:rect l="0" t="0" r="r" b="b"/>
                <a:pathLst>
                  <a:path w="14" h="39">
                    <a:moveTo>
                      <a:pt x="0" y="7"/>
                    </a:moveTo>
                    <a:cubicBezTo>
                      <a:pt x="0" y="3"/>
                      <a:pt x="3" y="0"/>
                      <a:pt x="7" y="0"/>
                    </a:cubicBezTo>
                    <a:cubicBezTo>
                      <a:pt x="11" y="0"/>
                      <a:pt x="14" y="3"/>
                      <a:pt x="14" y="7"/>
                    </a:cubicBezTo>
                    <a:cubicBezTo>
                      <a:pt x="14" y="11"/>
                      <a:pt x="7" y="39"/>
                      <a:pt x="7" y="39"/>
                    </a:cubicBezTo>
                    <a:cubicBezTo>
                      <a:pt x="7" y="39"/>
                      <a:pt x="0" y="11"/>
                      <a:pt x="0" y="7"/>
                    </a:cubicBezTo>
                    <a:close/>
                  </a:path>
                </a:pathLst>
              </a:custGeom>
              <a:solidFill>
                <a:schemeClr val="bg2">
                  <a:lumMod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6" name="Freeform 8"/>
              <p:cNvSpPr>
                <a:spLocks/>
              </p:cNvSpPr>
              <p:nvPr/>
            </p:nvSpPr>
            <p:spPr bwMode="auto">
              <a:xfrm>
                <a:off x="6148" y="1572"/>
                <a:ext cx="82" cy="229"/>
              </a:xfrm>
              <a:custGeom>
                <a:avLst/>
                <a:gdLst>
                  <a:gd name="T0" fmla="*/ 14 w 14"/>
                  <a:gd name="T1" fmla="*/ 32 h 39"/>
                  <a:gd name="T2" fmla="*/ 7 w 14"/>
                  <a:gd name="T3" fmla="*/ 39 h 39"/>
                  <a:gd name="T4" fmla="*/ 0 w 14"/>
                  <a:gd name="T5" fmla="*/ 32 h 39"/>
                  <a:gd name="T6" fmla="*/ 7 w 14"/>
                  <a:gd name="T7" fmla="*/ 0 h 39"/>
                  <a:gd name="T8" fmla="*/ 14 w 14"/>
                  <a:gd name="T9" fmla="*/ 32 h 39"/>
                </a:gdLst>
                <a:ahLst/>
                <a:cxnLst>
                  <a:cxn ang="0">
                    <a:pos x="T0" y="T1"/>
                  </a:cxn>
                  <a:cxn ang="0">
                    <a:pos x="T2" y="T3"/>
                  </a:cxn>
                  <a:cxn ang="0">
                    <a:pos x="T4" y="T5"/>
                  </a:cxn>
                  <a:cxn ang="0">
                    <a:pos x="T6" y="T7"/>
                  </a:cxn>
                  <a:cxn ang="0">
                    <a:pos x="T8" y="T9"/>
                  </a:cxn>
                </a:cxnLst>
                <a:rect l="0" t="0" r="r" b="b"/>
                <a:pathLst>
                  <a:path w="14" h="39">
                    <a:moveTo>
                      <a:pt x="14" y="32"/>
                    </a:moveTo>
                    <a:cubicBezTo>
                      <a:pt x="14" y="36"/>
                      <a:pt x="11" y="39"/>
                      <a:pt x="7" y="39"/>
                    </a:cubicBezTo>
                    <a:cubicBezTo>
                      <a:pt x="3" y="39"/>
                      <a:pt x="0" y="36"/>
                      <a:pt x="0" y="32"/>
                    </a:cubicBezTo>
                    <a:cubicBezTo>
                      <a:pt x="0" y="28"/>
                      <a:pt x="7" y="0"/>
                      <a:pt x="7" y="0"/>
                    </a:cubicBezTo>
                    <a:cubicBezTo>
                      <a:pt x="7" y="0"/>
                      <a:pt x="14" y="28"/>
                      <a:pt x="14" y="32"/>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36" name="Group 4"/>
            <p:cNvGrpSpPr>
              <a:grpSpLocks noChangeAspect="1"/>
            </p:cNvGrpSpPr>
            <p:nvPr/>
          </p:nvGrpSpPr>
          <p:grpSpPr bwMode="auto">
            <a:xfrm>
              <a:off x="1548460" y="4315618"/>
              <a:ext cx="670369" cy="671320"/>
              <a:chOff x="5842" y="1401"/>
              <a:chExt cx="705" cy="706"/>
            </a:xfrm>
          </p:grpSpPr>
          <p:sp>
            <p:nvSpPr>
              <p:cNvPr id="37" name="AutoShape 3"/>
              <p:cNvSpPr>
                <a:spLocks noChangeAspect="1" noChangeArrowheads="1" noTextEdit="1"/>
              </p:cNvSpPr>
              <p:nvPr/>
            </p:nvSpPr>
            <p:spPr bwMode="auto">
              <a:xfrm>
                <a:off x="5842" y="1401"/>
                <a:ext cx="705"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8" name="Oval 5"/>
              <p:cNvSpPr>
                <a:spLocks noChangeArrowheads="1"/>
              </p:cNvSpPr>
              <p:nvPr/>
            </p:nvSpPr>
            <p:spPr bwMode="auto">
              <a:xfrm>
                <a:off x="5836" y="1407"/>
                <a:ext cx="705" cy="70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9" name="Oval 6"/>
              <p:cNvSpPr>
                <a:spLocks noChangeArrowheads="1"/>
              </p:cNvSpPr>
              <p:nvPr/>
            </p:nvSpPr>
            <p:spPr bwMode="auto">
              <a:xfrm>
                <a:off x="5948" y="1519"/>
                <a:ext cx="482" cy="48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0" name="Freeform 7"/>
              <p:cNvSpPr>
                <a:spLocks/>
              </p:cNvSpPr>
              <p:nvPr/>
            </p:nvSpPr>
            <p:spPr bwMode="auto">
              <a:xfrm>
                <a:off x="6148" y="1719"/>
                <a:ext cx="82" cy="229"/>
              </a:xfrm>
              <a:custGeom>
                <a:avLst/>
                <a:gdLst>
                  <a:gd name="T0" fmla="*/ 0 w 14"/>
                  <a:gd name="T1" fmla="*/ 7 h 39"/>
                  <a:gd name="T2" fmla="*/ 7 w 14"/>
                  <a:gd name="T3" fmla="*/ 0 h 39"/>
                  <a:gd name="T4" fmla="*/ 14 w 14"/>
                  <a:gd name="T5" fmla="*/ 7 h 39"/>
                  <a:gd name="T6" fmla="*/ 7 w 14"/>
                  <a:gd name="T7" fmla="*/ 39 h 39"/>
                  <a:gd name="T8" fmla="*/ 0 w 14"/>
                  <a:gd name="T9" fmla="*/ 7 h 39"/>
                </a:gdLst>
                <a:ahLst/>
                <a:cxnLst>
                  <a:cxn ang="0">
                    <a:pos x="T0" y="T1"/>
                  </a:cxn>
                  <a:cxn ang="0">
                    <a:pos x="T2" y="T3"/>
                  </a:cxn>
                  <a:cxn ang="0">
                    <a:pos x="T4" y="T5"/>
                  </a:cxn>
                  <a:cxn ang="0">
                    <a:pos x="T6" y="T7"/>
                  </a:cxn>
                  <a:cxn ang="0">
                    <a:pos x="T8" y="T9"/>
                  </a:cxn>
                </a:cxnLst>
                <a:rect l="0" t="0" r="r" b="b"/>
                <a:pathLst>
                  <a:path w="14" h="39">
                    <a:moveTo>
                      <a:pt x="0" y="7"/>
                    </a:moveTo>
                    <a:cubicBezTo>
                      <a:pt x="0" y="3"/>
                      <a:pt x="3" y="0"/>
                      <a:pt x="7" y="0"/>
                    </a:cubicBezTo>
                    <a:cubicBezTo>
                      <a:pt x="11" y="0"/>
                      <a:pt x="14" y="3"/>
                      <a:pt x="14" y="7"/>
                    </a:cubicBezTo>
                    <a:cubicBezTo>
                      <a:pt x="14" y="11"/>
                      <a:pt x="7" y="39"/>
                      <a:pt x="7" y="39"/>
                    </a:cubicBezTo>
                    <a:cubicBezTo>
                      <a:pt x="7" y="39"/>
                      <a:pt x="0" y="11"/>
                      <a:pt x="0" y="7"/>
                    </a:cubicBezTo>
                    <a:close/>
                  </a:path>
                </a:pathLst>
              </a:custGeom>
              <a:solidFill>
                <a:schemeClr val="bg2">
                  <a:lumMod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1" name="Freeform 8"/>
              <p:cNvSpPr>
                <a:spLocks/>
              </p:cNvSpPr>
              <p:nvPr/>
            </p:nvSpPr>
            <p:spPr bwMode="auto">
              <a:xfrm>
                <a:off x="6148" y="1572"/>
                <a:ext cx="82" cy="229"/>
              </a:xfrm>
              <a:custGeom>
                <a:avLst/>
                <a:gdLst>
                  <a:gd name="T0" fmla="*/ 14 w 14"/>
                  <a:gd name="T1" fmla="*/ 32 h 39"/>
                  <a:gd name="T2" fmla="*/ 7 w 14"/>
                  <a:gd name="T3" fmla="*/ 39 h 39"/>
                  <a:gd name="T4" fmla="*/ 0 w 14"/>
                  <a:gd name="T5" fmla="*/ 32 h 39"/>
                  <a:gd name="T6" fmla="*/ 7 w 14"/>
                  <a:gd name="T7" fmla="*/ 0 h 39"/>
                  <a:gd name="T8" fmla="*/ 14 w 14"/>
                  <a:gd name="T9" fmla="*/ 32 h 39"/>
                </a:gdLst>
                <a:ahLst/>
                <a:cxnLst>
                  <a:cxn ang="0">
                    <a:pos x="T0" y="T1"/>
                  </a:cxn>
                  <a:cxn ang="0">
                    <a:pos x="T2" y="T3"/>
                  </a:cxn>
                  <a:cxn ang="0">
                    <a:pos x="T4" y="T5"/>
                  </a:cxn>
                  <a:cxn ang="0">
                    <a:pos x="T6" y="T7"/>
                  </a:cxn>
                  <a:cxn ang="0">
                    <a:pos x="T8" y="T9"/>
                  </a:cxn>
                </a:cxnLst>
                <a:rect l="0" t="0" r="r" b="b"/>
                <a:pathLst>
                  <a:path w="14" h="39">
                    <a:moveTo>
                      <a:pt x="14" y="32"/>
                    </a:moveTo>
                    <a:cubicBezTo>
                      <a:pt x="14" y="36"/>
                      <a:pt x="11" y="39"/>
                      <a:pt x="7" y="39"/>
                    </a:cubicBezTo>
                    <a:cubicBezTo>
                      <a:pt x="3" y="39"/>
                      <a:pt x="0" y="36"/>
                      <a:pt x="0" y="32"/>
                    </a:cubicBezTo>
                    <a:cubicBezTo>
                      <a:pt x="0" y="28"/>
                      <a:pt x="7" y="0"/>
                      <a:pt x="7" y="0"/>
                    </a:cubicBezTo>
                    <a:cubicBezTo>
                      <a:pt x="7" y="0"/>
                      <a:pt x="14" y="28"/>
                      <a:pt x="14" y="32"/>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spTree>
    <p:extLst>
      <p:ext uri="{BB962C8B-B14F-4D97-AF65-F5344CB8AC3E}">
        <p14:creationId xmlns:p14="http://schemas.microsoft.com/office/powerpoint/2010/main" val="4294067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75800586-77af-43c0-9528-da1f598d479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Performance Monitor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GB" kern="0" dirty="0">
                <a:solidFill>
                  <a:srgbClr val="000000"/>
                </a:solidFill>
              </a:rPr>
              <a:t>View performance counters</a:t>
            </a:r>
            <a:endParaRPr lang="en-US" kern="0" dirty="0">
              <a:solidFill>
                <a:srgbClr val="000000"/>
              </a:solidFill>
            </a:endParaRPr>
          </a:p>
        </p:txBody>
      </p:sp>
    </p:spTree>
    <p:extLst>
      <p:ext uri="{BB962C8B-B14F-4D97-AF65-F5344CB8AC3E}">
        <p14:creationId xmlns:p14="http://schemas.microsoft.com/office/powerpoint/2010/main" val="364971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Introduction to Monitoring SQL Server
Dynamic Management Views and Functions
Performance Monitor</a:t>
            </a:r>
            <a:endParaRPr lang="en-GB" dirty="0"/>
          </a:p>
        </p:txBody>
      </p:sp>
    </p:spTree>
    <p:extLst>
      <p:ext uri="{BB962C8B-B14F-4D97-AF65-F5344CB8AC3E}">
        <p14:creationId xmlns:p14="http://schemas.microsoft.com/office/powerpoint/2010/main" val="2419153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087832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Lab: Monitoring SQL Server 2014</a:t>
            </a:r>
            <a:endParaRPr lang="en-GB" dirty="0"/>
          </a:p>
        </p:txBody>
      </p:sp>
      <p:sp>
        <p:nvSpPr>
          <p:cNvPr id="3" name="Text Placeholder 2"/>
          <p:cNvSpPr>
            <a:spLocks noGrp="1"/>
          </p:cNvSpPr>
          <p:nvPr>
            <p:ph type="body" idx="1"/>
          </p:nvPr>
        </p:nvSpPr>
        <p:spPr/>
        <p:txBody>
          <a:bodyPr/>
          <a:lstStyle/>
          <a:p>
            <a:r>
              <a:rPr lang="en-GB" dirty="0" smtClean="0"/>
              <a:t>Exercise 1: Collecting Baseline Metrics
Exercise 2: Monitoring a Workload</a:t>
            </a:r>
            <a:endParaRPr lang="en-GB"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54716"/>
            <a:ext cx="6970050"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20462C-MIA-SQL</a:t>
            </a:r>
            <a:endParaRPr lang="en-GB" sz="2800" b="0" i="0" u="none" strike="noStrike" baseline="0" dirty="0" smtClean="0">
              <a:latin typeface="Segoe UI" panose="020B0502040204020203" pitchFamily="34" charset="0"/>
            </a:endParaRPr>
          </a:p>
          <a:p>
            <a:r>
              <a:rPr lang="en-GB" sz="2800" dirty="0">
                <a:solidFill>
                  <a:srgbClr val="000000"/>
                </a:solidFill>
                <a:latin typeface="Segoe UI" panose="020B0502040204020203" pitchFamily="34" charset="0"/>
              </a:rPr>
              <a:t>User name: </a:t>
            </a:r>
            <a:r>
              <a:rPr lang="en-GB" sz="2800" b="1" dirty="0">
                <a:solidFill>
                  <a:srgbClr val="000000"/>
                </a:solidFill>
                <a:latin typeface="Segoe UI" panose="020B0502040204020203" pitchFamily="34" charset="0"/>
              </a:rPr>
              <a:t>ADVENTUREWORKS\Student</a:t>
            </a:r>
            <a:endParaRPr lang="en-GB" sz="2800" dirty="0">
              <a:solidFill>
                <a:srgbClr val="000000"/>
              </a:solidFill>
              <a:latin typeface="Segoe UI" panose="020B0502040204020203" pitchFamily="34" charset="0"/>
            </a:endParaRPr>
          </a:p>
          <a:p>
            <a:r>
              <a:rPr lang="en-GB" sz="2800" dirty="0">
                <a:solidFill>
                  <a:srgbClr val="000000"/>
                </a:solidFill>
                <a:latin typeface="Segoe UI" panose="020B0502040204020203" pitchFamily="34" charset="0"/>
              </a:rPr>
              <a:t>Password: </a:t>
            </a:r>
            <a:r>
              <a:rPr lang="en-GB" sz="2800" b="1" dirty="0">
                <a:solidFill>
                  <a:srgbClr val="000000"/>
                </a:solidFill>
                <a:latin typeface="Segoe UI" panose="020B0502040204020203" pitchFamily="34" charset="0"/>
              </a:rPr>
              <a:t>Pa$$w0rd</a:t>
            </a:r>
            <a:endParaRPr lang="en-GB" sz="2800" dirty="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45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1785315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3" name="Text Placeholder 2"/>
          <p:cNvSpPr>
            <a:spLocks noGrp="1"/>
          </p:cNvSpPr>
          <p:nvPr>
            <p:ph type="body" idx="1"/>
          </p:nvPr>
        </p:nvSpPr>
        <p:spPr/>
        <p:txBody>
          <a:bodyPr/>
          <a:lstStyle/>
          <a:p>
            <a:r>
              <a:rPr lang="en-GB" dirty="0">
                <a:ea typeface="Calibri" panose="020F0502020204030204" pitchFamily="34" charset="0"/>
                <a:cs typeface="Times New Roman" panose="02020603050405020304" pitchFamily="18" charset="0"/>
              </a:rPr>
              <a:t>You are a database administrator (DBA) at Adventure Works Cycles with responsibility for the </a:t>
            </a:r>
            <a:r>
              <a:rPr lang="en-GB" b="1" dirty="0">
                <a:ea typeface="Calibri" panose="020F0502020204030204" pitchFamily="34" charset="0"/>
                <a:cs typeface="Times New Roman" panose="02020603050405020304" pitchFamily="18" charset="0"/>
              </a:rPr>
              <a:t>InternetSales</a:t>
            </a:r>
            <a:r>
              <a:rPr lang="en-GB" dirty="0">
                <a:ea typeface="Calibri" panose="020F0502020204030204" pitchFamily="34" charset="0"/>
                <a:cs typeface="Times New Roman" panose="02020603050405020304" pitchFamily="18" charset="0"/>
              </a:rPr>
              <a:t> database. One of your key tasks is to monitor this database to ensure that it is performing within expected parameters.</a:t>
            </a:r>
          </a:p>
          <a:p>
            <a:endParaRPr lang="en-GB" dirty="0"/>
          </a:p>
        </p:txBody>
      </p:sp>
    </p:spTree>
    <p:extLst>
      <p:ext uri="{BB962C8B-B14F-4D97-AF65-F5344CB8AC3E}">
        <p14:creationId xmlns:p14="http://schemas.microsoft.com/office/powerpoint/2010/main" val="1393194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r>
              <a:rPr lang="en-GB" dirty="0" smtClean="0"/>
              <a:t>Based on the results of your monitoring, what aspect of the database solution is most significantly affected by the changes to the workload?</a:t>
            </a:r>
            <a:endParaRPr lang="en-GB" dirty="0"/>
          </a:p>
        </p:txBody>
      </p:sp>
    </p:spTree>
    <p:extLst>
      <p:ext uri="{BB962C8B-B14F-4D97-AF65-F5344CB8AC3E}">
        <p14:creationId xmlns:p14="http://schemas.microsoft.com/office/powerpoint/2010/main" val="4032321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
Best Practice</a:t>
            </a:r>
            <a:endParaRPr lang="en-GB" dirty="0"/>
          </a:p>
        </p:txBody>
      </p:sp>
    </p:spTree>
    <p:extLst>
      <p:ext uri="{BB962C8B-B14F-4D97-AF65-F5344CB8AC3E}">
        <p14:creationId xmlns:p14="http://schemas.microsoft.com/office/powerpoint/2010/main" val="4053364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40decc94-1f58-4dd7-86d1-15af2b36a9b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Introduction to Monitoring SQL Server</a:t>
            </a:r>
            <a:endParaRPr lang="en-GB" dirty="0"/>
          </a:p>
        </p:txBody>
      </p:sp>
      <p:sp>
        <p:nvSpPr>
          <p:cNvPr id="3" name="Text Placeholder 2"/>
          <p:cNvSpPr>
            <a:spLocks noGrp="1"/>
          </p:cNvSpPr>
          <p:nvPr>
            <p:ph type="body" idx="1"/>
          </p:nvPr>
        </p:nvSpPr>
        <p:spPr/>
        <p:txBody>
          <a:bodyPr/>
          <a:lstStyle/>
          <a:p>
            <a:r>
              <a:rPr lang="en-GB" dirty="0" smtClean="0"/>
              <a:t>SQL Server Monitoring Overview
Monitoring Tools for SQL Server
Activity Monitor
Demonstration: Using Activity Monitor</a:t>
            </a:r>
            <a:endParaRPr lang="en-GB" dirty="0"/>
          </a:p>
        </p:txBody>
      </p:sp>
    </p:spTree>
    <p:extLst>
      <p:ext uri="{BB962C8B-B14F-4D97-AF65-F5344CB8AC3E}">
        <p14:creationId xmlns:p14="http://schemas.microsoft.com/office/powerpoint/2010/main" val="3473231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e946e4a4-933f-4124-91d1-23973bfc511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Monitoring Overview</a:t>
            </a:r>
            <a:endParaRPr lang="en-GB" dirty="0"/>
          </a:p>
        </p:txBody>
      </p:sp>
      <p:sp>
        <p:nvSpPr>
          <p:cNvPr id="4" name="Content Placeholder 2"/>
          <p:cNvSpPr txBox="1">
            <a:spLocks/>
          </p:cNvSpPr>
          <p:nvPr/>
        </p:nvSpPr>
        <p:spPr>
          <a:xfrm>
            <a:off x="458788" y="1021215"/>
            <a:ext cx="5811383"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Why monitor?</a:t>
            </a:r>
          </a:p>
          <a:p>
            <a:pPr lvl="1"/>
            <a:r>
              <a:rPr lang="en-GB" kern="0" dirty="0">
                <a:solidFill>
                  <a:srgbClr val="000000"/>
                </a:solidFill>
              </a:rPr>
              <a:t>Diagnose causes of performance issues</a:t>
            </a:r>
          </a:p>
          <a:p>
            <a:pPr lvl="1"/>
            <a:r>
              <a:rPr lang="en-GB" kern="0" dirty="0">
                <a:solidFill>
                  <a:srgbClr val="000000"/>
                </a:solidFill>
              </a:rPr>
              <a:t>Detect and resolve concurrency problems</a:t>
            </a:r>
          </a:p>
          <a:p>
            <a:pPr lvl="1"/>
            <a:r>
              <a:rPr lang="en-GB" kern="0" dirty="0">
                <a:solidFill>
                  <a:srgbClr val="000000"/>
                </a:solidFill>
              </a:rPr>
              <a:t>Identify changing trends in resource </a:t>
            </a:r>
            <a:r>
              <a:rPr lang="en-GB" kern="0" dirty="0" smtClean="0">
                <a:solidFill>
                  <a:srgbClr val="000000"/>
                </a:solidFill>
              </a:rPr>
              <a:t>utilization</a:t>
            </a:r>
            <a:endParaRPr lang="en-GB" kern="0" dirty="0">
              <a:solidFill>
                <a:srgbClr val="000000"/>
              </a:solidFill>
            </a:endParaRPr>
          </a:p>
          <a:p>
            <a:pPr lvl="0"/>
            <a:r>
              <a:rPr lang="en-GB" kern="0" dirty="0">
                <a:solidFill>
                  <a:srgbClr val="000000"/>
                </a:solidFill>
              </a:rPr>
              <a:t>Guidelines for monitoring</a:t>
            </a:r>
          </a:p>
          <a:p>
            <a:pPr lvl="1"/>
            <a:r>
              <a:rPr lang="en-GB" kern="0" dirty="0">
                <a:solidFill>
                  <a:srgbClr val="000000"/>
                </a:solidFill>
              </a:rPr>
              <a:t>Understand the workloads you need to support</a:t>
            </a:r>
            <a:endParaRPr lang="en-US" kern="0" dirty="0">
              <a:solidFill>
                <a:srgbClr val="000000"/>
              </a:solidFill>
            </a:endParaRPr>
          </a:p>
          <a:p>
            <a:pPr lvl="1"/>
            <a:r>
              <a:rPr lang="en-GB" kern="0" dirty="0">
                <a:solidFill>
                  <a:srgbClr val="000000"/>
                </a:solidFill>
              </a:rPr>
              <a:t>Establish a baseline</a:t>
            </a:r>
          </a:p>
          <a:p>
            <a:pPr lvl="1"/>
            <a:r>
              <a:rPr lang="en-GB" kern="0" dirty="0">
                <a:solidFill>
                  <a:srgbClr val="000000"/>
                </a:solidFill>
              </a:rPr>
              <a:t>Monitor regularly to track changes in key metrics</a:t>
            </a:r>
          </a:p>
        </p:txBody>
      </p:sp>
      <p:grpSp>
        <p:nvGrpSpPr>
          <p:cNvPr id="5" name="Group 4" descr="The slide illustrates the concept of monitoring the performance of SQL Server."/>
          <p:cNvGrpSpPr/>
          <p:nvPr/>
        </p:nvGrpSpPr>
        <p:grpSpPr>
          <a:xfrm>
            <a:off x="6826727" y="1352291"/>
            <a:ext cx="1891374" cy="5181978"/>
            <a:chOff x="6826727" y="1352291"/>
            <a:chExt cx="1891374" cy="5181978"/>
          </a:xfrm>
        </p:grpSpPr>
        <p:sp>
          <p:nvSpPr>
            <p:cNvPr id="6" name="Down Arrow 5"/>
            <p:cNvSpPr/>
            <p:nvPr/>
          </p:nvSpPr>
          <p:spPr bwMode="auto">
            <a:xfrm rot="10800000">
              <a:off x="7331921" y="2861517"/>
              <a:ext cx="695636" cy="1432043"/>
            </a:xfrm>
            <a:prstGeom prst="downArrow">
              <a:avLst/>
            </a:prstGeom>
            <a:solidFill>
              <a:srgbClr val="FF8C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000000"/>
                </a:solidFill>
                <a:latin typeface="Verdana" pitchFamily="34" charset="0"/>
                <a:cs typeface="Arial" charset="0"/>
              </a:endParaRPr>
            </a:p>
          </p:txBody>
        </p:sp>
        <p:pic>
          <p:nvPicPr>
            <p:cNvPr id="7" name="Picture 6"/>
            <p:cNvPicPr>
              <a:picLocks noChangeAspect="1"/>
            </p:cNvPicPr>
            <p:nvPr/>
          </p:nvPicPr>
          <p:blipFill>
            <a:blip r:embed="rId3"/>
            <a:stretch>
              <a:fillRect/>
            </a:stretch>
          </p:blipFill>
          <p:spPr>
            <a:xfrm>
              <a:off x="6826727" y="1352291"/>
              <a:ext cx="619953" cy="1166969"/>
            </a:xfrm>
            <a:prstGeom prst="rect">
              <a:avLst/>
            </a:prstGeom>
          </p:spPr>
        </p:pic>
        <p:grpSp>
          <p:nvGrpSpPr>
            <p:cNvPr id="8" name="Group 7"/>
            <p:cNvGrpSpPr>
              <a:grpSpLocks noChangeAspect="1"/>
            </p:cNvGrpSpPr>
            <p:nvPr/>
          </p:nvGrpSpPr>
          <p:grpSpPr>
            <a:xfrm>
              <a:off x="7263532" y="2270287"/>
              <a:ext cx="1103589" cy="497946"/>
              <a:chOff x="2904848" y="2885814"/>
              <a:chExt cx="1681162" cy="959376"/>
            </a:xfrm>
          </p:grpSpPr>
          <p:sp>
            <p:nvSpPr>
              <p:cNvPr id="54" name="Flowchart: Magnetic Disk 53"/>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55" name="Oval 54"/>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9" name="Group 8"/>
            <p:cNvGrpSpPr>
              <a:grpSpLocks noChangeAspect="1"/>
            </p:cNvGrpSpPr>
            <p:nvPr/>
          </p:nvGrpSpPr>
          <p:grpSpPr>
            <a:xfrm>
              <a:off x="6913519" y="4412310"/>
              <a:ext cx="1231909" cy="2121959"/>
              <a:chOff x="4258093" y="1683209"/>
              <a:chExt cx="1274344" cy="2195053"/>
            </a:xfrm>
          </p:grpSpPr>
          <p:grpSp>
            <p:nvGrpSpPr>
              <p:cNvPr id="14" name="Group 13"/>
              <p:cNvGrpSpPr/>
              <p:nvPr/>
            </p:nvGrpSpPr>
            <p:grpSpPr>
              <a:xfrm>
                <a:off x="4258093" y="2473324"/>
                <a:ext cx="629817" cy="383176"/>
                <a:chOff x="5380037" y="982662"/>
                <a:chExt cx="629817" cy="383176"/>
              </a:xfrm>
            </p:grpSpPr>
            <p:sp>
              <p:nvSpPr>
                <p:cNvPr id="49" name="Freeform 15"/>
                <p:cNvSpPr>
                  <a:spLocks/>
                </p:cNvSpPr>
                <p:nvPr/>
              </p:nvSpPr>
              <p:spPr bwMode="auto">
                <a:xfrm>
                  <a:off x="5669253" y="1260134"/>
                  <a:ext cx="208471" cy="105704"/>
                </a:xfrm>
                <a:custGeom>
                  <a:avLst/>
                  <a:gdLst>
                    <a:gd name="T0" fmla="*/ 87 w 87"/>
                    <a:gd name="T1" fmla="*/ 0 h 44"/>
                    <a:gd name="T2" fmla="*/ 0 w 87"/>
                    <a:gd name="T3" fmla="*/ 0 h 44"/>
                    <a:gd name="T4" fmla="*/ 43 w 87"/>
                    <a:gd name="T5" fmla="*/ 44 h 44"/>
                    <a:gd name="T6" fmla="*/ 87 w 87"/>
                    <a:gd name="T7" fmla="*/ 0 h 44"/>
                  </a:gdLst>
                  <a:ahLst/>
                  <a:cxnLst>
                    <a:cxn ang="0">
                      <a:pos x="T0" y="T1"/>
                    </a:cxn>
                    <a:cxn ang="0">
                      <a:pos x="T2" y="T3"/>
                    </a:cxn>
                    <a:cxn ang="0">
                      <a:pos x="T4" y="T5"/>
                    </a:cxn>
                    <a:cxn ang="0">
                      <a:pos x="T6" y="T7"/>
                    </a:cxn>
                  </a:cxnLst>
                  <a:rect l="0" t="0" r="r" b="b"/>
                  <a:pathLst>
                    <a:path w="87" h="44">
                      <a:moveTo>
                        <a:pt x="87" y="0"/>
                      </a:moveTo>
                      <a:cubicBezTo>
                        <a:pt x="0" y="0"/>
                        <a:pt x="0" y="0"/>
                        <a:pt x="0" y="0"/>
                      </a:cubicBezTo>
                      <a:cubicBezTo>
                        <a:pt x="0" y="24"/>
                        <a:pt x="19" y="44"/>
                        <a:pt x="43" y="44"/>
                      </a:cubicBezTo>
                      <a:cubicBezTo>
                        <a:pt x="68" y="44"/>
                        <a:pt x="87" y="24"/>
                        <a:pt x="87"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nvGrpSpPr>
                <p:cNvPr id="50" name="Group 49"/>
                <p:cNvGrpSpPr/>
                <p:nvPr/>
              </p:nvGrpSpPr>
              <p:grpSpPr>
                <a:xfrm>
                  <a:off x="5380037" y="982662"/>
                  <a:ext cx="629817" cy="383175"/>
                  <a:chOff x="5380037" y="982662"/>
                  <a:chExt cx="629817" cy="383175"/>
                </a:xfrm>
              </p:grpSpPr>
              <p:sp>
                <p:nvSpPr>
                  <p:cNvPr id="51" name="Rectangle 17"/>
                  <p:cNvSpPr>
                    <a:spLocks noChangeArrowheads="1"/>
                  </p:cNvSpPr>
                  <p:nvPr/>
                </p:nvSpPr>
                <p:spPr bwMode="auto">
                  <a:xfrm>
                    <a:off x="5504826" y="1213155"/>
                    <a:ext cx="459516" cy="4697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2" name="Freeform 12"/>
                  <p:cNvSpPr>
                    <a:spLocks/>
                  </p:cNvSpPr>
                  <p:nvPr/>
                </p:nvSpPr>
                <p:spPr bwMode="auto">
                  <a:xfrm>
                    <a:off x="5772021" y="1010556"/>
                    <a:ext cx="237833" cy="355281"/>
                  </a:xfrm>
                  <a:custGeom>
                    <a:avLst/>
                    <a:gdLst>
                      <a:gd name="T0" fmla="*/ 62 w 99"/>
                      <a:gd name="T1" fmla="*/ 148 h 148"/>
                      <a:gd name="T2" fmla="*/ 0 w 99"/>
                      <a:gd name="T3" fmla="*/ 148 h 148"/>
                      <a:gd name="T4" fmla="*/ 0 w 99"/>
                      <a:gd name="T5" fmla="*/ 105 h 148"/>
                      <a:gd name="T6" fmla="*/ 56 w 99"/>
                      <a:gd name="T7" fmla="*/ 105 h 148"/>
                      <a:gd name="T8" fmla="*/ 56 w 99"/>
                      <a:gd name="T9" fmla="*/ 0 h 148"/>
                      <a:gd name="T10" fmla="*/ 99 w 99"/>
                      <a:gd name="T11" fmla="*/ 0 h 148"/>
                      <a:gd name="T12" fmla="*/ 99 w 99"/>
                      <a:gd name="T13" fmla="*/ 111 h 148"/>
                      <a:gd name="T14" fmla="*/ 62 w 99"/>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48">
                        <a:moveTo>
                          <a:pt x="62" y="148"/>
                        </a:moveTo>
                        <a:cubicBezTo>
                          <a:pt x="0" y="148"/>
                          <a:pt x="0" y="148"/>
                          <a:pt x="0" y="148"/>
                        </a:cubicBezTo>
                        <a:cubicBezTo>
                          <a:pt x="0" y="105"/>
                          <a:pt x="0" y="105"/>
                          <a:pt x="0" y="105"/>
                        </a:cubicBezTo>
                        <a:cubicBezTo>
                          <a:pt x="56" y="105"/>
                          <a:pt x="56" y="105"/>
                          <a:pt x="56" y="105"/>
                        </a:cubicBezTo>
                        <a:cubicBezTo>
                          <a:pt x="56" y="0"/>
                          <a:pt x="56" y="0"/>
                          <a:pt x="56" y="0"/>
                        </a:cubicBezTo>
                        <a:cubicBezTo>
                          <a:pt x="99" y="0"/>
                          <a:pt x="99" y="0"/>
                          <a:pt x="99" y="0"/>
                        </a:cubicBezTo>
                        <a:cubicBezTo>
                          <a:pt x="99" y="111"/>
                          <a:pt x="99" y="111"/>
                          <a:pt x="99" y="111"/>
                        </a:cubicBezTo>
                        <a:cubicBezTo>
                          <a:pt x="99" y="131"/>
                          <a:pt x="82" y="148"/>
                          <a:pt x="62" y="148"/>
                        </a:cubicBezTo>
                        <a:close/>
                      </a:path>
                    </a:pathLst>
                  </a:custGeom>
                  <a:solidFill>
                    <a:srgbClr val="E2BE91"/>
                  </a:solidFill>
                  <a:ln>
                    <a:noFill/>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3" name="Freeform 18"/>
                  <p:cNvSpPr>
                    <a:spLocks/>
                  </p:cNvSpPr>
                  <p:nvPr/>
                </p:nvSpPr>
                <p:spPr bwMode="auto">
                  <a:xfrm>
                    <a:off x="5380037" y="982662"/>
                    <a:ext cx="478602" cy="230492"/>
                  </a:xfrm>
                  <a:custGeom>
                    <a:avLst/>
                    <a:gdLst>
                      <a:gd name="T0" fmla="*/ 241 w 326"/>
                      <a:gd name="T1" fmla="*/ 0 h 157"/>
                      <a:gd name="T2" fmla="*/ 0 w 326"/>
                      <a:gd name="T3" fmla="*/ 0 h 157"/>
                      <a:gd name="T4" fmla="*/ 85 w 326"/>
                      <a:gd name="T5" fmla="*/ 157 h 157"/>
                      <a:gd name="T6" fmla="*/ 326 w 326"/>
                      <a:gd name="T7" fmla="*/ 157 h 157"/>
                      <a:gd name="T8" fmla="*/ 241 w 326"/>
                      <a:gd name="T9" fmla="*/ 0 h 157"/>
                    </a:gdLst>
                    <a:ahLst/>
                    <a:cxnLst>
                      <a:cxn ang="0">
                        <a:pos x="T0" y="T1"/>
                      </a:cxn>
                      <a:cxn ang="0">
                        <a:pos x="T2" y="T3"/>
                      </a:cxn>
                      <a:cxn ang="0">
                        <a:pos x="T4" y="T5"/>
                      </a:cxn>
                      <a:cxn ang="0">
                        <a:pos x="T6" y="T7"/>
                      </a:cxn>
                      <a:cxn ang="0">
                        <a:pos x="T8" y="T9"/>
                      </a:cxn>
                    </a:cxnLst>
                    <a:rect l="0" t="0" r="r" b="b"/>
                    <a:pathLst>
                      <a:path w="326" h="157">
                        <a:moveTo>
                          <a:pt x="241" y="0"/>
                        </a:moveTo>
                        <a:lnTo>
                          <a:pt x="0" y="0"/>
                        </a:lnTo>
                        <a:lnTo>
                          <a:pt x="85" y="157"/>
                        </a:lnTo>
                        <a:lnTo>
                          <a:pt x="326" y="157"/>
                        </a:lnTo>
                        <a:lnTo>
                          <a:pt x="241"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grpSp>
            <p:nvGrpSpPr>
              <p:cNvPr id="15" name="Group 14"/>
              <p:cNvGrpSpPr>
                <a:grpSpLocks noChangeAspect="1"/>
              </p:cNvGrpSpPr>
              <p:nvPr/>
            </p:nvGrpSpPr>
            <p:grpSpPr>
              <a:xfrm>
                <a:off x="4721978" y="1683209"/>
                <a:ext cx="810459" cy="2195053"/>
                <a:chOff x="6806917" y="2480273"/>
                <a:chExt cx="1458828" cy="3951101"/>
              </a:xfrm>
            </p:grpSpPr>
            <p:grpSp>
              <p:nvGrpSpPr>
                <p:cNvPr id="16" name="Group 15"/>
                <p:cNvGrpSpPr/>
                <p:nvPr/>
              </p:nvGrpSpPr>
              <p:grpSpPr>
                <a:xfrm>
                  <a:off x="6806917" y="2480273"/>
                  <a:ext cx="1458828" cy="3951101"/>
                  <a:chOff x="6806917" y="2480273"/>
                  <a:chExt cx="1458828" cy="3951101"/>
                </a:xfrm>
              </p:grpSpPr>
              <p:grpSp>
                <p:nvGrpSpPr>
                  <p:cNvPr id="21" name="Group 4"/>
                  <p:cNvGrpSpPr>
                    <a:grpSpLocks noChangeAspect="1"/>
                  </p:cNvGrpSpPr>
                  <p:nvPr/>
                </p:nvGrpSpPr>
                <p:grpSpPr bwMode="auto">
                  <a:xfrm>
                    <a:off x="6806917" y="2480273"/>
                    <a:ext cx="1458828" cy="3951101"/>
                    <a:chOff x="694" y="956"/>
                    <a:chExt cx="535" cy="1449"/>
                  </a:xfrm>
                </p:grpSpPr>
                <p:sp>
                  <p:nvSpPr>
                    <p:cNvPr id="23" name="AutoShape 3"/>
                    <p:cNvSpPr>
                      <a:spLocks noChangeAspect="1" noChangeArrowheads="1" noTextEdit="1"/>
                    </p:cNvSpPr>
                    <p:nvPr/>
                  </p:nvSpPr>
                  <p:spPr bwMode="auto">
                    <a:xfrm>
                      <a:off x="694" y="958"/>
                      <a:ext cx="535" cy="1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4" name="Oval 5"/>
                    <p:cNvSpPr>
                      <a:spLocks noChangeArrowheads="1"/>
                    </p:cNvSpPr>
                    <p:nvPr/>
                  </p:nvSpPr>
                  <p:spPr bwMode="auto">
                    <a:xfrm>
                      <a:off x="841" y="1192"/>
                      <a:ext cx="40" cy="46"/>
                    </a:xfrm>
                    <a:prstGeom prst="ellipse">
                      <a:avLst/>
                    </a:pr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5" name="Oval 6"/>
                    <p:cNvSpPr>
                      <a:spLocks noChangeArrowheads="1"/>
                    </p:cNvSpPr>
                    <p:nvPr/>
                  </p:nvSpPr>
                  <p:spPr bwMode="auto">
                    <a:xfrm>
                      <a:off x="817" y="1229"/>
                      <a:ext cx="58" cy="59"/>
                    </a:xfrm>
                    <a:prstGeom prst="ellipse">
                      <a:avLst/>
                    </a:pr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6" name="Oval 7"/>
                    <p:cNvSpPr>
                      <a:spLocks noChangeArrowheads="1"/>
                    </p:cNvSpPr>
                    <p:nvPr/>
                  </p:nvSpPr>
                  <p:spPr bwMode="auto">
                    <a:xfrm>
                      <a:off x="1044" y="1190"/>
                      <a:ext cx="48" cy="47"/>
                    </a:xfrm>
                    <a:prstGeom prst="ellipse">
                      <a:avLst/>
                    </a:pr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7" name="Oval 8"/>
                    <p:cNvSpPr>
                      <a:spLocks noChangeArrowheads="1"/>
                    </p:cNvSpPr>
                    <p:nvPr/>
                  </p:nvSpPr>
                  <p:spPr bwMode="auto">
                    <a:xfrm>
                      <a:off x="1050" y="1229"/>
                      <a:ext cx="60" cy="58"/>
                    </a:xfrm>
                    <a:prstGeom prst="ellipse">
                      <a:avLst/>
                    </a:pr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8" name="Rectangle 9"/>
                    <p:cNvSpPr>
                      <a:spLocks noChangeArrowheads="1"/>
                    </p:cNvSpPr>
                    <p:nvPr/>
                  </p:nvSpPr>
                  <p:spPr bwMode="auto">
                    <a:xfrm>
                      <a:off x="864" y="1205"/>
                      <a:ext cx="198" cy="119"/>
                    </a:xfrm>
                    <a:prstGeom prst="rect">
                      <a:avLst/>
                    </a:prstGeom>
                    <a:solidFill>
                      <a:srgbClr val="6D5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9" name="Freeform 11"/>
                    <p:cNvSpPr>
                      <a:spLocks/>
                    </p:cNvSpPr>
                    <p:nvPr/>
                  </p:nvSpPr>
                  <p:spPr bwMode="auto">
                    <a:xfrm>
                      <a:off x="841" y="1091"/>
                      <a:ext cx="243" cy="51"/>
                    </a:xfrm>
                    <a:custGeom>
                      <a:avLst/>
                      <a:gdLst>
                        <a:gd name="T0" fmla="*/ 146 w 146"/>
                        <a:gd name="T1" fmla="*/ 23 h 31"/>
                        <a:gd name="T2" fmla="*/ 139 w 146"/>
                        <a:gd name="T3" fmla="*/ 31 h 31"/>
                        <a:gd name="T4" fmla="*/ 8 w 146"/>
                        <a:gd name="T5" fmla="*/ 31 h 31"/>
                        <a:gd name="T6" fmla="*/ 0 w 146"/>
                        <a:gd name="T7" fmla="*/ 23 h 31"/>
                        <a:gd name="T8" fmla="*/ 0 w 146"/>
                        <a:gd name="T9" fmla="*/ 7 h 31"/>
                        <a:gd name="T10" fmla="*/ 8 w 146"/>
                        <a:gd name="T11" fmla="*/ 0 h 31"/>
                        <a:gd name="T12" fmla="*/ 139 w 146"/>
                        <a:gd name="T13" fmla="*/ 0 h 31"/>
                        <a:gd name="T14" fmla="*/ 146 w 146"/>
                        <a:gd name="T15" fmla="*/ 7 h 31"/>
                        <a:gd name="T16" fmla="*/ 146 w 146"/>
                        <a:gd name="T17"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1">
                          <a:moveTo>
                            <a:pt x="146" y="23"/>
                          </a:moveTo>
                          <a:cubicBezTo>
                            <a:pt x="146" y="27"/>
                            <a:pt x="143" y="31"/>
                            <a:pt x="139" y="31"/>
                          </a:cubicBezTo>
                          <a:cubicBezTo>
                            <a:pt x="8" y="31"/>
                            <a:pt x="8" y="31"/>
                            <a:pt x="8" y="31"/>
                          </a:cubicBezTo>
                          <a:cubicBezTo>
                            <a:pt x="4" y="31"/>
                            <a:pt x="0" y="27"/>
                            <a:pt x="0" y="23"/>
                          </a:cubicBezTo>
                          <a:cubicBezTo>
                            <a:pt x="0" y="7"/>
                            <a:pt x="0" y="7"/>
                            <a:pt x="0" y="7"/>
                          </a:cubicBezTo>
                          <a:cubicBezTo>
                            <a:pt x="0" y="3"/>
                            <a:pt x="4" y="0"/>
                            <a:pt x="8" y="0"/>
                          </a:cubicBezTo>
                          <a:cubicBezTo>
                            <a:pt x="139" y="0"/>
                            <a:pt x="139" y="0"/>
                            <a:pt x="139" y="0"/>
                          </a:cubicBezTo>
                          <a:cubicBezTo>
                            <a:pt x="143" y="0"/>
                            <a:pt x="146" y="3"/>
                            <a:pt x="146" y="7"/>
                          </a:cubicBezTo>
                          <a:lnTo>
                            <a:pt x="146" y="23"/>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0" name="Freeform 13"/>
                    <p:cNvSpPr>
                      <a:spLocks/>
                    </p:cNvSpPr>
                    <p:nvPr/>
                  </p:nvSpPr>
                  <p:spPr bwMode="auto">
                    <a:xfrm>
                      <a:off x="770" y="1755"/>
                      <a:ext cx="145" cy="567"/>
                    </a:xfrm>
                    <a:custGeom>
                      <a:avLst/>
                      <a:gdLst>
                        <a:gd name="T0" fmla="*/ 145 w 145"/>
                        <a:gd name="T1" fmla="*/ 567 h 567"/>
                        <a:gd name="T2" fmla="*/ 0 w 145"/>
                        <a:gd name="T3" fmla="*/ 567 h 567"/>
                        <a:gd name="T4" fmla="*/ 77 w 145"/>
                        <a:gd name="T5" fmla="*/ 0 h 567"/>
                        <a:gd name="T6" fmla="*/ 145 w 145"/>
                        <a:gd name="T7" fmla="*/ 0 h 567"/>
                        <a:gd name="T8" fmla="*/ 145 w 145"/>
                        <a:gd name="T9" fmla="*/ 567 h 567"/>
                      </a:gdLst>
                      <a:ahLst/>
                      <a:cxnLst>
                        <a:cxn ang="0">
                          <a:pos x="T0" y="T1"/>
                        </a:cxn>
                        <a:cxn ang="0">
                          <a:pos x="T2" y="T3"/>
                        </a:cxn>
                        <a:cxn ang="0">
                          <a:pos x="T4" y="T5"/>
                        </a:cxn>
                        <a:cxn ang="0">
                          <a:pos x="T6" y="T7"/>
                        </a:cxn>
                        <a:cxn ang="0">
                          <a:pos x="T8" y="T9"/>
                        </a:cxn>
                      </a:cxnLst>
                      <a:rect l="0" t="0" r="r" b="b"/>
                      <a:pathLst>
                        <a:path w="145" h="567">
                          <a:moveTo>
                            <a:pt x="145" y="567"/>
                          </a:moveTo>
                          <a:lnTo>
                            <a:pt x="0" y="567"/>
                          </a:lnTo>
                          <a:lnTo>
                            <a:pt x="77" y="0"/>
                          </a:lnTo>
                          <a:lnTo>
                            <a:pt x="145" y="0"/>
                          </a:lnTo>
                          <a:lnTo>
                            <a:pt x="145" y="567"/>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1" name="Freeform 14"/>
                    <p:cNvSpPr>
                      <a:spLocks/>
                    </p:cNvSpPr>
                    <p:nvPr/>
                  </p:nvSpPr>
                  <p:spPr bwMode="auto">
                    <a:xfrm>
                      <a:off x="936" y="1758"/>
                      <a:ext cx="145" cy="567"/>
                    </a:xfrm>
                    <a:custGeom>
                      <a:avLst/>
                      <a:gdLst>
                        <a:gd name="T0" fmla="*/ 145 w 145"/>
                        <a:gd name="T1" fmla="*/ 567 h 567"/>
                        <a:gd name="T2" fmla="*/ 0 w 145"/>
                        <a:gd name="T3" fmla="*/ 567 h 567"/>
                        <a:gd name="T4" fmla="*/ 77 w 145"/>
                        <a:gd name="T5" fmla="*/ 0 h 567"/>
                        <a:gd name="T6" fmla="*/ 145 w 145"/>
                        <a:gd name="T7" fmla="*/ 0 h 567"/>
                        <a:gd name="T8" fmla="*/ 145 w 145"/>
                        <a:gd name="T9" fmla="*/ 567 h 567"/>
                      </a:gdLst>
                      <a:ahLst/>
                      <a:cxnLst>
                        <a:cxn ang="0">
                          <a:pos x="T0" y="T1"/>
                        </a:cxn>
                        <a:cxn ang="0">
                          <a:pos x="T2" y="T3"/>
                        </a:cxn>
                        <a:cxn ang="0">
                          <a:pos x="T4" y="T5"/>
                        </a:cxn>
                        <a:cxn ang="0">
                          <a:pos x="T6" y="T7"/>
                        </a:cxn>
                        <a:cxn ang="0">
                          <a:pos x="T8" y="T9"/>
                        </a:cxn>
                      </a:cxnLst>
                      <a:rect l="0" t="0" r="r" b="b"/>
                      <a:pathLst>
                        <a:path w="145" h="567">
                          <a:moveTo>
                            <a:pt x="145" y="567"/>
                          </a:moveTo>
                          <a:lnTo>
                            <a:pt x="0" y="567"/>
                          </a:lnTo>
                          <a:lnTo>
                            <a:pt x="77" y="0"/>
                          </a:lnTo>
                          <a:lnTo>
                            <a:pt x="145" y="0"/>
                          </a:lnTo>
                          <a:lnTo>
                            <a:pt x="145" y="567"/>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2" name="Freeform 15"/>
                    <p:cNvSpPr>
                      <a:spLocks/>
                    </p:cNvSpPr>
                    <p:nvPr/>
                  </p:nvSpPr>
                  <p:spPr bwMode="auto">
                    <a:xfrm>
                      <a:off x="739" y="2322"/>
                      <a:ext cx="160" cy="83"/>
                    </a:xfrm>
                    <a:custGeom>
                      <a:avLst/>
                      <a:gdLst>
                        <a:gd name="T0" fmla="*/ 54 w 96"/>
                        <a:gd name="T1" fmla="*/ 0 h 50"/>
                        <a:gd name="T2" fmla="*/ 0 w 96"/>
                        <a:gd name="T3" fmla="*/ 50 h 50"/>
                        <a:gd name="T4" fmla="*/ 54 w 96"/>
                        <a:gd name="T5" fmla="*/ 50 h 50"/>
                        <a:gd name="T6" fmla="*/ 96 w 96"/>
                        <a:gd name="T7" fmla="*/ 50 h 50"/>
                        <a:gd name="T8" fmla="*/ 96 w 96"/>
                        <a:gd name="T9" fmla="*/ 0 h 50"/>
                        <a:gd name="T10" fmla="*/ 54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4" y="0"/>
                          </a:moveTo>
                          <a:cubicBezTo>
                            <a:pt x="26" y="0"/>
                            <a:pt x="2" y="22"/>
                            <a:pt x="0" y="50"/>
                          </a:cubicBezTo>
                          <a:cubicBezTo>
                            <a:pt x="54" y="50"/>
                            <a:pt x="54" y="50"/>
                            <a:pt x="54" y="50"/>
                          </a:cubicBezTo>
                          <a:cubicBezTo>
                            <a:pt x="96" y="50"/>
                            <a:pt x="96" y="50"/>
                            <a:pt x="96" y="50"/>
                          </a:cubicBezTo>
                          <a:cubicBezTo>
                            <a:pt x="96" y="0"/>
                            <a:pt x="96" y="0"/>
                            <a:pt x="96" y="0"/>
                          </a:cubicBezTo>
                          <a:lnTo>
                            <a:pt x="5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3" name="Rectangle 16"/>
                    <p:cNvSpPr>
                      <a:spLocks noChangeArrowheads="1"/>
                    </p:cNvSpPr>
                    <p:nvPr/>
                  </p:nvSpPr>
                  <p:spPr bwMode="auto">
                    <a:xfrm>
                      <a:off x="1109" y="1459"/>
                      <a:ext cx="72" cy="425"/>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4" name="Freeform 17"/>
                    <p:cNvSpPr>
                      <a:spLocks/>
                    </p:cNvSpPr>
                    <p:nvPr/>
                  </p:nvSpPr>
                  <p:spPr bwMode="auto">
                    <a:xfrm>
                      <a:off x="1109" y="1812"/>
                      <a:ext cx="72" cy="144"/>
                    </a:xfrm>
                    <a:custGeom>
                      <a:avLst/>
                      <a:gdLst>
                        <a:gd name="T0" fmla="*/ 0 w 43"/>
                        <a:gd name="T1" fmla="*/ 0 h 87"/>
                        <a:gd name="T2" fmla="*/ 0 w 43"/>
                        <a:gd name="T3" fmla="*/ 87 h 87"/>
                        <a:gd name="T4" fmla="*/ 43 w 43"/>
                        <a:gd name="T5" fmla="*/ 44 h 87"/>
                        <a:gd name="T6" fmla="*/ 0 w 43"/>
                        <a:gd name="T7" fmla="*/ 0 h 87"/>
                      </a:gdLst>
                      <a:ahLst/>
                      <a:cxnLst>
                        <a:cxn ang="0">
                          <a:pos x="T0" y="T1"/>
                        </a:cxn>
                        <a:cxn ang="0">
                          <a:pos x="T2" y="T3"/>
                        </a:cxn>
                        <a:cxn ang="0">
                          <a:pos x="T4" y="T5"/>
                        </a:cxn>
                        <a:cxn ang="0">
                          <a:pos x="T6" y="T7"/>
                        </a:cxn>
                      </a:cxnLst>
                      <a:rect l="0" t="0" r="r" b="b"/>
                      <a:pathLst>
                        <a:path w="43" h="87">
                          <a:moveTo>
                            <a:pt x="0" y="0"/>
                          </a:moveTo>
                          <a:cubicBezTo>
                            <a:pt x="0" y="87"/>
                            <a:pt x="0" y="87"/>
                            <a:pt x="0" y="87"/>
                          </a:cubicBezTo>
                          <a:cubicBezTo>
                            <a:pt x="24" y="87"/>
                            <a:pt x="43" y="68"/>
                            <a:pt x="43" y="44"/>
                          </a:cubicBezTo>
                          <a:cubicBezTo>
                            <a:pt x="43" y="19"/>
                            <a:pt x="24"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5" name="Freeform 20"/>
                    <p:cNvSpPr>
                      <a:spLocks/>
                    </p:cNvSpPr>
                    <p:nvPr/>
                  </p:nvSpPr>
                  <p:spPr bwMode="auto">
                    <a:xfrm>
                      <a:off x="921" y="1180"/>
                      <a:ext cx="85" cy="141"/>
                    </a:xfrm>
                    <a:custGeom>
                      <a:avLst/>
                      <a:gdLst>
                        <a:gd name="T0" fmla="*/ 41 w 85"/>
                        <a:gd name="T1" fmla="*/ 141 h 141"/>
                        <a:gd name="T2" fmla="*/ 0 w 85"/>
                        <a:gd name="T3" fmla="*/ 136 h 141"/>
                        <a:gd name="T4" fmla="*/ 0 w 85"/>
                        <a:gd name="T5" fmla="*/ 0 h 141"/>
                        <a:gd name="T6" fmla="*/ 85 w 85"/>
                        <a:gd name="T7" fmla="*/ 0 h 141"/>
                        <a:gd name="T8" fmla="*/ 85 w 85"/>
                        <a:gd name="T9" fmla="*/ 141 h 141"/>
                        <a:gd name="T10" fmla="*/ 41 w 85"/>
                        <a:gd name="T11" fmla="*/ 141 h 141"/>
                      </a:gdLst>
                      <a:ahLst/>
                      <a:cxnLst>
                        <a:cxn ang="0">
                          <a:pos x="T0" y="T1"/>
                        </a:cxn>
                        <a:cxn ang="0">
                          <a:pos x="T2" y="T3"/>
                        </a:cxn>
                        <a:cxn ang="0">
                          <a:pos x="T4" y="T5"/>
                        </a:cxn>
                        <a:cxn ang="0">
                          <a:pos x="T6" y="T7"/>
                        </a:cxn>
                        <a:cxn ang="0">
                          <a:pos x="T8" y="T9"/>
                        </a:cxn>
                        <a:cxn ang="0">
                          <a:pos x="T10" y="T11"/>
                        </a:cxn>
                      </a:cxnLst>
                      <a:rect l="0" t="0" r="r" b="b"/>
                      <a:pathLst>
                        <a:path w="85" h="141">
                          <a:moveTo>
                            <a:pt x="41" y="141"/>
                          </a:moveTo>
                          <a:lnTo>
                            <a:pt x="0" y="136"/>
                          </a:lnTo>
                          <a:lnTo>
                            <a:pt x="0" y="0"/>
                          </a:lnTo>
                          <a:lnTo>
                            <a:pt x="85" y="0"/>
                          </a:lnTo>
                          <a:lnTo>
                            <a:pt x="85" y="141"/>
                          </a:lnTo>
                          <a:lnTo>
                            <a:pt x="41" y="141"/>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6" name="Freeform 21"/>
                    <p:cNvSpPr>
                      <a:spLocks/>
                    </p:cNvSpPr>
                    <p:nvPr/>
                  </p:nvSpPr>
                  <p:spPr bwMode="auto">
                    <a:xfrm>
                      <a:off x="921" y="1180"/>
                      <a:ext cx="85" cy="75"/>
                    </a:xfrm>
                    <a:custGeom>
                      <a:avLst/>
                      <a:gdLst>
                        <a:gd name="T0" fmla="*/ 0 w 51"/>
                        <a:gd name="T1" fmla="*/ 42 h 45"/>
                        <a:gd name="T2" fmla="*/ 25 w 51"/>
                        <a:gd name="T3" fmla="*/ 45 h 45"/>
                        <a:gd name="T4" fmla="*/ 51 w 51"/>
                        <a:gd name="T5" fmla="*/ 42 h 45"/>
                        <a:gd name="T6" fmla="*/ 51 w 51"/>
                        <a:gd name="T7" fmla="*/ 0 h 45"/>
                        <a:gd name="T8" fmla="*/ 0 w 51"/>
                        <a:gd name="T9" fmla="*/ 0 h 45"/>
                        <a:gd name="T10" fmla="*/ 0 w 51"/>
                        <a:gd name="T11" fmla="*/ 42 h 45"/>
                      </a:gdLst>
                      <a:ahLst/>
                      <a:cxnLst>
                        <a:cxn ang="0">
                          <a:pos x="T0" y="T1"/>
                        </a:cxn>
                        <a:cxn ang="0">
                          <a:pos x="T2" y="T3"/>
                        </a:cxn>
                        <a:cxn ang="0">
                          <a:pos x="T4" y="T5"/>
                        </a:cxn>
                        <a:cxn ang="0">
                          <a:pos x="T6" y="T7"/>
                        </a:cxn>
                        <a:cxn ang="0">
                          <a:pos x="T8" y="T9"/>
                        </a:cxn>
                        <a:cxn ang="0">
                          <a:pos x="T10" y="T11"/>
                        </a:cxn>
                      </a:cxnLst>
                      <a:rect l="0" t="0" r="r" b="b"/>
                      <a:pathLst>
                        <a:path w="51" h="45">
                          <a:moveTo>
                            <a:pt x="0" y="42"/>
                          </a:moveTo>
                          <a:cubicBezTo>
                            <a:pt x="8" y="44"/>
                            <a:pt x="16" y="45"/>
                            <a:pt x="25" y="45"/>
                          </a:cubicBezTo>
                          <a:cubicBezTo>
                            <a:pt x="34" y="45"/>
                            <a:pt x="43" y="44"/>
                            <a:pt x="51" y="42"/>
                          </a:cubicBezTo>
                          <a:cubicBezTo>
                            <a:pt x="51" y="0"/>
                            <a:pt x="51" y="0"/>
                            <a:pt x="51" y="0"/>
                          </a:cubicBezTo>
                          <a:cubicBezTo>
                            <a:pt x="0" y="0"/>
                            <a:pt x="0" y="0"/>
                            <a:pt x="0" y="0"/>
                          </a:cubicBezTo>
                          <a:lnTo>
                            <a:pt x="0" y="42"/>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7" name="Freeform 22"/>
                    <p:cNvSpPr>
                      <a:spLocks/>
                    </p:cNvSpPr>
                    <p:nvPr/>
                  </p:nvSpPr>
                  <p:spPr bwMode="auto">
                    <a:xfrm>
                      <a:off x="864" y="1051"/>
                      <a:ext cx="198" cy="187"/>
                    </a:xfrm>
                    <a:custGeom>
                      <a:avLst/>
                      <a:gdLst>
                        <a:gd name="T0" fmla="*/ 0 w 119"/>
                        <a:gd name="T1" fmla="*/ 0 h 113"/>
                        <a:gd name="T2" fmla="*/ 0 w 119"/>
                        <a:gd name="T3" fmla="*/ 93 h 113"/>
                        <a:gd name="T4" fmla="*/ 0 w 119"/>
                        <a:gd name="T5" fmla="*/ 93 h 113"/>
                        <a:gd name="T6" fmla="*/ 59 w 119"/>
                        <a:gd name="T7" fmla="*/ 113 h 113"/>
                        <a:gd name="T8" fmla="*/ 119 w 119"/>
                        <a:gd name="T9" fmla="*/ 93 h 113"/>
                        <a:gd name="T10" fmla="*/ 119 w 119"/>
                        <a:gd name="T11" fmla="*/ 0 h 113"/>
                        <a:gd name="T12" fmla="*/ 0 w 119"/>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119" h="113">
                          <a:moveTo>
                            <a:pt x="0" y="0"/>
                          </a:moveTo>
                          <a:cubicBezTo>
                            <a:pt x="0" y="93"/>
                            <a:pt x="0" y="93"/>
                            <a:pt x="0" y="93"/>
                          </a:cubicBezTo>
                          <a:cubicBezTo>
                            <a:pt x="0" y="93"/>
                            <a:pt x="0" y="93"/>
                            <a:pt x="0" y="93"/>
                          </a:cubicBezTo>
                          <a:cubicBezTo>
                            <a:pt x="16" y="106"/>
                            <a:pt x="37" y="113"/>
                            <a:pt x="59" y="113"/>
                          </a:cubicBezTo>
                          <a:cubicBezTo>
                            <a:pt x="81" y="113"/>
                            <a:pt x="103" y="106"/>
                            <a:pt x="119" y="93"/>
                          </a:cubicBezTo>
                          <a:cubicBezTo>
                            <a:pt x="119" y="0"/>
                            <a:pt x="119" y="0"/>
                            <a:pt x="119"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8" name="Freeform 23"/>
                    <p:cNvSpPr>
                      <a:spLocks/>
                    </p:cNvSpPr>
                    <p:nvPr/>
                  </p:nvSpPr>
                  <p:spPr bwMode="auto">
                    <a:xfrm>
                      <a:off x="864" y="956"/>
                      <a:ext cx="140" cy="149"/>
                    </a:xfrm>
                    <a:custGeom>
                      <a:avLst/>
                      <a:gdLst>
                        <a:gd name="T0" fmla="*/ 84 w 84"/>
                        <a:gd name="T1" fmla="*/ 5 h 90"/>
                        <a:gd name="T2" fmla="*/ 60 w 84"/>
                        <a:gd name="T3" fmla="*/ 0 h 90"/>
                        <a:gd name="T4" fmla="*/ 0 w 84"/>
                        <a:gd name="T5" fmla="*/ 60 h 90"/>
                        <a:gd name="T6" fmla="*/ 0 w 84"/>
                        <a:gd name="T7" fmla="*/ 90 h 90"/>
                        <a:gd name="T8" fmla="*/ 84 w 84"/>
                        <a:gd name="T9" fmla="*/ 5 h 90"/>
                      </a:gdLst>
                      <a:ahLst/>
                      <a:cxnLst>
                        <a:cxn ang="0">
                          <a:pos x="T0" y="T1"/>
                        </a:cxn>
                        <a:cxn ang="0">
                          <a:pos x="T2" y="T3"/>
                        </a:cxn>
                        <a:cxn ang="0">
                          <a:pos x="T4" y="T5"/>
                        </a:cxn>
                        <a:cxn ang="0">
                          <a:pos x="T6" y="T7"/>
                        </a:cxn>
                        <a:cxn ang="0">
                          <a:pos x="T8" y="T9"/>
                        </a:cxn>
                      </a:cxnLst>
                      <a:rect l="0" t="0" r="r" b="b"/>
                      <a:pathLst>
                        <a:path w="84" h="90">
                          <a:moveTo>
                            <a:pt x="84" y="5"/>
                          </a:moveTo>
                          <a:cubicBezTo>
                            <a:pt x="77" y="2"/>
                            <a:pt x="69" y="0"/>
                            <a:pt x="60" y="0"/>
                          </a:cubicBezTo>
                          <a:cubicBezTo>
                            <a:pt x="27" y="0"/>
                            <a:pt x="0" y="27"/>
                            <a:pt x="0" y="60"/>
                          </a:cubicBezTo>
                          <a:cubicBezTo>
                            <a:pt x="0" y="90"/>
                            <a:pt x="0" y="90"/>
                            <a:pt x="0" y="90"/>
                          </a:cubicBezTo>
                          <a:cubicBezTo>
                            <a:pt x="44" y="85"/>
                            <a:pt x="79" y="50"/>
                            <a:pt x="84" y="5"/>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9" name="Freeform 24"/>
                    <p:cNvSpPr>
                      <a:spLocks/>
                    </p:cNvSpPr>
                    <p:nvPr/>
                  </p:nvSpPr>
                  <p:spPr bwMode="auto">
                    <a:xfrm>
                      <a:off x="922" y="956"/>
                      <a:ext cx="140" cy="149"/>
                    </a:xfrm>
                    <a:custGeom>
                      <a:avLst/>
                      <a:gdLst>
                        <a:gd name="T0" fmla="*/ 0 w 84"/>
                        <a:gd name="T1" fmla="*/ 5 h 90"/>
                        <a:gd name="T2" fmla="*/ 24 w 84"/>
                        <a:gd name="T3" fmla="*/ 0 h 90"/>
                        <a:gd name="T4" fmla="*/ 84 w 84"/>
                        <a:gd name="T5" fmla="*/ 60 h 90"/>
                        <a:gd name="T6" fmla="*/ 84 w 84"/>
                        <a:gd name="T7" fmla="*/ 90 h 90"/>
                        <a:gd name="T8" fmla="*/ 0 w 84"/>
                        <a:gd name="T9" fmla="*/ 5 h 90"/>
                      </a:gdLst>
                      <a:ahLst/>
                      <a:cxnLst>
                        <a:cxn ang="0">
                          <a:pos x="T0" y="T1"/>
                        </a:cxn>
                        <a:cxn ang="0">
                          <a:pos x="T2" y="T3"/>
                        </a:cxn>
                        <a:cxn ang="0">
                          <a:pos x="T4" y="T5"/>
                        </a:cxn>
                        <a:cxn ang="0">
                          <a:pos x="T6" y="T7"/>
                        </a:cxn>
                        <a:cxn ang="0">
                          <a:pos x="T8" y="T9"/>
                        </a:cxn>
                      </a:cxnLst>
                      <a:rect l="0" t="0" r="r" b="b"/>
                      <a:pathLst>
                        <a:path w="84" h="90">
                          <a:moveTo>
                            <a:pt x="0" y="5"/>
                          </a:moveTo>
                          <a:cubicBezTo>
                            <a:pt x="7" y="2"/>
                            <a:pt x="16" y="0"/>
                            <a:pt x="24" y="0"/>
                          </a:cubicBezTo>
                          <a:cubicBezTo>
                            <a:pt x="58" y="0"/>
                            <a:pt x="84" y="27"/>
                            <a:pt x="84" y="60"/>
                          </a:cubicBezTo>
                          <a:cubicBezTo>
                            <a:pt x="84" y="90"/>
                            <a:pt x="84" y="90"/>
                            <a:pt x="84" y="90"/>
                          </a:cubicBezTo>
                          <a:cubicBezTo>
                            <a:pt x="40" y="85"/>
                            <a:pt x="5" y="50"/>
                            <a:pt x="0" y="5"/>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0" name="Freeform 25"/>
                    <p:cNvSpPr>
                      <a:spLocks/>
                    </p:cNvSpPr>
                    <p:nvPr/>
                  </p:nvSpPr>
                  <p:spPr bwMode="auto">
                    <a:xfrm>
                      <a:off x="731" y="1280"/>
                      <a:ext cx="463" cy="571"/>
                    </a:xfrm>
                    <a:custGeom>
                      <a:avLst/>
                      <a:gdLst>
                        <a:gd name="T0" fmla="*/ 219 w 278"/>
                        <a:gd name="T1" fmla="*/ 0 h 345"/>
                        <a:gd name="T2" fmla="*/ 186 w 278"/>
                        <a:gd name="T3" fmla="*/ 0 h 345"/>
                        <a:gd name="T4" fmla="*/ 140 w 278"/>
                        <a:gd name="T5" fmla="*/ 104 h 345"/>
                        <a:gd name="T6" fmla="*/ 93 w 278"/>
                        <a:gd name="T7" fmla="*/ 0 h 345"/>
                        <a:gd name="T8" fmla="*/ 58 w 278"/>
                        <a:gd name="T9" fmla="*/ 0 h 345"/>
                        <a:gd name="T10" fmla="*/ 0 w 278"/>
                        <a:gd name="T11" fmla="*/ 59 h 345"/>
                        <a:gd name="T12" fmla="*/ 0 w 278"/>
                        <a:gd name="T13" fmla="*/ 220 h 345"/>
                        <a:gd name="T14" fmla="*/ 51 w 278"/>
                        <a:gd name="T15" fmla="*/ 220 h 345"/>
                        <a:gd name="T16" fmla="*/ 51 w 278"/>
                        <a:gd name="T17" fmla="*/ 109 h 345"/>
                        <a:gd name="T18" fmla="*/ 58 w 278"/>
                        <a:gd name="T19" fmla="*/ 109 h 345"/>
                        <a:gd name="T20" fmla="*/ 59 w 278"/>
                        <a:gd name="T21" fmla="*/ 345 h 345"/>
                        <a:gd name="T22" fmla="*/ 218 w 278"/>
                        <a:gd name="T23" fmla="*/ 345 h 345"/>
                        <a:gd name="T24" fmla="*/ 219 w 278"/>
                        <a:gd name="T25" fmla="*/ 109 h 345"/>
                        <a:gd name="T26" fmla="*/ 227 w 278"/>
                        <a:gd name="T27" fmla="*/ 109 h 345"/>
                        <a:gd name="T28" fmla="*/ 227 w 278"/>
                        <a:gd name="T29" fmla="*/ 214 h 345"/>
                        <a:gd name="T30" fmla="*/ 278 w 278"/>
                        <a:gd name="T31" fmla="*/ 214 h 345"/>
                        <a:gd name="T32" fmla="*/ 278 w 278"/>
                        <a:gd name="T33" fmla="*/ 59 h 345"/>
                        <a:gd name="T34" fmla="*/ 219 w 278"/>
                        <a:gd name="T35"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8" h="345">
                          <a:moveTo>
                            <a:pt x="219" y="0"/>
                          </a:moveTo>
                          <a:cubicBezTo>
                            <a:pt x="186" y="0"/>
                            <a:pt x="186" y="0"/>
                            <a:pt x="186" y="0"/>
                          </a:cubicBezTo>
                          <a:cubicBezTo>
                            <a:pt x="140" y="104"/>
                            <a:pt x="140" y="104"/>
                            <a:pt x="140" y="104"/>
                          </a:cubicBezTo>
                          <a:cubicBezTo>
                            <a:pt x="140" y="104"/>
                            <a:pt x="105" y="30"/>
                            <a:pt x="93" y="0"/>
                          </a:cubicBezTo>
                          <a:cubicBezTo>
                            <a:pt x="58" y="0"/>
                            <a:pt x="58" y="0"/>
                            <a:pt x="58" y="0"/>
                          </a:cubicBezTo>
                          <a:cubicBezTo>
                            <a:pt x="26" y="0"/>
                            <a:pt x="0" y="27"/>
                            <a:pt x="0" y="59"/>
                          </a:cubicBezTo>
                          <a:cubicBezTo>
                            <a:pt x="0" y="220"/>
                            <a:pt x="0" y="220"/>
                            <a:pt x="0" y="220"/>
                          </a:cubicBezTo>
                          <a:cubicBezTo>
                            <a:pt x="51" y="220"/>
                            <a:pt x="51" y="220"/>
                            <a:pt x="51" y="220"/>
                          </a:cubicBezTo>
                          <a:cubicBezTo>
                            <a:pt x="51" y="109"/>
                            <a:pt x="51" y="109"/>
                            <a:pt x="51" y="109"/>
                          </a:cubicBezTo>
                          <a:cubicBezTo>
                            <a:pt x="58" y="109"/>
                            <a:pt x="58" y="109"/>
                            <a:pt x="58" y="109"/>
                          </a:cubicBezTo>
                          <a:cubicBezTo>
                            <a:pt x="59" y="345"/>
                            <a:pt x="59" y="345"/>
                            <a:pt x="59" y="345"/>
                          </a:cubicBezTo>
                          <a:cubicBezTo>
                            <a:pt x="218" y="345"/>
                            <a:pt x="218" y="345"/>
                            <a:pt x="218" y="345"/>
                          </a:cubicBezTo>
                          <a:cubicBezTo>
                            <a:pt x="219" y="109"/>
                            <a:pt x="219" y="109"/>
                            <a:pt x="219" y="109"/>
                          </a:cubicBezTo>
                          <a:cubicBezTo>
                            <a:pt x="227" y="109"/>
                            <a:pt x="227" y="109"/>
                            <a:pt x="227" y="109"/>
                          </a:cubicBezTo>
                          <a:cubicBezTo>
                            <a:pt x="227" y="214"/>
                            <a:pt x="227" y="214"/>
                            <a:pt x="227" y="214"/>
                          </a:cubicBezTo>
                          <a:cubicBezTo>
                            <a:pt x="278" y="214"/>
                            <a:pt x="278" y="214"/>
                            <a:pt x="278" y="214"/>
                          </a:cubicBezTo>
                          <a:cubicBezTo>
                            <a:pt x="278" y="59"/>
                            <a:pt x="278" y="59"/>
                            <a:pt x="278" y="59"/>
                          </a:cubicBezTo>
                          <a:cubicBezTo>
                            <a:pt x="278" y="27"/>
                            <a:pt x="251" y="0"/>
                            <a:pt x="219"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1" name="Freeform 26"/>
                    <p:cNvSpPr>
                      <a:spLocks/>
                    </p:cNvSpPr>
                    <p:nvPr/>
                  </p:nvSpPr>
                  <p:spPr bwMode="auto">
                    <a:xfrm>
                      <a:off x="752" y="2322"/>
                      <a:ext cx="145" cy="41"/>
                    </a:xfrm>
                    <a:custGeom>
                      <a:avLst/>
                      <a:gdLst>
                        <a:gd name="T0" fmla="*/ 46 w 87"/>
                        <a:gd name="T1" fmla="*/ 0 h 25"/>
                        <a:gd name="T2" fmla="*/ 0 w 87"/>
                        <a:gd name="T3" fmla="*/ 25 h 25"/>
                        <a:gd name="T4" fmla="*/ 59 w 87"/>
                        <a:gd name="T5" fmla="*/ 25 h 25"/>
                        <a:gd name="T6" fmla="*/ 87 w 87"/>
                        <a:gd name="T7" fmla="*/ 0 h 25"/>
                        <a:gd name="T8" fmla="*/ 46 w 87"/>
                        <a:gd name="T9" fmla="*/ 0 h 25"/>
                      </a:gdLst>
                      <a:ahLst/>
                      <a:cxnLst>
                        <a:cxn ang="0">
                          <a:pos x="T0" y="T1"/>
                        </a:cxn>
                        <a:cxn ang="0">
                          <a:pos x="T2" y="T3"/>
                        </a:cxn>
                        <a:cxn ang="0">
                          <a:pos x="T4" y="T5"/>
                        </a:cxn>
                        <a:cxn ang="0">
                          <a:pos x="T6" y="T7"/>
                        </a:cxn>
                        <a:cxn ang="0">
                          <a:pos x="T8" y="T9"/>
                        </a:cxn>
                      </a:cxnLst>
                      <a:rect l="0" t="0" r="r" b="b"/>
                      <a:pathLst>
                        <a:path w="87" h="25">
                          <a:moveTo>
                            <a:pt x="46" y="0"/>
                          </a:moveTo>
                          <a:cubicBezTo>
                            <a:pt x="27" y="0"/>
                            <a:pt x="10" y="10"/>
                            <a:pt x="0" y="25"/>
                          </a:cubicBezTo>
                          <a:cubicBezTo>
                            <a:pt x="59" y="25"/>
                            <a:pt x="59" y="25"/>
                            <a:pt x="59" y="25"/>
                          </a:cubicBezTo>
                          <a:cubicBezTo>
                            <a:pt x="74" y="25"/>
                            <a:pt x="86" y="14"/>
                            <a:pt x="87" y="0"/>
                          </a:cubicBezTo>
                          <a:lnTo>
                            <a:pt x="46"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2" name="Freeform 27"/>
                    <p:cNvSpPr>
                      <a:spLocks/>
                    </p:cNvSpPr>
                    <p:nvPr/>
                  </p:nvSpPr>
                  <p:spPr bwMode="auto">
                    <a:xfrm>
                      <a:off x="911" y="2322"/>
                      <a:ext cx="160" cy="83"/>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3" name="Freeform 28"/>
                    <p:cNvSpPr>
                      <a:spLocks/>
                    </p:cNvSpPr>
                    <p:nvPr/>
                  </p:nvSpPr>
                  <p:spPr bwMode="auto">
                    <a:xfrm>
                      <a:off x="926" y="2322"/>
                      <a:ext cx="145" cy="41"/>
                    </a:xfrm>
                    <a:custGeom>
                      <a:avLst/>
                      <a:gdLst>
                        <a:gd name="T0" fmla="*/ 46 w 87"/>
                        <a:gd name="T1" fmla="*/ 0 h 25"/>
                        <a:gd name="T2" fmla="*/ 0 w 87"/>
                        <a:gd name="T3" fmla="*/ 25 h 25"/>
                        <a:gd name="T4" fmla="*/ 59 w 87"/>
                        <a:gd name="T5" fmla="*/ 25 h 25"/>
                        <a:gd name="T6" fmla="*/ 87 w 87"/>
                        <a:gd name="T7" fmla="*/ 0 h 25"/>
                        <a:gd name="T8" fmla="*/ 46 w 87"/>
                        <a:gd name="T9" fmla="*/ 0 h 25"/>
                      </a:gdLst>
                      <a:ahLst/>
                      <a:cxnLst>
                        <a:cxn ang="0">
                          <a:pos x="T0" y="T1"/>
                        </a:cxn>
                        <a:cxn ang="0">
                          <a:pos x="T2" y="T3"/>
                        </a:cxn>
                        <a:cxn ang="0">
                          <a:pos x="T4" y="T5"/>
                        </a:cxn>
                        <a:cxn ang="0">
                          <a:pos x="T6" y="T7"/>
                        </a:cxn>
                        <a:cxn ang="0">
                          <a:pos x="T8" y="T9"/>
                        </a:cxn>
                      </a:cxnLst>
                      <a:rect l="0" t="0" r="r" b="b"/>
                      <a:pathLst>
                        <a:path w="87" h="25">
                          <a:moveTo>
                            <a:pt x="46" y="0"/>
                          </a:moveTo>
                          <a:cubicBezTo>
                            <a:pt x="27" y="0"/>
                            <a:pt x="10" y="10"/>
                            <a:pt x="0" y="25"/>
                          </a:cubicBezTo>
                          <a:cubicBezTo>
                            <a:pt x="59" y="25"/>
                            <a:pt x="59" y="25"/>
                            <a:pt x="59" y="25"/>
                          </a:cubicBezTo>
                          <a:cubicBezTo>
                            <a:pt x="73" y="25"/>
                            <a:pt x="85" y="14"/>
                            <a:pt x="87" y="0"/>
                          </a:cubicBezTo>
                          <a:lnTo>
                            <a:pt x="46"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4" name="Oval 29"/>
                    <p:cNvSpPr>
                      <a:spLocks noChangeArrowheads="1"/>
                    </p:cNvSpPr>
                    <p:nvPr/>
                  </p:nvSpPr>
                  <p:spPr bwMode="auto">
                    <a:xfrm>
                      <a:off x="1097" y="1824"/>
                      <a:ext cx="20" cy="2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5" name="Oval 30"/>
                    <p:cNvSpPr>
                      <a:spLocks noChangeArrowheads="1"/>
                    </p:cNvSpPr>
                    <p:nvPr/>
                  </p:nvSpPr>
                  <p:spPr bwMode="auto">
                    <a:xfrm>
                      <a:off x="1120" y="1829"/>
                      <a:ext cx="20" cy="2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6" name="Oval 31"/>
                    <p:cNvSpPr>
                      <a:spLocks noChangeArrowheads="1"/>
                    </p:cNvSpPr>
                    <p:nvPr/>
                  </p:nvSpPr>
                  <p:spPr bwMode="auto">
                    <a:xfrm>
                      <a:off x="1145" y="1831"/>
                      <a:ext cx="20" cy="2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7" name="Oval 34"/>
                    <p:cNvSpPr>
                      <a:spLocks noChangeArrowheads="1"/>
                    </p:cNvSpPr>
                    <p:nvPr/>
                  </p:nvSpPr>
                  <p:spPr bwMode="auto">
                    <a:xfrm>
                      <a:off x="844" y="1163"/>
                      <a:ext cx="15" cy="14"/>
                    </a:xfrm>
                    <a:prstGeom prst="ellipse">
                      <a:avLst/>
                    </a:pr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8" name="Oval 35"/>
                    <p:cNvSpPr>
                      <a:spLocks noChangeArrowheads="1"/>
                    </p:cNvSpPr>
                    <p:nvPr/>
                  </p:nvSpPr>
                  <p:spPr bwMode="auto">
                    <a:xfrm>
                      <a:off x="1067" y="1163"/>
                      <a:ext cx="14" cy="14"/>
                    </a:xfrm>
                    <a:prstGeom prst="ellipse">
                      <a:avLst/>
                    </a:pr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22" name="Rectangle 21"/>
                  <p:cNvSpPr/>
                  <p:nvPr/>
                </p:nvSpPr>
                <p:spPr>
                  <a:xfrm>
                    <a:off x="7291383" y="3363657"/>
                    <a:ext cx="476404" cy="513402"/>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grpSp>
            <p:sp>
              <p:nvSpPr>
                <p:cNvPr id="17" name="Oval 29"/>
                <p:cNvSpPr>
                  <a:spLocks noChangeArrowheads="1"/>
                </p:cNvSpPr>
                <p:nvPr/>
              </p:nvSpPr>
              <p:spPr bwMode="auto">
                <a:xfrm flipH="1">
                  <a:off x="7492912" y="3427424"/>
                  <a:ext cx="91440" cy="91440"/>
                </a:xfrm>
                <a:prstGeom prst="ellipse">
                  <a:avLst/>
                </a:pr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 name="Oval 29"/>
                <p:cNvSpPr>
                  <a:spLocks noChangeArrowheads="1"/>
                </p:cNvSpPr>
                <p:nvPr/>
              </p:nvSpPr>
              <p:spPr bwMode="auto">
                <a:xfrm flipH="1">
                  <a:off x="7493337" y="3570367"/>
                  <a:ext cx="91440" cy="91440"/>
                </a:xfrm>
                <a:prstGeom prst="ellipse">
                  <a:avLst/>
                </a:pr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 name="Oval 29"/>
                <p:cNvSpPr>
                  <a:spLocks noChangeArrowheads="1"/>
                </p:cNvSpPr>
                <p:nvPr/>
              </p:nvSpPr>
              <p:spPr bwMode="auto">
                <a:xfrm flipH="1">
                  <a:off x="7490372" y="3708847"/>
                  <a:ext cx="91438" cy="91438"/>
                </a:xfrm>
                <a:prstGeom prst="ellipse">
                  <a:avLst/>
                </a:pr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 name="Oval 31"/>
                <p:cNvSpPr>
                  <a:spLocks noChangeArrowheads="1"/>
                </p:cNvSpPr>
                <p:nvPr/>
              </p:nvSpPr>
              <p:spPr bwMode="auto">
                <a:xfrm>
                  <a:off x="8103437" y="4857116"/>
                  <a:ext cx="54536" cy="54536"/>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grpSp>
          <p:nvGrpSpPr>
            <p:cNvPr id="10" name="Group 9"/>
            <p:cNvGrpSpPr>
              <a:grpSpLocks noChangeAspect="1"/>
            </p:cNvGrpSpPr>
            <p:nvPr/>
          </p:nvGrpSpPr>
          <p:grpSpPr>
            <a:xfrm>
              <a:off x="8120373" y="5582390"/>
              <a:ext cx="597728" cy="890373"/>
              <a:chOff x="10574167" y="3407884"/>
              <a:chExt cx="854477" cy="1564483"/>
            </a:xfrm>
          </p:grpSpPr>
          <p:pic>
            <p:nvPicPr>
              <p:cNvPr id="11" name="Picture 10"/>
              <p:cNvPicPr>
                <a:picLocks noChangeAspect="1"/>
              </p:cNvPicPr>
              <p:nvPr/>
            </p:nvPicPr>
            <p:blipFill>
              <a:blip r:embed="rId4"/>
              <a:stretch>
                <a:fillRect/>
              </a:stretch>
            </p:blipFill>
            <p:spPr>
              <a:xfrm rot="20460000">
                <a:off x="10574167" y="3594075"/>
                <a:ext cx="157519" cy="1378292"/>
              </a:xfrm>
              <a:prstGeom prst="rect">
                <a:avLst/>
              </a:prstGeom>
            </p:spPr>
          </p:pic>
          <p:pic>
            <p:nvPicPr>
              <p:cNvPr id="12" name="Picture 11"/>
              <p:cNvPicPr>
                <a:picLocks noChangeAspect="1"/>
              </p:cNvPicPr>
              <p:nvPr/>
            </p:nvPicPr>
            <p:blipFill>
              <a:blip r:embed="rId5"/>
              <a:stretch>
                <a:fillRect/>
              </a:stretch>
            </p:blipFill>
            <p:spPr>
              <a:xfrm rot="1184072">
                <a:off x="11021720" y="3753645"/>
                <a:ext cx="406924" cy="1155137"/>
              </a:xfrm>
              <a:prstGeom prst="rect">
                <a:avLst/>
              </a:prstGeom>
            </p:spPr>
          </p:pic>
          <p:pic>
            <p:nvPicPr>
              <p:cNvPr id="13" name="Picture 12"/>
              <p:cNvPicPr>
                <a:picLocks noChangeAspect="1"/>
              </p:cNvPicPr>
              <p:nvPr/>
            </p:nvPicPr>
            <p:blipFill>
              <a:blip r:embed="rId6"/>
              <a:stretch>
                <a:fillRect/>
              </a:stretch>
            </p:blipFill>
            <p:spPr>
              <a:xfrm>
                <a:off x="10830333" y="3407884"/>
                <a:ext cx="170646" cy="1483302"/>
              </a:xfrm>
              <a:prstGeom prst="rect">
                <a:avLst/>
              </a:prstGeom>
            </p:spPr>
          </p:pic>
        </p:grpSp>
      </p:grpSp>
    </p:spTree>
    <p:extLst>
      <p:ext uri="{BB962C8B-B14F-4D97-AF65-F5344CB8AC3E}">
        <p14:creationId xmlns:p14="http://schemas.microsoft.com/office/powerpoint/2010/main" val="696656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3e81c5d-ec8a-4765-a926-87aa047fa6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Monitoring Tools for SQL Server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Activity Monitor</a:t>
            </a:r>
          </a:p>
          <a:p>
            <a:pPr lvl="0"/>
            <a:r>
              <a:rPr lang="en-GB" kern="0" dirty="0">
                <a:solidFill>
                  <a:srgbClr val="000000"/>
                </a:solidFill>
              </a:rPr>
              <a:t>Dynamic Management Views and Functions</a:t>
            </a:r>
          </a:p>
          <a:p>
            <a:pPr lvl="0"/>
            <a:r>
              <a:rPr lang="en-GB" kern="0" dirty="0">
                <a:solidFill>
                  <a:srgbClr val="000000"/>
                </a:solidFill>
              </a:rPr>
              <a:t>Performance Monitor</a:t>
            </a:r>
          </a:p>
          <a:p>
            <a:pPr lvl="0"/>
            <a:r>
              <a:rPr lang="en-GB" kern="0" dirty="0">
                <a:solidFill>
                  <a:srgbClr val="000000"/>
                </a:solidFill>
              </a:rPr>
              <a:t>SQL Server Profiler</a:t>
            </a:r>
          </a:p>
          <a:p>
            <a:pPr lvl="0"/>
            <a:r>
              <a:rPr lang="en-GB" kern="0" dirty="0">
                <a:solidFill>
                  <a:srgbClr val="000000"/>
                </a:solidFill>
              </a:rPr>
              <a:t>SQL Trace</a:t>
            </a:r>
          </a:p>
          <a:p>
            <a:pPr lvl="0"/>
            <a:r>
              <a:rPr lang="en-GB" kern="0" dirty="0">
                <a:solidFill>
                  <a:srgbClr val="000000"/>
                </a:solidFill>
              </a:rPr>
              <a:t>Database Engine Tuning Advisor</a:t>
            </a:r>
          </a:p>
          <a:p>
            <a:pPr lvl="0"/>
            <a:r>
              <a:rPr lang="en-GB" kern="0" dirty="0">
                <a:solidFill>
                  <a:srgbClr val="000000"/>
                </a:solidFill>
              </a:rPr>
              <a:t>Distributed Replay</a:t>
            </a:r>
          </a:p>
          <a:p>
            <a:pPr lvl="0"/>
            <a:r>
              <a:rPr lang="en-GB" kern="0" dirty="0">
                <a:solidFill>
                  <a:srgbClr val="000000"/>
                </a:solidFill>
              </a:rPr>
              <a:t>SQL Server Data Collection</a:t>
            </a:r>
          </a:p>
          <a:p>
            <a:pPr lvl="0"/>
            <a:r>
              <a:rPr lang="en-GB" kern="0" dirty="0">
                <a:solidFill>
                  <a:srgbClr val="000000"/>
                </a:solidFill>
              </a:rPr>
              <a:t>SQL Server Utility Control Point</a:t>
            </a:r>
          </a:p>
          <a:p>
            <a:pPr lvl="0"/>
            <a:r>
              <a:rPr lang="en-GB" kern="0" dirty="0">
                <a:solidFill>
                  <a:srgbClr val="000000"/>
                </a:solidFill>
              </a:rPr>
              <a:t>Microsoft System Center Operations Manager</a:t>
            </a:r>
            <a:endParaRPr lang="en-US" kern="0" dirty="0">
              <a:solidFill>
                <a:srgbClr val="000000"/>
              </a:solidFill>
            </a:endParaRPr>
          </a:p>
        </p:txBody>
      </p:sp>
    </p:spTree>
    <p:extLst>
      <p:ext uri="{BB962C8B-B14F-4D97-AF65-F5344CB8AC3E}">
        <p14:creationId xmlns:p14="http://schemas.microsoft.com/office/powerpoint/2010/main" val="2699175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f9768c2a-bbe8-46fa-b2f4-a26a254d9e9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 Monitor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Shows information about:</a:t>
            </a:r>
          </a:p>
          <a:p>
            <a:pPr lvl="1"/>
            <a:r>
              <a:rPr lang="en-US" kern="0" dirty="0">
                <a:solidFill>
                  <a:srgbClr val="000000"/>
                </a:solidFill>
              </a:rPr>
              <a:t>SQL Server processes</a:t>
            </a:r>
          </a:p>
          <a:p>
            <a:pPr lvl="1"/>
            <a:r>
              <a:rPr lang="en-US" kern="0" dirty="0">
                <a:solidFill>
                  <a:srgbClr val="000000"/>
                </a:solidFill>
              </a:rPr>
              <a:t>Waits</a:t>
            </a:r>
          </a:p>
          <a:p>
            <a:pPr lvl="1"/>
            <a:r>
              <a:rPr lang="en-US" kern="0" dirty="0">
                <a:solidFill>
                  <a:srgbClr val="000000"/>
                </a:solidFill>
              </a:rPr>
              <a:t>I/O</a:t>
            </a:r>
          </a:p>
          <a:p>
            <a:pPr lvl="1"/>
            <a:r>
              <a:rPr lang="en-US" kern="0" dirty="0">
                <a:solidFill>
                  <a:srgbClr val="000000"/>
                </a:solidFill>
              </a:rPr>
              <a:t>Resource performance</a:t>
            </a:r>
          </a:p>
          <a:p>
            <a:pPr lvl="1"/>
            <a:r>
              <a:rPr lang="en-US" kern="0" dirty="0">
                <a:solidFill>
                  <a:srgbClr val="000000"/>
                </a:solidFill>
              </a:rPr>
              <a:t>Expensive queries</a:t>
            </a:r>
          </a:p>
          <a:p>
            <a:pPr marL="0" lvl="0" indent="0">
              <a:buNone/>
            </a:pPr>
            <a:endParaRPr lang="en-US" kern="0" dirty="0">
              <a:solidFill>
                <a:srgbClr val="000000"/>
              </a:solidFill>
            </a:endParaRPr>
          </a:p>
          <a:p>
            <a:pPr lvl="0"/>
            <a:r>
              <a:rPr lang="en-US" kern="0" dirty="0">
                <a:solidFill>
                  <a:srgbClr val="000000"/>
                </a:solidFill>
              </a:rPr>
              <a:t>Requires VIEW SERVER STATE permissions</a:t>
            </a:r>
          </a:p>
        </p:txBody>
      </p:sp>
    </p:spTree>
    <p:extLst>
      <p:ext uri="{BB962C8B-B14F-4D97-AF65-F5344CB8AC3E}">
        <p14:creationId xmlns:p14="http://schemas.microsoft.com/office/powerpoint/2010/main" val="2758429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85b7a42-379a-4e4d-8b17-ba4b888b76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Activity Monitor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GB" kern="0" dirty="0">
                <a:solidFill>
                  <a:srgbClr val="000000"/>
                </a:solidFill>
              </a:rPr>
              <a:t>View server activity in Activity Monitor</a:t>
            </a:r>
          </a:p>
          <a:p>
            <a:pPr lvl="0"/>
            <a:r>
              <a:rPr lang="en-GB" kern="0" dirty="0">
                <a:solidFill>
                  <a:srgbClr val="000000"/>
                </a:solidFill>
              </a:rPr>
              <a:t>Troubleshoot a blocked process</a:t>
            </a:r>
            <a:endParaRPr lang="en-US" kern="0" dirty="0">
              <a:solidFill>
                <a:srgbClr val="000000"/>
              </a:solidFill>
            </a:endParaRPr>
          </a:p>
        </p:txBody>
      </p:sp>
    </p:spTree>
    <p:extLst>
      <p:ext uri="{BB962C8B-B14F-4D97-AF65-F5344CB8AC3E}">
        <p14:creationId xmlns:p14="http://schemas.microsoft.com/office/powerpoint/2010/main" val="4243368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046570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Dynamic Management Views and Functions</a:t>
            </a:r>
            <a:endParaRPr lang="en-GB" dirty="0"/>
          </a:p>
        </p:txBody>
      </p:sp>
      <p:sp>
        <p:nvSpPr>
          <p:cNvPr id="3" name="Text Placeholder 2"/>
          <p:cNvSpPr>
            <a:spLocks noGrp="1"/>
          </p:cNvSpPr>
          <p:nvPr>
            <p:ph type="body" idx="1"/>
          </p:nvPr>
        </p:nvSpPr>
        <p:spPr/>
        <p:txBody>
          <a:bodyPr/>
          <a:lstStyle/>
          <a:p>
            <a:r>
              <a:rPr lang="en-GB" dirty="0" smtClean="0"/>
              <a:t>Overview of Dynamic Management Views and Functions
Viewing Activity by Using Dynamic Management Views
Demonstration: Querying Dynamic Management Views</a:t>
            </a:r>
            <a:endParaRPr lang="en-GB" dirty="0"/>
          </a:p>
        </p:txBody>
      </p:sp>
    </p:spTree>
    <p:extLst>
      <p:ext uri="{BB962C8B-B14F-4D97-AF65-F5344CB8AC3E}">
        <p14:creationId xmlns:p14="http://schemas.microsoft.com/office/powerpoint/2010/main" val="360997958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15</TotalTime>
  <Words>3688</Words>
  <Application>Microsoft Office PowerPoint</Application>
  <PresentationFormat>On-screen Show (4:3)</PresentationFormat>
  <Paragraphs>332</Paragraphs>
  <Slides>24</Slides>
  <Notes>24</Notes>
  <HiddenSlides>4</HiddenSlides>
  <MMClips>0</MMClips>
  <ScaleCrop>false</ScaleCrop>
  <HeadingPairs>
    <vt:vector size="6" baseType="variant">
      <vt:variant>
        <vt:lpstr>Fonts Used</vt:lpstr>
      </vt:variant>
      <vt:variant>
        <vt:i4>9</vt:i4>
      </vt:variant>
      <vt:variant>
        <vt:lpstr>Theme</vt:lpstr>
      </vt:variant>
      <vt:variant>
        <vt:i4>25</vt:i4>
      </vt:variant>
      <vt:variant>
        <vt:lpstr>Slide Titles</vt:lpstr>
      </vt:variant>
      <vt:variant>
        <vt:i4>24</vt:i4>
      </vt:variant>
    </vt:vector>
  </HeadingPairs>
  <TitlesOfParts>
    <vt:vector size="58" baseType="lpstr">
      <vt:lpstr>Calibri</vt:lpstr>
      <vt:lpstr>Times New Roman</vt:lpstr>
      <vt:lpstr>Lucida Sans Unicode</vt:lpstr>
      <vt:lpstr>Verdana</vt:lpstr>
      <vt:lpstr>Segoe UI Light</vt:lpstr>
      <vt:lpstr>Arial</vt:lpstr>
      <vt:lpstr>Segoe UI</vt:lpstr>
      <vt:lpstr>Wingdings</vt:lpstr>
      <vt:lpstr>Symbol</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Module 7</vt:lpstr>
      <vt:lpstr>Module Overview</vt:lpstr>
      <vt:lpstr>Lesson 1: Introduction to Monitoring SQL Server</vt:lpstr>
      <vt:lpstr>SQL Server Monitoring Overview</vt:lpstr>
      <vt:lpstr>Monitoring Tools for SQL Server</vt:lpstr>
      <vt:lpstr>Activity Monitor</vt:lpstr>
      <vt:lpstr>Demonstration: Using Activity Monitor</vt:lpstr>
      <vt:lpstr>PowerPoint Presentation</vt:lpstr>
      <vt:lpstr>Lesson 2: Dynamic Management Views and Functions</vt:lpstr>
      <vt:lpstr>Overview of Dynamic Management Views and Functions</vt:lpstr>
      <vt:lpstr>Viewing Activity by Using Dynamic Management Views</vt:lpstr>
      <vt:lpstr>Demonstration: Querying Dynamic Management Views</vt:lpstr>
      <vt:lpstr>PowerPoint Presentation</vt:lpstr>
      <vt:lpstr>PowerPoint Presentation</vt:lpstr>
      <vt:lpstr>Lesson 3: Performance Monitor</vt:lpstr>
      <vt:lpstr>Introduction to Performance Monitor</vt:lpstr>
      <vt:lpstr>SQL Server Counters</vt:lpstr>
      <vt:lpstr>Data Collector Sets and Logs</vt:lpstr>
      <vt:lpstr>Demonstration: Using Performance Monitor</vt:lpstr>
      <vt:lpstr>PowerPoint Presentation</vt:lpstr>
      <vt:lpstr>Lab: Monitoring SQL Server 2014</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dc:title>
  <dc:creator>Richard Strange</dc:creator>
  <cp:lastModifiedBy>Richard Strange</cp:lastModifiedBy>
  <cp:revision>4</cp:revision>
  <dcterms:created xsi:type="dcterms:W3CDTF">2016-01-05T12:11:59Z</dcterms:created>
  <dcterms:modified xsi:type="dcterms:W3CDTF">2016-01-05T17:49:56Z</dcterms:modified>
</cp:coreProperties>
</file>