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theme/theme25.xml" ContentType="application/vnd.openxmlformats-officedocument.theme+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theme/theme26.xml" ContentType="application/vnd.openxmlformats-officedocument.theme+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theme/theme27.xml" ContentType="application/vnd.openxmlformats-officedocument.theme+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theme/theme28.xml" ContentType="application/vnd.openxmlformats-officedocument.theme+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theme/theme29.xml" ContentType="application/vnd.openxmlformats-officedocument.theme+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theme/theme30.xml" ContentType="application/vnd.openxmlformats-officedocument.theme+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theme/theme31.xml" ContentType="application/vnd.openxmlformats-officedocument.theme+xml"/>
  <Override PartName="/ppt/theme/theme3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 id="2147484050" r:id="rId31"/>
  </p:sldMasterIdLst>
  <p:notesMasterIdLst>
    <p:notesMasterId r:id="rId60"/>
  </p:notesMasterIdLst>
  <p:sldIdLst>
    <p:sldId id="256" r:id="rId32"/>
    <p:sldId id="257" r:id="rId33"/>
    <p:sldId id="258" r:id="rId34"/>
    <p:sldId id="259" r:id="rId35"/>
    <p:sldId id="260" r:id="rId36"/>
    <p:sldId id="261" r:id="rId37"/>
    <p:sldId id="262" r:id="rId38"/>
    <p:sldId id="263" r:id="rId39"/>
    <p:sldId id="264" r:id="rId40"/>
    <p:sldId id="279" r:id="rId41"/>
    <p:sldId id="265" r:id="rId42"/>
    <p:sldId id="266" r:id="rId43"/>
    <p:sldId id="281" r:id="rId44"/>
    <p:sldId id="267" r:id="rId45"/>
    <p:sldId id="268" r:id="rId46"/>
    <p:sldId id="269" r:id="rId47"/>
    <p:sldId id="270" r:id="rId48"/>
    <p:sldId id="282" r:id="rId49"/>
    <p:sldId id="283" r:id="rId50"/>
    <p:sldId id="271" r:id="rId51"/>
    <p:sldId id="272" r:id="rId52"/>
    <p:sldId id="273" r:id="rId53"/>
    <p:sldId id="274" r:id="rId54"/>
    <p:sldId id="286" r:id="rId55"/>
    <p:sldId id="275" r:id="rId56"/>
    <p:sldId id="276" r:id="rId57"/>
    <p:sldId id="277" r:id="rId58"/>
    <p:sldId id="278" r:id="rId59"/>
  </p:sldIdLst>
  <p:sldSz cx="9144000" cy="6858000" type="screen4x3"/>
  <p:notesSz cx="6858000" cy="9144000"/>
  <p:embeddedFontLst>
    <p:embeddedFont>
      <p:font typeface="Calibri" panose="020F0502020204030204" pitchFamily="34" charset="0"/>
      <p:regular r:id="rId61"/>
      <p:bold r:id="rId62"/>
      <p:italic r:id="rId63"/>
      <p:boldItalic r:id="rId64"/>
    </p:embeddedFont>
    <p:embeddedFont>
      <p:font typeface="Lucida Sans Unicode" panose="020B0602030504020204" pitchFamily="34" charset="0"/>
      <p:regular r:id="rId65"/>
    </p:embeddedFont>
    <p:embeddedFont>
      <p:font typeface="Verdana" panose="020B0604030504040204" pitchFamily="34" charset="0"/>
      <p:regular r:id="rId66"/>
      <p:bold r:id="rId67"/>
      <p:italic r:id="rId68"/>
      <p:boldItalic r:id="rId69"/>
    </p:embeddedFont>
    <p:embeddedFont>
      <p:font typeface="Segoe UI Light" panose="020B0502040204020203" pitchFamily="34" charset="0"/>
      <p:regular r:id="rId70"/>
      <p:italic r:id="rId71"/>
    </p:embeddedFont>
    <p:embeddedFont>
      <p:font typeface="Segoe UI" panose="020B0502040204020203" pitchFamily="34" charset="0"/>
      <p:regular r:id="rId72"/>
      <p:bold r:id="rId73"/>
      <p:italic r:id="rId74"/>
      <p:boldItalic r:id="rId7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80" d="100"/>
          <a:sy n="80" d="100"/>
        </p:scale>
        <p:origin x="1450" y="77"/>
      </p:cViewPr>
      <p:guideLst>
        <p:guide orient="horz" pos="2160"/>
        <p:guide pos="2880"/>
      </p:guideLst>
    </p:cSldViewPr>
  </p:slideViewPr>
  <p:notesTextViewPr>
    <p:cViewPr>
      <p:scale>
        <a:sx n="1" d="1"/>
        <a:sy n="1" d="1"/>
      </p:scale>
      <p:origin x="0" y="0"/>
    </p:cViewPr>
  </p:notesTextViewPr>
  <p:notesViewPr>
    <p:cSldViewPr snapToGrid="0" showGuides="1">
      <p:cViewPr varScale="1">
        <p:scale>
          <a:sx n="65" d="100"/>
          <a:sy n="65" d="100"/>
        </p:scale>
        <p:origin x="3082" y="5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8.xml"/><Relationship Id="rId21" Type="http://schemas.openxmlformats.org/officeDocument/2006/relationships/slideMaster" Target="slideMasters/slideMaster21.xml"/><Relationship Id="rId34" Type="http://schemas.openxmlformats.org/officeDocument/2006/relationships/slide" Target="slides/slide3.xml"/><Relationship Id="rId42" Type="http://schemas.openxmlformats.org/officeDocument/2006/relationships/slide" Target="slides/slide11.xml"/><Relationship Id="rId47" Type="http://schemas.openxmlformats.org/officeDocument/2006/relationships/slide" Target="slides/slide16.xml"/><Relationship Id="rId50" Type="http://schemas.openxmlformats.org/officeDocument/2006/relationships/slide" Target="slides/slide19.xml"/><Relationship Id="rId55" Type="http://schemas.openxmlformats.org/officeDocument/2006/relationships/slide" Target="slides/slide24.xml"/><Relationship Id="rId63" Type="http://schemas.openxmlformats.org/officeDocument/2006/relationships/font" Target="fonts/font3.fntdata"/><Relationship Id="rId68" Type="http://schemas.openxmlformats.org/officeDocument/2006/relationships/font" Target="fonts/font8.fntdata"/><Relationship Id="rId76"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1.xml"/><Relationship Id="rId37" Type="http://schemas.openxmlformats.org/officeDocument/2006/relationships/slide" Target="slides/slide6.xml"/><Relationship Id="rId40" Type="http://schemas.openxmlformats.org/officeDocument/2006/relationships/slide" Target="slides/slide9.xml"/><Relationship Id="rId45" Type="http://schemas.openxmlformats.org/officeDocument/2006/relationships/slide" Target="slides/slide14.xml"/><Relationship Id="rId53" Type="http://schemas.openxmlformats.org/officeDocument/2006/relationships/slide" Target="slides/slide22.xml"/><Relationship Id="rId58" Type="http://schemas.openxmlformats.org/officeDocument/2006/relationships/slide" Target="slides/slide27.xml"/><Relationship Id="rId66" Type="http://schemas.openxmlformats.org/officeDocument/2006/relationships/font" Target="fonts/font6.fntdata"/><Relationship Id="rId74" Type="http://schemas.openxmlformats.org/officeDocument/2006/relationships/font" Target="fonts/font14.fntdata"/><Relationship Id="rId79"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font" Target="fonts/font1.fntdata"/><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13.xml"/><Relationship Id="rId52" Type="http://schemas.openxmlformats.org/officeDocument/2006/relationships/slide" Target="slides/slide21.xml"/><Relationship Id="rId60" Type="http://schemas.openxmlformats.org/officeDocument/2006/relationships/notesMaster" Target="notesMasters/notesMaster1.xml"/><Relationship Id="rId65" Type="http://schemas.openxmlformats.org/officeDocument/2006/relationships/font" Target="fonts/font5.fntdata"/><Relationship Id="rId73" Type="http://schemas.openxmlformats.org/officeDocument/2006/relationships/font" Target="fonts/font13.fntdata"/><Relationship Id="rId78"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4.xml"/><Relationship Id="rId43" Type="http://schemas.openxmlformats.org/officeDocument/2006/relationships/slide" Target="slides/slide12.xml"/><Relationship Id="rId48" Type="http://schemas.openxmlformats.org/officeDocument/2006/relationships/slide" Target="slides/slide17.xml"/><Relationship Id="rId56" Type="http://schemas.openxmlformats.org/officeDocument/2006/relationships/slide" Target="slides/slide25.xml"/><Relationship Id="rId64" Type="http://schemas.openxmlformats.org/officeDocument/2006/relationships/font" Target="fonts/font4.fntdata"/><Relationship Id="rId69" Type="http://schemas.openxmlformats.org/officeDocument/2006/relationships/font" Target="fonts/font9.fntdata"/><Relationship Id="rId77"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20.xml"/><Relationship Id="rId72" Type="http://schemas.openxmlformats.org/officeDocument/2006/relationships/font" Target="fonts/font12.fntdata"/><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2.xml"/><Relationship Id="rId38" Type="http://schemas.openxmlformats.org/officeDocument/2006/relationships/slide" Target="slides/slide7.xml"/><Relationship Id="rId46" Type="http://schemas.openxmlformats.org/officeDocument/2006/relationships/slide" Target="slides/slide15.xml"/><Relationship Id="rId59" Type="http://schemas.openxmlformats.org/officeDocument/2006/relationships/slide" Target="slides/slide28.xml"/><Relationship Id="rId67" Type="http://schemas.openxmlformats.org/officeDocument/2006/relationships/font" Target="fonts/font7.fntdata"/><Relationship Id="rId20" Type="http://schemas.openxmlformats.org/officeDocument/2006/relationships/slideMaster" Target="slideMasters/slideMaster20.xml"/><Relationship Id="rId41" Type="http://schemas.openxmlformats.org/officeDocument/2006/relationships/slide" Target="slides/slide10.xml"/><Relationship Id="rId54" Type="http://schemas.openxmlformats.org/officeDocument/2006/relationships/slide" Target="slides/slide23.xml"/><Relationship Id="rId62" Type="http://schemas.openxmlformats.org/officeDocument/2006/relationships/font" Target="fonts/font2.fntdata"/><Relationship Id="rId70" Type="http://schemas.openxmlformats.org/officeDocument/2006/relationships/font" Target="fonts/font10.fntdata"/><Relationship Id="rId75"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5.xml"/><Relationship Id="rId49" Type="http://schemas.openxmlformats.org/officeDocument/2006/relationships/slide" Target="slides/slide18.xml"/><Relationship Id="rId57"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51A57-A6E7-4D15-BCA3-58DDD02BD91B}" type="datetimeFigureOut">
              <a:rPr lang="en-GB" smtClean="0"/>
              <a:t>05/01/2016</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8A7ACF-22B4-4164-9CDC-593CA96F5010}" type="slidenum">
              <a:rPr lang="en-GB" smtClean="0"/>
              <a:t>‹#›</a:t>
            </a:fld>
            <a:endParaRPr lang="en-GB" dirty="0"/>
          </a:p>
        </p:txBody>
      </p:sp>
    </p:spTree>
    <p:extLst>
      <p:ext uri="{BB962C8B-B14F-4D97-AF65-F5344CB8AC3E}">
        <p14:creationId xmlns:p14="http://schemas.microsoft.com/office/powerpoint/2010/main" val="2614846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20462C-MIA-SQL virtual machine used in the lab for this module includes a lot of software services that can take a while to start. For the best experience, have students start the 20462C-MIA-DC and 20462C-MIA-SQL virtual machines at the beginning of the module so that the services have time to start before students begin the lab.</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98A7ACF-22B4-4164-9CDC-593CA96F5010}"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Tracing SQL Server Activity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84335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Run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 Trace and View the </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Results</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Trace Properties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Observe the trace as it shows some background activity.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Switch back to SQL Server Management Studio, open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Query.sql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script file in the D:\Demofiles\Mod08 folder,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This script runs a query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database twenty times.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While the query is executing, switch back to SQL Server Profiler and observe the activity.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When the query has finished, in SQL Server Profiler,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Stop Trace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trace, select any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SQL:StmntCompleted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events and note that the Transact-SQL code is shown in the bottom pane.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Keep SQL Server Profiler and SQL Server Management Studio open for the next demonstration.</a:t>
            </a:r>
            <a:endParaRPr lang="en-GB" sz="1000" dirty="0"/>
          </a:p>
          <a:p>
            <a:pPr lvl="0">
              <a:lnSpc>
                <a:spcPct val="107000"/>
              </a:lnSpc>
              <a:spcAft>
                <a:spcPts val="800"/>
              </a:spcAft>
            </a:pP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98A7ACF-22B4-4164-9CDC-593CA96F5010}" type="slidenum">
              <a:rPr lang="en-GB" smtClean="0"/>
              <a:t>10</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Tracing SQL Server Activity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946322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Emphasize that SQL Trace is the underlying API used by SQL Server Profiler, and that you can use SQL Server Profiler to create traces to run directly in SQL Trace.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the information discussed about events, columns, and filtering also applies to SQL Trace as SQL Server Profiler uses SQL Trace functionality.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98A7ACF-22B4-4164-9CDC-593CA96F5010}"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Tracing SQL Server Activity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109437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Note that in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StopTrace.sql</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script, you must change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TraceID</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from 2 to whatever value was returned when the trace was started.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Export a Trace Definition</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SQL Server Profiler, with the Demo Trace still open,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File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menu, point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Export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point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Script Trace Definition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For SQL Server 2005 - 2014</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Save the exported trace script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DemoTrace.sql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in the D:\Demofiles\Mod08 folder,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when notified that the script has been saved.</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Keep SQL Server Profiler open for the next demonstration.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Configure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and Run a Trace</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SQL Server Management Studio, 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DemoTrace.sql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script file in the D:\Demofiles\Mod08 folder (which you exported from SQL Server Profiler in the previous task).</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View the Transact-SQL code, and in the line that begins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 @rc = sp_trace_create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replace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InsertFileNameHere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D:\Demofiles\Mod08\SQLTraceDemo</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to start the trace, and note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TraceID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value that is returned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Switch back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Query.sql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tab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run the workload query.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the query has finished, open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StopTrace.sql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D:\Demofiles\Mod08 folder.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StopTrace.sql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script,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Stop the trace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if necessary, modify the DECLARE statement to specify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TraceID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value for the trace you started previously.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98A7ACF-22B4-4164-9CDC-593CA96F5010}"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Tracing SQL Server Activity</a:t>
            </a:r>
            <a:endParaRPr lang="en-GB" sz="1200" b="1" dirty="0">
              <a:solidFill>
                <a:srgbClr val="336699"/>
              </a:solidFill>
              <a:latin typeface="Arial" panose="020B0604020202020204" pitchFamily="34" charset="0"/>
            </a:endParaRPr>
          </a:p>
        </p:txBody>
      </p:sp>
      <p:sp>
        <p:nvSpPr>
          <p:cNvPr id="7" name="TextBox 6"/>
          <p:cNvSpPr txBox="1"/>
          <p:nvPr/>
        </p:nvSpPr>
        <p:spPr>
          <a:xfrm>
            <a:off x="23446" y="8866554"/>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4058144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7"/>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Stop the trace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Setting the trace status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0</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stops the trace, and setting it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closes the file and deletes the trace definition on the server.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the trace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Then review the traced events.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StopTrace.sql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script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DemoTrace.sql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tabs without saving any changes so that only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Query.sql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remains open.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dirty="0"/>
          </a:p>
        </p:txBody>
      </p:sp>
      <p:sp>
        <p:nvSpPr>
          <p:cNvPr id="4" name="Slide Number Placeholder 3"/>
          <p:cNvSpPr>
            <a:spLocks noGrp="1"/>
          </p:cNvSpPr>
          <p:nvPr>
            <p:ph type="sldNum" sz="quarter" idx="10"/>
          </p:nvPr>
        </p:nvSpPr>
        <p:spPr/>
        <p:txBody>
          <a:bodyPr/>
          <a:lstStyle/>
          <a:p>
            <a:fld id="{298A7ACF-22B4-4164-9CDC-593CA96F5010}" type="slidenum">
              <a:rPr lang="en-GB" smtClean="0"/>
              <a:t>13</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Tracing SQL Server Activity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495599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have recorded a trace for a workload on your production database server. You want to use this trace to test new server hardware under laboratory conditions. You have the new server and 10 client computers set up and you want to run the trace using all the client computers to simulate load. Which of the following tools should you use?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SQL Server Profiler</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Distributed Replay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The Database Engine Tuning Advisor</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SQL Server Activity Monitor</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5: Dynamic Management Views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Distributed Replay</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98A7ACF-22B4-4164-9CDC-593CA96F5010}"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Tracing SQL Server Activity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229834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98A7ACF-22B4-4164-9CDC-593CA96F5010}"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Tracing SQL Server Activity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171583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Warn students of the danger of applying changes to a database without careful consideration—especially one in a production environment. Also highlight the need to base analysis on an appropriately sized workload so that recommendations are not based on partial information.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98A7ACF-22B4-4164-9CDC-593CA96F5010}"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Tracing SQL Server Activity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84310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Database Engine Tuning Advisor can be used, not only to generate recommendations for workloads based on trace files, but also to analyze SQL Batches and Script files.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Configure a Tuning Session</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SQL Server Profiler,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Tools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Database Engine Tuning Advisor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When the Database Engine Tuning Advisor starts, connect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database engine instance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Database Engine Tuning Advisor,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Session 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Tuning Demo</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Under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Workload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ensure that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File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is selected, and browse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D:\Demofiles\Mod08\Demo Trace.trc</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file (which is where you saved the trace from SQL Server Profiler in the previous demonstration).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Database for workload analysis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drop-down list, select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 databases and tables to tune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list, select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note that 71 of 71 tables are selected. Then in the drop down list of tables, select only the following tables: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Product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ProductCategory</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ProductSubcategory</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SalesOrderDetail</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SalesOrderHeader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Tuning Options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tab, review the default options for recommendations.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Advanced Options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select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Generate online recommendations where possible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Aft>
                <a:spcPts val="995"/>
              </a:spcAft>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98A7ACF-22B4-4164-9CDC-593CA96F5010}"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Tracing SQL Server Activity</a:t>
            </a:r>
            <a:endParaRPr lang="en-GB" sz="1200" b="1" dirty="0">
              <a:solidFill>
                <a:srgbClr val="336699"/>
              </a:solidFill>
              <a:latin typeface="Arial" panose="020B0604020202020204" pitchFamily="34" charset="0"/>
            </a:endParaRPr>
          </a:p>
        </p:txBody>
      </p:sp>
      <p:sp>
        <p:nvSpPr>
          <p:cNvPr id="7" name="TextBox 6"/>
          <p:cNvSpPr txBox="1"/>
          <p:nvPr/>
        </p:nvSpPr>
        <p:spPr>
          <a:xfrm>
            <a:off x="23446" y="8866554"/>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1403588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Generate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Recommendations</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Database Engine Tuning Advisor, on the toolbar,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Analysis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When the analysis is complete,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Recommendations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tab, review the index recommendations that the DTA has </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generated.</a:t>
            </a:r>
          </a:p>
          <a:p>
            <a:pPr marL="342900" lvl="0" indent="-342900">
              <a:lnSpc>
                <a:spcPct val="115000"/>
              </a:lnSpc>
              <a:spcAft>
                <a:spcPts val="995"/>
              </a:spcAft>
              <a:buFont typeface="+mj-lt"/>
              <a:buAutoNum type="arabicPeriod"/>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Reports</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 tab, view the tuning summary and in the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report</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 list, select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Statement detail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report</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View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report and compare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Current Statement Cost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value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Recommended Statement Cost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value (cost is an internal value that the SQL Server query processor uses to quantify the work required to process a query</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 Recommendations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save the recommendations script as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DTA Recommendations.sql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D:\Demofiles\Mod08 folder,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when notified that the file was </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saved.</a:t>
            </a:r>
          </a:p>
          <a:p>
            <a:pPr marL="342900" lvl="0" indent="-342900">
              <a:lnSpc>
                <a:spcPct val="115000"/>
              </a:lnSpc>
              <a:spcAft>
                <a:spcPts val="995"/>
              </a:spcAft>
              <a:buFont typeface="+mj-lt"/>
              <a:buAutoNum type="arabicPeriod"/>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Close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Database Engine Tuning Advisor.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dirty="0"/>
          </a:p>
        </p:txBody>
      </p:sp>
      <p:sp>
        <p:nvSpPr>
          <p:cNvPr id="4" name="Slide Number Placeholder 3"/>
          <p:cNvSpPr>
            <a:spLocks noGrp="1"/>
          </p:cNvSpPr>
          <p:nvPr>
            <p:ph type="sldNum" sz="quarter" idx="10"/>
          </p:nvPr>
        </p:nvSpPr>
        <p:spPr/>
        <p:txBody>
          <a:bodyPr/>
          <a:lstStyle/>
          <a:p>
            <a:fld id="{298A7ACF-22B4-4164-9CDC-593CA96F5010}" type="slidenum">
              <a:rPr lang="en-GB" smtClean="0"/>
              <a:t>18</a:t>
            </a:fld>
            <a:endParaRPr lang="en-GB" dirty="0"/>
          </a:p>
        </p:txBody>
      </p:sp>
      <p:sp>
        <p:nvSpPr>
          <p:cNvPr id="5" name="TextBox 4"/>
          <p:cNvSpPr txBox="1"/>
          <p:nvPr/>
        </p:nvSpPr>
        <p:spPr>
          <a:xfrm>
            <a:off x="23446" y="8866554"/>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Tracing SQL Server Activity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427132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Validate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Recommendations</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SQL Server Management Studio, highlight the SELECT statement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Query.sql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script, taking care not to highlight the GO 20 statement that follows it.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Query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Display Estimated Execution Plan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This displays a breakdown of the tasks that the query processor will perform to process the query.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Note that the query processor suggests that there is at least one missing index that would improve query performance. Then hold the mouse over the SELECT icon at the left side of the query plan diagram and view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Estimated Subtree Cost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value that is displayed in a tooltip.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SQL Server Management Studio, open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DTA Recommendations.sql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script you saved from the Database Engine Tuning Advisor in the D:\Demofiles\Mod08 folder. Then click execute to implement the recommended indexes.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Switch back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Query.sql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tab, and highlight the SELECT statement, taking care once again not to highlight the GO 20 statement that follows it.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Query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Display Estimated Execution Plan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Note that the query processor no longer suggests that there is a missing index. Then hold the mouse over the SELECT icon at the left side of the query plan diagram and view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Estimated Subtree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Cost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value that is displayed in a tooltip.</a:t>
            </a:r>
            <a:endParaRPr lang="en-GB" dirty="0"/>
          </a:p>
        </p:txBody>
      </p:sp>
      <p:sp>
        <p:nvSpPr>
          <p:cNvPr id="4" name="Slide Number Placeholder 3"/>
          <p:cNvSpPr>
            <a:spLocks noGrp="1"/>
          </p:cNvSpPr>
          <p:nvPr>
            <p:ph type="sldNum" sz="quarter" idx="10"/>
          </p:nvPr>
        </p:nvSpPr>
        <p:spPr/>
        <p:txBody>
          <a:bodyPr/>
          <a:lstStyle/>
          <a:p>
            <a:fld id="{298A7ACF-22B4-4164-9CDC-593CA96F5010}" type="slidenum">
              <a:rPr lang="en-GB" smtClean="0"/>
              <a:t>19</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Tracing SQL Server Activity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625414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98A7ACF-22B4-4164-9CDC-593CA96F5010}"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Tracing SQL Server Activity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48815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98A7ACF-22B4-4164-9CDC-593CA96F5010}"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Tracing SQL Server Activity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33102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demonstrations in this module.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Correlate a Trace with Performance Data</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D:\Demofiles\Mod08 folder, double-click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AWCounters.blg</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to open the log file in Performance Monitor.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View the line chart, noting the times noted along the bottom axis. Then close Performance Monitor.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SQL Server Profiler, 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AWTrace.trc</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file in the. D:\Demofiles\Mod08 folder and view the traced events. Noting that the event times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StartTime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column match those in the Performance Monitor log.</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SQL Server Profiler,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File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Import Performance Data</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Then 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AWCounters.blg</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log file in the D:\Demofiles\Mod08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Performance Counters Limit Dialog</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dialog box, select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(which selects all of the counters in the log file)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Click the line chart at approximately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3:15:35 PM</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marker. Note that the event in the trace that occurred at that time is selected, and the Transact-SQL statement that was executed is shown in the bottom pane.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98A7ACF-22B4-4164-9CDC-593CA96F5010}"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Tracing SQL Server Activity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2172781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98A7ACF-22B4-4164-9CDC-593CA96F5010}"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Tracing SQL Server Activity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845988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demonstrations in this module.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Capture a Trace Based on the TSQL_Locks Template</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demonstrations in this module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SQL Server Profiler,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File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 Trace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Then connect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engine instance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Trace Properties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Trace 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Locks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Then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Use the template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drop-down list, select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TSQL_Locks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Events Selection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tab, view the events that are selected in this template. Then click the column header for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Database 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column, and in the Edit Filter dialog box,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Like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enter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Run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to start the trace.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While the trace is running, in the D:\Demofiles\Mod08 folder, 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Deadlock.cmd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This will open two command prompt windows.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When both command prompt windows close, in SQL Server profiler,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File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Stop Trace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View a Deadlock Graph</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SQL Server Profiler,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Locks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trace, find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Deadlock graph</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event and select it.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bottom pane, view the deadlock graph; which shows that a deadlock occurred and one process was selected as the victim.</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File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menu, point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Export</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point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Extract SQL Server Events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Extract Deadlock Events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Then save the deadlock events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Deadlocks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in the D:\Demofiles\Mod08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Close SQL Server Profiler, and in SQL Server Management Studio, 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Deadlocks_1.xdl</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file in the D:\Demofiles\Mod08 folder. Note that you can view deadlock graph files in SQL </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Server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Management Studio</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98A7ACF-22B4-4164-9CDC-593CA96F5010}"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Tracing SQL Server Activity</a:t>
            </a:r>
            <a:endParaRPr lang="en-GB" sz="1200" b="1" dirty="0">
              <a:solidFill>
                <a:srgbClr val="336699"/>
              </a:solidFill>
              <a:latin typeface="Arial" panose="020B0604020202020204" pitchFamily="34" charset="0"/>
            </a:endParaRPr>
          </a:p>
        </p:txBody>
      </p:sp>
      <p:sp>
        <p:nvSpPr>
          <p:cNvPr id="7" name="TextBox 6"/>
          <p:cNvSpPr txBox="1"/>
          <p:nvPr/>
        </p:nvSpPr>
        <p:spPr>
          <a:xfrm>
            <a:off x="23446" y="8866554"/>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123586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Hold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mouse pointer over each of the process circles to see the statements that they were executing as a tooltip. Note that the deadlock occurred because one process used a transaction to update records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Production.Product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table and then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Sales.SpecialOffer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table, while the other process tried to update the same records in the opposite order.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any files.</a:t>
            </a:r>
            <a:endParaRPr lang="en-GB" dirty="0"/>
          </a:p>
        </p:txBody>
      </p:sp>
      <p:sp>
        <p:nvSpPr>
          <p:cNvPr id="4" name="Slide Number Placeholder 3"/>
          <p:cNvSpPr>
            <a:spLocks noGrp="1"/>
          </p:cNvSpPr>
          <p:nvPr>
            <p:ph type="sldNum" sz="quarter" idx="10"/>
          </p:nvPr>
        </p:nvSpPr>
        <p:spPr/>
        <p:txBody>
          <a:bodyPr/>
          <a:lstStyle/>
          <a:p>
            <a:fld id="{298A7ACF-22B4-4164-9CDC-593CA96F5010}"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Tracing SQL Server Activity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580854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1: Capturing a Trace in SQL Server Profiler</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have identified a typical workload for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InternetSales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application, and want to capture details of the individual events that occur during this workload so that you can use the captured trace as a basis for performance optimization.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2: Generating Database Tuning Recommendations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want to use the trace to identify any changes that could be made in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InternetSales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database to improve performance.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3: Using SQL Trace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have noticed that, when SQL Server Profiler is running on the production server, performance is reduced. You want to capture the performance metrics and reduce the impact on the server. In this exercise, you will capture activity using the SQL Trace stored procedures to lessen the impact on the server.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98A7ACF-22B4-4164-9CDC-593CA96F5010}"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Tracing SQL Server Activity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553835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298A7ACF-22B4-4164-9CDC-593CA96F5010}"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Tracing SQL Server Activity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5742047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How do you think the Database Engine Tuning Advisor recommendations you implemented will affect overall performance of the workload?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Database Engine Tuning Advisor recommendations you implemented for the workload should have reduced the cost of multiple queries. Although each query cost is reduced by a small amount, the cumulative effect could be significant.</a:t>
            </a:r>
          </a:p>
          <a:p>
            <a:pPr>
              <a:lnSpc>
                <a:spcPct val="107000"/>
              </a:lnSpc>
              <a:spcAft>
                <a:spcPts val="800"/>
              </a:spcAft>
            </a:pPr>
            <a:endParaRPr lang="en-GB" sz="1000" b="1"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workload you traced was defined to reflect common reporting functionality and includes only SELECT queries. Alongside this workload,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InternetSales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database must process INSERT and UPDATE operations submitted by the e-commerce site. How will the recommendations you implemented affect these workloads?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While indexes generally improve SELECT operations, depending on the specific statements they may degrade the performance of INSERT and UPDATE statements and lead to fragmentation in frequently modified tables. This underlines the importance of using a representative workload for all of the activity you want to optimize when generating recommendations.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98A7ACF-22B4-4164-9CDC-593CA96F5010}" type="slidenum">
              <a:rPr lang="en-GB" smtClean="0"/>
              <a:t>27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Tracing SQL Server Activity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6373171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 what situations would you use SQL Trace rather than SQL Server Profiler?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Where you need to minimize the impact on the system being traced.</a:t>
            </a:r>
          </a:p>
          <a:p>
            <a:pPr>
              <a:lnSpc>
                <a:spcPct val="107000"/>
              </a:lnSpc>
              <a:spcAft>
                <a:spcPts val="800"/>
              </a:spcAft>
            </a:pPr>
            <a:endParaRPr lang="en-GB" sz="1000" b="1"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How would you test a workload after configuration changes?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the replay functionality of SQL Server Profiler or Distributed Replay.</a:t>
            </a:r>
          </a:p>
          <a:p>
            <a:pPr>
              <a:lnSpc>
                <a:spcPct val="107000"/>
              </a:lnSpc>
              <a:spcAft>
                <a:spcPts val="800"/>
              </a:spcAft>
            </a:pPr>
            <a:endParaRPr lang="en-GB" sz="1000" b="1"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Best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Practice: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When tracing activity in SQL Server, consider the following best practices:</a:t>
            </a: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Use SQL Server Profiler to perform short traces for debugging and other purposes.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Use SQL Trace for large and long-running traces.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Use SQL Server Profiler to define traces and script them for SQL Trace.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Import trace data into a database table for advanced analysis.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Use Database Engine Tuning Advisor to analyze the database based on the overall workload you want to optimize, rather than focusing on individual queries.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98A7ACF-22B4-4164-9CDC-593CA96F5010}" type="slidenum">
              <a:rPr lang="en-GB" smtClean="0"/>
              <a:t>28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Tracing SQL Server Activity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781399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are configuring SQL Server Profiler to record traces on the SalesLeads and SalesMain databases. You do not want to record any activity from the HumanResources and Scheduling databases, which run on the same server. How should you configure the Profiler.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a filter such as “DatabaseName LIKE Sales%”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98A7ACF-22B4-4164-9CDC-593CA96F5010}"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Tracing SQL Server Activity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076719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that SQL Server Profiler is a tool to create, run and replay traces on SQL Server. Point out that SQL Server Profiler is using the SQL Trace functionality of SQL Server to create and run traces. SQL Trace will be discussed in a later lesson.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98A7ACF-22B4-4164-9CDC-593CA96F5010}"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Tracing SQL Server Activity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894452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trace events and categories. Talk through the example events on the slide, pointing out that this is only a small sample of commonly-used events. Note that students will see the Deadlock Graph later in this module.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98A7ACF-22B4-4164-9CDC-593CA96F5010}"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Tracing SQL Server Activity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912531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98A7ACF-22B4-4164-9CDC-593CA96F5010}"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Tracing SQL Server Activity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80632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that you can use existing templates, as well as creating your own or modify existing ones for your specific needs. If creating or modifying, you can save by using File &gt; Save as &gt; Trace Template.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98A7ACF-22B4-4164-9CDC-593CA96F5010}"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Tracing SQL Server Activity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727549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that traces are written to trace files that cannot be read directly, and then describe the two options for analyzing trace files.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98A7ACF-22B4-4164-9CDC-593CA96F5010}"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Tracing SQL Server Activity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81597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20462C-MIA-DC and 20462C-MIA-SQL virtual machines.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SQL Server Profiler to Create a Trace</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20462C-MIA-DC and 20462C-MIA-SQL virtual machines are running, and log on to 20462C-MIA-SQL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D:\Demofiles\Mod08 folder, 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Setup.cmd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as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engine instance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Tools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SQL Server Profiler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When SQL Server Profile starts, connect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engine instance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Trace Properties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General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tab, set the following properties: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Trace 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Demo Trace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Use the template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TSQL</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Save to file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D:\Demofiles\Mod08\Demo Trace.trc</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Trace Properties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Events Selection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tab, note the events and columns that were automatically selected from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template.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Show all events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under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select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SQL:StmtCompleted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Then clear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Show all events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so that only the selected events, including the one you just selected are shown.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Show all columns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select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Duration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column for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SQL:StmtCompleted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event.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Click the column header for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Database 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column, and in the Edit Filter dialog box,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Like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enter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Then clear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Show all columns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so that only the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selected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columns are shown</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98A7ACF-22B4-4164-9CDC-593CA96F5010}"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Tracing SQL Server Activity</a:t>
            </a:r>
            <a:endParaRPr lang="en-GB" sz="1200" b="1" dirty="0">
              <a:solidFill>
                <a:srgbClr val="336699"/>
              </a:solidFill>
              <a:latin typeface="Arial" panose="020B0604020202020204" pitchFamily="34" charset="0"/>
            </a:endParaRPr>
          </a:p>
        </p:txBody>
      </p:sp>
      <p:sp>
        <p:nvSpPr>
          <p:cNvPr id="7" name="TextBox 6"/>
          <p:cNvSpPr txBox="1"/>
          <p:nvPr/>
        </p:nvSpPr>
        <p:spPr>
          <a:xfrm>
            <a:off x="23446" y="8866554"/>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683143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11780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283716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0742140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7935616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5468642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349321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2050750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5052296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034273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645208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42698931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90418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512806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155969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8968425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9742730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308923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5264309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889563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1708180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8680313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7002542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5393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9536842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3578044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4893989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2132516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0159206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144787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8650824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530943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549611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8915734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80611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278634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804010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3418458"/>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44510300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6543286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5556190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6505953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4078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913264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85246606"/>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440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8146148"/>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7677805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7857237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31482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879903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13202896"/>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05802127"/>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68651956"/>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33902112"/>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5472857"/>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4601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31899057"/>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6338266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7207792"/>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10296573"/>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9999492"/>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9949534"/>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00302929"/>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125601374"/>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66530505"/>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429425"/>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57153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75409725"/>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05963682"/>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6613080"/>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13668638"/>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279881"/>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217070"/>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10454991"/>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2560614"/>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85102358"/>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35105183"/>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74818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6456299"/>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89952221"/>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36217944"/>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7440669"/>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0753416"/>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70730136"/>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663048"/>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22230257"/>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26282305"/>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47808390"/>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9725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71649594"/>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44037993"/>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50293642"/>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68340398"/>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26237759"/>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2205607"/>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40033923"/>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31045550"/>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9827914"/>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75493806"/>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433986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4264953"/>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6253870"/>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521460"/>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54582290"/>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38247369"/>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8136859"/>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86909387"/>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3720486"/>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0988144"/>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9732813"/>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4807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91469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12695645"/>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93080032"/>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39833835"/>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016455"/>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31315007"/>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35868697"/>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66596550"/>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84492299"/>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04042342"/>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5695652"/>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4325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60949337"/>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6135741"/>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9870076"/>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57290823"/>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63659275"/>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1937499"/>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49635955"/>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053847815"/>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37225848"/>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12869758"/>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849807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76385894"/>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1993369"/>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36473801"/>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41952914"/>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6661213"/>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08048409"/>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16283259"/>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62314946"/>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8636448"/>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277995708"/>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547074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39274"/>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6417354"/>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81778692"/>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54625562"/>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9096515"/>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2459184"/>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5545989"/>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56418697"/>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54269796"/>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5641176"/>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281631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474305188"/>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456226553"/>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16103936"/>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60985108"/>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06358590"/>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3238250"/>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80775259"/>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05545286"/>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85435986"/>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19337943"/>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6617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10039784"/>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0662398"/>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8611041"/>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7026084"/>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1132660"/>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79352677"/>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80639434"/>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8885337"/>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1270877"/>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0775058"/>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30587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2313200"/>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36149233"/>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94808153"/>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6938839"/>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43454673"/>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7326807"/>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68083591"/>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06714066"/>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89457714"/>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16688078"/>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127047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70641028"/>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96604933"/>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6368660"/>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67188202"/>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85716172"/>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4834218"/>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41162705"/>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49718327"/>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16740080"/>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2950233"/>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058133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0264262"/>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3497931"/>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1003974"/>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94004823"/>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0048292"/>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72213874"/>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18547929"/>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5333741"/>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6515658"/>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829580974"/>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976902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2184837"/>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7067912"/>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09598091"/>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9385572"/>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8837729"/>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297643"/>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2504864"/>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52647670"/>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11496613"/>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176985"/>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7621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971404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74373184"/>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37650236"/>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24627517"/>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44970665"/>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404617"/>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2491062"/>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18581324"/>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169159"/>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2346367"/>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94573110"/>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907260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7982656"/>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8601103"/>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100193212"/>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38220328"/>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80610363"/>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45872047"/>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0285634"/>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3973897"/>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6116328"/>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0861107"/>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442993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0069261"/>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56294802"/>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0211001"/>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39765586"/>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06840286"/>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84742831"/>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2878480"/>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43491129"/>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84382555"/>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1807499"/>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383680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70512100"/>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329151"/>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29236909"/>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31730180"/>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7253598"/>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3633542"/>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90357037"/>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80742720"/>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4405687"/>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16017978"/>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42128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1285288"/>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0257975"/>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48545984"/>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46892"/>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60108972"/>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79626694"/>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2610048"/>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1679814"/>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30058778"/>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42132975"/>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580020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2239040"/>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44165551"/>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0084627"/>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24218003"/>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3153051"/>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11436419"/>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69318952"/>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8225548"/>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8144431"/>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11933890"/>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5323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15473355"/>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60850324"/>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62747106"/>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0303967"/>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89360780"/>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157908"/>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72839351"/>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62126838"/>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7668925"/>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7305348"/>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323858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292979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341091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30496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82752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45168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8370253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831268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761085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928180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842467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88975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8715954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275976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07516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38931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39990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096021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495988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8993075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0443745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872371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8402595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3048133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17721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6383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9548886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6048859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7649628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08078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2753183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224853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102381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1667349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182709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5915733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79143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36823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745630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1514001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1752791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9457228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9855327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1343966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2166970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341206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8605095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7648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1378297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8292327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8100182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679826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753046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2054573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9232233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3948050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9841043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416974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3128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616814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4482498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66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6576334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9424690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785411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6063526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6695967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5163960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95787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42526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theme" Target="../theme/theme25.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7.xml"/><Relationship Id="rId13" Type="http://schemas.openxmlformats.org/officeDocument/2006/relationships/theme" Target="../theme/theme26.xml"/><Relationship Id="rId3" Type="http://schemas.openxmlformats.org/officeDocument/2006/relationships/slideLayout" Target="../slideLayouts/slideLayout302.xml"/><Relationship Id="rId7" Type="http://schemas.openxmlformats.org/officeDocument/2006/relationships/slideLayout" Target="../slideLayouts/slideLayout306.xml"/><Relationship Id="rId12" Type="http://schemas.openxmlformats.org/officeDocument/2006/relationships/slideLayout" Target="../slideLayouts/slideLayout311.xml"/><Relationship Id="rId2" Type="http://schemas.openxmlformats.org/officeDocument/2006/relationships/slideLayout" Target="../slideLayouts/slideLayout301.xml"/><Relationship Id="rId1" Type="http://schemas.openxmlformats.org/officeDocument/2006/relationships/slideLayout" Target="../slideLayouts/slideLayout300.xml"/><Relationship Id="rId6" Type="http://schemas.openxmlformats.org/officeDocument/2006/relationships/slideLayout" Target="../slideLayouts/slideLayout305.xml"/><Relationship Id="rId11" Type="http://schemas.openxmlformats.org/officeDocument/2006/relationships/slideLayout" Target="../slideLayouts/slideLayout310.xml"/><Relationship Id="rId5" Type="http://schemas.openxmlformats.org/officeDocument/2006/relationships/slideLayout" Target="../slideLayouts/slideLayout304.xml"/><Relationship Id="rId10" Type="http://schemas.openxmlformats.org/officeDocument/2006/relationships/slideLayout" Target="../slideLayouts/slideLayout309.xml"/><Relationship Id="rId4" Type="http://schemas.openxmlformats.org/officeDocument/2006/relationships/slideLayout" Target="../slideLayouts/slideLayout303.xml"/><Relationship Id="rId9" Type="http://schemas.openxmlformats.org/officeDocument/2006/relationships/slideLayout" Target="../slideLayouts/slideLayout308.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19.xml"/><Relationship Id="rId13" Type="http://schemas.openxmlformats.org/officeDocument/2006/relationships/theme" Target="../theme/theme27.xml"/><Relationship Id="rId3" Type="http://schemas.openxmlformats.org/officeDocument/2006/relationships/slideLayout" Target="../slideLayouts/slideLayout314.xml"/><Relationship Id="rId7" Type="http://schemas.openxmlformats.org/officeDocument/2006/relationships/slideLayout" Target="../slideLayouts/slideLayout318.xml"/><Relationship Id="rId12" Type="http://schemas.openxmlformats.org/officeDocument/2006/relationships/slideLayout" Target="../slideLayouts/slideLayout323.xml"/><Relationship Id="rId2" Type="http://schemas.openxmlformats.org/officeDocument/2006/relationships/slideLayout" Target="../slideLayouts/slideLayout313.xml"/><Relationship Id="rId1" Type="http://schemas.openxmlformats.org/officeDocument/2006/relationships/slideLayout" Target="../slideLayouts/slideLayout312.xml"/><Relationship Id="rId6" Type="http://schemas.openxmlformats.org/officeDocument/2006/relationships/slideLayout" Target="../slideLayouts/slideLayout317.xml"/><Relationship Id="rId11" Type="http://schemas.openxmlformats.org/officeDocument/2006/relationships/slideLayout" Target="../slideLayouts/slideLayout322.xml"/><Relationship Id="rId5" Type="http://schemas.openxmlformats.org/officeDocument/2006/relationships/slideLayout" Target="../slideLayouts/slideLayout316.xml"/><Relationship Id="rId10" Type="http://schemas.openxmlformats.org/officeDocument/2006/relationships/slideLayout" Target="../slideLayouts/slideLayout321.xml"/><Relationship Id="rId4" Type="http://schemas.openxmlformats.org/officeDocument/2006/relationships/slideLayout" Target="../slideLayouts/slideLayout315.xml"/><Relationship Id="rId9" Type="http://schemas.openxmlformats.org/officeDocument/2006/relationships/slideLayout" Target="../slideLayouts/slideLayout320.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1.xml"/><Relationship Id="rId13" Type="http://schemas.openxmlformats.org/officeDocument/2006/relationships/theme" Target="../theme/theme28.xml"/><Relationship Id="rId3" Type="http://schemas.openxmlformats.org/officeDocument/2006/relationships/slideLayout" Target="../slideLayouts/slideLayout326.xml"/><Relationship Id="rId7" Type="http://schemas.openxmlformats.org/officeDocument/2006/relationships/slideLayout" Target="../slideLayouts/slideLayout330.xml"/><Relationship Id="rId12" Type="http://schemas.openxmlformats.org/officeDocument/2006/relationships/slideLayout" Target="../slideLayouts/slideLayout335.xml"/><Relationship Id="rId2" Type="http://schemas.openxmlformats.org/officeDocument/2006/relationships/slideLayout" Target="../slideLayouts/slideLayout325.xml"/><Relationship Id="rId1" Type="http://schemas.openxmlformats.org/officeDocument/2006/relationships/slideLayout" Target="../slideLayouts/slideLayout324.xml"/><Relationship Id="rId6" Type="http://schemas.openxmlformats.org/officeDocument/2006/relationships/slideLayout" Target="../slideLayouts/slideLayout329.xml"/><Relationship Id="rId11" Type="http://schemas.openxmlformats.org/officeDocument/2006/relationships/slideLayout" Target="../slideLayouts/slideLayout334.xml"/><Relationship Id="rId5" Type="http://schemas.openxmlformats.org/officeDocument/2006/relationships/slideLayout" Target="../slideLayouts/slideLayout328.xml"/><Relationship Id="rId10" Type="http://schemas.openxmlformats.org/officeDocument/2006/relationships/slideLayout" Target="../slideLayouts/slideLayout333.xml"/><Relationship Id="rId4" Type="http://schemas.openxmlformats.org/officeDocument/2006/relationships/slideLayout" Target="../slideLayouts/slideLayout327.xml"/><Relationship Id="rId9" Type="http://schemas.openxmlformats.org/officeDocument/2006/relationships/slideLayout" Target="../slideLayouts/slideLayout332.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3.xml"/><Relationship Id="rId3" Type="http://schemas.openxmlformats.org/officeDocument/2006/relationships/slideLayout" Target="../slideLayouts/slideLayout338.xml"/><Relationship Id="rId7" Type="http://schemas.openxmlformats.org/officeDocument/2006/relationships/slideLayout" Target="../slideLayouts/slideLayout342.xml"/><Relationship Id="rId12" Type="http://schemas.openxmlformats.org/officeDocument/2006/relationships/theme" Target="../theme/theme29.xml"/><Relationship Id="rId2" Type="http://schemas.openxmlformats.org/officeDocument/2006/relationships/slideLayout" Target="../slideLayouts/slideLayout337.xml"/><Relationship Id="rId1" Type="http://schemas.openxmlformats.org/officeDocument/2006/relationships/slideLayout" Target="../slideLayouts/slideLayout336.xml"/><Relationship Id="rId6" Type="http://schemas.openxmlformats.org/officeDocument/2006/relationships/slideLayout" Target="../slideLayouts/slideLayout341.xml"/><Relationship Id="rId11" Type="http://schemas.openxmlformats.org/officeDocument/2006/relationships/slideLayout" Target="../slideLayouts/slideLayout346.xml"/><Relationship Id="rId5" Type="http://schemas.openxmlformats.org/officeDocument/2006/relationships/slideLayout" Target="../slideLayouts/slideLayout340.xml"/><Relationship Id="rId10" Type="http://schemas.openxmlformats.org/officeDocument/2006/relationships/slideLayout" Target="../slideLayouts/slideLayout345.xml"/><Relationship Id="rId4" Type="http://schemas.openxmlformats.org/officeDocument/2006/relationships/slideLayout" Target="../slideLayouts/slideLayout339.xml"/><Relationship Id="rId9" Type="http://schemas.openxmlformats.org/officeDocument/2006/relationships/slideLayout" Target="../slideLayouts/slideLayout34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4.xml"/><Relationship Id="rId3" Type="http://schemas.openxmlformats.org/officeDocument/2006/relationships/slideLayout" Target="../slideLayouts/slideLayout349.xml"/><Relationship Id="rId7" Type="http://schemas.openxmlformats.org/officeDocument/2006/relationships/slideLayout" Target="../slideLayouts/slideLayout353.xml"/><Relationship Id="rId12" Type="http://schemas.openxmlformats.org/officeDocument/2006/relationships/theme" Target="../theme/theme30.xml"/><Relationship Id="rId2" Type="http://schemas.openxmlformats.org/officeDocument/2006/relationships/slideLayout" Target="../slideLayouts/slideLayout348.xml"/><Relationship Id="rId1" Type="http://schemas.openxmlformats.org/officeDocument/2006/relationships/slideLayout" Target="../slideLayouts/slideLayout347.xml"/><Relationship Id="rId6" Type="http://schemas.openxmlformats.org/officeDocument/2006/relationships/slideLayout" Target="../slideLayouts/slideLayout352.xml"/><Relationship Id="rId11" Type="http://schemas.openxmlformats.org/officeDocument/2006/relationships/slideLayout" Target="../slideLayouts/slideLayout357.xml"/><Relationship Id="rId5" Type="http://schemas.openxmlformats.org/officeDocument/2006/relationships/slideLayout" Target="../slideLayouts/slideLayout351.xml"/><Relationship Id="rId10" Type="http://schemas.openxmlformats.org/officeDocument/2006/relationships/slideLayout" Target="../slideLayouts/slideLayout356.xml"/><Relationship Id="rId4" Type="http://schemas.openxmlformats.org/officeDocument/2006/relationships/slideLayout" Target="../slideLayouts/slideLayout350.xml"/><Relationship Id="rId9" Type="http://schemas.openxmlformats.org/officeDocument/2006/relationships/slideLayout" Target="../slideLayouts/slideLayout355.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5.xml"/><Relationship Id="rId13" Type="http://schemas.openxmlformats.org/officeDocument/2006/relationships/theme" Target="../theme/theme31.xml"/><Relationship Id="rId3" Type="http://schemas.openxmlformats.org/officeDocument/2006/relationships/slideLayout" Target="../slideLayouts/slideLayout360.xml"/><Relationship Id="rId7" Type="http://schemas.openxmlformats.org/officeDocument/2006/relationships/slideLayout" Target="../slideLayouts/slideLayout364.xml"/><Relationship Id="rId12" Type="http://schemas.openxmlformats.org/officeDocument/2006/relationships/slideLayout" Target="../slideLayouts/slideLayout369.xml"/><Relationship Id="rId2" Type="http://schemas.openxmlformats.org/officeDocument/2006/relationships/slideLayout" Target="../slideLayouts/slideLayout359.xml"/><Relationship Id="rId1" Type="http://schemas.openxmlformats.org/officeDocument/2006/relationships/slideLayout" Target="../slideLayouts/slideLayout358.xml"/><Relationship Id="rId6" Type="http://schemas.openxmlformats.org/officeDocument/2006/relationships/slideLayout" Target="../slideLayouts/slideLayout363.xml"/><Relationship Id="rId11" Type="http://schemas.openxmlformats.org/officeDocument/2006/relationships/slideLayout" Target="../slideLayouts/slideLayout368.xml"/><Relationship Id="rId5" Type="http://schemas.openxmlformats.org/officeDocument/2006/relationships/slideLayout" Target="../slideLayouts/slideLayout362.xml"/><Relationship Id="rId10" Type="http://schemas.openxmlformats.org/officeDocument/2006/relationships/slideLayout" Target="../slideLayouts/slideLayout367.xml"/><Relationship Id="rId4" Type="http://schemas.openxmlformats.org/officeDocument/2006/relationships/slideLayout" Target="../slideLayouts/slideLayout361.xml"/><Relationship Id="rId9" Type="http://schemas.openxmlformats.org/officeDocument/2006/relationships/slideLayout" Target="../slideLayouts/slideLayout36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602445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62685399"/>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71346342"/>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50150552"/>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84147349"/>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025521930"/>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38814324"/>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98528120"/>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24022447"/>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67788972"/>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36182868"/>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7263207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13640304"/>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68591670"/>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66502545"/>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51444558"/>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79416145"/>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58994683"/>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13735200"/>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4919672"/>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89082371"/>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03891561"/>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1934522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56072269"/>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42683367"/>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8074228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1011300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4121483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7001325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84368109"/>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6209438"/>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6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6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7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8.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8</a:t>
            </a:r>
            <a:endParaRPr lang="en-GB" dirty="0"/>
          </a:p>
        </p:txBody>
      </p:sp>
      <p:sp>
        <p:nvSpPr>
          <p:cNvPr id="3" name="Subtitle 2"/>
          <p:cNvSpPr>
            <a:spLocks noGrp="1"/>
          </p:cNvSpPr>
          <p:nvPr>
            <p:ph type="subTitle" sz="quarter" idx="1"/>
          </p:nvPr>
        </p:nvSpPr>
        <p:spPr/>
        <p:txBody>
          <a:bodyPr/>
          <a:lstStyle/>
          <a:p>
            <a:r>
              <a:rPr lang="en-GB" dirty="0" smtClean="0"/>
              <a:t>Tracing SQL Server Activity
</a:t>
            </a:r>
            <a:endParaRPr lang="en-GB" dirty="0"/>
          </a:p>
        </p:txBody>
      </p:sp>
    </p:spTree>
    <p:extLst>
      <p:ext uri="{BB962C8B-B14F-4D97-AF65-F5344CB8AC3E}">
        <p14:creationId xmlns:p14="http://schemas.microsoft.com/office/powerpoint/2010/main" val="1337964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442110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Trace</a:t>
            </a:r>
            <a:endParaRPr lang="en-GB" dirty="0"/>
          </a:p>
        </p:txBody>
      </p:sp>
      <p:sp>
        <p:nvSpPr>
          <p:cNvPr id="4" name="Inhaltsplatzhalter 1"/>
          <p:cNvSpPr txBox="1">
            <a:spLocks/>
          </p:cNvSpPr>
          <p:nvPr/>
        </p:nvSpPr>
        <p:spPr bwMode="auto">
          <a:xfrm>
            <a:off x="173411" y="1655180"/>
            <a:ext cx="4339615" cy="4919041"/>
          </a:xfrm>
          <a:prstGeom prst="rect">
            <a:avLst/>
          </a:prstGeom>
          <a:solidFill>
            <a:srgbClr val="4668C5"/>
          </a:solidFill>
          <a:ln w="25400" cap="flat" cmpd="sng" algn="ctr">
            <a:noFill/>
            <a:prstDash val="solid"/>
            <a:miter lim="800000"/>
            <a:headEnd/>
            <a:tailEn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lt1"/>
                </a:solidFill>
                <a:latin typeface="+mn-lt"/>
                <a:ea typeface="+mn-ea"/>
                <a:cs typeface="+mn-cs"/>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lt1"/>
                </a:solidFill>
                <a:latin typeface="+mn-lt"/>
                <a:ea typeface="+mn-ea"/>
                <a:cs typeface="+mn-cs"/>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lt1"/>
                </a:solidFill>
                <a:latin typeface="+mn-lt"/>
                <a:ea typeface="+mn-ea"/>
                <a:cs typeface="+mn-cs"/>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lt1"/>
                </a:solidFill>
                <a:latin typeface="+mn-lt"/>
                <a:ea typeface="+mn-ea"/>
                <a:cs typeface="+mn-cs"/>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lt1"/>
                </a:solidFill>
                <a:latin typeface="+mn-lt"/>
                <a:ea typeface="+mn-ea"/>
                <a:cs typeface="+mn-cs"/>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lt1"/>
                </a:solidFill>
                <a:latin typeface="+mn-lt"/>
                <a:ea typeface="+mn-ea"/>
                <a:cs typeface="+mn-cs"/>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lt1"/>
                </a:solidFill>
                <a:latin typeface="+mn-lt"/>
                <a:ea typeface="+mn-ea"/>
                <a:cs typeface="+mn-cs"/>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lt1"/>
                </a:solidFill>
                <a:latin typeface="+mn-lt"/>
                <a:ea typeface="+mn-ea"/>
                <a:cs typeface="+mn-cs"/>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lt1"/>
                </a:solidFill>
                <a:latin typeface="+mn-lt"/>
                <a:ea typeface="+mn-ea"/>
                <a:cs typeface="+mn-cs"/>
              </a:defRPr>
            </a:lvl9pPr>
          </a:lstStyle>
          <a:p>
            <a:pPr marL="0" lvl="0" indent="0">
              <a:spcBef>
                <a:spcPct val="0"/>
              </a:spcBef>
              <a:buClrTx/>
              <a:buSzTx/>
              <a:buNone/>
            </a:pPr>
            <a:endParaRPr lang="en-US" sz="1800" kern="0" dirty="0">
              <a:solidFill>
                <a:srgbClr val="FFFFFF"/>
              </a:solidFill>
              <a:latin typeface="Segoe UI Light" panose="020B0502040204020203" pitchFamily="34" charset="0"/>
              <a:ea typeface="Segoe UI" panose="020B0502040204020203" pitchFamily="34" charset="0"/>
              <a:cs typeface="Segoe UI Light" panose="020B0502040204020203" pitchFamily="34" charset="0"/>
            </a:endParaRPr>
          </a:p>
          <a:p>
            <a:pPr marL="269875" lvl="0" indent="-169863">
              <a:spcBef>
                <a:spcPct val="0"/>
              </a:spcBef>
              <a:buClrTx/>
              <a:buSzTx/>
              <a:buNone/>
            </a:pPr>
            <a:r>
              <a:rPr lang="en-US" sz="2400" kern="0" dirty="0">
                <a:solidFill>
                  <a:srgbClr val="FFFFFF"/>
                </a:solidFill>
                <a:latin typeface="Segoe UI Light" panose="020B0502040204020203" pitchFamily="34" charset="0"/>
                <a:ea typeface="Segoe UI" panose="020B0502040204020203" pitchFamily="34" charset="0"/>
                <a:cs typeface="Segoe UI Light" panose="020B0502040204020203" pitchFamily="34" charset="0"/>
              </a:rPr>
              <a:t>Traces:</a:t>
            </a:r>
          </a:p>
          <a:p>
            <a:pPr marL="554038" lvl="1" indent="0">
              <a:spcBef>
                <a:spcPct val="0"/>
              </a:spcBef>
              <a:buClrTx/>
              <a:buSzTx/>
              <a:buNone/>
            </a:pPr>
            <a:r>
              <a:rPr lang="en-US" sz="2200" kern="0" dirty="0">
                <a:solidFill>
                  <a:srgbClr val="FFFFFF"/>
                </a:solidFill>
                <a:latin typeface="Segoe UI Light" panose="020B0502040204020203" pitchFamily="34" charset="0"/>
                <a:ea typeface="Segoe UI" panose="020B0502040204020203" pitchFamily="34" charset="0"/>
                <a:cs typeface="Segoe UI Light" panose="020B0502040204020203" pitchFamily="34" charset="0"/>
              </a:rPr>
              <a:t>Are defined by stored procedures </a:t>
            </a:r>
          </a:p>
          <a:p>
            <a:pPr marL="554038" lvl="1" indent="0">
              <a:spcBef>
                <a:spcPct val="0"/>
              </a:spcBef>
              <a:buClrTx/>
              <a:buSzTx/>
              <a:buNone/>
            </a:pPr>
            <a:r>
              <a:rPr lang="en-US" sz="2200" kern="0" dirty="0">
                <a:solidFill>
                  <a:srgbClr val="FFFFFF"/>
                </a:solidFill>
                <a:latin typeface="Segoe UI Light" panose="020B0502040204020203" pitchFamily="34" charset="0"/>
                <a:ea typeface="Segoe UI" panose="020B0502040204020203" pitchFamily="34" charset="0"/>
                <a:cs typeface="Segoe UI Light" panose="020B0502040204020203" pitchFamily="34" charset="0"/>
              </a:rPr>
              <a:t>Run directly within the database engine</a:t>
            </a:r>
          </a:p>
          <a:p>
            <a:pPr marL="554038" lvl="1" indent="0">
              <a:spcBef>
                <a:spcPct val="0"/>
              </a:spcBef>
              <a:buClrTx/>
              <a:buSzTx/>
              <a:buNone/>
            </a:pPr>
            <a:r>
              <a:rPr lang="en-US" sz="2200" kern="0" dirty="0">
                <a:solidFill>
                  <a:srgbClr val="FFFFFF"/>
                </a:solidFill>
                <a:latin typeface="Segoe UI Light" panose="020B0502040204020203" pitchFamily="34" charset="0"/>
                <a:ea typeface="Segoe UI" panose="020B0502040204020203" pitchFamily="34" charset="0"/>
                <a:cs typeface="Segoe UI Light" panose="020B0502040204020203" pitchFamily="34" charset="0"/>
              </a:rPr>
              <a:t>Write events to files or SMO</a:t>
            </a:r>
          </a:p>
          <a:p>
            <a:pPr marL="269875" lvl="0" indent="-169863">
              <a:spcBef>
                <a:spcPct val="0"/>
              </a:spcBef>
              <a:buClrTx/>
              <a:buSzTx/>
              <a:buNone/>
            </a:pPr>
            <a:r>
              <a:rPr lang="en-US" sz="2400" kern="0" dirty="0">
                <a:solidFill>
                  <a:srgbClr val="FFFFFF"/>
                </a:solidFill>
                <a:latin typeface="Segoe UI Light" panose="020B0502040204020203" pitchFamily="34" charset="0"/>
                <a:ea typeface="Segoe UI" panose="020B0502040204020203" pitchFamily="34" charset="0"/>
                <a:cs typeface="Segoe UI Light" panose="020B0502040204020203" pitchFamily="34" charset="0"/>
              </a:rPr>
              <a:t>Used for:</a:t>
            </a:r>
          </a:p>
          <a:p>
            <a:pPr marL="665162" lvl="2" indent="0">
              <a:spcBef>
                <a:spcPct val="0"/>
              </a:spcBef>
              <a:buClrTx/>
              <a:buSzTx/>
              <a:buNone/>
            </a:pPr>
            <a:r>
              <a:rPr lang="en-US" sz="2200" kern="0" dirty="0">
                <a:solidFill>
                  <a:srgbClr val="FFFFFF"/>
                </a:solidFill>
                <a:latin typeface="Segoe UI Light" panose="020B0502040204020203" pitchFamily="34" charset="0"/>
                <a:ea typeface="Segoe UI" panose="020B0502040204020203" pitchFamily="34" charset="0"/>
                <a:cs typeface="Segoe UI Light" panose="020B0502040204020203" pitchFamily="34" charset="0"/>
              </a:rPr>
              <a:t>Long-term monitoring </a:t>
            </a:r>
          </a:p>
          <a:p>
            <a:pPr marL="665162" lvl="2" indent="0">
              <a:spcBef>
                <a:spcPct val="0"/>
              </a:spcBef>
              <a:buClrTx/>
              <a:buSzTx/>
              <a:buNone/>
            </a:pPr>
            <a:r>
              <a:rPr lang="en-US" sz="2200" kern="0" dirty="0">
                <a:solidFill>
                  <a:srgbClr val="FFFFFF"/>
                </a:solidFill>
                <a:latin typeface="Segoe UI Light" panose="020B0502040204020203" pitchFamily="34" charset="0"/>
                <a:ea typeface="Segoe UI" panose="020B0502040204020203" pitchFamily="34" charset="0"/>
                <a:cs typeface="Segoe UI Light" panose="020B0502040204020203" pitchFamily="34" charset="0"/>
              </a:rPr>
              <a:t>Performance-critical traces</a:t>
            </a:r>
          </a:p>
          <a:p>
            <a:pPr marL="665162" lvl="2" indent="0">
              <a:spcBef>
                <a:spcPct val="0"/>
              </a:spcBef>
              <a:buClrTx/>
              <a:buSzTx/>
              <a:buNone/>
            </a:pPr>
            <a:r>
              <a:rPr lang="en-US" sz="2200" kern="0" dirty="0">
                <a:solidFill>
                  <a:srgbClr val="FFFFFF"/>
                </a:solidFill>
                <a:latin typeface="Segoe UI Light" panose="020B0502040204020203" pitchFamily="34" charset="0"/>
                <a:ea typeface="Segoe UI" panose="020B0502040204020203" pitchFamily="34" charset="0"/>
                <a:cs typeface="Segoe UI Light" panose="020B0502040204020203" pitchFamily="34" charset="0"/>
              </a:rPr>
              <a:t>Large traces</a:t>
            </a:r>
          </a:p>
          <a:p>
            <a:pPr marL="0" lvl="0" indent="0">
              <a:spcBef>
                <a:spcPct val="0"/>
              </a:spcBef>
              <a:buClrTx/>
              <a:buSzTx/>
              <a:buNone/>
            </a:pPr>
            <a:endParaRPr lang="en-US" sz="1800" kern="0" dirty="0">
              <a:solidFill>
                <a:srgbClr val="FFFFFF"/>
              </a:solidFill>
              <a:latin typeface="Segoe UI Light" panose="020B0502040204020203" pitchFamily="34" charset="0"/>
              <a:ea typeface="Segoe UI" panose="020B0502040204020203" pitchFamily="34" charset="0"/>
              <a:cs typeface="Segoe UI Light" panose="020B0502040204020203" pitchFamily="34" charset="0"/>
            </a:endParaRPr>
          </a:p>
        </p:txBody>
      </p:sp>
      <p:sp>
        <p:nvSpPr>
          <p:cNvPr id="5" name="Inhaltsplatzhalter 3"/>
          <p:cNvSpPr txBox="1">
            <a:spLocks/>
          </p:cNvSpPr>
          <p:nvPr/>
        </p:nvSpPr>
        <p:spPr bwMode="auto">
          <a:xfrm>
            <a:off x="4645025" y="1655180"/>
            <a:ext cx="4341320" cy="4919041"/>
          </a:xfrm>
          <a:prstGeom prst="rect">
            <a:avLst/>
          </a:prstGeom>
          <a:solidFill>
            <a:srgbClr val="4668C5"/>
          </a:solidFill>
          <a:ln w="25400" cap="flat" cmpd="sng" algn="ctr">
            <a:noFill/>
            <a:prstDash val="solid"/>
            <a:miter lim="800000"/>
            <a:headEnd/>
            <a:tailEn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lt1"/>
                </a:solidFill>
                <a:latin typeface="+mn-lt"/>
                <a:ea typeface="+mn-ea"/>
                <a:cs typeface="+mn-cs"/>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lt1"/>
                </a:solidFill>
                <a:latin typeface="+mn-lt"/>
                <a:ea typeface="+mn-ea"/>
                <a:cs typeface="+mn-cs"/>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lt1"/>
                </a:solidFill>
                <a:latin typeface="+mn-lt"/>
                <a:ea typeface="+mn-ea"/>
                <a:cs typeface="+mn-cs"/>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lt1"/>
                </a:solidFill>
                <a:latin typeface="+mn-lt"/>
                <a:ea typeface="+mn-ea"/>
                <a:cs typeface="+mn-cs"/>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lt1"/>
                </a:solidFill>
                <a:latin typeface="+mn-lt"/>
                <a:ea typeface="+mn-ea"/>
                <a:cs typeface="+mn-cs"/>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lt1"/>
                </a:solidFill>
                <a:latin typeface="+mn-lt"/>
                <a:ea typeface="+mn-ea"/>
                <a:cs typeface="+mn-cs"/>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lt1"/>
                </a:solidFill>
                <a:latin typeface="+mn-lt"/>
                <a:ea typeface="+mn-ea"/>
                <a:cs typeface="+mn-cs"/>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lt1"/>
                </a:solidFill>
                <a:latin typeface="+mn-lt"/>
                <a:ea typeface="+mn-ea"/>
                <a:cs typeface="+mn-cs"/>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lt1"/>
                </a:solidFill>
                <a:latin typeface="+mn-lt"/>
                <a:ea typeface="+mn-ea"/>
                <a:cs typeface="+mn-cs"/>
              </a:defRPr>
            </a:lvl9pPr>
          </a:lstStyle>
          <a:p>
            <a:pPr marL="0" lvl="0" indent="0">
              <a:spcBef>
                <a:spcPct val="0"/>
              </a:spcBef>
              <a:buClrTx/>
              <a:buSzTx/>
              <a:buNone/>
            </a:pPr>
            <a:endParaRPr lang="en-US" sz="1800" kern="0" dirty="0">
              <a:solidFill>
                <a:srgbClr val="FFFFFF"/>
              </a:solidFill>
              <a:latin typeface="Segoe UI Light" panose="020B0502040204020203" pitchFamily="34" charset="0"/>
              <a:ea typeface="Segoe UI" panose="020B0502040204020203" pitchFamily="34" charset="0"/>
              <a:cs typeface="Segoe UI Light" panose="020B0502040204020203" pitchFamily="34" charset="0"/>
            </a:endParaRPr>
          </a:p>
          <a:p>
            <a:pPr marL="363538" lvl="0" indent="-169863">
              <a:spcBef>
                <a:spcPct val="0"/>
              </a:spcBef>
              <a:buClrTx/>
              <a:buSzTx/>
              <a:buNone/>
            </a:pPr>
            <a:r>
              <a:rPr lang="en-US" sz="2400" kern="0" dirty="0">
                <a:solidFill>
                  <a:srgbClr val="FFFFFF"/>
                </a:solidFill>
                <a:latin typeface="Segoe UI Light" panose="020B0502040204020203" pitchFamily="34" charset="0"/>
                <a:ea typeface="Segoe UI" panose="020B0502040204020203" pitchFamily="34" charset="0"/>
                <a:cs typeface="Segoe UI Light" panose="020B0502040204020203" pitchFamily="34" charset="0"/>
              </a:rPr>
              <a:t>Traces:</a:t>
            </a:r>
          </a:p>
          <a:p>
            <a:pPr marL="647701" lvl="1" indent="0">
              <a:spcBef>
                <a:spcPct val="0"/>
              </a:spcBef>
              <a:buClrTx/>
              <a:buSzTx/>
              <a:buNone/>
            </a:pPr>
            <a:r>
              <a:rPr lang="en-US" sz="2200" kern="0" dirty="0">
                <a:solidFill>
                  <a:srgbClr val="FFFFFF"/>
                </a:solidFill>
                <a:latin typeface="Segoe UI Light" panose="020B0502040204020203" pitchFamily="34" charset="0"/>
                <a:ea typeface="Segoe UI" panose="020B0502040204020203" pitchFamily="34" charset="0"/>
                <a:cs typeface="Segoe UI Light" panose="020B0502040204020203" pitchFamily="34" charset="0"/>
              </a:rPr>
              <a:t>Are defined by using a graphical tool</a:t>
            </a:r>
          </a:p>
          <a:p>
            <a:pPr marL="647701" lvl="1" indent="0">
              <a:spcBef>
                <a:spcPct val="0"/>
              </a:spcBef>
              <a:buClrTx/>
              <a:buSzTx/>
              <a:buNone/>
            </a:pPr>
            <a:r>
              <a:rPr lang="en-US" sz="2200" kern="0" dirty="0">
                <a:solidFill>
                  <a:srgbClr val="FFFFFF"/>
                </a:solidFill>
                <a:latin typeface="Segoe UI Light" panose="020B0502040204020203" pitchFamily="34" charset="0"/>
                <a:ea typeface="Segoe UI" panose="020B0502040204020203" pitchFamily="34" charset="0"/>
                <a:cs typeface="Segoe UI Light" panose="020B0502040204020203" pitchFamily="34" charset="0"/>
              </a:rPr>
              <a:t>Utilize SQL Trace</a:t>
            </a:r>
          </a:p>
          <a:p>
            <a:pPr marL="647701" lvl="1" indent="0">
              <a:spcBef>
                <a:spcPct val="0"/>
              </a:spcBef>
              <a:buClrTx/>
              <a:buSzTx/>
              <a:buNone/>
            </a:pPr>
            <a:r>
              <a:rPr lang="en-US" sz="2200" kern="0" dirty="0">
                <a:solidFill>
                  <a:srgbClr val="FFFFFF"/>
                </a:solidFill>
                <a:latin typeface="Segoe UI Light" panose="020B0502040204020203" pitchFamily="34" charset="0"/>
                <a:ea typeface="Segoe UI" panose="020B0502040204020203" pitchFamily="34" charset="0"/>
                <a:cs typeface="Segoe UI Light" panose="020B0502040204020203" pitchFamily="34" charset="0"/>
              </a:rPr>
              <a:t>Write to files or database tables</a:t>
            </a:r>
          </a:p>
          <a:p>
            <a:pPr marL="363538" lvl="0" indent="-169863">
              <a:spcBef>
                <a:spcPct val="0"/>
              </a:spcBef>
              <a:buClrTx/>
              <a:buSzTx/>
              <a:buNone/>
            </a:pPr>
            <a:r>
              <a:rPr lang="en-US" sz="2400" kern="0" dirty="0">
                <a:solidFill>
                  <a:srgbClr val="FFFFFF"/>
                </a:solidFill>
                <a:latin typeface="Segoe UI Light" panose="020B0502040204020203" pitchFamily="34" charset="0"/>
                <a:ea typeface="Segoe UI" panose="020B0502040204020203" pitchFamily="34" charset="0"/>
                <a:cs typeface="Segoe UI Light" panose="020B0502040204020203" pitchFamily="34" charset="0"/>
              </a:rPr>
              <a:t>Used for: </a:t>
            </a:r>
          </a:p>
          <a:p>
            <a:pPr marL="758825" lvl="2" indent="0">
              <a:spcBef>
                <a:spcPct val="0"/>
              </a:spcBef>
              <a:buClrTx/>
              <a:buSzTx/>
              <a:buNone/>
            </a:pPr>
            <a:r>
              <a:rPr lang="en-US" sz="2200" kern="0" dirty="0">
                <a:solidFill>
                  <a:srgbClr val="FFFFFF"/>
                </a:solidFill>
                <a:latin typeface="Segoe UI Light" panose="020B0502040204020203" pitchFamily="34" charset="0"/>
                <a:ea typeface="Segoe UI" panose="020B0502040204020203" pitchFamily="34" charset="0"/>
                <a:cs typeface="Segoe UI Light" panose="020B0502040204020203" pitchFamily="34" charset="0"/>
              </a:rPr>
              <a:t>Debugging on test systems</a:t>
            </a:r>
          </a:p>
          <a:p>
            <a:pPr marL="758825" lvl="2" indent="0">
              <a:spcBef>
                <a:spcPct val="0"/>
              </a:spcBef>
              <a:buClrTx/>
              <a:buSzTx/>
              <a:buNone/>
            </a:pPr>
            <a:r>
              <a:rPr lang="en-US" sz="2200" kern="0" dirty="0">
                <a:solidFill>
                  <a:srgbClr val="FFFFFF"/>
                </a:solidFill>
                <a:latin typeface="Segoe UI Light" panose="020B0502040204020203" pitchFamily="34" charset="0"/>
                <a:ea typeface="Segoe UI" panose="020B0502040204020203" pitchFamily="34" charset="0"/>
                <a:cs typeface="Segoe UI Light" panose="020B0502040204020203" pitchFamily="34" charset="0"/>
              </a:rPr>
              <a:t>Short-term analysis</a:t>
            </a:r>
          </a:p>
          <a:p>
            <a:pPr marL="758825" lvl="2" indent="0">
              <a:spcBef>
                <a:spcPct val="0"/>
              </a:spcBef>
              <a:buClrTx/>
              <a:buSzTx/>
              <a:buNone/>
            </a:pPr>
            <a:r>
              <a:rPr lang="en-US" sz="2200" kern="0" dirty="0">
                <a:solidFill>
                  <a:srgbClr val="FFFFFF"/>
                </a:solidFill>
                <a:latin typeface="Segoe UI Light" panose="020B0502040204020203" pitchFamily="34" charset="0"/>
                <a:ea typeface="Segoe UI" panose="020B0502040204020203" pitchFamily="34" charset="0"/>
                <a:cs typeface="Segoe UI Light" panose="020B0502040204020203" pitchFamily="34" charset="0"/>
              </a:rPr>
              <a:t>Small traces</a:t>
            </a:r>
          </a:p>
          <a:p>
            <a:pPr marL="457200" lvl="1" indent="0">
              <a:spcBef>
                <a:spcPct val="0"/>
              </a:spcBef>
              <a:buClrTx/>
              <a:buSzTx/>
              <a:buNone/>
            </a:pPr>
            <a:endParaRPr lang="en-US" sz="1800" kern="0" dirty="0">
              <a:solidFill>
                <a:srgbClr val="FFFFFF"/>
              </a:solidFill>
              <a:latin typeface="Segoe UI Light" panose="020B0502040204020203" pitchFamily="34" charset="0"/>
              <a:ea typeface="Segoe UI" panose="020B0502040204020203" pitchFamily="34" charset="0"/>
              <a:cs typeface="Segoe UI Light" panose="020B0502040204020203" pitchFamily="34" charset="0"/>
            </a:endParaRPr>
          </a:p>
        </p:txBody>
      </p:sp>
      <p:sp>
        <p:nvSpPr>
          <p:cNvPr id="6" name="Rectangle 3"/>
          <p:cNvSpPr txBox="1">
            <a:spLocks noChangeArrowheads="1"/>
          </p:cNvSpPr>
          <p:nvPr/>
        </p:nvSpPr>
        <p:spPr bwMode="auto">
          <a:xfrm>
            <a:off x="173411" y="1285729"/>
            <a:ext cx="4339615" cy="639762"/>
          </a:xfrm>
          <a:prstGeom prst="rect">
            <a:avLst/>
          </a:prstGeom>
          <a:solidFill>
            <a:srgbClr val="002050"/>
          </a:solidFill>
          <a:ln w="9525">
            <a:noFill/>
            <a:miter lim="800000"/>
            <a:headEnd/>
            <a:tailEn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square" lIns="0" tIns="0" rIns="0" bIns="0" numCol="1" anchor="ctr"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lt1"/>
                </a:solidFill>
                <a:latin typeface="+mn-lt"/>
                <a:ea typeface="+mn-ea"/>
                <a:cs typeface="+mn-cs"/>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lt1"/>
                </a:solidFill>
                <a:latin typeface="+mn-lt"/>
                <a:ea typeface="+mn-ea"/>
                <a:cs typeface="+mn-cs"/>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lt1"/>
                </a:solidFill>
                <a:latin typeface="+mn-lt"/>
                <a:ea typeface="+mn-ea"/>
                <a:cs typeface="+mn-cs"/>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lt1"/>
                </a:solidFill>
                <a:latin typeface="+mn-lt"/>
                <a:ea typeface="+mn-ea"/>
                <a:cs typeface="+mn-cs"/>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lt1"/>
                </a:solidFill>
                <a:latin typeface="+mn-lt"/>
                <a:ea typeface="+mn-ea"/>
                <a:cs typeface="+mn-cs"/>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lt1"/>
                </a:solidFill>
                <a:latin typeface="+mn-lt"/>
                <a:ea typeface="+mn-ea"/>
                <a:cs typeface="+mn-cs"/>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lt1"/>
                </a:solidFill>
                <a:latin typeface="+mn-lt"/>
                <a:ea typeface="+mn-ea"/>
                <a:cs typeface="+mn-cs"/>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lt1"/>
                </a:solidFill>
                <a:latin typeface="+mn-lt"/>
                <a:ea typeface="+mn-ea"/>
                <a:cs typeface="+mn-cs"/>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lt1"/>
                </a:solidFill>
                <a:latin typeface="+mn-lt"/>
                <a:ea typeface="+mn-ea"/>
                <a:cs typeface="+mn-cs"/>
              </a:defRPr>
            </a:lvl9pPr>
          </a:lstStyle>
          <a:p>
            <a:pPr marL="0" lvl="0" indent="0" algn="ctr">
              <a:spcBef>
                <a:spcPct val="0"/>
              </a:spcBef>
              <a:buClrTx/>
              <a:buSzTx/>
              <a:buNone/>
            </a:pPr>
            <a:r>
              <a:rPr lang="en-US" sz="1800" kern="0" dirty="0">
                <a:solidFill>
                  <a:srgbClr val="FFFFFF"/>
                </a:solidFill>
                <a:latin typeface="Segoe UI Light" panose="020B0502040204020203" pitchFamily="34" charset="0"/>
                <a:cs typeface="Segoe UI Light" panose="020B0502040204020203" pitchFamily="34" charset="0"/>
              </a:rPr>
              <a:t>SQL Trace</a:t>
            </a:r>
          </a:p>
        </p:txBody>
      </p:sp>
      <p:sp>
        <p:nvSpPr>
          <p:cNvPr id="7" name="Textplatzhalter 2"/>
          <p:cNvSpPr txBox="1">
            <a:spLocks/>
          </p:cNvSpPr>
          <p:nvPr/>
        </p:nvSpPr>
        <p:spPr>
          <a:xfrm>
            <a:off x="4645025" y="1285729"/>
            <a:ext cx="4341320" cy="639762"/>
          </a:xfrm>
          <a:prstGeom prst="rect">
            <a:avLst/>
          </a:prstGeom>
          <a:solidFill>
            <a:srgbClr val="002050"/>
          </a:solidFill>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anchor="ct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lt1"/>
                </a:solidFill>
                <a:latin typeface="+mn-lt"/>
                <a:ea typeface="+mn-ea"/>
                <a:cs typeface="+mn-cs"/>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lt1"/>
                </a:solidFill>
                <a:latin typeface="+mn-lt"/>
                <a:ea typeface="+mn-ea"/>
                <a:cs typeface="+mn-cs"/>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lt1"/>
                </a:solidFill>
                <a:latin typeface="+mn-lt"/>
                <a:ea typeface="+mn-ea"/>
                <a:cs typeface="+mn-cs"/>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lt1"/>
                </a:solidFill>
                <a:latin typeface="+mn-lt"/>
                <a:ea typeface="+mn-ea"/>
                <a:cs typeface="+mn-cs"/>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lt1"/>
                </a:solidFill>
                <a:latin typeface="+mn-lt"/>
                <a:ea typeface="+mn-ea"/>
                <a:cs typeface="+mn-cs"/>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lt1"/>
                </a:solidFill>
                <a:latin typeface="+mn-lt"/>
                <a:ea typeface="+mn-ea"/>
                <a:cs typeface="+mn-cs"/>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lt1"/>
                </a:solidFill>
                <a:latin typeface="+mn-lt"/>
                <a:ea typeface="+mn-ea"/>
                <a:cs typeface="+mn-cs"/>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lt1"/>
                </a:solidFill>
                <a:latin typeface="+mn-lt"/>
                <a:ea typeface="+mn-ea"/>
                <a:cs typeface="+mn-cs"/>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lt1"/>
                </a:solidFill>
                <a:latin typeface="+mn-lt"/>
                <a:ea typeface="+mn-ea"/>
                <a:cs typeface="+mn-cs"/>
              </a:defRPr>
            </a:lvl9pPr>
          </a:lstStyle>
          <a:p>
            <a:pPr marL="0" lvl="0" indent="0" algn="ctr">
              <a:spcBef>
                <a:spcPct val="0"/>
              </a:spcBef>
              <a:buClrTx/>
              <a:buSzTx/>
              <a:buNone/>
            </a:pPr>
            <a:r>
              <a:rPr lang="en-US" sz="1800" kern="0" dirty="0">
                <a:solidFill>
                  <a:srgbClr val="FFFFFF"/>
                </a:solidFill>
                <a:latin typeface="Segoe UI Light" panose="020B0502040204020203" pitchFamily="34" charset="0"/>
                <a:cs typeface="Segoe UI Light" panose="020B0502040204020203" pitchFamily="34" charset="0"/>
              </a:rPr>
              <a:t>SQL Server Profiler</a:t>
            </a:r>
          </a:p>
        </p:txBody>
      </p:sp>
    </p:spTree>
    <p:extLst>
      <p:ext uri="{BB962C8B-B14F-4D97-AF65-F5344CB8AC3E}">
        <p14:creationId xmlns:p14="http://schemas.microsoft.com/office/powerpoint/2010/main" val="3987562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2f297e47-6ede-48f2-ab60-943a66e2023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SQL Trace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GB" kern="0" dirty="0">
                <a:solidFill>
                  <a:srgbClr val="000000"/>
                </a:solidFill>
              </a:rPr>
              <a:t>Export a trace definition</a:t>
            </a:r>
          </a:p>
          <a:p>
            <a:pPr lvl="0"/>
            <a:r>
              <a:rPr lang="en-GB" kern="0" dirty="0">
                <a:solidFill>
                  <a:srgbClr val="000000"/>
                </a:solidFill>
              </a:rPr>
              <a:t>Configure and run a trace</a:t>
            </a:r>
            <a:endParaRPr lang="en-US" kern="0" dirty="0">
              <a:solidFill>
                <a:srgbClr val="000000"/>
              </a:solidFill>
            </a:endParaRPr>
          </a:p>
        </p:txBody>
      </p:sp>
    </p:spTree>
    <p:extLst>
      <p:ext uri="{BB962C8B-B14F-4D97-AF65-F5344CB8AC3E}">
        <p14:creationId xmlns:p14="http://schemas.microsoft.com/office/powerpoint/2010/main" val="3688541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213918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Using Traces</a:t>
            </a:r>
            <a:endParaRPr lang="en-GB" dirty="0"/>
          </a:p>
        </p:txBody>
      </p:sp>
      <p:sp>
        <p:nvSpPr>
          <p:cNvPr id="3" name="Text Placeholder 2"/>
          <p:cNvSpPr>
            <a:spLocks noGrp="1"/>
          </p:cNvSpPr>
          <p:nvPr>
            <p:ph type="body" idx="1"/>
          </p:nvPr>
        </p:nvSpPr>
        <p:spPr/>
        <p:txBody>
          <a:bodyPr/>
          <a:lstStyle/>
          <a:p>
            <a:r>
              <a:rPr lang="en-GB" dirty="0" smtClean="0"/>
              <a:t>Replaying Traces
The Database Engine Tuning Advisor
Demonstration: Using the Database Engine Tuning Advisor
Combining Traces with Performance Monitor Logs
Demonstration: Correlating a Trace with Performance Data
Troubleshooting Concurrency Issues
Demonstration: Troubleshooting Deadlocks</a:t>
            </a:r>
            <a:endParaRPr lang="en-GB" dirty="0"/>
          </a:p>
        </p:txBody>
      </p:sp>
    </p:spTree>
    <p:extLst>
      <p:ext uri="{BB962C8B-B14F-4D97-AF65-F5344CB8AC3E}">
        <p14:creationId xmlns:p14="http://schemas.microsoft.com/office/powerpoint/2010/main" val="1711424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2a3e39b0-b1f2-4cc0-8f97-5976e487d48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Replaying Traces</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Replay trace files to:</a:t>
            </a:r>
          </a:p>
          <a:p>
            <a:pPr lvl="1"/>
            <a:r>
              <a:rPr lang="en-GB" kern="0" dirty="0">
                <a:solidFill>
                  <a:srgbClr val="000000"/>
                </a:solidFill>
              </a:rPr>
              <a:t>Validate changes to a system</a:t>
            </a:r>
          </a:p>
          <a:p>
            <a:pPr lvl="1"/>
            <a:r>
              <a:rPr lang="en-GB" kern="0" dirty="0">
                <a:solidFill>
                  <a:srgbClr val="000000"/>
                </a:solidFill>
              </a:rPr>
              <a:t>Test workloads</a:t>
            </a:r>
          </a:p>
          <a:p>
            <a:pPr lvl="1"/>
            <a:r>
              <a:rPr lang="en-GB" kern="0" dirty="0">
                <a:solidFill>
                  <a:srgbClr val="000000"/>
                </a:solidFill>
              </a:rPr>
              <a:t>Test issue resolutions</a:t>
            </a:r>
          </a:p>
          <a:p>
            <a:pPr lvl="0"/>
            <a:r>
              <a:rPr lang="en-GB" kern="0" dirty="0">
                <a:solidFill>
                  <a:srgbClr val="000000"/>
                </a:solidFill>
              </a:rPr>
              <a:t>Use </a:t>
            </a:r>
            <a:r>
              <a:rPr lang="en-GB" b="1" kern="0" dirty="0">
                <a:solidFill>
                  <a:srgbClr val="000000"/>
                </a:solidFill>
              </a:rPr>
              <a:t>TSQL_Replay </a:t>
            </a:r>
            <a:r>
              <a:rPr lang="en-GB" kern="0" dirty="0">
                <a:solidFill>
                  <a:srgbClr val="000000"/>
                </a:solidFill>
              </a:rPr>
              <a:t>trace template to include required events and columns</a:t>
            </a:r>
          </a:p>
          <a:p>
            <a:pPr lvl="0"/>
            <a:r>
              <a:rPr lang="en-GB" kern="0" dirty="0">
                <a:solidFill>
                  <a:srgbClr val="000000"/>
                </a:solidFill>
              </a:rPr>
              <a:t>Use SQL Server Profiler to replay traces from a single client computer</a:t>
            </a:r>
          </a:p>
          <a:p>
            <a:pPr lvl="0"/>
            <a:r>
              <a:rPr lang="en-GB" kern="0" dirty="0">
                <a:solidFill>
                  <a:srgbClr val="000000"/>
                </a:solidFill>
              </a:rPr>
              <a:t>Use Distributed Replay to replay traces from multiple client computers</a:t>
            </a:r>
          </a:p>
          <a:p>
            <a:pPr lvl="1"/>
            <a:r>
              <a:rPr lang="en-GB" kern="0" dirty="0">
                <a:solidFill>
                  <a:srgbClr val="000000"/>
                </a:solidFill>
              </a:rPr>
              <a:t>Better simulates a real-world workload</a:t>
            </a:r>
          </a:p>
        </p:txBody>
      </p:sp>
    </p:spTree>
    <p:extLst>
      <p:ext uri="{BB962C8B-B14F-4D97-AF65-F5344CB8AC3E}">
        <p14:creationId xmlns:p14="http://schemas.microsoft.com/office/powerpoint/2010/main" val="3513995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Database Engine Tuning Advisor</a:t>
            </a:r>
            <a:endParaRPr lang="en-GB" dirty="0"/>
          </a:p>
        </p:txBody>
      </p:sp>
      <p:sp>
        <p:nvSpPr>
          <p:cNvPr id="4" name="Content Placeholder 1"/>
          <p:cNvSpPr txBox="1">
            <a:spLocks/>
          </p:cNvSpPr>
          <p:nvPr/>
        </p:nvSpPr>
        <p:spPr>
          <a:xfrm>
            <a:off x="458788" y="1266091"/>
            <a:ext cx="8119156" cy="490247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Processes workloads captured by SQL Server Profiler</a:t>
            </a:r>
          </a:p>
          <a:p>
            <a:pPr lvl="0"/>
            <a:r>
              <a:rPr lang="en-GB" kern="0" dirty="0">
                <a:solidFill>
                  <a:srgbClr val="000000"/>
                </a:solidFill>
              </a:rPr>
              <a:t>Suggests index, statistics, and partition changes to improve performance</a:t>
            </a:r>
          </a:p>
          <a:p>
            <a:pPr lvl="0"/>
            <a:endParaRPr lang="en-GB" kern="0" dirty="0">
              <a:solidFill>
                <a:srgbClr val="000000"/>
              </a:solidFill>
            </a:endParaRPr>
          </a:p>
        </p:txBody>
      </p:sp>
    </p:spTree>
    <p:extLst>
      <p:ext uri="{BB962C8B-B14F-4D97-AF65-F5344CB8AC3E}">
        <p14:creationId xmlns:p14="http://schemas.microsoft.com/office/powerpoint/2010/main" val="2573001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ee1ad930-7854-413c-891f-7dd30b7a26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the Database Engine Tuning Advisor</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GB" kern="0" dirty="0">
                <a:solidFill>
                  <a:srgbClr val="000000"/>
                </a:solidFill>
              </a:rPr>
              <a:t>Configure a tuning session</a:t>
            </a:r>
          </a:p>
          <a:p>
            <a:pPr lvl="0"/>
            <a:r>
              <a:rPr lang="en-GB" kern="0" dirty="0">
                <a:solidFill>
                  <a:srgbClr val="000000"/>
                </a:solidFill>
              </a:rPr>
              <a:t>Generate recommendations</a:t>
            </a:r>
          </a:p>
          <a:p>
            <a:pPr lvl="0"/>
            <a:r>
              <a:rPr lang="en-GB" kern="0" dirty="0">
                <a:solidFill>
                  <a:srgbClr val="000000"/>
                </a:solidFill>
              </a:rPr>
              <a:t>Validate recommendations</a:t>
            </a:r>
            <a:endParaRPr lang="en-US" kern="0" dirty="0">
              <a:solidFill>
                <a:srgbClr val="000000"/>
              </a:solidFill>
            </a:endParaRPr>
          </a:p>
        </p:txBody>
      </p:sp>
    </p:spTree>
    <p:extLst>
      <p:ext uri="{BB962C8B-B14F-4D97-AF65-F5344CB8AC3E}">
        <p14:creationId xmlns:p14="http://schemas.microsoft.com/office/powerpoint/2010/main" val="2083235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653227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228125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Tracing SQL Server Workload Activity
Using Traces</a:t>
            </a:r>
            <a:endParaRPr lang="en-GB" dirty="0"/>
          </a:p>
        </p:txBody>
      </p:sp>
    </p:spTree>
    <p:extLst>
      <p:ext uri="{BB962C8B-B14F-4D97-AF65-F5344CB8AC3E}">
        <p14:creationId xmlns:p14="http://schemas.microsoft.com/office/powerpoint/2010/main" val="2824730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ad562021-1fce-4228-86f7-42db9e68e2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Combining Traces with Performance Monitor Logs</a:t>
            </a:r>
            <a:endParaRPr lang="en-GB" dirty="0"/>
          </a:p>
        </p:txBody>
      </p:sp>
      <p:sp>
        <p:nvSpPr>
          <p:cNvPr id="4" name="Content Placeholder 1"/>
          <p:cNvSpPr txBox="1">
            <a:spLocks/>
          </p:cNvSpPr>
          <p:nvPr/>
        </p:nvSpPr>
        <p:spPr>
          <a:xfrm>
            <a:off x="458788" y="1239253"/>
            <a:ext cx="8119156" cy="492931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Correlate a trace with a data collector set log</a:t>
            </a:r>
          </a:p>
          <a:p>
            <a:pPr lvl="0"/>
            <a:r>
              <a:rPr lang="en-GB" kern="0" dirty="0">
                <a:solidFill>
                  <a:srgbClr val="000000"/>
                </a:solidFill>
              </a:rPr>
              <a:t>SQL Server Profiler synchronizes trace events and counter values based on time</a:t>
            </a:r>
          </a:p>
        </p:txBody>
      </p:sp>
    </p:spTree>
    <p:extLst>
      <p:ext uri="{BB962C8B-B14F-4D97-AF65-F5344CB8AC3E}">
        <p14:creationId xmlns:p14="http://schemas.microsoft.com/office/powerpoint/2010/main" val="1788854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6cae1067-ec3c-4cbf-88e5-5758c798b9b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Correlating a Trace with Performance Data</a:t>
            </a:r>
            <a:endParaRPr lang="en-GB" dirty="0"/>
          </a:p>
        </p:txBody>
      </p:sp>
      <p:sp>
        <p:nvSpPr>
          <p:cNvPr id="3" name="Text Placeholder 2"/>
          <p:cNvSpPr>
            <a:spLocks noGrp="1"/>
          </p:cNvSpPr>
          <p:nvPr>
            <p:ph type="body" idx="1"/>
          </p:nvPr>
        </p:nvSpPr>
        <p:spPr/>
        <p:txBody>
          <a:bodyPr/>
          <a:lstStyle/>
          <a:p>
            <a:pPr marL="0" indent="0">
              <a:buNone/>
            </a:pPr>
            <a:r>
              <a:rPr lang="en-GB" dirty="0"/>
              <a:t>In this demonstration, you will see how to:</a:t>
            </a:r>
          </a:p>
          <a:p>
            <a:r>
              <a:rPr lang="en-GB" dirty="0"/>
              <a:t>Correlate a trace with performance data</a:t>
            </a:r>
          </a:p>
          <a:p>
            <a:endParaRPr lang="en-GB" dirty="0"/>
          </a:p>
        </p:txBody>
      </p:sp>
    </p:spTree>
    <p:extLst>
      <p:ext uri="{BB962C8B-B14F-4D97-AF65-F5344CB8AC3E}">
        <p14:creationId xmlns:p14="http://schemas.microsoft.com/office/powerpoint/2010/main" val="3691399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3a8d3a36-75e9-44d5-b4d6-0e5bc1d35e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Troubleshooting Concurrency Issues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Blocking</a:t>
            </a:r>
          </a:p>
          <a:p>
            <a:pPr lvl="1"/>
            <a:r>
              <a:rPr lang="en-GB" kern="0" dirty="0">
                <a:solidFill>
                  <a:srgbClr val="000000"/>
                </a:solidFill>
              </a:rPr>
              <a:t>Common occurrence as SQL Server uses locks to ensure data consistency</a:t>
            </a:r>
          </a:p>
          <a:p>
            <a:pPr lvl="1"/>
            <a:r>
              <a:rPr lang="en-GB" kern="0" dirty="0">
                <a:solidFill>
                  <a:srgbClr val="000000"/>
                </a:solidFill>
              </a:rPr>
              <a:t>Excessive blocking can affect application performance</a:t>
            </a:r>
          </a:p>
          <a:p>
            <a:pPr lvl="1"/>
            <a:r>
              <a:rPr lang="en-GB" kern="0" dirty="0">
                <a:solidFill>
                  <a:srgbClr val="000000"/>
                </a:solidFill>
              </a:rPr>
              <a:t>Monitor locks using the </a:t>
            </a:r>
            <a:r>
              <a:rPr lang="en-GB" b="1" kern="0" dirty="0">
                <a:solidFill>
                  <a:srgbClr val="000000"/>
                </a:solidFill>
              </a:rPr>
              <a:t>TSQL_Locks</a:t>
            </a:r>
            <a:r>
              <a:rPr lang="en-GB" kern="0" dirty="0">
                <a:solidFill>
                  <a:srgbClr val="000000"/>
                </a:solidFill>
              </a:rPr>
              <a:t> trace template</a:t>
            </a:r>
          </a:p>
          <a:p>
            <a:pPr lvl="1"/>
            <a:endParaRPr lang="en-US" kern="0" dirty="0">
              <a:solidFill>
                <a:srgbClr val="000000"/>
              </a:solidFill>
            </a:endParaRPr>
          </a:p>
          <a:p>
            <a:pPr lvl="0"/>
            <a:r>
              <a:rPr lang="en-US" kern="0" dirty="0">
                <a:solidFill>
                  <a:srgbClr val="000000"/>
                </a:solidFill>
              </a:rPr>
              <a:t>Deadlocks</a:t>
            </a:r>
          </a:p>
          <a:p>
            <a:pPr lvl="1"/>
            <a:r>
              <a:rPr lang="en-US" kern="0" dirty="0">
                <a:solidFill>
                  <a:srgbClr val="000000"/>
                </a:solidFill>
              </a:rPr>
              <a:t>Automatically detected by SQL Server:</a:t>
            </a:r>
          </a:p>
          <a:p>
            <a:pPr lvl="2"/>
            <a:r>
              <a:rPr lang="en-US" kern="0" dirty="0">
                <a:solidFill>
                  <a:srgbClr val="000000"/>
                </a:solidFill>
              </a:rPr>
              <a:t>Rolls back one transaction</a:t>
            </a:r>
          </a:p>
          <a:p>
            <a:pPr lvl="2"/>
            <a:r>
              <a:rPr lang="en-US" kern="0" dirty="0">
                <a:solidFill>
                  <a:srgbClr val="000000"/>
                </a:solidFill>
              </a:rPr>
              <a:t>Returns error message 1205</a:t>
            </a:r>
          </a:p>
          <a:p>
            <a:pPr lvl="1"/>
            <a:r>
              <a:rPr lang="en-GB" kern="0" dirty="0">
                <a:solidFill>
                  <a:srgbClr val="000000"/>
                </a:solidFill>
              </a:rPr>
              <a:t>Capture Deadlock Graph trace event</a:t>
            </a:r>
          </a:p>
          <a:p>
            <a:pPr lvl="2"/>
            <a:r>
              <a:rPr lang="en-GB" kern="0" dirty="0">
                <a:solidFill>
                  <a:srgbClr val="000000"/>
                </a:solidFill>
              </a:rPr>
              <a:t>View details of statements that resulted in deadlock</a:t>
            </a:r>
            <a:endParaRPr lang="en-US" kern="0" dirty="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4125499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532bd1cd-5e64-47ea-80ee-0d182255bdd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Troubleshooting Deadlocks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GB" kern="0" dirty="0">
                <a:solidFill>
                  <a:srgbClr val="000000"/>
                </a:solidFill>
              </a:rPr>
              <a:t>Capture a trace based on the TSQL_Locks template</a:t>
            </a:r>
          </a:p>
          <a:p>
            <a:pPr lvl="0"/>
            <a:r>
              <a:rPr lang="en-GB" kern="0" dirty="0">
                <a:solidFill>
                  <a:srgbClr val="000000"/>
                </a:solidFill>
              </a:rPr>
              <a:t>View a deadlock graph</a:t>
            </a:r>
            <a:endParaRPr lang="en-US" kern="0" dirty="0">
              <a:solidFill>
                <a:srgbClr val="000000"/>
              </a:solidFill>
            </a:endParaRPr>
          </a:p>
        </p:txBody>
      </p:sp>
    </p:spTree>
    <p:extLst>
      <p:ext uri="{BB962C8B-B14F-4D97-AF65-F5344CB8AC3E}">
        <p14:creationId xmlns:p14="http://schemas.microsoft.com/office/powerpoint/2010/main" val="1873332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657923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Tracing SQL Server Workload Activity</a:t>
            </a:r>
            <a:endParaRPr lang="en-GB" dirty="0"/>
          </a:p>
        </p:txBody>
      </p:sp>
      <p:sp>
        <p:nvSpPr>
          <p:cNvPr id="3" name="Text Placeholder 2"/>
          <p:cNvSpPr>
            <a:spLocks noGrp="1"/>
          </p:cNvSpPr>
          <p:nvPr>
            <p:ph type="body" idx="1"/>
          </p:nvPr>
        </p:nvSpPr>
        <p:spPr/>
        <p:txBody>
          <a:bodyPr/>
          <a:lstStyle/>
          <a:p>
            <a:r>
              <a:rPr lang="en-GB" dirty="0" smtClean="0"/>
              <a:t>Exercise 1: Capturing a Trace in SQL Server Profiler
Exercise 2: Generating Database Tuning Recommendations
Exercise 3: Using SQL Trace</a:t>
            </a:r>
            <a:endParaRPr lang="en-GB"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54716"/>
            <a:ext cx="6970050" cy="1384995"/>
          </a:xfrm>
          <a:prstGeom prst="rect">
            <a:avLst/>
          </a:prstGeom>
          <a:noFill/>
        </p:spPr>
        <p:txBody>
          <a:bodyPr vert="horz" wrap="none" rtlCol="0">
            <a:spAutoFit/>
          </a:bodyPr>
          <a:lstStyle/>
          <a:p>
            <a:r>
              <a:rPr lang="en-GB" sz="2800" b="0" i="0" u="none" strike="noStrike" baseline="0" dirty="0" smtClean="0">
                <a:latin typeface="Segoe UI" panose="020B0502040204020203" pitchFamily="34" charset="0"/>
              </a:rPr>
              <a:t>Virtual machine: </a:t>
            </a:r>
            <a:r>
              <a:rPr lang="en-GB" sz="2800" b="1" i="0" u="none" strike="noStrike" baseline="0" dirty="0" smtClean="0">
                <a:latin typeface="Segoe UI" panose="020B0502040204020203" pitchFamily="34" charset="0"/>
              </a:rPr>
              <a:t>20462C-MIA-SQL</a:t>
            </a:r>
            <a:endParaRPr lang="en-GB" sz="2800" b="0" i="0" u="none" strike="noStrike" baseline="0" dirty="0" smtClean="0">
              <a:latin typeface="Segoe UI" panose="020B0502040204020203" pitchFamily="34" charset="0"/>
            </a:endParaRPr>
          </a:p>
          <a:p>
            <a:r>
              <a:rPr lang="en-GB" sz="2800" b="0" i="0" u="none" strike="noStrike" baseline="0" dirty="0" smtClean="0">
                <a:latin typeface="Segoe UI" panose="020B0502040204020203" pitchFamily="34" charset="0"/>
              </a:rPr>
              <a:t>User name: </a:t>
            </a:r>
            <a:r>
              <a:rPr lang="en-GB" sz="2800" b="1" i="0" u="none" strike="noStrike" baseline="0" dirty="0" smtClean="0">
                <a:latin typeface="Segoe UI" panose="020B0502040204020203" pitchFamily="34" charset="0"/>
              </a:rPr>
              <a:t>ADVENTUREWORKS\Student</a:t>
            </a:r>
            <a:endParaRPr lang="en-GB" sz="2800" b="0" i="0" u="none" strike="noStrike" baseline="0" dirty="0" smtClean="0">
              <a:latin typeface="Segoe UI" panose="020B0502040204020203" pitchFamily="34" charset="0"/>
            </a:endParaRPr>
          </a:p>
          <a:p>
            <a:r>
              <a:rPr lang="en-GB" sz="2800" b="0" i="0" u="none" strike="noStrike" baseline="0" dirty="0" smtClean="0">
                <a:latin typeface="Segoe UI" panose="020B0502040204020203" pitchFamily="34" charset="0"/>
              </a:rPr>
              <a:t>Password: </a:t>
            </a:r>
            <a:r>
              <a:rPr lang="en-GB" sz="2800" b="1" i="0" u="none" strike="noStrike" baseline="0" dirty="0" smtClean="0">
                <a:latin typeface="Segoe UI" panose="020B0502040204020203" pitchFamily="34" charset="0"/>
              </a:rPr>
              <a:t>Pa$$w0rd</a:t>
            </a:r>
            <a:endParaRPr lang="en-GB" sz="2800" b="0" i="0" u="none" strike="noStrike" baseline="0" dirty="0" smtClean="0">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GB" sz="2800" dirty="0" smtClean="0">
                <a:latin typeface="Segoe UI" panose="020B0502040204020203" pitchFamily="34" charset="0"/>
              </a:rPr>
              <a:t>Estimated Time: 45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4128881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3" name="Text Placeholder 2"/>
          <p:cNvSpPr>
            <a:spLocks noGrp="1"/>
          </p:cNvSpPr>
          <p:nvPr>
            <p:ph type="body" idx="1"/>
          </p:nvPr>
        </p:nvSpPr>
        <p:spPr/>
        <p:txBody>
          <a:bodyPr/>
          <a:lstStyle/>
          <a:p>
            <a:r>
              <a:rPr lang="en-GB" dirty="0">
                <a:ea typeface="Calibri" panose="020F0502020204030204" pitchFamily="34" charset="0"/>
                <a:cs typeface="Times New Roman" panose="02020603050405020304" pitchFamily="18" charset="0"/>
              </a:rPr>
              <a:t>You are a database administrator (DBA) for Adventure Works Cycles with responsibility for the </a:t>
            </a:r>
            <a:r>
              <a:rPr lang="en-GB" b="1" dirty="0">
                <a:ea typeface="Calibri" panose="020F0502020204030204" pitchFamily="34" charset="0"/>
                <a:cs typeface="Times New Roman" panose="02020603050405020304" pitchFamily="18" charset="0"/>
              </a:rPr>
              <a:t>InternetSales</a:t>
            </a:r>
            <a:r>
              <a:rPr lang="en-GB" dirty="0">
                <a:ea typeface="Calibri" panose="020F0502020204030204" pitchFamily="34" charset="0"/>
                <a:cs typeface="Times New Roman" panose="02020603050405020304" pitchFamily="18" charset="0"/>
              </a:rPr>
              <a:t> database. You need to optimize the indexes and statistics in this database to support the application workload.</a:t>
            </a:r>
          </a:p>
          <a:p>
            <a:endParaRPr lang="en-GB" dirty="0"/>
          </a:p>
        </p:txBody>
      </p:sp>
    </p:spTree>
    <p:extLst>
      <p:ext uri="{BB962C8B-B14F-4D97-AF65-F5344CB8AC3E}">
        <p14:creationId xmlns:p14="http://schemas.microsoft.com/office/powerpoint/2010/main" val="2471966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Review</a:t>
            </a:r>
            <a:endParaRPr lang="en-GB" dirty="0"/>
          </a:p>
        </p:txBody>
      </p:sp>
      <p:sp>
        <p:nvSpPr>
          <p:cNvPr id="3" name="Text Placeholder 2"/>
          <p:cNvSpPr>
            <a:spLocks noGrp="1"/>
          </p:cNvSpPr>
          <p:nvPr>
            <p:ph type="body" idx="1"/>
          </p:nvPr>
        </p:nvSpPr>
        <p:spPr/>
        <p:txBody>
          <a:bodyPr/>
          <a:lstStyle/>
          <a:p>
            <a:r>
              <a:rPr lang="en-GB" dirty="0" smtClean="0"/>
              <a:t>How do you think the Database Engine Tuning Advisor recommendations you implemented will affect overall performance of the workload?
The workload you traced was defined to reflect common reporting functionality and includes only SELECT queries. Alongside this workload, the InternetSales database must process INSERT and UPDATE operations submitted by the e-commerce site. How will the recommendations you implemented affect these workloads?</a:t>
            </a:r>
            <a:endParaRPr lang="en-GB" dirty="0"/>
          </a:p>
        </p:txBody>
      </p:sp>
    </p:spTree>
    <p:extLst>
      <p:ext uri="{BB962C8B-B14F-4D97-AF65-F5344CB8AC3E}">
        <p14:creationId xmlns:p14="http://schemas.microsoft.com/office/powerpoint/2010/main" val="1308090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
Best Practice</a:t>
            </a:r>
            <a:endParaRPr lang="en-GB" dirty="0"/>
          </a:p>
        </p:txBody>
      </p:sp>
    </p:spTree>
    <p:extLst>
      <p:ext uri="{BB962C8B-B14F-4D97-AF65-F5344CB8AC3E}">
        <p14:creationId xmlns:p14="http://schemas.microsoft.com/office/powerpoint/2010/main" val="836064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Tracing SQL Server Workload Activity</a:t>
            </a:r>
            <a:endParaRPr lang="en-GB" dirty="0"/>
          </a:p>
        </p:txBody>
      </p:sp>
      <p:sp>
        <p:nvSpPr>
          <p:cNvPr id="3" name="Text Placeholder 2"/>
          <p:cNvSpPr>
            <a:spLocks noGrp="1"/>
          </p:cNvSpPr>
          <p:nvPr>
            <p:ph type="body" idx="1"/>
          </p:nvPr>
        </p:nvSpPr>
        <p:spPr/>
        <p:txBody>
          <a:bodyPr/>
          <a:lstStyle/>
          <a:p>
            <a:r>
              <a:rPr lang="en-GB" dirty="0" smtClean="0"/>
              <a:t>SQL Server Profiler
Trace Events
Trace Columns and Filters
Trace Templates
Viewing Trace Files
Demonstration: Using SQL Server Profiler
SQL Trace
Demonstration: Using SQL Trace</a:t>
            </a:r>
            <a:endParaRPr lang="en-GB" dirty="0"/>
          </a:p>
        </p:txBody>
      </p:sp>
    </p:spTree>
    <p:extLst>
      <p:ext uri="{BB962C8B-B14F-4D97-AF65-F5344CB8AC3E}">
        <p14:creationId xmlns:p14="http://schemas.microsoft.com/office/powerpoint/2010/main" val="278135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Server Profiler</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Tool used to trace activity against SQL Server</a:t>
            </a:r>
          </a:p>
          <a:p>
            <a:pPr lvl="0"/>
            <a:endParaRPr lang="en-GB" kern="0" dirty="0">
              <a:solidFill>
                <a:srgbClr val="000000"/>
              </a:solidFill>
            </a:endParaRPr>
          </a:p>
          <a:p>
            <a:pPr lvl="0"/>
            <a:r>
              <a:rPr lang="en-GB" kern="0" dirty="0">
                <a:solidFill>
                  <a:srgbClr val="000000"/>
                </a:solidFill>
              </a:rPr>
              <a:t>Based on the SQL Trace programming interface</a:t>
            </a:r>
          </a:p>
          <a:p>
            <a:pPr lvl="0"/>
            <a:endParaRPr lang="en-GB" kern="0" dirty="0">
              <a:solidFill>
                <a:srgbClr val="000000"/>
              </a:solidFill>
            </a:endParaRPr>
          </a:p>
          <a:p>
            <a:pPr lvl="0"/>
            <a:r>
              <a:rPr lang="en-GB" kern="0" dirty="0">
                <a:solidFill>
                  <a:srgbClr val="000000"/>
                </a:solidFill>
              </a:rPr>
              <a:t>Used in many scenarios such as debugging, performance monitoring, and deadlock monitoring</a:t>
            </a:r>
          </a:p>
          <a:p>
            <a:pPr lvl="0"/>
            <a:endParaRPr lang="en-GB" kern="0" dirty="0">
              <a:solidFill>
                <a:srgbClr val="000000"/>
              </a:solidFill>
            </a:endParaRPr>
          </a:p>
          <a:p>
            <a:pPr lvl="0"/>
            <a:r>
              <a:rPr lang="en-GB" kern="0" dirty="0">
                <a:solidFill>
                  <a:srgbClr val="000000"/>
                </a:solidFill>
              </a:rPr>
              <a:t>Can replay functionality for stress testing</a:t>
            </a:r>
          </a:p>
          <a:p>
            <a:pPr lvl="0"/>
            <a:endParaRPr lang="en-GB" kern="0" dirty="0">
              <a:solidFill>
                <a:srgbClr val="000000"/>
              </a:solidFill>
            </a:endParaRPr>
          </a:p>
        </p:txBody>
      </p:sp>
    </p:spTree>
    <p:extLst>
      <p:ext uri="{BB962C8B-B14F-4D97-AF65-F5344CB8AC3E}">
        <p14:creationId xmlns:p14="http://schemas.microsoft.com/office/powerpoint/2010/main" val="33279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Trace Events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p:txBody>
      </p:sp>
      <p:graphicFrame>
        <p:nvGraphicFramePr>
          <p:cNvPr id="5" name="Table 3"/>
          <p:cNvGraphicFramePr>
            <a:graphicFrameLocks/>
          </p:cNvGraphicFramePr>
          <p:nvPr>
            <p:extLst>
              <p:ext uri="{D42A27DB-BD31-4B8C-83A1-F6EECF244321}">
                <p14:modId xmlns:p14="http://schemas.microsoft.com/office/powerpoint/2010/main" val="785646976"/>
              </p:ext>
            </p:extLst>
          </p:nvPr>
        </p:nvGraphicFramePr>
        <p:xfrm>
          <a:off x="363363" y="1213944"/>
          <a:ext cx="8317424" cy="5226378"/>
        </p:xfrm>
        <a:graphic>
          <a:graphicData uri="http://schemas.openxmlformats.org/drawingml/2006/table">
            <a:tbl>
              <a:tblPr firstRow="1" bandRow="1">
                <a:effectLst/>
                <a:tableStyleId>{B301B821-A1FF-4177-AEE7-76D212191A09}</a:tableStyleId>
              </a:tblPr>
              <a:tblGrid>
                <a:gridCol w="3183878"/>
                <a:gridCol w="5133546"/>
              </a:tblGrid>
              <a:tr h="871063">
                <a:tc>
                  <a:txBody>
                    <a:bodyPr/>
                    <a:lstStyle/>
                    <a:p>
                      <a:r>
                        <a:rPr lang="en-AU" sz="2400" dirty="0" smtClean="0">
                          <a:latin typeface="Segoe UI Light" panose="020B0502040204020203" pitchFamily="34" charset="0"/>
                          <a:cs typeface="Segoe UI Light" panose="020B0502040204020203" pitchFamily="34" charset="0"/>
                        </a:rPr>
                        <a:t>Event</a:t>
                      </a:r>
                      <a:r>
                        <a:rPr lang="en-AU" sz="2400" baseline="0" dirty="0" smtClean="0">
                          <a:latin typeface="Segoe UI Light" panose="020B0502040204020203" pitchFamily="34" charset="0"/>
                          <a:cs typeface="Segoe UI Light" panose="020B0502040204020203" pitchFamily="34" charset="0"/>
                        </a:rPr>
                        <a:t> </a:t>
                      </a:r>
                      <a:endParaRPr lang="en-AU" sz="2400" dirty="0">
                        <a:latin typeface="Segoe UI Light" panose="020B0502040204020203" pitchFamily="34" charset="0"/>
                        <a:ea typeface="Segoe UI" panose="020B0502040204020203" pitchFamily="34" charset="0"/>
                        <a:cs typeface="Segoe UI Light" panose="020B0502040204020203" pitchFamily="34" charset="0"/>
                      </a:endParaRPr>
                    </a:p>
                  </a:txBody>
                  <a:tcPr anchor="ctr">
                    <a:lnR w="12700" cap="flat" cmpd="sng" algn="ctr">
                      <a:solidFill>
                        <a:srgbClr val="569AD2"/>
                      </a:solidFill>
                      <a:prstDash val="solid"/>
                      <a:round/>
                      <a:headEnd type="none" w="med" len="med"/>
                      <a:tailEnd type="none" w="med" len="med"/>
                    </a:lnR>
                    <a:lnB w="12700" cap="flat" cmpd="sng" algn="ctr">
                      <a:solidFill>
                        <a:srgbClr val="569AD2"/>
                      </a:solidFill>
                      <a:prstDash val="solid"/>
                      <a:round/>
                      <a:headEnd type="none" w="med" len="med"/>
                      <a:tailEnd type="none" w="med" len="med"/>
                    </a:lnB>
                    <a:solidFill>
                      <a:srgbClr val="569AD2"/>
                    </a:solidFill>
                  </a:tcPr>
                </a:tc>
                <a:tc>
                  <a:txBody>
                    <a:bodyPr/>
                    <a:lstStyle/>
                    <a:p>
                      <a:r>
                        <a:rPr lang="en-AU" sz="2400" dirty="0" smtClean="0">
                          <a:latin typeface="Segoe UI Light" panose="020B0502040204020203" pitchFamily="34" charset="0"/>
                          <a:cs typeface="Segoe UI Light" panose="020B0502040204020203" pitchFamily="34" charset="0"/>
                        </a:rPr>
                        <a:t>Description</a:t>
                      </a:r>
                      <a:endParaRPr lang="en-AU" sz="2400" dirty="0">
                        <a:latin typeface="Segoe UI Light" panose="020B0502040204020203" pitchFamily="34" charset="0"/>
                        <a:ea typeface="Segoe UI" panose="020B0502040204020203" pitchFamily="34" charset="0"/>
                        <a:cs typeface="Segoe UI Light" panose="020B0502040204020203" pitchFamily="34" charset="0"/>
                      </a:endParaRPr>
                    </a:p>
                  </a:txBody>
                  <a:tcPr anchor="ctr">
                    <a:lnL w="12700" cap="flat" cmpd="sng" algn="ctr">
                      <a:solidFill>
                        <a:srgbClr val="569AD2"/>
                      </a:solidFill>
                      <a:prstDash val="solid"/>
                      <a:round/>
                      <a:headEnd type="none" w="med" len="med"/>
                      <a:tailEnd type="none" w="med" len="med"/>
                    </a:lnL>
                    <a:lnB w="12700" cap="flat" cmpd="sng" algn="ctr">
                      <a:solidFill>
                        <a:srgbClr val="569AD2"/>
                      </a:solidFill>
                      <a:prstDash val="solid"/>
                      <a:round/>
                      <a:headEnd type="none" w="med" len="med"/>
                      <a:tailEnd type="none" w="med" len="med"/>
                    </a:lnB>
                    <a:solidFill>
                      <a:srgbClr val="569AD2"/>
                    </a:solidFill>
                  </a:tcPr>
                </a:tc>
              </a:tr>
              <a:tr h="871063">
                <a:tc>
                  <a:txBody>
                    <a:bodyPr/>
                    <a:lstStyle/>
                    <a:p>
                      <a:r>
                        <a:rPr lang="en-AU" sz="2000" dirty="0" smtClean="0">
                          <a:latin typeface="Segoe UI Light" panose="020B0502040204020203" pitchFamily="34" charset="0"/>
                          <a:cs typeface="Segoe UI Light" panose="020B0502040204020203" pitchFamily="34" charset="0"/>
                        </a:rPr>
                        <a:t>SQL:BatchCompleted</a:t>
                      </a:r>
                      <a:endParaRPr lang="en-AU" sz="2000" dirty="0" smtClean="0">
                        <a:latin typeface="Segoe UI Light" panose="020B0502040204020203" pitchFamily="34" charset="0"/>
                        <a:ea typeface="Segoe UI" panose="020B0502040204020203" pitchFamily="34" charset="0"/>
                        <a:cs typeface="Segoe UI Light" panose="020B0502040204020203" pitchFamily="34" charset="0"/>
                      </a:endParaRPr>
                    </a:p>
                  </a:txBody>
                  <a:tcPr anchor="ct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AU" sz="2000" dirty="0" smtClean="0">
                          <a:latin typeface="Segoe UI Light" panose="020B0502040204020203" pitchFamily="34" charset="0"/>
                          <a:cs typeface="Segoe UI Light" panose="020B0502040204020203" pitchFamily="34" charset="0"/>
                        </a:rPr>
                        <a:t>Fires when a batch of Transact-SQL statements is completed</a:t>
                      </a:r>
                      <a:endParaRPr lang="en-AU" sz="2000" dirty="0">
                        <a:latin typeface="Segoe UI Light" panose="020B0502040204020203" pitchFamily="34" charset="0"/>
                        <a:ea typeface="Segoe UI" panose="020B0502040204020203" pitchFamily="34" charset="0"/>
                        <a:cs typeface="Segoe UI Light" panose="020B0502040204020203" pitchFamily="34" charset="0"/>
                      </a:endParaRPr>
                    </a:p>
                  </a:txBody>
                  <a:tcPr anchor="ct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8710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Segoe UI Light" panose="020B0502040204020203" pitchFamily="34" charset="0"/>
                          <a:cs typeface="Segoe UI Light" panose="020B0502040204020203" pitchFamily="34" charset="0"/>
                        </a:rPr>
                        <a:t>SQL:StmtCompleted</a:t>
                      </a:r>
                      <a:endParaRPr lang="en-US" sz="2000" dirty="0" smtClean="0">
                        <a:latin typeface="Segoe UI Light" panose="020B0502040204020203" pitchFamily="34" charset="0"/>
                        <a:ea typeface="Segoe UI" panose="020B0502040204020203" pitchFamily="34" charset="0"/>
                        <a:cs typeface="Segoe UI Light" panose="020B0502040204020203" pitchFamily="34" charset="0"/>
                      </a:endParaRPr>
                    </a:p>
                  </a:txBody>
                  <a:tcPr anchor="ct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AU" sz="2000" dirty="0" smtClean="0">
                          <a:latin typeface="Segoe UI Light" panose="020B0502040204020203" pitchFamily="34" charset="0"/>
                          <a:cs typeface="Segoe UI Light" panose="020B0502040204020203" pitchFamily="34" charset="0"/>
                        </a:rPr>
                        <a:t>Fires when an individual Transact-SQL</a:t>
                      </a:r>
                      <a:r>
                        <a:rPr lang="en-AU" sz="2000" baseline="0" dirty="0" smtClean="0">
                          <a:latin typeface="Segoe UI Light" panose="020B0502040204020203" pitchFamily="34" charset="0"/>
                          <a:cs typeface="Segoe UI Light" panose="020B0502040204020203" pitchFamily="34" charset="0"/>
                        </a:rPr>
                        <a:t> statement is completed</a:t>
                      </a:r>
                      <a:endParaRPr lang="en-AU" sz="2000" dirty="0">
                        <a:latin typeface="Segoe UI Light" panose="020B0502040204020203" pitchFamily="34" charset="0"/>
                        <a:ea typeface="Segoe UI" panose="020B0502040204020203" pitchFamily="34" charset="0"/>
                        <a:cs typeface="Segoe UI Light" panose="020B0502040204020203" pitchFamily="34" charset="0"/>
                      </a:endParaRPr>
                    </a:p>
                  </a:txBody>
                  <a:tcPr anchor="ct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8710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Segoe UI Light" panose="020B0502040204020203" pitchFamily="34" charset="0"/>
                          <a:cs typeface="Segoe UI Light" panose="020B0502040204020203" pitchFamily="34" charset="0"/>
                        </a:rPr>
                        <a:t>RPC:Completed</a:t>
                      </a:r>
                      <a:endParaRPr lang="en-US" sz="2000" dirty="0" smtClean="0">
                        <a:latin typeface="Segoe UI Light" panose="020B0502040204020203" pitchFamily="34" charset="0"/>
                        <a:ea typeface="Segoe UI" panose="020B0502040204020203" pitchFamily="34" charset="0"/>
                        <a:cs typeface="Segoe UI Light" panose="020B0502040204020203" pitchFamily="34" charset="0"/>
                      </a:endParaRPr>
                    </a:p>
                  </a:txBody>
                  <a:tcPr anchor="ct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AU" sz="2000" dirty="0" smtClean="0">
                          <a:latin typeface="Segoe UI Light" panose="020B0502040204020203" pitchFamily="34" charset="0"/>
                          <a:cs typeface="Segoe UI Light" panose="020B0502040204020203" pitchFamily="34" charset="0"/>
                        </a:rPr>
                        <a:t>Fires when a stored procedure completes</a:t>
                      </a:r>
                      <a:r>
                        <a:rPr lang="en-AU" sz="2000" baseline="0" dirty="0" smtClean="0">
                          <a:latin typeface="Segoe UI Light" panose="020B0502040204020203" pitchFamily="34" charset="0"/>
                          <a:cs typeface="Segoe UI Light" panose="020B0502040204020203" pitchFamily="34" charset="0"/>
                        </a:rPr>
                        <a:t> execution</a:t>
                      </a:r>
                      <a:endParaRPr lang="en-AU" sz="2000" dirty="0">
                        <a:latin typeface="Segoe UI Light" panose="020B0502040204020203" pitchFamily="34" charset="0"/>
                        <a:ea typeface="Segoe UI" panose="020B0502040204020203" pitchFamily="34" charset="0"/>
                        <a:cs typeface="Segoe UI Light" panose="020B0502040204020203" pitchFamily="34" charset="0"/>
                      </a:endParaRPr>
                    </a:p>
                  </a:txBody>
                  <a:tcPr anchor="ct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871063">
                <a:tc>
                  <a:txBody>
                    <a:bodyPr/>
                    <a:lstStyle/>
                    <a:p>
                      <a:r>
                        <a:rPr lang="de-AT" sz="2000" dirty="0" smtClean="0">
                          <a:latin typeface="Segoe UI Light" panose="020B0502040204020203" pitchFamily="34" charset="0"/>
                          <a:cs typeface="Segoe UI Light" panose="020B0502040204020203" pitchFamily="34" charset="0"/>
                        </a:rPr>
                        <a:t>Audit</a:t>
                      </a:r>
                      <a:r>
                        <a:rPr lang="de-AT" sz="2000" baseline="0" dirty="0" smtClean="0">
                          <a:latin typeface="Segoe UI Light" panose="020B0502040204020203" pitchFamily="34" charset="0"/>
                          <a:cs typeface="Segoe UI Light" panose="020B0502040204020203" pitchFamily="34" charset="0"/>
                        </a:rPr>
                        <a:t> Login/Audit Logout</a:t>
                      </a:r>
                      <a:endParaRPr lang="en-AU" sz="2000" dirty="0">
                        <a:latin typeface="Segoe UI Light" panose="020B0502040204020203" pitchFamily="34" charset="0"/>
                        <a:ea typeface="Segoe UI" panose="020B0502040204020203" pitchFamily="34" charset="0"/>
                        <a:cs typeface="Segoe UI Light" panose="020B0502040204020203" pitchFamily="34" charset="0"/>
                      </a:endParaRPr>
                    </a:p>
                  </a:txBody>
                  <a:tcPr anchor="ct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AU" sz="2000" dirty="0" smtClean="0">
                          <a:latin typeface="Segoe UI Light" panose="020B0502040204020203" pitchFamily="34" charset="0"/>
                          <a:cs typeface="Segoe UI Light" panose="020B0502040204020203" pitchFamily="34" charset="0"/>
                        </a:rPr>
                        <a:t>Fires when</a:t>
                      </a:r>
                      <a:r>
                        <a:rPr lang="en-AU" sz="2000" baseline="0" dirty="0" smtClean="0">
                          <a:latin typeface="Segoe UI Light" panose="020B0502040204020203" pitchFamily="34" charset="0"/>
                          <a:cs typeface="Segoe UI Light" panose="020B0502040204020203" pitchFamily="34" charset="0"/>
                        </a:rPr>
                        <a:t> a login or logout event occurs</a:t>
                      </a:r>
                      <a:endParaRPr lang="en-AU" sz="2000" dirty="0">
                        <a:latin typeface="Segoe UI Light" panose="020B0502040204020203" pitchFamily="34" charset="0"/>
                        <a:ea typeface="Segoe UI" panose="020B0502040204020203" pitchFamily="34" charset="0"/>
                        <a:cs typeface="Segoe UI Light" panose="020B0502040204020203" pitchFamily="34" charset="0"/>
                      </a:endParaRPr>
                    </a:p>
                  </a:txBody>
                  <a:tcPr anchor="ct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871063">
                <a:tc>
                  <a:txBody>
                    <a:bodyPr/>
                    <a:lstStyle/>
                    <a:p>
                      <a:r>
                        <a:rPr lang="en-AU" sz="2000" dirty="0" smtClean="0">
                          <a:latin typeface="Segoe UI Light" panose="020B0502040204020203" pitchFamily="34" charset="0"/>
                          <a:cs typeface="Segoe UI Light" panose="020B0502040204020203" pitchFamily="34" charset="0"/>
                        </a:rPr>
                        <a:t>Deadlock Graph</a:t>
                      </a:r>
                      <a:endParaRPr lang="en-AU" sz="2000" dirty="0">
                        <a:latin typeface="Segoe UI Light" panose="020B0502040204020203" pitchFamily="34" charset="0"/>
                        <a:ea typeface="Segoe UI" panose="020B0502040204020203" pitchFamily="34" charset="0"/>
                        <a:cs typeface="Segoe UI Light" panose="020B0502040204020203" pitchFamily="34" charset="0"/>
                      </a:endParaRPr>
                    </a:p>
                  </a:txBody>
                  <a:tcPr anchor="ct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tcPr>
                </a:tc>
                <a:tc>
                  <a:txBody>
                    <a:bodyPr/>
                    <a:lstStyle/>
                    <a:p>
                      <a:r>
                        <a:rPr lang="en-AU" sz="2000" dirty="0" smtClean="0">
                          <a:latin typeface="Segoe UI Light" panose="020B0502040204020203" pitchFamily="34" charset="0"/>
                          <a:cs typeface="Segoe UI Light" panose="020B0502040204020203" pitchFamily="34" charset="0"/>
                        </a:rPr>
                        <a:t>Fires when deadlocks occur</a:t>
                      </a:r>
                      <a:endParaRPr lang="en-AU" sz="2000" dirty="0">
                        <a:latin typeface="Segoe UI Light" panose="020B0502040204020203" pitchFamily="34" charset="0"/>
                        <a:ea typeface="Segoe UI" panose="020B0502040204020203" pitchFamily="34" charset="0"/>
                        <a:cs typeface="Segoe UI Light" panose="020B0502040204020203" pitchFamily="34" charset="0"/>
                      </a:endParaRPr>
                    </a:p>
                  </a:txBody>
                  <a:tcPr anchor="ct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2185601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1f15af73-5702-42a7-a108-3563ba3c516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Trace Columns and Filters</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Columns contain data values that you can capture</a:t>
            </a:r>
          </a:p>
          <a:p>
            <a:pPr lvl="1"/>
            <a:r>
              <a:rPr lang="en-GB" kern="0" dirty="0">
                <a:solidFill>
                  <a:srgbClr val="000000"/>
                </a:solidFill>
              </a:rPr>
              <a:t>Not all columns contain data for all events</a:t>
            </a:r>
          </a:p>
          <a:p>
            <a:pPr lvl="0"/>
            <a:r>
              <a:rPr lang="en-GB" kern="0" dirty="0">
                <a:solidFill>
                  <a:srgbClr val="000000"/>
                </a:solidFill>
              </a:rPr>
              <a:t>Select specific columns to include in the trace</a:t>
            </a:r>
          </a:p>
          <a:p>
            <a:pPr lvl="0"/>
            <a:r>
              <a:rPr lang="en-GB" kern="0" dirty="0">
                <a:solidFill>
                  <a:srgbClr val="000000"/>
                </a:solidFill>
              </a:rPr>
              <a:t>Filter the trace based on column values</a:t>
            </a:r>
          </a:p>
          <a:p>
            <a:pPr lvl="1"/>
            <a:r>
              <a:rPr lang="en-GB" kern="0" dirty="0">
                <a:solidFill>
                  <a:srgbClr val="000000"/>
                </a:solidFill>
              </a:rPr>
              <a:t>Filter is only applied when the filtered column is supported by the selected event</a:t>
            </a:r>
          </a:p>
          <a:p>
            <a:pPr lvl="0"/>
            <a:endParaRPr lang="en-GB" kern="0" dirty="0">
              <a:solidFill>
                <a:srgbClr val="000000"/>
              </a:solidFill>
            </a:endParaRPr>
          </a:p>
        </p:txBody>
      </p:sp>
    </p:spTree>
    <p:extLst>
      <p:ext uri="{BB962C8B-B14F-4D97-AF65-F5344CB8AC3E}">
        <p14:creationId xmlns:p14="http://schemas.microsoft.com/office/powerpoint/2010/main" val="1657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87c6b3b-9eb5-4487-92a7-a190d48a989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Trace Templates</a:t>
            </a:r>
            <a:endParaRPr lang="en-GB" dirty="0"/>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555" y="3428998"/>
            <a:ext cx="4045091" cy="1845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4878" y="3428998"/>
            <a:ext cx="4000500"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Predefined sets of event classes and trace columns:</a:t>
            </a:r>
          </a:p>
          <a:p>
            <a:pPr lvl="1"/>
            <a:r>
              <a:rPr lang="en-GB" kern="0" dirty="0">
                <a:solidFill>
                  <a:srgbClr val="000000"/>
                </a:solidFill>
              </a:rPr>
              <a:t>Use SQL Server predefined templates</a:t>
            </a:r>
          </a:p>
          <a:p>
            <a:pPr lvl="1"/>
            <a:r>
              <a:rPr lang="en-GB" kern="0" dirty="0">
                <a:solidFill>
                  <a:srgbClr val="000000"/>
                </a:solidFill>
              </a:rPr>
              <a:t>Create your own templates</a:t>
            </a:r>
          </a:p>
          <a:p>
            <a:pPr lvl="1"/>
            <a:r>
              <a:rPr lang="en-GB" kern="0" dirty="0">
                <a:solidFill>
                  <a:srgbClr val="000000"/>
                </a:solidFill>
              </a:rPr>
              <a:t>Modify predefined templates and save as your own</a:t>
            </a:r>
          </a:p>
          <a:p>
            <a:pPr lvl="0"/>
            <a:endParaRPr lang="en-GB" kern="0" dirty="0">
              <a:solidFill>
                <a:srgbClr val="000000"/>
              </a:solidFill>
            </a:endParaRPr>
          </a:p>
        </p:txBody>
      </p:sp>
    </p:spTree>
    <p:extLst>
      <p:ext uri="{BB962C8B-B14F-4D97-AF65-F5344CB8AC3E}">
        <p14:creationId xmlns:p14="http://schemas.microsoft.com/office/powerpoint/2010/main" val="4102848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ee37bad7-9680-489c-a941-be110c037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Viewing Trace Files</a:t>
            </a:r>
            <a:endParaRPr lang="en-GB" dirty="0"/>
          </a:p>
        </p:txBody>
      </p:sp>
      <p:sp>
        <p:nvSpPr>
          <p:cNvPr id="4" name="AutoShape 26"/>
          <p:cNvSpPr>
            <a:spLocks noChangeArrowheads="1"/>
          </p:cNvSpPr>
          <p:nvPr/>
        </p:nvSpPr>
        <p:spPr bwMode="auto">
          <a:xfrm>
            <a:off x="385953" y="2886751"/>
            <a:ext cx="8392886" cy="3416320"/>
          </a:xfrm>
          <a:prstGeom prst="roundRect">
            <a:avLst>
              <a:gd name="adj" fmla="val 0"/>
            </a:avLst>
          </a:prstGeom>
          <a:solidFill>
            <a:srgbClr val="D2D2D2"/>
          </a:solidFill>
          <a:ln>
            <a:noFill/>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p>
            <a:pPr lvl="0" fontAlgn="base">
              <a:spcBef>
                <a:spcPct val="0"/>
              </a:spcBef>
              <a:spcAft>
                <a:spcPct val="0"/>
              </a:spcAft>
            </a:pPr>
            <a:r>
              <a:rPr lang="de-AT" sz="2400" dirty="0">
                <a:solidFill>
                  <a:srgbClr val="000000"/>
                </a:solidFill>
                <a:latin typeface="Lucida Sans Unicode" panose="020B0602030504020204" pitchFamily="34" charset="0"/>
                <a:cs typeface="Lucida Sans Unicode" panose="020B0602030504020204" pitchFamily="34" charset="0"/>
              </a:rPr>
              <a:t>CREATE TABLE dbo.tracetable</a:t>
            </a:r>
          </a:p>
          <a:p>
            <a:pPr lvl="0" fontAlgn="base">
              <a:spcBef>
                <a:spcPct val="0"/>
              </a:spcBef>
              <a:spcAft>
                <a:spcPct val="0"/>
              </a:spcAft>
            </a:pPr>
            <a:r>
              <a:rPr lang="de-AT" sz="2400" dirty="0">
                <a:solidFill>
                  <a:srgbClr val="00000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de-AT" sz="2400" dirty="0">
                <a:solidFill>
                  <a:srgbClr val="000000"/>
                </a:solidFill>
                <a:latin typeface="Lucida Sans Unicode" panose="020B0602030504020204" pitchFamily="34" charset="0"/>
                <a:cs typeface="Lucida Sans Unicode" panose="020B0602030504020204" pitchFamily="34" charset="0"/>
              </a:rPr>
              <a:t>  TextData nvarchar(max) NULL,</a:t>
            </a:r>
          </a:p>
          <a:p>
            <a:pPr lvl="0" fontAlgn="base">
              <a:spcBef>
                <a:spcPct val="0"/>
              </a:spcBef>
              <a:spcAft>
                <a:spcPct val="0"/>
              </a:spcAft>
            </a:pPr>
            <a:r>
              <a:rPr lang="de-AT" sz="2400" dirty="0">
                <a:solidFill>
                  <a:srgbClr val="000000"/>
                </a:solidFill>
                <a:latin typeface="Lucida Sans Unicode" panose="020B0602030504020204" pitchFamily="34" charset="0"/>
                <a:cs typeface="Lucida Sans Unicode" panose="020B0602030504020204" pitchFamily="34" charset="0"/>
              </a:rPr>
              <a:t>  BinaryData varbinary(max) NULL,</a:t>
            </a:r>
          </a:p>
          <a:p>
            <a:pPr lvl="0" fontAlgn="base">
              <a:spcBef>
                <a:spcPct val="0"/>
              </a:spcBef>
              <a:spcAft>
                <a:spcPct val="0"/>
              </a:spcAft>
            </a:pPr>
            <a:r>
              <a:rPr lang="de-AT" sz="2400" dirty="0">
                <a:solidFill>
                  <a:srgbClr val="000000"/>
                </a:solidFill>
                <a:latin typeface="Lucida Sans Unicode" panose="020B0602030504020204" pitchFamily="34" charset="0"/>
                <a:cs typeface="Lucida Sans Unicode" panose="020B0602030504020204" pitchFamily="34" charset="0"/>
              </a:rPr>
              <a:t>  ...</a:t>
            </a:r>
          </a:p>
          <a:p>
            <a:pPr lvl="0" fontAlgn="base">
              <a:spcBef>
                <a:spcPct val="0"/>
              </a:spcBef>
              <a:spcAft>
                <a:spcPct val="0"/>
              </a:spcAft>
            </a:pPr>
            <a:r>
              <a:rPr lang="de-AT" sz="2400" dirty="0">
                <a:solidFill>
                  <a:srgbClr val="00000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400" dirty="0">
                <a:solidFill>
                  <a:srgbClr val="000000"/>
                </a:solidFill>
                <a:latin typeface="Lucida Sans Unicode" panose="020B0602030504020204" pitchFamily="34" charset="0"/>
                <a:cs typeface="Lucida Sans Unicode" panose="020B0602030504020204" pitchFamily="34" charset="0"/>
              </a:rPr>
              <a:t>INSERT INTO dbo.tracetable</a:t>
            </a:r>
          </a:p>
          <a:p>
            <a:pPr lvl="0" fontAlgn="base">
              <a:spcBef>
                <a:spcPct val="0"/>
              </a:spcBef>
              <a:spcAft>
                <a:spcPct val="0"/>
              </a:spcAft>
            </a:pPr>
            <a:r>
              <a:rPr lang="en-US" sz="2400" dirty="0">
                <a:solidFill>
                  <a:srgbClr val="000000"/>
                </a:solidFill>
                <a:latin typeface="Lucida Sans Unicode" panose="020B0602030504020204" pitchFamily="34" charset="0"/>
                <a:cs typeface="Lucida Sans Unicode" panose="020B0602030504020204" pitchFamily="34" charset="0"/>
              </a:rPr>
              <a:t>SELECT * FROM fn_trace_gettable('L:\Traces\adworks.trc',default);</a:t>
            </a:r>
          </a:p>
        </p:txBody>
      </p:sp>
      <p:sp>
        <p:nvSpPr>
          <p:cNvPr id="5"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Analyze traces by:</a:t>
            </a:r>
          </a:p>
          <a:p>
            <a:pPr lvl="1"/>
            <a:r>
              <a:rPr lang="en-GB" kern="0" dirty="0">
                <a:solidFill>
                  <a:srgbClr val="000000"/>
                </a:solidFill>
              </a:rPr>
              <a:t>Opening in SQL Server Profiler</a:t>
            </a:r>
          </a:p>
          <a:p>
            <a:pPr lvl="1"/>
            <a:r>
              <a:rPr lang="en-GB" kern="0" dirty="0">
                <a:solidFill>
                  <a:srgbClr val="000000"/>
                </a:solidFill>
              </a:rPr>
              <a:t>Importing into a SQL Server table</a:t>
            </a:r>
          </a:p>
        </p:txBody>
      </p:sp>
    </p:spTree>
    <p:extLst>
      <p:ext uri="{BB962C8B-B14F-4D97-AF65-F5344CB8AC3E}">
        <p14:creationId xmlns:p14="http://schemas.microsoft.com/office/powerpoint/2010/main" val="858556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e33f5e77-e90f-4d59-acf5-6c74d3ddd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SQL Server Profiler</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AU" kern="0" dirty="0">
                <a:solidFill>
                  <a:srgbClr val="000000"/>
                </a:solidFill>
              </a:rPr>
              <a:t>In this demonstration, you will see how to:</a:t>
            </a:r>
          </a:p>
          <a:p>
            <a:pPr lvl="0"/>
            <a:r>
              <a:rPr lang="en-US" kern="0" dirty="0">
                <a:solidFill>
                  <a:srgbClr val="000000"/>
                </a:solidFill>
              </a:rPr>
              <a:t>Use SQL Server Profiler to create a trace</a:t>
            </a:r>
          </a:p>
          <a:p>
            <a:pPr lvl="0"/>
            <a:r>
              <a:rPr lang="en-US" kern="0" dirty="0">
                <a:solidFill>
                  <a:srgbClr val="000000"/>
                </a:solidFill>
              </a:rPr>
              <a:t>Run a trace and view the results</a:t>
            </a:r>
            <a:endParaRPr lang="en-AU" kern="0" dirty="0">
              <a:solidFill>
                <a:srgbClr val="000000"/>
              </a:solidFill>
            </a:endParaRPr>
          </a:p>
        </p:txBody>
      </p:sp>
    </p:spTree>
    <p:extLst>
      <p:ext uri="{BB962C8B-B14F-4D97-AF65-F5344CB8AC3E}">
        <p14:creationId xmlns:p14="http://schemas.microsoft.com/office/powerpoint/2010/main" val="1288386551"/>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12</TotalTime>
  <Words>3838</Words>
  <Application>Microsoft Office PowerPoint</Application>
  <PresentationFormat>On-screen Show (4:3)</PresentationFormat>
  <Paragraphs>389</Paragraphs>
  <Slides>28</Slides>
  <Notes>28</Notes>
  <HiddenSlides>5</HiddenSlides>
  <MMClips>0</MMClips>
  <ScaleCrop>false</ScaleCrop>
  <HeadingPairs>
    <vt:vector size="6" baseType="variant">
      <vt:variant>
        <vt:lpstr>Fonts Used</vt:lpstr>
      </vt:variant>
      <vt:variant>
        <vt:i4>9</vt:i4>
      </vt:variant>
      <vt:variant>
        <vt:lpstr>Theme</vt:lpstr>
      </vt:variant>
      <vt:variant>
        <vt:i4>31</vt:i4>
      </vt:variant>
      <vt:variant>
        <vt:lpstr>Slide Titles</vt:lpstr>
      </vt:variant>
      <vt:variant>
        <vt:i4>28</vt:i4>
      </vt:variant>
    </vt:vector>
  </HeadingPairs>
  <TitlesOfParts>
    <vt:vector size="68" baseType="lpstr">
      <vt:lpstr>Calibri</vt:lpstr>
      <vt:lpstr>Times New Roman</vt:lpstr>
      <vt:lpstr>Lucida Sans Unicode</vt:lpstr>
      <vt:lpstr>Verdana</vt:lpstr>
      <vt:lpstr>Arial</vt:lpstr>
      <vt:lpstr>Segoe UI Light</vt:lpstr>
      <vt:lpstr>Segoe UI</vt:lpstr>
      <vt:lpstr>Wingdings</vt:lpstr>
      <vt:lpstr>Symbol</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28_NG_MOC_Core_ModuleNew2</vt:lpstr>
      <vt:lpstr>29_NG_MOC_Core_ModuleNew2</vt:lpstr>
      <vt:lpstr>30_NG_MOC_Core_ModuleNew2</vt:lpstr>
      <vt:lpstr>Module 8</vt:lpstr>
      <vt:lpstr>Module Overview</vt:lpstr>
      <vt:lpstr>Lesson 1: Tracing SQL Server Workload Activity</vt:lpstr>
      <vt:lpstr>SQL Server Profiler</vt:lpstr>
      <vt:lpstr>Trace Events</vt:lpstr>
      <vt:lpstr>Trace Columns and Filters</vt:lpstr>
      <vt:lpstr>Trace Templates</vt:lpstr>
      <vt:lpstr>Viewing Trace Files</vt:lpstr>
      <vt:lpstr>Demonstration: Using SQL Server Profiler</vt:lpstr>
      <vt:lpstr>PowerPoint Presentation</vt:lpstr>
      <vt:lpstr>SQL Trace</vt:lpstr>
      <vt:lpstr>Demonstration: Using SQL Trace</vt:lpstr>
      <vt:lpstr>PowerPoint Presentation</vt:lpstr>
      <vt:lpstr>Lesson 2: Using Traces</vt:lpstr>
      <vt:lpstr>Replaying Traces</vt:lpstr>
      <vt:lpstr>The Database Engine Tuning Advisor</vt:lpstr>
      <vt:lpstr>Demonstration: Using the Database Engine Tuning Advisor</vt:lpstr>
      <vt:lpstr>PowerPoint Presentation</vt:lpstr>
      <vt:lpstr>PowerPoint Presentation</vt:lpstr>
      <vt:lpstr>Combining Traces with Performance Monitor Logs</vt:lpstr>
      <vt:lpstr>Demonstration: Correlating a Trace with Performance Data</vt:lpstr>
      <vt:lpstr>Troubleshooting Concurrency Issues</vt:lpstr>
      <vt:lpstr>Demonstration: Troubleshooting Deadlocks</vt:lpstr>
      <vt:lpstr>PowerPoint Presentation</vt:lpstr>
      <vt:lpstr>Lab: Tracing SQL Server Workload Activity</vt:lpstr>
      <vt:lpstr>Lab Scenario</vt:lpstr>
      <vt:lpstr>Lab Review</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dc:title>
  <dc:creator>Richard Strange</dc:creator>
  <cp:lastModifiedBy>Richard Strange</cp:lastModifiedBy>
  <cp:revision>3</cp:revision>
  <dcterms:created xsi:type="dcterms:W3CDTF">2016-01-05T12:15:30Z</dcterms:created>
  <dcterms:modified xsi:type="dcterms:W3CDTF">2016-01-05T18:02:14Z</dcterms:modified>
</cp:coreProperties>
</file>