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theme/theme37.xml" ContentType="application/vnd.openxmlformats-officedocument.theme+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theme/theme38.xml" ContentType="application/vnd.openxmlformats-officedocument.theme+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theme/theme39.xml" ContentType="application/vnd.openxmlformats-officedocument.theme+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theme/theme40.xml" ContentType="application/vnd.openxmlformats-officedocument.theme+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theme/theme41.xml" ContentType="application/vnd.openxmlformats-officedocument.theme+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theme/theme42.xml" ContentType="application/vnd.openxmlformats-officedocument.theme+xml"/>
  <Override PartName="/ppt/theme/theme4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Lst>
  <p:notesMasterIdLst>
    <p:notesMasterId r:id="rId84"/>
  </p:notesMasterIdLst>
  <p:sldIdLst>
    <p:sldId id="256" r:id="rId43"/>
    <p:sldId id="257" r:id="rId44"/>
    <p:sldId id="258" r:id="rId45"/>
    <p:sldId id="259" r:id="rId46"/>
    <p:sldId id="260" r:id="rId47"/>
    <p:sldId id="261" r:id="rId48"/>
    <p:sldId id="262" r:id="rId49"/>
    <p:sldId id="263" r:id="rId50"/>
    <p:sldId id="264" r:id="rId51"/>
    <p:sldId id="265" r:id="rId52"/>
    <p:sldId id="266" r:id="rId53"/>
    <p:sldId id="267" r:id="rId54"/>
    <p:sldId id="268" r:id="rId55"/>
    <p:sldId id="269" r:id="rId56"/>
    <p:sldId id="290" r:id="rId57"/>
    <p:sldId id="291" r:id="rId58"/>
    <p:sldId id="270" r:id="rId59"/>
    <p:sldId id="271" r:id="rId60"/>
    <p:sldId id="272" r:id="rId61"/>
    <p:sldId id="273" r:id="rId62"/>
    <p:sldId id="274" r:id="rId63"/>
    <p:sldId id="293" r:id="rId64"/>
    <p:sldId id="275" r:id="rId65"/>
    <p:sldId id="276" r:id="rId66"/>
    <p:sldId id="277" r:id="rId67"/>
    <p:sldId id="278" r:id="rId68"/>
    <p:sldId id="294" r:id="rId69"/>
    <p:sldId id="279" r:id="rId70"/>
    <p:sldId id="280" r:id="rId71"/>
    <p:sldId id="281" r:id="rId72"/>
    <p:sldId id="282" r:id="rId73"/>
    <p:sldId id="283" r:id="rId74"/>
    <p:sldId id="284" r:id="rId75"/>
    <p:sldId id="285" r:id="rId76"/>
    <p:sldId id="295" r:id="rId77"/>
    <p:sldId id="286" r:id="rId78"/>
    <p:sldId id="296" r:id="rId79"/>
    <p:sldId id="297" r:id="rId80"/>
    <p:sldId id="287" r:id="rId81"/>
    <p:sldId id="288" r:id="rId82"/>
    <p:sldId id="289" r:id="rId83"/>
  </p:sldIdLst>
  <p:sldSz cx="9144000" cy="6858000" type="screen4x3"/>
  <p:notesSz cx="6858000" cy="9144000"/>
  <p:embeddedFontLst>
    <p:embeddedFont>
      <p:font typeface="Calibri" panose="020F0502020204030204" pitchFamily="34" charset="0"/>
      <p:regular r:id="rId85"/>
      <p:bold r:id="rId86"/>
      <p:italic r:id="rId87"/>
      <p:boldItalic r:id="rId88"/>
    </p:embeddedFont>
    <p:embeddedFont>
      <p:font typeface="Lucida Sans Unicode" panose="020B0602030504020204" pitchFamily="34" charset="0"/>
      <p:regular r:id="rId89"/>
    </p:embeddedFont>
    <p:embeddedFont>
      <p:font typeface="Verdana" panose="020B0604030504040204" pitchFamily="34" charset="0"/>
      <p:regular r:id="rId90"/>
      <p:bold r:id="rId91"/>
      <p:italic r:id="rId92"/>
      <p:boldItalic r:id="rId93"/>
    </p:embeddedFont>
    <p:embeddedFont>
      <p:font typeface="Segoe UI Light" panose="020B0502040204020203" pitchFamily="34" charset="0"/>
      <p:regular r:id="rId94"/>
      <p:italic r:id="rId95"/>
    </p:embeddedFont>
    <p:embeddedFont>
      <p:font typeface="Segoe UI" panose="020B0502040204020203" pitchFamily="34" charset="0"/>
      <p:regular r:id="rId96"/>
      <p:bold r:id="rId97"/>
      <p:italic r:id="rId98"/>
      <p:boldItalic r:id="rId99"/>
    </p:embeddedFont>
    <p:embeddedFont>
      <p:font typeface="Lucida Console" panose="020B0609040504020204" pitchFamily="49" charset="0"/>
      <p:regular r:id="rId10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1450" y="77"/>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 Target="slides/slide5.xml"/><Relationship Id="rId63" Type="http://schemas.openxmlformats.org/officeDocument/2006/relationships/slide" Target="slides/slide21.xml"/><Relationship Id="rId68" Type="http://schemas.openxmlformats.org/officeDocument/2006/relationships/slide" Target="slides/slide26.xml"/><Relationship Id="rId84" Type="http://schemas.openxmlformats.org/officeDocument/2006/relationships/notesMaster" Target="notesMasters/notesMaster1.xml"/><Relationship Id="rId89" Type="http://schemas.openxmlformats.org/officeDocument/2006/relationships/font" Target="fonts/font5.fntdata"/><Relationship Id="rId7" Type="http://schemas.openxmlformats.org/officeDocument/2006/relationships/slideMaster" Target="slideMasters/slideMaster7.xml"/><Relationship Id="rId71" Type="http://schemas.openxmlformats.org/officeDocument/2006/relationships/slide" Target="slides/slide29.xml"/><Relationship Id="rId92"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Master" Target="slideMasters/slideMaster40.xml"/><Relationship Id="rId45" Type="http://schemas.openxmlformats.org/officeDocument/2006/relationships/slide" Target="slides/slide3.xml"/><Relationship Id="rId53" Type="http://schemas.openxmlformats.org/officeDocument/2006/relationships/slide" Target="slides/slide11.xml"/><Relationship Id="rId58" Type="http://schemas.openxmlformats.org/officeDocument/2006/relationships/slide" Target="slides/slide16.xml"/><Relationship Id="rId66" Type="http://schemas.openxmlformats.org/officeDocument/2006/relationships/slide" Target="slides/slide24.xml"/><Relationship Id="rId74" Type="http://schemas.openxmlformats.org/officeDocument/2006/relationships/slide" Target="slides/slide32.xml"/><Relationship Id="rId79" Type="http://schemas.openxmlformats.org/officeDocument/2006/relationships/slide" Target="slides/slide37.xml"/><Relationship Id="rId87" Type="http://schemas.openxmlformats.org/officeDocument/2006/relationships/font" Target="fonts/font3.fntdata"/><Relationship Id="rId102"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19.xml"/><Relationship Id="rId82" Type="http://schemas.openxmlformats.org/officeDocument/2006/relationships/slide" Target="slides/slide40.xml"/><Relationship Id="rId90" Type="http://schemas.openxmlformats.org/officeDocument/2006/relationships/font" Target="fonts/font6.fntdata"/><Relationship Id="rId95" Type="http://schemas.openxmlformats.org/officeDocument/2006/relationships/font" Target="fonts/font11.fntdata"/><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1.xml"/><Relationship Id="rId48" Type="http://schemas.openxmlformats.org/officeDocument/2006/relationships/slide" Target="slides/slide6.xml"/><Relationship Id="rId56" Type="http://schemas.openxmlformats.org/officeDocument/2006/relationships/slide" Target="slides/slide14.xml"/><Relationship Id="rId64" Type="http://schemas.openxmlformats.org/officeDocument/2006/relationships/slide" Target="slides/slide22.xml"/><Relationship Id="rId69" Type="http://schemas.openxmlformats.org/officeDocument/2006/relationships/slide" Target="slides/slide27.xml"/><Relationship Id="rId77" Type="http://schemas.openxmlformats.org/officeDocument/2006/relationships/slide" Target="slides/slide35.xml"/><Relationship Id="rId100" Type="http://schemas.openxmlformats.org/officeDocument/2006/relationships/font" Target="fonts/font16.fntdata"/><Relationship Id="rId8" Type="http://schemas.openxmlformats.org/officeDocument/2006/relationships/slideMaster" Target="slideMasters/slideMaster8.xml"/><Relationship Id="rId51" Type="http://schemas.openxmlformats.org/officeDocument/2006/relationships/slide" Target="slides/slide9.xml"/><Relationship Id="rId72" Type="http://schemas.openxmlformats.org/officeDocument/2006/relationships/slide" Target="slides/slide30.xml"/><Relationship Id="rId80" Type="http://schemas.openxmlformats.org/officeDocument/2006/relationships/slide" Target="slides/slide38.xml"/><Relationship Id="rId85" Type="http://schemas.openxmlformats.org/officeDocument/2006/relationships/font" Target="fonts/font1.fntdata"/><Relationship Id="rId93" Type="http://schemas.openxmlformats.org/officeDocument/2006/relationships/font" Target="fonts/font9.fntdata"/><Relationship Id="rId98" Type="http://schemas.openxmlformats.org/officeDocument/2006/relationships/font" Target="fonts/font14.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 Target="slides/slide4.xml"/><Relationship Id="rId59" Type="http://schemas.openxmlformats.org/officeDocument/2006/relationships/slide" Target="slides/slide17.xml"/><Relationship Id="rId67" Type="http://schemas.openxmlformats.org/officeDocument/2006/relationships/slide" Target="slides/slide25.xml"/><Relationship Id="rId103"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12.xml"/><Relationship Id="rId62" Type="http://schemas.openxmlformats.org/officeDocument/2006/relationships/slide" Target="slides/slide20.xml"/><Relationship Id="rId70" Type="http://schemas.openxmlformats.org/officeDocument/2006/relationships/slide" Target="slides/slide28.xml"/><Relationship Id="rId75" Type="http://schemas.openxmlformats.org/officeDocument/2006/relationships/slide" Target="slides/slide33.xml"/><Relationship Id="rId83" Type="http://schemas.openxmlformats.org/officeDocument/2006/relationships/slide" Target="slides/slide4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7.xml"/><Relationship Id="rId57" Type="http://schemas.openxmlformats.org/officeDocument/2006/relationships/slide" Target="slides/slide15.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2.xml"/><Relationship Id="rId52" Type="http://schemas.openxmlformats.org/officeDocument/2006/relationships/slide" Target="slides/slide10.xml"/><Relationship Id="rId60" Type="http://schemas.openxmlformats.org/officeDocument/2006/relationships/slide" Target="slides/slide18.xml"/><Relationship Id="rId65" Type="http://schemas.openxmlformats.org/officeDocument/2006/relationships/slide" Target="slides/slide23.xml"/><Relationship Id="rId73" Type="http://schemas.openxmlformats.org/officeDocument/2006/relationships/slide" Target="slides/slide31.xml"/><Relationship Id="rId78" Type="http://schemas.openxmlformats.org/officeDocument/2006/relationships/slide" Target="slides/slide36.xml"/><Relationship Id="rId81" Type="http://schemas.openxmlformats.org/officeDocument/2006/relationships/slide" Target="slides/slide39.xml"/><Relationship Id="rId86" Type="http://schemas.openxmlformats.org/officeDocument/2006/relationships/font" Target="fonts/font2.fntdata"/><Relationship Id="rId94" Type="http://schemas.openxmlformats.org/officeDocument/2006/relationships/font" Target="fonts/font10.fntdata"/><Relationship Id="rId99" Type="http://schemas.openxmlformats.org/officeDocument/2006/relationships/font" Target="fonts/font15.fntdata"/><Relationship Id="rId10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34" Type="http://schemas.openxmlformats.org/officeDocument/2006/relationships/slideMaster" Target="slideMasters/slideMaster34.xml"/><Relationship Id="rId50" Type="http://schemas.openxmlformats.org/officeDocument/2006/relationships/slide" Target="slides/slide8.xml"/><Relationship Id="rId55" Type="http://schemas.openxmlformats.org/officeDocument/2006/relationships/slide" Target="slides/slide13.xml"/><Relationship Id="rId76" Type="http://schemas.openxmlformats.org/officeDocument/2006/relationships/slide" Target="slides/slide34.xml"/><Relationship Id="rId97" Type="http://schemas.openxmlformats.org/officeDocument/2006/relationships/font" Target="fonts/font13.fntdata"/><Relationship Id="rId10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F7B62A-F74E-41CA-87CD-D91D2C31A78F}"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269EE-E87C-4209-AD36-FC92C0B8CC07}" type="slidenum">
              <a:rPr lang="en-GB" smtClean="0"/>
              <a:t>‹#›</a:t>
            </a:fld>
            <a:endParaRPr lang="en-GB" dirty="0"/>
          </a:p>
        </p:txBody>
      </p:sp>
    </p:spTree>
    <p:extLst>
      <p:ext uri="{BB962C8B-B14F-4D97-AF65-F5344CB8AC3E}">
        <p14:creationId xmlns:p14="http://schemas.microsoft.com/office/powerpoint/2010/main" val="183809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is a long module, and it covers a lot of information. Take your time when delivering it, and ensure that students have fully understood the key points in each lesson before moving on to the next lesson.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20462C-MIA-SQL virtual machine used in the lab for this module includes a lot of software services that can take a while to start. For the best experience, have students start the 20462C-MIA-DC and 20462C-MIA-SQL virtual machines at the beginning of the module so that the services have time to start before students begin the lab.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1783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49409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students ask about the details of SQL Server password policies, explain that the account policy for SQL Server logins is based on the ability to read security policy details from the operating system. The specific Windows policies that will apply depends on whether the account is an Active Directory Domain account or a local Windows account in a non-domain environment. You can view the domain password policy settings by running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Local Security Policy</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administrative tool on a domain controller, expanding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Account Policies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then clicking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Password Policy</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SQL Server can be installed on some versions of Windows that do not support the system policy API. For those operating systems, account policy is replaced by a basic set of password complexity rules.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0524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04201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a full list of server permissions in SQL Server, consult SQL Server Books Online.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0412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20462C-MIA-DC and 20462C-MIA-SQL virtual machines. Then log on to 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Set the Authentication Mode</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D:\Demofiles\Mod09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instance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Server Properties – 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verify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and Windows Authentication mode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selected.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Logins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Logins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view the logins that are currently defined on this server instance.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Logins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Login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Login – 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next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Login 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Search</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User or Group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Object Types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Object Types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select only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Groups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User or Group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Locations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Locations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Entire Directory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adventureworks.msft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User, Service Account, or Group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Advanced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Find Now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produces a list of all users and groups in the Active Directory domain.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list of domain objects,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HumanResources_Users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is a domain local group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multiple global groups, each of which in turn contains users),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231948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7"/>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User, Service Account, or Group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HumanResources_Users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listed,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 –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Default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ADVENTUREWORKS\HumanResources_Users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login is added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in Object Explorer.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Login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 –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enter the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Payroll_Application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authentication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Enter and confirm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clear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Enforce password expiration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(which automatically clears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must change password at next login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Default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Payroll_Application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login is added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in Object Explorer.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CreateLogins.sql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file in the D:\DemoFiles\Mod09 folder and review the code it contains, which creates a Windows login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ADVENTUREWORKS\AnthonyFrizzell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ADVENTUREWORKS\Database_Managers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local group, and a SQL Server login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Web_Application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when the script has completed successfully, refresh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in Object Explorer and verify that the logins have been created.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Manage Server-Level Roles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Roles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view the server roles that are defined on this instance.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serveradmin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fixed server-level role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Role Properties – serveradmin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Server Login or Role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Browse for Objects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[ADVENTUREWORKS\Database_Managers]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Server Login or Role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Role Properties – serveradmin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dialog box,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[ADVENTUREWORKS\Database_Managers]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listed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15</a:t>
            </a:fld>
            <a:endParaRPr lang="en-GB" dirty="0"/>
          </a:p>
        </p:txBody>
      </p:sp>
      <p:sp>
        <p:nvSpPr>
          <p:cNvPr id="5" name="TextBox 4"/>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01871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ServerRoles.sql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script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D:\DemoFiles\Mod09 folder and review the code it contains, which creates a user-defined server role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AW_securitymanager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adds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ADVENTUREWORKS\AnthonyFrizzell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to the new role.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when the script has completed successfully, refresh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Roles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in Object Explorer and verify that the role has been created.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AW_securitymanager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role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ADVENTUREWORKS\AnthonyFrizzell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 listed as a member.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Manage Server-Level Permissions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ServerPermissions.sql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script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D:\DemoFiles\Mod09 folder and review the code it contains, which grants ALTER ANY LOGIN permission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AW_securitymanager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server role.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when the script has completed successfully, in Object Explorer,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AW_securitymanager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role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Role Properties - AW_securitymanager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view the selected securables.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ADVENTUREWORKS\AnthonyFrizzell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login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 Properties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ADVENTUREWORKS\AnthonyFrizzell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Securables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Then above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Securables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Search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objects of the types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 Properties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ADVENTUREWORKS\AnthonyFrizzell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Securables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in the list of logins, select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Payroll_Application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Permissions for</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Payroll_Application</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on the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Explicit</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note that no explicit permissions on this login have been granted to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ADVENTUREWORKS\AnthonyFrizzell</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Effective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note that the ALTER permission has been inherited through membership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AW_securitymanager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role.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 Properties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ADVENTUREWORKS\AnthonyFrizzell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Leave SQL Server Management Studio open for the next demonstration.</a:t>
            </a:r>
            <a:endParaRPr lang="en-GB" dirty="0">
              <a:solidFill>
                <a:prstClr val="black"/>
              </a:solidFill>
            </a:endParaRPr>
          </a:p>
          <a:p>
            <a:pPr marL="342900" lvl="0" indent="-342900">
              <a:lnSpc>
                <a:spcPct val="115000"/>
              </a:lnSpc>
              <a:spcAft>
                <a:spcPts val="995"/>
              </a:spcAft>
              <a:buFont typeface="+mj-lt"/>
              <a:buAutoNum type="arabicPeriod"/>
            </a:pPr>
            <a:endParaRPr lang="en-GB" dirty="0"/>
          </a:p>
        </p:txBody>
      </p:sp>
      <p:sp>
        <p:nvSpPr>
          <p:cNvPr id="4" name="Slide Number Placeholder 3"/>
          <p:cNvSpPr>
            <a:spLocks noGrp="1"/>
          </p:cNvSpPr>
          <p:nvPr>
            <p:ph type="sldNum" sz="quarter" idx="10"/>
          </p:nvPr>
        </p:nvSpPr>
        <p:spPr/>
        <p:txBody>
          <a:bodyPr/>
          <a:lstStyle/>
          <a:p>
            <a:fld id="{7A1269EE-E87C-4209-AD36-FC92C0B8CC07}" type="slidenum">
              <a:rPr lang="en-GB" smtClean="0"/>
              <a:t>16</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37261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 application uses a SQL server login and a database user to access the Sales database. Both the database user and the login are named SalesApp. You have been asked to test the scalability of the app and database in preparation for a company expansion. You have restored a backup of the live database on a server in the lab for these tests. However the application cannot authenticate with the database. How can you resolve this problem?</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following command: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ALTER USER SalesApp WITH LOGIN = SalesApp;</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49672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Schemas are discussed later in this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 sure to mention that you cannot drop a user who owns any securable objects.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There are special types of database users that you can create directly from certificates and these users are not associated with logins. The creation of these is an advanced topic beyond the scope of this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76149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Stress that the guest user cannot be dropped, but you can prevent it from accessing a database by the REVOKE CONNECT statement.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45927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38767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93550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 in this module.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Database Users</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and expand its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 Then 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 and view the users currently defined in the database.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User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user – New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enter the user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Web_Application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 login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Web_Application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 default schema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Sales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CreateUsers.sql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 in the D:\DemoFiles\Mod09 folder and review the code it contains, which creates users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Payroll_Application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ADVENTUREWORKS\HumanResources_Users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ADVENTUREWORKS\AnthonyFrizzell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logins.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when the script has completed successfully, refresh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 in Object Explorer and verify that the users have been created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724326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Manage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Database-Level Roles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Roles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and then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Roles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folder and view the database roles in the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db_datareader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role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This is a fixed database-level role.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Role Properties – db_datareader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Database User or Role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AnthonyFrizzell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AnthonyFrizzel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listed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Roles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Database Role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Enter the role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hr_reader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Database User or Role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enter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HumanResources_Users; Payroll_Application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HumanResources_Users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Payroll_Application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are listed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DatabaseRoles.sql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file in the D:\DemoFiles\Mod09 folder and review the code it contains, which creates roles name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hr_writer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web_customer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adds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HumanResources_Users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hr_writer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role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Web_Application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web_customer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role.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when the script has completed successfully, refresh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Roles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in Object Explorer and verify that the roles have been created.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7A1269EE-E87C-4209-AD36-FC92C0B8CC07}" type="slidenum">
              <a:rPr lang="en-GB" smtClean="0"/>
              <a:t>22</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5986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425971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user_name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system function returns the name of the current database user, while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suser_name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returns the system identity for the current connection.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an Application Role</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SQL Server Management Studio, under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Roles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 for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Application Roles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Application Role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Application Role – New</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enter the role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pay_admin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enter the default schema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HumanResources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enter and confirm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an Application Role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ApplicationRole.sql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 in the D:\DemoFiles\Mod09 folder. The code in this file displays the identity of the current user and login before, during, and after the activation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pay_admin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application role.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Right-click anywhere in the script window,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Change Connection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using SQL Server authentication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Payroll_Application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view the results. Note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System Identity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does not change (which may be important for auditing reasons), but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DB Identity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switched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pay_admin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while the application role was active.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ApplicationRole.sql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query pane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but 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81666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756471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Contained Database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Ensure that you have completed the previous demonstrations in this module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SQL Server Management Studio,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ContainedDatabase.sql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script file in the D:\Demofiles\Mod09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Select and execute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Enable contained databases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This code configures the server options to enable contained databases.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Select and execute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 contained database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This code creates a database named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ContainedDB</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with a CONTAINMENT setting of PARTIAL.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refresh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folder and verify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ContainedDB</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is listed.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ContainedDB</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Properties – ContainedDB</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Options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tab, note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Containment type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is set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Partial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Contained Users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query window, select and execute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contained users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This code creates two users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ContainedDB</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database: A SQL Server user with a password, and a Windows user.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Object Explorer, expand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ContainedDB</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database,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Users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Note that the two contained users you created are listed.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Object Explorer, under the server-level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Security</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folder, refresh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Logins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folder.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Note that there are no logins for the users you created in the contained database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Right-click anywhere in the query window,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Connection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Change Connection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Connect to Database Engine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dialog box, ensure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is selected, in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drop-down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Authentication</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enter the login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SalesApp</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Options</a:t>
            </a: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461587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smtClean="0">
                <a:solidFill>
                  <a:prstClr val="black"/>
                </a:solidFill>
                <a:latin typeface="Arial" panose="020B0604020202020204" pitchFamily="34" charset="0"/>
                <a:ea typeface="Times New Roman" panose="02020603050405020304" pitchFamily="18" charset="0"/>
                <a:cs typeface="Segoe UI" panose="020B0502040204020203" pitchFamily="34" charset="0"/>
              </a:rPr>
              <a:t>On </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 Properties</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tab,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to database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ensure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&lt;default&gt;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An error occurs because there is no login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SalesAppUser</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to Database Engine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window,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to database</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ContainedDB</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This connection succeeds because the user is defined in the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ContainedDatabase.sql</a:t>
            </a:r>
            <a:r>
              <a:rPr lang="en-US" sz="1000" dirty="0">
                <a:solidFill>
                  <a:prstClr val="black"/>
                </a:solidFill>
                <a:latin typeface="Arial" panose="020B0604020202020204" pitchFamily="34" charset="0"/>
                <a:ea typeface="Times New Roman" panose="02020603050405020304" pitchFamily="18" charset="0"/>
                <a:cs typeface="Segoe UI" panose="020B0502040204020203" pitchFamily="34" charset="0"/>
              </a:rPr>
              <a:t> query window, but 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7A1269EE-E87C-4209-AD36-FC92C0B8CC07}"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41241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enable members of the HRGroup role to alter foreign key constraints in the Employees table. Which of the following commands should you 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GRANT SELECT ON HumanResources.Employees TO HRGroup;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GRANT REFERENCES ON HumanResources.Employees TO HRGroup;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GRANT INSERT ON HumanResources.Employees TO HRGroup;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GRANT UPDATE ON HumanResources.Employees TO HRGroup;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GRANT ALTER ON HumanResources.Employees TO HRGroup;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GRANT REFERENCES ON HumanResources.Employees TO HRGroup;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95100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DML permissions for tables and views will be discussed in more detail later in this lesson.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14609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0725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79837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69468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Some students may want to know more about managed assemblies and the associated permission sets.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Managed assemblies are created by .NET developers to perform business logic that is difficult or impossible to perform using Transact-SQL. The compiled assemblies can then be imported into a SQL Server database to implement stored procedures or functions. When you import an assembly (using the CREATE ASSEMBLY statement), you must specify an appropriate permission set to govern the resources that can be accessed by the code in the assembly.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EXTERNAL_ACCESS is needed to access local and network resources, environment variables and the registry. Mention that EXTERNAL_ACCESS is needed to access the same SQL Server instance if a connection is made through a network interface. This isn't needed for SAFE as a separate direct access path (called a context connection) is provided for access to the local instance, without using a network interface.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Suggest that (in general) DBAs should be okay with SAFE assemblies, but will require some discussion about EXTERNAL_ACCESS assemblies, as well as needing solid justifications (which should be rare) for any UNSAFE assemblies.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814858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to students how ownership chains affect stored procedures and views. Mention that it also applies to functions.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graphic on the slide to explain that, with an unbroken ownership chain, User1 only needs permission to access the view. Because the owner of the view and table are the same user, no further permissions are required. In the lower part of the graphic, the view and table have different owners, so User1 needs explicit permissions on both the view and the table.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9336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Set Permissions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Ensure that you have completed the previous demonstrations in this module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In SQL Server Management Studio,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DatabasePermissions.sql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script file in the D:\Demofiles\Mod09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Grant schema permissions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This code grants SELECT permission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HumanResources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schema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hr_reader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database role, and INSERT, UPDATE, and EXECUTE permission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HumanResources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schema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hr_writer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database role.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Grant individual object permissions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This code grants EXECUTE permission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dbo.uspGetEmployeeManagers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stored procedure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hr_reader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database role; INSERT permission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Sales.SalesOrderHeader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Sales.SalesOrderDetail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tables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web_customer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database role; and SELECT permission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Production.vProductAndDescription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view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web_customer</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database role.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Override inherited permissions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This code grants INSERT and UPDATE permission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Sales</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schema procedure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AnthonyFrizzell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user, grants UPDATE permission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HumanResources.EmployeePayHistory</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table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[Payroll_Application]</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user; grants UPDATE permission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SalariedFlag</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column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HumanResources.Employee</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table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[Payroll_Application] </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user; and denies SELECT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HumanResources.EmployeePayHistory</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table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AnthonyFrizzell</a:t>
            </a:r>
            <a:r>
              <a:rPr lang="en-US" sz="1000" dirty="0" smtClean="0">
                <a:effectLst/>
                <a:latin typeface="Arial" panose="020B0604020202020204" pitchFamily="34" charset="0"/>
                <a:ea typeface="Times New Roman" panose="02020603050405020304" pitchFamily="18" charset="0"/>
                <a:cs typeface="Segoe UI" panose="020B0502040204020203" pitchFamily="34" charset="0"/>
              </a:rPr>
              <a:t> user.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View Effective Permissions</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under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database,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Tables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HumanResources.Employee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Table Properties – Employee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Permissions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 note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[Payroll_Application]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user has been explicitly granted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Update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permission.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274078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With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Payroll_Application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user selected, view the permissions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Effective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tab, and note that this user has SELECT permission on the table, and UPDATE permission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SalariedFlag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column. The SELECT permission has been implicitly granted through membership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hr_reader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role, which has inherited SELECT permission from permissions on the parent schema. The UPDATE permission was granted explicitly.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 Properties – Employee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close SQL Server Management Studio.</a:t>
            </a:r>
            <a:endParaRPr lang="en-GB" dirty="0"/>
          </a:p>
        </p:txBody>
      </p:sp>
      <p:sp>
        <p:nvSpPr>
          <p:cNvPr id="4" name="Slide Number Placeholder 3"/>
          <p:cNvSpPr>
            <a:spLocks noGrp="1"/>
          </p:cNvSpPr>
          <p:nvPr>
            <p:ph type="sldNum" sz="quarter" idx="10"/>
          </p:nvPr>
        </p:nvSpPr>
        <p:spPr/>
        <p:txBody>
          <a:bodyPr/>
          <a:lstStyle/>
          <a:p>
            <a:fld id="{7A1269EE-E87C-4209-AD36-FC92C0B8CC07}"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76572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Managing Server-Level Security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MIA-SQL SQL Server instance will be used to host application databases, including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It is a requirement that all corporate IT support personnel can alter any login and view any database on all SQL Server instances. They should have no additional administrative privileges on the SQL Server instance.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must be accessible by the following users:</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IT support personnel.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Sales employees in North America, Europe, and Asia.</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Sales managers.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 e-commerce web application that runs as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ADVENTUREWORKS\WebApplicationSvc</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service account.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 marketing application that runs on a non-Windows computer.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ADVENTUREWORKS.MSFT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domain includes the following global groups:</a:t>
            </a: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ADVENTUREWORKS\IT_Support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Contains all IT support personnel.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ADVENTUREWORKS\Sales_Asia</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Contains all sales employees in Asia.</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ADVENTUREWORKS\Sales_Europe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Contains all sales employees in Europe.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ADVENTUREWORKS\Sales_NorthAmerica</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Contains all sales employees in North America.</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ADVENTUREWORKS\Sales_Managers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Contains all sales managers.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domain administrator has created the following domain local groups, with the members shown:</a:t>
            </a:r>
          </a:p>
          <a:p>
            <a:pPr marL="342900" lvl="0"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ADVENTUREWORKS\Database_Managers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ADVENTUREWORKS\IT_Support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483608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ADVENTUREWORKS\InternetSales_Users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ADVENTUREWORKS\Sales_Asia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ADVENTUREWORKS\Sales_Europe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ADVENTUREWORKS\Sales_NorthAmerica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ADVENTUREWORKS\InternetSales_Managers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ADVENTUREWORKS\Sales_Managers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2: Managing Database-Level Security</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InternetSales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database contains the following schemas and database objects:</a:t>
            </a:r>
          </a:p>
          <a:p>
            <a:pPr marL="342900" lvl="0"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System objects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SalesOrderHeader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SalesOrderDetail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ProductSubcategory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ProductCategory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vProductCatalog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view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ChangeProductPrice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stored procedure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Courier New" panose="02070309020205020404" pitchFamily="49" charset="0"/>
              <a:buChar char="o"/>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The security requirements for the database are:</a:t>
            </a:r>
          </a:p>
        </p:txBody>
      </p:sp>
      <p:sp>
        <p:nvSpPr>
          <p:cNvPr id="4" name="Slide Number Placeholder 3"/>
          <p:cNvSpPr>
            <a:spLocks noGrp="1"/>
          </p:cNvSpPr>
          <p:nvPr>
            <p:ph type="sldNum" sz="quarter" idx="10"/>
          </p:nvPr>
        </p:nvSpPr>
        <p:spPr/>
        <p:txBody>
          <a:bodyPr/>
          <a:lstStyle/>
          <a:p>
            <a:fld id="{7A1269EE-E87C-4209-AD36-FC92C0B8CC07}" type="slidenum">
              <a:rPr lang="en-GB" smtClean="0"/>
              <a:t>37</a:t>
            </a:fld>
            <a:endParaRPr lang="en-GB" dirty="0"/>
          </a:p>
        </p:txBody>
      </p:sp>
      <p:sp>
        <p:nvSpPr>
          <p:cNvPr id="5" name="TextBox 4"/>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722032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IT support personnel must be able to manage security in the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sales employees and managers must be able to read all data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 managers must be able to insert and update any data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 managers must be able to execute any stored procedures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sales employees, sales managers, and the marketing application must be able to read all data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Customers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e-commerce application must be able to read data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Products.vProductCatalog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view.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e-commerce application must be able to insert rows into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Sales.SalesOrderHeader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Sales.SalesOrderDetail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 managers must be able to read all data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 managers must be able to execute any stored procedures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marketing application must be able to read any data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 must only be deleted by an application that has elevated privileges based on an additional password. The elevated privileges must enable the application to read, insert, update, and delete data as well as execute stored procedures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schema.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Exercise 3: Testing Database Access</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create the required server and database principals, and applied appropriate permissions. Now you must verify that the permissions enable users to access the data they require, but do not permit any unnecessary data access. </a:t>
            </a:r>
            <a:endParaRPr lang="en-GB" dirty="0"/>
          </a:p>
        </p:txBody>
      </p:sp>
      <p:sp>
        <p:nvSpPr>
          <p:cNvPr id="4" name="Slide Number Placeholder 3"/>
          <p:cNvSpPr>
            <a:spLocks noGrp="1"/>
          </p:cNvSpPr>
          <p:nvPr>
            <p:ph type="sldNum" sz="quarter" idx="10"/>
          </p:nvPr>
        </p:nvSpPr>
        <p:spPr/>
        <p:txBody>
          <a:bodyPr/>
          <a:lstStyle/>
          <a:p>
            <a:fld id="{7A1269EE-E87C-4209-AD36-FC92C0B8CC07}" type="slidenum">
              <a:rPr lang="en-GB" smtClean="0"/>
              <a:t>38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08085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7A1269EE-E87C-4209-AD36-FC92C0B8CC07}" type="slidenum">
              <a:rPr lang="en-GB" smtClean="0"/>
              <a:t>39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3260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867453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Compare your solution to the scripts provided in the D:\Labfiles\Lab09\Solution folder. What did you do differently?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There are multiple ways to meet the requirements, so there may be many differences.</a:t>
            </a: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sort of login would be required for a user in a Windows domain that is not trusted by the domain in which SQL Server is installed?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SQL Server login.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40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052614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Your organization needs to track data access by individual Windows users. Does this mean you cannot base logins on Windows groups?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a:t>
            </a: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Best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Practice: </a:t>
            </a:r>
            <a:r>
              <a:rPr lang="en-GB" sz="1000" dirty="0" smtClean="0">
                <a:effectLst/>
                <a:latin typeface="Arial" panose="020B0604020202020204" pitchFamily="34" charset="0"/>
                <a:ea typeface="Calibri" panose="020F0502020204030204" pitchFamily="34" charset="0"/>
                <a:cs typeface="Segoe UI" panose="020B0502040204020203" pitchFamily="34" charset="0"/>
              </a:rPr>
              <a:t>When implementing security in SQL Server, consider the following best practices: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Minimize the number of SQL Server logins.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Windows group logins to simplify ongoing management where possible.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Disable logins rather than dropping them if there is any chance that they will be needed again.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expiry dates are applied to logins that are created for temporary purposes.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fixed server-level roles to delegate server-level management responsibility, and only create user-defined server-level roles if your specific administrative delegation solution requires them.</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Disable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guest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user in user databases unless you specifically require guest access.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Aim to grant the minimum number of explicit permissions possible to meet the security requirements, and use membership of roles and inheritance to ensure the correct effective permissions.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every user has only the permission they actually require.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57760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41706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slide to talk through the various ways in which a user can gain access to a database. When discussing Windows logins, point out that a common approach in a Windows environment is to add Windows users to global groups that reflect the organization, add global groups to local groups that reflect access requirement sot specific resources, and assign resource access to the local groups. In terms of SQL Server, this approach entails creating logins in SQL Server for local Windows groups rather than for individual Windows users. The benefit of this approach is that access to SQL Server is determined by membership of Windows groups, making it easier to manage as employees start, change job roles, and leave.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students understand the differences between logins and database users. Explain that database users are often mapped to logins of the same name, but this is not a requirement.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contained databases is an exceptional case, where users can access the database without requiring a login in the SQL Server instance. Contained databases are discussed later in this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a question arises about logins for keys and certificates, explain that they are an advanced topic beyond the scope of this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37026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students fully understand how permission inheritance works. If time permits, go over a few examples in which a user is a member of a role, which is in turn granted permission on a schema. Make sure students understand that a DENY permission “trumps” any other permission, whether explicit or inherited.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16946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developers have created an app that runs on Windows Phone and uses a single SQL Server login, called “appAccess” to access the underlying database. Things worked well to begin with but users are now complaining that they cannot logon to the application. You suspect that the password for the login has expired. Which of the following commands should you use to ensure that app users can authenticate without developers having to reset passwords in the app configuration?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ALTER LOGIN appAccess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CHECK_POLICY = OFF;</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ALTER LOGIN appAccess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CHECK_POLICY = 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ALTER LOGIN appAccess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CHECK_EXPIRATION = OFF;</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ALTER LOGIN appAccess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CHECK_EXPIRATION = 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ALTER LOGIN appAccess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MUST_CHANGE;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ALTER LOGIN appAccess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WITH CHECK_EXPIRATION = OFF;</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29345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Avoid getting into an in-depth discussion about the configuration of Kerberos delegation. The key point is that the application model determines the logins that the DBA will need to manage for that application. In a trusted server model, quite often there is only one login (for the application itself); making security management considerably simpler for this model than for the impersonation/delegation model. However, the key advantage of the impersonation/delegation model is that you can audit individual user access at the database level, which may be a policy compliance requirement in some scenarios.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7A1269EE-E87C-4209-AD36-FC92C0B8CC07}"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9: Managing SQL Server Security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70666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6982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192578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715109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476787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865033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826282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5380564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787673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437382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859294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758737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14823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863283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320525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0702598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057204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91137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07562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86622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9360748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8437226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401064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636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2372358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2039078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9139378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902501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0322024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166299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075235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3633840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98414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962237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946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2810939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630245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390748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1585804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9814764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139616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8914863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407524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542462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178282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660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417028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069906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094585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457098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313136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44015159"/>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1206686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976135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7432611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625874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8266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9075015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1391032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34849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0536485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5111775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012467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987549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2661229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3856620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871627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56617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821842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320944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50273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0439727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612606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030371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7390337"/>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28492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349284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7138219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75869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407909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199175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5361484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558829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4802769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1802450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86545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029800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0850060"/>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047900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0315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8022332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6625066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1816105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90711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301623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178148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9925740"/>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195604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715958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717184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140725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203920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70453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247989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5170221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3626767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967345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6790250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28983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343616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3825874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67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1155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581712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306230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810883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379592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248441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7535268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3551581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060283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86007359"/>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465125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5084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471720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542498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99046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627033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6550048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393283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478511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9445230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0621270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902566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055268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303644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859630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285345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9037903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410334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9937658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444887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593227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097820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7343800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957318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198698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729428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4883009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623031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733550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5614140"/>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94448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137184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271398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486153"/>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42150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655375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47175266"/>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70310564"/>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9481049"/>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95981494"/>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650113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0973064"/>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1021037"/>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769755"/>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215098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099590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2637510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8383625"/>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988769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0281827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37112564"/>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1994413"/>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0744867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620648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384104"/>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332433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90073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8120432"/>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796271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748087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6143300"/>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772012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54423094"/>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26163131"/>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971923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45724554"/>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9852110"/>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14434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8925852"/>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7695738"/>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123554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75414924"/>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131376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994788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210471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71927518"/>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5098394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8609202"/>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539392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381145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3990109"/>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2288047"/>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4442966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464309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0371376"/>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760245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149465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3041659"/>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81759854"/>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317961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6622957"/>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3058340"/>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969906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8472787"/>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114497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8067786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7579865"/>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51819971"/>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849047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785958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543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95334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57435234"/>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70780332"/>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6608643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981426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85338446"/>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8249669"/>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1440688"/>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3621434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721705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6395214"/>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43599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657333"/>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984293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272965"/>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1697105"/>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43460296"/>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994497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16792101"/>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17742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365181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7098530"/>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8455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3067944"/>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8348230"/>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28121619"/>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9664180"/>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1957606"/>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69595382"/>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2745610"/>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2809312"/>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52880785"/>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849861"/>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57521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1178200"/>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5507907"/>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349903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98708202"/>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4007992"/>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3106314"/>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013949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40517533"/>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62982736"/>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1109693"/>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955186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9358322"/>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3996558"/>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229954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3752825"/>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5855770"/>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7896016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1962282"/>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6296731"/>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608681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2936760"/>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713797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489277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9629490"/>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66236255"/>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7224247"/>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1063977"/>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6007993"/>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842206"/>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6684933"/>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46582004"/>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403278"/>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12504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95912306"/>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7570898"/>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54529679"/>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9696431"/>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3992314"/>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1118781"/>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119065"/>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0699791"/>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0614409"/>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7503018"/>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31569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19881550"/>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0883556"/>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302237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98757153"/>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90194160"/>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9920778"/>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667877"/>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087383"/>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6168627"/>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3074349"/>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7759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8577112"/>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1771494"/>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6953119"/>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6598725"/>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7157470"/>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82376666"/>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50836394"/>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5603606"/>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22003302"/>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9968629"/>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09113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73143456"/>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91130732"/>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9277542"/>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9271930"/>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2551657"/>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6110512"/>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9353540"/>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21012516"/>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78181651"/>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3019136"/>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7886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68146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5561200"/>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912062"/>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7575385"/>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8479731"/>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166343"/>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46599083"/>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7995604"/>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7896661"/>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5326198"/>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72753844"/>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729284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0473570"/>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1388497"/>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00490999"/>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90136087"/>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8169327"/>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07398348"/>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280816"/>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664656"/>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4576666"/>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0100036"/>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15850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3265398"/>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13090048"/>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82658903"/>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9162604"/>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25563834"/>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1356303"/>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6772668"/>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69653588"/>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005221"/>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0987303"/>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28613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675275"/>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1315035"/>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2611555"/>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97829758"/>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0285873"/>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8885326"/>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8784667"/>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2056443"/>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082692"/>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98246267"/>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4299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16200631"/>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6528277"/>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2031609"/>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1773812"/>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3129845"/>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81574689"/>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2829075"/>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71111367"/>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009112"/>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1291787"/>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12702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5615733"/>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898188"/>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21989186"/>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2160477"/>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3250238"/>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4107968"/>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4837956"/>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91812519"/>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1738873"/>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09387023"/>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30514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1819287"/>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5415619"/>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94209497"/>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338752"/>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2503946"/>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0248205"/>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4688449"/>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0338477"/>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19491040"/>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77069378"/>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54239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957328"/>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70700159"/>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5239158"/>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5456120"/>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47158524"/>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3314105"/>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8851086"/>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7182169"/>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1506493"/>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1955812"/>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091759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58368036"/>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74102965"/>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9985931"/>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7726939"/>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1296966"/>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6245150"/>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49100033"/>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5633565"/>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8509339"/>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8980515"/>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92808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50731031"/>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4190154"/>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44552517"/>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79038781"/>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824151"/>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91469877"/>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5587396"/>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9904314"/>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2635907"/>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319192"/>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94918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914845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096087"/>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1111137"/>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373240"/>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3977373"/>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99212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689478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352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64886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77162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3470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841376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74615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72827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0891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351943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054890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372182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04613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1588819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57149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2544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03478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0241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83227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27272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78277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46799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978840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6097769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203325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95920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960892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16005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22964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046000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96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238086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66921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247850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238060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679480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126327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9423162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072697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7982778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855269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276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613843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132039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4370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916428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585667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47297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565179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1737111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0910446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730190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94482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theme" Target="../theme/theme37.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1.xml"/><Relationship Id="rId13" Type="http://schemas.openxmlformats.org/officeDocument/2006/relationships/theme" Target="../theme/theme38.xml"/><Relationship Id="rId3" Type="http://schemas.openxmlformats.org/officeDocument/2006/relationships/slideLayout" Target="../slideLayouts/slideLayout446.xml"/><Relationship Id="rId7" Type="http://schemas.openxmlformats.org/officeDocument/2006/relationships/slideLayout" Target="../slideLayouts/slideLayout450.xml"/><Relationship Id="rId12" Type="http://schemas.openxmlformats.org/officeDocument/2006/relationships/slideLayout" Target="../slideLayouts/slideLayout455.xml"/><Relationship Id="rId2" Type="http://schemas.openxmlformats.org/officeDocument/2006/relationships/slideLayout" Target="../slideLayouts/slideLayout445.xml"/><Relationship Id="rId1" Type="http://schemas.openxmlformats.org/officeDocument/2006/relationships/slideLayout" Target="../slideLayouts/slideLayout444.xml"/><Relationship Id="rId6" Type="http://schemas.openxmlformats.org/officeDocument/2006/relationships/slideLayout" Target="../slideLayouts/slideLayout449.xml"/><Relationship Id="rId11" Type="http://schemas.openxmlformats.org/officeDocument/2006/relationships/slideLayout" Target="../slideLayouts/slideLayout454.xml"/><Relationship Id="rId5" Type="http://schemas.openxmlformats.org/officeDocument/2006/relationships/slideLayout" Target="../slideLayouts/slideLayout448.xml"/><Relationship Id="rId10" Type="http://schemas.openxmlformats.org/officeDocument/2006/relationships/slideLayout" Target="../slideLayouts/slideLayout453.xml"/><Relationship Id="rId4" Type="http://schemas.openxmlformats.org/officeDocument/2006/relationships/slideLayout" Target="../slideLayouts/slideLayout447.xml"/><Relationship Id="rId9" Type="http://schemas.openxmlformats.org/officeDocument/2006/relationships/slideLayout" Target="../slideLayouts/slideLayout452.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3.xml"/><Relationship Id="rId13" Type="http://schemas.openxmlformats.org/officeDocument/2006/relationships/theme" Target="../theme/theme39.xml"/><Relationship Id="rId3" Type="http://schemas.openxmlformats.org/officeDocument/2006/relationships/slideLayout" Target="../slideLayouts/slideLayout458.xml"/><Relationship Id="rId7" Type="http://schemas.openxmlformats.org/officeDocument/2006/relationships/slideLayout" Target="../slideLayouts/slideLayout462.xml"/><Relationship Id="rId12" Type="http://schemas.openxmlformats.org/officeDocument/2006/relationships/slideLayout" Target="../slideLayouts/slideLayout467.xml"/><Relationship Id="rId2" Type="http://schemas.openxmlformats.org/officeDocument/2006/relationships/slideLayout" Target="../slideLayouts/slideLayout457.xml"/><Relationship Id="rId1" Type="http://schemas.openxmlformats.org/officeDocument/2006/relationships/slideLayout" Target="../slideLayouts/slideLayout456.xml"/><Relationship Id="rId6" Type="http://schemas.openxmlformats.org/officeDocument/2006/relationships/slideLayout" Target="../slideLayouts/slideLayout461.xml"/><Relationship Id="rId11" Type="http://schemas.openxmlformats.org/officeDocument/2006/relationships/slideLayout" Target="../slideLayouts/slideLayout466.xml"/><Relationship Id="rId5" Type="http://schemas.openxmlformats.org/officeDocument/2006/relationships/slideLayout" Target="../slideLayouts/slideLayout460.xml"/><Relationship Id="rId10" Type="http://schemas.openxmlformats.org/officeDocument/2006/relationships/slideLayout" Target="../slideLayouts/slideLayout465.xml"/><Relationship Id="rId4" Type="http://schemas.openxmlformats.org/officeDocument/2006/relationships/slideLayout" Target="../slideLayouts/slideLayout459.xml"/><Relationship Id="rId9" Type="http://schemas.openxmlformats.org/officeDocument/2006/relationships/slideLayout" Target="../slideLayouts/slideLayout46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5.xml"/><Relationship Id="rId13" Type="http://schemas.openxmlformats.org/officeDocument/2006/relationships/theme" Target="../theme/theme40.xml"/><Relationship Id="rId3" Type="http://schemas.openxmlformats.org/officeDocument/2006/relationships/slideLayout" Target="../slideLayouts/slideLayout470.xml"/><Relationship Id="rId7" Type="http://schemas.openxmlformats.org/officeDocument/2006/relationships/slideLayout" Target="../slideLayouts/slideLayout474.xml"/><Relationship Id="rId12" Type="http://schemas.openxmlformats.org/officeDocument/2006/relationships/slideLayout" Target="../slideLayouts/slideLayout479.xml"/><Relationship Id="rId2" Type="http://schemas.openxmlformats.org/officeDocument/2006/relationships/slideLayout" Target="../slideLayouts/slideLayout469.xml"/><Relationship Id="rId1" Type="http://schemas.openxmlformats.org/officeDocument/2006/relationships/slideLayout" Target="../slideLayouts/slideLayout468.xml"/><Relationship Id="rId6" Type="http://schemas.openxmlformats.org/officeDocument/2006/relationships/slideLayout" Target="../slideLayouts/slideLayout473.xml"/><Relationship Id="rId11" Type="http://schemas.openxmlformats.org/officeDocument/2006/relationships/slideLayout" Target="../slideLayouts/slideLayout478.xml"/><Relationship Id="rId5" Type="http://schemas.openxmlformats.org/officeDocument/2006/relationships/slideLayout" Target="../slideLayouts/slideLayout472.xml"/><Relationship Id="rId10" Type="http://schemas.openxmlformats.org/officeDocument/2006/relationships/slideLayout" Target="../slideLayouts/slideLayout477.xml"/><Relationship Id="rId4" Type="http://schemas.openxmlformats.org/officeDocument/2006/relationships/slideLayout" Target="../slideLayouts/slideLayout471.xml"/><Relationship Id="rId9" Type="http://schemas.openxmlformats.org/officeDocument/2006/relationships/slideLayout" Target="../slideLayouts/slideLayout476.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7.xml"/><Relationship Id="rId13" Type="http://schemas.openxmlformats.org/officeDocument/2006/relationships/theme" Target="../theme/theme41.xml"/><Relationship Id="rId3" Type="http://schemas.openxmlformats.org/officeDocument/2006/relationships/slideLayout" Target="../slideLayouts/slideLayout482.xml"/><Relationship Id="rId7" Type="http://schemas.openxmlformats.org/officeDocument/2006/relationships/slideLayout" Target="../slideLayouts/slideLayout486.xml"/><Relationship Id="rId12" Type="http://schemas.openxmlformats.org/officeDocument/2006/relationships/slideLayout" Target="../slideLayouts/slideLayout491.xml"/><Relationship Id="rId2" Type="http://schemas.openxmlformats.org/officeDocument/2006/relationships/slideLayout" Target="../slideLayouts/slideLayout481.xml"/><Relationship Id="rId1" Type="http://schemas.openxmlformats.org/officeDocument/2006/relationships/slideLayout" Target="../slideLayouts/slideLayout480.xml"/><Relationship Id="rId6" Type="http://schemas.openxmlformats.org/officeDocument/2006/relationships/slideLayout" Target="../slideLayouts/slideLayout485.xml"/><Relationship Id="rId11" Type="http://schemas.openxmlformats.org/officeDocument/2006/relationships/slideLayout" Target="../slideLayouts/slideLayout490.xml"/><Relationship Id="rId5" Type="http://schemas.openxmlformats.org/officeDocument/2006/relationships/slideLayout" Target="../slideLayouts/slideLayout484.xml"/><Relationship Id="rId10" Type="http://schemas.openxmlformats.org/officeDocument/2006/relationships/slideLayout" Target="../slideLayouts/slideLayout489.xml"/><Relationship Id="rId4" Type="http://schemas.openxmlformats.org/officeDocument/2006/relationships/slideLayout" Target="../slideLayouts/slideLayout483.xml"/><Relationship Id="rId9" Type="http://schemas.openxmlformats.org/officeDocument/2006/relationships/slideLayout" Target="../slideLayouts/slideLayout488.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99.xml"/><Relationship Id="rId13" Type="http://schemas.openxmlformats.org/officeDocument/2006/relationships/theme" Target="../theme/theme42.xml"/><Relationship Id="rId3" Type="http://schemas.openxmlformats.org/officeDocument/2006/relationships/slideLayout" Target="../slideLayouts/slideLayout494.xml"/><Relationship Id="rId7" Type="http://schemas.openxmlformats.org/officeDocument/2006/relationships/slideLayout" Target="../slideLayouts/slideLayout498.xml"/><Relationship Id="rId12" Type="http://schemas.openxmlformats.org/officeDocument/2006/relationships/slideLayout" Target="../slideLayouts/slideLayout503.xml"/><Relationship Id="rId2" Type="http://schemas.openxmlformats.org/officeDocument/2006/relationships/slideLayout" Target="../slideLayouts/slideLayout493.xml"/><Relationship Id="rId1" Type="http://schemas.openxmlformats.org/officeDocument/2006/relationships/slideLayout" Target="../slideLayouts/slideLayout492.xml"/><Relationship Id="rId6" Type="http://schemas.openxmlformats.org/officeDocument/2006/relationships/slideLayout" Target="../slideLayouts/slideLayout497.xml"/><Relationship Id="rId11" Type="http://schemas.openxmlformats.org/officeDocument/2006/relationships/slideLayout" Target="../slideLayouts/slideLayout502.xml"/><Relationship Id="rId5" Type="http://schemas.openxmlformats.org/officeDocument/2006/relationships/slideLayout" Target="../slideLayouts/slideLayout496.xml"/><Relationship Id="rId10" Type="http://schemas.openxmlformats.org/officeDocument/2006/relationships/slideLayout" Target="../slideLayouts/slideLayout501.xml"/><Relationship Id="rId4" Type="http://schemas.openxmlformats.org/officeDocument/2006/relationships/slideLayout" Target="../slideLayouts/slideLayout495.xml"/><Relationship Id="rId9" Type="http://schemas.openxmlformats.org/officeDocument/2006/relationships/slideLayout" Target="../slideLayouts/slideLayout50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10972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5014306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7672779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7658754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4409068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41289996"/>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5798673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2895402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6852639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0824162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5611841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0241420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6430769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33719509"/>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7983005"/>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78060287"/>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4750732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12793535"/>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98654815"/>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9316524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75457909"/>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06141829"/>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6524347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95753007"/>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70174385"/>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31116803"/>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57434640"/>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87632941"/>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73533473"/>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10337500"/>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4491055"/>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30967969"/>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00933898"/>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6643955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73287120"/>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56162977"/>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75551618"/>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9366068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243658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678724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4392696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489015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0.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8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5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6.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30.xml"/></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3.xml"/><Relationship Id="rId1" Type="http://schemas.openxmlformats.org/officeDocument/2006/relationships/slideLayout" Target="../slideLayouts/slideLayout34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7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7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9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0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84.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42.xml"/><Relationship Id="rId5" Type="http://schemas.openxmlformats.org/officeDocument/2006/relationships/image" Target="../media/image3.emf"/><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9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08.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54.xml"/><Relationship Id="rId5" Type="http://schemas.openxmlformats.org/officeDocument/2006/relationships/image" Target="../media/image4.emf"/><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5.png"/><Relationship Id="rId7"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66.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2.xml"/><Relationship Id="rId5" Type="http://schemas.openxmlformats.org/officeDocument/2006/relationships/image" Target="../media/image4.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9</a:t>
            </a:r>
            <a:endParaRPr lang="en-GB" dirty="0"/>
          </a:p>
        </p:txBody>
      </p:sp>
      <p:sp>
        <p:nvSpPr>
          <p:cNvPr id="3" name="Subtitle 2"/>
          <p:cNvSpPr>
            <a:spLocks noGrp="1"/>
          </p:cNvSpPr>
          <p:nvPr>
            <p:ph type="subTitle" sz="quarter" idx="1"/>
          </p:nvPr>
        </p:nvSpPr>
        <p:spPr/>
        <p:txBody>
          <a:bodyPr/>
          <a:lstStyle/>
          <a:p>
            <a:r>
              <a:rPr lang="en-GB" dirty="0" smtClean="0"/>
              <a:t>Managing SQL Server Security
</a:t>
            </a:r>
            <a:endParaRPr lang="en-GB" dirty="0"/>
          </a:p>
        </p:txBody>
      </p:sp>
    </p:spTree>
    <p:extLst>
      <p:ext uri="{BB962C8B-B14F-4D97-AF65-F5344CB8AC3E}">
        <p14:creationId xmlns:p14="http://schemas.microsoft.com/office/powerpoint/2010/main" val="100033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Authentication Options</a:t>
            </a:r>
            <a:endParaRPr lang="en-GB" dirty="0"/>
          </a:p>
        </p:txBody>
      </p:sp>
      <p:sp>
        <p:nvSpPr>
          <p:cNvPr id="4" name="Content Placeholder 2"/>
          <p:cNvSpPr txBox="1">
            <a:spLocks/>
          </p:cNvSpPr>
          <p:nvPr/>
        </p:nvSpPr>
        <p:spPr>
          <a:xfrm>
            <a:off x="458788" y="1229709"/>
            <a:ext cx="8119156" cy="485153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Authentication is the process of verifying that an identity is valid:</a:t>
            </a:r>
          </a:p>
          <a:p>
            <a:pPr lvl="1"/>
            <a:r>
              <a:rPr lang="en-US" kern="0" dirty="0">
                <a:solidFill>
                  <a:srgbClr val="000000"/>
                </a:solidFill>
              </a:rPr>
              <a:t>Windows authentication – only users authenticated by Windows can connect</a:t>
            </a:r>
          </a:p>
          <a:p>
            <a:pPr lvl="1"/>
            <a:r>
              <a:rPr lang="en-US" kern="0" dirty="0">
                <a:solidFill>
                  <a:srgbClr val="000000"/>
                </a:solidFill>
              </a:rPr>
              <a:t>Mixed authentication – users authenticated by Windows or SQL Server can connect</a:t>
            </a:r>
          </a:p>
          <a:p>
            <a:pPr lvl="1"/>
            <a:endParaRPr lang="en-US" kern="0" dirty="0">
              <a:solidFill>
                <a:srgbClr val="000000"/>
              </a:solidFill>
            </a:endParaRPr>
          </a:p>
        </p:txBody>
      </p:sp>
    </p:spTree>
    <p:extLst>
      <p:ext uri="{BB962C8B-B14F-4D97-AF65-F5344CB8AC3E}">
        <p14:creationId xmlns:p14="http://schemas.microsoft.com/office/powerpoint/2010/main" val="3262120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Logins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Create logins:</a:t>
            </a:r>
          </a:p>
          <a:p>
            <a:pPr lvl="1"/>
            <a:r>
              <a:rPr lang="en-GB" kern="0" dirty="0">
                <a:solidFill>
                  <a:srgbClr val="000000"/>
                </a:solidFill>
              </a:rPr>
              <a:t>In SQL Server Management Studio</a:t>
            </a:r>
          </a:p>
          <a:p>
            <a:pPr lvl="1"/>
            <a:r>
              <a:rPr lang="en-GB" kern="0" dirty="0">
                <a:solidFill>
                  <a:srgbClr val="000000"/>
                </a:solidFill>
              </a:rPr>
              <a:t>By using the CREATE LOGIN statement</a:t>
            </a:r>
          </a:p>
          <a:p>
            <a:pPr lvl="1"/>
            <a:r>
              <a:rPr lang="en-GB" kern="0" dirty="0">
                <a:solidFill>
                  <a:srgbClr val="000000"/>
                </a:solidFill>
              </a:rPr>
              <a:t>Set security policy for SQL Server Logins</a:t>
            </a:r>
          </a:p>
          <a:p>
            <a:pPr lvl="0"/>
            <a:r>
              <a:rPr lang="en-GB" kern="0" dirty="0">
                <a:solidFill>
                  <a:srgbClr val="000000"/>
                </a:solidFill>
              </a:rPr>
              <a:t>Remove logins by using the </a:t>
            </a:r>
            <a:br>
              <a:rPr lang="en-GB" kern="0" dirty="0">
                <a:solidFill>
                  <a:srgbClr val="000000"/>
                </a:solidFill>
              </a:rPr>
            </a:br>
            <a:r>
              <a:rPr lang="en-GB" kern="0" dirty="0">
                <a:solidFill>
                  <a:srgbClr val="000000"/>
                </a:solidFill>
              </a:rPr>
              <a:t>DROP LOGIN statement</a:t>
            </a:r>
          </a:p>
          <a:p>
            <a:pPr lvl="0"/>
            <a:endParaRPr lang="en-GB" kern="0" dirty="0">
              <a:solidFill>
                <a:srgbClr val="000000"/>
              </a:solidFill>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715" y="1090496"/>
            <a:ext cx="24479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3"/>
          <p:cNvSpPr>
            <a:spLocks noChangeArrowheads="1"/>
          </p:cNvSpPr>
          <p:nvPr/>
        </p:nvSpPr>
        <p:spPr bwMode="auto">
          <a:xfrm>
            <a:off x="757488" y="4078813"/>
            <a:ext cx="7659583" cy="2585323"/>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CREATE LOGIN [ADVENTUREWORKS\SalesReps]</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FROM WINDOWS</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WITH DEFAULT_DATABASE =[salesdb];</a:t>
            </a:r>
          </a:p>
          <a:p>
            <a:pPr lvl="0" fontAlgn="base">
              <a:spcBef>
                <a:spcPct val="0"/>
              </a:spcBef>
              <a:spcAft>
                <a:spcPct val="0"/>
              </a:spcAft>
            </a:pPr>
            <a:endParaRPr lang="en-GB"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CREATE LOGIN DanDrayton</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WITH PASSWORD = 'Pa$$w0rd', CHECK_POLICY = ON,</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DEFAULT_DATABASE = [salesdb];</a:t>
            </a:r>
          </a:p>
          <a:p>
            <a:pPr lvl="0" fontAlgn="base">
              <a:spcBef>
                <a:spcPct val="0"/>
              </a:spcBef>
              <a:spcAft>
                <a:spcPct val="0"/>
              </a:spcAft>
            </a:pPr>
            <a:endParaRPr lang="en-US"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DROP LOGIN </a:t>
            </a:r>
            <a:r>
              <a:rPr lang="en-GB" dirty="0">
                <a:solidFill>
                  <a:srgbClr val="000000"/>
                </a:solidFill>
                <a:latin typeface="Lucida Sans Unicode" panose="020B0602030504020204" pitchFamily="34" charset="0"/>
                <a:cs typeface="Lucida Sans Unicode" panose="020B0602030504020204" pitchFamily="34" charset="0"/>
              </a:rPr>
              <a:t>DanDrayton</a:t>
            </a:r>
            <a:r>
              <a:rPr lang="en-US"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54499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name="c7177329-3ddb-4aa1-9f3e-8fe7a0abeb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Server-Level Roles</a:t>
            </a:r>
            <a:endParaRPr lang="en-GB" dirty="0"/>
          </a:p>
        </p:txBody>
      </p:sp>
      <p:sp>
        <p:nvSpPr>
          <p:cNvPr id="4" name="Content Placeholder 1"/>
          <p:cNvSpPr txBox="1">
            <a:spLocks/>
          </p:cNvSpPr>
          <p:nvPr/>
        </p:nvSpPr>
        <p:spPr>
          <a:xfrm>
            <a:off x="458788" y="1021215"/>
            <a:ext cx="572974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All server-level principals are members of the </a:t>
            </a:r>
            <a:r>
              <a:rPr lang="en-GB" b="1" kern="0" dirty="0">
                <a:solidFill>
                  <a:srgbClr val="000000"/>
                </a:solidFill>
              </a:rPr>
              <a:t>public</a:t>
            </a:r>
            <a:r>
              <a:rPr lang="en-GB" kern="0" dirty="0">
                <a:solidFill>
                  <a:srgbClr val="000000"/>
                </a:solidFill>
              </a:rPr>
              <a:t> server role</a:t>
            </a:r>
          </a:p>
          <a:p>
            <a:pPr lvl="0"/>
            <a:r>
              <a:rPr lang="en-GB" kern="0" dirty="0">
                <a:solidFill>
                  <a:srgbClr val="000000"/>
                </a:solidFill>
              </a:rPr>
              <a:t>Assign logins to fixed server-level roles to delegate administrative tasks</a:t>
            </a:r>
          </a:p>
          <a:p>
            <a:pPr lvl="0"/>
            <a:endParaRPr lang="en-GB" kern="0" dirty="0">
              <a:solidFill>
                <a:srgbClr val="000000"/>
              </a:solidFill>
            </a:endParaRPr>
          </a:p>
          <a:p>
            <a:pPr lvl="0"/>
            <a:endParaRPr lang="en-GB" kern="0" dirty="0">
              <a:solidFill>
                <a:srgbClr val="000000"/>
              </a:solidFill>
            </a:endParaRPr>
          </a:p>
          <a:p>
            <a:pPr lvl="0"/>
            <a:r>
              <a:rPr lang="en-GB" kern="0" dirty="0">
                <a:solidFill>
                  <a:srgbClr val="000000"/>
                </a:solidFill>
              </a:rPr>
              <a:t>Create user-defined server roles if fixed roles don’t meet your needs</a:t>
            </a:r>
          </a:p>
        </p:txBody>
      </p:sp>
      <p:sp>
        <p:nvSpPr>
          <p:cNvPr id="5" name="TextBox 4"/>
          <p:cNvSpPr txBox="1"/>
          <p:nvPr/>
        </p:nvSpPr>
        <p:spPr>
          <a:xfrm>
            <a:off x="800471" y="5256346"/>
            <a:ext cx="5580374" cy="1200329"/>
          </a:xfrm>
          <a:prstGeom prst="rect">
            <a:avLst/>
          </a:prstGeom>
          <a:solidFill>
            <a:srgbClr val="D2D2D2"/>
          </a:solidFill>
          <a:ln>
            <a:noFill/>
          </a:ln>
        </p:spPr>
        <p:txBody>
          <a:bodyPr wrap="none" rtlCol="0">
            <a:spAutoFit/>
          </a:bodyPr>
          <a:lstStyle/>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CREATE SERVER ROLE app_admin;</a:t>
            </a:r>
          </a:p>
          <a:p>
            <a:pPr lvl="0" fontAlgn="base">
              <a:spcBef>
                <a:spcPct val="0"/>
              </a:spcBef>
              <a:spcAft>
                <a:spcPct val="0"/>
              </a:spcAft>
            </a:pPr>
            <a:endParaRPr lang="en-GB"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ALTER SERVER ROLE app_admin</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ADD MEMBER [ADVENTUREWORKS\WebAdmins];</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p:cNvSpPr txBox="1"/>
          <p:nvPr/>
        </p:nvSpPr>
        <p:spPr>
          <a:xfrm>
            <a:off x="800471" y="3449281"/>
            <a:ext cx="5623655" cy="646331"/>
          </a:xfrm>
          <a:prstGeom prst="rect">
            <a:avLst/>
          </a:prstGeom>
          <a:solidFill>
            <a:srgbClr val="D2D2D2"/>
          </a:solidFill>
          <a:ln>
            <a:noFill/>
          </a:ln>
        </p:spPr>
        <p:txBody>
          <a:bodyPr wrap="none" rtlCol="0">
            <a:spAutoFit/>
          </a:bodyPr>
          <a:lstStyle/>
          <a:p>
            <a:r>
              <a:rPr lang="en-GB" b="0" dirty="0" smtClean="0">
                <a:latin typeface="Lucida Sans Unicode" panose="020B0602030504020204" pitchFamily="34" charset="0"/>
                <a:cs typeface="Lucida Sans Unicode" panose="020B0602030504020204" pitchFamily="34" charset="0"/>
              </a:rPr>
              <a:t>ALTER SERVER ROLE dbcreator</a:t>
            </a:r>
          </a:p>
          <a:p>
            <a:r>
              <a:rPr lang="en-GB" b="0" dirty="0" smtClean="0">
                <a:latin typeface="Lucida Sans Unicode" panose="020B0602030504020204" pitchFamily="34" charset="0"/>
                <a:cs typeface="Lucida Sans Unicode" panose="020B0602030504020204" pitchFamily="34" charset="0"/>
              </a:rPr>
              <a:t>ADD MEMBER [ADVENTUREWORKS\JuniorDBAs];</a:t>
            </a:r>
            <a:endParaRPr lang="en-US" b="0" dirty="0">
              <a:latin typeface="Lucida Sans Unicode" panose="020B0602030504020204" pitchFamily="34" charset="0"/>
              <a:cs typeface="Lucida Sans Unicode" panose="020B0602030504020204" pitchFamily="34" charset="0"/>
            </a:endParaRPr>
          </a:p>
        </p:txBody>
      </p:sp>
      <p:pic>
        <p:nvPicPr>
          <p:cNvPr id="7" name="Picture 6"/>
          <p:cNvPicPr>
            <a:picLocks noChangeAspect="1"/>
          </p:cNvPicPr>
          <p:nvPr/>
        </p:nvPicPr>
        <p:blipFill>
          <a:blip r:embed="rId3"/>
          <a:stretch>
            <a:fillRect/>
          </a:stretch>
        </p:blipFill>
        <p:spPr>
          <a:xfrm>
            <a:off x="6188529" y="1368473"/>
            <a:ext cx="2733675" cy="1733550"/>
          </a:xfrm>
          <a:prstGeom prst="rect">
            <a:avLst/>
          </a:prstGeom>
        </p:spPr>
      </p:pic>
    </p:spTree>
    <p:extLst>
      <p:ext uri="{BB962C8B-B14F-4D97-AF65-F5344CB8AC3E}">
        <p14:creationId xmlns:p14="http://schemas.microsoft.com/office/powerpoint/2010/main" val="39656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08c0ab5-4841-4533-86e2-45f125a2af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Server-Level Permissions</a:t>
            </a:r>
            <a:endParaRPr lang="en-GB" dirty="0"/>
          </a:p>
        </p:txBody>
      </p:sp>
      <p:sp>
        <p:nvSpPr>
          <p:cNvPr id="4" name="Content Placeholder 2"/>
          <p:cNvSpPr txBox="1">
            <a:spLocks/>
          </p:cNvSpPr>
          <p:nvPr/>
        </p:nvSpPr>
        <p:spPr>
          <a:xfrm>
            <a:off x="359728" y="1021215"/>
            <a:ext cx="844137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Server-level permissions include:</a:t>
            </a:r>
          </a:p>
          <a:p>
            <a:pPr lvl="1"/>
            <a:r>
              <a:rPr lang="en-GB" kern="0" dirty="0">
                <a:solidFill>
                  <a:srgbClr val="000000"/>
                </a:solidFill>
              </a:rPr>
              <a:t>Server connectivity</a:t>
            </a:r>
            <a:endParaRPr lang="en-US" kern="0" dirty="0">
              <a:solidFill>
                <a:srgbClr val="000000"/>
              </a:solidFill>
            </a:endParaRPr>
          </a:p>
          <a:p>
            <a:pPr lvl="1"/>
            <a:r>
              <a:rPr lang="en-GB" kern="0" dirty="0">
                <a:solidFill>
                  <a:srgbClr val="000000"/>
                </a:solidFill>
              </a:rPr>
              <a:t>Administrative tasks</a:t>
            </a:r>
          </a:p>
          <a:p>
            <a:pPr lvl="0"/>
            <a:r>
              <a:rPr lang="en-GB" kern="0" dirty="0">
                <a:solidFill>
                  <a:srgbClr val="000000"/>
                </a:solidFill>
              </a:rPr>
              <a:t>Assign permissions to logins and user-defined server roles</a:t>
            </a:r>
          </a:p>
        </p:txBody>
      </p:sp>
      <p:sp>
        <p:nvSpPr>
          <p:cNvPr id="5" name="TextBox 4"/>
          <p:cNvSpPr txBox="1"/>
          <p:nvPr/>
        </p:nvSpPr>
        <p:spPr>
          <a:xfrm>
            <a:off x="1233985" y="4220536"/>
            <a:ext cx="6692858" cy="461665"/>
          </a:xfrm>
          <a:prstGeom prst="rect">
            <a:avLst/>
          </a:prstGeom>
          <a:solidFill>
            <a:srgbClr val="D2D2D2"/>
          </a:solidFill>
        </p:spPr>
        <p:txBody>
          <a:bodyPr wrap="none" rtlCol="0">
            <a:spAutoFit/>
          </a:bodyPr>
          <a:lstStyle/>
          <a:p>
            <a:pPr lvl="0" fontAlgn="base">
              <a:spcBef>
                <a:spcPct val="0"/>
              </a:spcBef>
              <a:spcAft>
                <a:spcPct val="0"/>
              </a:spcAft>
            </a:pPr>
            <a:r>
              <a:rPr lang="en-GB" sz="2400" dirty="0">
                <a:solidFill>
                  <a:srgbClr val="000000"/>
                </a:solidFill>
                <a:latin typeface="Lucida Console" panose="020B0609040504020204" pitchFamily="49" charset="0"/>
                <a:cs typeface="Arial" charset="0"/>
              </a:rPr>
              <a:t>GRANT ALTER ANY LOGIN TO app_admin;</a:t>
            </a:r>
            <a:endParaRPr lang="en-US" sz="2400" dirty="0">
              <a:solidFill>
                <a:srgbClr val="000000"/>
              </a:solidFill>
              <a:latin typeface="Lucida Console" panose="020B0609040504020204" pitchFamily="49" charset="0"/>
              <a:cs typeface="Arial" charset="0"/>
            </a:endParaRPr>
          </a:p>
        </p:txBody>
      </p:sp>
    </p:spTree>
    <p:extLst>
      <p:ext uri="{BB962C8B-B14F-4D97-AF65-F5344CB8AC3E}">
        <p14:creationId xmlns:p14="http://schemas.microsoft.com/office/powerpoint/2010/main" val="3944313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e9da2fa-ddcf-4bee-9571-803e43b534f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Managing Server-Level Security</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GB" kern="0" dirty="0">
                <a:solidFill>
                  <a:srgbClr val="000000"/>
                </a:solidFill>
              </a:rPr>
              <a:t>Set the authentication mode</a:t>
            </a:r>
            <a:endParaRPr lang="en-US" kern="0" dirty="0">
              <a:solidFill>
                <a:srgbClr val="000000"/>
              </a:solidFill>
            </a:endParaRPr>
          </a:p>
          <a:p>
            <a:pPr lvl="0"/>
            <a:r>
              <a:rPr lang="en-US" kern="0" dirty="0">
                <a:solidFill>
                  <a:srgbClr val="000000"/>
                </a:solidFill>
              </a:rPr>
              <a:t>Create logins</a:t>
            </a:r>
          </a:p>
          <a:p>
            <a:pPr lvl="0"/>
            <a:r>
              <a:rPr lang="en-US" kern="0" dirty="0">
                <a:solidFill>
                  <a:srgbClr val="000000"/>
                </a:solidFill>
              </a:rPr>
              <a:t>Manage server-level roles</a:t>
            </a:r>
          </a:p>
          <a:p>
            <a:pPr lvl="0"/>
            <a:r>
              <a:rPr lang="en-GB" kern="0" dirty="0">
                <a:solidFill>
                  <a:srgbClr val="000000"/>
                </a:solidFill>
              </a:rPr>
              <a:t>Manage server-level permissions</a:t>
            </a:r>
          </a:p>
        </p:txBody>
      </p:sp>
    </p:spTree>
    <p:extLst>
      <p:ext uri="{BB962C8B-B14F-4D97-AF65-F5344CB8AC3E}">
        <p14:creationId xmlns:p14="http://schemas.microsoft.com/office/powerpoint/2010/main" val="1503846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931740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232645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Managing Database-Level Principals</a:t>
            </a:r>
            <a:endParaRPr lang="en-GB" dirty="0"/>
          </a:p>
        </p:txBody>
      </p:sp>
      <p:sp>
        <p:nvSpPr>
          <p:cNvPr id="3" name="Text Placeholder 2"/>
          <p:cNvSpPr>
            <a:spLocks noGrp="1"/>
          </p:cNvSpPr>
          <p:nvPr>
            <p:ph type="body" idx="1"/>
          </p:nvPr>
        </p:nvSpPr>
        <p:spPr/>
        <p:txBody>
          <a:bodyPr/>
          <a:lstStyle/>
          <a:p>
            <a:r>
              <a:rPr lang="en-GB" dirty="0" smtClean="0"/>
              <a:t>Managing Database Users
Managing dbo and guest Access
Managing Database-Level Roles
Demonstration: Managing Database Users and Roles
Managing Application Roles
Demonstration: Using an Application Role
Managing Users for a Contained Database
Demonstration: Using a Contained Database</a:t>
            </a:r>
            <a:endParaRPr lang="en-GB" dirty="0"/>
          </a:p>
        </p:txBody>
      </p:sp>
    </p:spTree>
    <p:extLst>
      <p:ext uri="{BB962C8B-B14F-4D97-AF65-F5344CB8AC3E}">
        <p14:creationId xmlns:p14="http://schemas.microsoft.com/office/powerpoint/2010/main" val="1714607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Database Users</a:t>
            </a:r>
            <a:endParaRPr lang="en-GB" dirty="0"/>
          </a:p>
        </p:txBody>
      </p:sp>
      <p:sp>
        <p:nvSpPr>
          <p:cNvPr id="4" name="Content Placeholder 1"/>
          <p:cNvSpPr txBox="1">
            <a:spLocks/>
          </p:cNvSpPr>
          <p:nvPr/>
        </p:nvSpPr>
        <p:spPr>
          <a:xfrm>
            <a:off x="269232" y="945015"/>
            <a:ext cx="581510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Logins cannot access a database to which they have not been granted access</a:t>
            </a:r>
          </a:p>
          <a:p>
            <a:pPr lvl="0"/>
            <a:r>
              <a:rPr lang="en-GB" kern="0" dirty="0">
                <a:solidFill>
                  <a:srgbClr val="000000"/>
                </a:solidFill>
              </a:rPr>
              <a:t>Grant access to a login by creating a database user for it</a:t>
            </a:r>
            <a:endParaRPr lang="en-US" kern="0" dirty="0">
              <a:solidFill>
                <a:srgbClr val="000000"/>
              </a:solidFill>
            </a:endParaRPr>
          </a:p>
          <a:p>
            <a:pPr lvl="0"/>
            <a:endParaRPr lang="en-GB" kern="0" dirty="0">
              <a:solidFill>
                <a:srgbClr val="000000"/>
              </a:solidFill>
            </a:endParaRPr>
          </a:p>
        </p:txBody>
      </p:sp>
      <p:sp>
        <p:nvSpPr>
          <p:cNvPr id="5" name="AutoShape 3"/>
          <p:cNvSpPr>
            <a:spLocks noChangeArrowheads="1"/>
          </p:cNvSpPr>
          <p:nvPr/>
        </p:nvSpPr>
        <p:spPr bwMode="auto">
          <a:xfrm>
            <a:off x="93728" y="3537731"/>
            <a:ext cx="6836461" cy="2973050"/>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CREATE USER SalesReps</a:t>
            </a: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FOR LOGIN [ADVENTUREWORKS\SalesReps];</a:t>
            </a: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WITH DEFAULT_SCHEMA = Sales;</a:t>
            </a:r>
          </a:p>
          <a:p>
            <a:pPr lvl="0" fontAlgn="base">
              <a:spcBef>
                <a:spcPct val="0"/>
              </a:spcBef>
              <a:spcAft>
                <a:spcPct val="0"/>
              </a:spcAft>
            </a:pPr>
            <a:endParaRPr lang="en-US" sz="2000"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CREATE USER DanDrayton</a:t>
            </a: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FOR LOGIN DanDrayton;</a:t>
            </a:r>
          </a:p>
          <a:p>
            <a:pPr lvl="0" fontAlgn="base">
              <a:spcBef>
                <a:spcPct val="0"/>
              </a:spcBef>
              <a:spcAft>
                <a:spcPct val="0"/>
              </a:spcAft>
            </a:pPr>
            <a:endParaRPr lang="en-US" sz="2000"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CREATE USER WebUser</a:t>
            </a: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FOR LOGIN [ADVENTUREWORKS\WebAppSvcAcct];</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4340" y="1231484"/>
            <a:ext cx="296227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49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dbo and guest Access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kern="0" dirty="0" smtClean="0"/>
              <a:t>dbo database user:</a:t>
            </a:r>
          </a:p>
          <a:p>
            <a:pPr lvl="1"/>
            <a:r>
              <a:rPr lang="en-GB" b="1" kern="0" dirty="0" smtClean="0"/>
              <a:t>sa</a:t>
            </a:r>
            <a:r>
              <a:rPr lang="en-GB" kern="0" dirty="0" smtClean="0"/>
              <a:t> login, members of </a:t>
            </a:r>
            <a:r>
              <a:rPr lang="en-GB" b="1" kern="0" dirty="0" smtClean="0"/>
              <a:t>sysadmin</a:t>
            </a:r>
            <a:r>
              <a:rPr lang="en-GB" kern="0" dirty="0" smtClean="0"/>
              <a:t> role, and owner of the database map to the </a:t>
            </a:r>
            <a:r>
              <a:rPr lang="en-GB" b="1" kern="0" dirty="0" smtClean="0"/>
              <a:t>dbo</a:t>
            </a:r>
            <a:r>
              <a:rPr lang="en-GB" kern="0" dirty="0" smtClean="0"/>
              <a:t> account</a:t>
            </a:r>
          </a:p>
          <a:p>
            <a:endParaRPr lang="en-GB" kern="0" dirty="0" smtClean="0"/>
          </a:p>
          <a:p>
            <a:r>
              <a:rPr lang="en-GB" kern="0" dirty="0" smtClean="0"/>
              <a:t>guest database user:</a:t>
            </a:r>
          </a:p>
          <a:p>
            <a:pPr lvl="1"/>
            <a:r>
              <a:rPr lang="en-GB" kern="0" dirty="0" smtClean="0"/>
              <a:t>Enables logins without user accounts to access a database</a:t>
            </a:r>
          </a:p>
          <a:p>
            <a:pPr lvl="1"/>
            <a:r>
              <a:rPr lang="en-GB" kern="0" dirty="0" smtClean="0"/>
              <a:t>Disabled by default in user databases</a:t>
            </a:r>
          </a:p>
          <a:p>
            <a:pPr lvl="1"/>
            <a:r>
              <a:rPr lang="en-GB" kern="0" dirty="0" smtClean="0"/>
              <a:t>Enabled by using the GRANT CONNECT statement</a:t>
            </a:r>
          </a:p>
          <a:p>
            <a:endParaRPr lang="en-GB" kern="0" dirty="0"/>
          </a:p>
        </p:txBody>
      </p:sp>
    </p:spTree>
    <p:extLst>
      <p:ext uri="{BB962C8B-B14F-4D97-AF65-F5344CB8AC3E}">
        <p14:creationId xmlns:p14="http://schemas.microsoft.com/office/powerpoint/2010/main" val="42843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Introduction to SQL Server Security
Managing Server-Level Security
Managing Database-Level Principals
Managing Database Permissions</a:t>
            </a:r>
            <a:endParaRPr lang="en-GB" dirty="0"/>
          </a:p>
        </p:txBody>
      </p:sp>
    </p:spTree>
    <p:extLst>
      <p:ext uri="{BB962C8B-B14F-4D97-AF65-F5344CB8AC3E}">
        <p14:creationId xmlns:p14="http://schemas.microsoft.com/office/powerpoint/2010/main" val="594671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71c13cc-e5af-410b-bd41-64ea027c6a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Database-Level Roles</a:t>
            </a:r>
            <a:endParaRPr lang="en-GB" dirty="0"/>
          </a:p>
        </p:txBody>
      </p:sp>
      <p:sp>
        <p:nvSpPr>
          <p:cNvPr id="4" name="Content Placeholder 1"/>
          <p:cNvSpPr txBox="1">
            <a:spLocks/>
          </p:cNvSpPr>
          <p:nvPr/>
        </p:nvSpPr>
        <p:spPr>
          <a:xfrm>
            <a:off x="458788" y="1021215"/>
            <a:ext cx="572974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Assign users to fixed database-level roles to grant common permissions</a:t>
            </a:r>
          </a:p>
          <a:p>
            <a:pPr lvl="0"/>
            <a:endParaRPr lang="en-GB" kern="0" dirty="0">
              <a:solidFill>
                <a:srgbClr val="000000"/>
              </a:solidFill>
            </a:endParaRPr>
          </a:p>
          <a:p>
            <a:pPr lvl="0"/>
            <a:endParaRPr lang="en-GB" kern="0" dirty="0">
              <a:solidFill>
                <a:srgbClr val="000000"/>
              </a:solidFill>
            </a:endParaRPr>
          </a:p>
          <a:p>
            <a:pPr lvl="0"/>
            <a:r>
              <a:rPr lang="en-GB" kern="0" dirty="0">
                <a:solidFill>
                  <a:srgbClr val="000000"/>
                </a:solidFill>
              </a:rPr>
              <a:t>Create user-defined database roles for finer-grained permissions management</a:t>
            </a:r>
          </a:p>
        </p:txBody>
      </p:sp>
      <p:sp>
        <p:nvSpPr>
          <p:cNvPr id="5" name="TextBox 4"/>
          <p:cNvSpPr txBox="1"/>
          <p:nvPr/>
        </p:nvSpPr>
        <p:spPr>
          <a:xfrm>
            <a:off x="756671" y="4968242"/>
            <a:ext cx="3550972" cy="1200329"/>
          </a:xfrm>
          <a:prstGeom prst="rect">
            <a:avLst/>
          </a:prstGeom>
          <a:solidFill>
            <a:srgbClr val="D2D2D2"/>
          </a:solidFill>
          <a:ln>
            <a:noFill/>
          </a:ln>
        </p:spPr>
        <p:txBody>
          <a:bodyPr wrap="none" rtlCol="0">
            <a:spAutoFit/>
          </a:bodyPr>
          <a:lstStyle/>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CREATE ROLE product_reader;</a:t>
            </a:r>
          </a:p>
          <a:p>
            <a:pPr lvl="0" fontAlgn="base">
              <a:spcBef>
                <a:spcPct val="0"/>
              </a:spcBef>
              <a:spcAft>
                <a:spcPct val="0"/>
              </a:spcAft>
            </a:pPr>
            <a:endParaRPr lang="en-GB"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ALTER ROLE product_reader</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ADD MEMBER WebApp;</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TextBox 5"/>
          <p:cNvSpPr txBox="1"/>
          <p:nvPr/>
        </p:nvSpPr>
        <p:spPr>
          <a:xfrm>
            <a:off x="682672" y="2455692"/>
            <a:ext cx="3336170" cy="646331"/>
          </a:xfrm>
          <a:prstGeom prst="rect">
            <a:avLst/>
          </a:prstGeom>
          <a:solidFill>
            <a:srgbClr val="D2D2D2"/>
          </a:solidFill>
          <a:ln>
            <a:noFill/>
          </a:ln>
        </p:spPr>
        <p:txBody>
          <a:bodyPr wrap="none" rtlCol="0">
            <a:spAutoFit/>
          </a:bodyPr>
          <a:lstStyle/>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ALTER ROLE db_data_reader</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ADD MEMBER Sales;</a:t>
            </a:r>
            <a:endParaRPr lang="en-US" dirty="0">
              <a:solidFill>
                <a:srgbClr val="000000"/>
              </a:solidFill>
              <a:latin typeface="Lucida Sans Unicode" panose="020B0602030504020204" pitchFamily="34" charset="0"/>
              <a:cs typeface="Lucida Sans Unicode" panose="020B0602030504020204" pitchFamily="34" charset="0"/>
            </a:endParaRPr>
          </a:p>
        </p:txBody>
      </p:sp>
      <p:pic>
        <p:nvPicPr>
          <p:cNvPr id="7" name="Picture 6"/>
          <p:cNvPicPr>
            <a:picLocks noChangeAspect="1"/>
          </p:cNvPicPr>
          <p:nvPr/>
        </p:nvPicPr>
        <p:blipFill>
          <a:blip r:embed="rId3"/>
          <a:stretch>
            <a:fillRect/>
          </a:stretch>
        </p:blipFill>
        <p:spPr>
          <a:xfrm>
            <a:off x="5774284" y="1311329"/>
            <a:ext cx="2924175" cy="1933575"/>
          </a:xfrm>
          <a:prstGeom prst="rect">
            <a:avLst/>
          </a:prstGeom>
        </p:spPr>
      </p:pic>
    </p:spTree>
    <p:extLst>
      <p:ext uri="{BB962C8B-B14F-4D97-AF65-F5344CB8AC3E}">
        <p14:creationId xmlns:p14="http://schemas.microsoft.com/office/powerpoint/2010/main" val="2401419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b0a4072-8903-4341-80c4-180f837a12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Managing Database Users and Roles</a:t>
            </a:r>
            <a:endParaRPr lang="en-GB" dirty="0"/>
          </a:p>
        </p:txBody>
      </p:sp>
      <p:sp>
        <p:nvSpPr>
          <p:cNvPr id="4" name="Rectangle 24"/>
          <p:cNvSpPr txBox="1">
            <a:spLocks noChangeArrowheads="1"/>
          </p:cNvSpPr>
          <p:nvPr/>
        </p:nvSpPr>
        <p:spPr>
          <a:xfrm>
            <a:off x="490872" y="892497"/>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Create databases users</a:t>
            </a:r>
          </a:p>
          <a:p>
            <a:pPr lvl="0"/>
            <a:r>
              <a:rPr lang="en-GB" kern="0" dirty="0">
                <a:solidFill>
                  <a:srgbClr val="000000"/>
                </a:solidFill>
              </a:rPr>
              <a:t>Manage database-level roles</a:t>
            </a:r>
            <a:endParaRPr lang="en-US" kern="0" dirty="0">
              <a:solidFill>
                <a:srgbClr val="000000"/>
              </a:solidFill>
            </a:endParaRPr>
          </a:p>
        </p:txBody>
      </p:sp>
    </p:spTree>
    <p:extLst>
      <p:ext uri="{BB962C8B-B14F-4D97-AF65-F5344CB8AC3E}">
        <p14:creationId xmlns:p14="http://schemas.microsoft.com/office/powerpoint/2010/main" val="2403267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38796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20fe9797-b2ea-4ff8-9b41-0aa218ea0e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Application Roles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Use an application role to switch security context</a:t>
            </a:r>
          </a:p>
          <a:p>
            <a:pPr lvl="1"/>
            <a:r>
              <a:rPr lang="en-GB" kern="0" dirty="0">
                <a:solidFill>
                  <a:srgbClr val="000000"/>
                </a:solidFill>
              </a:rPr>
              <a:t>Often used for tasks that require elevated privileges</a:t>
            </a:r>
          </a:p>
          <a:p>
            <a:pPr lvl="0"/>
            <a:endParaRPr lang="en-GB" sz="1100" kern="0" dirty="0">
              <a:solidFill>
                <a:srgbClr val="000000"/>
              </a:solidFill>
            </a:endParaRPr>
          </a:p>
          <a:p>
            <a:pPr lvl="0"/>
            <a:r>
              <a:rPr lang="en-GB" kern="0" dirty="0">
                <a:solidFill>
                  <a:srgbClr val="000000"/>
                </a:solidFill>
              </a:rPr>
              <a:t>Create an application role with a password</a:t>
            </a:r>
          </a:p>
          <a:p>
            <a:pPr lvl="0"/>
            <a:endParaRPr lang="en-GB" kern="0" dirty="0">
              <a:solidFill>
                <a:srgbClr val="000000"/>
              </a:solidFill>
            </a:endParaRPr>
          </a:p>
          <a:p>
            <a:pPr lvl="0"/>
            <a:endParaRPr lang="en-GB" kern="0" dirty="0">
              <a:solidFill>
                <a:srgbClr val="000000"/>
              </a:solidFill>
            </a:endParaRPr>
          </a:p>
          <a:p>
            <a:pPr lvl="0"/>
            <a:r>
              <a:rPr lang="en-GB" kern="0" dirty="0">
                <a:solidFill>
                  <a:srgbClr val="000000"/>
                </a:solidFill>
              </a:rPr>
              <a:t>Activate and deactivate an application role</a:t>
            </a:r>
            <a:endParaRPr lang="en-US" kern="0" dirty="0">
              <a:solidFill>
                <a:srgbClr val="000000"/>
              </a:solidFill>
            </a:endParaRPr>
          </a:p>
        </p:txBody>
      </p:sp>
      <p:sp>
        <p:nvSpPr>
          <p:cNvPr id="5" name="Rectangle 4"/>
          <p:cNvSpPr/>
          <p:nvPr/>
        </p:nvSpPr>
        <p:spPr>
          <a:xfrm>
            <a:off x="1249680" y="2701645"/>
            <a:ext cx="6392090" cy="816121"/>
          </a:xfrm>
          <a:prstGeom prst="rect">
            <a:avLst/>
          </a:prstGeom>
          <a:solidFill>
            <a:srgbClr val="D2D2D2"/>
          </a:solidFill>
        </p:spPr>
        <p:txBody>
          <a:bodyPr wrap="square">
            <a:spAutoFit/>
          </a:bodyPr>
          <a:lstStyle/>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CREATE APPLICATION ROLE sales_supervisor</a:t>
            </a:r>
          </a:p>
          <a:p>
            <a:pPr lvl="0" fontAlgn="base">
              <a:spcBef>
                <a:spcPct val="0"/>
              </a:spcBef>
              <a:spcAft>
                <a:spcPct val="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WITH PASSWORD = 'Pa$$w0rd';</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Rectangle 5"/>
          <p:cNvSpPr/>
          <p:nvPr/>
        </p:nvSpPr>
        <p:spPr>
          <a:xfrm>
            <a:off x="1249679" y="4323317"/>
            <a:ext cx="6392091" cy="2198038"/>
          </a:xfrm>
          <a:prstGeom prst="rect">
            <a:avLst/>
          </a:prstGeom>
          <a:solidFill>
            <a:srgbClr val="D2D2D2"/>
          </a:solidFill>
        </p:spPr>
        <p:txBody>
          <a:bodyPr wrap="square">
            <a:spAutoFit/>
          </a:bodyPr>
          <a:lstStyle/>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EXEC sp_setapprole 'sales_supervisor', 'Pa$$w0rd',</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@fCreateCookie = true,</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@cookie = @cookie OUTPUT;</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EXEC sp_unsetapprole @cookie;</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201165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9c3e8b0-e9a8-492e-be6d-07f7966208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an Application Role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Create an application role</a:t>
            </a:r>
          </a:p>
          <a:p>
            <a:pPr lvl="0"/>
            <a:r>
              <a:rPr lang="en-GB" kern="0" dirty="0">
                <a:solidFill>
                  <a:srgbClr val="000000"/>
                </a:solidFill>
              </a:rPr>
              <a:t>Use an application role</a:t>
            </a:r>
            <a:endParaRPr lang="en-US" kern="0" dirty="0">
              <a:solidFill>
                <a:srgbClr val="000000"/>
              </a:solidFill>
            </a:endParaRPr>
          </a:p>
        </p:txBody>
      </p:sp>
    </p:spTree>
    <p:extLst>
      <p:ext uri="{BB962C8B-B14F-4D97-AF65-F5344CB8AC3E}">
        <p14:creationId xmlns:p14="http://schemas.microsoft.com/office/powerpoint/2010/main" val="3214280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d5412e4-c96f-4144-b50f-122cc79387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Users for a Contained Database</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Contained databases do not have a hierarchical dependency on server logins</a:t>
            </a:r>
          </a:p>
          <a:p>
            <a:r>
              <a:rPr lang="en-US" kern="0" dirty="0" smtClean="0"/>
              <a:t>Use contained databases to:</a:t>
            </a:r>
          </a:p>
          <a:p>
            <a:pPr lvl="1"/>
            <a:r>
              <a:rPr lang="en-US" kern="0" dirty="0" smtClean="0"/>
              <a:t>Move databases between different SQL Server instances without having to migrate server-level dependencies</a:t>
            </a:r>
            <a:endParaRPr lang="en-GB" kern="0" dirty="0" smtClean="0"/>
          </a:p>
          <a:p>
            <a:pPr lvl="1"/>
            <a:r>
              <a:rPr lang="en-US" kern="0" dirty="0" smtClean="0"/>
              <a:t>Develop databases when the developer does not know which instance will ultimately host the database </a:t>
            </a:r>
            <a:endParaRPr lang="en-GB" kern="0" dirty="0" smtClean="0"/>
          </a:p>
          <a:p>
            <a:pPr lvl="1"/>
            <a:r>
              <a:rPr lang="en-US" kern="0" dirty="0" smtClean="0"/>
              <a:t>Enable failover in a high-availability scenario without having to synchronize server-level logins</a:t>
            </a:r>
            <a:endParaRPr lang="en-GB" kern="0" dirty="0" smtClean="0"/>
          </a:p>
          <a:p>
            <a:r>
              <a:rPr lang="en-GB" kern="0" dirty="0" smtClean="0"/>
              <a:t>Users in a contained database include:</a:t>
            </a:r>
          </a:p>
          <a:p>
            <a:pPr lvl="1"/>
            <a:r>
              <a:rPr lang="en-GB" kern="0" dirty="0" smtClean="0"/>
              <a:t>Users mapped to Windows accounts (users or groups)</a:t>
            </a:r>
          </a:p>
          <a:p>
            <a:pPr lvl="1"/>
            <a:r>
              <a:rPr lang="en-GB" kern="0" dirty="0" smtClean="0"/>
              <a:t>Users with passwords</a:t>
            </a:r>
            <a:endParaRPr lang="en-US" kern="0" dirty="0" smtClean="0"/>
          </a:p>
          <a:p>
            <a:endParaRPr lang="en-GB" kern="0" dirty="0"/>
          </a:p>
        </p:txBody>
      </p:sp>
    </p:spTree>
    <p:extLst>
      <p:ext uri="{BB962C8B-B14F-4D97-AF65-F5344CB8AC3E}">
        <p14:creationId xmlns:p14="http://schemas.microsoft.com/office/powerpoint/2010/main" val="901740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a4525d40-d509-441b-ae86-7e576059a0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 Contained Database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Create a contained database</a:t>
            </a:r>
          </a:p>
          <a:p>
            <a:pPr lvl="0"/>
            <a:r>
              <a:rPr lang="en-GB" kern="0" dirty="0">
                <a:solidFill>
                  <a:srgbClr val="000000"/>
                </a:solidFill>
              </a:rPr>
              <a:t>Create contained users</a:t>
            </a:r>
            <a:endParaRPr lang="en-US" kern="0" dirty="0">
              <a:solidFill>
                <a:srgbClr val="000000"/>
              </a:solidFill>
            </a:endParaRPr>
          </a:p>
        </p:txBody>
      </p:sp>
    </p:spTree>
    <p:extLst>
      <p:ext uri="{BB962C8B-B14F-4D97-AF65-F5344CB8AC3E}">
        <p14:creationId xmlns:p14="http://schemas.microsoft.com/office/powerpoint/2010/main" val="1781236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94898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Managing Database Permissions</a:t>
            </a:r>
            <a:endParaRPr lang="en-GB" dirty="0"/>
          </a:p>
        </p:txBody>
      </p:sp>
      <p:sp>
        <p:nvSpPr>
          <p:cNvPr id="3" name="Text Placeholder 2"/>
          <p:cNvSpPr>
            <a:spLocks noGrp="1"/>
          </p:cNvSpPr>
          <p:nvPr>
            <p:ph type="body" idx="1"/>
          </p:nvPr>
        </p:nvSpPr>
        <p:spPr/>
        <p:txBody>
          <a:bodyPr/>
          <a:lstStyle/>
          <a:p>
            <a:r>
              <a:rPr lang="en-GB" dirty="0" smtClean="0"/>
              <a:t>Database-Level Permissions
Schemas
Table and View Permissions
Executable Code Permissions
Ownership Chains
Demonstration: Managing Permissions</a:t>
            </a:r>
            <a:endParaRPr lang="en-GB" dirty="0"/>
          </a:p>
        </p:txBody>
      </p:sp>
    </p:spTree>
    <p:extLst>
      <p:ext uri="{BB962C8B-B14F-4D97-AF65-F5344CB8AC3E}">
        <p14:creationId xmlns:p14="http://schemas.microsoft.com/office/powerpoint/2010/main" val="3731080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d5667f03-cf4b-4557-85d5-b0bc9046da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Database-Level Permissions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Statement Permissions Govern DDL</a:t>
            </a:r>
          </a:p>
          <a:p>
            <a:pPr lvl="0"/>
            <a:endParaRPr lang="en-GB" kern="0" dirty="0">
              <a:solidFill>
                <a:srgbClr val="000000"/>
              </a:solidFill>
            </a:endParaRPr>
          </a:p>
          <a:p>
            <a:pPr lvl="0"/>
            <a:endParaRPr lang="en-GB" kern="0" dirty="0">
              <a:solidFill>
                <a:srgbClr val="000000"/>
              </a:solidFill>
            </a:endParaRPr>
          </a:p>
          <a:p>
            <a:pPr lvl="0"/>
            <a:endParaRPr lang="en-GB" sz="1050" kern="0" dirty="0">
              <a:solidFill>
                <a:srgbClr val="000000"/>
              </a:solidFill>
            </a:endParaRPr>
          </a:p>
          <a:p>
            <a:pPr lvl="0"/>
            <a:r>
              <a:rPr lang="en-GB" kern="0" dirty="0">
                <a:solidFill>
                  <a:srgbClr val="000000"/>
                </a:solidFill>
              </a:rPr>
              <a:t>Object Permissions Govern DDL and DML</a:t>
            </a:r>
            <a:endParaRPr lang="en-US" kern="0" dirty="0">
              <a:solidFill>
                <a:srgbClr val="000000"/>
              </a:solidFill>
            </a:endParaRPr>
          </a:p>
        </p:txBody>
      </p:sp>
      <p:sp>
        <p:nvSpPr>
          <p:cNvPr id="5" name="TextBox 4"/>
          <p:cNvSpPr txBox="1"/>
          <p:nvPr/>
        </p:nvSpPr>
        <p:spPr>
          <a:xfrm>
            <a:off x="800040" y="1564444"/>
            <a:ext cx="6880410" cy="923330"/>
          </a:xfrm>
          <a:prstGeom prst="rect">
            <a:avLst/>
          </a:prstGeom>
          <a:solidFill>
            <a:srgbClr val="D2D2D2"/>
          </a:solidFill>
        </p:spPr>
        <p:txBody>
          <a:bodyPr wrap="none" rtlCol="0">
            <a:spAutoFit/>
          </a:bodyPr>
          <a:lstStyle/>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GRANT CREATE TABLE TO db_dev;</a:t>
            </a:r>
          </a:p>
          <a:p>
            <a:pPr lvl="0" fontAlgn="base">
              <a:spcBef>
                <a:spcPct val="0"/>
              </a:spcBef>
              <a:spcAft>
                <a:spcPct val="0"/>
              </a:spcAft>
            </a:pPr>
            <a:endParaRPr lang="en-US"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GRANT ALTER ANY ROLE, ALTER ANY USER TO sales_admin;</a:t>
            </a:r>
          </a:p>
        </p:txBody>
      </p:sp>
      <p:sp>
        <p:nvSpPr>
          <p:cNvPr id="6" name="TextBox 5"/>
          <p:cNvSpPr txBox="1"/>
          <p:nvPr/>
        </p:nvSpPr>
        <p:spPr>
          <a:xfrm>
            <a:off x="800040" y="3467100"/>
            <a:ext cx="6880410" cy="2585323"/>
          </a:xfrm>
          <a:prstGeom prst="rect">
            <a:avLst/>
          </a:prstGeom>
          <a:solidFill>
            <a:srgbClr val="D2D2D2"/>
          </a:solidFill>
        </p:spPr>
        <p:txBody>
          <a:bodyPr wrap="square" rtlCol="0">
            <a:spAutoFit/>
          </a:bodyPr>
          <a:lstStyle/>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GRANT ALTER APPLICATION ROLE::sales_supervisor</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TO sales_admin;</a:t>
            </a:r>
          </a:p>
          <a:p>
            <a:pPr lvl="0" fontAlgn="base">
              <a:spcBef>
                <a:spcPct val="0"/>
              </a:spcBef>
              <a:spcAft>
                <a:spcPct val="0"/>
              </a:spcAft>
            </a:pPr>
            <a:endParaRPr lang="en-GB"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GRANT SELECT ON OBJECT::dbo.ProductCategory</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TO product_reader;</a:t>
            </a:r>
          </a:p>
          <a:p>
            <a:pPr lvl="0" fontAlgn="base">
              <a:spcBef>
                <a:spcPct val="0"/>
              </a:spcBef>
              <a:spcAft>
                <a:spcPct val="0"/>
              </a:spcAft>
            </a:pPr>
            <a:endParaRPr lang="en-GB"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endParaRPr lang="en-GB"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GRANT SELECT ON dbo.Product</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TO product_reader;</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58229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8758cda9-9da4-4e16-9bda-4898863850e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SQL Server Security</a:t>
            </a:r>
            <a:endParaRPr lang="en-GB" dirty="0"/>
          </a:p>
        </p:txBody>
      </p:sp>
      <p:sp>
        <p:nvSpPr>
          <p:cNvPr id="3" name="Text Placeholder 2"/>
          <p:cNvSpPr>
            <a:spLocks noGrp="1"/>
          </p:cNvSpPr>
          <p:nvPr>
            <p:ph type="body" idx="1"/>
          </p:nvPr>
        </p:nvSpPr>
        <p:spPr/>
        <p:txBody>
          <a:bodyPr/>
          <a:lstStyle/>
          <a:p>
            <a:r>
              <a:rPr lang="en-GB" dirty="0" smtClean="0"/>
              <a:t>Security Concepts
SQL Server Securables
SQL Server Principals
SQL Server Permissions</a:t>
            </a:r>
            <a:endParaRPr lang="en-GB" dirty="0"/>
          </a:p>
        </p:txBody>
      </p:sp>
    </p:spTree>
    <p:extLst>
      <p:ext uri="{BB962C8B-B14F-4D97-AF65-F5344CB8AC3E}">
        <p14:creationId xmlns:p14="http://schemas.microsoft.com/office/powerpoint/2010/main" val="40131668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b65b11b8-2ffd-4f69-9f53-9207a3bf73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Schemas</a:t>
            </a:r>
            <a:endParaRPr lang="en-GB" dirty="0"/>
          </a:p>
        </p:txBody>
      </p:sp>
      <p:sp>
        <p:nvSpPr>
          <p:cNvPr id="4" name="Content Placeholder 2"/>
          <p:cNvSpPr txBox="1">
            <a:spLocks/>
          </p:cNvSpPr>
          <p:nvPr/>
        </p:nvSpPr>
        <p:spPr>
          <a:xfrm>
            <a:off x="458788" y="1021215"/>
            <a:ext cx="838803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Namespace and security boundary for database objects</a:t>
            </a:r>
          </a:p>
          <a:p>
            <a:pPr lvl="0"/>
            <a:endParaRPr lang="en-GB" sz="900" kern="0" dirty="0">
              <a:solidFill>
                <a:srgbClr val="000000"/>
              </a:solidFill>
            </a:endParaRPr>
          </a:p>
          <a:p>
            <a:pPr lvl="0"/>
            <a:r>
              <a:rPr lang="en-GB" kern="0" dirty="0">
                <a:solidFill>
                  <a:srgbClr val="000000"/>
                </a:solidFill>
              </a:rPr>
              <a:t>SQL Server resolves names by:</a:t>
            </a:r>
          </a:p>
          <a:p>
            <a:pPr lvl="1"/>
            <a:r>
              <a:rPr lang="en-GB" kern="0" dirty="0">
                <a:solidFill>
                  <a:srgbClr val="000000"/>
                </a:solidFill>
              </a:rPr>
              <a:t>Firstly looking in the user’s default schema</a:t>
            </a:r>
          </a:p>
          <a:p>
            <a:pPr lvl="1"/>
            <a:r>
              <a:rPr lang="en-GB" kern="0" dirty="0">
                <a:solidFill>
                  <a:srgbClr val="000000"/>
                </a:solidFill>
              </a:rPr>
              <a:t>Then looking in the </a:t>
            </a:r>
            <a:r>
              <a:rPr lang="en-GB" b="1" kern="0" dirty="0">
                <a:solidFill>
                  <a:srgbClr val="000000"/>
                </a:solidFill>
              </a:rPr>
              <a:t>dbo</a:t>
            </a:r>
            <a:r>
              <a:rPr lang="en-GB" kern="0" dirty="0">
                <a:solidFill>
                  <a:srgbClr val="000000"/>
                </a:solidFill>
              </a:rPr>
              <a:t> schema</a:t>
            </a:r>
          </a:p>
          <a:p>
            <a:pPr lvl="0"/>
            <a:r>
              <a:rPr lang="en-GB" kern="0" dirty="0">
                <a:solidFill>
                  <a:srgbClr val="000000"/>
                </a:solidFill>
              </a:rPr>
              <a:t>Avoid any ambiguity by using two-part names</a:t>
            </a:r>
          </a:p>
          <a:p>
            <a:pPr lvl="0"/>
            <a:endParaRPr lang="en-GB" sz="1050" kern="0" dirty="0">
              <a:solidFill>
                <a:srgbClr val="000000"/>
              </a:solidFill>
            </a:endParaRPr>
          </a:p>
          <a:p>
            <a:pPr lvl="0"/>
            <a:r>
              <a:rPr lang="en-GB" kern="0" dirty="0">
                <a:solidFill>
                  <a:srgbClr val="000000"/>
                </a:solidFill>
              </a:rPr>
              <a:t>Permissions granted on a schema are inherited for all relevant objects in the schema</a:t>
            </a:r>
          </a:p>
          <a:p>
            <a:pPr lvl="0"/>
            <a:endParaRPr lang="en-US" kern="0" dirty="0">
              <a:solidFill>
                <a:srgbClr val="000000"/>
              </a:solidFill>
            </a:endParaRPr>
          </a:p>
        </p:txBody>
      </p:sp>
      <p:sp>
        <p:nvSpPr>
          <p:cNvPr id="5" name="TextBox 4"/>
          <p:cNvSpPr txBox="1"/>
          <p:nvPr/>
        </p:nvSpPr>
        <p:spPr>
          <a:xfrm>
            <a:off x="1272540" y="5425440"/>
            <a:ext cx="6455613" cy="400110"/>
          </a:xfrm>
          <a:prstGeom prst="rect">
            <a:avLst/>
          </a:prstGeom>
          <a:solidFill>
            <a:srgbClr val="D2D2D2"/>
          </a:solidFill>
        </p:spPr>
        <p:txBody>
          <a:bodyPr wrap="none" rtlCol="0">
            <a:spAutoFit/>
          </a:bodyPr>
          <a:lstStyle/>
          <a:p>
            <a:pPr lvl="0" fontAlgn="base">
              <a:spcBef>
                <a:spcPct val="0"/>
              </a:spcBef>
              <a:spcAft>
                <a:spcPct val="0"/>
              </a:spcAft>
            </a:pPr>
            <a:r>
              <a:rPr lang="en-GB" sz="2000" dirty="0">
                <a:solidFill>
                  <a:srgbClr val="000000"/>
                </a:solidFill>
                <a:latin typeface="Lucida Sans Unicode" panose="020B0602030504020204" pitchFamily="34" charset="0"/>
                <a:cs typeface="Lucida Sans Unicode" panose="020B0602030504020204" pitchFamily="34" charset="0"/>
              </a:rPr>
              <a:t>GRANT INSERT ON SCHEMA::sales TO sales_writer;</a:t>
            </a:r>
            <a:endParaRPr lang="en-US" sz="200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292025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0d74ad62-8bb1-4b94-8152-0d344fd2302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 and View Permissions</a:t>
            </a:r>
            <a:endParaRPr lang="en-GB" dirty="0"/>
          </a:p>
        </p:txBody>
      </p:sp>
      <p:sp>
        <p:nvSpPr>
          <p:cNvPr id="4" name="Content Placeholder 2"/>
          <p:cNvSpPr txBox="1">
            <a:spLocks/>
          </p:cNvSpPr>
          <p:nvPr/>
        </p:nvSpPr>
        <p:spPr>
          <a:xfrm>
            <a:off x="847408" y="2072639"/>
            <a:ext cx="8119156" cy="436263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SELECT</a:t>
            </a:r>
          </a:p>
          <a:p>
            <a:pPr lvl="0"/>
            <a:r>
              <a:rPr lang="en-GB" kern="0" dirty="0">
                <a:solidFill>
                  <a:srgbClr val="000000"/>
                </a:solidFill>
              </a:rPr>
              <a:t>INSERT </a:t>
            </a:r>
          </a:p>
          <a:p>
            <a:pPr lvl="0"/>
            <a:r>
              <a:rPr lang="en-GB" kern="0" dirty="0">
                <a:solidFill>
                  <a:srgbClr val="000000"/>
                </a:solidFill>
              </a:rPr>
              <a:t>UPDATE</a:t>
            </a:r>
          </a:p>
          <a:p>
            <a:pPr lvl="0"/>
            <a:r>
              <a:rPr lang="en-GB" kern="0" dirty="0">
                <a:solidFill>
                  <a:srgbClr val="000000"/>
                </a:solidFill>
              </a:rPr>
              <a:t>DELETE</a:t>
            </a:r>
          </a:p>
          <a:p>
            <a:pPr lvl="0"/>
            <a:r>
              <a:rPr lang="en-GB" kern="0" dirty="0">
                <a:solidFill>
                  <a:srgbClr val="000000"/>
                </a:solidFill>
              </a:rPr>
              <a:t>REFERENCES</a:t>
            </a:r>
          </a:p>
          <a:p>
            <a:pPr marL="0" lvl="0" indent="0">
              <a:buNone/>
            </a:pPr>
            <a:endParaRPr lang="en-GB" kern="0" dirty="0">
              <a:solidFill>
                <a:srgbClr val="000000"/>
              </a:solidFill>
            </a:endParaRPr>
          </a:p>
          <a:p>
            <a:pPr lvl="0"/>
            <a:endParaRPr lang="en-GB" kern="0" dirty="0">
              <a:solidFill>
                <a:srgbClr val="000000"/>
              </a:solidFill>
            </a:endParaRPr>
          </a:p>
          <a:p>
            <a:pPr lvl="0"/>
            <a:r>
              <a:rPr lang="en-GB" kern="0" dirty="0">
                <a:solidFill>
                  <a:srgbClr val="000000"/>
                </a:solidFill>
              </a:rPr>
              <a:t>Use column-level permissions for finer-grained control</a:t>
            </a:r>
            <a:endParaRPr lang="en-US" kern="0" dirty="0">
              <a:solidFill>
                <a:srgbClr val="000000"/>
              </a:solidFill>
            </a:endParaRPr>
          </a:p>
        </p:txBody>
      </p:sp>
      <p:pic>
        <p:nvPicPr>
          <p:cNvPr id="5" name="Picture 4"/>
          <p:cNvPicPr>
            <a:picLocks noChangeAspect="1"/>
          </p:cNvPicPr>
          <p:nvPr/>
        </p:nvPicPr>
        <p:blipFill>
          <a:blip r:embed="rId3"/>
          <a:stretch>
            <a:fillRect/>
          </a:stretch>
        </p:blipFill>
        <p:spPr>
          <a:xfrm>
            <a:off x="4351020" y="980103"/>
            <a:ext cx="4325961" cy="4480019"/>
          </a:xfrm>
          <a:prstGeom prst="rect">
            <a:avLst/>
          </a:prstGeom>
        </p:spPr>
      </p:pic>
    </p:spTree>
    <p:extLst>
      <p:ext uri="{BB962C8B-B14F-4D97-AF65-F5344CB8AC3E}">
        <p14:creationId xmlns:p14="http://schemas.microsoft.com/office/powerpoint/2010/main" val="1282637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dd8620ed-0d7b-4ecb-9bcf-7ee9af1c9fa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Executable Code Permissions</a:t>
            </a:r>
            <a:endParaRPr lang="en-GB" dirty="0"/>
          </a:p>
        </p:txBody>
      </p:sp>
      <p:sp>
        <p:nvSpPr>
          <p:cNvPr id="4" name="Content Placeholder 2"/>
          <p:cNvSpPr txBox="1">
            <a:spLocks/>
          </p:cNvSpPr>
          <p:nvPr/>
        </p:nvSpPr>
        <p:spPr>
          <a:xfrm>
            <a:off x="458788" y="1021215"/>
            <a:ext cx="831007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kern="0" dirty="0" smtClean="0"/>
              <a:t>Stored Procedures</a:t>
            </a:r>
          </a:p>
          <a:p>
            <a:pPr lvl="1"/>
            <a:r>
              <a:rPr lang="en-GB" kern="0" dirty="0" smtClean="0"/>
              <a:t>Users require EXECUTE permission</a:t>
            </a:r>
          </a:p>
          <a:p>
            <a:pPr lvl="1"/>
            <a:endParaRPr lang="en-GB" kern="0" dirty="0" smtClean="0"/>
          </a:p>
          <a:p>
            <a:pPr lvl="1"/>
            <a:endParaRPr lang="en-GB" sz="2000" kern="0" dirty="0" smtClean="0"/>
          </a:p>
          <a:p>
            <a:r>
              <a:rPr lang="en-GB" kern="0" dirty="0" smtClean="0"/>
              <a:t>User-Defined Functions</a:t>
            </a:r>
          </a:p>
          <a:p>
            <a:pPr lvl="1"/>
            <a:r>
              <a:rPr lang="en-GB" kern="0" dirty="0" smtClean="0"/>
              <a:t>Scalar UDFs require EXECUTE permissions</a:t>
            </a:r>
          </a:p>
          <a:p>
            <a:pPr lvl="1"/>
            <a:r>
              <a:rPr lang="en-GB" kern="0" dirty="0" smtClean="0"/>
              <a:t>TVFs require SELECT permissions</a:t>
            </a:r>
          </a:p>
          <a:p>
            <a:pPr lvl="1"/>
            <a:r>
              <a:rPr lang="en-GB" kern="0" dirty="0" smtClean="0"/>
              <a:t>CHECK constraints, DEFAULT values, and computed columns require REFERENCES permissions</a:t>
            </a:r>
          </a:p>
          <a:p>
            <a:pPr lvl="1"/>
            <a:endParaRPr lang="en-GB" sz="600" kern="0" dirty="0" smtClean="0"/>
          </a:p>
          <a:p>
            <a:r>
              <a:rPr lang="en-GB" kern="0" dirty="0" smtClean="0"/>
              <a:t>Managed Code</a:t>
            </a:r>
          </a:p>
          <a:p>
            <a:pPr lvl="1"/>
            <a:r>
              <a:rPr lang="en-GB" kern="0" dirty="0" smtClean="0"/>
              <a:t>Object permissions are the same as Transact-SQL objects</a:t>
            </a:r>
          </a:p>
          <a:p>
            <a:pPr lvl="1"/>
            <a:r>
              <a:rPr lang="en-GB" kern="0" dirty="0" smtClean="0"/>
              <a:t>Code execution is restricted by permission sets</a:t>
            </a:r>
            <a:endParaRPr lang="en-US" kern="0" dirty="0"/>
          </a:p>
        </p:txBody>
      </p:sp>
      <p:sp>
        <p:nvSpPr>
          <p:cNvPr id="5" name="Rectangle 4"/>
          <p:cNvSpPr/>
          <p:nvPr/>
        </p:nvSpPr>
        <p:spPr>
          <a:xfrm>
            <a:off x="944880" y="2138095"/>
            <a:ext cx="7551420" cy="369332"/>
          </a:xfrm>
          <a:prstGeom prst="rect">
            <a:avLst/>
          </a:prstGeom>
          <a:solidFill>
            <a:srgbClr val="D2D2D2"/>
          </a:solidFill>
        </p:spPr>
        <p:txBody>
          <a:bodyPr wrap="square">
            <a:spAutoFit/>
          </a:bodyPr>
          <a:lstStyle/>
          <a:p>
            <a:pPr lvl="0" fontAlgn="base">
              <a:spcBef>
                <a:spcPct val="0"/>
              </a:spcBef>
              <a:spcAft>
                <a:spcPct val="0"/>
              </a:spcAft>
            </a:pPr>
            <a:r>
              <a:rPr lang="en-GB"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GRANT EXECUTE ON sales.insert_order TO web_customer;</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180058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76add089-2361-4fb7-9d57-adf697ef0e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Ownership Chains</a:t>
            </a:r>
            <a:endParaRPr lang="en-GB" dirty="0"/>
          </a:p>
        </p:txBody>
      </p:sp>
      <p:grpSp>
        <p:nvGrpSpPr>
          <p:cNvPr id="4" name="Group 3"/>
          <p:cNvGrpSpPr/>
          <p:nvPr/>
        </p:nvGrpSpPr>
        <p:grpSpPr>
          <a:xfrm>
            <a:off x="3004509" y="934751"/>
            <a:ext cx="1264974" cy="1389883"/>
            <a:chOff x="7110927" y="-2144829"/>
            <a:chExt cx="7740468" cy="8504795"/>
          </a:xfrm>
        </p:grpSpPr>
        <p:grpSp>
          <p:nvGrpSpPr>
            <p:cNvPr id="5" name="Group 4"/>
            <p:cNvGrpSpPr/>
            <p:nvPr/>
          </p:nvGrpSpPr>
          <p:grpSpPr>
            <a:xfrm>
              <a:off x="7110927" y="-2144829"/>
              <a:ext cx="7740468" cy="8504795"/>
              <a:chOff x="2673350" y="3890963"/>
              <a:chExt cx="2082800" cy="2082800"/>
            </a:xfrm>
          </p:grpSpPr>
          <p:sp>
            <p:nvSpPr>
              <p:cNvPr id="7" name="AutoShape 3"/>
              <p:cNvSpPr>
                <a:spLocks noChangeAspect="1" noChangeArrowheads="1" noTextEdit="1"/>
              </p:cNvSpPr>
              <p:nvPr/>
            </p:nvSpPr>
            <p:spPr bwMode="auto">
              <a:xfrm>
                <a:off x="2673350" y="3890963"/>
                <a:ext cx="20828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8" name="Freeform 5"/>
              <p:cNvSpPr>
                <a:spLocks/>
              </p:cNvSpPr>
              <p:nvPr/>
            </p:nvSpPr>
            <p:spPr bwMode="auto">
              <a:xfrm>
                <a:off x="3529806" y="4340106"/>
                <a:ext cx="361950" cy="414338"/>
              </a:xfrm>
              <a:custGeom>
                <a:avLst/>
                <a:gdLst>
                  <a:gd name="T0" fmla="*/ 200 w 200"/>
                  <a:gd name="T1" fmla="*/ 229 h 229"/>
                  <a:gd name="T2" fmla="*/ 156 w 200"/>
                  <a:gd name="T3" fmla="*/ 229 h 229"/>
                  <a:gd name="T4" fmla="*/ 156 w 200"/>
                  <a:gd name="T5" fmla="*/ 100 h 229"/>
                  <a:gd name="T6" fmla="*/ 100 w 200"/>
                  <a:gd name="T7" fmla="*/ 44 h 229"/>
                  <a:gd name="T8" fmla="*/ 44 w 200"/>
                  <a:gd name="T9" fmla="*/ 100 h 229"/>
                  <a:gd name="T10" fmla="*/ 44 w 200"/>
                  <a:gd name="T11" fmla="*/ 229 h 229"/>
                  <a:gd name="T12" fmla="*/ 0 w 200"/>
                  <a:gd name="T13" fmla="*/ 229 h 229"/>
                  <a:gd name="T14" fmla="*/ 0 w 200"/>
                  <a:gd name="T15" fmla="*/ 100 h 229"/>
                  <a:gd name="T16" fmla="*/ 100 w 200"/>
                  <a:gd name="T17" fmla="*/ 0 h 229"/>
                  <a:gd name="T18" fmla="*/ 200 w 200"/>
                  <a:gd name="T19" fmla="*/ 100 h 229"/>
                  <a:gd name="T20" fmla="*/ 200 w 200"/>
                  <a:gd name="T21"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29">
                    <a:moveTo>
                      <a:pt x="200" y="229"/>
                    </a:moveTo>
                    <a:cubicBezTo>
                      <a:pt x="156" y="229"/>
                      <a:pt x="156" y="229"/>
                      <a:pt x="156" y="229"/>
                    </a:cubicBezTo>
                    <a:cubicBezTo>
                      <a:pt x="156" y="100"/>
                      <a:pt x="156" y="100"/>
                      <a:pt x="156" y="100"/>
                    </a:cubicBezTo>
                    <a:cubicBezTo>
                      <a:pt x="156" y="69"/>
                      <a:pt x="131" y="44"/>
                      <a:pt x="100" y="44"/>
                    </a:cubicBezTo>
                    <a:cubicBezTo>
                      <a:pt x="69" y="44"/>
                      <a:pt x="44" y="69"/>
                      <a:pt x="44" y="100"/>
                    </a:cubicBezTo>
                    <a:cubicBezTo>
                      <a:pt x="44" y="229"/>
                      <a:pt x="44" y="229"/>
                      <a:pt x="44" y="229"/>
                    </a:cubicBezTo>
                    <a:cubicBezTo>
                      <a:pt x="0" y="229"/>
                      <a:pt x="0" y="229"/>
                      <a:pt x="0" y="229"/>
                    </a:cubicBezTo>
                    <a:cubicBezTo>
                      <a:pt x="0" y="100"/>
                      <a:pt x="0" y="100"/>
                      <a:pt x="0" y="100"/>
                    </a:cubicBezTo>
                    <a:cubicBezTo>
                      <a:pt x="0" y="45"/>
                      <a:pt x="45" y="0"/>
                      <a:pt x="100" y="0"/>
                    </a:cubicBezTo>
                    <a:cubicBezTo>
                      <a:pt x="155" y="0"/>
                      <a:pt x="200" y="45"/>
                      <a:pt x="200" y="100"/>
                    </a:cubicBezTo>
                    <a:lnTo>
                      <a:pt x="200" y="22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9" name="Rectangle 6"/>
              <p:cNvSpPr>
                <a:spLocks noChangeArrowheads="1"/>
              </p:cNvSpPr>
              <p:nvPr/>
            </p:nvSpPr>
            <p:spPr bwMode="auto">
              <a:xfrm>
                <a:off x="3417888" y="4856163"/>
                <a:ext cx="585788" cy="552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10" name="Rectangle 7"/>
              <p:cNvSpPr>
                <a:spLocks noChangeArrowheads="1"/>
              </p:cNvSpPr>
              <p:nvPr/>
            </p:nvSpPr>
            <p:spPr bwMode="auto">
              <a:xfrm>
                <a:off x="3417888" y="4856163"/>
                <a:ext cx="152400" cy="55245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11" name="Freeform 8"/>
              <p:cNvSpPr>
                <a:spLocks/>
              </p:cNvSpPr>
              <p:nvPr/>
            </p:nvSpPr>
            <p:spPr bwMode="auto">
              <a:xfrm>
                <a:off x="3651250" y="5033963"/>
                <a:ext cx="119063" cy="209550"/>
              </a:xfrm>
              <a:custGeom>
                <a:avLst/>
                <a:gdLst>
                  <a:gd name="T0" fmla="*/ 66 w 66"/>
                  <a:gd name="T1" fmla="*/ 33 h 116"/>
                  <a:gd name="T2" fmla="*/ 33 w 66"/>
                  <a:gd name="T3" fmla="*/ 0 h 116"/>
                  <a:gd name="T4" fmla="*/ 0 w 66"/>
                  <a:gd name="T5" fmla="*/ 33 h 116"/>
                  <a:gd name="T6" fmla="*/ 22 w 66"/>
                  <a:gd name="T7" fmla="*/ 64 h 116"/>
                  <a:gd name="T8" fmla="*/ 22 w 66"/>
                  <a:gd name="T9" fmla="*/ 116 h 116"/>
                  <a:gd name="T10" fmla="*/ 44 w 66"/>
                  <a:gd name="T11" fmla="*/ 116 h 116"/>
                  <a:gd name="T12" fmla="*/ 44 w 66"/>
                  <a:gd name="T13" fmla="*/ 64 h 116"/>
                  <a:gd name="T14" fmla="*/ 66 w 66"/>
                  <a:gd name="T15" fmla="*/ 33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16">
                    <a:moveTo>
                      <a:pt x="66" y="33"/>
                    </a:moveTo>
                    <a:cubicBezTo>
                      <a:pt x="66" y="15"/>
                      <a:pt x="51" y="0"/>
                      <a:pt x="33" y="0"/>
                    </a:cubicBezTo>
                    <a:cubicBezTo>
                      <a:pt x="15" y="0"/>
                      <a:pt x="0" y="15"/>
                      <a:pt x="0" y="33"/>
                    </a:cubicBezTo>
                    <a:cubicBezTo>
                      <a:pt x="0" y="47"/>
                      <a:pt x="9" y="60"/>
                      <a:pt x="22" y="64"/>
                    </a:cubicBezTo>
                    <a:cubicBezTo>
                      <a:pt x="22" y="116"/>
                      <a:pt x="22" y="116"/>
                      <a:pt x="22" y="116"/>
                    </a:cubicBezTo>
                    <a:cubicBezTo>
                      <a:pt x="44" y="116"/>
                      <a:pt x="44" y="116"/>
                      <a:pt x="44" y="116"/>
                    </a:cubicBezTo>
                    <a:cubicBezTo>
                      <a:pt x="44" y="64"/>
                      <a:pt x="44" y="64"/>
                      <a:pt x="44" y="64"/>
                    </a:cubicBezTo>
                    <a:cubicBezTo>
                      <a:pt x="57" y="60"/>
                      <a:pt x="66" y="47"/>
                      <a:pt x="66"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grpSp>
        <p:sp>
          <p:nvSpPr>
            <p:cNvPr id="6" name="Rectangle 5"/>
            <p:cNvSpPr/>
            <p:nvPr/>
          </p:nvSpPr>
          <p:spPr bwMode="auto">
            <a:xfrm>
              <a:off x="11352246" y="1378689"/>
              <a:ext cx="286735" cy="420104"/>
            </a:xfrm>
            <a:prstGeom prst="rect">
              <a:avLst/>
            </a:prstGeom>
            <a:solidFill>
              <a:srgbClr val="EB3C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grpSp>
      <p:sp>
        <p:nvSpPr>
          <p:cNvPr id="12" name="Content Placeholder 2"/>
          <p:cNvSpPr txBox="1">
            <a:spLocks/>
          </p:cNvSpPr>
          <p:nvPr/>
        </p:nvSpPr>
        <p:spPr>
          <a:xfrm>
            <a:off x="458788" y="4113335"/>
            <a:ext cx="8119156" cy="205523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kern="0" dirty="0" smtClean="0"/>
              <a:t>When dependent objects are owned by the same user, only permissions at the top-level object are required</a:t>
            </a:r>
          </a:p>
          <a:p>
            <a:r>
              <a:rPr lang="en-GB" kern="0" dirty="0" smtClean="0"/>
              <a:t>When there is a break in the ownership chain, dependent object permissions are required</a:t>
            </a:r>
            <a:endParaRPr lang="en-US" kern="0" dirty="0"/>
          </a:p>
        </p:txBody>
      </p:sp>
      <p:grpSp>
        <p:nvGrpSpPr>
          <p:cNvPr id="13" name="Group 12" descr="The slide shows a graphical representation of the example in the student notes."/>
          <p:cNvGrpSpPr/>
          <p:nvPr/>
        </p:nvGrpSpPr>
        <p:grpSpPr>
          <a:xfrm>
            <a:off x="1388779" y="1081407"/>
            <a:ext cx="6401355" cy="2681360"/>
            <a:chOff x="1388779" y="1081407"/>
            <a:chExt cx="6401355" cy="2681360"/>
          </a:xfrm>
        </p:grpSpPr>
        <p:grpSp>
          <p:nvGrpSpPr>
            <p:cNvPr id="14" name="Group 13"/>
            <p:cNvGrpSpPr/>
            <p:nvPr/>
          </p:nvGrpSpPr>
          <p:grpSpPr>
            <a:xfrm>
              <a:off x="2982114" y="2372884"/>
              <a:ext cx="1264974" cy="1389883"/>
              <a:chOff x="7110927" y="-2144829"/>
              <a:chExt cx="7740468" cy="8504795"/>
            </a:xfrm>
          </p:grpSpPr>
          <p:grpSp>
            <p:nvGrpSpPr>
              <p:cNvPr id="104" name="Group 103"/>
              <p:cNvGrpSpPr/>
              <p:nvPr/>
            </p:nvGrpSpPr>
            <p:grpSpPr>
              <a:xfrm>
                <a:off x="7110927" y="-2144829"/>
                <a:ext cx="7740468" cy="8504795"/>
                <a:chOff x="2673350" y="3890963"/>
                <a:chExt cx="2082800" cy="2082800"/>
              </a:xfrm>
            </p:grpSpPr>
            <p:sp>
              <p:nvSpPr>
                <p:cNvPr id="106" name="AutoShape 3"/>
                <p:cNvSpPr>
                  <a:spLocks noChangeAspect="1" noChangeArrowheads="1" noTextEdit="1"/>
                </p:cNvSpPr>
                <p:nvPr/>
              </p:nvSpPr>
              <p:spPr bwMode="auto">
                <a:xfrm>
                  <a:off x="2673350" y="3890963"/>
                  <a:ext cx="208280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107" name="Freeform 5"/>
                <p:cNvSpPr>
                  <a:spLocks/>
                </p:cNvSpPr>
                <p:nvPr/>
              </p:nvSpPr>
              <p:spPr bwMode="auto">
                <a:xfrm>
                  <a:off x="3529806" y="4340106"/>
                  <a:ext cx="361950" cy="414338"/>
                </a:xfrm>
                <a:custGeom>
                  <a:avLst/>
                  <a:gdLst>
                    <a:gd name="T0" fmla="*/ 200 w 200"/>
                    <a:gd name="T1" fmla="*/ 229 h 229"/>
                    <a:gd name="T2" fmla="*/ 156 w 200"/>
                    <a:gd name="T3" fmla="*/ 229 h 229"/>
                    <a:gd name="T4" fmla="*/ 156 w 200"/>
                    <a:gd name="T5" fmla="*/ 100 h 229"/>
                    <a:gd name="T6" fmla="*/ 100 w 200"/>
                    <a:gd name="T7" fmla="*/ 44 h 229"/>
                    <a:gd name="T8" fmla="*/ 44 w 200"/>
                    <a:gd name="T9" fmla="*/ 100 h 229"/>
                    <a:gd name="T10" fmla="*/ 44 w 200"/>
                    <a:gd name="T11" fmla="*/ 229 h 229"/>
                    <a:gd name="T12" fmla="*/ 0 w 200"/>
                    <a:gd name="T13" fmla="*/ 229 h 229"/>
                    <a:gd name="T14" fmla="*/ 0 w 200"/>
                    <a:gd name="T15" fmla="*/ 100 h 229"/>
                    <a:gd name="T16" fmla="*/ 100 w 200"/>
                    <a:gd name="T17" fmla="*/ 0 h 229"/>
                    <a:gd name="T18" fmla="*/ 200 w 200"/>
                    <a:gd name="T19" fmla="*/ 100 h 229"/>
                    <a:gd name="T20" fmla="*/ 200 w 200"/>
                    <a:gd name="T21"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229">
                      <a:moveTo>
                        <a:pt x="200" y="229"/>
                      </a:moveTo>
                      <a:cubicBezTo>
                        <a:pt x="156" y="229"/>
                        <a:pt x="156" y="229"/>
                        <a:pt x="156" y="229"/>
                      </a:cubicBezTo>
                      <a:cubicBezTo>
                        <a:pt x="156" y="100"/>
                        <a:pt x="156" y="100"/>
                        <a:pt x="156" y="100"/>
                      </a:cubicBezTo>
                      <a:cubicBezTo>
                        <a:pt x="156" y="69"/>
                        <a:pt x="131" y="44"/>
                        <a:pt x="100" y="44"/>
                      </a:cubicBezTo>
                      <a:cubicBezTo>
                        <a:pt x="69" y="44"/>
                        <a:pt x="44" y="69"/>
                        <a:pt x="44" y="100"/>
                      </a:cubicBezTo>
                      <a:cubicBezTo>
                        <a:pt x="44" y="229"/>
                        <a:pt x="44" y="229"/>
                        <a:pt x="44" y="229"/>
                      </a:cubicBezTo>
                      <a:cubicBezTo>
                        <a:pt x="0" y="229"/>
                        <a:pt x="0" y="229"/>
                        <a:pt x="0" y="229"/>
                      </a:cubicBezTo>
                      <a:cubicBezTo>
                        <a:pt x="0" y="100"/>
                        <a:pt x="0" y="100"/>
                        <a:pt x="0" y="100"/>
                      </a:cubicBezTo>
                      <a:cubicBezTo>
                        <a:pt x="0" y="45"/>
                        <a:pt x="45" y="0"/>
                        <a:pt x="100" y="0"/>
                      </a:cubicBezTo>
                      <a:cubicBezTo>
                        <a:pt x="155" y="0"/>
                        <a:pt x="200" y="45"/>
                        <a:pt x="200" y="100"/>
                      </a:cubicBezTo>
                      <a:lnTo>
                        <a:pt x="200" y="229"/>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108" name="Rectangle 6"/>
                <p:cNvSpPr>
                  <a:spLocks noChangeArrowheads="1"/>
                </p:cNvSpPr>
                <p:nvPr/>
              </p:nvSpPr>
              <p:spPr bwMode="auto">
                <a:xfrm>
                  <a:off x="3417888" y="4856163"/>
                  <a:ext cx="585788" cy="552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109" name="Rectangle 7"/>
                <p:cNvSpPr>
                  <a:spLocks noChangeArrowheads="1"/>
                </p:cNvSpPr>
                <p:nvPr/>
              </p:nvSpPr>
              <p:spPr bwMode="auto">
                <a:xfrm>
                  <a:off x="3417888" y="4856163"/>
                  <a:ext cx="152400" cy="552450"/>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sp>
              <p:nvSpPr>
                <p:cNvPr id="110" name="Freeform 8"/>
                <p:cNvSpPr>
                  <a:spLocks/>
                </p:cNvSpPr>
                <p:nvPr/>
              </p:nvSpPr>
              <p:spPr bwMode="auto">
                <a:xfrm>
                  <a:off x="3651250" y="5033963"/>
                  <a:ext cx="119063" cy="209550"/>
                </a:xfrm>
                <a:custGeom>
                  <a:avLst/>
                  <a:gdLst>
                    <a:gd name="T0" fmla="*/ 66 w 66"/>
                    <a:gd name="T1" fmla="*/ 33 h 116"/>
                    <a:gd name="T2" fmla="*/ 33 w 66"/>
                    <a:gd name="T3" fmla="*/ 0 h 116"/>
                    <a:gd name="T4" fmla="*/ 0 w 66"/>
                    <a:gd name="T5" fmla="*/ 33 h 116"/>
                    <a:gd name="T6" fmla="*/ 22 w 66"/>
                    <a:gd name="T7" fmla="*/ 64 h 116"/>
                    <a:gd name="T8" fmla="*/ 22 w 66"/>
                    <a:gd name="T9" fmla="*/ 116 h 116"/>
                    <a:gd name="T10" fmla="*/ 44 w 66"/>
                    <a:gd name="T11" fmla="*/ 116 h 116"/>
                    <a:gd name="T12" fmla="*/ 44 w 66"/>
                    <a:gd name="T13" fmla="*/ 64 h 116"/>
                    <a:gd name="T14" fmla="*/ 66 w 66"/>
                    <a:gd name="T15" fmla="*/ 33 h 1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16">
                      <a:moveTo>
                        <a:pt x="66" y="33"/>
                      </a:moveTo>
                      <a:cubicBezTo>
                        <a:pt x="66" y="15"/>
                        <a:pt x="51" y="0"/>
                        <a:pt x="33" y="0"/>
                      </a:cubicBezTo>
                      <a:cubicBezTo>
                        <a:pt x="15" y="0"/>
                        <a:pt x="0" y="15"/>
                        <a:pt x="0" y="33"/>
                      </a:cubicBezTo>
                      <a:cubicBezTo>
                        <a:pt x="0" y="47"/>
                        <a:pt x="9" y="60"/>
                        <a:pt x="22" y="64"/>
                      </a:cubicBezTo>
                      <a:cubicBezTo>
                        <a:pt x="22" y="116"/>
                        <a:pt x="22" y="116"/>
                        <a:pt x="22" y="116"/>
                      </a:cubicBezTo>
                      <a:cubicBezTo>
                        <a:pt x="44" y="116"/>
                        <a:pt x="44" y="116"/>
                        <a:pt x="44" y="116"/>
                      </a:cubicBezTo>
                      <a:cubicBezTo>
                        <a:pt x="44" y="64"/>
                        <a:pt x="44" y="64"/>
                        <a:pt x="44" y="64"/>
                      </a:cubicBezTo>
                      <a:cubicBezTo>
                        <a:pt x="57" y="60"/>
                        <a:pt x="66" y="47"/>
                        <a:pt x="66"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GB" b="1" dirty="0">
                    <a:solidFill>
                      <a:srgbClr val="000000"/>
                    </a:solidFill>
                    <a:latin typeface="Verdana" pitchFamily="34" charset="0"/>
                    <a:cs typeface="Arial" charset="0"/>
                  </a:endParaRPr>
                </a:p>
              </p:txBody>
            </p:sp>
          </p:grpSp>
          <p:sp>
            <p:nvSpPr>
              <p:cNvPr id="105" name="Rectangle 104"/>
              <p:cNvSpPr/>
              <p:nvPr/>
            </p:nvSpPr>
            <p:spPr bwMode="auto">
              <a:xfrm>
                <a:off x="11352246" y="1378689"/>
                <a:ext cx="286735" cy="420104"/>
              </a:xfrm>
              <a:prstGeom prst="rect">
                <a:avLst/>
              </a:prstGeom>
              <a:solidFill>
                <a:srgbClr val="EB3C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grpSp>
        <p:sp>
          <p:nvSpPr>
            <p:cNvPr id="15" name="TextBox 14"/>
            <p:cNvSpPr txBox="1"/>
            <p:nvPr/>
          </p:nvSpPr>
          <p:spPr>
            <a:xfrm>
              <a:off x="1603543" y="3226117"/>
              <a:ext cx="761747"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User 1</a:t>
              </a:r>
              <a:endParaRPr lang="en-US" dirty="0">
                <a:solidFill>
                  <a:srgbClr val="000000"/>
                </a:solidFill>
                <a:latin typeface="Segoe UI Light" panose="020B0502040204020203" pitchFamily="34" charset="0"/>
                <a:cs typeface="Segoe UI Light" panose="020B0502040204020203" pitchFamily="34" charset="0"/>
              </a:endParaRPr>
            </a:p>
          </p:txBody>
        </p:sp>
        <p:sp>
          <p:nvSpPr>
            <p:cNvPr id="16" name="TextBox 15"/>
            <p:cNvSpPr txBox="1"/>
            <p:nvPr/>
          </p:nvSpPr>
          <p:spPr>
            <a:xfrm>
              <a:off x="3551705" y="2011127"/>
              <a:ext cx="1720343"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dbo.View1 (User2)</a:t>
              </a:r>
              <a:endParaRPr lang="en-US" sz="1600" dirty="0">
                <a:solidFill>
                  <a:srgbClr val="000000"/>
                </a:solidFill>
                <a:latin typeface="Segoe UI Light" panose="020B0502040204020203" pitchFamily="34" charset="0"/>
                <a:cs typeface="Segoe UI Light" panose="020B0502040204020203" pitchFamily="34" charset="0"/>
              </a:endParaRPr>
            </a:p>
          </p:txBody>
        </p:sp>
        <p:sp>
          <p:nvSpPr>
            <p:cNvPr id="17" name="TextBox 16"/>
            <p:cNvSpPr txBox="1"/>
            <p:nvPr/>
          </p:nvSpPr>
          <p:spPr>
            <a:xfrm>
              <a:off x="6045169" y="1968266"/>
              <a:ext cx="1744965"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dbo.Table1 (User2)</a:t>
              </a:r>
              <a:endParaRPr lang="en-US" sz="1600" dirty="0">
                <a:solidFill>
                  <a:srgbClr val="000000"/>
                </a:solidFill>
                <a:latin typeface="Segoe UI Light" panose="020B0502040204020203" pitchFamily="34" charset="0"/>
                <a:cs typeface="Segoe UI Light" panose="020B0502040204020203" pitchFamily="34" charset="0"/>
              </a:endParaRPr>
            </a:p>
          </p:txBody>
        </p:sp>
        <p:sp>
          <p:nvSpPr>
            <p:cNvPr id="18" name="TextBox 17"/>
            <p:cNvSpPr txBox="1"/>
            <p:nvPr/>
          </p:nvSpPr>
          <p:spPr>
            <a:xfrm>
              <a:off x="3566205" y="3422681"/>
              <a:ext cx="1752403"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dbo.View2 (User2)</a:t>
              </a:r>
              <a:endParaRPr lang="en-US" sz="1600" dirty="0">
                <a:solidFill>
                  <a:srgbClr val="000000"/>
                </a:solidFill>
                <a:latin typeface="Segoe UI Light" panose="020B0502040204020203" pitchFamily="34" charset="0"/>
                <a:cs typeface="Segoe UI Light" panose="020B0502040204020203" pitchFamily="34" charset="0"/>
              </a:endParaRPr>
            </a:p>
          </p:txBody>
        </p:sp>
        <p:sp>
          <p:nvSpPr>
            <p:cNvPr id="19" name="TextBox 18"/>
            <p:cNvSpPr txBox="1"/>
            <p:nvPr/>
          </p:nvSpPr>
          <p:spPr>
            <a:xfrm>
              <a:off x="6004605" y="3422681"/>
              <a:ext cx="1777025"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dbo.Table2 (User3)</a:t>
              </a:r>
              <a:endParaRPr lang="en-US" sz="1600" dirty="0">
                <a:solidFill>
                  <a:srgbClr val="000000"/>
                </a:solidFill>
                <a:latin typeface="Segoe UI Light" panose="020B0502040204020203" pitchFamily="34" charset="0"/>
                <a:cs typeface="Segoe UI Light" panose="020B0502040204020203" pitchFamily="34" charset="0"/>
              </a:endParaRPr>
            </a:p>
          </p:txBody>
        </p:sp>
        <p:cxnSp>
          <p:nvCxnSpPr>
            <p:cNvPr id="20" name="Elbow Connector 19"/>
            <p:cNvCxnSpPr/>
            <p:nvPr/>
          </p:nvCxnSpPr>
          <p:spPr bwMode="auto">
            <a:xfrm flipV="1">
              <a:off x="2293621" y="1577829"/>
              <a:ext cx="1056241" cy="780283"/>
            </a:xfrm>
            <a:prstGeom prst="bentConnector3">
              <a:avLst>
                <a:gd name="adj1" fmla="val 56184"/>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bwMode="auto">
            <a:xfrm flipV="1">
              <a:off x="4816857" y="1587775"/>
              <a:ext cx="1736293" cy="5057"/>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bwMode="auto">
            <a:xfrm>
              <a:off x="2293621" y="2358112"/>
              <a:ext cx="1048659" cy="696898"/>
            </a:xfrm>
            <a:prstGeom prst="bentConnector3">
              <a:avLst>
                <a:gd name="adj1" fmla="val 56228"/>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bwMode="auto">
            <a:xfrm>
              <a:off x="4746018" y="3077213"/>
              <a:ext cx="1425357" cy="1"/>
            </a:xfrm>
            <a:prstGeom prst="straightConnector1">
              <a:avLst/>
            </a:prstGeom>
            <a:ln>
              <a:headEnd type="none" w="med" len="med"/>
              <a:tailEnd type="oval"/>
            </a:ln>
            <a:effectLst/>
          </p:spPr>
          <p:style>
            <a:lnRef idx="3">
              <a:schemeClr val="dk1"/>
            </a:lnRef>
            <a:fillRef idx="0">
              <a:schemeClr val="dk1"/>
            </a:fillRef>
            <a:effectRef idx="2">
              <a:schemeClr val="dk1"/>
            </a:effectRef>
            <a:fontRef idx="minor">
              <a:schemeClr val="tx1"/>
            </a:fontRef>
          </p:style>
        </p:cxnSp>
        <p:grpSp>
          <p:nvGrpSpPr>
            <p:cNvPr id="24" name="Group 23"/>
            <p:cNvGrpSpPr>
              <a:grpSpLocks noChangeAspect="1"/>
            </p:cNvGrpSpPr>
            <p:nvPr/>
          </p:nvGrpSpPr>
          <p:grpSpPr>
            <a:xfrm>
              <a:off x="1388779" y="1603067"/>
              <a:ext cx="876687" cy="1510090"/>
              <a:chOff x="4258093" y="1683209"/>
              <a:chExt cx="1274344" cy="2195053"/>
            </a:xfrm>
          </p:grpSpPr>
          <p:grpSp>
            <p:nvGrpSpPr>
              <p:cNvPr id="64" name="Group 63"/>
              <p:cNvGrpSpPr/>
              <p:nvPr/>
            </p:nvGrpSpPr>
            <p:grpSpPr>
              <a:xfrm>
                <a:off x="4258093" y="2473324"/>
                <a:ext cx="629817" cy="383176"/>
                <a:chOff x="5380037" y="982662"/>
                <a:chExt cx="629817" cy="383176"/>
              </a:xfrm>
            </p:grpSpPr>
            <p:sp>
              <p:nvSpPr>
                <p:cNvPr id="99" name="Freeform 15"/>
                <p:cNvSpPr>
                  <a:spLocks/>
                </p:cNvSpPr>
                <p:nvPr/>
              </p:nvSpPr>
              <p:spPr bwMode="auto">
                <a:xfrm>
                  <a:off x="5669253" y="1260134"/>
                  <a:ext cx="208471" cy="105704"/>
                </a:xfrm>
                <a:custGeom>
                  <a:avLst/>
                  <a:gdLst>
                    <a:gd name="T0" fmla="*/ 87 w 87"/>
                    <a:gd name="T1" fmla="*/ 0 h 44"/>
                    <a:gd name="T2" fmla="*/ 0 w 87"/>
                    <a:gd name="T3" fmla="*/ 0 h 44"/>
                    <a:gd name="T4" fmla="*/ 43 w 87"/>
                    <a:gd name="T5" fmla="*/ 44 h 44"/>
                    <a:gd name="T6" fmla="*/ 87 w 87"/>
                    <a:gd name="T7" fmla="*/ 0 h 44"/>
                  </a:gdLst>
                  <a:ahLst/>
                  <a:cxnLst>
                    <a:cxn ang="0">
                      <a:pos x="T0" y="T1"/>
                    </a:cxn>
                    <a:cxn ang="0">
                      <a:pos x="T2" y="T3"/>
                    </a:cxn>
                    <a:cxn ang="0">
                      <a:pos x="T4" y="T5"/>
                    </a:cxn>
                    <a:cxn ang="0">
                      <a:pos x="T6" y="T7"/>
                    </a:cxn>
                  </a:cxnLst>
                  <a:rect l="0" t="0" r="r" b="b"/>
                  <a:pathLst>
                    <a:path w="87" h="44">
                      <a:moveTo>
                        <a:pt x="87" y="0"/>
                      </a:moveTo>
                      <a:cubicBezTo>
                        <a:pt x="0" y="0"/>
                        <a:pt x="0" y="0"/>
                        <a:pt x="0" y="0"/>
                      </a:cubicBezTo>
                      <a:cubicBezTo>
                        <a:pt x="0" y="24"/>
                        <a:pt x="19" y="44"/>
                        <a:pt x="43" y="44"/>
                      </a:cubicBezTo>
                      <a:cubicBezTo>
                        <a:pt x="68" y="44"/>
                        <a:pt x="87" y="24"/>
                        <a:pt x="87"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nvGrpSpPr>
                <p:cNvPr id="100" name="Group 99"/>
                <p:cNvGrpSpPr/>
                <p:nvPr/>
              </p:nvGrpSpPr>
              <p:grpSpPr>
                <a:xfrm>
                  <a:off x="5380037" y="982662"/>
                  <a:ext cx="629817" cy="383175"/>
                  <a:chOff x="5380037" y="982662"/>
                  <a:chExt cx="629817" cy="383175"/>
                </a:xfrm>
              </p:grpSpPr>
              <p:sp>
                <p:nvSpPr>
                  <p:cNvPr id="101" name="Rectangle 17"/>
                  <p:cNvSpPr>
                    <a:spLocks noChangeArrowheads="1"/>
                  </p:cNvSpPr>
                  <p:nvPr/>
                </p:nvSpPr>
                <p:spPr bwMode="auto">
                  <a:xfrm>
                    <a:off x="5504826" y="1213155"/>
                    <a:ext cx="459516" cy="46979"/>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Freeform 12"/>
                  <p:cNvSpPr>
                    <a:spLocks/>
                  </p:cNvSpPr>
                  <p:nvPr/>
                </p:nvSpPr>
                <p:spPr bwMode="auto">
                  <a:xfrm>
                    <a:off x="5772021" y="1010556"/>
                    <a:ext cx="237833" cy="355281"/>
                  </a:xfrm>
                  <a:custGeom>
                    <a:avLst/>
                    <a:gdLst>
                      <a:gd name="T0" fmla="*/ 62 w 99"/>
                      <a:gd name="T1" fmla="*/ 148 h 148"/>
                      <a:gd name="T2" fmla="*/ 0 w 99"/>
                      <a:gd name="T3" fmla="*/ 148 h 148"/>
                      <a:gd name="T4" fmla="*/ 0 w 99"/>
                      <a:gd name="T5" fmla="*/ 105 h 148"/>
                      <a:gd name="T6" fmla="*/ 56 w 99"/>
                      <a:gd name="T7" fmla="*/ 105 h 148"/>
                      <a:gd name="T8" fmla="*/ 56 w 99"/>
                      <a:gd name="T9" fmla="*/ 0 h 148"/>
                      <a:gd name="T10" fmla="*/ 99 w 99"/>
                      <a:gd name="T11" fmla="*/ 0 h 148"/>
                      <a:gd name="T12" fmla="*/ 99 w 99"/>
                      <a:gd name="T13" fmla="*/ 111 h 148"/>
                      <a:gd name="T14" fmla="*/ 62 w 99"/>
                      <a:gd name="T15" fmla="*/ 148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48">
                        <a:moveTo>
                          <a:pt x="62" y="148"/>
                        </a:moveTo>
                        <a:cubicBezTo>
                          <a:pt x="0" y="148"/>
                          <a:pt x="0" y="148"/>
                          <a:pt x="0" y="148"/>
                        </a:cubicBezTo>
                        <a:cubicBezTo>
                          <a:pt x="0" y="105"/>
                          <a:pt x="0" y="105"/>
                          <a:pt x="0" y="105"/>
                        </a:cubicBezTo>
                        <a:cubicBezTo>
                          <a:pt x="56" y="105"/>
                          <a:pt x="56" y="105"/>
                          <a:pt x="56" y="105"/>
                        </a:cubicBezTo>
                        <a:cubicBezTo>
                          <a:pt x="56" y="0"/>
                          <a:pt x="56" y="0"/>
                          <a:pt x="56" y="0"/>
                        </a:cubicBezTo>
                        <a:cubicBezTo>
                          <a:pt x="99" y="0"/>
                          <a:pt x="99" y="0"/>
                          <a:pt x="99" y="0"/>
                        </a:cubicBezTo>
                        <a:cubicBezTo>
                          <a:pt x="99" y="111"/>
                          <a:pt x="99" y="111"/>
                          <a:pt x="99" y="111"/>
                        </a:cubicBezTo>
                        <a:cubicBezTo>
                          <a:pt x="99" y="131"/>
                          <a:pt x="82" y="148"/>
                          <a:pt x="62" y="148"/>
                        </a:cubicBezTo>
                        <a:close/>
                      </a:path>
                    </a:pathLst>
                  </a:custGeom>
                  <a:solidFill>
                    <a:srgbClr val="E2BE91"/>
                  </a:solidFill>
                  <a:ln>
                    <a:noFill/>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18"/>
                  <p:cNvSpPr>
                    <a:spLocks/>
                  </p:cNvSpPr>
                  <p:nvPr/>
                </p:nvSpPr>
                <p:spPr bwMode="auto">
                  <a:xfrm>
                    <a:off x="5380037" y="982662"/>
                    <a:ext cx="478602" cy="230492"/>
                  </a:xfrm>
                  <a:custGeom>
                    <a:avLst/>
                    <a:gdLst>
                      <a:gd name="T0" fmla="*/ 241 w 326"/>
                      <a:gd name="T1" fmla="*/ 0 h 157"/>
                      <a:gd name="T2" fmla="*/ 0 w 326"/>
                      <a:gd name="T3" fmla="*/ 0 h 157"/>
                      <a:gd name="T4" fmla="*/ 85 w 326"/>
                      <a:gd name="T5" fmla="*/ 157 h 157"/>
                      <a:gd name="T6" fmla="*/ 326 w 326"/>
                      <a:gd name="T7" fmla="*/ 157 h 157"/>
                      <a:gd name="T8" fmla="*/ 241 w 326"/>
                      <a:gd name="T9" fmla="*/ 0 h 157"/>
                    </a:gdLst>
                    <a:ahLst/>
                    <a:cxnLst>
                      <a:cxn ang="0">
                        <a:pos x="T0" y="T1"/>
                      </a:cxn>
                      <a:cxn ang="0">
                        <a:pos x="T2" y="T3"/>
                      </a:cxn>
                      <a:cxn ang="0">
                        <a:pos x="T4" y="T5"/>
                      </a:cxn>
                      <a:cxn ang="0">
                        <a:pos x="T6" y="T7"/>
                      </a:cxn>
                      <a:cxn ang="0">
                        <a:pos x="T8" y="T9"/>
                      </a:cxn>
                    </a:cxnLst>
                    <a:rect l="0" t="0" r="r" b="b"/>
                    <a:pathLst>
                      <a:path w="326" h="157">
                        <a:moveTo>
                          <a:pt x="241" y="0"/>
                        </a:moveTo>
                        <a:lnTo>
                          <a:pt x="0" y="0"/>
                        </a:lnTo>
                        <a:lnTo>
                          <a:pt x="85" y="157"/>
                        </a:lnTo>
                        <a:lnTo>
                          <a:pt x="326" y="157"/>
                        </a:lnTo>
                        <a:lnTo>
                          <a:pt x="241" y="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nvGrpSpPr>
              <p:cNvPr id="65" name="Group 64"/>
              <p:cNvGrpSpPr>
                <a:grpSpLocks noChangeAspect="1"/>
              </p:cNvGrpSpPr>
              <p:nvPr/>
            </p:nvGrpSpPr>
            <p:grpSpPr>
              <a:xfrm>
                <a:off x="4721978" y="1683209"/>
                <a:ext cx="810459" cy="2195053"/>
                <a:chOff x="6806917" y="2480273"/>
                <a:chExt cx="1458828" cy="3951101"/>
              </a:xfrm>
            </p:grpSpPr>
            <p:grpSp>
              <p:nvGrpSpPr>
                <p:cNvPr id="66" name="Group 65"/>
                <p:cNvGrpSpPr/>
                <p:nvPr/>
              </p:nvGrpSpPr>
              <p:grpSpPr>
                <a:xfrm>
                  <a:off x="6806917" y="2480273"/>
                  <a:ext cx="1458828" cy="3951101"/>
                  <a:chOff x="6806917" y="2480273"/>
                  <a:chExt cx="1458828" cy="3951101"/>
                </a:xfrm>
              </p:grpSpPr>
              <p:grpSp>
                <p:nvGrpSpPr>
                  <p:cNvPr id="71" name="Group 4"/>
                  <p:cNvGrpSpPr>
                    <a:grpSpLocks noChangeAspect="1"/>
                  </p:cNvGrpSpPr>
                  <p:nvPr/>
                </p:nvGrpSpPr>
                <p:grpSpPr bwMode="auto">
                  <a:xfrm>
                    <a:off x="6806917" y="2480273"/>
                    <a:ext cx="1458828" cy="3951101"/>
                    <a:chOff x="694" y="956"/>
                    <a:chExt cx="535" cy="1449"/>
                  </a:xfrm>
                </p:grpSpPr>
                <p:sp>
                  <p:nvSpPr>
                    <p:cNvPr id="73" name="AutoShape 3"/>
                    <p:cNvSpPr>
                      <a:spLocks noChangeAspect="1" noChangeArrowheads="1" noTextEdit="1"/>
                    </p:cNvSpPr>
                    <p:nvPr/>
                  </p:nvSpPr>
                  <p:spPr bwMode="auto">
                    <a:xfrm>
                      <a:off x="694" y="958"/>
                      <a:ext cx="535" cy="1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Oval 5"/>
                    <p:cNvSpPr>
                      <a:spLocks noChangeArrowheads="1"/>
                    </p:cNvSpPr>
                    <p:nvPr/>
                  </p:nvSpPr>
                  <p:spPr bwMode="auto">
                    <a:xfrm>
                      <a:off x="841" y="1192"/>
                      <a:ext cx="40" cy="46"/>
                    </a:xfrm>
                    <a:prstGeom prst="ellipse">
                      <a:avLst/>
                    </a:pr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Oval 6"/>
                    <p:cNvSpPr>
                      <a:spLocks noChangeArrowheads="1"/>
                    </p:cNvSpPr>
                    <p:nvPr/>
                  </p:nvSpPr>
                  <p:spPr bwMode="auto">
                    <a:xfrm>
                      <a:off x="817" y="1229"/>
                      <a:ext cx="58" cy="59"/>
                    </a:xfrm>
                    <a:prstGeom prst="ellipse">
                      <a:avLst/>
                    </a:pr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Oval 7"/>
                    <p:cNvSpPr>
                      <a:spLocks noChangeArrowheads="1"/>
                    </p:cNvSpPr>
                    <p:nvPr/>
                  </p:nvSpPr>
                  <p:spPr bwMode="auto">
                    <a:xfrm>
                      <a:off x="1044" y="1190"/>
                      <a:ext cx="48" cy="47"/>
                    </a:xfrm>
                    <a:prstGeom prst="ellipse">
                      <a:avLst/>
                    </a:pr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Oval 8"/>
                    <p:cNvSpPr>
                      <a:spLocks noChangeArrowheads="1"/>
                    </p:cNvSpPr>
                    <p:nvPr/>
                  </p:nvSpPr>
                  <p:spPr bwMode="auto">
                    <a:xfrm>
                      <a:off x="1050" y="1229"/>
                      <a:ext cx="60" cy="58"/>
                    </a:xfrm>
                    <a:prstGeom prst="ellipse">
                      <a:avLst/>
                    </a:pr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Rectangle 9"/>
                    <p:cNvSpPr>
                      <a:spLocks noChangeArrowheads="1"/>
                    </p:cNvSpPr>
                    <p:nvPr/>
                  </p:nvSpPr>
                  <p:spPr bwMode="auto">
                    <a:xfrm>
                      <a:off x="864" y="1205"/>
                      <a:ext cx="198" cy="119"/>
                    </a:xfrm>
                    <a:prstGeom prst="rect">
                      <a:avLst/>
                    </a:prstGeom>
                    <a:solidFill>
                      <a:srgbClr val="6D56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11"/>
                    <p:cNvSpPr>
                      <a:spLocks/>
                    </p:cNvSpPr>
                    <p:nvPr/>
                  </p:nvSpPr>
                  <p:spPr bwMode="auto">
                    <a:xfrm>
                      <a:off x="841" y="1091"/>
                      <a:ext cx="243" cy="51"/>
                    </a:xfrm>
                    <a:custGeom>
                      <a:avLst/>
                      <a:gdLst>
                        <a:gd name="T0" fmla="*/ 146 w 146"/>
                        <a:gd name="T1" fmla="*/ 23 h 31"/>
                        <a:gd name="T2" fmla="*/ 139 w 146"/>
                        <a:gd name="T3" fmla="*/ 31 h 31"/>
                        <a:gd name="T4" fmla="*/ 8 w 146"/>
                        <a:gd name="T5" fmla="*/ 31 h 31"/>
                        <a:gd name="T6" fmla="*/ 0 w 146"/>
                        <a:gd name="T7" fmla="*/ 23 h 31"/>
                        <a:gd name="T8" fmla="*/ 0 w 146"/>
                        <a:gd name="T9" fmla="*/ 7 h 31"/>
                        <a:gd name="T10" fmla="*/ 8 w 146"/>
                        <a:gd name="T11" fmla="*/ 0 h 31"/>
                        <a:gd name="T12" fmla="*/ 139 w 146"/>
                        <a:gd name="T13" fmla="*/ 0 h 31"/>
                        <a:gd name="T14" fmla="*/ 146 w 146"/>
                        <a:gd name="T15" fmla="*/ 7 h 31"/>
                        <a:gd name="T16" fmla="*/ 146 w 146"/>
                        <a:gd name="T1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 h="31">
                          <a:moveTo>
                            <a:pt x="146" y="23"/>
                          </a:moveTo>
                          <a:cubicBezTo>
                            <a:pt x="146" y="27"/>
                            <a:pt x="143" y="31"/>
                            <a:pt x="139" y="31"/>
                          </a:cubicBezTo>
                          <a:cubicBezTo>
                            <a:pt x="8" y="31"/>
                            <a:pt x="8" y="31"/>
                            <a:pt x="8" y="31"/>
                          </a:cubicBezTo>
                          <a:cubicBezTo>
                            <a:pt x="4" y="31"/>
                            <a:pt x="0" y="27"/>
                            <a:pt x="0" y="23"/>
                          </a:cubicBezTo>
                          <a:cubicBezTo>
                            <a:pt x="0" y="7"/>
                            <a:pt x="0" y="7"/>
                            <a:pt x="0" y="7"/>
                          </a:cubicBezTo>
                          <a:cubicBezTo>
                            <a:pt x="0" y="3"/>
                            <a:pt x="4" y="0"/>
                            <a:pt x="8" y="0"/>
                          </a:cubicBezTo>
                          <a:cubicBezTo>
                            <a:pt x="139" y="0"/>
                            <a:pt x="139" y="0"/>
                            <a:pt x="139" y="0"/>
                          </a:cubicBezTo>
                          <a:cubicBezTo>
                            <a:pt x="143" y="0"/>
                            <a:pt x="146" y="3"/>
                            <a:pt x="146" y="7"/>
                          </a:cubicBezTo>
                          <a:lnTo>
                            <a:pt x="146" y="23"/>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13"/>
                    <p:cNvSpPr>
                      <a:spLocks/>
                    </p:cNvSpPr>
                    <p:nvPr/>
                  </p:nvSpPr>
                  <p:spPr bwMode="auto">
                    <a:xfrm>
                      <a:off x="770" y="1755"/>
                      <a:ext cx="145" cy="567"/>
                    </a:xfrm>
                    <a:custGeom>
                      <a:avLst/>
                      <a:gdLst>
                        <a:gd name="T0" fmla="*/ 145 w 145"/>
                        <a:gd name="T1" fmla="*/ 567 h 567"/>
                        <a:gd name="T2" fmla="*/ 0 w 145"/>
                        <a:gd name="T3" fmla="*/ 567 h 567"/>
                        <a:gd name="T4" fmla="*/ 77 w 145"/>
                        <a:gd name="T5" fmla="*/ 0 h 567"/>
                        <a:gd name="T6" fmla="*/ 145 w 145"/>
                        <a:gd name="T7" fmla="*/ 0 h 567"/>
                        <a:gd name="T8" fmla="*/ 145 w 145"/>
                        <a:gd name="T9" fmla="*/ 567 h 567"/>
                      </a:gdLst>
                      <a:ahLst/>
                      <a:cxnLst>
                        <a:cxn ang="0">
                          <a:pos x="T0" y="T1"/>
                        </a:cxn>
                        <a:cxn ang="0">
                          <a:pos x="T2" y="T3"/>
                        </a:cxn>
                        <a:cxn ang="0">
                          <a:pos x="T4" y="T5"/>
                        </a:cxn>
                        <a:cxn ang="0">
                          <a:pos x="T6" y="T7"/>
                        </a:cxn>
                        <a:cxn ang="0">
                          <a:pos x="T8" y="T9"/>
                        </a:cxn>
                      </a:cxnLst>
                      <a:rect l="0" t="0" r="r" b="b"/>
                      <a:pathLst>
                        <a:path w="145" h="567">
                          <a:moveTo>
                            <a:pt x="145" y="567"/>
                          </a:moveTo>
                          <a:lnTo>
                            <a:pt x="0" y="567"/>
                          </a:lnTo>
                          <a:lnTo>
                            <a:pt x="77" y="0"/>
                          </a:lnTo>
                          <a:lnTo>
                            <a:pt x="145" y="0"/>
                          </a:lnTo>
                          <a:lnTo>
                            <a:pt x="145" y="567"/>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14"/>
                    <p:cNvSpPr>
                      <a:spLocks/>
                    </p:cNvSpPr>
                    <p:nvPr/>
                  </p:nvSpPr>
                  <p:spPr bwMode="auto">
                    <a:xfrm>
                      <a:off x="936" y="1758"/>
                      <a:ext cx="145" cy="567"/>
                    </a:xfrm>
                    <a:custGeom>
                      <a:avLst/>
                      <a:gdLst>
                        <a:gd name="T0" fmla="*/ 145 w 145"/>
                        <a:gd name="T1" fmla="*/ 567 h 567"/>
                        <a:gd name="T2" fmla="*/ 0 w 145"/>
                        <a:gd name="T3" fmla="*/ 567 h 567"/>
                        <a:gd name="T4" fmla="*/ 77 w 145"/>
                        <a:gd name="T5" fmla="*/ 0 h 567"/>
                        <a:gd name="T6" fmla="*/ 145 w 145"/>
                        <a:gd name="T7" fmla="*/ 0 h 567"/>
                        <a:gd name="T8" fmla="*/ 145 w 145"/>
                        <a:gd name="T9" fmla="*/ 567 h 567"/>
                      </a:gdLst>
                      <a:ahLst/>
                      <a:cxnLst>
                        <a:cxn ang="0">
                          <a:pos x="T0" y="T1"/>
                        </a:cxn>
                        <a:cxn ang="0">
                          <a:pos x="T2" y="T3"/>
                        </a:cxn>
                        <a:cxn ang="0">
                          <a:pos x="T4" y="T5"/>
                        </a:cxn>
                        <a:cxn ang="0">
                          <a:pos x="T6" y="T7"/>
                        </a:cxn>
                        <a:cxn ang="0">
                          <a:pos x="T8" y="T9"/>
                        </a:cxn>
                      </a:cxnLst>
                      <a:rect l="0" t="0" r="r" b="b"/>
                      <a:pathLst>
                        <a:path w="145" h="567">
                          <a:moveTo>
                            <a:pt x="145" y="567"/>
                          </a:moveTo>
                          <a:lnTo>
                            <a:pt x="0" y="567"/>
                          </a:lnTo>
                          <a:lnTo>
                            <a:pt x="77" y="0"/>
                          </a:lnTo>
                          <a:lnTo>
                            <a:pt x="145" y="0"/>
                          </a:lnTo>
                          <a:lnTo>
                            <a:pt x="145" y="567"/>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15"/>
                    <p:cNvSpPr>
                      <a:spLocks/>
                    </p:cNvSpPr>
                    <p:nvPr/>
                  </p:nvSpPr>
                  <p:spPr bwMode="auto">
                    <a:xfrm>
                      <a:off x="739" y="2322"/>
                      <a:ext cx="160" cy="83"/>
                    </a:xfrm>
                    <a:custGeom>
                      <a:avLst/>
                      <a:gdLst>
                        <a:gd name="T0" fmla="*/ 54 w 96"/>
                        <a:gd name="T1" fmla="*/ 0 h 50"/>
                        <a:gd name="T2" fmla="*/ 0 w 96"/>
                        <a:gd name="T3" fmla="*/ 50 h 50"/>
                        <a:gd name="T4" fmla="*/ 54 w 96"/>
                        <a:gd name="T5" fmla="*/ 50 h 50"/>
                        <a:gd name="T6" fmla="*/ 96 w 96"/>
                        <a:gd name="T7" fmla="*/ 50 h 50"/>
                        <a:gd name="T8" fmla="*/ 96 w 96"/>
                        <a:gd name="T9" fmla="*/ 0 h 50"/>
                        <a:gd name="T10" fmla="*/ 54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4" y="0"/>
                          </a:moveTo>
                          <a:cubicBezTo>
                            <a:pt x="26" y="0"/>
                            <a:pt x="2" y="22"/>
                            <a:pt x="0" y="50"/>
                          </a:cubicBezTo>
                          <a:cubicBezTo>
                            <a:pt x="54" y="50"/>
                            <a:pt x="54" y="50"/>
                            <a:pt x="54" y="50"/>
                          </a:cubicBezTo>
                          <a:cubicBezTo>
                            <a:pt x="96" y="50"/>
                            <a:pt x="96" y="50"/>
                            <a:pt x="96" y="50"/>
                          </a:cubicBezTo>
                          <a:cubicBezTo>
                            <a:pt x="96" y="0"/>
                            <a:pt x="96" y="0"/>
                            <a:pt x="96" y="0"/>
                          </a:cubicBezTo>
                          <a:lnTo>
                            <a:pt x="5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Rectangle 16"/>
                    <p:cNvSpPr>
                      <a:spLocks noChangeArrowheads="1"/>
                    </p:cNvSpPr>
                    <p:nvPr/>
                  </p:nvSpPr>
                  <p:spPr bwMode="auto">
                    <a:xfrm>
                      <a:off x="1109" y="1459"/>
                      <a:ext cx="72" cy="425"/>
                    </a:xfrm>
                    <a:prstGeom prst="rect">
                      <a:avLst/>
                    </a:prstGeom>
                    <a:solidFill>
                      <a:srgbClr val="E2BE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17"/>
                    <p:cNvSpPr>
                      <a:spLocks/>
                    </p:cNvSpPr>
                    <p:nvPr/>
                  </p:nvSpPr>
                  <p:spPr bwMode="auto">
                    <a:xfrm>
                      <a:off x="1109" y="1812"/>
                      <a:ext cx="72" cy="144"/>
                    </a:xfrm>
                    <a:custGeom>
                      <a:avLst/>
                      <a:gdLst>
                        <a:gd name="T0" fmla="*/ 0 w 43"/>
                        <a:gd name="T1" fmla="*/ 0 h 87"/>
                        <a:gd name="T2" fmla="*/ 0 w 43"/>
                        <a:gd name="T3" fmla="*/ 87 h 87"/>
                        <a:gd name="T4" fmla="*/ 43 w 43"/>
                        <a:gd name="T5" fmla="*/ 44 h 87"/>
                        <a:gd name="T6" fmla="*/ 0 w 43"/>
                        <a:gd name="T7" fmla="*/ 0 h 87"/>
                      </a:gdLst>
                      <a:ahLst/>
                      <a:cxnLst>
                        <a:cxn ang="0">
                          <a:pos x="T0" y="T1"/>
                        </a:cxn>
                        <a:cxn ang="0">
                          <a:pos x="T2" y="T3"/>
                        </a:cxn>
                        <a:cxn ang="0">
                          <a:pos x="T4" y="T5"/>
                        </a:cxn>
                        <a:cxn ang="0">
                          <a:pos x="T6" y="T7"/>
                        </a:cxn>
                      </a:cxnLst>
                      <a:rect l="0" t="0" r="r" b="b"/>
                      <a:pathLst>
                        <a:path w="43" h="87">
                          <a:moveTo>
                            <a:pt x="0" y="0"/>
                          </a:moveTo>
                          <a:cubicBezTo>
                            <a:pt x="0" y="87"/>
                            <a:pt x="0" y="87"/>
                            <a:pt x="0" y="87"/>
                          </a:cubicBezTo>
                          <a:cubicBezTo>
                            <a:pt x="24" y="87"/>
                            <a:pt x="43" y="68"/>
                            <a:pt x="43" y="44"/>
                          </a:cubicBezTo>
                          <a:cubicBezTo>
                            <a:pt x="43" y="19"/>
                            <a:pt x="24" y="0"/>
                            <a:pt x="0" y="0"/>
                          </a:cubicBez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Freeform 20"/>
                    <p:cNvSpPr>
                      <a:spLocks/>
                    </p:cNvSpPr>
                    <p:nvPr/>
                  </p:nvSpPr>
                  <p:spPr bwMode="auto">
                    <a:xfrm>
                      <a:off x="921" y="1180"/>
                      <a:ext cx="85" cy="141"/>
                    </a:xfrm>
                    <a:custGeom>
                      <a:avLst/>
                      <a:gdLst>
                        <a:gd name="T0" fmla="*/ 41 w 85"/>
                        <a:gd name="T1" fmla="*/ 141 h 141"/>
                        <a:gd name="T2" fmla="*/ 0 w 85"/>
                        <a:gd name="T3" fmla="*/ 136 h 141"/>
                        <a:gd name="T4" fmla="*/ 0 w 85"/>
                        <a:gd name="T5" fmla="*/ 0 h 141"/>
                        <a:gd name="T6" fmla="*/ 85 w 85"/>
                        <a:gd name="T7" fmla="*/ 0 h 141"/>
                        <a:gd name="T8" fmla="*/ 85 w 85"/>
                        <a:gd name="T9" fmla="*/ 141 h 141"/>
                        <a:gd name="T10" fmla="*/ 41 w 85"/>
                        <a:gd name="T11" fmla="*/ 141 h 141"/>
                      </a:gdLst>
                      <a:ahLst/>
                      <a:cxnLst>
                        <a:cxn ang="0">
                          <a:pos x="T0" y="T1"/>
                        </a:cxn>
                        <a:cxn ang="0">
                          <a:pos x="T2" y="T3"/>
                        </a:cxn>
                        <a:cxn ang="0">
                          <a:pos x="T4" y="T5"/>
                        </a:cxn>
                        <a:cxn ang="0">
                          <a:pos x="T6" y="T7"/>
                        </a:cxn>
                        <a:cxn ang="0">
                          <a:pos x="T8" y="T9"/>
                        </a:cxn>
                        <a:cxn ang="0">
                          <a:pos x="T10" y="T11"/>
                        </a:cxn>
                      </a:cxnLst>
                      <a:rect l="0" t="0" r="r" b="b"/>
                      <a:pathLst>
                        <a:path w="85" h="141">
                          <a:moveTo>
                            <a:pt x="41" y="141"/>
                          </a:moveTo>
                          <a:lnTo>
                            <a:pt x="0" y="136"/>
                          </a:lnTo>
                          <a:lnTo>
                            <a:pt x="0" y="0"/>
                          </a:lnTo>
                          <a:lnTo>
                            <a:pt x="85" y="0"/>
                          </a:lnTo>
                          <a:lnTo>
                            <a:pt x="85" y="141"/>
                          </a:lnTo>
                          <a:lnTo>
                            <a:pt x="41" y="141"/>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21"/>
                    <p:cNvSpPr>
                      <a:spLocks/>
                    </p:cNvSpPr>
                    <p:nvPr/>
                  </p:nvSpPr>
                  <p:spPr bwMode="auto">
                    <a:xfrm>
                      <a:off x="921" y="1180"/>
                      <a:ext cx="85" cy="75"/>
                    </a:xfrm>
                    <a:custGeom>
                      <a:avLst/>
                      <a:gdLst>
                        <a:gd name="T0" fmla="*/ 0 w 51"/>
                        <a:gd name="T1" fmla="*/ 42 h 45"/>
                        <a:gd name="T2" fmla="*/ 25 w 51"/>
                        <a:gd name="T3" fmla="*/ 45 h 45"/>
                        <a:gd name="T4" fmla="*/ 51 w 51"/>
                        <a:gd name="T5" fmla="*/ 42 h 45"/>
                        <a:gd name="T6" fmla="*/ 51 w 51"/>
                        <a:gd name="T7" fmla="*/ 0 h 45"/>
                        <a:gd name="T8" fmla="*/ 0 w 51"/>
                        <a:gd name="T9" fmla="*/ 0 h 45"/>
                        <a:gd name="T10" fmla="*/ 0 w 51"/>
                        <a:gd name="T11" fmla="*/ 42 h 45"/>
                      </a:gdLst>
                      <a:ahLst/>
                      <a:cxnLst>
                        <a:cxn ang="0">
                          <a:pos x="T0" y="T1"/>
                        </a:cxn>
                        <a:cxn ang="0">
                          <a:pos x="T2" y="T3"/>
                        </a:cxn>
                        <a:cxn ang="0">
                          <a:pos x="T4" y="T5"/>
                        </a:cxn>
                        <a:cxn ang="0">
                          <a:pos x="T6" y="T7"/>
                        </a:cxn>
                        <a:cxn ang="0">
                          <a:pos x="T8" y="T9"/>
                        </a:cxn>
                        <a:cxn ang="0">
                          <a:pos x="T10" y="T11"/>
                        </a:cxn>
                      </a:cxnLst>
                      <a:rect l="0" t="0" r="r" b="b"/>
                      <a:pathLst>
                        <a:path w="51" h="45">
                          <a:moveTo>
                            <a:pt x="0" y="42"/>
                          </a:moveTo>
                          <a:cubicBezTo>
                            <a:pt x="8" y="44"/>
                            <a:pt x="16" y="45"/>
                            <a:pt x="25" y="45"/>
                          </a:cubicBezTo>
                          <a:cubicBezTo>
                            <a:pt x="34" y="45"/>
                            <a:pt x="43" y="44"/>
                            <a:pt x="51" y="42"/>
                          </a:cubicBezTo>
                          <a:cubicBezTo>
                            <a:pt x="51" y="0"/>
                            <a:pt x="51" y="0"/>
                            <a:pt x="51" y="0"/>
                          </a:cubicBezTo>
                          <a:cubicBezTo>
                            <a:pt x="0" y="0"/>
                            <a:pt x="0" y="0"/>
                            <a:pt x="0" y="0"/>
                          </a:cubicBezTo>
                          <a:lnTo>
                            <a:pt x="0" y="42"/>
                          </a:lnTo>
                          <a:close/>
                        </a:path>
                      </a:pathLst>
                    </a:custGeom>
                    <a:solidFill>
                      <a:srgbClr val="C69B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Freeform 22"/>
                    <p:cNvSpPr>
                      <a:spLocks/>
                    </p:cNvSpPr>
                    <p:nvPr/>
                  </p:nvSpPr>
                  <p:spPr bwMode="auto">
                    <a:xfrm>
                      <a:off x="864" y="1051"/>
                      <a:ext cx="198" cy="187"/>
                    </a:xfrm>
                    <a:custGeom>
                      <a:avLst/>
                      <a:gdLst>
                        <a:gd name="T0" fmla="*/ 0 w 119"/>
                        <a:gd name="T1" fmla="*/ 0 h 113"/>
                        <a:gd name="T2" fmla="*/ 0 w 119"/>
                        <a:gd name="T3" fmla="*/ 93 h 113"/>
                        <a:gd name="T4" fmla="*/ 0 w 119"/>
                        <a:gd name="T5" fmla="*/ 93 h 113"/>
                        <a:gd name="T6" fmla="*/ 59 w 119"/>
                        <a:gd name="T7" fmla="*/ 113 h 113"/>
                        <a:gd name="T8" fmla="*/ 119 w 119"/>
                        <a:gd name="T9" fmla="*/ 93 h 113"/>
                        <a:gd name="T10" fmla="*/ 119 w 119"/>
                        <a:gd name="T11" fmla="*/ 0 h 113"/>
                        <a:gd name="T12" fmla="*/ 0 w 119"/>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19" h="113">
                          <a:moveTo>
                            <a:pt x="0" y="0"/>
                          </a:moveTo>
                          <a:cubicBezTo>
                            <a:pt x="0" y="93"/>
                            <a:pt x="0" y="93"/>
                            <a:pt x="0" y="93"/>
                          </a:cubicBezTo>
                          <a:cubicBezTo>
                            <a:pt x="0" y="93"/>
                            <a:pt x="0" y="93"/>
                            <a:pt x="0" y="93"/>
                          </a:cubicBezTo>
                          <a:cubicBezTo>
                            <a:pt x="16" y="106"/>
                            <a:pt x="37" y="113"/>
                            <a:pt x="59" y="113"/>
                          </a:cubicBezTo>
                          <a:cubicBezTo>
                            <a:pt x="81" y="113"/>
                            <a:pt x="103" y="106"/>
                            <a:pt x="119" y="93"/>
                          </a:cubicBezTo>
                          <a:cubicBezTo>
                            <a:pt x="119" y="0"/>
                            <a:pt x="119" y="0"/>
                            <a:pt x="119" y="0"/>
                          </a:cubicBezTo>
                          <a:lnTo>
                            <a:pt x="0"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23"/>
                    <p:cNvSpPr>
                      <a:spLocks/>
                    </p:cNvSpPr>
                    <p:nvPr/>
                  </p:nvSpPr>
                  <p:spPr bwMode="auto">
                    <a:xfrm>
                      <a:off x="864" y="956"/>
                      <a:ext cx="140" cy="149"/>
                    </a:xfrm>
                    <a:custGeom>
                      <a:avLst/>
                      <a:gdLst>
                        <a:gd name="T0" fmla="*/ 84 w 84"/>
                        <a:gd name="T1" fmla="*/ 5 h 90"/>
                        <a:gd name="T2" fmla="*/ 60 w 84"/>
                        <a:gd name="T3" fmla="*/ 0 h 90"/>
                        <a:gd name="T4" fmla="*/ 0 w 84"/>
                        <a:gd name="T5" fmla="*/ 60 h 90"/>
                        <a:gd name="T6" fmla="*/ 0 w 84"/>
                        <a:gd name="T7" fmla="*/ 90 h 90"/>
                        <a:gd name="T8" fmla="*/ 84 w 84"/>
                        <a:gd name="T9" fmla="*/ 5 h 90"/>
                      </a:gdLst>
                      <a:ahLst/>
                      <a:cxnLst>
                        <a:cxn ang="0">
                          <a:pos x="T0" y="T1"/>
                        </a:cxn>
                        <a:cxn ang="0">
                          <a:pos x="T2" y="T3"/>
                        </a:cxn>
                        <a:cxn ang="0">
                          <a:pos x="T4" y="T5"/>
                        </a:cxn>
                        <a:cxn ang="0">
                          <a:pos x="T6" y="T7"/>
                        </a:cxn>
                        <a:cxn ang="0">
                          <a:pos x="T8" y="T9"/>
                        </a:cxn>
                      </a:cxnLst>
                      <a:rect l="0" t="0" r="r" b="b"/>
                      <a:pathLst>
                        <a:path w="84" h="90">
                          <a:moveTo>
                            <a:pt x="84" y="5"/>
                          </a:moveTo>
                          <a:cubicBezTo>
                            <a:pt x="77" y="2"/>
                            <a:pt x="69" y="0"/>
                            <a:pt x="60" y="0"/>
                          </a:cubicBezTo>
                          <a:cubicBezTo>
                            <a:pt x="27" y="0"/>
                            <a:pt x="0" y="27"/>
                            <a:pt x="0" y="60"/>
                          </a:cubicBezTo>
                          <a:cubicBezTo>
                            <a:pt x="0" y="90"/>
                            <a:pt x="0" y="90"/>
                            <a:pt x="0" y="90"/>
                          </a:cubicBezTo>
                          <a:cubicBezTo>
                            <a:pt x="44" y="85"/>
                            <a:pt x="79" y="50"/>
                            <a:pt x="84" y="5"/>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Freeform 24"/>
                    <p:cNvSpPr>
                      <a:spLocks/>
                    </p:cNvSpPr>
                    <p:nvPr/>
                  </p:nvSpPr>
                  <p:spPr bwMode="auto">
                    <a:xfrm>
                      <a:off x="922" y="956"/>
                      <a:ext cx="140" cy="149"/>
                    </a:xfrm>
                    <a:custGeom>
                      <a:avLst/>
                      <a:gdLst>
                        <a:gd name="T0" fmla="*/ 0 w 84"/>
                        <a:gd name="T1" fmla="*/ 5 h 90"/>
                        <a:gd name="T2" fmla="*/ 24 w 84"/>
                        <a:gd name="T3" fmla="*/ 0 h 90"/>
                        <a:gd name="T4" fmla="*/ 84 w 84"/>
                        <a:gd name="T5" fmla="*/ 60 h 90"/>
                        <a:gd name="T6" fmla="*/ 84 w 84"/>
                        <a:gd name="T7" fmla="*/ 90 h 90"/>
                        <a:gd name="T8" fmla="*/ 0 w 84"/>
                        <a:gd name="T9" fmla="*/ 5 h 90"/>
                      </a:gdLst>
                      <a:ahLst/>
                      <a:cxnLst>
                        <a:cxn ang="0">
                          <a:pos x="T0" y="T1"/>
                        </a:cxn>
                        <a:cxn ang="0">
                          <a:pos x="T2" y="T3"/>
                        </a:cxn>
                        <a:cxn ang="0">
                          <a:pos x="T4" y="T5"/>
                        </a:cxn>
                        <a:cxn ang="0">
                          <a:pos x="T6" y="T7"/>
                        </a:cxn>
                        <a:cxn ang="0">
                          <a:pos x="T8" y="T9"/>
                        </a:cxn>
                      </a:cxnLst>
                      <a:rect l="0" t="0" r="r" b="b"/>
                      <a:pathLst>
                        <a:path w="84" h="90">
                          <a:moveTo>
                            <a:pt x="0" y="5"/>
                          </a:moveTo>
                          <a:cubicBezTo>
                            <a:pt x="7" y="2"/>
                            <a:pt x="16" y="0"/>
                            <a:pt x="24" y="0"/>
                          </a:cubicBezTo>
                          <a:cubicBezTo>
                            <a:pt x="58" y="0"/>
                            <a:pt x="84" y="27"/>
                            <a:pt x="84" y="60"/>
                          </a:cubicBezTo>
                          <a:cubicBezTo>
                            <a:pt x="84" y="90"/>
                            <a:pt x="84" y="90"/>
                            <a:pt x="84" y="90"/>
                          </a:cubicBezTo>
                          <a:cubicBezTo>
                            <a:pt x="40" y="85"/>
                            <a:pt x="5" y="50"/>
                            <a:pt x="0" y="5"/>
                          </a:cubicBez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Freeform 25"/>
                    <p:cNvSpPr>
                      <a:spLocks/>
                    </p:cNvSpPr>
                    <p:nvPr/>
                  </p:nvSpPr>
                  <p:spPr bwMode="auto">
                    <a:xfrm>
                      <a:off x="731" y="1280"/>
                      <a:ext cx="463" cy="571"/>
                    </a:xfrm>
                    <a:custGeom>
                      <a:avLst/>
                      <a:gdLst>
                        <a:gd name="T0" fmla="*/ 219 w 278"/>
                        <a:gd name="T1" fmla="*/ 0 h 345"/>
                        <a:gd name="T2" fmla="*/ 186 w 278"/>
                        <a:gd name="T3" fmla="*/ 0 h 345"/>
                        <a:gd name="T4" fmla="*/ 140 w 278"/>
                        <a:gd name="T5" fmla="*/ 104 h 345"/>
                        <a:gd name="T6" fmla="*/ 93 w 278"/>
                        <a:gd name="T7" fmla="*/ 0 h 345"/>
                        <a:gd name="T8" fmla="*/ 58 w 278"/>
                        <a:gd name="T9" fmla="*/ 0 h 345"/>
                        <a:gd name="T10" fmla="*/ 0 w 278"/>
                        <a:gd name="T11" fmla="*/ 59 h 345"/>
                        <a:gd name="T12" fmla="*/ 0 w 278"/>
                        <a:gd name="T13" fmla="*/ 220 h 345"/>
                        <a:gd name="T14" fmla="*/ 51 w 278"/>
                        <a:gd name="T15" fmla="*/ 220 h 345"/>
                        <a:gd name="T16" fmla="*/ 51 w 278"/>
                        <a:gd name="T17" fmla="*/ 109 h 345"/>
                        <a:gd name="T18" fmla="*/ 58 w 278"/>
                        <a:gd name="T19" fmla="*/ 109 h 345"/>
                        <a:gd name="T20" fmla="*/ 59 w 278"/>
                        <a:gd name="T21" fmla="*/ 345 h 345"/>
                        <a:gd name="T22" fmla="*/ 218 w 278"/>
                        <a:gd name="T23" fmla="*/ 345 h 345"/>
                        <a:gd name="T24" fmla="*/ 219 w 278"/>
                        <a:gd name="T25" fmla="*/ 109 h 345"/>
                        <a:gd name="T26" fmla="*/ 227 w 278"/>
                        <a:gd name="T27" fmla="*/ 109 h 345"/>
                        <a:gd name="T28" fmla="*/ 227 w 278"/>
                        <a:gd name="T29" fmla="*/ 214 h 345"/>
                        <a:gd name="T30" fmla="*/ 278 w 278"/>
                        <a:gd name="T31" fmla="*/ 214 h 345"/>
                        <a:gd name="T32" fmla="*/ 278 w 278"/>
                        <a:gd name="T33" fmla="*/ 59 h 345"/>
                        <a:gd name="T34" fmla="*/ 219 w 278"/>
                        <a:gd name="T35"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8" h="345">
                          <a:moveTo>
                            <a:pt x="219" y="0"/>
                          </a:moveTo>
                          <a:cubicBezTo>
                            <a:pt x="186" y="0"/>
                            <a:pt x="186" y="0"/>
                            <a:pt x="186" y="0"/>
                          </a:cubicBezTo>
                          <a:cubicBezTo>
                            <a:pt x="140" y="104"/>
                            <a:pt x="140" y="104"/>
                            <a:pt x="140" y="104"/>
                          </a:cubicBezTo>
                          <a:cubicBezTo>
                            <a:pt x="140" y="104"/>
                            <a:pt x="105" y="30"/>
                            <a:pt x="93" y="0"/>
                          </a:cubicBezTo>
                          <a:cubicBezTo>
                            <a:pt x="58" y="0"/>
                            <a:pt x="58" y="0"/>
                            <a:pt x="58" y="0"/>
                          </a:cubicBezTo>
                          <a:cubicBezTo>
                            <a:pt x="26" y="0"/>
                            <a:pt x="0" y="27"/>
                            <a:pt x="0" y="59"/>
                          </a:cubicBezTo>
                          <a:cubicBezTo>
                            <a:pt x="0" y="220"/>
                            <a:pt x="0" y="220"/>
                            <a:pt x="0" y="220"/>
                          </a:cubicBezTo>
                          <a:cubicBezTo>
                            <a:pt x="51" y="220"/>
                            <a:pt x="51" y="220"/>
                            <a:pt x="51" y="220"/>
                          </a:cubicBezTo>
                          <a:cubicBezTo>
                            <a:pt x="51" y="109"/>
                            <a:pt x="51" y="109"/>
                            <a:pt x="51" y="109"/>
                          </a:cubicBezTo>
                          <a:cubicBezTo>
                            <a:pt x="58" y="109"/>
                            <a:pt x="58" y="109"/>
                            <a:pt x="58" y="109"/>
                          </a:cubicBezTo>
                          <a:cubicBezTo>
                            <a:pt x="59" y="345"/>
                            <a:pt x="59" y="345"/>
                            <a:pt x="59" y="345"/>
                          </a:cubicBezTo>
                          <a:cubicBezTo>
                            <a:pt x="218" y="345"/>
                            <a:pt x="218" y="345"/>
                            <a:pt x="218" y="345"/>
                          </a:cubicBezTo>
                          <a:cubicBezTo>
                            <a:pt x="219" y="109"/>
                            <a:pt x="219" y="109"/>
                            <a:pt x="219" y="109"/>
                          </a:cubicBezTo>
                          <a:cubicBezTo>
                            <a:pt x="227" y="109"/>
                            <a:pt x="227" y="109"/>
                            <a:pt x="227" y="109"/>
                          </a:cubicBezTo>
                          <a:cubicBezTo>
                            <a:pt x="227" y="214"/>
                            <a:pt x="227" y="214"/>
                            <a:pt x="227" y="214"/>
                          </a:cubicBezTo>
                          <a:cubicBezTo>
                            <a:pt x="278" y="214"/>
                            <a:pt x="278" y="214"/>
                            <a:pt x="278" y="214"/>
                          </a:cubicBezTo>
                          <a:cubicBezTo>
                            <a:pt x="278" y="59"/>
                            <a:pt x="278" y="59"/>
                            <a:pt x="278" y="59"/>
                          </a:cubicBezTo>
                          <a:cubicBezTo>
                            <a:pt x="278" y="27"/>
                            <a:pt x="251" y="0"/>
                            <a:pt x="219" y="0"/>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1" name="Freeform 26"/>
                    <p:cNvSpPr>
                      <a:spLocks/>
                    </p:cNvSpPr>
                    <p:nvPr/>
                  </p:nvSpPr>
                  <p:spPr bwMode="auto">
                    <a:xfrm>
                      <a:off x="752" y="2322"/>
                      <a:ext cx="145" cy="41"/>
                    </a:xfrm>
                    <a:custGeom>
                      <a:avLst/>
                      <a:gdLst>
                        <a:gd name="T0" fmla="*/ 46 w 87"/>
                        <a:gd name="T1" fmla="*/ 0 h 25"/>
                        <a:gd name="T2" fmla="*/ 0 w 87"/>
                        <a:gd name="T3" fmla="*/ 25 h 25"/>
                        <a:gd name="T4" fmla="*/ 59 w 87"/>
                        <a:gd name="T5" fmla="*/ 25 h 25"/>
                        <a:gd name="T6" fmla="*/ 87 w 87"/>
                        <a:gd name="T7" fmla="*/ 0 h 25"/>
                        <a:gd name="T8" fmla="*/ 46 w 87"/>
                        <a:gd name="T9" fmla="*/ 0 h 25"/>
                      </a:gdLst>
                      <a:ahLst/>
                      <a:cxnLst>
                        <a:cxn ang="0">
                          <a:pos x="T0" y="T1"/>
                        </a:cxn>
                        <a:cxn ang="0">
                          <a:pos x="T2" y="T3"/>
                        </a:cxn>
                        <a:cxn ang="0">
                          <a:pos x="T4" y="T5"/>
                        </a:cxn>
                        <a:cxn ang="0">
                          <a:pos x="T6" y="T7"/>
                        </a:cxn>
                        <a:cxn ang="0">
                          <a:pos x="T8" y="T9"/>
                        </a:cxn>
                      </a:cxnLst>
                      <a:rect l="0" t="0" r="r" b="b"/>
                      <a:pathLst>
                        <a:path w="87" h="25">
                          <a:moveTo>
                            <a:pt x="46" y="0"/>
                          </a:moveTo>
                          <a:cubicBezTo>
                            <a:pt x="27" y="0"/>
                            <a:pt x="10" y="10"/>
                            <a:pt x="0" y="25"/>
                          </a:cubicBezTo>
                          <a:cubicBezTo>
                            <a:pt x="59" y="25"/>
                            <a:pt x="59" y="25"/>
                            <a:pt x="59" y="25"/>
                          </a:cubicBezTo>
                          <a:cubicBezTo>
                            <a:pt x="74" y="25"/>
                            <a:pt x="86" y="14"/>
                            <a:pt x="87" y="0"/>
                          </a:cubicBezTo>
                          <a:lnTo>
                            <a:pt x="46"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2" name="Freeform 27"/>
                    <p:cNvSpPr>
                      <a:spLocks/>
                    </p:cNvSpPr>
                    <p:nvPr/>
                  </p:nvSpPr>
                  <p:spPr bwMode="auto">
                    <a:xfrm>
                      <a:off x="911" y="2322"/>
                      <a:ext cx="160" cy="83"/>
                    </a:xfrm>
                    <a:custGeom>
                      <a:avLst/>
                      <a:gdLst>
                        <a:gd name="T0" fmla="*/ 55 w 96"/>
                        <a:gd name="T1" fmla="*/ 0 h 50"/>
                        <a:gd name="T2" fmla="*/ 0 w 96"/>
                        <a:gd name="T3" fmla="*/ 50 h 50"/>
                        <a:gd name="T4" fmla="*/ 55 w 96"/>
                        <a:gd name="T5" fmla="*/ 50 h 50"/>
                        <a:gd name="T6" fmla="*/ 96 w 96"/>
                        <a:gd name="T7" fmla="*/ 50 h 50"/>
                        <a:gd name="T8" fmla="*/ 96 w 96"/>
                        <a:gd name="T9" fmla="*/ 0 h 50"/>
                        <a:gd name="T10" fmla="*/ 55 w 96"/>
                        <a:gd name="T11" fmla="*/ 0 h 50"/>
                      </a:gdLst>
                      <a:ahLst/>
                      <a:cxnLst>
                        <a:cxn ang="0">
                          <a:pos x="T0" y="T1"/>
                        </a:cxn>
                        <a:cxn ang="0">
                          <a:pos x="T2" y="T3"/>
                        </a:cxn>
                        <a:cxn ang="0">
                          <a:pos x="T4" y="T5"/>
                        </a:cxn>
                        <a:cxn ang="0">
                          <a:pos x="T6" y="T7"/>
                        </a:cxn>
                        <a:cxn ang="0">
                          <a:pos x="T8" y="T9"/>
                        </a:cxn>
                        <a:cxn ang="0">
                          <a:pos x="T10" y="T11"/>
                        </a:cxn>
                      </a:cxnLst>
                      <a:rect l="0" t="0" r="r" b="b"/>
                      <a:pathLst>
                        <a:path w="96" h="50">
                          <a:moveTo>
                            <a:pt x="55" y="0"/>
                          </a:moveTo>
                          <a:cubicBezTo>
                            <a:pt x="26" y="0"/>
                            <a:pt x="3" y="22"/>
                            <a:pt x="0" y="50"/>
                          </a:cubicBezTo>
                          <a:cubicBezTo>
                            <a:pt x="55" y="50"/>
                            <a:pt x="55" y="50"/>
                            <a:pt x="55" y="50"/>
                          </a:cubicBezTo>
                          <a:cubicBezTo>
                            <a:pt x="96" y="50"/>
                            <a:pt x="96" y="50"/>
                            <a:pt x="96" y="50"/>
                          </a:cubicBezTo>
                          <a:cubicBezTo>
                            <a:pt x="96" y="0"/>
                            <a:pt x="96" y="0"/>
                            <a:pt x="96" y="0"/>
                          </a:cubicBezTo>
                          <a:lnTo>
                            <a:pt x="5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28"/>
                    <p:cNvSpPr>
                      <a:spLocks/>
                    </p:cNvSpPr>
                    <p:nvPr/>
                  </p:nvSpPr>
                  <p:spPr bwMode="auto">
                    <a:xfrm>
                      <a:off x="926" y="2322"/>
                      <a:ext cx="145" cy="41"/>
                    </a:xfrm>
                    <a:custGeom>
                      <a:avLst/>
                      <a:gdLst>
                        <a:gd name="T0" fmla="*/ 46 w 87"/>
                        <a:gd name="T1" fmla="*/ 0 h 25"/>
                        <a:gd name="T2" fmla="*/ 0 w 87"/>
                        <a:gd name="T3" fmla="*/ 25 h 25"/>
                        <a:gd name="T4" fmla="*/ 59 w 87"/>
                        <a:gd name="T5" fmla="*/ 25 h 25"/>
                        <a:gd name="T6" fmla="*/ 87 w 87"/>
                        <a:gd name="T7" fmla="*/ 0 h 25"/>
                        <a:gd name="T8" fmla="*/ 46 w 87"/>
                        <a:gd name="T9" fmla="*/ 0 h 25"/>
                      </a:gdLst>
                      <a:ahLst/>
                      <a:cxnLst>
                        <a:cxn ang="0">
                          <a:pos x="T0" y="T1"/>
                        </a:cxn>
                        <a:cxn ang="0">
                          <a:pos x="T2" y="T3"/>
                        </a:cxn>
                        <a:cxn ang="0">
                          <a:pos x="T4" y="T5"/>
                        </a:cxn>
                        <a:cxn ang="0">
                          <a:pos x="T6" y="T7"/>
                        </a:cxn>
                        <a:cxn ang="0">
                          <a:pos x="T8" y="T9"/>
                        </a:cxn>
                      </a:cxnLst>
                      <a:rect l="0" t="0" r="r" b="b"/>
                      <a:pathLst>
                        <a:path w="87" h="25">
                          <a:moveTo>
                            <a:pt x="46" y="0"/>
                          </a:moveTo>
                          <a:cubicBezTo>
                            <a:pt x="27" y="0"/>
                            <a:pt x="10" y="10"/>
                            <a:pt x="0" y="25"/>
                          </a:cubicBezTo>
                          <a:cubicBezTo>
                            <a:pt x="59" y="25"/>
                            <a:pt x="59" y="25"/>
                            <a:pt x="59" y="25"/>
                          </a:cubicBezTo>
                          <a:cubicBezTo>
                            <a:pt x="73" y="25"/>
                            <a:pt x="85" y="14"/>
                            <a:pt x="87" y="0"/>
                          </a:cubicBezTo>
                          <a:lnTo>
                            <a:pt x="46" y="0"/>
                          </a:lnTo>
                          <a:close/>
                        </a:path>
                      </a:pathLst>
                    </a:custGeom>
                    <a:solidFill>
                      <a:srgbClr val="E2BE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Oval 29"/>
                    <p:cNvSpPr>
                      <a:spLocks noChangeArrowheads="1"/>
                    </p:cNvSpPr>
                    <p:nvPr/>
                  </p:nvSpPr>
                  <p:spPr bwMode="auto">
                    <a:xfrm>
                      <a:off x="1097" y="1824"/>
                      <a:ext cx="20"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Oval 30"/>
                    <p:cNvSpPr>
                      <a:spLocks noChangeArrowheads="1"/>
                    </p:cNvSpPr>
                    <p:nvPr/>
                  </p:nvSpPr>
                  <p:spPr bwMode="auto">
                    <a:xfrm>
                      <a:off x="1120" y="1829"/>
                      <a:ext cx="20"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Oval 31"/>
                    <p:cNvSpPr>
                      <a:spLocks noChangeArrowheads="1"/>
                    </p:cNvSpPr>
                    <p:nvPr/>
                  </p:nvSpPr>
                  <p:spPr bwMode="auto">
                    <a:xfrm>
                      <a:off x="1145" y="1831"/>
                      <a:ext cx="20" cy="20"/>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Oval 34"/>
                    <p:cNvSpPr>
                      <a:spLocks noChangeArrowheads="1"/>
                    </p:cNvSpPr>
                    <p:nvPr/>
                  </p:nvSpPr>
                  <p:spPr bwMode="auto">
                    <a:xfrm>
                      <a:off x="844" y="1163"/>
                      <a:ext cx="15" cy="14"/>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Oval 35"/>
                    <p:cNvSpPr>
                      <a:spLocks noChangeArrowheads="1"/>
                    </p:cNvSpPr>
                    <p:nvPr/>
                  </p:nvSpPr>
                  <p:spPr bwMode="auto">
                    <a:xfrm>
                      <a:off x="1067" y="1163"/>
                      <a:ext cx="14" cy="14"/>
                    </a:xfrm>
                    <a:prstGeom prst="ellipse">
                      <a:avLst/>
                    </a:pr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72" name="Rectangle 71"/>
                  <p:cNvSpPr/>
                  <p:nvPr/>
                </p:nvSpPr>
                <p:spPr>
                  <a:xfrm>
                    <a:off x="7291383" y="3363657"/>
                    <a:ext cx="476404" cy="513402"/>
                  </a:xfrm>
                  <a:prstGeom prst="rect">
                    <a:avLst/>
                  </a:prstGeom>
                  <a:solidFill>
                    <a:srgbClr val="002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grpSp>
            <p:sp>
              <p:nvSpPr>
                <p:cNvPr id="67" name="Oval 66"/>
                <p:cNvSpPr>
                  <a:spLocks noChangeArrowheads="1"/>
                </p:cNvSpPr>
                <p:nvPr/>
              </p:nvSpPr>
              <p:spPr bwMode="auto">
                <a:xfrm flipH="1">
                  <a:off x="7492912" y="3427424"/>
                  <a:ext cx="91440" cy="91440"/>
                </a:xfrm>
                <a:prstGeom prst="ellipse">
                  <a:avLst/>
                </a:pr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Oval 29"/>
                <p:cNvSpPr>
                  <a:spLocks noChangeArrowheads="1"/>
                </p:cNvSpPr>
                <p:nvPr/>
              </p:nvSpPr>
              <p:spPr bwMode="auto">
                <a:xfrm flipH="1">
                  <a:off x="7493337" y="3570367"/>
                  <a:ext cx="91440" cy="91440"/>
                </a:xfrm>
                <a:prstGeom prst="ellipse">
                  <a:avLst/>
                </a:pr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Oval 29"/>
                <p:cNvSpPr>
                  <a:spLocks noChangeArrowheads="1"/>
                </p:cNvSpPr>
                <p:nvPr/>
              </p:nvSpPr>
              <p:spPr bwMode="auto">
                <a:xfrm flipH="1">
                  <a:off x="7490372" y="3708847"/>
                  <a:ext cx="91438" cy="91438"/>
                </a:xfrm>
                <a:prstGeom prst="ellipse">
                  <a:avLst/>
                </a:pr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Oval 31"/>
                <p:cNvSpPr>
                  <a:spLocks noChangeArrowheads="1"/>
                </p:cNvSpPr>
                <p:nvPr/>
              </p:nvSpPr>
              <p:spPr bwMode="auto">
                <a:xfrm>
                  <a:off x="8103437" y="4857116"/>
                  <a:ext cx="54536" cy="54536"/>
                </a:xfrm>
                <a:prstGeom prst="ellipse">
                  <a:avLst/>
                </a:pr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nvGrpSpPr>
            <p:cNvPr id="25" name="Group 23"/>
            <p:cNvGrpSpPr>
              <a:grpSpLocks noChangeAspect="1"/>
            </p:cNvGrpSpPr>
            <p:nvPr/>
          </p:nvGrpSpPr>
          <p:grpSpPr bwMode="auto">
            <a:xfrm>
              <a:off x="6653635" y="1121837"/>
              <a:ext cx="807962" cy="765740"/>
              <a:chOff x="487" y="2202"/>
              <a:chExt cx="842" cy="798"/>
            </a:xfrm>
          </p:grpSpPr>
          <p:sp>
            <p:nvSpPr>
              <p:cNvPr id="55" name="AutoShape 22"/>
              <p:cNvSpPr>
                <a:spLocks noChangeAspect="1" noChangeArrowheads="1" noTextEdit="1"/>
              </p:cNvSpPr>
              <p:nvPr/>
            </p:nvSpPr>
            <p:spPr bwMode="auto">
              <a:xfrm>
                <a:off x="487" y="2202"/>
                <a:ext cx="842"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Rectangle 24"/>
              <p:cNvSpPr>
                <a:spLocks noChangeArrowheads="1"/>
              </p:cNvSpPr>
              <p:nvPr/>
            </p:nvSpPr>
            <p:spPr bwMode="auto">
              <a:xfrm>
                <a:off x="490" y="2278"/>
                <a:ext cx="839" cy="722"/>
              </a:xfrm>
              <a:prstGeom prst="rect">
                <a:avLst/>
              </a:prstGeom>
              <a:solidFill>
                <a:srgbClr val="C1E5FF"/>
              </a:solidFill>
              <a:ln w="9525">
                <a:solidFill>
                  <a:schemeClr val="bg1">
                    <a:lumMod val="85000"/>
                  </a:schemeClr>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Rectangle 39"/>
              <p:cNvSpPr>
                <a:spLocks noChangeArrowheads="1"/>
              </p:cNvSpPr>
              <p:nvPr/>
            </p:nvSpPr>
            <p:spPr bwMode="auto">
              <a:xfrm>
                <a:off x="532" y="2475"/>
                <a:ext cx="253" cy="16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33"/>
              <p:cNvSpPr>
                <a:spLocks noEditPoints="1"/>
              </p:cNvSpPr>
              <p:nvPr/>
            </p:nvSpPr>
            <p:spPr bwMode="auto">
              <a:xfrm>
                <a:off x="532" y="2475"/>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34"/>
              <p:cNvSpPr>
                <a:spLocks noEditPoints="1"/>
              </p:cNvSpPr>
              <p:nvPr/>
            </p:nvSpPr>
            <p:spPr bwMode="auto">
              <a:xfrm>
                <a:off x="532" y="2475"/>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Line 35"/>
              <p:cNvSpPr>
                <a:spLocks noChangeShapeType="1"/>
              </p:cNvSpPr>
              <p:nvPr/>
            </p:nvSpPr>
            <p:spPr bwMode="auto">
              <a:xfrm>
                <a:off x="532" y="2638"/>
                <a:ext cx="753" cy="0"/>
              </a:xfrm>
              <a:prstGeom prst="line">
                <a:avLst/>
              </a:prstGeom>
              <a:solidFill>
                <a:schemeClr val="bg1">
                  <a:lumMod val="50000"/>
                </a:schemeClr>
              </a:solidFill>
              <a:ln w="17"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Line 36"/>
              <p:cNvSpPr>
                <a:spLocks noChangeShapeType="1"/>
              </p:cNvSpPr>
              <p:nvPr/>
            </p:nvSpPr>
            <p:spPr bwMode="auto">
              <a:xfrm flipH="1">
                <a:off x="532" y="2791"/>
                <a:ext cx="753" cy="0"/>
              </a:xfrm>
              <a:prstGeom prst="line">
                <a:avLst/>
              </a:prstGeom>
              <a:solidFill>
                <a:schemeClr val="bg1">
                  <a:lumMod val="50000"/>
                </a:schemeClr>
              </a:solidFill>
              <a:ln w="17"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Line 37"/>
              <p:cNvSpPr>
                <a:spLocks noChangeShapeType="1"/>
              </p:cNvSpPr>
              <p:nvPr/>
            </p:nvSpPr>
            <p:spPr bwMode="auto">
              <a:xfrm>
                <a:off x="1036" y="2475"/>
                <a:ext cx="0" cy="476"/>
              </a:xfrm>
              <a:prstGeom prst="line">
                <a:avLst/>
              </a:prstGeom>
              <a:solidFill>
                <a:schemeClr val="bg1">
                  <a:lumMod val="50000"/>
                </a:schemeClr>
              </a:solidFill>
              <a:ln w="17"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Line 38"/>
              <p:cNvSpPr>
                <a:spLocks noChangeShapeType="1"/>
              </p:cNvSpPr>
              <p:nvPr/>
            </p:nvSpPr>
            <p:spPr bwMode="auto">
              <a:xfrm flipV="1">
                <a:off x="783" y="2475"/>
                <a:ext cx="0" cy="476"/>
              </a:xfrm>
              <a:prstGeom prst="line">
                <a:avLst/>
              </a:prstGeom>
              <a:solidFill>
                <a:schemeClr val="bg1">
                  <a:lumMod val="50000"/>
                </a:schemeClr>
              </a:solidFill>
              <a:ln w="17"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6" name="Group 23"/>
            <p:cNvGrpSpPr>
              <a:grpSpLocks noChangeAspect="1"/>
            </p:cNvGrpSpPr>
            <p:nvPr/>
          </p:nvGrpSpPr>
          <p:grpSpPr bwMode="auto">
            <a:xfrm>
              <a:off x="6653635" y="2494883"/>
              <a:ext cx="807962" cy="765740"/>
              <a:chOff x="487" y="2202"/>
              <a:chExt cx="842" cy="798"/>
            </a:xfrm>
          </p:grpSpPr>
          <p:sp>
            <p:nvSpPr>
              <p:cNvPr id="46" name="AutoShape 22"/>
              <p:cNvSpPr>
                <a:spLocks noChangeAspect="1" noChangeArrowheads="1" noTextEdit="1"/>
              </p:cNvSpPr>
              <p:nvPr/>
            </p:nvSpPr>
            <p:spPr bwMode="auto">
              <a:xfrm>
                <a:off x="487" y="2202"/>
                <a:ext cx="842" cy="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Rectangle 24"/>
              <p:cNvSpPr>
                <a:spLocks noChangeArrowheads="1"/>
              </p:cNvSpPr>
              <p:nvPr/>
            </p:nvSpPr>
            <p:spPr bwMode="auto">
              <a:xfrm>
                <a:off x="490" y="2278"/>
                <a:ext cx="839" cy="722"/>
              </a:xfrm>
              <a:prstGeom prst="rect">
                <a:avLst/>
              </a:prstGeom>
              <a:solidFill>
                <a:srgbClr val="C1E5FF"/>
              </a:solidFill>
              <a:ln w="9525">
                <a:solidFill>
                  <a:schemeClr val="bg1">
                    <a:lumMod val="85000"/>
                  </a:schemeClr>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Rectangle 39"/>
              <p:cNvSpPr>
                <a:spLocks noChangeArrowheads="1"/>
              </p:cNvSpPr>
              <p:nvPr/>
            </p:nvSpPr>
            <p:spPr bwMode="auto">
              <a:xfrm>
                <a:off x="532" y="2475"/>
                <a:ext cx="253" cy="16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33"/>
              <p:cNvSpPr>
                <a:spLocks noEditPoints="1"/>
              </p:cNvSpPr>
              <p:nvPr/>
            </p:nvSpPr>
            <p:spPr bwMode="auto">
              <a:xfrm>
                <a:off x="532" y="2475"/>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34"/>
              <p:cNvSpPr>
                <a:spLocks noEditPoints="1"/>
              </p:cNvSpPr>
              <p:nvPr/>
            </p:nvSpPr>
            <p:spPr bwMode="auto">
              <a:xfrm>
                <a:off x="532" y="2475"/>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Line 35"/>
              <p:cNvSpPr>
                <a:spLocks noChangeShapeType="1"/>
              </p:cNvSpPr>
              <p:nvPr/>
            </p:nvSpPr>
            <p:spPr bwMode="auto">
              <a:xfrm>
                <a:off x="532" y="2638"/>
                <a:ext cx="753" cy="0"/>
              </a:xfrm>
              <a:prstGeom prst="line">
                <a:avLst/>
              </a:prstGeom>
              <a:solidFill>
                <a:schemeClr val="bg1">
                  <a:lumMod val="50000"/>
                </a:schemeClr>
              </a:solidFill>
              <a:ln w="17"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Line 36"/>
              <p:cNvSpPr>
                <a:spLocks noChangeShapeType="1"/>
              </p:cNvSpPr>
              <p:nvPr/>
            </p:nvSpPr>
            <p:spPr bwMode="auto">
              <a:xfrm flipH="1">
                <a:off x="532" y="2791"/>
                <a:ext cx="753" cy="0"/>
              </a:xfrm>
              <a:prstGeom prst="line">
                <a:avLst/>
              </a:prstGeom>
              <a:solidFill>
                <a:schemeClr val="bg1">
                  <a:lumMod val="50000"/>
                </a:schemeClr>
              </a:solidFill>
              <a:ln w="17"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Line 37"/>
              <p:cNvSpPr>
                <a:spLocks noChangeShapeType="1"/>
              </p:cNvSpPr>
              <p:nvPr/>
            </p:nvSpPr>
            <p:spPr bwMode="auto">
              <a:xfrm>
                <a:off x="1036" y="2475"/>
                <a:ext cx="0" cy="476"/>
              </a:xfrm>
              <a:prstGeom prst="line">
                <a:avLst/>
              </a:prstGeom>
              <a:solidFill>
                <a:schemeClr val="bg1">
                  <a:lumMod val="50000"/>
                </a:schemeClr>
              </a:solidFill>
              <a:ln w="17"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Line 38"/>
              <p:cNvSpPr>
                <a:spLocks noChangeShapeType="1"/>
              </p:cNvSpPr>
              <p:nvPr/>
            </p:nvSpPr>
            <p:spPr bwMode="auto">
              <a:xfrm flipV="1">
                <a:off x="783" y="2475"/>
                <a:ext cx="0" cy="476"/>
              </a:xfrm>
              <a:prstGeom prst="line">
                <a:avLst/>
              </a:prstGeom>
              <a:solidFill>
                <a:schemeClr val="bg1">
                  <a:lumMod val="50000"/>
                </a:schemeClr>
              </a:solidFill>
              <a:ln w="17" cap="flat">
                <a:solidFill>
                  <a:schemeClr val="bg1">
                    <a:lumMod val="50000"/>
                  </a:schemeClr>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7" name="Group 23"/>
            <p:cNvGrpSpPr>
              <a:grpSpLocks noChangeAspect="1"/>
            </p:cNvGrpSpPr>
            <p:nvPr/>
          </p:nvGrpSpPr>
          <p:grpSpPr bwMode="auto">
            <a:xfrm>
              <a:off x="3852704" y="2505149"/>
              <a:ext cx="840544" cy="796621"/>
              <a:chOff x="487" y="2202"/>
              <a:chExt cx="842" cy="798"/>
            </a:xfrm>
          </p:grpSpPr>
          <p:sp>
            <p:nvSpPr>
              <p:cNvPr id="38" name="AutoShape 22"/>
              <p:cNvSpPr>
                <a:spLocks noChangeAspect="1" noChangeArrowheads="1" noTextEdit="1"/>
              </p:cNvSpPr>
              <p:nvPr/>
            </p:nvSpPr>
            <p:spPr bwMode="auto">
              <a:xfrm>
                <a:off x="487" y="2202"/>
                <a:ext cx="842" cy="7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Rectangle 24"/>
              <p:cNvSpPr>
                <a:spLocks noChangeArrowheads="1"/>
              </p:cNvSpPr>
              <p:nvPr/>
            </p:nvSpPr>
            <p:spPr bwMode="auto">
              <a:xfrm>
                <a:off x="490" y="2278"/>
                <a:ext cx="839" cy="722"/>
              </a:xfrm>
              <a:prstGeom prst="rect">
                <a:avLst/>
              </a:prstGeom>
              <a:solidFill>
                <a:srgbClr val="FFFC9E"/>
              </a:solidFill>
              <a:ln w="9525">
                <a:solidFill>
                  <a:schemeClr val="bg1">
                    <a:lumMod val="85000"/>
                  </a:schemeClr>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33"/>
              <p:cNvSpPr>
                <a:spLocks noEditPoints="1"/>
              </p:cNvSpPr>
              <p:nvPr/>
            </p:nvSpPr>
            <p:spPr bwMode="auto">
              <a:xfrm>
                <a:off x="532" y="2475"/>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34"/>
              <p:cNvSpPr>
                <a:spLocks noEditPoints="1"/>
              </p:cNvSpPr>
              <p:nvPr/>
            </p:nvSpPr>
            <p:spPr bwMode="auto">
              <a:xfrm>
                <a:off x="532" y="2475"/>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Line 35"/>
              <p:cNvSpPr>
                <a:spLocks noChangeShapeType="1"/>
              </p:cNvSpPr>
              <p:nvPr/>
            </p:nvSpPr>
            <p:spPr bwMode="auto">
              <a:xfrm>
                <a:off x="532" y="2638"/>
                <a:ext cx="753" cy="0"/>
              </a:xfrm>
              <a:prstGeom prst="line">
                <a:avLst/>
              </a:prstGeom>
              <a:noFill/>
              <a:ln w="17" cap="flat">
                <a:solidFill>
                  <a:srgbClr val="5F5F5F"/>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Line 36"/>
              <p:cNvSpPr>
                <a:spLocks noChangeShapeType="1"/>
              </p:cNvSpPr>
              <p:nvPr/>
            </p:nvSpPr>
            <p:spPr bwMode="auto">
              <a:xfrm flipH="1">
                <a:off x="532" y="2791"/>
                <a:ext cx="753" cy="0"/>
              </a:xfrm>
              <a:prstGeom prst="line">
                <a:avLst/>
              </a:prstGeom>
              <a:noFill/>
              <a:ln w="17" cap="flat">
                <a:solidFill>
                  <a:srgbClr val="5F5F5F"/>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Line 37"/>
              <p:cNvSpPr>
                <a:spLocks noChangeShapeType="1"/>
              </p:cNvSpPr>
              <p:nvPr/>
            </p:nvSpPr>
            <p:spPr bwMode="auto">
              <a:xfrm>
                <a:off x="1036" y="2475"/>
                <a:ext cx="0" cy="476"/>
              </a:xfrm>
              <a:prstGeom prst="line">
                <a:avLst/>
              </a:prstGeom>
              <a:noFill/>
              <a:ln w="17" cap="flat">
                <a:solidFill>
                  <a:srgbClr val="5F5F5F"/>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Line 38"/>
              <p:cNvSpPr>
                <a:spLocks noChangeShapeType="1"/>
              </p:cNvSpPr>
              <p:nvPr/>
            </p:nvSpPr>
            <p:spPr bwMode="auto">
              <a:xfrm flipV="1">
                <a:off x="783" y="2475"/>
                <a:ext cx="0" cy="476"/>
              </a:xfrm>
              <a:prstGeom prst="line">
                <a:avLst/>
              </a:prstGeom>
              <a:noFill/>
              <a:ln w="17" cap="flat">
                <a:solidFill>
                  <a:srgbClr val="5F5F5F"/>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8" name="Group 23"/>
            <p:cNvGrpSpPr>
              <a:grpSpLocks noChangeAspect="1"/>
            </p:cNvGrpSpPr>
            <p:nvPr/>
          </p:nvGrpSpPr>
          <p:grpSpPr bwMode="auto">
            <a:xfrm>
              <a:off x="3903488" y="1081407"/>
              <a:ext cx="840544" cy="796621"/>
              <a:chOff x="487" y="2202"/>
              <a:chExt cx="842" cy="798"/>
            </a:xfrm>
          </p:grpSpPr>
          <p:sp>
            <p:nvSpPr>
              <p:cNvPr id="30" name="AutoShape 22"/>
              <p:cNvSpPr>
                <a:spLocks noChangeAspect="1" noChangeArrowheads="1" noTextEdit="1"/>
              </p:cNvSpPr>
              <p:nvPr/>
            </p:nvSpPr>
            <p:spPr bwMode="auto">
              <a:xfrm>
                <a:off x="487" y="2202"/>
                <a:ext cx="842" cy="7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Rectangle 24"/>
              <p:cNvSpPr>
                <a:spLocks noChangeArrowheads="1"/>
              </p:cNvSpPr>
              <p:nvPr/>
            </p:nvSpPr>
            <p:spPr bwMode="auto">
              <a:xfrm>
                <a:off x="490" y="2278"/>
                <a:ext cx="839" cy="722"/>
              </a:xfrm>
              <a:prstGeom prst="rect">
                <a:avLst/>
              </a:prstGeom>
              <a:solidFill>
                <a:srgbClr val="FFFC9E"/>
              </a:solidFill>
              <a:ln w="9525">
                <a:solidFill>
                  <a:schemeClr val="bg1">
                    <a:lumMod val="85000"/>
                  </a:schemeClr>
                </a:solid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33"/>
              <p:cNvSpPr>
                <a:spLocks noEditPoints="1"/>
              </p:cNvSpPr>
              <p:nvPr/>
            </p:nvSpPr>
            <p:spPr bwMode="auto">
              <a:xfrm>
                <a:off x="532" y="2475"/>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close/>
                    <a:moveTo>
                      <a:pt x="753" y="0"/>
                    </a:moveTo>
                    <a:lnTo>
                      <a:pt x="0" y="0"/>
                    </a:lnTo>
                    <a:lnTo>
                      <a:pt x="0" y="481"/>
                    </a:lnTo>
                    <a:lnTo>
                      <a:pt x="753" y="481"/>
                    </a:lnTo>
                    <a:lnTo>
                      <a:pt x="753" y="0"/>
                    </a:lnTo>
                    <a:lnTo>
                      <a:pt x="753"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Freeform 34"/>
              <p:cNvSpPr>
                <a:spLocks noEditPoints="1"/>
              </p:cNvSpPr>
              <p:nvPr/>
            </p:nvSpPr>
            <p:spPr bwMode="auto">
              <a:xfrm>
                <a:off x="532" y="2475"/>
                <a:ext cx="753" cy="481"/>
              </a:xfrm>
              <a:custGeom>
                <a:avLst/>
                <a:gdLst>
                  <a:gd name="T0" fmla="*/ 736 w 753"/>
                  <a:gd name="T1" fmla="*/ 15 h 481"/>
                  <a:gd name="T2" fmla="*/ 736 w 753"/>
                  <a:gd name="T3" fmla="*/ 463 h 481"/>
                  <a:gd name="T4" fmla="*/ 17 w 753"/>
                  <a:gd name="T5" fmla="*/ 463 h 481"/>
                  <a:gd name="T6" fmla="*/ 17 w 753"/>
                  <a:gd name="T7" fmla="*/ 15 h 481"/>
                  <a:gd name="T8" fmla="*/ 736 w 753"/>
                  <a:gd name="T9" fmla="*/ 15 h 481"/>
                  <a:gd name="T10" fmla="*/ 753 w 753"/>
                  <a:gd name="T11" fmla="*/ 0 h 481"/>
                  <a:gd name="T12" fmla="*/ 0 w 753"/>
                  <a:gd name="T13" fmla="*/ 0 h 481"/>
                  <a:gd name="T14" fmla="*/ 0 w 753"/>
                  <a:gd name="T15" fmla="*/ 481 h 481"/>
                  <a:gd name="T16" fmla="*/ 753 w 753"/>
                  <a:gd name="T17" fmla="*/ 481 h 481"/>
                  <a:gd name="T18" fmla="*/ 753 w 753"/>
                  <a:gd name="T19" fmla="*/ 0 h 481"/>
                  <a:gd name="T20" fmla="*/ 753 w 753"/>
                  <a:gd name="T21"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3" h="481">
                    <a:moveTo>
                      <a:pt x="736" y="15"/>
                    </a:moveTo>
                    <a:lnTo>
                      <a:pt x="736" y="463"/>
                    </a:lnTo>
                    <a:lnTo>
                      <a:pt x="17" y="463"/>
                    </a:lnTo>
                    <a:lnTo>
                      <a:pt x="17" y="15"/>
                    </a:lnTo>
                    <a:lnTo>
                      <a:pt x="736" y="15"/>
                    </a:lnTo>
                    <a:moveTo>
                      <a:pt x="753" y="0"/>
                    </a:moveTo>
                    <a:lnTo>
                      <a:pt x="0" y="0"/>
                    </a:lnTo>
                    <a:lnTo>
                      <a:pt x="0" y="481"/>
                    </a:lnTo>
                    <a:lnTo>
                      <a:pt x="753" y="481"/>
                    </a:lnTo>
                    <a:lnTo>
                      <a:pt x="753" y="0"/>
                    </a:lnTo>
                    <a:lnTo>
                      <a:pt x="753" y="0"/>
                    </a:lnTo>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Line 35"/>
              <p:cNvSpPr>
                <a:spLocks noChangeShapeType="1"/>
              </p:cNvSpPr>
              <p:nvPr/>
            </p:nvSpPr>
            <p:spPr bwMode="auto">
              <a:xfrm>
                <a:off x="532" y="2638"/>
                <a:ext cx="753" cy="0"/>
              </a:xfrm>
              <a:prstGeom prst="line">
                <a:avLst/>
              </a:prstGeom>
              <a:noFill/>
              <a:ln w="17" cap="flat">
                <a:solidFill>
                  <a:srgbClr val="5F5F5F"/>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Line 36"/>
              <p:cNvSpPr>
                <a:spLocks noChangeShapeType="1"/>
              </p:cNvSpPr>
              <p:nvPr/>
            </p:nvSpPr>
            <p:spPr bwMode="auto">
              <a:xfrm flipH="1">
                <a:off x="532" y="2791"/>
                <a:ext cx="753" cy="0"/>
              </a:xfrm>
              <a:prstGeom prst="line">
                <a:avLst/>
              </a:prstGeom>
              <a:noFill/>
              <a:ln w="17" cap="flat">
                <a:solidFill>
                  <a:srgbClr val="5F5F5F"/>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Line 37"/>
              <p:cNvSpPr>
                <a:spLocks noChangeShapeType="1"/>
              </p:cNvSpPr>
              <p:nvPr/>
            </p:nvSpPr>
            <p:spPr bwMode="auto">
              <a:xfrm>
                <a:off x="1036" y="2475"/>
                <a:ext cx="0" cy="476"/>
              </a:xfrm>
              <a:prstGeom prst="line">
                <a:avLst/>
              </a:prstGeom>
              <a:noFill/>
              <a:ln w="17" cap="flat">
                <a:solidFill>
                  <a:srgbClr val="5F5F5F"/>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Line 38"/>
              <p:cNvSpPr>
                <a:spLocks noChangeShapeType="1"/>
              </p:cNvSpPr>
              <p:nvPr/>
            </p:nvSpPr>
            <p:spPr bwMode="auto">
              <a:xfrm flipV="1">
                <a:off x="783" y="2475"/>
                <a:ext cx="0" cy="476"/>
              </a:xfrm>
              <a:prstGeom prst="line">
                <a:avLst/>
              </a:prstGeom>
              <a:noFill/>
              <a:ln w="17" cap="flat">
                <a:solidFill>
                  <a:srgbClr val="5F5F5F"/>
                </a:solidFill>
                <a:prstDash val="solid"/>
                <a:miter lim="800000"/>
                <a:headEnd/>
                <a:tailEnd/>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pic>
          <p:nvPicPr>
            <p:cNvPr id="29" name="Picture 28"/>
            <p:cNvPicPr>
              <a:picLocks noChangeAspect="1"/>
            </p:cNvPicPr>
            <p:nvPr/>
          </p:nvPicPr>
          <p:blipFill>
            <a:blip r:embed="rId3"/>
            <a:stretch>
              <a:fillRect/>
            </a:stretch>
          </p:blipFill>
          <p:spPr>
            <a:xfrm>
              <a:off x="5838555" y="2477856"/>
              <a:ext cx="1234263" cy="1234263"/>
            </a:xfrm>
            <a:prstGeom prst="rect">
              <a:avLst/>
            </a:prstGeom>
          </p:spPr>
        </p:pic>
      </p:grpSp>
    </p:spTree>
    <p:extLst>
      <p:ext uri="{BB962C8B-B14F-4D97-AF65-F5344CB8AC3E}">
        <p14:creationId xmlns:p14="http://schemas.microsoft.com/office/powerpoint/2010/main" val="2054234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f0461894-e60c-42e1-ab9c-f4ff007c10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Managing Permissions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kern="0" dirty="0">
                <a:solidFill>
                  <a:srgbClr val="000000"/>
                </a:solidFill>
              </a:rPr>
              <a:t>In this demonstration, you will see how to:</a:t>
            </a:r>
          </a:p>
          <a:p>
            <a:pPr lvl="0"/>
            <a:r>
              <a:rPr lang="en-GB" kern="0" dirty="0">
                <a:solidFill>
                  <a:srgbClr val="000000"/>
                </a:solidFill>
              </a:rPr>
              <a:t>Set permissions</a:t>
            </a:r>
          </a:p>
          <a:p>
            <a:pPr lvl="0"/>
            <a:r>
              <a:rPr lang="en-GB" kern="0" dirty="0">
                <a:solidFill>
                  <a:srgbClr val="000000"/>
                </a:solidFill>
              </a:rPr>
              <a:t>View effective permissions</a:t>
            </a:r>
          </a:p>
        </p:txBody>
      </p:sp>
    </p:spTree>
    <p:extLst>
      <p:ext uri="{BB962C8B-B14F-4D97-AF65-F5344CB8AC3E}">
        <p14:creationId xmlns:p14="http://schemas.microsoft.com/office/powerpoint/2010/main" val="1511395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84750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Managing SQL Server Security</a:t>
            </a:r>
            <a:endParaRPr lang="en-GB" dirty="0"/>
          </a:p>
        </p:txBody>
      </p:sp>
      <p:sp>
        <p:nvSpPr>
          <p:cNvPr id="3" name="Text Placeholder 2"/>
          <p:cNvSpPr>
            <a:spLocks noGrp="1"/>
          </p:cNvSpPr>
          <p:nvPr>
            <p:ph type="body" idx="1"/>
          </p:nvPr>
        </p:nvSpPr>
        <p:spPr/>
        <p:txBody>
          <a:bodyPr/>
          <a:lstStyle/>
          <a:p>
            <a:r>
              <a:rPr lang="en-GB" dirty="0" smtClean="0"/>
              <a:t>Exercise 1: Managing Server-Level Security
Exercise 2: Managing Database-Level Security
Exercise 3: Testing Database Access</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endParaRPr lang="en-GB" sz="2800" b="0" i="0" u="none" strike="noStrike" baseline="0" dirty="0" smtClean="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90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082645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38852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9363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GB" dirty="0">
                <a:ea typeface="Calibri" panose="020F0502020204030204" pitchFamily="34" charset="0"/>
                <a:cs typeface="Times New Roman" panose="02020603050405020304" pitchFamily="18" charset="0"/>
              </a:rPr>
              <a:t>You are a database administrator (DBA) at Adventure Works Cycles with responsibility for managing the </a:t>
            </a:r>
            <a:r>
              <a:rPr lang="en-GB" b="1" dirty="0">
                <a:ea typeface="Calibri" panose="020F0502020204030204" pitchFamily="34" charset="0"/>
                <a:cs typeface="Times New Roman" panose="02020603050405020304" pitchFamily="18" charset="0"/>
              </a:rPr>
              <a:t>InternetSales</a:t>
            </a:r>
            <a:r>
              <a:rPr lang="en-GB" dirty="0">
                <a:ea typeface="Calibri" panose="020F0502020204030204" pitchFamily="34" charset="0"/>
                <a:cs typeface="Times New Roman" panose="02020603050405020304" pitchFamily="18" charset="0"/>
              </a:rPr>
              <a:t> database. You must implement security for this database by creating the required server-level and database-level principals and by applying the required permissions.</a:t>
            </a:r>
            <a:endParaRPr lang="en-GB" dirty="0"/>
          </a:p>
          <a:p>
            <a:endParaRPr lang="en-GB" dirty="0"/>
          </a:p>
        </p:txBody>
      </p:sp>
    </p:spTree>
    <p:extLst>
      <p:ext uri="{BB962C8B-B14F-4D97-AF65-F5344CB8AC3E}">
        <p14:creationId xmlns:p14="http://schemas.microsoft.com/office/powerpoint/2010/main" val="4128519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e8a48be-5dd6-4768-815f-224314dd3b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Concepts</a:t>
            </a:r>
            <a:endParaRPr lang="en-GB" dirty="0"/>
          </a:p>
        </p:txBody>
      </p:sp>
      <p:sp>
        <p:nvSpPr>
          <p:cNvPr id="4" name="Content Placeholder 2"/>
          <p:cNvSpPr txBox="1">
            <a:spLocks/>
          </p:cNvSpPr>
          <p:nvPr/>
        </p:nvSpPr>
        <p:spPr>
          <a:xfrm>
            <a:off x="458788" y="1021215"/>
            <a:ext cx="852519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kern="0" dirty="0" smtClean="0"/>
              <a:t>Securables</a:t>
            </a:r>
          </a:p>
          <a:p>
            <a:pPr lvl="1"/>
            <a:r>
              <a:rPr lang="en-GB" sz="2000" kern="0" dirty="0" smtClean="0"/>
              <a:t>Objects to which access must be secured</a:t>
            </a:r>
          </a:p>
          <a:p>
            <a:r>
              <a:rPr lang="en-GB" sz="2400" kern="0" dirty="0" smtClean="0"/>
              <a:t>Principals</a:t>
            </a:r>
          </a:p>
          <a:p>
            <a:pPr lvl="1"/>
            <a:r>
              <a:rPr lang="en-GB" sz="2000" kern="0" dirty="0" smtClean="0"/>
              <a:t>Security identities that access securables and perform actions</a:t>
            </a:r>
          </a:p>
          <a:p>
            <a:r>
              <a:rPr lang="en-GB" sz="2400" kern="0" dirty="0" smtClean="0"/>
              <a:t>Permissions</a:t>
            </a:r>
          </a:p>
          <a:p>
            <a:pPr lvl="1"/>
            <a:r>
              <a:rPr lang="en-GB" sz="2000" kern="0" dirty="0" smtClean="0"/>
              <a:t>The actions principals can perform on securable</a:t>
            </a:r>
          </a:p>
          <a:p>
            <a:endParaRPr lang="en-GB" sz="2400" kern="0" dirty="0" smtClean="0"/>
          </a:p>
          <a:p>
            <a:endParaRPr lang="en-GB" sz="2400" kern="0" dirty="0" smtClean="0"/>
          </a:p>
          <a:p>
            <a:endParaRPr lang="en-GB" sz="2400" kern="0" dirty="0" smtClean="0"/>
          </a:p>
          <a:p>
            <a:endParaRPr lang="en-GB" sz="1200" kern="0" dirty="0" smtClean="0"/>
          </a:p>
          <a:p>
            <a:r>
              <a:rPr lang="en-GB" sz="2400" kern="0" dirty="0" smtClean="0"/>
              <a:t>Security Hierarchies:</a:t>
            </a:r>
          </a:p>
          <a:p>
            <a:pPr lvl="1"/>
            <a:r>
              <a:rPr lang="en-GB" sz="2000" kern="0" dirty="0" smtClean="0"/>
              <a:t>Securables can contain other securables</a:t>
            </a:r>
          </a:p>
          <a:p>
            <a:pPr lvl="1"/>
            <a:r>
              <a:rPr lang="en-GB" sz="2000" kern="0" dirty="0" smtClean="0"/>
              <a:t>Principals can contain other principals</a:t>
            </a:r>
          </a:p>
          <a:p>
            <a:pPr lvl="1"/>
            <a:r>
              <a:rPr lang="en-GB" sz="2000" kern="0" dirty="0" smtClean="0"/>
              <a:t>Permissions are inherited unless overridden</a:t>
            </a:r>
            <a:endParaRPr lang="en-GB" sz="2000" kern="0" dirty="0"/>
          </a:p>
        </p:txBody>
      </p:sp>
      <p:grpSp>
        <p:nvGrpSpPr>
          <p:cNvPr id="5" name="Group 4" descr="The slide shows an image of a principal using permissions to access a securable."/>
          <p:cNvGrpSpPr/>
          <p:nvPr/>
        </p:nvGrpSpPr>
        <p:grpSpPr>
          <a:xfrm>
            <a:off x="1195739" y="3468544"/>
            <a:ext cx="6084461" cy="1655237"/>
            <a:chOff x="1195739" y="3468544"/>
            <a:chExt cx="6084461" cy="1655237"/>
          </a:xfrm>
        </p:grpSpPr>
        <p:grpSp>
          <p:nvGrpSpPr>
            <p:cNvPr id="6" name="Group 5"/>
            <p:cNvGrpSpPr>
              <a:grpSpLocks noChangeAspect="1"/>
            </p:cNvGrpSpPr>
            <p:nvPr/>
          </p:nvGrpSpPr>
          <p:grpSpPr>
            <a:xfrm>
              <a:off x="6136266" y="3554608"/>
              <a:ext cx="843518" cy="1115441"/>
              <a:chOff x="6742248" y="1541935"/>
              <a:chExt cx="1204130" cy="1592303"/>
            </a:xfrm>
          </p:grpSpPr>
          <p:grpSp>
            <p:nvGrpSpPr>
              <p:cNvPr id="47"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4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pic>
            <p:nvPicPr>
              <p:cNvPr id="48" name="Picture 47"/>
              <p:cNvPicPr>
                <a:picLocks noChangeAspect="1"/>
              </p:cNvPicPr>
              <p:nvPr/>
            </p:nvPicPr>
            <p:blipFill>
              <a:blip r:embed="rId3"/>
              <a:stretch>
                <a:fillRect/>
              </a:stretch>
            </p:blipFill>
            <p:spPr>
              <a:xfrm>
                <a:off x="6813607" y="2097481"/>
                <a:ext cx="1040387" cy="646454"/>
              </a:xfrm>
              <a:prstGeom prst="rect">
                <a:avLst/>
              </a:prstGeom>
            </p:spPr>
          </p:pic>
        </p:grpSp>
        <p:sp>
          <p:nvSpPr>
            <p:cNvPr id="7" name="Right Arrow 6"/>
            <p:cNvSpPr/>
            <p:nvPr/>
          </p:nvSpPr>
          <p:spPr bwMode="auto">
            <a:xfrm>
              <a:off x="2552524" y="3795401"/>
              <a:ext cx="2993837" cy="474136"/>
            </a:xfrm>
            <a:prstGeom prst="rightArrow">
              <a:avLst/>
            </a:prstGeom>
            <a:solidFill>
              <a:srgbClr val="002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8" name="TextBox 7"/>
            <p:cNvSpPr txBox="1"/>
            <p:nvPr/>
          </p:nvSpPr>
          <p:spPr>
            <a:xfrm>
              <a:off x="1375624" y="4723014"/>
              <a:ext cx="1162498"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Verdana" pitchFamily="34" charset="0"/>
                  <a:cs typeface="Arial" charset="0"/>
                </a:rPr>
                <a:t>Principal</a:t>
              </a:r>
              <a:endParaRPr lang="en-US" dirty="0">
                <a:solidFill>
                  <a:srgbClr val="000000"/>
                </a:solidFill>
                <a:latin typeface="Verdana" pitchFamily="34" charset="0"/>
                <a:cs typeface="Arial" charset="0"/>
              </a:endParaRPr>
            </a:p>
          </p:txBody>
        </p:sp>
        <p:sp>
          <p:nvSpPr>
            <p:cNvPr id="9" name="TextBox 8"/>
            <p:cNvSpPr txBox="1"/>
            <p:nvPr/>
          </p:nvSpPr>
          <p:spPr>
            <a:xfrm>
              <a:off x="5956633" y="4724948"/>
              <a:ext cx="1323567"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Verdana" pitchFamily="34" charset="0"/>
                  <a:cs typeface="Arial" charset="0"/>
                </a:rPr>
                <a:t>Securable</a:t>
              </a:r>
              <a:endParaRPr lang="en-US" dirty="0">
                <a:solidFill>
                  <a:srgbClr val="000000"/>
                </a:solidFill>
                <a:latin typeface="Verdana" pitchFamily="34" charset="0"/>
                <a:cs typeface="Arial" charset="0"/>
              </a:endParaRPr>
            </a:p>
          </p:txBody>
        </p:sp>
        <p:sp>
          <p:nvSpPr>
            <p:cNvPr id="10" name="TextBox 9"/>
            <p:cNvSpPr txBox="1"/>
            <p:nvPr/>
          </p:nvSpPr>
          <p:spPr>
            <a:xfrm>
              <a:off x="3273043" y="4723014"/>
              <a:ext cx="1552797"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Verdana" pitchFamily="34" charset="0"/>
                  <a:cs typeface="Arial" charset="0"/>
                </a:rPr>
                <a:t>Permissions</a:t>
              </a:r>
              <a:endParaRPr lang="en-US" dirty="0">
                <a:solidFill>
                  <a:srgbClr val="000000"/>
                </a:solidFill>
                <a:latin typeface="Verdana" pitchFamily="34" charset="0"/>
                <a:cs typeface="Arial" charset="0"/>
              </a:endParaRPr>
            </a:p>
          </p:txBody>
        </p:sp>
        <p:grpSp>
          <p:nvGrpSpPr>
            <p:cNvPr id="11" name="Group 40"/>
            <p:cNvGrpSpPr>
              <a:grpSpLocks noChangeAspect="1"/>
            </p:cNvGrpSpPr>
            <p:nvPr/>
          </p:nvGrpSpPr>
          <p:grpSpPr bwMode="auto">
            <a:xfrm flipH="1">
              <a:off x="1195739" y="3468544"/>
              <a:ext cx="868865" cy="1206925"/>
              <a:chOff x="6941" y="1229"/>
              <a:chExt cx="722" cy="1160"/>
            </a:xfrm>
          </p:grpSpPr>
          <p:sp>
            <p:nvSpPr>
              <p:cNvPr id="15" name="AutoShape 39"/>
              <p:cNvSpPr>
                <a:spLocks noChangeAspect="1" noChangeArrowheads="1" noTextEdit="1"/>
              </p:cNvSpPr>
              <p:nvPr/>
            </p:nvSpPr>
            <p:spPr bwMode="auto">
              <a:xfrm>
                <a:off x="6941" y="1229"/>
                <a:ext cx="720" cy="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 name="Rectangle 41"/>
              <p:cNvSpPr>
                <a:spLocks noChangeArrowheads="1"/>
              </p:cNvSpPr>
              <p:nvPr/>
            </p:nvSpPr>
            <p:spPr bwMode="auto">
              <a:xfrm>
                <a:off x="7460" y="1474"/>
                <a:ext cx="89" cy="73"/>
              </a:xfrm>
              <a:prstGeom prst="rect">
                <a:avLst/>
              </a:prstGeom>
              <a:solidFill>
                <a:srgbClr val="E0BB8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 name="Freeform 42"/>
              <p:cNvSpPr>
                <a:spLocks/>
              </p:cNvSpPr>
              <p:nvPr/>
            </p:nvSpPr>
            <p:spPr bwMode="auto">
              <a:xfrm>
                <a:off x="7460" y="1493"/>
                <a:ext cx="89" cy="45"/>
              </a:xfrm>
              <a:custGeom>
                <a:avLst/>
                <a:gdLst>
                  <a:gd name="T0" fmla="*/ 0 w 89"/>
                  <a:gd name="T1" fmla="*/ 16 h 45"/>
                  <a:gd name="T2" fmla="*/ 89 w 89"/>
                  <a:gd name="T3" fmla="*/ 0 h 45"/>
                  <a:gd name="T4" fmla="*/ 0 w 89"/>
                  <a:gd name="T5" fmla="*/ 45 h 45"/>
                  <a:gd name="T6" fmla="*/ 0 w 89"/>
                  <a:gd name="T7" fmla="*/ 16 h 45"/>
                </a:gdLst>
                <a:ahLst/>
                <a:cxnLst>
                  <a:cxn ang="0">
                    <a:pos x="T0" y="T1"/>
                  </a:cxn>
                  <a:cxn ang="0">
                    <a:pos x="T2" y="T3"/>
                  </a:cxn>
                  <a:cxn ang="0">
                    <a:pos x="T4" y="T5"/>
                  </a:cxn>
                  <a:cxn ang="0">
                    <a:pos x="T6" y="T7"/>
                  </a:cxn>
                </a:cxnLst>
                <a:rect l="0" t="0" r="r" b="b"/>
                <a:pathLst>
                  <a:path w="89" h="45">
                    <a:moveTo>
                      <a:pt x="0" y="16"/>
                    </a:moveTo>
                    <a:lnTo>
                      <a:pt x="89" y="0"/>
                    </a:lnTo>
                    <a:lnTo>
                      <a:pt x="0" y="45"/>
                    </a:lnTo>
                    <a:lnTo>
                      <a:pt x="0" y="16"/>
                    </a:ln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 name="Freeform 43"/>
              <p:cNvSpPr>
                <a:spLocks/>
              </p:cNvSpPr>
              <p:nvPr/>
            </p:nvSpPr>
            <p:spPr bwMode="auto">
              <a:xfrm>
                <a:off x="7302" y="1259"/>
                <a:ext cx="293" cy="270"/>
              </a:xfrm>
              <a:custGeom>
                <a:avLst/>
                <a:gdLst>
                  <a:gd name="T0" fmla="*/ 159 w 165"/>
                  <a:gd name="T1" fmla="*/ 61 h 152"/>
                  <a:gd name="T2" fmla="*/ 81 w 165"/>
                  <a:gd name="T3" fmla="*/ 7 h 152"/>
                  <a:gd name="T4" fmla="*/ 20 w 165"/>
                  <a:gd name="T5" fmla="*/ 17 h 152"/>
                  <a:gd name="T6" fmla="*/ 12 w 165"/>
                  <a:gd name="T7" fmla="*/ 76 h 152"/>
                  <a:gd name="T8" fmla="*/ 0 w 165"/>
                  <a:gd name="T9" fmla="*/ 93 h 152"/>
                  <a:gd name="T10" fmla="*/ 3 w 165"/>
                  <a:gd name="T11" fmla="*/ 107 h 152"/>
                  <a:gd name="T12" fmla="*/ 18 w 165"/>
                  <a:gd name="T13" fmla="*/ 104 h 152"/>
                  <a:gd name="T14" fmla="*/ 27 w 165"/>
                  <a:gd name="T15" fmla="*/ 152 h 152"/>
                  <a:gd name="T16" fmla="*/ 104 w 165"/>
                  <a:gd name="T17" fmla="*/ 138 h 152"/>
                  <a:gd name="T18" fmla="*/ 104 w 165"/>
                  <a:gd name="T19" fmla="*/ 138 h 152"/>
                  <a:gd name="T20" fmla="*/ 105 w 165"/>
                  <a:gd name="T21" fmla="*/ 138 h 152"/>
                  <a:gd name="T22" fmla="*/ 105 w 165"/>
                  <a:gd name="T23" fmla="*/ 138 h 152"/>
                  <a:gd name="T24" fmla="*/ 105 w 165"/>
                  <a:gd name="T25" fmla="*/ 138 h 152"/>
                  <a:gd name="T26" fmla="*/ 159 w 165"/>
                  <a:gd name="T27" fmla="*/ 6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5" h="152">
                    <a:moveTo>
                      <a:pt x="159" y="61"/>
                    </a:moveTo>
                    <a:cubicBezTo>
                      <a:pt x="152" y="25"/>
                      <a:pt x="118" y="0"/>
                      <a:pt x="81" y="7"/>
                    </a:cubicBezTo>
                    <a:cubicBezTo>
                      <a:pt x="20" y="17"/>
                      <a:pt x="20" y="17"/>
                      <a:pt x="20" y="17"/>
                    </a:cubicBezTo>
                    <a:cubicBezTo>
                      <a:pt x="20" y="17"/>
                      <a:pt x="13" y="74"/>
                      <a:pt x="12" y="76"/>
                    </a:cubicBezTo>
                    <a:cubicBezTo>
                      <a:pt x="11" y="84"/>
                      <a:pt x="7" y="90"/>
                      <a:pt x="0" y="93"/>
                    </a:cubicBezTo>
                    <a:cubicBezTo>
                      <a:pt x="3" y="107"/>
                      <a:pt x="3" y="107"/>
                      <a:pt x="3" y="107"/>
                    </a:cubicBezTo>
                    <a:cubicBezTo>
                      <a:pt x="18" y="104"/>
                      <a:pt x="18" y="104"/>
                      <a:pt x="18" y="104"/>
                    </a:cubicBezTo>
                    <a:cubicBezTo>
                      <a:pt x="27" y="152"/>
                      <a:pt x="27" y="152"/>
                      <a:pt x="27" y="152"/>
                    </a:cubicBezTo>
                    <a:cubicBezTo>
                      <a:pt x="104" y="138"/>
                      <a:pt x="104" y="138"/>
                      <a:pt x="104" y="138"/>
                    </a:cubicBezTo>
                    <a:cubicBezTo>
                      <a:pt x="104" y="138"/>
                      <a:pt x="104" y="138"/>
                      <a:pt x="104" y="138"/>
                    </a:cubicBezTo>
                    <a:cubicBezTo>
                      <a:pt x="105" y="138"/>
                      <a:pt x="105" y="138"/>
                      <a:pt x="105" y="138"/>
                    </a:cubicBezTo>
                    <a:cubicBezTo>
                      <a:pt x="105" y="138"/>
                      <a:pt x="105" y="138"/>
                      <a:pt x="105" y="138"/>
                    </a:cubicBezTo>
                    <a:cubicBezTo>
                      <a:pt x="105" y="138"/>
                      <a:pt x="105" y="138"/>
                      <a:pt x="105" y="138"/>
                    </a:cubicBezTo>
                    <a:cubicBezTo>
                      <a:pt x="141" y="131"/>
                      <a:pt x="165" y="97"/>
                      <a:pt x="159" y="61"/>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 name="Freeform 45"/>
              <p:cNvSpPr>
                <a:spLocks/>
              </p:cNvSpPr>
              <p:nvPr/>
            </p:nvSpPr>
            <p:spPr bwMode="auto">
              <a:xfrm>
                <a:off x="7473" y="1371"/>
                <a:ext cx="43" cy="71"/>
              </a:xfrm>
              <a:custGeom>
                <a:avLst/>
                <a:gdLst>
                  <a:gd name="T0" fmla="*/ 0 w 24"/>
                  <a:gd name="T1" fmla="*/ 2 h 40"/>
                  <a:gd name="T2" fmla="*/ 7 w 24"/>
                  <a:gd name="T3" fmla="*/ 40 h 40"/>
                  <a:gd name="T4" fmla="*/ 22 w 24"/>
                  <a:gd name="T5" fmla="*/ 18 h 40"/>
                  <a:gd name="T6" fmla="*/ 0 w 24"/>
                  <a:gd name="T7" fmla="*/ 2 h 40"/>
                </a:gdLst>
                <a:ahLst/>
                <a:cxnLst>
                  <a:cxn ang="0">
                    <a:pos x="T0" y="T1"/>
                  </a:cxn>
                  <a:cxn ang="0">
                    <a:pos x="T2" y="T3"/>
                  </a:cxn>
                  <a:cxn ang="0">
                    <a:pos x="T4" y="T5"/>
                  </a:cxn>
                  <a:cxn ang="0">
                    <a:pos x="T6" y="T7"/>
                  </a:cxn>
                </a:cxnLst>
                <a:rect l="0" t="0" r="r" b="b"/>
                <a:pathLst>
                  <a:path w="24" h="40">
                    <a:moveTo>
                      <a:pt x="0" y="2"/>
                    </a:moveTo>
                    <a:cubicBezTo>
                      <a:pt x="7" y="40"/>
                      <a:pt x="7" y="40"/>
                      <a:pt x="7" y="40"/>
                    </a:cubicBezTo>
                    <a:cubicBezTo>
                      <a:pt x="17" y="38"/>
                      <a:pt x="24" y="28"/>
                      <a:pt x="22" y="18"/>
                    </a:cubicBezTo>
                    <a:cubicBezTo>
                      <a:pt x="21" y="7"/>
                      <a:pt x="10" y="0"/>
                      <a:pt x="0" y="2"/>
                    </a:cubicBezTo>
                    <a:close/>
                  </a:path>
                </a:pathLst>
              </a:custGeom>
              <a:solidFill>
                <a:srgbClr val="C398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 name="Freeform 46"/>
              <p:cNvSpPr>
                <a:spLocks/>
              </p:cNvSpPr>
              <p:nvPr/>
            </p:nvSpPr>
            <p:spPr bwMode="auto">
              <a:xfrm>
                <a:off x="7041" y="1892"/>
                <a:ext cx="508" cy="121"/>
              </a:xfrm>
              <a:custGeom>
                <a:avLst/>
                <a:gdLst>
                  <a:gd name="T0" fmla="*/ 34 w 286"/>
                  <a:gd name="T1" fmla="*/ 0 h 68"/>
                  <a:gd name="T2" fmla="*/ 0 w 286"/>
                  <a:gd name="T3" fmla="*/ 34 h 68"/>
                  <a:gd name="T4" fmla="*/ 34 w 286"/>
                  <a:gd name="T5" fmla="*/ 68 h 68"/>
                  <a:gd name="T6" fmla="*/ 252 w 286"/>
                  <a:gd name="T7" fmla="*/ 68 h 68"/>
                  <a:gd name="T8" fmla="*/ 286 w 286"/>
                  <a:gd name="T9" fmla="*/ 34 h 68"/>
                  <a:gd name="T10" fmla="*/ 286 w 286"/>
                  <a:gd name="T11" fmla="*/ 0 h 68"/>
                  <a:gd name="T12" fmla="*/ 34 w 286"/>
                  <a:gd name="T13" fmla="*/ 0 h 68"/>
                </a:gdLst>
                <a:ahLst/>
                <a:cxnLst>
                  <a:cxn ang="0">
                    <a:pos x="T0" y="T1"/>
                  </a:cxn>
                  <a:cxn ang="0">
                    <a:pos x="T2" y="T3"/>
                  </a:cxn>
                  <a:cxn ang="0">
                    <a:pos x="T4" y="T5"/>
                  </a:cxn>
                  <a:cxn ang="0">
                    <a:pos x="T6" y="T7"/>
                  </a:cxn>
                  <a:cxn ang="0">
                    <a:pos x="T8" y="T9"/>
                  </a:cxn>
                  <a:cxn ang="0">
                    <a:pos x="T10" y="T11"/>
                  </a:cxn>
                  <a:cxn ang="0">
                    <a:pos x="T12" y="T13"/>
                  </a:cxn>
                </a:cxnLst>
                <a:rect l="0" t="0" r="r" b="b"/>
                <a:pathLst>
                  <a:path w="286" h="68">
                    <a:moveTo>
                      <a:pt x="34" y="0"/>
                    </a:moveTo>
                    <a:cubicBezTo>
                      <a:pt x="15" y="0"/>
                      <a:pt x="0" y="15"/>
                      <a:pt x="0" y="34"/>
                    </a:cubicBezTo>
                    <a:cubicBezTo>
                      <a:pt x="0" y="53"/>
                      <a:pt x="15" y="68"/>
                      <a:pt x="34" y="68"/>
                    </a:cubicBezTo>
                    <a:cubicBezTo>
                      <a:pt x="252" y="68"/>
                      <a:pt x="252" y="68"/>
                      <a:pt x="252" y="68"/>
                    </a:cubicBezTo>
                    <a:cubicBezTo>
                      <a:pt x="271" y="68"/>
                      <a:pt x="286" y="53"/>
                      <a:pt x="286" y="34"/>
                    </a:cubicBezTo>
                    <a:cubicBezTo>
                      <a:pt x="286" y="0"/>
                      <a:pt x="286" y="0"/>
                      <a:pt x="286" y="0"/>
                    </a:cubicBezTo>
                    <a:lnTo>
                      <a:pt x="34" y="0"/>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 name="Freeform 47"/>
              <p:cNvSpPr>
                <a:spLocks/>
              </p:cNvSpPr>
              <p:nvPr/>
            </p:nvSpPr>
            <p:spPr bwMode="auto">
              <a:xfrm>
                <a:off x="7396" y="1538"/>
                <a:ext cx="153" cy="354"/>
              </a:xfrm>
              <a:custGeom>
                <a:avLst/>
                <a:gdLst>
                  <a:gd name="T0" fmla="*/ 61 w 86"/>
                  <a:gd name="T1" fmla="*/ 0 h 200"/>
                  <a:gd name="T2" fmla="*/ 0 w 86"/>
                  <a:gd name="T3" fmla="*/ 100 h 200"/>
                  <a:gd name="T4" fmla="*/ 0 w 86"/>
                  <a:gd name="T5" fmla="*/ 200 h 200"/>
                  <a:gd name="T6" fmla="*/ 86 w 86"/>
                  <a:gd name="T7" fmla="*/ 200 h 200"/>
                  <a:gd name="T8" fmla="*/ 86 w 86"/>
                  <a:gd name="T9" fmla="*/ 0 h 200"/>
                  <a:gd name="T10" fmla="*/ 61 w 86"/>
                  <a:gd name="T11" fmla="*/ 0 h 200"/>
                </a:gdLst>
                <a:ahLst/>
                <a:cxnLst>
                  <a:cxn ang="0">
                    <a:pos x="T0" y="T1"/>
                  </a:cxn>
                  <a:cxn ang="0">
                    <a:pos x="T2" y="T3"/>
                  </a:cxn>
                  <a:cxn ang="0">
                    <a:pos x="T4" y="T5"/>
                  </a:cxn>
                  <a:cxn ang="0">
                    <a:pos x="T6" y="T7"/>
                  </a:cxn>
                  <a:cxn ang="0">
                    <a:pos x="T8" y="T9"/>
                  </a:cxn>
                  <a:cxn ang="0">
                    <a:pos x="T10" y="T11"/>
                  </a:cxn>
                </a:cxnLst>
                <a:rect l="0" t="0" r="r" b="b"/>
                <a:pathLst>
                  <a:path w="86" h="200">
                    <a:moveTo>
                      <a:pt x="61" y="0"/>
                    </a:moveTo>
                    <a:cubicBezTo>
                      <a:pt x="8" y="0"/>
                      <a:pt x="0" y="61"/>
                      <a:pt x="0" y="100"/>
                    </a:cubicBezTo>
                    <a:cubicBezTo>
                      <a:pt x="0" y="200"/>
                      <a:pt x="0" y="200"/>
                      <a:pt x="0" y="200"/>
                    </a:cubicBezTo>
                    <a:cubicBezTo>
                      <a:pt x="86" y="200"/>
                      <a:pt x="86" y="200"/>
                      <a:pt x="86" y="200"/>
                    </a:cubicBezTo>
                    <a:cubicBezTo>
                      <a:pt x="86" y="0"/>
                      <a:pt x="86" y="0"/>
                      <a:pt x="86" y="0"/>
                    </a:cubicBezTo>
                    <a:cubicBezTo>
                      <a:pt x="86" y="0"/>
                      <a:pt x="63" y="0"/>
                      <a:pt x="61" y="0"/>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 name="Freeform 48"/>
              <p:cNvSpPr>
                <a:spLocks/>
              </p:cNvSpPr>
              <p:nvPr/>
            </p:nvSpPr>
            <p:spPr bwMode="auto">
              <a:xfrm>
                <a:off x="6941" y="2302"/>
                <a:ext cx="189" cy="84"/>
              </a:xfrm>
              <a:custGeom>
                <a:avLst/>
                <a:gdLst>
                  <a:gd name="T0" fmla="*/ 52 w 106"/>
                  <a:gd name="T1" fmla="*/ 0 h 47"/>
                  <a:gd name="T2" fmla="*/ 0 w 106"/>
                  <a:gd name="T3" fmla="*/ 47 h 47"/>
                  <a:gd name="T4" fmla="*/ 52 w 106"/>
                  <a:gd name="T5" fmla="*/ 47 h 47"/>
                  <a:gd name="T6" fmla="*/ 106 w 106"/>
                  <a:gd name="T7" fmla="*/ 47 h 47"/>
                  <a:gd name="T8" fmla="*/ 106 w 106"/>
                  <a:gd name="T9" fmla="*/ 0 h 47"/>
                  <a:gd name="T10" fmla="*/ 52 w 106"/>
                  <a:gd name="T11" fmla="*/ 0 h 47"/>
                </a:gdLst>
                <a:ahLst/>
                <a:cxnLst>
                  <a:cxn ang="0">
                    <a:pos x="T0" y="T1"/>
                  </a:cxn>
                  <a:cxn ang="0">
                    <a:pos x="T2" y="T3"/>
                  </a:cxn>
                  <a:cxn ang="0">
                    <a:pos x="T4" y="T5"/>
                  </a:cxn>
                  <a:cxn ang="0">
                    <a:pos x="T6" y="T7"/>
                  </a:cxn>
                  <a:cxn ang="0">
                    <a:pos x="T8" y="T9"/>
                  </a:cxn>
                  <a:cxn ang="0">
                    <a:pos x="T10" y="T11"/>
                  </a:cxn>
                </a:cxnLst>
                <a:rect l="0" t="0" r="r" b="b"/>
                <a:pathLst>
                  <a:path w="106" h="47">
                    <a:moveTo>
                      <a:pt x="52" y="0"/>
                    </a:moveTo>
                    <a:cubicBezTo>
                      <a:pt x="25" y="0"/>
                      <a:pt x="3" y="20"/>
                      <a:pt x="0" y="47"/>
                    </a:cubicBezTo>
                    <a:cubicBezTo>
                      <a:pt x="52" y="47"/>
                      <a:pt x="52" y="47"/>
                      <a:pt x="52" y="47"/>
                    </a:cubicBezTo>
                    <a:cubicBezTo>
                      <a:pt x="106" y="47"/>
                      <a:pt x="106" y="47"/>
                      <a:pt x="106" y="47"/>
                    </a:cubicBezTo>
                    <a:cubicBezTo>
                      <a:pt x="106" y="0"/>
                      <a:pt x="106" y="0"/>
                      <a:pt x="106" y="0"/>
                    </a:cubicBezTo>
                    <a:lnTo>
                      <a:pt x="52" y="0"/>
                    </a:lnTo>
                    <a:close/>
                  </a:path>
                </a:pathLst>
              </a:custGeom>
              <a:solidFill>
                <a:srgbClr val="563F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 name="Rectangle 49"/>
              <p:cNvSpPr>
                <a:spLocks noChangeArrowheads="1"/>
              </p:cNvSpPr>
              <p:nvPr/>
            </p:nvSpPr>
            <p:spPr bwMode="auto">
              <a:xfrm>
                <a:off x="7041" y="1951"/>
                <a:ext cx="128" cy="351"/>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 name="Freeform 50"/>
              <p:cNvSpPr>
                <a:spLocks/>
              </p:cNvSpPr>
              <p:nvPr/>
            </p:nvSpPr>
            <p:spPr bwMode="auto">
              <a:xfrm>
                <a:off x="7327" y="2160"/>
                <a:ext cx="69" cy="130"/>
              </a:xfrm>
              <a:custGeom>
                <a:avLst/>
                <a:gdLst>
                  <a:gd name="T0" fmla="*/ 0 w 69"/>
                  <a:gd name="T1" fmla="*/ 130 h 130"/>
                  <a:gd name="T2" fmla="*/ 69 w 69"/>
                  <a:gd name="T3" fmla="*/ 130 h 130"/>
                  <a:gd name="T4" fmla="*/ 60 w 69"/>
                  <a:gd name="T5" fmla="*/ 0 h 130"/>
                  <a:gd name="T6" fmla="*/ 7 w 69"/>
                  <a:gd name="T7" fmla="*/ 0 h 130"/>
                  <a:gd name="T8" fmla="*/ 0 w 69"/>
                  <a:gd name="T9" fmla="*/ 130 h 130"/>
                </a:gdLst>
                <a:ahLst/>
                <a:cxnLst>
                  <a:cxn ang="0">
                    <a:pos x="T0" y="T1"/>
                  </a:cxn>
                  <a:cxn ang="0">
                    <a:pos x="T2" y="T3"/>
                  </a:cxn>
                  <a:cxn ang="0">
                    <a:pos x="T4" y="T5"/>
                  </a:cxn>
                  <a:cxn ang="0">
                    <a:pos x="T6" y="T7"/>
                  </a:cxn>
                  <a:cxn ang="0">
                    <a:pos x="T8" y="T9"/>
                  </a:cxn>
                </a:cxnLst>
                <a:rect l="0" t="0" r="r" b="b"/>
                <a:pathLst>
                  <a:path w="69" h="130">
                    <a:moveTo>
                      <a:pt x="0" y="130"/>
                    </a:moveTo>
                    <a:lnTo>
                      <a:pt x="69" y="130"/>
                    </a:lnTo>
                    <a:lnTo>
                      <a:pt x="60" y="0"/>
                    </a:lnTo>
                    <a:lnTo>
                      <a:pt x="7" y="0"/>
                    </a:lnTo>
                    <a:lnTo>
                      <a:pt x="0" y="1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 name="Freeform 51"/>
              <p:cNvSpPr>
                <a:spLocks/>
              </p:cNvSpPr>
              <p:nvPr/>
            </p:nvSpPr>
            <p:spPr bwMode="auto">
              <a:xfrm>
                <a:off x="7343" y="2052"/>
                <a:ext cx="35" cy="131"/>
              </a:xfrm>
              <a:custGeom>
                <a:avLst/>
                <a:gdLst>
                  <a:gd name="T0" fmla="*/ 0 w 35"/>
                  <a:gd name="T1" fmla="*/ 131 h 131"/>
                  <a:gd name="T2" fmla="*/ 35 w 35"/>
                  <a:gd name="T3" fmla="*/ 131 h 131"/>
                  <a:gd name="T4" fmla="*/ 34 w 35"/>
                  <a:gd name="T5" fmla="*/ 0 h 131"/>
                  <a:gd name="T6" fmla="*/ 3 w 35"/>
                  <a:gd name="T7" fmla="*/ 0 h 131"/>
                  <a:gd name="T8" fmla="*/ 0 w 35"/>
                  <a:gd name="T9" fmla="*/ 131 h 131"/>
                </a:gdLst>
                <a:ahLst/>
                <a:cxnLst>
                  <a:cxn ang="0">
                    <a:pos x="T0" y="T1"/>
                  </a:cxn>
                  <a:cxn ang="0">
                    <a:pos x="T2" y="T3"/>
                  </a:cxn>
                  <a:cxn ang="0">
                    <a:pos x="T4" y="T5"/>
                  </a:cxn>
                  <a:cxn ang="0">
                    <a:pos x="T6" y="T7"/>
                  </a:cxn>
                  <a:cxn ang="0">
                    <a:pos x="T8" y="T9"/>
                  </a:cxn>
                </a:cxnLst>
                <a:rect l="0" t="0" r="r" b="b"/>
                <a:pathLst>
                  <a:path w="35" h="131">
                    <a:moveTo>
                      <a:pt x="0" y="131"/>
                    </a:moveTo>
                    <a:lnTo>
                      <a:pt x="35" y="131"/>
                    </a:lnTo>
                    <a:lnTo>
                      <a:pt x="34" y="0"/>
                    </a:lnTo>
                    <a:lnTo>
                      <a:pt x="3" y="0"/>
                    </a:lnTo>
                    <a:lnTo>
                      <a:pt x="0" y="1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Oval 52"/>
              <p:cNvSpPr>
                <a:spLocks noChangeArrowheads="1"/>
              </p:cNvSpPr>
              <p:nvPr/>
            </p:nvSpPr>
            <p:spPr bwMode="auto">
              <a:xfrm>
                <a:off x="7503" y="2311"/>
                <a:ext cx="78" cy="7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Oval 53"/>
              <p:cNvSpPr>
                <a:spLocks noChangeArrowheads="1"/>
              </p:cNvSpPr>
              <p:nvPr/>
            </p:nvSpPr>
            <p:spPr bwMode="auto">
              <a:xfrm>
                <a:off x="7146" y="2309"/>
                <a:ext cx="78" cy="7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Freeform 54"/>
              <p:cNvSpPr>
                <a:spLocks/>
              </p:cNvSpPr>
              <p:nvPr/>
            </p:nvSpPr>
            <p:spPr bwMode="auto">
              <a:xfrm>
                <a:off x="7185" y="2249"/>
                <a:ext cx="357" cy="55"/>
              </a:xfrm>
              <a:custGeom>
                <a:avLst/>
                <a:gdLst>
                  <a:gd name="T0" fmla="*/ 0 w 201"/>
                  <a:gd name="T1" fmla="*/ 31 h 31"/>
                  <a:gd name="T2" fmla="*/ 26 w 201"/>
                  <a:gd name="T3" fmla="*/ 14 h 31"/>
                  <a:gd name="T4" fmla="*/ 101 w 201"/>
                  <a:gd name="T5" fmla="*/ 0 h 31"/>
                  <a:gd name="T6" fmla="*/ 175 w 201"/>
                  <a:gd name="T7" fmla="*/ 14 h 31"/>
                  <a:gd name="T8" fmla="*/ 201 w 201"/>
                  <a:gd name="T9" fmla="*/ 31 h 31"/>
                  <a:gd name="T10" fmla="*/ 0 w 201"/>
                  <a:gd name="T11" fmla="*/ 31 h 31"/>
                </a:gdLst>
                <a:ahLst/>
                <a:cxnLst>
                  <a:cxn ang="0">
                    <a:pos x="T0" y="T1"/>
                  </a:cxn>
                  <a:cxn ang="0">
                    <a:pos x="T2" y="T3"/>
                  </a:cxn>
                  <a:cxn ang="0">
                    <a:pos x="T4" y="T5"/>
                  </a:cxn>
                  <a:cxn ang="0">
                    <a:pos x="T6" y="T7"/>
                  </a:cxn>
                  <a:cxn ang="0">
                    <a:pos x="T8" y="T9"/>
                  </a:cxn>
                  <a:cxn ang="0">
                    <a:pos x="T10" y="T11"/>
                  </a:cxn>
                </a:cxnLst>
                <a:rect l="0" t="0" r="r" b="b"/>
                <a:pathLst>
                  <a:path w="201" h="31">
                    <a:moveTo>
                      <a:pt x="0" y="31"/>
                    </a:moveTo>
                    <a:cubicBezTo>
                      <a:pt x="5" y="21"/>
                      <a:pt x="14" y="17"/>
                      <a:pt x="26" y="14"/>
                    </a:cubicBezTo>
                    <a:cubicBezTo>
                      <a:pt x="101" y="0"/>
                      <a:pt x="101" y="0"/>
                      <a:pt x="101" y="0"/>
                    </a:cubicBezTo>
                    <a:cubicBezTo>
                      <a:pt x="175" y="14"/>
                      <a:pt x="175" y="14"/>
                      <a:pt x="175" y="14"/>
                    </a:cubicBezTo>
                    <a:cubicBezTo>
                      <a:pt x="187" y="17"/>
                      <a:pt x="197" y="21"/>
                      <a:pt x="201" y="31"/>
                    </a:cubicBez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Rectangle 55"/>
              <p:cNvSpPr>
                <a:spLocks noChangeArrowheads="1"/>
              </p:cNvSpPr>
              <p:nvPr/>
            </p:nvSpPr>
            <p:spPr bwMode="auto">
              <a:xfrm>
                <a:off x="7503" y="2304"/>
                <a:ext cx="39" cy="4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Rectangle 56"/>
              <p:cNvSpPr>
                <a:spLocks noChangeArrowheads="1"/>
              </p:cNvSpPr>
              <p:nvPr/>
            </p:nvSpPr>
            <p:spPr bwMode="auto">
              <a:xfrm>
                <a:off x="7185" y="2304"/>
                <a:ext cx="39" cy="4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57"/>
              <p:cNvSpPr>
                <a:spLocks/>
              </p:cNvSpPr>
              <p:nvPr/>
            </p:nvSpPr>
            <p:spPr bwMode="auto">
              <a:xfrm>
                <a:off x="7371" y="2311"/>
                <a:ext cx="20" cy="78"/>
              </a:xfrm>
              <a:custGeom>
                <a:avLst/>
                <a:gdLst>
                  <a:gd name="T0" fmla="*/ 0 w 11"/>
                  <a:gd name="T1" fmla="*/ 41 h 44"/>
                  <a:gd name="T2" fmla="*/ 2 w 11"/>
                  <a:gd name="T3" fmla="*/ 44 h 44"/>
                  <a:gd name="T4" fmla="*/ 8 w 11"/>
                  <a:gd name="T5" fmla="*/ 44 h 44"/>
                  <a:gd name="T6" fmla="*/ 11 w 11"/>
                  <a:gd name="T7" fmla="*/ 41 h 44"/>
                  <a:gd name="T8" fmla="*/ 11 w 11"/>
                  <a:gd name="T9" fmla="*/ 2 h 44"/>
                  <a:gd name="T10" fmla="*/ 8 w 11"/>
                  <a:gd name="T11" fmla="*/ 0 h 44"/>
                  <a:gd name="T12" fmla="*/ 2 w 11"/>
                  <a:gd name="T13" fmla="*/ 0 h 44"/>
                  <a:gd name="T14" fmla="*/ 0 w 11"/>
                  <a:gd name="T15" fmla="*/ 2 h 44"/>
                  <a:gd name="T16" fmla="*/ 0 w 11"/>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44">
                    <a:moveTo>
                      <a:pt x="0" y="41"/>
                    </a:moveTo>
                    <a:cubicBezTo>
                      <a:pt x="0" y="43"/>
                      <a:pt x="1" y="44"/>
                      <a:pt x="2" y="44"/>
                    </a:cubicBezTo>
                    <a:cubicBezTo>
                      <a:pt x="8" y="44"/>
                      <a:pt x="8" y="44"/>
                      <a:pt x="8" y="44"/>
                    </a:cubicBezTo>
                    <a:cubicBezTo>
                      <a:pt x="9" y="44"/>
                      <a:pt x="11" y="43"/>
                      <a:pt x="11" y="41"/>
                    </a:cubicBezTo>
                    <a:cubicBezTo>
                      <a:pt x="11" y="2"/>
                      <a:pt x="11" y="2"/>
                      <a:pt x="11" y="2"/>
                    </a:cubicBezTo>
                    <a:cubicBezTo>
                      <a:pt x="11"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58"/>
              <p:cNvSpPr>
                <a:spLocks/>
              </p:cNvSpPr>
              <p:nvPr/>
            </p:nvSpPr>
            <p:spPr bwMode="auto">
              <a:xfrm>
                <a:off x="7332" y="2311"/>
                <a:ext cx="18" cy="78"/>
              </a:xfrm>
              <a:custGeom>
                <a:avLst/>
                <a:gdLst>
                  <a:gd name="T0" fmla="*/ 0 w 10"/>
                  <a:gd name="T1" fmla="*/ 41 h 44"/>
                  <a:gd name="T2" fmla="*/ 2 w 10"/>
                  <a:gd name="T3" fmla="*/ 44 h 44"/>
                  <a:gd name="T4" fmla="*/ 8 w 10"/>
                  <a:gd name="T5" fmla="*/ 44 h 44"/>
                  <a:gd name="T6" fmla="*/ 10 w 10"/>
                  <a:gd name="T7" fmla="*/ 41 h 44"/>
                  <a:gd name="T8" fmla="*/ 10 w 10"/>
                  <a:gd name="T9" fmla="*/ 2 h 44"/>
                  <a:gd name="T10" fmla="*/ 8 w 10"/>
                  <a:gd name="T11" fmla="*/ 0 h 44"/>
                  <a:gd name="T12" fmla="*/ 2 w 10"/>
                  <a:gd name="T13" fmla="*/ 0 h 44"/>
                  <a:gd name="T14" fmla="*/ 0 w 10"/>
                  <a:gd name="T15" fmla="*/ 2 h 44"/>
                  <a:gd name="T16" fmla="*/ 0 w 10"/>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44">
                    <a:moveTo>
                      <a:pt x="0" y="41"/>
                    </a:moveTo>
                    <a:cubicBezTo>
                      <a:pt x="0" y="43"/>
                      <a:pt x="1" y="44"/>
                      <a:pt x="2" y="44"/>
                    </a:cubicBezTo>
                    <a:cubicBezTo>
                      <a:pt x="8" y="44"/>
                      <a:pt x="8" y="44"/>
                      <a:pt x="8" y="44"/>
                    </a:cubicBezTo>
                    <a:cubicBezTo>
                      <a:pt x="9" y="44"/>
                      <a:pt x="10" y="43"/>
                      <a:pt x="10" y="41"/>
                    </a:cubicBezTo>
                    <a:cubicBezTo>
                      <a:pt x="10" y="2"/>
                      <a:pt x="10" y="2"/>
                      <a:pt x="10" y="2"/>
                    </a:cubicBezTo>
                    <a:cubicBezTo>
                      <a:pt x="10" y="1"/>
                      <a:pt x="9" y="0"/>
                      <a:pt x="8" y="0"/>
                    </a:cubicBezTo>
                    <a:cubicBezTo>
                      <a:pt x="2" y="0"/>
                      <a:pt x="2" y="0"/>
                      <a:pt x="2" y="0"/>
                    </a:cubicBezTo>
                    <a:cubicBezTo>
                      <a:pt x="1" y="0"/>
                      <a:pt x="0" y="1"/>
                      <a:pt x="0" y="2"/>
                    </a:cubicBez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59"/>
              <p:cNvSpPr>
                <a:spLocks noChangeArrowheads="1"/>
              </p:cNvSpPr>
              <p:nvPr/>
            </p:nvSpPr>
            <p:spPr bwMode="auto">
              <a:xfrm>
                <a:off x="7341" y="2256"/>
                <a:ext cx="39" cy="10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60"/>
              <p:cNvSpPr>
                <a:spLocks/>
              </p:cNvSpPr>
              <p:nvPr/>
            </p:nvSpPr>
            <p:spPr bwMode="auto">
              <a:xfrm>
                <a:off x="7247" y="2027"/>
                <a:ext cx="227" cy="30"/>
              </a:xfrm>
              <a:custGeom>
                <a:avLst/>
                <a:gdLst>
                  <a:gd name="T0" fmla="*/ 0 w 128"/>
                  <a:gd name="T1" fmla="*/ 9 h 17"/>
                  <a:gd name="T2" fmla="*/ 8 w 128"/>
                  <a:gd name="T3" fmla="*/ 17 h 17"/>
                  <a:gd name="T4" fmla="*/ 120 w 128"/>
                  <a:gd name="T5" fmla="*/ 17 h 17"/>
                  <a:gd name="T6" fmla="*/ 128 w 128"/>
                  <a:gd name="T7" fmla="*/ 9 h 17"/>
                  <a:gd name="T8" fmla="*/ 128 w 128"/>
                  <a:gd name="T9" fmla="*/ 9 h 17"/>
                  <a:gd name="T10" fmla="*/ 120 w 128"/>
                  <a:gd name="T11" fmla="*/ 0 h 17"/>
                  <a:gd name="T12" fmla="*/ 8 w 128"/>
                  <a:gd name="T13" fmla="*/ 0 h 17"/>
                  <a:gd name="T14" fmla="*/ 0 w 128"/>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8" h="17">
                    <a:moveTo>
                      <a:pt x="0" y="9"/>
                    </a:moveTo>
                    <a:cubicBezTo>
                      <a:pt x="0" y="13"/>
                      <a:pt x="4" y="17"/>
                      <a:pt x="8" y="17"/>
                    </a:cubicBezTo>
                    <a:cubicBezTo>
                      <a:pt x="120" y="17"/>
                      <a:pt x="120" y="17"/>
                      <a:pt x="120" y="17"/>
                    </a:cubicBezTo>
                    <a:cubicBezTo>
                      <a:pt x="125" y="17"/>
                      <a:pt x="128" y="13"/>
                      <a:pt x="128" y="9"/>
                    </a:cubicBezTo>
                    <a:cubicBezTo>
                      <a:pt x="128" y="9"/>
                      <a:pt x="128" y="9"/>
                      <a:pt x="128" y="9"/>
                    </a:cubicBezTo>
                    <a:cubicBezTo>
                      <a:pt x="128" y="4"/>
                      <a:pt x="125" y="0"/>
                      <a:pt x="120" y="0"/>
                    </a:cubicBezTo>
                    <a:cubicBezTo>
                      <a:pt x="8" y="0"/>
                      <a:pt x="8" y="0"/>
                      <a:pt x="8" y="0"/>
                    </a:cubicBezTo>
                    <a:cubicBezTo>
                      <a:pt x="4" y="0"/>
                      <a:pt x="0" y="4"/>
                      <a:pt x="0"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61"/>
              <p:cNvSpPr>
                <a:spLocks/>
              </p:cNvSpPr>
              <p:nvPr/>
            </p:nvSpPr>
            <p:spPr bwMode="auto">
              <a:xfrm>
                <a:off x="7144" y="2011"/>
                <a:ext cx="435" cy="32"/>
              </a:xfrm>
              <a:custGeom>
                <a:avLst/>
                <a:gdLst>
                  <a:gd name="T0" fmla="*/ 245 w 245"/>
                  <a:gd name="T1" fmla="*/ 0 h 18"/>
                  <a:gd name="T2" fmla="*/ 245 w 245"/>
                  <a:gd name="T3" fmla="*/ 0 h 18"/>
                  <a:gd name="T4" fmla="*/ 227 w 245"/>
                  <a:gd name="T5" fmla="*/ 18 h 18"/>
                  <a:gd name="T6" fmla="*/ 17 w 245"/>
                  <a:gd name="T7" fmla="*/ 18 h 18"/>
                  <a:gd name="T8" fmla="*/ 0 w 245"/>
                  <a:gd name="T9" fmla="*/ 0 h 18"/>
                  <a:gd name="T10" fmla="*/ 0 w 245"/>
                  <a:gd name="T11" fmla="*/ 0 h 18"/>
                  <a:gd name="T12" fmla="*/ 245 w 245"/>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45" h="18">
                    <a:moveTo>
                      <a:pt x="245" y="0"/>
                    </a:moveTo>
                    <a:cubicBezTo>
                      <a:pt x="245" y="0"/>
                      <a:pt x="245" y="0"/>
                      <a:pt x="245" y="0"/>
                    </a:cubicBezTo>
                    <a:cubicBezTo>
                      <a:pt x="245" y="10"/>
                      <a:pt x="237" y="18"/>
                      <a:pt x="227" y="18"/>
                    </a:cubicBezTo>
                    <a:cubicBezTo>
                      <a:pt x="17" y="18"/>
                      <a:pt x="17" y="18"/>
                      <a:pt x="17" y="18"/>
                    </a:cubicBezTo>
                    <a:cubicBezTo>
                      <a:pt x="8" y="18"/>
                      <a:pt x="0" y="10"/>
                      <a:pt x="0" y="0"/>
                    </a:cubicBezTo>
                    <a:cubicBezTo>
                      <a:pt x="0" y="0"/>
                      <a:pt x="0" y="0"/>
                      <a:pt x="0" y="0"/>
                    </a:cubicBezTo>
                    <a:lnTo>
                      <a:pt x="2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62"/>
              <p:cNvSpPr>
                <a:spLocks/>
              </p:cNvSpPr>
              <p:nvPr/>
            </p:nvSpPr>
            <p:spPr bwMode="auto">
              <a:xfrm>
                <a:off x="7581" y="1534"/>
                <a:ext cx="32" cy="387"/>
              </a:xfrm>
              <a:custGeom>
                <a:avLst/>
                <a:gdLst>
                  <a:gd name="T0" fmla="*/ 0 w 18"/>
                  <a:gd name="T1" fmla="*/ 0 h 218"/>
                  <a:gd name="T2" fmla="*/ 0 w 18"/>
                  <a:gd name="T3" fmla="*/ 0 h 218"/>
                  <a:gd name="T4" fmla="*/ 18 w 18"/>
                  <a:gd name="T5" fmla="*/ 18 h 218"/>
                  <a:gd name="T6" fmla="*/ 18 w 18"/>
                  <a:gd name="T7" fmla="*/ 200 h 218"/>
                  <a:gd name="T8" fmla="*/ 0 w 18"/>
                  <a:gd name="T9" fmla="*/ 218 h 218"/>
                  <a:gd name="T10" fmla="*/ 0 w 18"/>
                  <a:gd name="T11" fmla="*/ 218 h 218"/>
                  <a:gd name="T12" fmla="*/ 0 w 18"/>
                  <a:gd name="T13" fmla="*/ 0 h 218"/>
                </a:gdLst>
                <a:ahLst/>
                <a:cxnLst>
                  <a:cxn ang="0">
                    <a:pos x="T0" y="T1"/>
                  </a:cxn>
                  <a:cxn ang="0">
                    <a:pos x="T2" y="T3"/>
                  </a:cxn>
                  <a:cxn ang="0">
                    <a:pos x="T4" y="T5"/>
                  </a:cxn>
                  <a:cxn ang="0">
                    <a:pos x="T6" y="T7"/>
                  </a:cxn>
                  <a:cxn ang="0">
                    <a:pos x="T8" y="T9"/>
                  </a:cxn>
                  <a:cxn ang="0">
                    <a:pos x="T10" y="T11"/>
                  </a:cxn>
                  <a:cxn ang="0">
                    <a:pos x="T12" y="T13"/>
                  </a:cxn>
                </a:cxnLst>
                <a:rect l="0" t="0" r="r" b="b"/>
                <a:pathLst>
                  <a:path w="18" h="218">
                    <a:moveTo>
                      <a:pt x="0" y="0"/>
                    </a:moveTo>
                    <a:cubicBezTo>
                      <a:pt x="0" y="0"/>
                      <a:pt x="0" y="0"/>
                      <a:pt x="0" y="0"/>
                    </a:cubicBezTo>
                    <a:cubicBezTo>
                      <a:pt x="10" y="0"/>
                      <a:pt x="18" y="8"/>
                      <a:pt x="18" y="18"/>
                    </a:cubicBezTo>
                    <a:cubicBezTo>
                      <a:pt x="18" y="200"/>
                      <a:pt x="18" y="200"/>
                      <a:pt x="18" y="200"/>
                    </a:cubicBezTo>
                    <a:cubicBezTo>
                      <a:pt x="18" y="210"/>
                      <a:pt x="10" y="218"/>
                      <a:pt x="0" y="218"/>
                    </a:cubicBezTo>
                    <a:cubicBezTo>
                      <a:pt x="0" y="218"/>
                      <a:pt x="0" y="218"/>
                      <a:pt x="0" y="218"/>
                    </a:cubicBez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63"/>
              <p:cNvSpPr>
                <a:spLocks/>
              </p:cNvSpPr>
              <p:nvPr/>
            </p:nvSpPr>
            <p:spPr bwMode="auto">
              <a:xfrm>
                <a:off x="7410" y="1749"/>
                <a:ext cx="226" cy="328"/>
              </a:xfrm>
              <a:custGeom>
                <a:avLst/>
                <a:gdLst>
                  <a:gd name="T0" fmla="*/ 0 w 127"/>
                  <a:gd name="T1" fmla="*/ 185 h 185"/>
                  <a:gd name="T2" fmla="*/ 98 w 127"/>
                  <a:gd name="T3" fmla="*/ 185 h 185"/>
                  <a:gd name="T4" fmla="*/ 127 w 127"/>
                  <a:gd name="T5" fmla="*/ 156 h 185"/>
                  <a:gd name="T6" fmla="*/ 127 w 127"/>
                  <a:gd name="T7" fmla="*/ 0 h 185"/>
                  <a:gd name="T8" fmla="*/ 114 w 127"/>
                  <a:gd name="T9" fmla="*/ 0 h 185"/>
                  <a:gd name="T10" fmla="*/ 114 w 127"/>
                  <a:gd name="T11" fmla="*/ 156 h 185"/>
                  <a:gd name="T12" fmla="*/ 98 w 127"/>
                  <a:gd name="T13" fmla="*/ 172 h 185"/>
                  <a:gd name="T14" fmla="*/ 0 w 127"/>
                  <a:gd name="T15" fmla="*/ 172 h 185"/>
                  <a:gd name="T16" fmla="*/ 0 w 127"/>
                  <a:gd name="T17"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7" h="185">
                    <a:moveTo>
                      <a:pt x="0" y="185"/>
                    </a:moveTo>
                    <a:cubicBezTo>
                      <a:pt x="98" y="185"/>
                      <a:pt x="98" y="185"/>
                      <a:pt x="98" y="185"/>
                    </a:cubicBezTo>
                    <a:cubicBezTo>
                      <a:pt x="114" y="185"/>
                      <a:pt x="127" y="172"/>
                      <a:pt x="127" y="156"/>
                    </a:cubicBezTo>
                    <a:cubicBezTo>
                      <a:pt x="127" y="0"/>
                      <a:pt x="127" y="0"/>
                      <a:pt x="127" y="0"/>
                    </a:cubicBezTo>
                    <a:cubicBezTo>
                      <a:pt x="114" y="0"/>
                      <a:pt x="114" y="0"/>
                      <a:pt x="114" y="0"/>
                    </a:cubicBezTo>
                    <a:cubicBezTo>
                      <a:pt x="114" y="156"/>
                      <a:pt x="114" y="156"/>
                      <a:pt x="114" y="156"/>
                    </a:cubicBezTo>
                    <a:cubicBezTo>
                      <a:pt x="114" y="165"/>
                      <a:pt x="107" y="172"/>
                      <a:pt x="98" y="172"/>
                    </a:cubicBezTo>
                    <a:cubicBezTo>
                      <a:pt x="0" y="172"/>
                      <a:pt x="0" y="172"/>
                      <a:pt x="0" y="172"/>
                    </a:cubicBezTo>
                    <a:lnTo>
                      <a:pt x="0" y="1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64"/>
              <p:cNvSpPr>
                <a:spLocks/>
              </p:cNvSpPr>
              <p:nvPr/>
            </p:nvSpPr>
            <p:spPr bwMode="auto">
              <a:xfrm>
                <a:off x="7410" y="2073"/>
                <a:ext cx="56" cy="50"/>
              </a:xfrm>
              <a:custGeom>
                <a:avLst/>
                <a:gdLst>
                  <a:gd name="T0" fmla="*/ 31 w 31"/>
                  <a:gd name="T1" fmla="*/ 0 h 28"/>
                  <a:gd name="T2" fmla="*/ 31 w 31"/>
                  <a:gd name="T3" fmla="*/ 15 h 28"/>
                  <a:gd name="T4" fmla="*/ 19 w 31"/>
                  <a:gd name="T5" fmla="*/ 28 h 28"/>
                  <a:gd name="T6" fmla="*/ 12 w 31"/>
                  <a:gd name="T7" fmla="*/ 28 h 28"/>
                  <a:gd name="T8" fmla="*/ 0 w 31"/>
                  <a:gd name="T9" fmla="*/ 15 h 28"/>
                  <a:gd name="T10" fmla="*/ 0 w 31"/>
                  <a:gd name="T11" fmla="*/ 0 h 28"/>
                  <a:gd name="T12" fmla="*/ 31 w 31"/>
                  <a:gd name="T13" fmla="*/ 0 h 28"/>
                </a:gdLst>
                <a:ahLst/>
                <a:cxnLst>
                  <a:cxn ang="0">
                    <a:pos x="T0" y="T1"/>
                  </a:cxn>
                  <a:cxn ang="0">
                    <a:pos x="T2" y="T3"/>
                  </a:cxn>
                  <a:cxn ang="0">
                    <a:pos x="T4" y="T5"/>
                  </a:cxn>
                  <a:cxn ang="0">
                    <a:pos x="T6" y="T7"/>
                  </a:cxn>
                  <a:cxn ang="0">
                    <a:pos x="T8" y="T9"/>
                  </a:cxn>
                  <a:cxn ang="0">
                    <a:pos x="T10" y="T11"/>
                  </a:cxn>
                  <a:cxn ang="0">
                    <a:pos x="T12" y="T13"/>
                  </a:cxn>
                </a:cxnLst>
                <a:rect l="0" t="0" r="r" b="b"/>
                <a:pathLst>
                  <a:path w="31" h="28">
                    <a:moveTo>
                      <a:pt x="31" y="0"/>
                    </a:moveTo>
                    <a:cubicBezTo>
                      <a:pt x="31" y="15"/>
                      <a:pt x="31" y="15"/>
                      <a:pt x="31" y="15"/>
                    </a:cubicBezTo>
                    <a:cubicBezTo>
                      <a:pt x="31" y="22"/>
                      <a:pt x="26" y="28"/>
                      <a:pt x="19" y="28"/>
                    </a:cubicBezTo>
                    <a:cubicBezTo>
                      <a:pt x="12" y="28"/>
                      <a:pt x="12" y="28"/>
                      <a:pt x="12" y="28"/>
                    </a:cubicBezTo>
                    <a:cubicBezTo>
                      <a:pt x="5" y="28"/>
                      <a:pt x="0" y="22"/>
                      <a:pt x="0" y="15"/>
                    </a:cubicBezTo>
                    <a:cubicBezTo>
                      <a:pt x="0" y="0"/>
                      <a:pt x="0" y="0"/>
                      <a:pt x="0" y="0"/>
                    </a:cubicBez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65"/>
              <p:cNvSpPr>
                <a:spLocks/>
              </p:cNvSpPr>
              <p:nvPr/>
            </p:nvSpPr>
            <p:spPr bwMode="auto">
              <a:xfrm>
                <a:off x="7613" y="1720"/>
                <a:ext cx="50" cy="57"/>
              </a:xfrm>
              <a:custGeom>
                <a:avLst/>
                <a:gdLst>
                  <a:gd name="T0" fmla="*/ 0 w 28"/>
                  <a:gd name="T1" fmla="*/ 0 h 32"/>
                  <a:gd name="T2" fmla="*/ 15 w 28"/>
                  <a:gd name="T3" fmla="*/ 0 h 32"/>
                  <a:gd name="T4" fmla="*/ 28 w 28"/>
                  <a:gd name="T5" fmla="*/ 13 h 32"/>
                  <a:gd name="T6" fmla="*/ 28 w 28"/>
                  <a:gd name="T7" fmla="*/ 19 h 32"/>
                  <a:gd name="T8" fmla="*/ 15 w 28"/>
                  <a:gd name="T9" fmla="*/ 32 h 32"/>
                  <a:gd name="T10" fmla="*/ 0 w 28"/>
                  <a:gd name="T11" fmla="*/ 32 h 32"/>
                  <a:gd name="T12" fmla="*/ 0 w 28"/>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28" h="32">
                    <a:moveTo>
                      <a:pt x="0" y="0"/>
                    </a:moveTo>
                    <a:cubicBezTo>
                      <a:pt x="15" y="0"/>
                      <a:pt x="15" y="0"/>
                      <a:pt x="15" y="0"/>
                    </a:cubicBezTo>
                    <a:cubicBezTo>
                      <a:pt x="22" y="0"/>
                      <a:pt x="28" y="6"/>
                      <a:pt x="28" y="13"/>
                    </a:cubicBezTo>
                    <a:cubicBezTo>
                      <a:pt x="28" y="19"/>
                      <a:pt x="28" y="19"/>
                      <a:pt x="28" y="19"/>
                    </a:cubicBezTo>
                    <a:cubicBezTo>
                      <a:pt x="28" y="26"/>
                      <a:pt x="22" y="32"/>
                      <a:pt x="15" y="32"/>
                    </a:cubicBezTo>
                    <a:cubicBezTo>
                      <a:pt x="0" y="32"/>
                      <a:pt x="0" y="32"/>
                      <a:pt x="0" y="32"/>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66"/>
              <p:cNvSpPr>
                <a:spLocks/>
              </p:cNvSpPr>
              <p:nvPr/>
            </p:nvSpPr>
            <p:spPr bwMode="auto">
              <a:xfrm>
                <a:off x="7110" y="1873"/>
                <a:ext cx="222" cy="19"/>
              </a:xfrm>
              <a:custGeom>
                <a:avLst/>
                <a:gdLst>
                  <a:gd name="T0" fmla="*/ 0 w 222"/>
                  <a:gd name="T1" fmla="*/ 0 h 19"/>
                  <a:gd name="T2" fmla="*/ 222 w 222"/>
                  <a:gd name="T3" fmla="*/ 11 h 19"/>
                  <a:gd name="T4" fmla="*/ 222 w 222"/>
                  <a:gd name="T5" fmla="*/ 19 h 19"/>
                  <a:gd name="T6" fmla="*/ 0 w 222"/>
                  <a:gd name="T7" fmla="*/ 19 h 19"/>
                  <a:gd name="T8" fmla="*/ 0 w 222"/>
                  <a:gd name="T9" fmla="*/ 0 h 19"/>
                </a:gdLst>
                <a:ahLst/>
                <a:cxnLst>
                  <a:cxn ang="0">
                    <a:pos x="T0" y="T1"/>
                  </a:cxn>
                  <a:cxn ang="0">
                    <a:pos x="T2" y="T3"/>
                  </a:cxn>
                  <a:cxn ang="0">
                    <a:pos x="T4" y="T5"/>
                  </a:cxn>
                  <a:cxn ang="0">
                    <a:pos x="T6" y="T7"/>
                  </a:cxn>
                  <a:cxn ang="0">
                    <a:pos x="T8" y="T9"/>
                  </a:cxn>
                </a:cxnLst>
                <a:rect l="0" t="0" r="r" b="b"/>
                <a:pathLst>
                  <a:path w="222" h="19">
                    <a:moveTo>
                      <a:pt x="0" y="0"/>
                    </a:moveTo>
                    <a:lnTo>
                      <a:pt x="222" y="11"/>
                    </a:lnTo>
                    <a:lnTo>
                      <a:pt x="222" y="19"/>
                    </a:lnTo>
                    <a:lnTo>
                      <a:pt x="0" y="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67"/>
              <p:cNvSpPr>
                <a:spLocks/>
              </p:cNvSpPr>
              <p:nvPr/>
            </p:nvSpPr>
            <p:spPr bwMode="auto">
              <a:xfrm>
                <a:off x="7037" y="1662"/>
                <a:ext cx="77" cy="218"/>
              </a:xfrm>
              <a:custGeom>
                <a:avLst/>
                <a:gdLst>
                  <a:gd name="T0" fmla="*/ 59 w 77"/>
                  <a:gd name="T1" fmla="*/ 218 h 218"/>
                  <a:gd name="T2" fmla="*/ 0 w 77"/>
                  <a:gd name="T3" fmla="*/ 3 h 218"/>
                  <a:gd name="T4" fmla="*/ 7 w 77"/>
                  <a:gd name="T5" fmla="*/ 0 h 218"/>
                  <a:gd name="T6" fmla="*/ 77 w 77"/>
                  <a:gd name="T7" fmla="*/ 213 h 218"/>
                  <a:gd name="T8" fmla="*/ 59 w 77"/>
                  <a:gd name="T9" fmla="*/ 218 h 218"/>
                </a:gdLst>
                <a:ahLst/>
                <a:cxnLst>
                  <a:cxn ang="0">
                    <a:pos x="T0" y="T1"/>
                  </a:cxn>
                  <a:cxn ang="0">
                    <a:pos x="T2" y="T3"/>
                  </a:cxn>
                  <a:cxn ang="0">
                    <a:pos x="T4" y="T5"/>
                  </a:cxn>
                  <a:cxn ang="0">
                    <a:pos x="T6" y="T7"/>
                  </a:cxn>
                  <a:cxn ang="0">
                    <a:pos x="T8" y="T9"/>
                  </a:cxn>
                </a:cxnLst>
                <a:rect l="0" t="0" r="r" b="b"/>
                <a:pathLst>
                  <a:path w="77" h="218">
                    <a:moveTo>
                      <a:pt x="59" y="218"/>
                    </a:moveTo>
                    <a:lnTo>
                      <a:pt x="0" y="3"/>
                    </a:lnTo>
                    <a:lnTo>
                      <a:pt x="7" y="0"/>
                    </a:lnTo>
                    <a:lnTo>
                      <a:pt x="77" y="213"/>
                    </a:lnTo>
                    <a:lnTo>
                      <a:pt x="59" y="2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Oval 68"/>
              <p:cNvSpPr>
                <a:spLocks noChangeArrowheads="1"/>
              </p:cNvSpPr>
              <p:nvPr/>
            </p:nvSpPr>
            <p:spPr bwMode="auto">
              <a:xfrm>
                <a:off x="7096" y="1864"/>
                <a:ext cx="28" cy="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69"/>
              <p:cNvSpPr>
                <a:spLocks/>
              </p:cNvSpPr>
              <p:nvPr/>
            </p:nvSpPr>
            <p:spPr bwMode="auto">
              <a:xfrm>
                <a:off x="7458" y="1586"/>
                <a:ext cx="75" cy="306"/>
              </a:xfrm>
              <a:custGeom>
                <a:avLst/>
                <a:gdLst>
                  <a:gd name="T0" fmla="*/ 42 w 42"/>
                  <a:gd name="T1" fmla="*/ 152 h 173"/>
                  <a:gd name="T2" fmla="*/ 21 w 42"/>
                  <a:gd name="T3" fmla="*/ 173 h 173"/>
                  <a:gd name="T4" fmla="*/ 21 w 42"/>
                  <a:gd name="T5" fmla="*/ 173 h 173"/>
                  <a:gd name="T6" fmla="*/ 0 w 42"/>
                  <a:gd name="T7" fmla="*/ 152 h 173"/>
                  <a:gd name="T8" fmla="*/ 0 w 42"/>
                  <a:gd name="T9" fmla="*/ 21 h 173"/>
                  <a:gd name="T10" fmla="*/ 21 w 42"/>
                  <a:gd name="T11" fmla="*/ 0 h 173"/>
                  <a:gd name="T12" fmla="*/ 21 w 42"/>
                  <a:gd name="T13" fmla="*/ 0 h 173"/>
                  <a:gd name="T14" fmla="*/ 42 w 42"/>
                  <a:gd name="T15" fmla="*/ 21 h 173"/>
                  <a:gd name="T16" fmla="*/ 42 w 42"/>
                  <a:gd name="T17" fmla="*/ 152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173">
                    <a:moveTo>
                      <a:pt x="42" y="152"/>
                    </a:moveTo>
                    <a:cubicBezTo>
                      <a:pt x="42" y="164"/>
                      <a:pt x="33" y="173"/>
                      <a:pt x="21" y="173"/>
                    </a:cubicBezTo>
                    <a:cubicBezTo>
                      <a:pt x="21" y="173"/>
                      <a:pt x="21" y="173"/>
                      <a:pt x="21" y="173"/>
                    </a:cubicBezTo>
                    <a:cubicBezTo>
                      <a:pt x="9" y="173"/>
                      <a:pt x="0" y="164"/>
                      <a:pt x="0" y="152"/>
                    </a:cubicBezTo>
                    <a:cubicBezTo>
                      <a:pt x="0" y="21"/>
                      <a:pt x="0" y="21"/>
                      <a:pt x="0" y="21"/>
                    </a:cubicBezTo>
                    <a:cubicBezTo>
                      <a:pt x="0" y="10"/>
                      <a:pt x="9" y="0"/>
                      <a:pt x="21" y="0"/>
                    </a:cubicBezTo>
                    <a:cubicBezTo>
                      <a:pt x="21" y="0"/>
                      <a:pt x="21" y="0"/>
                      <a:pt x="21" y="0"/>
                    </a:cubicBezTo>
                    <a:cubicBezTo>
                      <a:pt x="33" y="0"/>
                      <a:pt x="42" y="10"/>
                      <a:pt x="42" y="21"/>
                    </a:cubicBezTo>
                    <a:lnTo>
                      <a:pt x="42" y="152"/>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70"/>
              <p:cNvSpPr>
                <a:spLocks/>
              </p:cNvSpPr>
              <p:nvPr/>
            </p:nvSpPr>
            <p:spPr bwMode="auto">
              <a:xfrm>
                <a:off x="7247" y="1818"/>
                <a:ext cx="286" cy="74"/>
              </a:xfrm>
              <a:custGeom>
                <a:avLst/>
                <a:gdLst>
                  <a:gd name="T0" fmla="*/ 140 w 161"/>
                  <a:gd name="T1" fmla="*/ 0 h 42"/>
                  <a:gd name="T2" fmla="*/ 161 w 161"/>
                  <a:gd name="T3" fmla="*/ 21 h 42"/>
                  <a:gd name="T4" fmla="*/ 161 w 161"/>
                  <a:gd name="T5" fmla="*/ 21 h 42"/>
                  <a:gd name="T6" fmla="*/ 140 w 161"/>
                  <a:gd name="T7" fmla="*/ 42 h 42"/>
                  <a:gd name="T8" fmla="*/ 21 w 161"/>
                  <a:gd name="T9" fmla="*/ 42 h 42"/>
                  <a:gd name="T10" fmla="*/ 0 w 161"/>
                  <a:gd name="T11" fmla="*/ 21 h 42"/>
                  <a:gd name="T12" fmla="*/ 0 w 161"/>
                  <a:gd name="T13" fmla="*/ 21 h 42"/>
                  <a:gd name="T14" fmla="*/ 21 w 161"/>
                  <a:gd name="T15" fmla="*/ 0 h 42"/>
                  <a:gd name="T16" fmla="*/ 140 w 1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42">
                    <a:moveTo>
                      <a:pt x="140" y="0"/>
                    </a:moveTo>
                    <a:cubicBezTo>
                      <a:pt x="152" y="0"/>
                      <a:pt x="161" y="10"/>
                      <a:pt x="161" y="21"/>
                    </a:cubicBezTo>
                    <a:cubicBezTo>
                      <a:pt x="161" y="21"/>
                      <a:pt x="161" y="21"/>
                      <a:pt x="161" y="21"/>
                    </a:cubicBezTo>
                    <a:cubicBezTo>
                      <a:pt x="161" y="33"/>
                      <a:pt x="152" y="42"/>
                      <a:pt x="140" y="42"/>
                    </a:cubicBezTo>
                    <a:cubicBezTo>
                      <a:pt x="21" y="42"/>
                      <a:pt x="21" y="42"/>
                      <a:pt x="21" y="42"/>
                    </a:cubicBezTo>
                    <a:cubicBezTo>
                      <a:pt x="9" y="42"/>
                      <a:pt x="0" y="33"/>
                      <a:pt x="0" y="21"/>
                    </a:cubicBezTo>
                    <a:cubicBezTo>
                      <a:pt x="0" y="21"/>
                      <a:pt x="0" y="21"/>
                      <a:pt x="0" y="21"/>
                    </a:cubicBezTo>
                    <a:cubicBezTo>
                      <a:pt x="0" y="10"/>
                      <a:pt x="9" y="0"/>
                      <a:pt x="21" y="0"/>
                    </a:cubicBezTo>
                    <a:lnTo>
                      <a:pt x="140" y="0"/>
                    </a:ln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71"/>
              <p:cNvSpPr>
                <a:spLocks/>
              </p:cNvSpPr>
              <p:nvPr/>
            </p:nvSpPr>
            <p:spPr bwMode="auto">
              <a:xfrm>
                <a:off x="7213" y="1818"/>
                <a:ext cx="148" cy="74"/>
              </a:xfrm>
              <a:custGeom>
                <a:avLst/>
                <a:gdLst>
                  <a:gd name="T0" fmla="*/ 83 w 83"/>
                  <a:gd name="T1" fmla="*/ 42 h 42"/>
                  <a:gd name="T2" fmla="*/ 0 w 83"/>
                  <a:gd name="T3" fmla="*/ 42 h 42"/>
                  <a:gd name="T4" fmla="*/ 41 w 83"/>
                  <a:gd name="T5" fmla="*/ 0 h 42"/>
                  <a:gd name="T6" fmla="*/ 83 w 83"/>
                  <a:gd name="T7" fmla="*/ 42 h 42"/>
                </a:gdLst>
                <a:ahLst/>
                <a:cxnLst>
                  <a:cxn ang="0">
                    <a:pos x="T0" y="T1"/>
                  </a:cxn>
                  <a:cxn ang="0">
                    <a:pos x="T2" y="T3"/>
                  </a:cxn>
                  <a:cxn ang="0">
                    <a:pos x="T4" y="T5"/>
                  </a:cxn>
                  <a:cxn ang="0">
                    <a:pos x="T6" y="T7"/>
                  </a:cxn>
                </a:cxnLst>
                <a:rect l="0" t="0" r="r" b="b"/>
                <a:pathLst>
                  <a:path w="83" h="42">
                    <a:moveTo>
                      <a:pt x="83" y="42"/>
                    </a:moveTo>
                    <a:cubicBezTo>
                      <a:pt x="0" y="42"/>
                      <a:pt x="0" y="42"/>
                      <a:pt x="0" y="42"/>
                    </a:cubicBezTo>
                    <a:cubicBezTo>
                      <a:pt x="0" y="19"/>
                      <a:pt x="18" y="0"/>
                      <a:pt x="41" y="0"/>
                    </a:cubicBezTo>
                    <a:cubicBezTo>
                      <a:pt x="64" y="0"/>
                      <a:pt x="83" y="19"/>
                      <a:pt x="83" y="42"/>
                    </a:cubicBezTo>
                    <a:close/>
                  </a:path>
                </a:pathLst>
              </a:custGeom>
              <a:solidFill>
                <a:srgbClr val="E0BB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Rectangle 73"/>
              <p:cNvSpPr>
                <a:spLocks noChangeArrowheads="1"/>
              </p:cNvSpPr>
              <p:nvPr/>
            </p:nvSpPr>
            <p:spPr bwMode="auto">
              <a:xfrm>
                <a:off x="7457" y="1582"/>
                <a:ext cx="92" cy="145"/>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pic>
          <p:nvPicPr>
            <p:cNvPr id="12" name="Picture 11"/>
            <p:cNvPicPr>
              <a:picLocks noChangeAspect="1"/>
            </p:cNvPicPr>
            <p:nvPr/>
          </p:nvPicPr>
          <p:blipFill>
            <a:blip r:embed="rId4"/>
            <a:stretch>
              <a:fillRect/>
            </a:stretch>
          </p:blipFill>
          <p:spPr>
            <a:xfrm>
              <a:off x="5459947" y="3780988"/>
              <a:ext cx="1342793" cy="1342793"/>
            </a:xfrm>
            <a:prstGeom prst="rect">
              <a:avLst/>
            </a:prstGeom>
          </p:spPr>
        </p:pic>
        <p:pic>
          <p:nvPicPr>
            <p:cNvPr id="13" name="Picture 12"/>
            <p:cNvPicPr>
              <a:picLocks noChangeAspect="1"/>
            </p:cNvPicPr>
            <p:nvPr/>
          </p:nvPicPr>
          <p:blipFill>
            <a:blip r:embed="rId5"/>
            <a:stretch>
              <a:fillRect/>
            </a:stretch>
          </p:blipFill>
          <p:spPr>
            <a:xfrm>
              <a:off x="1760412" y="3643298"/>
              <a:ext cx="601973" cy="371807"/>
            </a:xfrm>
            <a:prstGeom prst="rect">
              <a:avLst/>
            </a:prstGeom>
          </p:spPr>
        </p:pic>
        <p:sp>
          <p:nvSpPr>
            <p:cNvPr id="14" name="Freeform 8"/>
            <p:cNvSpPr>
              <a:spLocks noChangeAspect="1" noEditPoints="1"/>
            </p:cNvSpPr>
            <p:nvPr/>
          </p:nvSpPr>
          <p:spPr bwMode="auto">
            <a:xfrm>
              <a:off x="3389481" y="3805252"/>
              <a:ext cx="1447800" cy="666685"/>
            </a:xfrm>
            <a:custGeom>
              <a:avLst/>
              <a:gdLst>
                <a:gd name="T0" fmla="*/ 0 w 371"/>
                <a:gd name="T1" fmla="*/ 83 h 166"/>
                <a:gd name="T2" fmla="*/ 35 w 371"/>
                <a:gd name="T3" fmla="*/ 151 h 166"/>
                <a:gd name="T4" fmla="*/ 84 w 371"/>
                <a:gd name="T5" fmla="*/ 166 h 166"/>
                <a:gd name="T6" fmla="*/ 161 w 371"/>
                <a:gd name="T7" fmla="*/ 116 h 166"/>
                <a:gd name="T8" fmla="*/ 189 w 371"/>
                <a:gd name="T9" fmla="*/ 116 h 166"/>
                <a:gd name="T10" fmla="*/ 189 w 371"/>
                <a:gd name="T11" fmla="*/ 100 h 166"/>
                <a:gd name="T12" fmla="*/ 207 w 371"/>
                <a:gd name="T13" fmla="*/ 111 h 166"/>
                <a:gd name="T14" fmla="*/ 228 w 371"/>
                <a:gd name="T15" fmla="*/ 96 h 166"/>
                <a:gd name="T16" fmla="*/ 245 w 371"/>
                <a:gd name="T17" fmla="*/ 111 h 166"/>
                <a:gd name="T18" fmla="*/ 264 w 371"/>
                <a:gd name="T19" fmla="*/ 96 h 166"/>
                <a:gd name="T20" fmla="*/ 280 w 371"/>
                <a:gd name="T21" fmla="*/ 111 h 166"/>
                <a:gd name="T22" fmla="*/ 315 w 371"/>
                <a:gd name="T23" fmla="*/ 93 h 166"/>
                <a:gd name="T24" fmla="*/ 325 w 371"/>
                <a:gd name="T25" fmla="*/ 108 h 166"/>
                <a:gd name="T26" fmla="*/ 340 w 371"/>
                <a:gd name="T27" fmla="*/ 108 h 166"/>
                <a:gd name="T28" fmla="*/ 371 w 371"/>
                <a:gd name="T29" fmla="*/ 63 h 166"/>
                <a:gd name="T30" fmla="*/ 371 w 371"/>
                <a:gd name="T31" fmla="*/ 49 h 166"/>
                <a:gd name="T32" fmla="*/ 160 w 371"/>
                <a:gd name="T33" fmla="*/ 49 h 166"/>
                <a:gd name="T34" fmla="*/ 156 w 371"/>
                <a:gd name="T35" fmla="*/ 40 h 166"/>
                <a:gd name="T36" fmla="*/ 84 w 371"/>
                <a:gd name="T37" fmla="*/ 0 h 166"/>
                <a:gd name="T38" fmla="*/ 0 w 371"/>
                <a:gd name="T39" fmla="*/ 83 h 166"/>
                <a:gd name="T40" fmla="*/ 72 w 371"/>
                <a:gd name="T41" fmla="*/ 83 h 166"/>
                <a:gd name="T42" fmla="*/ 50 w 371"/>
                <a:gd name="T43" fmla="*/ 108 h 166"/>
                <a:gd name="T44" fmla="*/ 27 w 371"/>
                <a:gd name="T45" fmla="*/ 83 h 166"/>
                <a:gd name="T46" fmla="*/ 50 w 371"/>
                <a:gd name="T47" fmla="*/ 59 h 166"/>
                <a:gd name="T48" fmla="*/ 72 w 371"/>
                <a:gd name="T49" fmla="*/ 8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1" h="166">
                  <a:moveTo>
                    <a:pt x="0" y="83"/>
                  </a:moveTo>
                  <a:cubicBezTo>
                    <a:pt x="0" y="111"/>
                    <a:pt x="14" y="136"/>
                    <a:pt x="35" y="151"/>
                  </a:cubicBezTo>
                  <a:cubicBezTo>
                    <a:pt x="49" y="161"/>
                    <a:pt x="66" y="166"/>
                    <a:pt x="84" y="166"/>
                  </a:cubicBezTo>
                  <a:cubicBezTo>
                    <a:pt x="118" y="166"/>
                    <a:pt x="148" y="146"/>
                    <a:pt x="161" y="116"/>
                  </a:cubicBezTo>
                  <a:cubicBezTo>
                    <a:pt x="189" y="116"/>
                    <a:pt x="189" y="116"/>
                    <a:pt x="189" y="116"/>
                  </a:cubicBezTo>
                  <a:cubicBezTo>
                    <a:pt x="189" y="100"/>
                    <a:pt x="189" y="100"/>
                    <a:pt x="189" y="100"/>
                  </a:cubicBezTo>
                  <a:cubicBezTo>
                    <a:pt x="207" y="111"/>
                    <a:pt x="207" y="111"/>
                    <a:pt x="207" y="111"/>
                  </a:cubicBezTo>
                  <a:cubicBezTo>
                    <a:pt x="228" y="96"/>
                    <a:pt x="228" y="96"/>
                    <a:pt x="228" y="96"/>
                  </a:cubicBezTo>
                  <a:cubicBezTo>
                    <a:pt x="245" y="111"/>
                    <a:pt x="245" y="111"/>
                    <a:pt x="245" y="111"/>
                  </a:cubicBezTo>
                  <a:cubicBezTo>
                    <a:pt x="264" y="96"/>
                    <a:pt x="264" y="96"/>
                    <a:pt x="264" y="96"/>
                  </a:cubicBezTo>
                  <a:cubicBezTo>
                    <a:pt x="280" y="111"/>
                    <a:pt x="280" y="111"/>
                    <a:pt x="280" y="111"/>
                  </a:cubicBezTo>
                  <a:cubicBezTo>
                    <a:pt x="315" y="93"/>
                    <a:pt x="315" y="93"/>
                    <a:pt x="315" y="93"/>
                  </a:cubicBezTo>
                  <a:cubicBezTo>
                    <a:pt x="325" y="108"/>
                    <a:pt x="325" y="108"/>
                    <a:pt x="325" y="108"/>
                  </a:cubicBezTo>
                  <a:cubicBezTo>
                    <a:pt x="340" y="108"/>
                    <a:pt x="340" y="108"/>
                    <a:pt x="340" y="108"/>
                  </a:cubicBezTo>
                  <a:cubicBezTo>
                    <a:pt x="371" y="63"/>
                    <a:pt x="371" y="63"/>
                    <a:pt x="371" y="63"/>
                  </a:cubicBezTo>
                  <a:cubicBezTo>
                    <a:pt x="371" y="49"/>
                    <a:pt x="371" y="49"/>
                    <a:pt x="371" y="49"/>
                  </a:cubicBezTo>
                  <a:cubicBezTo>
                    <a:pt x="160" y="49"/>
                    <a:pt x="160" y="49"/>
                    <a:pt x="160" y="49"/>
                  </a:cubicBezTo>
                  <a:cubicBezTo>
                    <a:pt x="159" y="46"/>
                    <a:pt x="157" y="43"/>
                    <a:pt x="156" y="40"/>
                  </a:cubicBezTo>
                  <a:cubicBezTo>
                    <a:pt x="141" y="16"/>
                    <a:pt x="114" y="0"/>
                    <a:pt x="84" y="0"/>
                  </a:cubicBezTo>
                  <a:cubicBezTo>
                    <a:pt x="38" y="0"/>
                    <a:pt x="0" y="38"/>
                    <a:pt x="0" y="83"/>
                  </a:cubicBezTo>
                  <a:close/>
                  <a:moveTo>
                    <a:pt x="72" y="83"/>
                  </a:moveTo>
                  <a:cubicBezTo>
                    <a:pt x="72" y="97"/>
                    <a:pt x="62" y="108"/>
                    <a:pt x="50" y="108"/>
                  </a:cubicBezTo>
                  <a:cubicBezTo>
                    <a:pt x="37" y="108"/>
                    <a:pt x="27" y="97"/>
                    <a:pt x="27" y="83"/>
                  </a:cubicBezTo>
                  <a:cubicBezTo>
                    <a:pt x="27" y="70"/>
                    <a:pt x="37" y="59"/>
                    <a:pt x="50" y="59"/>
                  </a:cubicBezTo>
                  <a:cubicBezTo>
                    <a:pt x="62" y="59"/>
                    <a:pt x="72" y="70"/>
                    <a:pt x="72" y="83"/>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Tree>
    <p:extLst>
      <p:ext uri="{BB962C8B-B14F-4D97-AF65-F5344CB8AC3E}">
        <p14:creationId xmlns:p14="http://schemas.microsoft.com/office/powerpoint/2010/main" val="1690905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Compare your solution to the scripts provided in the D:\Labfiles\Lab09\Solution folder. What did you do differently?
What sort of login would be required for a user in a Windows domain that is not trusted by the domain in which SQL Server is installed?</a:t>
            </a:r>
            <a:endParaRPr lang="en-GB" dirty="0"/>
          </a:p>
        </p:txBody>
      </p:sp>
    </p:spTree>
    <p:extLst>
      <p:ext uri="{BB962C8B-B14F-4D97-AF65-F5344CB8AC3E}">
        <p14:creationId xmlns:p14="http://schemas.microsoft.com/office/powerpoint/2010/main" val="2507873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401889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0204e48-0d62-4377-97dc-d6e9e4bbeb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Securables</a:t>
            </a:r>
            <a:endParaRPr lang="en-GB" dirty="0"/>
          </a:p>
        </p:txBody>
      </p:sp>
      <p:grpSp>
        <p:nvGrpSpPr>
          <p:cNvPr id="4" name="Group 3" descr="The slide shows a schematic of the security hierarchy in SQL Server. A SQL Server instance contains server-level objects, including databases. Databases contain database-level objects, including schemas. Schemas contain objects such as tables, views, stored procedures, and functions."/>
          <p:cNvGrpSpPr/>
          <p:nvPr/>
        </p:nvGrpSpPr>
        <p:grpSpPr>
          <a:xfrm>
            <a:off x="13486" y="1516704"/>
            <a:ext cx="8749514" cy="4472616"/>
            <a:chOff x="13486" y="1516704"/>
            <a:chExt cx="8749514" cy="4472616"/>
          </a:xfrm>
        </p:grpSpPr>
        <p:sp>
          <p:nvSpPr>
            <p:cNvPr id="5" name="Rectangle 4"/>
            <p:cNvSpPr/>
            <p:nvPr/>
          </p:nvSpPr>
          <p:spPr bwMode="auto">
            <a:xfrm>
              <a:off x="723900" y="1790700"/>
              <a:ext cx="8039100" cy="4198620"/>
            </a:xfrm>
            <a:prstGeom prst="rect">
              <a:avLst/>
            </a:prstGeom>
            <a:ln>
              <a:solidFill>
                <a:srgbClr val="4668C5"/>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6" name="TextBox 5"/>
            <p:cNvSpPr txBox="1"/>
            <p:nvPr/>
          </p:nvSpPr>
          <p:spPr>
            <a:xfrm>
              <a:off x="999613" y="1790700"/>
              <a:ext cx="2760243" cy="461665"/>
            </a:xfrm>
            <a:prstGeom prst="rect">
              <a:avLst/>
            </a:prstGeom>
            <a:noFill/>
          </p:spPr>
          <p:txBody>
            <a:bodyPr wrap="none" rtlCol="0">
              <a:spAutoFit/>
            </a:bodyPr>
            <a:lstStyle/>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SQL Server Instance</a:t>
              </a:r>
              <a:endParaRPr lang="en-US" sz="2400" dirty="0">
                <a:solidFill>
                  <a:srgbClr val="000000"/>
                </a:solidFill>
                <a:latin typeface="Segoe UI Light" panose="020B0502040204020203" pitchFamily="34" charset="0"/>
                <a:cs typeface="Segoe UI Light" panose="020B0502040204020203" pitchFamily="34" charset="0"/>
              </a:endParaRPr>
            </a:p>
          </p:txBody>
        </p:sp>
        <p:grpSp>
          <p:nvGrpSpPr>
            <p:cNvPr id="7" name="Group 6"/>
            <p:cNvGrpSpPr/>
            <p:nvPr/>
          </p:nvGrpSpPr>
          <p:grpSpPr>
            <a:xfrm>
              <a:off x="1043646" y="3532675"/>
              <a:ext cx="3573780" cy="2256573"/>
              <a:chOff x="1027612" y="2460207"/>
              <a:chExt cx="3573780" cy="2256573"/>
            </a:xfrm>
          </p:grpSpPr>
          <p:sp>
            <p:nvSpPr>
              <p:cNvPr id="92" name="Rectangle 91"/>
              <p:cNvSpPr/>
              <p:nvPr/>
            </p:nvSpPr>
            <p:spPr bwMode="auto">
              <a:xfrm>
                <a:off x="1027612" y="2468880"/>
                <a:ext cx="3573780" cy="2247900"/>
              </a:xfrm>
              <a:prstGeom prst="rect">
                <a:avLst/>
              </a:prstGeom>
              <a:ln>
                <a:solidFill>
                  <a:srgbClr val="00188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93" name="TextBox 92"/>
              <p:cNvSpPr txBox="1"/>
              <p:nvPr/>
            </p:nvSpPr>
            <p:spPr>
              <a:xfrm>
                <a:off x="1737634" y="2460207"/>
                <a:ext cx="1188146" cy="400110"/>
              </a:xfrm>
              <a:prstGeom prst="rect">
                <a:avLst/>
              </a:prstGeom>
              <a:noFill/>
              <a:ln>
                <a:noFill/>
              </a:ln>
            </p:spPr>
            <p:txBody>
              <a:bodyPr wrap="non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Database</a:t>
                </a:r>
                <a:endParaRPr lang="en-US" sz="2000" dirty="0">
                  <a:solidFill>
                    <a:srgbClr val="000000"/>
                  </a:solidFill>
                  <a:latin typeface="Segoe UI Light" panose="020B0502040204020203" pitchFamily="34" charset="0"/>
                  <a:cs typeface="Segoe UI Light" panose="020B0502040204020203" pitchFamily="34" charset="0"/>
                </a:endParaRPr>
              </a:p>
            </p:txBody>
          </p:sp>
        </p:grpSp>
        <p:sp>
          <p:nvSpPr>
            <p:cNvPr id="8" name="Rectangle 7"/>
            <p:cNvSpPr/>
            <p:nvPr/>
          </p:nvSpPr>
          <p:spPr bwMode="auto">
            <a:xfrm>
              <a:off x="1315574" y="4388140"/>
              <a:ext cx="1434345" cy="1269755"/>
            </a:xfrm>
            <a:prstGeom prst="rect">
              <a:avLst/>
            </a:prstGeom>
            <a:ln>
              <a:solidFill>
                <a:srgbClr val="002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9" name="TextBox 8"/>
            <p:cNvSpPr txBox="1"/>
            <p:nvPr/>
          </p:nvSpPr>
          <p:spPr>
            <a:xfrm>
              <a:off x="1270671" y="4373729"/>
              <a:ext cx="946093"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Schema</a:t>
              </a:r>
              <a:endParaRPr lang="en-US" dirty="0">
                <a:solidFill>
                  <a:srgbClr val="000000"/>
                </a:solidFill>
                <a:latin typeface="Segoe UI Light" panose="020B0502040204020203" pitchFamily="34" charset="0"/>
                <a:cs typeface="Segoe UI Light" panose="020B0502040204020203" pitchFamily="34" charset="0"/>
              </a:endParaRPr>
            </a:p>
          </p:txBody>
        </p:sp>
        <p:sp>
          <p:nvSpPr>
            <p:cNvPr id="10" name="Rectangle 9"/>
            <p:cNvSpPr/>
            <p:nvPr/>
          </p:nvSpPr>
          <p:spPr bwMode="auto">
            <a:xfrm>
              <a:off x="2904945" y="4402083"/>
              <a:ext cx="1434345" cy="1269755"/>
            </a:xfrm>
            <a:prstGeom prst="rect">
              <a:avLst/>
            </a:prstGeom>
            <a:ln>
              <a:solidFill>
                <a:srgbClr val="002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11" name="TextBox 10"/>
            <p:cNvSpPr txBox="1"/>
            <p:nvPr/>
          </p:nvSpPr>
          <p:spPr>
            <a:xfrm>
              <a:off x="2891250" y="4388140"/>
              <a:ext cx="946093"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Schema</a:t>
              </a:r>
              <a:endParaRPr lang="en-US" dirty="0">
                <a:solidFill>
                  <a:srgbClr val="000000"/>
                </a:solidFill>
                <a:latin typeface="Segoe UI Light" panose="020B0502040204020203" pitchFamily="34" charset="0"/>
                <a:cs typeface="Segoe UI Light" panose="020B0502040204020203" pitchFamily="34" charset="0"/>
              </a:endParaRPr>
            </a:p>
          </p:txBody>
        </p:sp>
        <p:grpSp>
          <p:nvGrpSpPr>
            <p:cNvPr id="12" name="Group 11"/>
            <p:cNvGrpSpPr/>
            <p:nvPr/>
          </p:nvGrpSpPr>
          <p:grpSpPr>
            <a:xfrm>
              <a:off x="4998269" y="3532675"/>
              <a:ext cx="3573780" cy="2256573"/>
              <a:chOff x="1027612" y="2460207"/>
              <a:chExt cx="3573780" cy="2256573"/>
            </a:xfrm>
          </p:grpSpPr>
          <p:sp>
            <p:nvSpPr>
              <p:cNvPr id="90" name="Rectangle 89"/>
              <p:cNvSpPr/>
              <p:nvPr/>
            </p:nvSpPr>
            <p:spPr bwMode="auto">
              <a:xfrm>
                <a:off x="1027612" y="2468880"/>
                <a:ext cx="3573780" cy="2247900"/>
              </a:xfrm>
              <a:prstGeom prst="rect">
                <a:avLst/>
              </a:prstGeom>
              <a:ln>
                <a:solidFill>
                  <a:srgbClr val="00188F"/>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91" name="TextBox 90"/>
              <p:cNvSpPr txBox="1"/>
              <p:nvPr/>
            </p:nvSpPr>
            <p:spPr>
              <a:xfrm>
                <a:off x="1737634" y="2460207"/>
                <a:ext cx="1188146" cy="400110"/>
              </a:xfrm>
              <a:prstGeom prst="rect">
                <a:avLst/>
              </a:prstGeom>
              <a:noFill/>
              <a:ln>
                <a:noFill/>
              </a:ln>
            </p:spPr>
            <p:txBody>
              <a:bodyPr wrap="non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Database</a:t>
                </a:r>
                <a:endParaRPr lang="en-US" sz="2000" dirty="0">
                  <a:solidFill>
                    <a:srgbClr val="000000"/>
                  </a:solidFill>
                  <a:latin typeface="Segoe UI Light" panose="020B0502040204020203" pitchFamily="34" charset="0"/>
                  <a:cs typeface="Segoe UI Light" panose="020B0502040204020203" pitchFamily="34" charset="0"/>
                </a:endParaRPr>
              </a:p>
            </p:txBody>
          </p:sp>
        </p:grpSp>
        <p:sp>
          <p:nvSpPr>
            <p:cNvPr id="13" name="Rectangle 12"/>
            <p:cNvSpPr/>
            <p:nvPr/>
          </p:nvSpPr>
          <p:spPr bwMode="auto">
            <a:xfrm>
              <a:off x="5270197" y="4388140"/>
              <a:ext cx="1434345" cy="1269755"/>
            </a:xfrm>
            <a:prstGeom prst="rect">
              <a:avLst/>
            </a:prstGeom>
            <a:ln>
              <a:solidFill>
                <a:srgbClr val="002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14" name="TextBox 13"/>
            <p:cNvSpPr txBox="1"/>
            <p:nvPr/>
          </p:nvSpPr>
          <p:spPr>
            <a:xfrm>
              <a:off x="5225294" y="4373729"/>
              <a:ext cx="946093"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Schema</a:t>
              </a:r>
              <a:endParaRPr lang="en-US" dirty="0">
                <a:solidFill>
                  <a:srgbClr val="000000"/>
                </a:solidFill>
                <a:latin typeface="Segoe UI Light" panose="020B0502040204020203" pitchFamily="34" charset="0"/>
                <a:cs typeface="Segoe UI Light" panose="020B0502040204020203" pitchFamily="34" charset="0"/>
              </a:endParaRPr>
            </a:p>
          </p:txBody>
        </p:sp>
        <p:sp>
          <p:nvSpPr>
            <p:cNvPr id="15" name="Rectangle 14"/>
            <p:cNvSpPr/>
            <p:nvPr/>
          </p:nvSpPr>
          <p:spPr bwMode="auto">
            <a:xfrm>
              <a:off x="6859568" y="4402083"/>
              <a:ext cx="1434345" cy="1269755"/>
            </a:xfrm>
            <a:prstGeom prst="rect">
              <a:avLst/>
            </a:prstGeom>
            <a:ln>
              <a:solidFill>
                <a:srgbClr val="00205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16" name="TextBox 15"/>
            <p:cNvSpPr txBox="1"/>
            <p:nvPr/>
          </p:nvSpPr>
          <p:spPr>
            <a:xfrm>
              <a:off x="6845873" y="4388140"/>
              <a:ext cx="946093"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Schema</a:t>
              </a:r>
              <a:endParaRPr lang="en-US" dirty="0">
                <a:solidFill>
                  <a:srgbClr val="000000"/>
                </a:solidFill>
                <a:latin typeface="Segoe UI Light" panose="020B0502040204020203" pitchFamily="34" charset="0"/>
                <a:cs typeface="Segoe UI Light" panose="020B0502040204020203" pitchFamily="34" charset="0"/>
              </a:endParaRPr>
            </a:p>
          </p:txBody>
        </p:sp>
        <p:sp>
          <p:nvSpPr>
            <p:cNvPr id="17" name="Rectangle 16"/>
            <p:cNvSpPr/>
            <p:nvPr/>
          </p:nvSpPr>
          <p:spPr bwMode="auto">
            <a:xfrm>
              <a:off x="5401824" y="2049768"/>
              <a:ext cx="507440" cy="533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18" name="Rectangle 17"/>
            <p:cNvSpPr/>
            <p:nvPr/>
          </p:nvSpPr>
          <p:spPr bwMode="auto">
            <a:xfrm>
              <a:off x="6370962" y="2049768"/>
              <a:ext cx="507440" cy="533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19" name="Rectangle 18"/>
            <p:cNvSpPr/>
            <p:nvPr/>
          </p:nvSpPr>
          <p:spPr bwMode="auto">
            <a:xfrm>
              <a:off x="7340100" y="2049768"/>
              <a:ext cx="507440" cy="533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20" name="TextBox 19"/>
            <p:cNvSpPr txBox="1"/>
            <p:nvPr/>
          </p:nvSpPr>
          <p:spPr>
            <a:xfrm>
              <a:off x="5551237" y="2635994"/>
              <a:ext cx="2292231"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Light" panose="020B0502040204020203" pitchFamily="34" charset="0"/>
                  <a:cs typeface="Segoe UI Light" panose="020B0502040204020203" pitchFamily="34" charset="0"/>
                </a:rPr>
                <a:t>Server-level objects</a:t>
              </a:r>
              <a:endParaRPr lang="en-US" sz="2000" dirty="0">
                <a:solidFill>
                  <a:srgbClr val="000000"/>
                </a:solidFill>
                <a:latin typeface="Segoe UI Light" panose="020B0502040204020203" pitchFamily="34" charset="0"/>
                <a:cs typeface="Segoe UI Light" panose="020B0502040204020203" pitchFamily="34" charset="0"/>
              </a:endParaRPr>
            </a:p>
          </p:txBody>
        </p:sp>
        <p:grpSp>
          <p:nvGrpSpPr>
            <p:cNvPr id="21" name="Group 20"/>
            <p:cNvGrpSpPr/>
            <p:nvPr/>
          </p:nvGrpSpPr>
          <p:grpSpPr>
            <a:xfrm>
              <a:off x="2443789" y="3639319"/>
              <a:ext cx="2117887" cy="733305"/>
              <a:chOff x="2346287" y="2081149"/>
              <a:chExt cx="2691717" cy="931989"/>
            </a:xfrm>
          </p:grpSpPr>
          <p:sp>
            <p:nvSpPr>
              <p:cNvPr id="86" name="Rectangle 85"/>
              <p:cNvSpPr/>
              <p:nvPr/>
            </p:nvSpPr>
            <p:spPr bwMode="auto">
              <a:xfrm>
                <a:off x="3195840" y="2081758"/>
                <a:ext cx="431806" cy="45389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Segoe UI Light" panose="020B0502040204020203" pitchFamily="34" charset="0"/>
                  <a:cs typeface="Segoe UI Light" panose="020B0502040204020203" pitchFamily="34" charset="0"/>
                </a:endParaRPr>
              </a:p>
            </p:txBody>
          </p:sp>
          <p:sp>
            <p:nvSpPr>
              <p:cNvPr id="87" name="Rectangle 86"/>
              <p:cNvSpPr/>
              <p:nvPr/>
            </p:nvSpPr>
            <p:spPr bwMode="auto">
              <a:xfrm>
                <a:off x="3837649" y="2081758"/>
                <a:ext cx="431806" cy="45389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Segoe UI Light" panose="020B0502040204020203" pitchFamily="34" charset="0"/>
                  <a:cs typeface="Segoe UI Light" panose="020B0502040204020203" pitchFamily="34" charset="0"/>
                </a:endParaRPr>
              </a:p>
            </p:txBody>
          </p:sp>
          <p:sp>
            <p:nvSpPr>
              <p:cNvPr id="88" name="Rectangle 87"/>
              <p:cNvSpPr/>
              <p:nvPr/>
            </p:nvSpPr>
            <p:spPr bwMode="auto">
              <a:xfrm>
                <a:off x="4473721" y="2081149"/>
                <a:ext cx="431806" cy="45389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Segoe UI Light" panose="020B0502040204020203" pitchFamily="34" charset="0"/>
                  <a:cs typeface="Segoe UI Light" panose="020B0502040204020203" pitchFamily="34" charset="0"/>
                </a:endParaRPr>
              </a:p>
            </p:txBody>
          </p:sp>
          <p:sp>
            <p:nvSpPr>
              <p:cNvPr id="89" name="TextBox 88"/>
              <p:cNvSpPr txBox="1"/>
              <p:nvPr/>
            </p:nvSpPr>
            <p:spPr>
              <a:xfrm>
                <a:off x="2346287" y="2582855"/>
                <a:ext cx="2691717" cy="430283"/>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Database-level objects</a:t>
                </a:r>
                <a:endParaRPr lang="en-US" sz="1600" dirty="0">
                  <a:solidFill>
                    <a:srgbClr val="000000"/>
                  </a:solidFill>
                  <a:latin typeface="Segoe UI Light" panose="020B0502040204020203" pitchFamily="34" charset="0"/>
                  <a:cs typeface="Segoe UI Light" panose="020B0502040204020203" pitchFamily="34" charset="0"/>
                </a:endParaRPr>
              </a:p>
            </p:txBody>
          </p:sp>
        </p:grpSp>
        <p:grpSp>
          <p:nvGrpSpPr>
            <p:cNvPr id="22" name="Group 21"/>
            <p:cNvGrpSpPr/>
            <p:nvPr/>
          </p:nvGrpSpPr>
          <p:grpSpPr>
            <a:xfrm>
              <a:off x="6375101" y="3636642"/>
              <a:ext cx="2117887" cy="731254"/>
              <a:chOff x="2331970" y="2081149"/>
              <a:chExt cx="2691717" cy="929382"/>
            </a:xfrm>
          </p:grpSpPr>
          <p:sp>
            <p:nvSpPr>
              <p:cNvPr id="82" name="Rectangle 81"/>
              <p:cNvSpPr/>
              <p:nvPr/>
            </p:nvSpPr>
            <p:spPr bwMode="auto">
              <a:xfrm>
                <a:off x="3195840" y="2081758"/>
                <a:ext cx="431806" cy="45389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Segoe UI Light" panose="020B0502040204020203" pitchFamily="34" charset="0"/>
                  <a:cs typeface="Segoe UI Light" panose="020B0502040204020203" pitchFamily="34" charset="0"/>
                </a:endParaRPr>
              </a:p>
            </p:txBody>
          </p:sp>
          <p:sp>
            <p:nvSpPr>
              <p:cNvPr id="83" name="Rectangle 82"/>
              <p:cNvSpPr/>
              <p:nvPr/>
            </p:nvSpPr>
            <p:spPr bwMode="auto">
              <a:xfrm>
                <a:off x="3837649" y="2081758"/>
                <a:ext cx="431806" cy="45389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Segoe UI Light" panose="020B0502040204020203" pitchFamily="34" charset="0"/>
                  <a:cs typeface="Segoe UI Light" panose="020B0502040204020203" pitchFamily="34" charset="0"/>
                </a:endParaRPr>
              </a:p>
            </p:txBody>
          </p:sp>
          <p:sp>
            <p:nvSpPr>
              <p:cNvPr id="84" name="Rectangle 83"/>
              <p:cNvSpPr/>
              <p:nvPr/>
            </p:nvSpPr>
            <p:spPr bwMode="auto">
              <a:xfrm>
                <a:off x="4473721" y="2081149"/>
                <a:ext cx="431806" cy="45389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Segoe UI Light" panose="020B0502040204020203" pitchFamily="34" charset="0"/>
                  <a:cs typeface="Segoe UI Light" panose="020B0502040204020203" pitchFamily="34" charset="0"/>
                </a:endParaRPr>
              </a:p>
            </p:txBody>
          </p:sp>
          <p:sp>
            <p:nvSpPr>
              <p:cNvPr id="85" name="TextBox 84"/>
              <p:cNvSpPr txBox="1"/>
              <p:nvPr/>
            </p:nvSpPr>
            <p:spPr>
              <a:xfrm>
                <a:off x="2331970" y="2580248"/>
                <a:ext cx="2691717" cy="430283"/>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Database-level objects</a:t>
                </a:r>
                <a:endParaRPr lang="en-US" sz="1600" dirty="0">
                  <a:solidFill>
                    <a:srgbClr val="000000"/>
                  </a:solidFill>
                  <a:latin typeface="Segoe UI Light" panose="020B0502040204020203" pitchFamily="34" charset="0"/>
                  <a:cs typeface="Segoe UI Light" panose="020B0502040204020203" pitchFamily="34" charset="0"/>
                </a:endParaRPr>
              </a:p>
            </p:txBody>
          </p:sp>
        </p:grpSp>
        <p:grpSp>
          <p:nvGrpSpPr>
            <p:cNvPr id="23" name="Group 22"/>
            <p:cNvGrpSpPr/>
            <p:nvPr/>
          </p:nvGrpSpPr>
          <p:grpSpPr>
            <a:xfrm>
              <a:off x="5567782" y="4670868"/>
              <a:ext cx="860609" cy="954694"/>
              <a:chOff x="5570001" y="4684992"/>
              <a:chExt cx="860609" cy="954694"/>
            </a:xfrm>
          </p:grpSpPr>
          <p:sp>
            <p:nvSpPr>
              <p:cNvPr id="74" name="TextBox 73"/>
              <p:cNvSpPr txBox="1"/>
              <p:nvPr/>
            </p:nvSpPr>
            <p:spPr>
              <a:xfrm>
                <a:off x="5596727" y="4684992"/>
                <a:ext cx="833883"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Objects</a:t>
                </a:r>
                <a:endParaRPr lang="en-US" sz="1600" dirty="0">
                  <a:solidFill>
                    <a:srgbClr val="000000"/>
                  </a:solidFill>
                  <a:latin typeface="Segoe UI Light" panose="020B0502040204020203" pitchFamily="34" charset="0"/>
                  <a:cs typeface="Segoe UI Light" panose="020B0502040204020203" pitchFamily="34" charset="0"/>
                </a:endParaRPr>
              </a:p>
            </p:txBody>
          </p:sp>
          <p:grpSp>
            <p:nvGrpSpPr>
              <p:cNvPr id="75" name="Group 74"/>
              <p:cNvGrpSpPr/>
              <p:nvPr/>
            </p:nvGrpSpPr>
            <p:grpSpPr>
              <a:xfrm>
                <a:off x="5570001" y="4997891"/>
                <a:ext cx="699484" cy="641795"/>
                <a:chOff x="5652654" y="6101451"/>
                <a:chExt cx="886811" cy="813673"/>
              </a:xfrm>
            </p:grpSpPr>
            <p:grpSp>
              <p:nvGrpSpPr>
                <p:cNvPr id="76" name="Group 75"/>
                <p:cNvGrpSpPr>
                  <a:grpSpLocks noChangeAspect="1"/>
                </p:cNvGrpSpPr>
                <p:nvPr/>
              </p:nvGrpSpPr>
              <p:grpSpPr>
                <a:xfrm>
                  <a:off x="6056119" y="6113110"/>
                  <a:ext cx="483346" cy="639161"/>
                  <a:chOff x="6742248" y="1541935"/>
                  <a:chExt cx="1204130" cy="1592303"/>
                </a:xfrm>
              </p:grpSpPr>
              <p:grpSp>
                <p:nvGrpSpPr>
                  <p:cNvPr id="78"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8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8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grpSp>
              <p:pic>
                <p:nvPicPr>
                  <p:cNvPr id="79" name="Picture 78"/>
                  <p:cNvPicPr>
                    <a:picLocks noChangeAspect="1"/>
                  </p:cNvPicPr>
                  <p:nvPr/>
                </p:nvPicPr>
                <p:blipFill>
                  <a:blip r:embed="rId3"/>
                  <a:stretch>
                    <a:fillRect/>
                  </a:stretch>
                </p:blipFill>
                <p:spPr>
                  <a:xfrm>
                    <a:off x="6813607" y="2097481"/>
                    <a:ext cx="1040387" cy="646454"/>
                  </a:xfrm>
                  <a:prstGeom prst="rect">
                    <a:avLst/>
                  </a:prstGeom>
                </p:spPr>
              </p:pic>
            </p:grpSp>
            <p:pic>
              <p:nvPicPr>
                <p:cNvPr id="77" name="Picture 76"/>
                <p:cNvPicPr>
                  <a:picLocks noChangeAspect="1"/>
                </p:cNvPicPr>
                <p:nvPr/>
              </p:nvPicPr>
              <p:blipFill>
                <a:blip r:embed="rId4"/>
                <a:stretch>
                  <a:fillRect/>
                </a:stretch>
              </p:blipFill>
              <p:spPr>
                <a:xfrm>
                  <a:off x="5652654" y="6101451"/>
                  <a:ext cx="813673" cy="813673"/>
                </a:xfrm>
                <a:prstGeom prst="rect">
                  <a:avLst/>
                </a:prstGeom>
              </p:spPr>
            </p:pic>
          </p:grpSp>
        </p:grpSp>
        <p:grpSp>
          <p:nvGrpSpPr>
            <p:cNvPr id="24" name="Group 23"/>
            <p:cNvGrpSpPr/>
            <p:nvPr/>
          </p:nvGrpSpPr>
          <p:grpSpPr>
            <a:xfrm>
              <a:off x="7187746" y="4688975"/>
              <a:ext cx="860609" cy="954694"/>
              <a:chOff x="5570001" y="4684992"/>
              <a:chExt cx="860609" cy="954694"/>
            </a:xfrm>
          </p:grpSpPr>
          <p:sp>
            <p:nvSpPr>
              <p:cNvPr id="66" name="TextBox 65"/>
              <p:cNvSpPr txBox="1"/>
              <p:nvPr/>
            </p:nvSpPr>
            <p:spPr>
              <a:xfrm>
                <a:off x="5596727" y="4684992"/>
                <a:ext cx="833883"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Objects</a:t>
                </a:r>
                <a:endParaRPr lang="en-US" sz="1600" dirty="0">
                  <a:solidFill>
                    <a:srgbClr val="000000"/>
                  </a:solidFill>
                  <a:latin typeface="Segoe UI Light" panose="020B0502040204020203" pitchFamily="34" charset="0"/>
                  <a:cs typeface="Segoe UI Light" panose="020B0502040204020203" pitchFamily="34" charset="0"/>
                </a:endParaRPr>
              </a:p>
            </p:txBody>
          </p:sp>
          <p:grpSp>
            <p:nvGrpSpPr>
              <p:cNvPr id="67" name="Group 66"/>
              <p:cNvGrpSpPr/>
              <p:nvPr/>
            </p:nvGrpSpPr>
            <p:grpSpPr>
              <a:xfrm>
                <a:off x="5570001" y="4997891"/>
                <a:ext cx="699484" cy="641795"/>
                <a:chOff x="5652654" y="6101451"/>
                <a:chExt cx="886811" cy="813673"/>
              </a:xfrm>
            </p:grpSpPr>
            <p:grpSp>
              <p:nvGrpSpPr>
                <p:cNvPr id="68" name="Group 67"/>
                <p:cNvGrpSpPr>
                  <a:grpSpLocks noChangeAspect="1"/>
                </p:cNvGrpSpPr>
                <p:nvPr/>
              </p:nvGrpSpPr>
              <p:grpSpPr>
                <a:xfrm>
                  <a:off x="6056119" y="6113110"/>
                  <a:ext cx="483346" cy="639161"/>
                  <a:chOff x="6742248" y="1541935"/>
                  <a:chExt cx="1204130" cy="1592303"/>
                </a:xfrm>
              </p:grpSpPr>
              <p:grpSp>
                <p:nvGrpSpPr>
                  <p:cNvPr id="70"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7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7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grpSp>
              <p:pic>
                <p:nvPicPr>
                  <p:cNvPr id="71" name="Picture 70"/>
                  <p:cNvPicPr>
                    <a:picLocks noChangeAspect="1"/>
                  </p:cNvPicPr>
                  <p:nvPr/>
                </p:nvPicPr>
                <p:blipFill>
                  <a:blip r:embed="rId3"/>
                  <a:stretch>
                    <a:fillRect/>
                  </a:stretch>
                </p:blipFill>
                <p:spPr>
                  <a:xfrm>
                    <a:off x="6813607" y="2097481"/>
                    <a:ext cx="1040387" cy="646454"/>
                  </a:xfrm>
                  <a:prstGeom prst="rect">
                    <a:avLst/>
                  </a:prstGeom>
                </p:spPr>
              </p:pic>
            </p:grpSp>
            <p:pic>
              <p:nvPicPr>
                <p:cNvPr id="69" name="Picture 68"/>
                <p:cNvPicPr>
                  <a:picLocks noChangeAspect="1"/>
                </p:cNvPicPr>
                <p:nvPr/>
              </p:nvPicPr>
              <p:blipFill>
                <a:blip r:embed="rId4"/>
                <a:stretch>
                  <a:fillRect/>
                </a:stretch>
              </p:blipFill>
              <p:spPr>
                <a:xfrm>
                  <a:off x="5652654" y="6101451"/>
                  <a:ext cx="813673" cy="813673"/>
                </a:xfrm>
                <a:prstGeom prst="rect">
                  <a:avLst/>
                </a:prstGeom>
              </p:spPr>
            </p:pic>
          </p:grpSp>
        </p:grpSp>
        <p:grpSp>
          <p:nvGrpSpPr>
            <p:cNvPr id="25" name="Group 24"/>
            <p:cNvGrpSpPr/>
            <p:nvPr/>
          </p:nvGrpSpPr>
          <p:grpSpPr>
            <a:xfrm>
              <a:off x="3156830" y="4688797"/>
              <a:ext cx="860609" cy="954694"/>
              <a:chOff x="5570001" y="4684992"/>
              <a:chExt cx="860609" cy="954694"/>
            </a:xfrm>
          </p:grpSpPr>
          <p:sp>
            <p:nvSpPr>
              <p:cNvPr id="58" name="TextBox 57"/>
              <p:cNvSpPr txBox="1"/>
              <p:nvPr/>
            </p:nvSpPr>
            <p:spPr>
              <a:xfrm>
                <a:off x="5596727" y="4684992"/>
                <a:ext cx="833883"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Objects</a:t>
                </a:r>
                <a:endParaRPr lang="en-US" sz="1600" dirty="0">
                  <a:solidFill>
                    <a:srgbClr val="000000"/>
                  </a:solidFill>
                  <a:latin typeface="Segoe UI Light" panose="020B0502040204020203" pitchFamily="34" charset="0"/>
                  <a:cs typeface="Segoe UI Light" panose="020B0502040204020203" pitchFamily="34" charset="0"/>
                </a:endParaRPr>
              </a:p>
            </p:txBody>
          </p:sp>
          <p:grpSp>
            <p:nvGrpSpPr>
              <p:cNvPr id="59" name="Group 58"/>
              <p:cNvGrpSpPr/>
              <p:nvPr/>
            </p:nvGrpSpPr>
            <p:grpSpPr>
              <a:xfrm>
                <a:off x="5570001" y="4997891"/>
                <a:ext cx="699484" cy="641795"/>
                <a:chOff x="5652654" y="6101451"/>
                <a:chExt cx="886811" cy="813673"/>
              </a:xfrm>
            </p:grpSpPr>
            <p:grpSp>
              <p:nvGrpSpPr>
                <p:cNvPr id="60" name="Group 59"/>
                <p:cNvGrpSpPr>
                  <a:grpSpLocks noChangeAspect="1"/>
                </p:cNvGrpSpPr>
                <p:nvPr/>
              </p:nvGrpSpPr>
              <p:grpSpPr>
                <a:xfrm>
                  <a:off x="6056119" y="6113110"/>
                  <a:ext cx="483346" cy="639161"/>
                  <a:chOff x="6742248" y="1541935"/>
                  <a:chExt cx="1204130" cy="1592303"/>
                </a:xfrm>
              </p:grpSpPr>
              <p:grpSp>
                <p:nvGrpSpPr>
                  <p:cNvPr id="62"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6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6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grpSp>
              <p:pic>
                <p:nvPicPr>
                  <p:cNvPr id="63" name="Picture 62"/>
                  <p:cNvPicPr>
                    <a:picLocks noChangeAspect="1"/>
                  </p:cNvPicPr>
                  <p:nvPr/>
                </p:nvPicPr>
                <p:blipFill>
                  <a:blip r:embed="rId3"/>
                  <a:stretch>
                    <a:fillRect/>
                  </a:stretch>
                </p:blipFill>
                <p:spPr>
                  <a:xfrm>
                    <a:off x="6813607" y="2097481"/>
                    <a:ext cx="1040387" cy="646454"/>
                  </a:xfrm>
                  <a:prstGeom prst="rect">
                    <a:avLst/>
                  </a:prstGeom>
                </p:spPr>
              </p:pic>
            </p:grpSp>
            <p:pic>
              <p:nvPicPr>
                <p:cNvPr id="61" name="Picture 60"/>
                <p:cNvPicPr>
                  <a:picLocks noChangeAspect="1"/>
                </p:cNvPicPr>
                <p:nvPr/>
              </p:nvPicPr>
              <p:blipFill>
                <a:blip r:embed="rId4"/>
                <a:stretch>
                  <a:fillRect/>
                </a:stretch>
              </p:blipFill>
              <p:spPr>
                <a:xfrm>
                  <a:off x="5652654" y="6101451"/>
                  <a:ext cx="813673" cy="813673"/>
                </a:xfrm>
                <a:prstGeom prst="rect">
                  <a:avLst/>
                </a:prstGeom>
              </p:spPr>
            </p:pic>
          </p:grpSp>
        </p:grpSp>
        <p:grpSp>
          <p:nvGrpSpPr>
            <p:cNvPr id="26" name="Group 25"/>
            <p:cNvGrpSpPr/>
            <p:nvPr/>
          </p:nvGrpSpPr>
          <p:grpSpPr>
            <a:xfrm>
              <a:off x="1595352" y="4681877"/>
              <a:ext cx="860609" cy="954694"/>
              <a:chOff x="5570001" y="4684992"/>
              <a:chExt cx="860609" cy="954694"/>
            </a:xfrm>
          </p:grpSpPr>
          <p:sp>
            <p:nvSpPr>
              <p:cNvPr id="50" name="TextBox 49"/>
              <p:cNvSpPr txBox="1"/>
              <p:nvPr/>
            </p:nvSpPr>
            <p:spPr>
              <a:xfrm>
                <a:off x="5596727" y="4684992"/>
                <a:ext cx="833883"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Objects</a:t>
                </a:r>
                <a:endParaRPr lang="en-US" sz="1600" dirty="0">
                  <a:solidFill>
                    <a:srgbClr val="000000"/>
                  </a:solidFill>
                  <a:latin typeface="Segoe UI Light" panose="020B0502040204020203" pitchFamily="34" charset="0"/>
                  <a:cs typeface="Segoe UI Light" panose="020B0502040204020203" pitchFamily="34" charset="0"/>
                </a:endParaRPr>
              </a:p>
            </p:txBody>
          </p:sp>
          <p:grpSp>
            <p:nvGrpSpPr>
              <p:cNvPr id="51" name="Group 50"/>
              <p:cNvGrpSpPr/>
              <p:nvPr/>
            </p:nvGrpSpPr>
            <p:grpSpPr>
              <a:xfrm>
                <a:off x="5570001" y="4997891"/>
                <a:ext cx="699484" cy="641795"/>
                <a:chOff x="5652654" y="6101451"/>
                <a:chExt cx="886811" cy="813673"/>
              </a:xfrm>
            </p:grpSpPr>
            <p:grpSp>
              <p:nvGrpSpPr>
                <p:cNvPr id="52" name="Group 51"/>
                <p:cNvGrpSpPr>
                  <a:grpSpLocks noChangeAspect="1"/>
                </p:cNvGrpSpPr>
                <p:nvPr/>
              </p:nvGrpSpPr>
              <p:grpSpPr>
                <a:xfrm>
                  <a:off x="6056119" y="6113110"/>
                  <a:ext cx="483346" cy="639161"/>
                  <a:chOff x="6742248" y="1541935"/>
                  <a:chExt cx="1204130" cy="1592303"/>
                </a:xfrm>
              </p:grpSpPr>
              <p:grpSp>
                <p:nvGrpSpPr>
                  <p:cNvPr id="54"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56"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57"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grpSp>
              <p:pic>
                <p:nvPicPr>
                  <p:cNvPr id="55" name="Picture 54"/>
                  <p:cNvPicPr>
                    <a:picLocks noChangeAspect="1"/>
                  </p:cNvPicPr>
                  <p:nvPr/>
                </p:nvPicPr>
                <p:blipFill>
                  <a:blip r:embed="rId3"/>
                  <a:stretch>
                    <a:fillRect/>
                  </a:stretch>
                </p:blipFill>
                <p:spPr>
                  <a:xfrm>
                    <a:off x="6813607" y="2097481"/>
                    <a:ext cx="1040387" cy="646454"/>
                  </a:xfrm>
                  <a:prstGeom prst="rect">
                    <a:avLst/>
                  </a:prstGeom>
                </p:spPr>
              </p:pic>
            </p:grpSp>
            <p:pic>
              <p:nvPicPr>
                <p:cNvPr id="53" name="Picture 52"/>
                <p:cNvPicPr>
                  <a:picLocks noChangeAspect="1"/>
                </p:cNvPicPr>
                <p:nvPr/>
              </p:nvPicPr>
              <p:blipFill>
                <a:blip r:embed="rId4"/>
                <a:stretch>
                  <a:fillRect/>
                </a:stretch>
              </p:blipFill>
              <p:spPr>
                <a:xfrm>
                  <a:off x="5652654" y="6101451"/>
                  <a:ext cx="813673" cy="813673"/>
                </a:xfrm>
                <a:prstGeom prst="rect">
                  <a:avLst/>
                </a:prstGeom>
              </p:spPr>
            </p:pic>
          </p:grpSp>
        </p:grpSp>
        <p:pic>
          <p:nvPicPr>
            <p:cNvPr id="27" name="Picture 26"/>
            <p:cNvPicPr>
              <a:picLocks noChangeAspect="1"/>
            </p:cNvPicPr>
            <p:nvPr/>
          </p:nvPicPr>
          <p:blipFill>
            <a:blip r:embed="rId4"/>
            <a:stretch>
              <a:fillRect/>
            </a:stretch>
          </p:blipFill>
          <p:spPr>
            <a:xfrm>
              <a:off x="998022" y="5070565"/>
              <a:ext cx="641795" cy="641795"/>
            </a:xfrm>
            <a:prstGeom prst="rect">
              <a:avLst/>
            </a:prstGeom>
          </p:spPr>
        </p:pic>
        <p:pic>
          <p:nvPicPr>
            <p:cNvPr id="28" name="Picture 27"/>
            <p:cNvPicPr>
              <a:picLocks noChangeAspect="1"/>
            </p:cNvPicPr>
            <p:nvPr/>
          </p:nvPicPr>
          <p:blipFill>
            <a:blip r:embed="rId4"/>
            <a:stretch>
              <a:fillRect/>
            </a:stretch>
          </p:blipFill>
          <p:spPr>
            <a:xfrm>
              <a:off x="2609640" y="5070565"/>
              <a:ext cx="641795" cy="641795"/>
            </a:xfrm>
            <a:prstGeom prst="rect">
              <a:avLst/>
            </a:prstGeom>
          </p:spPr>
        </p:pic>
        <p:pic>
          <p:nvPicPr>
            <p:cNvPr id="29" name="Picture 28"/>
            <p:cNvPicPr>
              <a:picLocks noChangeAspect="1"/>
            </p:cNvPicPr>
            <p:nvPr/>
          </p:nvPicPr>
          <p:blipFill>
            <a:blip r:embed="rId4"/>
            <a:stretch>
              <a:fillRect/>
            </a:stretch>
          </p:blipFill>
          <p:spPr>
            <a:xfrm>
              <a:off x="4939180" y="5070565"/>
              <a:ext cx="641795" cy="641795"/>
            </a:xfrm>
            <a:prstGeom prst="rect">
              <a:avLst/>
            </a:prstGeom>
          </p:spPr>
        </p:pic>
        <p:pic>
          <p:nvPicPr>
            <p:cNvPr id="30" name="Picture 29"/>
            <p:cNvPicPr>
              <a:picLocks noChangeAspect="1"/>
            </p:cNvPicPr>
            <p:nvPr/>
          </p:nvPicPr>
          <p:blipFill>
            <a:blip r:embed="rId4"/>
            <a:stretch>
              <a:fillRect/>
            </a:stretch>
          </p:blipFill>
          <p:spPr>
            <a:xfrm>
              <a:off x="6551599" y="5070564"/>
              <a:ext cx="641795" cy="641795"/>
            </a:xfrm>
            <a:prstGeom prst="rect">
              <a:avLst/>
            </a:prstGeom>
          </p:spPr>
        </p:pic>
        <p:pic>
          <p:nvPicPr>
            <p:cNvPr id="31" name="Picture 30"/>
            <p:cNvPicPr>
              <a:picLocks noChangeAspect="1"/>
            </p:cNvPicPr>
            <p:nvPr/>
          </p:nvPicPr>
          <p:blipFill>
            <a:blip r:embed="rId4"/>
            <a:stretch>
              <a:fillRect/>
            </a:stretch>
          </p:blipFill>
          <p:spPr>
            <a:xfrm>
              <a:off x="2794038" y="3589100"/>
              <a:ext cx="641795" cy="641795"/>
            </a:xfrm>
            <a:prstGeom prst="rect">
              <a:avLst/>
            </a:prstGeom>
          </p:spPr>
        </p:pic>
        <p:pic>
          <p:nvPicPr>
            <p:cNvPr id="32" name="Picture 31"/>
            <p:cNvPicPr>
              <a:picLocks noChangeAspect="1"/>
            </p:cNvPicPr>
            <p:nvPr/>
          </p:nvPicPr>
          <p:blipFill>
            <a:blip r:embed="rId4"/>
            <a:stretch>
              <a:fillRect/>
            </a:stretch>
          </p:blipFill>
          <p:spPr>
            <a:xfrm>
              <a:off x="3309920" y="3602988"/>
              <a:ext cx="641795" cy="641795"/>
            </a:xfrm>
            <a:prstGeom prst="rect">
              <a:avLst/>
            </a:prstGeom>
          </p:spPr>
        </p:pic>
        <p:pic>
          <p:nvPicPr>
            <p:cNvPr id="33" name="Picture 32"/>
            <p:cNvPicPr>
              <a:picLocks noChangeAspect="1"/>
            </p:cNvPicPr>
            <p:nvPr/>
          </p:nvPicPr>
          <p:blipFill>
            <a:blip r:embed="rId4"/>
            <a:stretch>
              <a:fillRect/>
            </a:stretch>
          </p:blipFill>
          <p:spPr>
            <a:xfrm>
              <a:off x="3808010" y="3607785"/>
              <a:ext cx="641795" cy="641795"/>
            </a:xfrm>
            <a:prstGeom prst="rect">
              <a:avLst/>
            </a:prstGeom>
          </p:spPr>
        </p:pic>
        <p:pic>
          <p:nvPicPr>
            <p:cNvPr id="34" name="Picture 33"/>
            <p:cNvPicPr>
              <a:picLocks noChangeAspect="1"/>
            </p:cNvPicPr>
            <p:nvPr/>
          </p:nvPicPr>
          <p:blipFill>
            <a:blip r:embed="rId4"/>
            <a:stretch>
              <a:fillRect/>
            </a:stretch>
          </p:blipFill>
          <p:spPr>
            <a:xfrm>
              <a:off x="6733874" y="3588663"/>
              <a:ext cx="641795" cy="641795"/>
            </a:xfrm>
            <a:prstGeom prst="rect">
              <a:avLst/>
            </a:prstGeom>
          </p:spPr>
        </p:pic>
        <p:pic>
          <p:nvPicPr>
            <p:cNvPr id="35" name="Picture 34"/>
            <p:cNvPicPr>
              <a:picLocks noChangeAspect="1"/>
            </p:cNvPicPr>
            <p:nvPr/>
          </p:nvPicPr>
          <p:blipFill>
            <a:blip r:embed="rId4"/>
            <a:stretch>
              <a:fillRect/>
            </a:stretch>
          </p:blipFill>
          <p:spPr>
            <a:xfrm>
              <a:off x="7250011" y="3592016"/>
              <a:ext cx="641795" cy="641795"/>
            </a:xfrm>
            <a:prstGeom prst="rect">
              <a:avLst/>
            </a:prstGeom>
          </p:spPr>
        </p:pic>
        <p:pic>
          <p:nvPicPr>
            <p:cNvPr id="36" name="Picture 35"/>
            <p:cNvPicPr>
              <a:picLocks noChangeAspect="1"/>
            </p:cNvPicPr>
            <p:nvPr/>
          </p:nvPicPr>
          <p:blipFill>
            <a:blip r:embed="rId4"/>
            <a:stretch>
              <a:fillRect/>
            </a:stretch>
          </p:blipFill>
          <p:spPr>
            <a:xfrm>
              <a:off x="7749909" y="3607785"/>
              <a:ext cx="641795" cy="641795"/>
            </a:xfrm>
            <a:prstGeom prst="rect">
              <a:avLst/>
            </a:prstGeom>
          </p:spPr>
        </p:pic>
        <p:grpSp>
          <p:nvGrpSpPr>
            <p:cNvPr id="37" name="Group 36"/>
            <p:cNvGrpSpPr>
              <a:grpSpLocks noChangeAspect="1"/>
            </p:cNvGrpSpPr>
            <p:nvPr/>
          </p:nvGrpSpPr>
          <p:grpSpPr>
            <a:xfrm>
              <a:off x="850046" y="3401038"/>
              <a:ext cx="936792" cy="630350"/>
              <a:chOff x="2904848" y="2885814"/>
              <a:chExt cx="1681162" cy="959376"/>
            </a:xfrm>
          </p:grpSpPr>
          <p:sp>
            <p:nvSpPr>
              <p:cNvPr id="48" name="Flowchart: Magnetic Disk 47"/>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sz="2400" b="1" dirty="0">
                  <a:solidFill>
                    <a:srgbClr val="FFFFFF"/>
                  </a:solidFill>
                  <a:latin typeface="Segoe UI Light" panose="020B0502040204020203" pitchFamily="34" charset="0"/>
                  <a:cs typeface="Segoe UI Light" panose="020B0502040204020203" pitchFamily="34" charset="0"/>
                </a:endParaRPr>
              </a:p>
            </p:txBody>
          </p:sp>
          <p:sp>
            <p:nvSpPr>
              <p:cNvPr id="49" name="Oval 48"/>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3200"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pic>
          <p:nvPicPr>
            <p:cNvPr id="38" name="Picture 37"/>
            <p:cNvPicPr>
              <a:picLocks noChangeAspect="1"/>
            </p:cNvPicPr>
            <p:nvPr/>
          </p:nvPicPr>
          <p:blipFill>
            <a:blip r:embed="rId4"/>
            <a:stretch>
              <a:fillRect/>
            </a:stretch>
          </p:blipFill>
          <p:spPr>
            <a:xfrm>
              <a:off x="567004" y="3569112"/>
              <a:ext cx="641795" cy="641795"/>
            </a:xfrm>
            <a:prstGeom prst="rect">
              <a:avLst/>
            </a:prstGeom>
          </p:spPr>
        </p:pic>
        <p:grpSp>
          <p:nvGrpSpPr>
            <p:cNvPr id="39" name="Group 38"/>
            <p:cNvGrpSpPr>
              <a:grpSpLocks noChangeAspect="1"/>
            </p:cNvGrpSpPr>
            <p:nvPr/>
          </p:nvGrpSpPr>
          <p:grpSpPr>
            <a:xfrm>
              <a:off x="4812629" y="3402370"/>
              <a:ext cx="936792" cy="630350"/>
              <a:chOff x="2904848" y="2885814"/>
              <a:chExt cx="1681162" cy="959376"/>
            </a:xfrm>
          </p:grpSpPr>
          <p:sp>
            <p:nvSpPr>
              <p:cNvPr id="46" name="Flowchart: Magnetic Disk 4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sz="2400" b="1" dirty="0">
                  <a:solidFill>
                    <a:srgbClr val="FFFFFF"/>
                  </a:solidFill>
                  <a:latin typeface="Segoe UI Light" panose="020B0502040204020203" pitchFamily="34" charset="0"/>
                  <a:cs typeface="Segoe UI Light" panose="020B0502040204020203" pitchFamily="34" charset="0"/>
                </a:endParaRPr>
              </a:p>
            </p:txBody>
          </p:sp>
          <p:sp>
            <p:nvSpPr>
              <p:cNvPr id="47" name="Oval 4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3200" b="1"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pic>
          <p:nvPicPr>
            <p:cNvPr id="40" name="Picture 39"/>
            <p:cNvPicPr>
              <a:picLocks noChangeAspect="1"/>
            </p:cNvPicPr>
            <p:nvPr/>
          </p:nvPicPr>
          <p:blipFill>
            <a:blip r:embed="rId4"/>
            <a:stretch>
              <a:fillRect/>
            </a:stretch>
          </p:blipFill>
          <p:spPr>
            <a:xfrm>
              <a:off x="4529587" y="3570444"/>
              <a:ext cx="641795" cy="641795"/>
            </a:xfrm>
            <a:prstGeom prst="rect">
              <a:avLst/>
            </a:prstGeom>
          </p:spPr>
        </p:pic>
        <p:pic>
          <p:nvPicPr>
            <p:cNvPr id="41" name="Picture 40"/>
            <p:cNvPicPr>
              <a:picLocks noChangeAspect="1"/>
            </p:cNvPicPr>
            <p:nvPr/>
          </p:nvPicPr>
          <p:blipFill>
            <a:blip r:embed="rId4"/>
            <a:stretch>
              <a:fillRect/>
            </a:stretch>
          </p:blipFill>
          <p:spPr>
            <a:xfrm>
              <a:off x="5091706" y="2063663"/>
              <a:ext cx="641795" cy="641795"/>
            </a:xfrm>
            <a:prstGeom prst="rect">
              <a:avLst/>
            </a:prstGeom>
          </p:spPr>
        </p:pic>
        <p:pic>
          <p:nvPicPr>
            <p:cNvPr id="42" name="Picture 41"/>
            <p:cNvPicPr>
              <a:picLocks noChangeAspect="1"/>
            </p:cNvPicPr>
            <p:nvPr/>
          </p:nvPicPr>
          <p:blipFill>
            <a:blip r:embed="rId4"/>
            <a:stretch>
              <a:fillRect/>
            </a:stretch>
          </p:blipFill>
          <p:spPr>
            <a:xfrm>
              <a:off x="6050064" y="2063663"/>
              <a:ext cx="641795" cy="641795"/>
            </a:xfrm>
            <a:prstGeom prst="rect">
              <a:avLst/>
            </a:prstGeom>
          </p:spPr>
        </p:pic>
        <p:pic>
          <p:nvPicPr>
            <p:cNvPr id="43" name="Picture 42"/>
            <p:cNvPicPr>
              <a:picLocks noChangeAspect="1"/>
            </p:cNvPicPr>
            <p:nvPr/>
          </p:nvPicPr>
          <p:blipFill>
            <a:blip r:embed="rId4"/>
            <a:stretch>
              <a:fillRect/>
            </a:stretch>
          </p:blipFill>
          <p:spPr>
            <a:xfrm>
              <a:off x="7017933" y="2060487"/>
              <a:ext cx="641795" cy="641795"/>
            </a:xfrm>
            <a:prstGeom prst="rect">
              <a:avLst/>
            </a:prstGeom>
          </p:spPr>
        </p:pic>
        <p:pic>
          <p:nvPicPr>
            <p:cNvPr id="44" name="Picture 43"/>
            <p:cNvPicPr>
              <a:picLocks noChangeAspect="1"/>
            </p:cNvPicPr>
            <p:nvPr/>
          </p:nvPicPr>
          <p:blipFill>
            <a:blip r:embed="rId5"/>
            <a:stretch>
              <a:fillRect/>
            </a:stretch>
          </p:blipFill>
          <p:spPr>
            <a:xfrm>
              <a:off x="363562" y="1516704"/>
              <a:ext cx="619953" cy="1166969"/>
            </a:xfrm>
            <a:prstGeom prst="rect">
              <a:avLst/>
            </a:prstGeom>
          </p:spPr>
        </p:pic>
        <p:pic>
          <p:nvPicPr>
            <p:cNvPr id="45" name="Picture 44"/>
            <p:cNvPicPr>
              <a:picLocks noChangeAspect="1"/>
            </p:cNvPicPr>
            <p:nvPr/>
          </p:nvPicPr>
          <p:blipFill>
            <a:blip r:embed="rId4"/>
            <a:stretch>
              <a:fillRect/>
            </a:stretch>
          </p:blipFill>
          <p:spPr>
            <a:xfrm>
              <a:off x="13486" y="1931605"/>
              <a:ext cx="810364" cy="810364"/>
            </a:xfrm>
            <a:prstGeom prst="rect">
              <a:avLst/>
            </a:prstGeom>
          </p:spPr>
        </p:pic>
      </p:grpSp>
    </p:spTree>
    <p:extLst>
      <p:ext uri="{BB962C8B-B14F-4D97-AF65-F5344CB8AC3E}">
        <p14:creationId xmlns:p14="http://schemas.microsoft.com/office/powerpoint/2010/main" val="204442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Principals</a:t>
            </a:r>
            <a:endParaRPr lang="en-GB" dirty="0"/>
          </a:p>
        </p:txBody>
      </p:sp>
      <p:grpSp>
        <p:nvGrpSpPr>
          <p:cNvPr id="4" name="Group 3" descr="The slide shows a schematic in which Windows users, global groups, and local groups are mapped to a Windows login in SQL Server, which also contains a SQL Server login. Both logins are mapped to a database user in a database. Additionally, a contained database contains a user to which Windows accounts and SQL Server authentication are mapped."/>
          <p:cNvGrpSpPr/>
          <p:nvPr/>
        </p:nvGrpSpPr>
        <p:grpSpPr>
          <a:xfrm>
            <a:off x="111580" y="914832"/>
            <a:ext cx="8960333" cy="5932937"/>
            <a:chOff x="111580" y="914832"/>
            <a:chExt cx="8960333" cy="5932937"/>
          </a:xfrm>
        </p:grpSpPr>
        <p:sp>
          <p:nvSpPr>
            <p:cNvPr id="5" name="Rectangle 4"/>
            <p:cNvSpPr/>
            <p:nvPr/>
          </p:nvSpPr>
          <p:spPr bwMode="auto">
            <a:xfrm>
              <a:off x="111580" y="937647"/>
              <a:ext cx="3425007" cy="5718875"/>
            </a:xfrm>
            <a:prstGeom prst="rect">
              <a:avLst/>
            </a:prstGeom>
            <a:ln>
              <a:headEnd type="none" w="med" len="med"/>
              <a:tailEnd type="none" w="med" len="med"/>
            </a:ln>
            <a:effectLst/>
          </p:spPr>
          <p:style>
            <a:lnRef idx="2">
              <a:schemeClr val="accent3">
                <a:shade val="50000"/>
              </a:schemeClr>
            </a:lnRef>
            <a:fillRef idx="1">
              <a:schemeClr val="accent3"/>
            </a:fillRef>
            <a:effectRef idx="0">
              <a:schemeClr val="accent3"/>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6" name="TextBox 5"/>
            <p:cNvSpPr txBox="1"/>
            <p:nvPr/>
          </p:nvSpPr>
          <p:spPr>
            <a:xfrm>
              <a:off x="1173695" y="5264006"/>
              <a:ext cx="2302425"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Windows Local Group</a:t>
              </a:r>
              <a:endParaRPr lang="en-US" dirty="0">
                <a:solidFill>
                  <a:srgbClr val="000000"/>
                </a:solidFill>
                <a:latin typeface="Segoe UI Light" panose="020B0502040204020203" pitchFamily="34" charset="0"/>
                <a:cs typeface="Segoe UI Light" panose="020B0502040204020203" pitchFamily="34" charset="0"/>
              </a:endParaRPr>
            </a:p>
          </p:txBody>
        </p:sp>
        <p:cxnSp>
          <p:nvCxnSpPr>
            <p:cNvPr id="7" name="Elbow Connector 6"/>
            <p:cNvCxnSpPr/>
            <p:nvPr/>
          </p:nvCxnSpPr>
          <p:spPr bwMode="auto">
            <a:xfrm rot="16200000" flipH="1">
              <a:off x="600306" y="2117795"/>
              <a:ext cx="678615" cy="386962"/>
            </a:xfrm>
            <a:prstGeom prst="bentConnector2">
              <a:avLst/>
            </a:prstGeom>
            <a:ln w="28575">
              <a:prstDash val="dash"/>
              <a:headEnd type="none" w="med" len="med"/>
              <a:tailEnd type="triangle"/>
            </a:ln>
            <a:effectLst/>
          </p:spPr>
          <p:style>
            <a:lnRef idx="1">
              <a:schemeClr val="dk1"/>
            </a:lnRef>
            <a:fillRef idx="0">
              <a:schemeClr val="dk1"/>
            </a:fillRef>
            <a:effectRef idx="0">
              <a:schemeClr val="dk1"/>
            </a:effectRef>
            <a:fontRef idx="minor">
              <a:schemeClr val="tx1"/>
            </a:fontRef>
          </p:style>
        </p:cxnSp>
        <p:cxnSp>
          <p:nvCxnSpPr>
            <p:cNvPr id="8" name="Elbow Connector 7"/>
            <p:cNvCxnSpPr/>
            <p:nvPr/>
          </p:nvCxnSpPr>
          <p:spPr bwMode="auto">
            <a:xfrm rot="16200000" flipH="1">
              <a:off x="1724451" y="4094415"/>
              <a:ext cx="698761" cy="287054"/>
            </a:xfrm>
            <a:prstGeom prst="bentConnector2">
              <a:avLst/>
            </a:prstGeom>
            <a:ln w="28575">
              <a:prstDash val="dash"/>
              <a:headEnd type="none" w="med" len="med"/>
              <a:tailEnd type="triangle"/>
            </a:ln>
            <a:effectLst/>
          </p:spPr>
          <p:style>
            <a:lnRef idx="1">
              <a:schemeClr val="dk1"/>
            </a:lnRef>
            <a:fillRef idx="0">
              <a:schemeClr val="dk1"/>
            </a:fillRef>
            <a:effectRef idx="0">
              <a:schemeClr val="dk1"/>
            </a:effectRef>
            <a:fontRef idx="minor">
              <a:schemeClr val="tx1"/>
            </a:fontRef>
          </p:style>
        </p:cxnSp>
        <p:sp>
          <p:nvSpPr>
            <p:cNvPr id="9" name="Rectangle 8"/>
            <p:cNvSpPr/>
            <p:nvPr/>
          </p:nvSpPr>
          <p:spPr bwMode="auto">
            <a:xfrm>
              <a:off x="3862586" y="1301857"/>
              <a:ext cx="3751491" cy="535466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10" name="Rectangle 9"/>
            <p:cNvSpPr/>
            <p:nvPr/>
          </p:nvSpPr>
          <p:spPr bwMode="auto">
            <a:xfrm>
              <a:off x="4408552" y="3373111"/>
              <a:ext cx="2795428" cy="137434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11" name="TextBox 10"/>
            <p:cNvSpPr txBox="1"/>
            <p:nvPr/>
          </p:nvSpPr>
          <p:spPr>
            <a:xfrm>
              <a:off x="5125702" y="4132237"/>
              <a:ext cx="1426994"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Database User</a:t>
              </a:r>
              <a:endParaRPr lang="en-US" sz="1600" dirty="0">
                <a:solidFill>
                  <a:srgbClr val="00000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5829705" y="1968265"/>
              <a:ext cx="1666304" cy="307777"/>
            </a:xfrm>
            <a:prstGeom prst="rect">
              <a:avLst/>
            </a:prstGeom>
            <a:noFill/>
          </p:spPr>
          <p:txBody>
            <a:bodyPr wrap="square" rtlCol="0">
              <a:spAutoFit/>
            </a:bodyPr>
            <a:lstStyle/>
            <a:p>
              <a:pPr lvl="0" fontAlgn="base">
                <a:spcBef>
                  <a:spcPct val="0"/>
                </a:spcBef>
                <a:spcAft>
                  <a:spcPct val="0"/>
                </a:spcAft>
              </a:pPr>
              <a:r>
                <a:rPr lang="en-GB" sz="1400" dirty="0">
                  <a:solidFill>
                    <a:srgbClr val="000000"/>
                  </a:solidFill>
                  <a:latin typeface="Segoe UI Light" panose="020B0502040204020203" pitchFamily="34" charset="0"/>
                  <a:cs typeface="Segoe UI Light" panose="020B0502040204020203" pitchFamily="34" charset="0"/>
                </a:rPr>
                <a:t>SQL Server Login</a:t>
              </a:r>
              <a:endParaRPr lang="en-US" sz="1400" dirty="0">
                <a:solidFill>
                  <a:srgbClr val="000000"/>
                </a:solidFill>
                <a:latin typeface="Segoe UI Light" panose="020B0502040204020203" pitchFamily="34" charset="0"/>
                <a:cs typeface="Segoe UI Light" panose="020B0502040204020203" pitchFamily="34" charset="0"/>
              </a:endParaRPr>
            </a:p>
          </p:txBody>
        </p:sp>
        <p:cxnSp>
          <p:nvCxnSpPr>
            <p:cNvPr id="13" name="Elbow Connector 12"/>
            <p:cNvCxnSpPr>
              <a:endCxn id="26" idx="1"/>
            </p:cNvCxnSpPr>
            <p:nvPr/>
          </p:nvCxnSpPr>
          <p:spPr bwMode="auto">
            <a:xfrm>
              <a:off x="1173695" y="1411544"/>
              <a:ext cx="3272762" cy="702967"/>
            </a:xfrm>
            <a:prstGeom prst="bentConnector3">
              <a:avLst>
                <a:gd name="adj1" fmla="val 50000"/>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14" name="Elbow Connector 13"/>
            <p:cNvCxnSpPr>
              <a:endCxn id="26" idx="1"/>
            </p:cNvCxnSpPr>
            <p:nvPr/>
          </p:nvCxnSpPr>
          <p:spPr bwMode="auto">
            <a:xfrm flipV="1">
              <a:off x="2347326" y="2114511"/>
              <a:ext cx="2099131" cy="1174832"/>
            </a:xfrm>
            <a:prstGeom prst="bentConnector3">
              <a:avLst>
                <a:gd name="adj1" fmla="val 50000"/>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15" name="Elbow Connector 14"/>
            <p:cNvCxnSpPr>
              <a:endCxn id="26" idx="1"/>
            </p:cNvCxnSpPr>
            <p:nvPr/>
          </p:nvCxnSpPr>
          <p:spPr bwMode="auto">
            <a:xfrm rot="5400000" flipH="1" flipV="1">
              <a:off x="2437133" y="2625193"/>
              <a:ext cx="2520006" cy="1498642"/>
            </a:xfrm>
            <a:prstGeom prst="bentConnector2">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8002287" y="1048012"/>
              <a:ext cx="1069626" cy="1077218"/>
            </a:xfrm>
            <a:prstGeom prst="rect">
              <a:avLst/>
            </a:prstGeom>
            <a:noFill/>
            <a:effectLst/>
          </p:spPr>
          <p:txBody>
            <a:bodyPr wrap="square" rtlCol="0">
              <a:spAutoFit/>
            </a:bodyPr>
            <a:lstStyle/>
            <a:p>
              <a:pPr lvl="0" algn="ctr"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User name</a:t>
              </a:r>
            </a:p>
            <a:p>
              <a:pPr lvl="0" algn="ctr"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&amp;</a:t>
              </a:r>
            </a:p>
            <a:p>
              <a:pPr lvl="0" algn="ctr"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Password</a:t>
              </a:r>
              <a:endParaRPr lang="en-US" sz="1600" dirty="0">
                <a:solidFill>
                  <a:srgbClr val="000000"/>
                </a:solidFill>
                <a:latin typeface="Segoe UI Light" panose="020B0502040204020203" pitchFamily="34" charset="0"/>
                <a:cs typeface="Segoe UI Light" panose="020B0502040204020203" pitchFamily="34" charset="0"/>
              </a:endParaRPr>
            </a:p>
          </p:txBody>
        </p:sp>
        <p:cxnSp>
          <p:nvCxnSpPr>
            <p:cNvPr id="17" name="Elbow Connector 16"/>
            <p:cNvCxnSpPr>
              <a:stCxn id="16" idx="2"/>
              <a:endCxn id="47" idx="3"/>
            </p:cNvCxnSpPr>
            <p:nvPr/>
          </p:nvCxnSpPr>
          <p:spPr bwMode="auto">
            <a:xfrm rot="5400000">
              <a:off x="8143915" y="1902353"/>
              <a:ext cx="170308" cy="616063"/>
            </a:xfrm>
            <a:prstGeom prst="bentConnector2">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18" name="Elbow Connector 17"/>
            <p:cNvCxnSpPr>
              <a:stCxn id="12" idx="2"/>
            </p:cNvCxnSpPr>
            <p:nvPr/>
          </p:nvCxnSpPr>
          <p:spPr bwMode="auto">
            <a:xfrm rot="5400000">
              <a:off x="5454592" y="2759981"/>
              <a:ext cx="1692205" cy="724327"/>
            </a:xfrm>
            <a:prstGeom prst="bentConnector2">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19" name="Elbow Connector 18"/>
            <p:cNvCxnSpPr>
              <a:stCxn id="26" idx="2"/>
            </p:cNvCxnSpPr>
            <p:nvPr/>
          </p:nvCxnSpPr>
          <p:spPr bwMode="auto">
            <a:xfrm rot="16200000" flipH="1">
              <a:off x="4544842" y="2838627"/>
              <a:ext cx="1699847" cy="559390"/>
            </a:xfrm>
            <a:prstGeom prst="bentConnector3">
              <a:avLst>
                <a:gd name="adj1" fmla="val 50000"/>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4455431" y="5212203"/>
              <a:ext cx="2748549" cy="1361173"/>
              <a:chOff x="4022126" y="2800294"/>
              <a:chExt cx="2748549" cy="1361173"/>
            </a:xfrm>
            <a:effectLst/>
          </p:grpSpPr>
          <p:sp>
            <p:nvSpPr>
              <p:cNvPr id="70" name="Rectangle 69"/>
              <p:cNvSpPr/>
              <p:nvPr/>
            </p:nvSpPr>
            <p:spPr bwMode="auto">
              <a:xfrm>
                <a:off x="4022126" y="2800294"/>
                <a:ext cx="2748549" cy="1361173"/>
              </a:xfrm>
              <a:prstGeom prst="rect">
                <a:avLst/>
              </a:prstGeom>
              <a:ln>
                <a:solidFill>
                  <a:srgbClr val="BBCDE3"/>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Segoe UI Light" panose="020B0502040204020203" pitchFamily="34" charset="0"/>
                  <a:cs typeface="Segoe UI Light" panose="020B0502040204020203" pitchFamily="34" charset="0"/>
                </a:endParaRPr>
              </a:p>
            </p:txBody>
          </p:sp>
          <p:sp>
            <p:nvSpPr>
              <p:cNvPr id="71" name="TextBox 70"/>
              <p:cNvSpPr txBox="1"/>
              <p:nvPr/>
            </p:nvSpPr>
            <p:spPr>
              <a:xfrm>
                <a:off x="4569599" y="2803500"/>
                <a:ext cx="1930337"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Contained Database</a:t>
                </a:r>
                <a:endParaRPr lang="en-US" sz="1600" dirty="0">
                  <a:solidFill>
                    <a:srgbClr val="000000"/>
                  </a:solidFill>
                  <a:latin typeface="Segoe UI Light" panose="020B0502040204020203" pitchFamily="34" charset="0"/>
                  <a:cs typeface="Segoe UI Light" panose="020B0502040204020203" pitchFamily="34" charset="0"/>
                </a:endParaRPr>
              </a:p>
            </p:txBody>
          </p:sp>
        </p:grpSp>
        <p:sp>
          <p:nvSpPr>
            <p:cNvPr id="21" name="TextBox 20"/>
            <p:cNvSpPr txBox="1"/>
            <p:nvPr/>
          </p:nvSpPr>
          <p:spPr>
            <a:xfrm>
              <a:off x="5184530" y="5925109"/>
              <a:ext cx="1426994"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Database User</a:t>
              </a:r>
              <a:endParaRPr lang="en-US" sz="1600" dirty="0">
                <a:solidFill>
                  <a:srgbClr val="000000"/>
                </a:solidFill>
                <a:latin typeface="Segoe UI Light" panose="020B0502040204020203" pitchFamily="34" charset="0"/>
                <a:cs typeface="Segoe UI Light" panose="020B0502040204020203" pitchFamily="34" charset="0"/>
              </a:endParaRPr>
            </a:p>
          </p:txBody>
        </p:sp>
        <p:sp>
          <p:nvSpPr>
            <p:cNvPr id="22" name="TextBox 21"/>
            <p:cNvSpPr txBox="1"/>
            <p:nvPr/>
          </p:nvSpPr>
          <p:spPr>
            <a:xfrm>
              <a:off x="719411" y="6509216"/>
              <a:ext cx="2566565" cy="338553"/>
            </a:xfrm>
            <a:prstGeom prst="rect">
              <a:avLst/>
            </a:prstGeom>
            <a:solidFill>
              <a:schemeClr val="bg1"/>
            </a:solidFill>
          </p:spPr>
          <p:txBody>
            <a:bodyPr wrap="squar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Authenticated by Windows</a:t>
              </a:r>
              <a:endParaRPr lang="en-US" sz="1600" dirty="0">
                <a:solidFill>
                  <a:srgbClr val="000000"/>
                </a:solidFill>
                <a:latin typeface="Segoe UI Light" panose="020B0502040204020203" pitchFamily="34" charset="0"/>
                <a:cs typeface="Segoe UI Light" panose="020B0502040204020203" pitchFamily="34" charset="0"/>
              </a:endParaRPr>
            </a:p>
          </p:txBody>
        </p:sp>
        <p:cxnSp>
          <p:nvCxnSpPr>
            <p:cNvPr id="23" name="Elbow Connector 22"/>
            <p:cNvCxnSpPr/>
            <p:nvPr/>
          </p:nvCxnSpPr>
          <p:spPr bwMode="auto">
            <a:xfrm>
              <a:off x="360513" y="1646136"/>
              <a:ext cx="5329085" cy="4073214"/>
            </a:xfrm>
            <a:prstGeom prst="bentConnector3">
              <a:avLst>
                <a:gd name="adj1" fmla="val -2412"/>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24" name="Elbow Connector 23"/>
            <p:cNvCxnSpPr/>
            <p:nvPr/>
          </p:nvCxnSpPr>
          <p:spPr bwMode="auto">
            <a:xfrm>
              <a:off x="1159841" y="3089043"/>
              <a:ext cx="4529757" cy="2630307"/>
            </a:xfrm>
            <a:prstGeom prst="bentConnector3">
              <a:avLst>
                <a:gd name="adj1" fmla="val -14597"/>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bwMode="auto">
            <a:xfrm>
              <a:off x="1671531" y="5038101"/>
              <a:ext cx="3995342" cy="683842"/>
            </a:xfrm>
            <a:prstGeom prst="bentConnector3">
              <a:avLst>
                <a:gd name="adj1" fmla="val -22405"/>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4446457" y="1960622"/>
              <a:ext cx="1337226"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Light" panose="020B0502040204020203" pitchFamily="34" charset="0"/>
                  <a:cs typeface="Segoe UI Light" panose="020B0502040204020203" pitchFamily="34" charset="0"/>
                </a:rPr>
                <a:t>Windows Login</a:t>
              </a:r>
              <a:endParaRPr lang="en-US" sz="1400" dirty="0">
                <a:solidFill>
                  <a:srgbClr val="000000"/>
                </a:solidFill>
                <a:latin typeface="Segoe UI Light" panose="020B0502040204020203" pitchFamily="34" charset="0"/>
                <a:cs typeface="Segoe UI Light" panose="020B0502040204020203" pitchFamily="34" charset="0"/>
              </a:endParaRPr>
            </a:p>
          </p:txBody>
        </p:sp>
        <p:sp>
          <p:nvSpPr>
            <p:cNvPr id="27" name="TextBox 26"/>
            <p:cNvSpPr txBox="1"/>
            <p:nvPr/>
          </p:nvSpPr>
          <p:spPr>
            <a:xfrm>
              <a:off x="5328873" y="2893382"/>
              <a:ext cx="1166986" cy="338554"/>
            </a:xfrm>
            <a:prstGeom prst="rect">
              <a:avLst/>
            </a:prstGeom>
            <a:noFill/>
            <a:effectLst/>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Server Role</a:t>
              </a:r>
              <a:endParaRPr lang="en-US" sz="1600" dirty="0">
                <a:solidFill>
                  <a:srgbClr val="000000"/>
                </a:solidFill>
                <a:latin typeface="Segoe UI Light" panose="020B0502040204020203" pitchFamily="34" charset="0"/>
                <a:cs typeface="Segoe UI Light" panose="020B0502040204020203" pitchFamily="34" charset="0"/>
              </a:endParaRPr>
            </a:p>
          </p:txBody>
        </p:sp>
        <p:cxnSp>
          <p:nvCxnSpPr>
            <p:cNvPr id="28" name="Elbow Connector 27"/>
            <p:cNvCxnSpPr/>
            <p:nvPr/>
          </p:nvCxnSpPr>
          <p:spPr bwMode="auto">
            <a:xfrm rot="16200000" flipH="1">
              <a:off x="5205589" y="2301481"/>
              <a:ext cx="447019" cy="273455"/>
            </a:xfrm>
            <a:prstGeom prst="bentConnector2">
              <a:avLst/>
            </a:prstGeom>
            <a:ln w="19050">
              <a:solidFill>
                <a:schemeClr val="tx1"/>
              </a:solidFill>
              <a:prstDash val="dash"/>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29" name="Elbow Connector 28"/>
            <p:cNvCxnSpPr/>
            <p:nvPr/>
          </p:nvCxnSpPr>
          <p:spPr bwMode="auto">
            <a:xfrm rot="5400000">
              <a:off x="5959899" y="2287732"/>
              <a:ext cx="500346" cy="322237"/>
            </a:xfrm>
            <a:prstGeom prst="bentConnector2">
              <a:avLst/>
            </a:prstGeom>
            <a:ln w="19050">
              <a:solidFill>
                <a:schemeClr val="tx1"/>
              </a:solidFill>
              <a:prstDash val="dash"/>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4399626" y="4420818"/>
              <a:ext cx="1417376" cy="338554"/>
            </a:xfrm>
            <a:prstGeom prst="rect">
              <a:avLst/>
            </a:prstGeom>
            <a:noFill/>
            <a:effectLst/>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Database Role</a:t>
              </a:r>
              <a:endParaRPr lang="en-US" sz="1600" dirty="0">
                <a:solidFill>
                  <a:srgbClr val="000000"/>
                </a:solidFill>
                <a:latin typeface="Segoe UI Light" panose="020B0502040204020203" pitchFamily="34" charset="0"/>
                <a:cs typeface="Segoe UI Light" panose="020B0502040204020203" pitchFamily="34" charset="0"/>
              </a:endParaRPr>
            </a:p>
          </p:txBody>
        </p:sp>
        <p:sp>
          <p:nvSpPr>
            <p:cNvPr id="31" name="TextBox 30"/>
            <p:cNvSpPr txBox="1"/>
            <p:nvPr/>
          </p:nvSpPr>
          <p:spPr>
            <a:xfrm>
              <a:off x="7618602" y="5189433"/>
              <a:ext cx="1433829" cy="523220"/>
            </a:xfrm>
            <a:prstGeom prst="rect">
              <a:avLst/>
            </a:prstGeom>
            <a:solidFill>
              <a:schemeClr val="bg1"/>
            </a:solidFill>
            <a:effectLst/>
          </p:spPr>
          <p:txBody>
            <a:bodyPr wrap="square" rtlCol="0">
              <a:spAutoFit/>
            </a:bodyPr>
            <a:lstStyle/>
            <a:p>
              <a:pPr lvl="0" fontAlgn="base">
                <a:spcBef>
                  <a:spcPct val="0"/>
                </a:spcBef>
                <a:spcAft>
                  <a:spcPct val="0"/>
                </a:spcAft>
              </a:pPr>
              <a:r>
                <a:rPr lang="en-GB" sz="1400" dirty="0">
                  <a:solidFill>
                    <a:srgbClr val="000000"/>
                  </a:solidFill>
                  <a:latin typeface="Segoe UI Light" panose="020B0502040204020203" pitchFamily="34" charset="0"/>
                  <a:cs typeface="Segoe UI Light" panose="020B0502040204020203" pitchFamily="34" charset="0"/>
                </a:rPr>
                <a:t>Authenticated by SQL Server</a:t>
              </a:r>
              <a:endParaRPr lang="en-US" sz="1400" dirty="0">
                <a:solidFill>
                  <a:srgbClr val="000000"/>
                </a:solidFill>
                <a:latin typeface="Segoe UI Light" panose="020B0502040204020203" pitchFamily="34" charset="0"/>
                <a:cs typeface="Segoe UI Light" panose="020B0502040204020203" pitchFamily="34" charset="0"/>
              </a:endParaRPr>
            </a:p>
          </p:txBody>
        </p:sp>
        <p:sp>
          <p:nvSpPr>
            <p:cNvPr id="32" name="TextBox 31"/>
            <p:cNvSpPr txBox="1"/>
            <p:nvPr/>
          </p:nvSpPr>
          <p:spPr>
            <a:xfrm>
              <a:off x="7038323" y="2619046"/>
              <a:ext cx="1285161" cy="523220"/>
            </a:xfrm>
            <a:prstGeom prst="rect">
              <a:avLst/>
            </a:prstGeom>
            <a:solidFill>
              <a:schemeClr val="bg1"/>
            </a:solidFill>
            <a:effectLst/>
          </p:spPr>
          <p:txBody>
            <a:bodyPr wrap="square" rtlCol="0">
              <a:spAutoFit/>
            </a:bodyPr>
            <a:lstStyle/>
            <a:p>
              <a:pPr lvl="0" fontAlgn="base">
                <a:spcBef>
                  <a:spcPct val="0"/>
                </a:spcBef>
                <a:spcAft>
                  <a:spcPct val="0"/>
                </a:spcAft>
              </a:pPr>
              <a:r>
                <a:rPr lang="en-GB" sz="1400" dirty="0">
                  <a:solidFill>
                    <a:srgbClr val="000000"/>
                  </a:solidFill>
                  <a:latin typeface="Segoe UI Light" panose="020B0502040204020203" pitchFamily="34" charset="0"/>
                  <a:cs typeface="Segoe UI Light" panose="020B0502040204020203" pitchFamily="34" charset="0"/>
                </a:rPr>
                <a:t>Authenticated by SQL Server</a:t>
              </a:r>
              <a:endParaRPr lang="en-US" sz="1400" dirty="0">
                <a:solidFill>
                  <a:srgbClr val="000000"/>
                </a:solidFill>
                <a:latin typeface="Segoe UI Light" panose="020B0502040204020203" pitchFamily="34" charset="0"/>
                <a:cs typeface="Segoe UI Light" panose="020B0502040204020203" pitchFamily="34" charset="0"/>
              </a:endParaRPr>
            </a:p>
          </p:txBody>
        </p:sp>
        <p:sp>
          <p:nvSpPr>
            <p:cNvPr id="33" name="TextBox 32"/>
            <p:cNvSpPr txBox="1"/>
            <p:nvPr/>
          </p:nvSpPr>
          <p:spPr>
            <a:xfrm>
              <a:off x="4534705" y="6293064"/>
              <a:ext cx="1417376" cy="338554"/>
            </a:xfrm>
            <a:prstGeom prst="rect">
              <a:avLst/>
            </a:prstGeom>
            <a:noFill/>
            <a:effectLst/>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Database Role</a:t>
              </a:r>
              <a:endParaRPr lang="en-US" sz="1600" dirty="0">
                <a:solidFill>
                  <a:srgbClr val="000000"/>
                </a:solidFill>
                <a:latin typeface="Segoe UI Light" panose="020B0502040204020203" pitchFamily="34" charset="0"/>
                <a:cs typeface="Segoe UI Light" panose="020B0502040204020203" pitchFamily="34" charset="0"/>
              </a:endParaRPr>
            </a:p>
          </p:txBody>
        </p:sp>
        <p:sp>
          <p:nvSpPr>
            <p:cNvPr id="34" name="TextBox 33"/>
            <p:cNvSpPr txBox="1"/>
            <p:nvPr/>
          </p:nvSpPr>
          <p:spPr>
            <a:xfrm>
              <a:off x="4351868" y="921142"/>
              <a:ext cx="2760243" cy="461665"/>
            </a:xfrm>
            <a:prstGeom prst="rect">
              <a:avLst/>
            </a:prstGeom>
            <a:noFill/>
            <a:effectLst/>
          </p:spPr>
          <p:txBody>
            <a:bodyPr wrap="none" rtlCol="0">
              <a:spAutoFit/>
            </a:bodyPr>
            <a:lstStyle/>
            <a:p>
              <a:pPr lvl="0" fontAlgn="base">
                <a:spcBef>
                  <a:spcPct val="0"/>
                </a:spcBef>
                <a:spcAft>
                  <a:spcPct val="0"/>
                </a:spcAft>
              </a:pPr>
              <a:r>
                <a:rPr lang="en-GB" sz="2400" dirty="0">
                  <a:solidFill>
                    <a:srgbClr val="000000"/>
                  </a:solidFill>
                  <a:latin typeface="Segoe UI Light" panose="020B0502040204020203" pitchFamily="34" charset="0"/>
                  <a:cs typeface="Segoe UI Light" panose="020B0502040204020203" pitchFamily="34" charset="0"/>
                </a:rPr>
                <a:t>SQL Server Instance</a:t>
              </a:r>
              <a:endParaRPr lang="en-US" sz="2400" dirty="0">
                <a:solidFill>
                  <a:srgbClr val="000000"/>
                </a:solidFill>
                <a:latin typeface="Segoe UI Light" panose="020B0502040204020203" pitchFamily="34" charset="0"/>
                <a:cs typeface="Segoe UI Light" panose="020B0502040204020203" pitchFamily="34" charset="0"/>
              </a:endParaRPr>
            </a:p>
          </p:txBody>
        </p:sp>
        <p:sp>
          <p:nvSpPr>
            <p:cNvPr id="35" name="TextBox 34"/>
            <p:cNvSpPr txBox="1"/>
            <p:nvPr/>
          </p:nvSpPr>
          <p:spPr>
            <a:xfrm>
              <a:off x="5215452" y="3328202"/>
              <a:ext cx="1087157" cy="369332"/>
            </a:xfrm>
            <a:prstGeom prst="rect">
              <a:avLst/>
            </a:prstGeom>
            <a:noFill/>
            <a:effectLst/>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Database</a:t>
              </a:r>
              <a:endParaRPr lang="en-US" dirty="0">
                <a:solidFill>
                  <a:srgbClr val="000000"/>
                </a:solidFill>
                <a:latin typeface="Segoe UI Light" panose="020B0502040204020203" pitchFamily="34" charset="0"/>
                <a:cs typeface="Segoe UI Light" panose="020B0502040204020203" pitchFamily="34" charset="0"/>
              </a:endParaRPr>
            </a:p>
          </p:txBody>
        </p:sp>
        <p:cxnSp>
          <p:nvCxnSpPr>
            <p:cNvPr id="36" name="Elbow Connector 35"/>
            <p:cNvCxnSpPr>
              <a:stCxn id="16" idx="2"/>
            </p:cNvCxnSpPr>
            <p:nvPr/>
          </p:nvCxnSpPr>
          <p:spPr bwMode="auto">
            <a:xfrm rot="5400000">
              <a:off x="5470604" y="2652854"/>
              <a:ext cx="3594120" cy="2538872"/>
            </a:xfrm>
            <a:prstGeom prst="bentConnector2">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513" y="992940"/>
              <a:ext cx="966061" cy="979028"/>
            </a:xfrm>
            <a:prstGeom prst="rect">
              <a:avLst/>
            </a:prstGeom>
          </p:spPr>
        </p:pic>
        <p:grpSp>
          <p:nvGrpSpPr>
            <p:cNvPr id="38" name="Group 37"/>
            <p:cNvGrpSpPr/>
            <p:nvPr/>
          </p:nvGrpSpPr>
          <p:grpSpPr>
            <a:xfrm>
              <a:off x="1118486" y="2297348"/>
              <a:ext cx="1347001" cy="1612273"/>
              <a:chOff x="1366112" y="2580677"/>
              <a:chExt cx="1347001" cy="1612273"/>
            </a:xfrm>
          </p:grpSpPr>
          <p:pic>
            <p:nvPicPr>
              <p:cNvPr id="58" name="Picture 5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6112" y="2580677"/>
                <a:ext cx="980402" cy="1058156"/>
              </a:xfrm>
              <a:prstGeom prst="rect">
                <a:avLst/>
              </a:prstGeom>
            </p:spPr>
          </p:pic>
          <p:grpSp>
            <p:nvGrpSpPr>
              <p:cNvPr id="59" name="Group 70"/>
              <p:cNvGrpSpPr>
                <a:grpSpLocks noChangeAspect="1"/>
              </p:cNvGrpSpPr>
              <p:nvPr/>
            </p:nvGrpSpPr>
            <p:grpSpPr bwMode="auto">
              <a:xfrm>
                <a:off x="1686584" y="2865235"/>
                <a:ext cx="1026529" cy="1327715"/>
                <a:chOff x="2323" y="2292"/>
                <a:chExt cx="1152" cy="1490"/>
              </a:xfrm>
            </p:grpSpPr>
            <p:sp>
              <p:nvSpPr>
                <p:cNvPr id="60" name="AutoShape 69"/>
                <p:cNvSpPr>
                  <a:spLocks noChangeAspect="1" noChangeArrowheads="1" noTextEdit="1"/>
                </p:cNvSpPr>
                <p:nvPr/>
              </p:nvSpPr>
              <p:spPr bwMode="auto">
                <a:xfrm>
                  <a:off x="2323" y="2292"/>
                  <a:ext cx="1152" cy="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72"/>
                <p:cNvSpPr>
                  <a:spLocks/>
                </p:cNvSpPr>
                <p:nvPr/>
              </p:nvSpPr>
              <p:spPr bwMode="auto">
                <a:xfrm>
                  <a:off x="2525" y="2650"/>
                  <a:ext cx="704" cy="723"/>
                </a:xfrm>
                <a:custGeom>
                  <a:avLst/>
                  <a:gdLst>
                    <a:gd name="T0" fmla="*/ 1476 w 1495"/>
                    <a:gd name="T1" fmla="*/ 631 h 1538"/>
                    <a:gd name="T2" fmla="*/ 630 w 1495"/>
                    <a:gd name="T3" fmla="*/ 82 h 1538"/>
                    <a:gd name="T4" fmla="*/ 82 w 1495"/>
                    <a:gd name="T5" fmla="*/ 927 h 1538"/>
                    <a:gd name="T6" fmla="*/ 191 w 1495"/>
                    <a:gd name="T7" fmla="*/ 1183 h 1538"/>
                    <a:gd name="T8" fmla="*/ 927 w 1495"/>
                    <a:gd name="T9" fmla="*/ 1476 h 1538"/>
                    <a:gd name="T10" fmla="*/ 1488 w 1495"/>
                    <a:gd name="T11" fmla="*/ 847 h 1538"/>
                    <a:gd name="T12" fmla="*/ 1476 w 1495"/>
                    <a:gd name="T13" fmla="*/ 631 h 1538"/>
                  </a:gdLst>
                  <a:ahLst/>
                  <a:cxnLst>
                    <a:cxn ang="0">
                      <a:pos x="T0" y="T1"/>
                    </a:cxn>
                    <a:cxn ang="0">
                      <a:pos x="T2" y="T3"/>
                    </a:cxn>
                    <a:cxn ang="0">
                      <a:pos x="T4" y="T5"/>
                    </a:cxn>
                    <a:cxn ang="0">
                      <a:pos x="T6" y="T7"/>
                    </a:cxn>
                    <a:cxn ang="0">
                      <a:pos x="T8" y="T9"/>
                    </a:cxn>
                    <a:cxn ang="0">
                      <a:pos x="T10" y="T11"/>
                    </a:cxn>
                    <a:cxn ang="0">
                      <a:pos x="T12" y="T13"/>
                    </a:cxn>
                  </a:cxnLst>
                  <a:rect l="0" t="0" r="r" b="b"/>
                  <a:pathLst>
                    <a:path w="1495" h="1538">
                      <a:moveTo>
                        <a:pt x="1476" y="631"/>
                      </a:moveTo>
                      <a:cubicBezTo>
                        <a:pt x="1394" y="246"/>
                        <a:pt x="1016" y="0"/>
                        <a:pt x="630" y="82"/>
                      </a:cubicBezTo>
                      <a:cubicBezTo>
                        <a:pt x="245" y="164"/>
                        <a:pt x="0" y="542"/>
                        <a:pt x="82" y="927"/>
                      </a:cubicBezTo>
                      <a:cubicBezTo>
                        <a:pt x="102" y="1022"/>
                        <a:pt x="140" y="1108"/>
                        <a:pt x="191" y="1183"/>
                      </a:cubicBezTo>
                      <a:cubicBezTo>
                        <a:pt x="350" y="1413"/>
                        <a:pt x="636" y="1538"/>
                        <a:pt x="927" y="1476"/>
                      </a:cubicBezTo>
                      <a:cubicBezTo>
                        <a:pt x="1239" y="1410"/>
                        <a:pt x="1460" y="1149"/>
                        <a:pt x="1488" y="847"/>
                      </a:cubicBezTo>
                      <a:cubicBezTo>
                        <a:pt x="1495" y="776"/>
                        <a:pt x="1491" y="704"/>
                        <a:pt x="1476" y="63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73"/>
                <p:cNvSpPr>
                  <a:spLocks/>
                </p:cNvSpPr>
                <p:nvPr/>
              </p:nvSpPr>
              <p:spPr bwMode="auto">
                <a:xfrm>
                  <a:off x="2639" y="2679"/>
                  <a:ext cx="322" cy="117"/>
                </a:xfrm>
                <a:custGeom>
                  <a:avLst/>
                  <a:gdLst>
                    <a:gd name="T0" fmla="*/ 37 w 684"/>
                    <a:gd name="T1" fmla="*/ 232 h 250"/>
                    <a:gd name="T2" fmla="*/ 154 w 684"/>
                    <a:gd name="T3" fmla="*/ 222 h 250"/>
                    <a:gd name="T4" fmla="*/ 242 w 684"/>
                    <a:gd name="T5" fmla="*/ 211 h 250"/>
                    <a:gd name="T6" fmla="*/ 240 w 684"/>
                    <a:gd name="T7" fmla="*/ 208 h 250"/>
                    <a:gd name="T8" fmla="*/ 237 w 684"/>
                    <a:gd name="T9" fmla="*/ 198 h 250"/>
                    <a:gd name="T10" fmla="*/ 243 w 684"/>
                    <a:gd name="T11" fmla="*/ 189 h 250"/>
                    <a:gd name="T12" fmla="*/ 303 w 684"/>
                    <a:gd name="T13" fmla="*/ 154 h 250"/>
                    <a:gd name="T14" fmla="*/ 384 w 684"/>
                    <a:gd name="T15" fmla="*/ 137 h 250"/>
                    <a:gd name="T16" fmla="*/ 424 w 684"/>
                    <a:gd name="T17" fmla="*/ 137 h 250"/>
                    <a:gd name="T18" fmla="*/ 433 w 684"/>
                    <a:gd name="T19" fmla="*/ 142 h 250"/>
                    <a:gd name="T20" fmla="*/ 444 w 684"/>
                    <a:gd name="T21" fmla="*/ 159 h 250"/>
                    <a:gd name="T22" fmla="*/ 453 w 684"/>
                    <a:gd name="T23" fmla="*/ 152 h 250"/>
                    <a:gd name="T24" fmla="*/ 479 w 684"/>
                    <a:gd name="T25" fmla="*/ 111 h 250"/>
                    <a:gd name="T26" fmla="*/ 483 w 684"/>
                    <a:gd name="T27" fmla="*/ 108 h 250"/>
                    <a:gd name="T28" fmla="*/ 512 w 684"/>
                    <a:gd name="T29" fmla="*/ 88 h 250"/>
                    <a:gd name="T30" fmla="*/ 504 w 684"/>
                    <a:gd name="T31" fmla="*/ 85 h 250"/>
                    <a:gd name="T32" fmla="*/ 496 w 684"/>
                    <a:gd name="T33" fmla="*/ 73 h 250"/>
                    <a:gd name="T34" fmla="*/ 504 w 684"/>
                    <a:gd name="T35" fmla="*/ 61 h 250"/>
                    <a:gd name="T36" fmla="*/ 569 w 684"/>
                    <a:gd name="T37" fmla="*/ 36 h 250"/>
                    <a:gd name="T38" fmla="*/ 571 w 684"/>
                    <a:gd name="T39" fmla="*/ 35 h 250"/>
                    <a:gd name="T40" fmla="*/ 656 w 684"/>
                    <a:gd name="T41" fmla="*/ 17 h 250"/>
                    <a:gd name="T42" fmla="*/ 670 w 684"/>
                    <a:gd name="T43" fmla="*/ 23 h 250"/>
                    <a:gd name="T44" fmla="*/ 670 w 684"/>
                    <a:gd name="T45" fmla="*/ 25 h 250"/>
                    <a:gd name="T46" fmla="*/ 684 w 684"/>
                    <a:gd name="T47" fmla="*/ 21 h 250"/>
                    <a:gd name="T48" fmla="*/ 388 w 684"/>
                    <a:gd name="T49" fmla="*/ 21 h 250"/>
                    <a:gd name="T50" fmla="*/ 0 w 684"/>
                    <a:gd name="T51" fmla="*/ 250 h 250"/>
                    <a:gd name="T52" fmla="*/ 33 w 684"/>
                    <a:gd name="T53" fmla="*/ 233 h 250"/>
                    <a:gd name="T54" fmla="*/ 37 w 684"/>
                    <a:gd name="T55" fmla="*/ 232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4" h="250">
                      <a:moveTo>
                        <a:pt x="37" y="232"/>
                      </a:moveTo>
                      <a:cubicBezTo>
                        <a:pt x="154" y="222"/>
                        <a:pt x="154" y="222"/>
                        <a:pt x="154" y="222"/>
                      </a:cubicBezTo>
                      <a:cubicBezTo>
                        <a:pt x="242" y="211"/>
                        <a:pt x="242" y="211"/>
                        <a:pt x="242" y="211"/>
                      </a:cubicBezTo>
                      <a:cubicBezTo>
                        <a:pt x="240" y="208"/>
                        <a:pt x="240" y="208"/>
                        <a:pt x="240" y="208"/>
                      </a:cubicBezTo>
                      <a:cubicBezTo>
                        <a:pt x="238" y="205"/>
                        <a:pt x="237" y="202"/>
                        <a:pt x="237" y="198"/>
                      </a:cubicBezTo>
                      <a:cubicBezTo>
                        <a:pt x="238" y="195"/>
                        <a:pt x="240" y="191"/>
                        <a:pt x="243" y="189"/>
                      </a:cubicBezTo>
                      <a:cubicBezTo>
                        <a:pt x="253" y="182"/>
                        <a:pt x="287" y="158"/>
                        <a:pt x="303" y="154"/>
                      </a:cubicBezTo>
                      <a:cubicBezTo>
                        <a:pt x="384" y="137"/>
                        <a:pt x="384" y="137"/>
                        <a:pt x="384" y="137"/>
                      </a:cubicBezTo>
                      <a:cubicBezTo>
                        <a:pt x="395" y="135"/>
                        <a:pt x="419" y="136"/>
                        <a:pt x="424" y="137"/>
                      </a:cubicBezTo>
                      <a:cubicBezTo>
                        <a:pt x="428" y="137"/>
                        <a:pt x="431" y="139"/>
                        <a:pt x="433" y="142"/>
                      </a:cubicBezTo>
                      <a:cubicBezTo>
                        <a:pt x="434" y="143"/>
                        <a:pt x="440" y="151"/>
                        <a:pt x="444" y="159"/>
                      </a:cubicBezTo>
                      <a:cubicBezTo>
                        <a:pt x="447" y="157"/>
                        <a:pt x="450" y="154"/>
                        <a:pt x="453" y="152"/>
                      </a:cubicBezTo>
                      <a:cubicBezTo>
                        <a:pt x="479" y="111"/>
                        <a:pt x="479" y="111"/>
                        <a:pt x="479" y="111"/>
                      </a:cubicBezTo>
                      <a:cubicBezTo>
                        <a:pt x="480" y="110"/>
                        <a:pt x="481" y="109"/>
                        <a:pt x="483" y="108"/>
                      </a:cubicBezTo>
                      <a:cubicBezTo>
                        <a:pt x="512" y="88"/>
                        <a:pt x="512" y="88"/>
                        <a:pt x="512" y="88"/>
                      </a:cubicBezTo>
                      <a:cubicBezTo>
                        <a:pt x="504" y="85"/>
                        <a:pt x="504" y="85"/>
                        <a:pt x="504" y="85"/>
                      </a:cubicBezTo>
                      <a:cubicBezTo>
                        <a:pt x="499" y="83"/>
                        <a:pt x="496" y="78"/>
                        <a:pt x="496" y="73"/>
                      </a:cubicBezTo>
                      <a:cubicBezTo>
                        <a:pt x="496" y="68"/>
                        <a:pt x="499" y="63"/>
                        <a:pt x="504" y="61"/>
                      </a:cubicBezTo>
                      <a:cubicBezTo>
                        <a:pt x="569" y="36"/>
                        <a:pt x="569" y="36"/>
                        <a:pt x="569" y="36"/>
                      </a:cubicBezTo>
                      <a:cubicBezTo>
                        <a:pt x="569" y="35"/>
                        <a:pt x="570" y="35"/>
                        <a:pt x="571" y="35"/>
                      </a:cubicBezTo>
                      <a:cubicBezTo>
                        <a:pt x="656" y="17"/>
                        <a:pt x="656" y="17"/>
                        <a:pt x="656" y="17"/>
                      </a:cubicBezTo>
                      <a:cubicBezTo>
                        <a:pt x="661" y="16"/>
                        <a:pt x="667" y="19"/>
                        <a:pt x="670" y="23"/>
                      </a:cubicBezTo>
                      <a:cubicBezTo>
                        <a:pt x="670" y="24"/>
                        <a:pt x="670" y="25"/>
                        <a:pt x="670" y="25"/>
                      </a:cubicBezTo>
                      <a:cubicBezTo>
                        <a:pt x="684" y="21"/>
                        <a:pt x="684" y="21"/>
                        <a:pt x="684" y="21"/>
                      </a:cubicBezTo>
                      <a:cubicBezTo>
                        <a:pt x="589" y="1"/>
                        <a:pt x="489" y="0"/>
                        <a:pt x="388" y="21"/>
                      </a:cubicBezTo>
                      <a:cubicBezTo>
                        <a:pt x="231" y="54"/>
                        <a:pt x="98" y="137"/>
                        <a:pt x="0" y="250"/>
                      </a:cubicBezTo>
                      <a:cubicBezTo>
                        <a:pt x="33" y="233"/>
                        <a:pt x="33" y="233"/>
                        <a:pt x="33" y="233"/>
                      </a:cubicBezTo>
                      <a:cubicBezTo>
                        <a:pt x="34" y="232"/>
                        <a:pt x="36" y="232"/>
                        <a:pt x="37" y="232"/>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74"/>
                <p:cNvSpPr>
                  <a:spLocks/>
                </p:cNvSpPr>
                <p:nvPr/>
              </p:nvSpPr>
              <p:spPr bwMode="auto">
                <a:xfrm>
                  <a:off x="2584" y="2686"/>
                  <a:ext cx="465" cy="292"/>
                </a:xfrm>
                <a:custGeom>
                  <a:avLst/>
                  <a:gdLst>
                    <a:gd name="T0" fmla="*/ 637 w 988"/>
                    <a:gd name="T1" fmla="*/ 380 h 621"/>
                    <a:gd name="T2" fmla="*/ 686 w 988"/>
                    <a:gd name="T3" fmla="*/ 359 h 621"/>
                    <a:gd name="T4" fmla="*/ 681 w 988"/>
                    <a:gd name="T5" fmla="*/ 324 h 621"/>
                    <a:gd name="T6" fmla="*/ 671 w 988"/>
                    <a:gd name="T7" fmla="*/ 310 h 621"/>
                    <a:gd name="T8" fmla="*/ 719 w 988"/>
                    <a:gd name="T9" fmla="*/ 297 h 621"/>
                    <a:gd name="T10" fmla="*/ 739 w 988"/>
                    <a:gd name="T11" fmla="*/ 268 h 621"/>
                    <a:gd name="T12" fmla="*/ 672 w 988"/>
                    <a:gd name="T13" fmla="*/ 221 h 621"/>
                    <a:gd name="T14" fmla="*/ 644 w 988"/>
                    <a:gd name="T15" fmla="*/ 204 h 621"/>
                    <a:gd name="T16" fmla="*/ 579 w 988"/>
                    <a:gd name="T17" fmla="*/ 227 h 621"/>
                    <a:gd name="T18" fmla="*/ 554 w 988"/>
                    <a:gd name="T19" fmla="*/ 280 h 621"/>
                    <a:gd name="T20" fmla="*/ 543 w 988"/>
                    <a:gd name="T21" fmla="*/ 272 h 621"/>
                    <a:gd name="T22" fmla="*/ 525 w 988"/>
                    <a:gd name="T23" fmla="*/ 231 h 621"/>
                    <a:gd name="T24" fmla="*/ 587 w 988"/>
                    <a:gd name="T25" fmla="*/ 202 h 621"/>
                    <a:gd name="T26" fmla="*/ 624 w 988"/>
                    <a:gd name="T27" fmla="*/ 171 h 621"/>
                    <a:gd name="T28" fmla="*/ 646 w 988"/>
                    <a:gd name="T29" fmla="*/ 189 h 621"/>
                    <a:gd name="T30" fmla="*/ 658 w 988"/>
                    <a:gd name="T31" fmla="*/ 192 h 621"/>
                    <a:gd name="T32" fmla="*/ 694 w 988"/>
                    <a:gd name="T33" fmla="*/ 183 h 621"/>
                    <a:gd name="T34" fmla="*/ 721 w 988"/>
                    <a:gd name="T35" fmla="*/ 169 h 621"/>
                    <a:gd name="T36" fmla="*/ 718 w 988"/>
                    <a:gd name="T37" fmla="*/ 119 h 621"/>
                    <a:gd name="T38" fmla="*/ 674 w 988"/>
                    <a:gd name="T39" fmla="*/ 99 h 621"/>
                    <a:gd name="T40" fmla="*/ 724 w 988"/>
                    <a:gd name="T41" fmla="*/ 73 h 621"/>
                    <a:gd name="T42" fmla="*/ 790 w 988"/>
                    <a:gd name="T43" fmla="*/ 101 h 621"/>
                    <a:gd name="T44" fmla="*/ 777 w 988"/>
                    <a:gd name="T45" fmla="*/ 119 h 621"/>
                    <a:gd name="T46" fmla="*/ 819 w 988"/>
                    <a:gd name="T47" fmla="*/ 192 h 621"/>
                    <a:gd name="T48" fmla="*/ 864 w 988"/>
                    <a:gd name="T49" fmla="*/ 157 h 621"/>
                    <a:gd name="T50" fmla="*/ 969 w 988"/>
                    <a:gd name="T51" fmla="*/ 93 h 621"/>
                    <a:gd name="T52" fmla="*/ 988 w 988"/>
                    <a:gd name="T53" fmla="*/ 73 h 621"/>
                    <a:gd name="T54" fmla="*/ 787 w 988"/>
                    <a:gd name="T55" fmla="*/ 9 h 621"/>
                    <a:gd name="T56" fmla="*/ 773 w 988"/>
                    <a:gd name="T57" fmla="*/ 1 h 621"/>
                    <a:gd name="T58" fmla="*/ 686 w 988"/>
                    <a:gd name="T59" fmla="*/ 20 h 621"/>
                    <a:gd name="T60" fmla="*/ 613 w 988"/>
                    <a:gd name="T61" fmla="*/ 57 h 621"/>
                    <a:gd name="T62" fmla="*/ 629 w 988"/>
                    <a:gd name="T63" fmla="*/ 72 h 621"/>
                    <a:gd name="T64" fmla="*/ 596 w 988"/>
                    <a:gd name="T65" fmla="*/ 95 h 621"/>
                    <a:gd name="T66" fmla="*/ 561 w 988"/>
                    <a:gd name="T67" fmla="*/ 143 h 621"/>
                    <a:gd name="T68" fmla="*/ 541 w 988"/>
                    <a:gd name="T69" fmla="*/ 121 h 621"/>
                    <a:gd name="T70" fmla="*/ 420 w 988"/>
                    <a:gd name="T71" fmla="*/ 138 h 621"/>
                    <a:gd name="T72" fmla="*/ 354 w 988"/>
                    <a:gd name="T73" fmla="*/ 182 h 621"/>
                    <a:gd name="T74" fmla="*/ 359 w 988"/>
                    <a:gd name="T75" fmla="*/ 195 h 621"/>
                    <a:gd name="T76" fmla="*/ 154 w 988"/>
                    <a:gd name="T77" fmla="*/ 216 h 621"/>
                    <a:gd name="T78" fmla="*/ 117 w 988"/>
                    <a:gd name="T79" fmla="*/ 234 h 621"/>
                    <a:gd name="T80" fmla="*/ 9 w 988"/>
                    <a:gd name="T81" fmla="*/ 417 h 621"/>
                    <a:gd name="T82" fmla="*/ 49 w 988"/>
                    <a:gd name="T83" fmla="*/ 392 h 621"/>
                    <a:gd name="T84" fmla="*/ 98 w 988"/>
                    <a:gd name="T85" fmla="*/ 356 h 621"/>
                    <a:gd name="T86" fmla="*/ 178 w 988"/>
                    <a:gd name="T87" fmla="*/ 350 h 621"/>
                    <a:gd name="T88" fmla="*/ 181 w 988"/>
                    <a:gd name="T89" fmla="*/ 431 h 621"/>
                    <a:gd name="T90" fmla="*/ 158 w 988"/>
                    <a:gd name="T91" fmla="*/ 508 h 621"/>
                    <a:gd name="T92" fmla="*/ 184 w 988"/>
                    <a:gd name="T93" fmla="*/ 575 h 621"/>
                    <a:gd name="T94" fmla="*/ 260 w 988"/>
                    <a:gd name="T95" fmla="*/ 542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8" h="621">
                      <a:moveTo>
                        <a:pt x="602" y="414"/>
                      </a:moveTo>
                      <a:cubicBezTo>
                        <a:pt x="637" y="380"/>
                        <a:pt x="637" y="380"/>
                        <a:pt x="637" y="380"/>
                      </a:cubicBezTo>
                      <a:cubicBezTo>
                        <a:pt x="675" y="371"/>
                        <a:pt x="675" y="371"/>
                        <a:pt x="675" y="371"/>
                      </a:cubicBezTo>
                      <a:cubicBezTo>
                        <a:pt x="681" y="370"/>
                        <a:pt x="686" y="365"/>
                        <a:pt x="686" y="359"/>
                      </a:cubicBezTo>
                      <a:cubicBezTo>
                        <a:pt x="686" y="334"/>
                        <a:pt x="686" y="334"/>
                        <a:pt x="686" y="334"/>
                      </a:cubicBezTo>
                      <a:cubicBezTo>
                        <a:pt x="686" y="330"/>
                        <a:pt x="684" y="326"/>
                        <a:pt x="681" y="324"/>
                      </a:cubicBezTo>
                      <a:cubicBezTo>
                        <a:pt x="668" y="314"/>
                        <a:pt x="668" y="314"/>
                        <a:pt x="668" y="314"/>
                      </a:cubicBezTo>
                      <a:cubicBezTo>
                        <a:pt x="671" y="310"/>
                        <a:pt x="671" y="310"/>
                        <a:pt x="671" y="310"/>
                      </a:cubicBezTo>
                      <a:cubicBezTo>
                        <a:pt x="712" y="301"/>
                        <a:pt x="712" y="301"/>
                        <a:pt x="712" y="301"/>
                      </a:cubicBezTo>
                      <a:cubicBezTo>
                        <a:pt x="714" y="301"/>
                        <a:pt x="717" y="299"/>
                        <a:pt x="719" y="297"/>
                      </a:cubicBezTo>
                      <a:cubicBezTo>
                        <a:pt x="735" y="279"/>
                        <a:pt x="735" y="279"/>
                        <a:pt x="735" y="279"/>
                      </a:cubicBezTo>
                      <a:cubicBezTo>
                        <a:pt x="738" y="276"/>
                        <a:pt x="739" y="272"/>
                        <a:pt x="739" y="268"/>
                      </a:cubicBezTo>
                      <a:cubicBezTo>
                        <a:pt x="738" y="264"/>
                        <a:pt x="736" y="261"/>
                        <a:pt x="733" y="259"/>
                      </a:cubicBezTo>
                      <a:cubicBezTo>
                        <a:pt x="672" y="221"/>
                        <a:pt x="672" y="221"/>
                        <a:pt x="672" y="221"/>
                      </a:cubicBezTo>
                      <a:cubicBezTo>
                        <a:pt x="655" y="207"/>
                        <a:pt x="655" y="207"/>
                        <a:pt x="655" y="207"/>
                      </a:cubicBezTo>
                      <a:cubicBezTo>
                        <a:pt x="652" y="204"/>
                        <a:pt x="648" y="203"/>
                        <a:pt x="644" y="204"/>
                      </a:cubicBezTo>
                      <a:cubicBezTo>
                        <a:pt x="589" y="216"/>
                        <a:pt x="589" y="216"/>
                        <a:pt x="589" y="216"/>
                      </a:cubicBezTo>
                      <a:cubicBezTo>
                        <a:pt x="584" y="217"/>
                        <a:pt x="580" y="221"/>
                        <a:pt x="579" y="227"/>
                      </a:cubicBezTo>
                      <a:cubicBezTo>
                        <a:pt x="574" y="272"/>
                        <a:pt x="574" y="272"/>
                        <a:pt x="574" y="272"/>
                      </a:cubicBezTo>
                      <a:cubicBezTo>
                        <a:pt x="554" y="280"/>
                        <a:pt x="554" y="280"/>
                        <a:pt x="554" y="280"/>
                      </a:cubicBezTo>
                      <a:cubicBezTo>
                        <a:pt x="553" y="279"/>
                        <a:pt x="553" y="278"/>
                        <a:pt x="552" y="277"/>
                      </a:cubicBezTo>
                      <a:cubicBezTo>
                        <a:pt x="550" y="274"/>
                        <a:pt x="547" y="272"/>
                        <a:pt x="543" y="272"/>
                      </a:cubicBezTo>
                      <a:cubicBezTo>
                        <a:pt x="502" y="267"/>
                        <a:pt x="502" y="267"/>
                        <a:pt x="502" y="267"/>
                      </a:cubicBezTo>
                      <a:cubicBezTo>
                        <a:pt x="525" y="231"/>
                        <a:pt x="525" y="231"/>
                        <a:pt x="525" y="231"/>
                      </a:cubicBezTo>
                      <a:cubicBezTo>
                        <a:pt x="578" y="215"/>
                        <a:pt x="578" y="215"/>
                        <a:pt x="578" y="215"/>
                      </a:cubicBezTo>
                      <a:cubicBezTo>
                        <a:pt x="583" y="213"/>
                        <a:pt x="587" y="208"/>
                        <a:pt x="587" y="202"/>
                      </a:cubicBezTo>
                      <a:cubicBezTo>
                        <a:pt x="585" y="179"/>
                        <a:pt x="585" y="179"/>
                        <a:pt x="585" y="179"/>
                      </a:cubicBezTo>
                      <a:cubicBezTo>
                        <a:pt x="624" y="171"/>
                        <a:pt x="624" y="171"/>
                        <a:pt x="624" y="171"/>
                      </a:cubicBezTo>
                      <a:cubicBezTo>
                        <a:pt x="640" y="186"/>
                        <a:pt x="640" y="186"/>
                        <a:pt x="640" y="186"/>
                      </a:cubicBezTo>
                      <a:cubicBezTo>
                        <a:pt x="642" y="187"/>
                        <a:pt x="644" y="189"/>
                        <a:pt x="646" y="189"/>
                      </a:cubicBezTo>
                      <a:cubicBezTo>
                        <a:pt x="653" y="191"/>
                        <a:pt x="653" y="191"/>
                        <a:pt x="653" y="191"/>
                      </a:cubicBezTo>
                      <a:cubicBezTo>
                        <a:pt x="655" y="192"/>
                        <a:pt x="656" y="192"/>
                        <a:pt x="658" y="192"/>
                      </a:cubicBezTo>
                      <a:cubicBezTo>
                        <a:pt x="684" y="190"/>
                        <a:pt x="684" y="190"/>
                        <a:pt x="684" y="190"/>
                      </a:cubicBezTo>
                      <a:cubicBezTo>
                        <a:pt x="688" y="190"/>
                        <a:pt x="692" y="187"/>
                        <a:pt x="694" y="183"/>
                      </a:cubicBezTo>
                      <a:cubicBezTo>
                        <a:pt x="698" y="177"/>
                        <a:pt x="698" y="177"/>
                        <a:pt x="698" y="177"/>
                      </a:cubicBezTo>
                      <a:cubicBezTo>
                        <a:pt x="721" y="169"/>
                        <a:pt x="721" y="169"/>
                        <a:pt x="721" y="169"/>
                      </a:cubicBezTo>
                      <a:cubicBezTo>
                        <a:pt x="728" y="167"/>
                        <a:pt x="731" y="159"/>
                        <a:pt x="729" y="153"/>
                      </a:cubicBezTo>
                      <a:cubicBezTo>
                        <a:pt x="718" y="119"/>
                        <a:pt x="718" y="119"/>
                        <a:pt x="718" y="119"/>
                      </a:cubicBezTo>
                      <a:cubicBezTo>
                        <a:pt x="717" y="115"/>
                        <a:pt x="714" y="112"/>
                        <a:pt x="710" y="111"/>
                      </a:cubicBezTo>
                      <a:cubicBezTo>
                        <a:pt x="674" y="99"/>
                        <a:pt x="674" y="99"/>
                        <a:pt x="674" y="99"/>
                      </a:cubicBezTo>
                      <a:cubicBezTo>
                        <a:pt x="670" y="96"/>
                        <a:pt x="670" y="96"/>
                        <a:pt x="670" y="96"/>
                      </a:cubicBezTo>
                      <a:cubicBezTo>
                        <a:pt x="724" y="73"/>
                        <a:pt x="724" y="73"/>
                        <a:pt x="724" y="73"/>
                      </a:cubicBezTo>
                      <a:cubicBezTo>
                        <a:pt x="766" y="81"/>
                        <a:pt x="766" y="81"/>
                        <a:pt x="766" y="81"/>
                      </a:cubicBezTo>
                      <a:cubicBezTo>
                        <a:pt x="790" y="101"/>
                        <a:pt x="790" y="101"/>
                        <a:pt x="790" y="101"/>
                      </a:cubicBezTo>
                      <a:cubicBezTo>
                        <a:pt x="781" y="112"/>
                        <a:pt x="781" y="112"/>
                        <a:pt x="781" y="112"/>
                      </a:cubicBezTo>
                      <a:cubicBezTo>
                        <a:pt x="779" y="114"/>
                        <a:pt x="778" y="116"/>
                        <a:pt x="777" y="119"/>
                      </a:cubicBezTo>
                      <a:cubicBezTo>
                        <a:pt x="774" y="152"/>
                        <a:pt x="777" y="158"/>
                        <a:pt x="779" y="161"/>
                      </a:cubicBezTo>
                      <a:cubicBezTo>
                        <a:pt x="780" y="163"/>
                        <a:pt x="783" y="169"/>
                        <a:pt x="819" y="192"/>
                      </a:cubicBezTo>
                      <a:cubicBezTo>
                        <a:pt x="824" y="195"/>
                        <a:pt x="831" y="194"/>
                        <a:pt x="836" y="189"/>
                      </a:cubicBezTo>
                      <a:cubicBezTo>
                        <a:pt x="864" y="157"/>
                        <a:pt x="864" y="157"/>
                        <a:pt x="864" y="157"/>
                      </a:cubicBezTo>
                      <a:cubicBezTo>
                        <a:pt x="884" y="135"/>
                        <a:pt x="884" y="135"/>
                        <a:pt x="884" y="135"/>
                      </a:cubicBezTo>
                      <a:cubicBezTo>
                        <a:pt x="969" y="93"/>
                        <a:pt x="969" y="93"/>
                        <a:pt x="969" y="93"/>
                      </a:cubicBezTo>
                      <a:cubicBezTo>
                        <a:pt x="971" y="92"/>
                        <a:pt x="972" y="91"/>
                        <a:pt x="974" y="90"/>
                      </a:cubicBezTo>
                      <a:cubicBezTo>
                        <a:pt x="988" y="73"/>
                        <a:pt x="988" y="73"/>
                        <a:pt x="988" y="73"/>
                      </a:cubicBezTo>
                      <a:cubicBezTo>
                        <a:pt x="929" y="41"/>
                        <a:pt x="866" y="18"/>
                        <a:pt x="801" y="5"/>
                      </a:cubicBezTo>
                      <a:cubicBezTo>
                        <a:pt x="787" y="9"/>
                        <a:pt x="787" y="9"/>
                        <a:pt x="787" y="9"/>
                      </a:cubicBezTo>
                      <a:cubicBezTo>
                        <a:pt x="787" y="9"/>
                        <a:pt x="787" y="8"/>
                        <a:pt x="787" y="7"/>
                      </a:cubicBezTo>
                      <a:cubicBezTo>
                        <a:pt x="784" y="3"/>
                        <a:pt x="778" y="0"/>
                        <a:pt x="773" y="1"/>
                      </a:cubicBezTo>
                      <a:cubicBezTo>
                        <a:pt x="688" y="19"/>
                        <a:pt x="688" y="19"/>
                        <a:pt x="688" y="19"/>
                      </a:cubicBezTo>
                      <a:cubicBezTo>
                        <a:pt x="687" y="19"/>
                        <a:pt x="686" y="19"/>
                        <a:pt x="686" y="20"/>
                      </a:cubicBezTo>
                      <a:cubicBezTo>
                        <a:pt x="621" y="45"/>
                        <a:pt x="621" y="45"/>
                        <a:pt x="621" y="45"/>
                      </a:cubicBezTo>
                      <a:cubicBezTo>
                        <a:pt x="616" y="47"/>
                        <a:pt x="613" y="52"/>
                        <a:pt x="613" y="57"/>
                      </a:cubicBezTo>
                      <a:cubicBezTo>
                        <a:pt x="613" y="62"/>
                        <a:pt x="616" y="67"/>
                        <a:pt x="621" y="69"/>
                      </a:cubicBezTo>
                      <a:cubicBezTo>
                        <a:pt x="629" y="72"/>
                        <a:pt x="629" y="72"/>
                        <a:pt x="629" y="72"/>
                      </a:cubicBezTo>
                      <a:cubicBezTo>
                        <a:pt x="600" y="92"/>
                        <a:pt x="600" y="92"/>
                        <a:pt x="600" y="92"/>
                      </a:cubicBezTo>
                      <a:cubicBezTo>
                        <a:pt x="598" y="93"/>
                        <a:pt x="597" y="94"/>
                        <a:pt x="596" y="95"/>
                      </a:cubicBezTo>
                      <a:cubicBezTo>
                        <a:pt x="570" y="136"/>
                        <a:pt x="570" y="136"/>
                        <a:pt x="570" y="136"/>
                      </a:cubicBezTo>
                      <a:cubicBezTo>
                        <a:pt x="567" y="138"/>
                        <a:pt x="564" y="141"/>
                        <a:pt x="561" y="143"/>
                      </a:cubicBezTo>
                      <a:cubicBezTo>
                        <a:pt x="557" y="135"/>
                        <a:pt x="551" y="127"/>
                        <a:pt x="550" y="126"/>
                      </a:cubicBezTo>
                      <a:cubicBezTo>
                        <a:pt x="548" y="123"/>
                        <a:pt x="545" y="121"/>
                        <a:pt x="541" y="121"/>
                      </a:cubicBezTo>
                      <a:cubicBezTo>
                        <a:pt x="536" y="120"/>
                        <a:pt x="512" y="119"/>
                        <a:pt x="501" y="121"/>
                      </a:cubicBezTo>
                      <a:cubicBezTo>
                        <a:pt x="420" y="138"/>
                        <a:pt x="420" y="138"/>
                        <a:pt x="420" y="138"/>
                      </a:cubicBezTo>
                      <a:cubicBezTo>
                        <a:pt x="404" y="142"/>
                        <a:pt x="370" y="166"/>
                        <a:pt x="360" y="173"/>
                      </a:cubicBezTo>
                      <a:cubicBezTo>
                        <a:pt x="357" y="175"/>
                        <a:pt x="355" y="179"/>
                        <a:pt x="354" y="182"/>
                      </a:cubicBezTo>
                      <a:cubicBezTo>
                        <a:pt x="354" y="186"/>
                        <a:pt x="355" y="189"/>
                        <a:pt x="357" y="192"/>
                      </a:cubicBezTo>
                      <a:cubicBezTo>
                        <a:pt x="359" y="195"/>
                        <a:pt x="359" y="195"/>
                        <a:pt x="359" y="195"/>
                      </a:cubicBezTo>
                      <a:cubicBezTo>
                        <a:pt x="271" y="206"/>
                        <a:pt x="271" y="206"/>
                        <a:pt x="271" y="206"/>
                      </a:cubicBezTo>
                      <a:cubicBezTo>
                        <a:pt x="154" y="216"/>
                        <a:pt x="154" y="216"/>
                        <a:pt x="154" y="216"/>
                      </a:cubicBezTo>
                      <a:cubicBezTo>
                        <a:pt x="153" y="216"/>
                        <a:pt x="151" y="216"/>
                        <a:pt x="150" y="217"/>
                      </a:cubicBezTo>
                      <a:cubicBezTo>
                        <a:pt x="117" y="234"/>
                        <a:pt x="117" y="234"/>
                        <a:pt x="117" y="234"/>
                      </a:cubicBezTo>
                      <a:cubicBezTo>
                        <a:pt x="68" y="289"/>
                        <a:pt x="29" y="352"/>
                        <a:pt x="0" y="419"/>
                      </a:cubicBezTo>
                      <a:cubicBezTo>
                        <a:pt x="9" y="417"/>
                        <a:pt x="9" y="417"/>
                        <a:pt x="9" y="417"/>
                      </a:cubicBezTo>
                      <a:cubicBezTo>
                        <a:pt x="10" y="416"/>
                        <a:pt x="11" y="416"/>
                        <a:pt x="13" y="415"/>
                      </a:cubicBezTo>
                      <a:cubicBezTo>
                        <a:pt x="49" y="392"/>
                        <a:pt x="49" y="392"/>
                        <a:pt x="49" y="392"/>
                      </a:cubicBezTo>
                      <a:cubicBezTo>
                        <a:pt x="50" y="392"/>
                        <a:pt x="50" y="392"/>
                        <a:pt x="50" y="392"/>
                      </a:cubicBezTo>
                      <a:cubicBezTo>
                        <a:pt x="98" y="356"/>
                        <a:pt x="98" y="356"/>
                        <a:pt x="98" y="356"/>
                      </a:cubicBezTo>
                      <a:cubicBezTo>
                        <a:pt x="131" y="342"/>
                        <a:pt x="131" y="342"/>
                        <a:pt x="131" y="342"/>
                      </a:cubicBezTo>
                      <a:cubicBezTo>
                        <a:pt x="178" y="350"/>
                        <a:pt x="178" y="350"/>
                        <a:pt x="178" y="350"/>
                      </a:cubicBezTo>
                      <a:cubicBezTo>
                        <a:pt x="187" y="376"/>
                        <a:pt x="187" y="376"/>
                        <a:pt x="187" y="376"/>
                      </a:cubicBezTo>
                      <a:cubicBezTo>
                        <a:pt x="181" y="431"/>
                        <a:pt x="181" y="431"/>
                        <a:pt x="181" y="431"/>
                      </a:cubicBezTo>
                      <a:cubicBezTo>
                        <a:pt x="158" y="499"/>
                        <a:pt x="158" y="499"/>
                        <a:pt x="158" y="499"/>
                      </a:cubicBezTo>
                      <a:cubicBezTo>
                        <a:pt x="157" y="502"/>
                        <a:pt x="157" y="505"/>
                        <a:pt x="158" y="508"/>
                      </a:cubicBezTo>
                      <a:cubicBezTo>
                        <a:pt x="181" y="571"/>
                        <a:pt x="181" y="571"/>
                        <a:pt x="181" y="571"/>
                      </a:cubicBezTo>
                      <a:cubicBezTo>
                        <a:pt x="182" y="572"/>
                        <a:pt x="182" y="574"/>
                        <a:pt x="184" y="575"/>
                      </a:cubicBezTo>
                      <a:cubicBezTo>
                        <a:pt x="223" y="621"/>
                        <a:pt x="223" y="621"/>
                        <a:pt x="223" y="621"/>
                      </a:cubicBezTo>
                      <a:cubicBezTo>
                        <a:pt x="231" y="593"/>
                        <a:pt x="243" y="567"/>
                        <a:pt x="260" y="542"/>
                      </a:cubicBezTo>
                      <a:cubicBezTo>
                        <a:pt x="335" y="426"/>
                        <a:pt x="475" y="378"/>
                        <a:pt x="602" y="414"/>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75"/>
                <p:cNvSpPr>
                  <a:spLocks/>
                </p:cNvSpPr>
                <p:nvPr/>
              </p:nvSpPr>
              <p:spPr bwMode="auto">
                <a:xfrm>
                  <a:off x="2892" y="3045"/>
                  <a:ext cx="146" cy="252"/>
                </a:xfrm>
                <a:custGeom>
                  <a:avLst/>
                  <a:gdLst>
                    <a:gd name="T0" fmla="*/ 246 w 309"/>
                    <a:gd name="T1" fmla="*/ 527 h 535"/>
                    <a:gd name="T2" fmla="*/ 241 w 309"/>
                    <a:gd name="T3" fmla="*/ 511 h 535"/>
                    <a:gd name="T4" fmla="*/ 197 w 309"/>
                    <a:gd name="T5" fmla="*/ 483 h 535"/>
                    <a:gd name="T6" fmla="*/ 180 w 309"/>
                    <a:gd name="T7" fmla="*/ 404 h 535"/>
                    <a:gd name="T8" fmla="*/ 287 w 309"/>
                    <a:gd name="T9" fmla="*/ 190 h 535"/>
                    <a:gd name="T10" fmla="*/ 288 w 309"/>
                    <a:gd name="T11" fmla="*/ 187 h 535"/>
                    <a:gd name="T12" fmla="*/ 308 w 309"/>
                    <a:gd name="T13" fmla="*/ 58 h 535"/>
                    <a:gd name="T14" fmla="*/ 306 w 309"/>
                    <a:gd name="T15" fmla="*/ 48 h 535"/>
                    <a:gd name="T16" fmla="*/ 279 w 309"/>
                    <a:gd name="T17" fmla="*/ 9 h 535"/>
                    <a:gd name="T18" fmla="*/ 268 w 309"/>
                    <a:gd name="T19" fmla="*/ 3 h 535"/>
                    <a:gd name="T20" fmla="*/ 163 w 309"/>
                    <a:gd name="T21" fmla="*/ 0 h 535"/>
                    <a:gd name="T22" fmla="*/ 118 w 309"/>
                    <a:gd name="T23" fmla="*/ 111 h 535"/>
                    <a:gd name="T24" fmla="*/ 0 w 309"/>
                    <a:gd name="T25" fmla="*/ 217 h 535"/>
                    <a:gd name="T26" fmla="*/ 24 w 309"/>
                    <a:gd name="T27" fmla="*/ 228 h 535"/>
                    <a:gd name="T28" fmla="*/ 80 w 309"/>
                    <a:gd name="T29" fmla="*/ 429 h 535"/>
                    <a:gd name="T30" fmla="*/ 81 w 309"/>
                    <a:gd name="T31" fmla="*/ 433 h 535"/>
                    <a:gd name="T32" fmla="*/ 119 w 309"/>
                    <a:gd name="T33" fmla="*/ 493 h 535"/>
                    <a:gd name="T34" fmla="*/ 122 w 309"/>
                    <a:gd name="T35" fmla="*/ 496 h 535"/>
                    <a:gd name="T36" fmla="*/ 165 w 309"/>
                    <a:gd name="T37" fmla="*/ 527 h 535"/>
                    <a:gd name="T38" fmla="*/ 171 w 309"/>
                    <a:gd name="T39" fmla="*/ 529 h 535"/>
                    <a:gd name="T40" fmla="*/ 233 w 309"/>
                    <a:gd name="T41" fmla="*/ 535 h 535"/>
                    <a:gd name="T42" fmla="*/ 237 w 309"/>
                    <a:gd name="T43" fmla="*/ 535 h 535"/>
                    <a:gd name="T44" fmla="*/ 246 w 309"/>
                    <a:gd name="T45" fmla="*/ 527 h 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9" h="535">
                      <a:moveTo>
                        <a:pt x="246" y="527"/>
                      </a:moveTo>
                      <a:cubicBezTo>
                        <a:pt x="248" y="521"/>
                        <a:pt x="246" y="515"/>
                        <a:pt x="241" y="511"/>
                      </a:cubicBezTo>
                      <a:cubicBezTo>
                        <a:pt x="197" y="483"/>
                        <a:pt x="197" y="483"/>
                        <a:pt x="197" y="483"/>
                      </a:cubicBezTo>
                      <a:cubicBezTo>
                        <a:pt x="180" y="404"/>
                        <a:pt x="180" y="404"/>
                        <a:pt x="180" y="404"/>
                      </a:cubicBezTo>
                      <a:cubicBezTo>
                        <a:pt x="287" y="190"/>
                        <a:pt x="287" y="190"/>
                        <a:pt x="287" y="190"/>
                      </a:cubicBezTo>
                      <a:cubicBezTo>
                        <a:pt x="288" y="189"/>
                        <a:pt x="288" y="188"/>
                        <a:pt x="288" y="187"/>
                      </a:cubicBezTo>
                      <a:cubicBezTo>
                        <a:pt x="308" y="58"/>
                        <a:pt x="308" y="58"/>
                        <a:pt x="308" y="58"/>
                      </a:cubicBezTo>
                      <a:cubicBezTo>
                        <a:pt x="309" y="54"/>
                        <a:pt x="308" y="51"/>
                        <a:pt x="306" y="48"/>
                      </a:cubicBezTo>
                      <a:cubicBezTo>
                        <a:pt x="279" y="9"/>
                        <a:pt x="279" y="9"/>
                        <a:pt x="279" y="9"/>
                      </a:cubicBezTo>
                      <a:cubicBezTo>
                        <a:pt x="276" y="5"/>
                        <a:pt x="272" y="3"/>
                        <a:pt x="268" y="3"/>
                      </a:cubicBezTo>
                      <a:cubicBezTo>
                        <a:pt x="230" y="3"/>
                        <a:pt x="186" y="2"/>
                        <a:pt x="163" y="0"/>
                      </a:cubicBezTo>
                      <a:cubicBezTo>
                        <a:pt x="155" y="38"/>
                        <a:pt x="141" y="76"/>
                        <a:pt x="118" y="111"/>
                      </a:cubicBezTo>
                      <a:cubicBezTo>
                        <a:pt x="88" y="158"/>
                        <a:pt x="47" y="194"/>
                        <a:pt x="0" y="217"/>
                      </a:cubicBezTo>
                      <a:cubicBezTo>
                        <a:pt x="24" y="228"/>
                        <a:pt x="24" y="228"/>
                        <a:pt x="24" y="228"/>
                      </a:cubicBezTo>
                      <a:cubicBezTo>
                        <a:pt x="80" y="429"/>
                        <a:pt x="80" y="429"/>
                        <a:pt x="80" y="429"/>
                      </a:cubicBezTo>
                      <a:cubicBezTo>
                        <a:pt x="80" y="430"/>
                        <a:pt x="81" y="432"/>
                        <a:pt x="81" y="433"/>
                      </a:cubicBezTo>
                      <a:cubicBezTo>
                        <a:pt x="119" y="493"/>
                        <a:pt x="119" y="493"/>
                        <a:pt x="119" y="493"/>
                      </a:cubicBezTo>
                      <a:cubicBezTo>
                        <a:pt x="120" y="494"/>
                        <a:pt x="121" y="495"/>
                        <a:pt x="122" y="496"/>
                      </a:cubicBezTo>
                      <a:cubicBezTo>
                        <a:pt x="165" y="527"/>
                        <a:pt x="165" y="527"/>
                        <a:pt x="165" y="527"/>
                      </a:cubicBezTo>
                      <a:cubicBezTo>
                        <a:pt x="166" y="528"/>
                        <a:pt x="169" y="529"/>
                        <a:pt x="171" y="529"/>
                      </a:cubicBezTo>
                      <a:cubicBezTo>
                        <a:pt x="233" y="535"/>
                        <a:pt x="233" y="535"/>
                        <a:pt x="233" y="535"/>
                      </a:cubicBezTo>
                      <a:cubicBezTo>
                        <a:pt x="234" y="535"/>
                        <a:pt x="235" y="535"/>
                        <a:pt x="237" y="535"/>
                      </a:cubicBezTo>
                      <a:cubicBezTo>
                        <a:pt x="241" y="534"/>
                        <a:pt x="245" y="531"/>
                        <a:pt x="246" y="527"/>
                      </a:cubicBez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76"/>
                <p:cNvSpPr>
                  <a:spLocks/>
                </p:cNvSpPr>
                <p:nvPr/>
              </p:nvSpPr>
              <p:spPr bwMode="auto">
                <a:xfrm>
                  <a:off x="2921" y="2818"/>
                  <a:ext cx="27" cy="26"/>
                </a:xfrm>
                <a:custGeom>
                  <a:avLst/>
                  <a:gdLst>
                    <a:gd name="T0" fmla="*/ 51 w 58"/>
                    <a:gd name="T1" fmla="*/ 16 h 54"/>
                    <a:gd name="T2" fmla="*/ 44 w 58"/>
                    <a:gd name="T3" fmla="*/ 2 h 54"/>
                    <a:gd name="T4" fmla="*/ 29 w 58"/>
                    <a:gd name="T5" fmla="*/ 6 h 54"/>
                    <a:gd name="T6" fmla="*/ 4 w 58"/>
                    <a:gd name="T7" fmla="*/ 36 h 54"/>
                    <a:gd name="T8" fmla="*/ 2 w 58"/>
                    <a:gd name="T9" fmla="*/ 50 h 54"/>
                    <a:gd name="T10" fmla="*/ 5 w 58"/>
                    <a:gd name="T11" fmla="*/ 54 h 54"/>
                    <a:gd name="T12" fmla="*/ 58 w 58"/>
                    <a:gd name="T13" fmla="*/ 42 h 54"/>
                    <a:gd name="T14" fmla="*/ 56 w 58"/>
                    <a:gd name="T15" fmla="*/ 36 h 54"/>
                    <a:gd name="T16" fmla="*/ 49 w 58"/>
                    <a:gd name="T17" fmla="*/ 27 h 54"/>
                    <a:gd name="T18" fmla="*/ 51 w 58"/>
                    <a:gd name="T19" fmla="*/ 16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4">
                      <a:moveTo>
                        <a:pt x="51" y="16"/>
                      </a:moveTo>
                      <a:cubicBezTo>
                        <a:pt x="53" y="10"/>
                        <a:pt x="50" y="5"/>
                        <a:pt x="44" y="2"/>
                      </a:cubicBezTo>
                      <a:cubicBezTo>
                        <a:pt x="39" y="0"/>
                        <a:pt x="32" y="1"/>
                        <a:pt x="29" y="6"/>
                      </a:cubicBezTo>
                      <a:cubicBezTo>
                        <a:pt x="4" y="36"/>
                        <a:pt x="4" y="36"/>
                        <a:pt x="4" y="36"/>
                      </a:cubicBezTo>
                      <a:cubicBezTo>
                        <a:pt x="1" y="40"/>
                        <a:pt x="0" y="46"/>
                        <a:pt x="2" y="50"/>
                      </a:cubicBezTo>
                      <a:cubicBezTo>
                        <a:pt x="3" y="52"/>
                        <a:pt x="4" y="53"/>
                        <a:pt x="5" y="54"/>
                      </a:cubicBezTo>
                      <a:cubicBezTo>
                        <a:pt x="58" y="42"/>
                        <a:pt x="58" y="42"/>
                        <a:pt x="58" y="42"/>
                      </a:cubicBezTo>
                      <a:cubicBezTo>
                        <a:pt x="58" y="40"/>
                        <a:pt x="57" y="38"/>
                        <a:pt x="56" y="36"/>
                      </a:cubicBezTo>
                      <a:cubicBezTo>
                        <a:pt x="49" y="27"/>
                        <a:pt x="49" y="27"/>
                        <a:pt x="49" y="27"/>
                      </a:cubicBezTo>
                      <a:lnTo>
                        <a:pt x="51" y="16"/>
                      </a:lnTo>
                      <a:close/>
                    </a:path>
                  </a:pathLst>
                </a:custGeom>
                <a:solidFill>
                  <a:srgbClr val="80DE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77"/>
                <p:cNvSpPr>
                  <a:spLocks/>
                </p:cNvSpPr>
                <p:nvPr/>
              </p:nvSpPr>
              <p:spPr bwMode="auto">
                <a:xfrm>
                  <a:off x="2689" y="2864"/>
                  <a:ext cx="280" cy="284"/>
                </a:xfrm>
                <a:custGeom>
                  <a:avLst/>
                  <a:gdLst>
                    <a:gd name="T0" fmla="*/ 595 w 595"/>
                    <a:gd name="T1" fmla="*/ 386 h 603"/>
                    <a:gd name="T2" fmla="*/ 585 w 595"/>
                    <a:gd name="T3" fmla="*/ 384 h 603"/>
                    <a:gd name="T4" fmla="*/ 579 w 595"/>
                    <a:gd name="T5" fmla="*/ 350 h 603"/>
                    <a:gd name="T6" fmla="*/ 573 w 595"/>
                    <a:gd name="T7" fmla="*/ 341 h 603"/>
                    <a:gd name="T8" fmla="*/ 469 w 595"/>
                    <a:gd name="T9" fmla="*/ 288 h 603"/>
                    <a:gd name="T10" fmla="*/ 460 w 595"/>
                    <a:gd name="T11" fmla="*/ 287 h 603"/>
                    <a:gd name="T12" fmla="*/ 353 w 595"/>
                    <a:gd name="T13" fmla="*/ 309 h 603"/>
                    <a:gd name="T14" fmla="*/ 347 w 595"/>
                    <a:gd name="T15" fmla="*/ 313 h 603"/>
                    <a:gd name="T16" fmla="*/ 320 w 595"/>
                    <a:gd name="T17" fmla="*/ 338 h 603"/>
                    <a:gd name="T18" fmla="*/ 297 w 595"/>
                    <a:gd name="T19" fmla="*/ 336 h 603"/>
                    <a:gd name="T20" fmla="*/ 291 w 595"/>
                    <a:gd name="T21" fmla="*/ 309 h 603"/>
                    <a:gd name="T22" fmla="*/ 280 w 595"/>
                    <a:gd name="T23" fmla="*/ 299 h 603"/>
                    <a:gd name="T24" fmla="*/ 249 w 595"/>
                    <a:gd name="T25" fmla="*/ 297 h 603"/>
                    <a:gd name="T26" fmla="*/ 253 w 595"/>
                    <a:gd name="T27" fmla="*/ 261 h 603"/>
                    <a:gd name="T28" fmla="*/ 249 w 595"/>
                    <a:gd name="T29" fmla="*/ 250 h 603"/>
                    <a:gd name="T30" fmla="*/ 238 w 595"/>
                    <a:gd name="T31" fmla="*/ 247 h 603"/>
                    <a:gd name="T32" fmla="*/ 211 w 595"/>
                    <a:gd name="T33" fmla="*/ 253 h 603"/>
                    <a:gd name="T34" fmla="*/ 202 w 595"/>
                    <a:gd name="T35" fmla="*/ 259 h 603"/>
                    <a:gd name="T36" fmla="*/ 196 w 595"/>
                    <a:gd name="T37" fmla="*/ 269 h 603"/>
                    <a:gd name="T38" fmla="*/ 169 w 595"/>
                    <a:gd name="T39" fmla="*/ 267 h 603"/>
                    <a:gd name="T40" fmla="*/ 173 w 595"/>
                    <a:gd name="T41" fmla="*/ 211 h 603"/>
                    <a:gd name="T42" fmla="*/ 242 w 595"/>
                    <a:gd name="T43" fmla="*/ 173 h 603"/>
                    <a:gd name="T44" fmla="*/ 266 w 595"/>
                    <a:gd name="T45" fmla="*/ 207 h 603"/>
                    <a:gd name="T46" fmla="*/ 281 w 595"/>
                    <a:gd name="T47" fmla="*/ 211 h 603"/>
                    <a:gd name="T48" fmla="*/ 299 w 595"/>
                    <a:gd name="T49" fmla="*/ 206 h 603"/>
                    <a:gd name="T50" fmla="*/ 307 w 595"/>
                    <a:gd name="T51" fmla="*/ 192 h 603"/>
                    <a:gd name="T52" fmla="*/ 304 w 595"/>
                    <a:gd name="T53" fmla="*/ 151 h 603"/>
                    <a:gd name="T54" fmla="*/ 341 w 595"/>
                    <a:gd name="T55" fmla="*/ 105 h 603"/>
                    <a:gd name="T56" fmla="*/ 344 w 595"/>
                    <a:gd name="T57" fmla="*/ 96 h 603"/>
                    <a:gd name="T58" fmla="*/ 342 w 595"/>
                    <a:gd name="T59" fmla="*/ 72 h 603"/>
                    <a:gd name="T60" fmla="*/ 379 w 595"/>
                    <a:gd name="T61" fmla="*/ 36 h 603"/>
                    <a:gd name="T62" fmla="*/ 37 w 595"/>
                    <a:gd name="T63" fmla="*/ 164 h 603"/>
                    <a:gd name="T64" fmla="*/ 0 w 595"/>
                    <a:gd name="T65" fmla="*/ 243 h 603"/>
                    <a:gd name="T66" fmla="*/ 0 w 595"/>
                    <a:gd name="T67" fmla="*/ 243 h 603"/>
                    <a:gd name="T68" fmla="*/ 35 w 595"/>
                    <a:gd name="T69" fmla="*/ 290 h 603"/>
                    <a:gd name="T70" fmla="*/ 48 w 595"/>
                    <a:gd name="T71" fmla="*/ 295 h 603"/>
                    <a:gd name="T72" fmla="*/ 58 w 595"/>
                    <a:gd name="T73" fmla="*/ 280 h 603"/>
                    <a:gd name="T74" fmla="*/ 56 w 595"/>
                    <a:gd name="T75" fmla="*/ 275 h 603"/>
                    <a:gd name="T76" fmla="*/ 18 w 595"/>
                    <a:gd name="T77" fmla="*/ 211 h 603"/>
                    <a:gd name="T78" fmla="*/ 27 w 595"/>
                    <a:gd name="T79" fmla="*/ 206 h 603"/>
                    <a:gd name="T80" fmla="*/ 58 w 595"/>
                    <a:gd name="T81" fmla="*/ 256 h 603"/>
                    <a:gd name="T82" fmla="*/ 71 w 595"/>
                    <a:gd name="T83" fmla="*/ 307 h 603"/>
                    <a:gd name="T84" fmla="*/ 80 w 595"/>
                    <a:gd name="T85" fmla="*/ 317 h 603"/>
                    <a:gd name="T86" fmla="*/ 149 w 595"/>
                    <a:gd name="T87" fmla="*/ 336 h 603"/>
                    <a:gd name="T88" fmla="*/ 158 w 595"/>
                    <a:gd name="T89" fmla="*/ 335 h 603"/>
                    <a:gd name="T90" fmla="*/ 172 w 595"/>
                    <a:gd name="T91" fmla="*/ 328 h 603"/>
                    <a:gd name="T92" fmla="*/ 201 w 595"/>
                    <a:gd name="T93" fmla="*/ 340 h 603"/>
                    <a:gd name="T94" fmla="*/ 207 w 595"/>
                    <a:gd name="T95" fmla="*/ 340 h 603"/>
                    <a:gd name="T96" fmla="*/ 235 w 595"/>
                    <a:gd name="T97" fmla="*/ 339 h 603"/>
                    <a:gd name="T98" fmla="*/ 260 w 595"/>
                    <a:gd name="T99" fmla="*/ 371 h 603"/>
                    <a:gd name="T100" fmla="*/ 267 w 595"/>
                    <a:gd name="T101" fmla="*/ 376 h 603"/>
                    <a:gd name="T102" fmla="*/ 311 w 595"/>
                    <a:gd name="T103" fmla="*/ 387 h 603"/>
                    <a:gd name="T104" fmla="*/ 321 w 595"/>
                    <a:gd name="T105" fmla="*/ 386 h 603"/>
                    <a:gd name="T106" fmla="*/ 322 w 595"/>
                    <a:gd name="T107" fmla="*/ 385 h 603"/>
                    <a:gd name="T108" fmla="*/ 325 w 595"/>
                    <a:gd name="T109" fmla="*/ 392 h 603"/>
                    <a:gd name="T110" fmla="*/ 301 w 595"/>
                    <a:gd name="T111" fmla="*/ 471 h 603"/>
                    <a:gd name="T112" fmla="*/ 304 w 595"/>
                    <a:gd name="T113" fmla="*/ 483 h 603"/>
                    <a:gd name="T114" fmla="*/ 386 w 595"/>
                    <a:gd name="T115" fmla="*/ 581 h 603"/>
                    <a:gd name="T116" fmla="*/ 391 w 595"/>
                    <a:gd name="T117" fmla="*/ 584 h 603"/>
                    <a:gd name="T118" fmla="*/ 432 w 595"/>
                    <a:gd name="T119" fmla="*/ 603 h 603"/>
                    <a:gd name="T120" fmla="*/ 550 w 595"/>
                    <a:gd name="T121" fmla="*/ 497 h 603"/>
                    <a:gd name="T122" fmla="*/ 595 w 595"/>
                    <a:gd name="T123" fmla="*/ 386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95" h="603">
                      <a:moveTo>
                        <a:pt x="595" y="386"/>
                      </a:moveTo>
                      <a:cubicBezTo>
                        <a:pt x="591" y="385"/>
                        <a:pt x="587" y="385"/>
                        <a:pt x="585" y="384"/>
                      </a:cubicBezTo>
                      <a:cubicBezTo>
                        <a:pt x="584" y="374"/>
                        <a:pt x="582" y="361"/>
                        <a:pt x="579" y="350"/>
                      </a:cubicBezTo>
                      <a:cubicBezTo>
                        <a:pt x="579" y="346"/>
                        <a:pt x="576" y="343"/>
                        <a:pt x="573" y="341"/>
                      </a:cubicBezTo>
                      <a:cubicBezTo>
                        <a:pt x="469" y="288"/>
                        <a:pt x="469" y="288"/>
                        <a:pt x="469" y="288"/>
                      </a:cubicBezTo>
                      <a:cubicBezTo>
                        <a:pt x="466" y="287"/>
                        <a:pt x="463" y="286"/>
                        <a:pt x="460" y="287"/>
                      </a:cubicBezTo>
                      <a:cubicBezTo>
                        <a:pt x="353" y="309"/>
                        <a:pt x="353" y="309"/>
                        <a:pt x="353" y="309"/>
                      </a:cubicBezTo>
                      <a:cubicBezTo>
                        <a:pt x="351" y="310"/>
                        <a:pt x="349" y="311"/>
                        <a:pt x="347" y="313"/>
                      </a:cubicBezTo>
                      <a:cubicBezTo>
                        <a:pt x="320" y="338"/>
                        <a:pt x="320" y="338"/>
                        <a:pt x="320" y="338"/>
                      </a:cubicBezTo>
                      <a:cubicBezTo>
                        <a:pt x="297" y="336"/>
                        <a:pt x="297" y="336"/>
                        <a:pt x="297" y="336"/>
                      </a:cubicBezTo>
                      <a:cubicBezTo>
                        <a:pt x="291" y="309"/>
                        <a:pt x="291" y="309"/>
                        <a:pt x="291" y="309"/>
                      </a:cubicBezTo>
                      <a:cubicBezTo>
                        <a:pt x="290" y="304"/>
                        <a:pt x="286" y="300"/>
                        <a:pt x="280" y="299"/>
                      </a:cubicBezTo>
                      <a:cubicBezTo>
                        <a:pt x="249" y="297"/>
                        <a:pt x="249" y="297"/>
                        <a:pt x="249" y="297"/>
                      </a:cubicBezTo>
                      <a:cubicBezTo>
                        <a:pt x="253" y="261"/>
                        <a:pt x="253" y="261"/>
                        <a:pt x="253" y="261"/>
                      </a:cubicBezTo>
                      <a:cubicBezTo>
                        <a:pt x="254" y="257"/>
                        <a:pt x="252" y="253"/>
                        <a:pt x="249" y="250"/>
                      </a:cubicBezTo>
                      <a:cubicBezTo>
                        <a:pt x="246" y="247"/>
                        <a:pt x="242" y="246"/>
                        <a:pt x="238" y="247"/>
                      </a:cubicBezTo>
                      <a:cubicBezTo>
                        <a:pt x="211" y="253"/>
                        <a:pt x="211" y="253"/>
                        <a:pt x="211" y="253"/>
                      </a:cubicBezTo>
                      <a:cubicBezTo>
                        <a:pt x="207" y="254"/>
                        <a:pt x="204" y="256"/>
                        <a:pt x="202" y="259"/>
                      </a:cubicBezTo>
                      <a:cubicBezTo>
                        <a:pt x="200" y="262"/>
                        <a:pt x="198" y="267"/>
                        <a:pt x="196" y="269"/>
                      </a:cubicBezTo>
                      <a:cubicBezTo>
                        <a:pt x="191" y="269"/>
                        <a:pt x="180" y="268"/>
                        <a:pt x="169" y="267"/>
                      </a:cubicBezTo>
                      <a:cubicBezTo>
                        <a:pt x="173" y="211"/>
                        <a:pt x="173" y="211"/>
                        <a:pt x="173" y="211"/>
                      </a:cubicBezTo>
                      <a:cubicBezTo>
                        <a:pt x="242" y="173"/>
                        <a:pt x="242" y="173"/>
                        <a:pt x="242" y="173"/>
                      </a:cubicBezTo>
                      <a:cubicBezTo>
                        <a:pt x="266" y="207"/>
                        <a:pt x="266" y="207"/>
                        <a:pt x="266" y="207"/>
                      </a:cubicBezTo>
                      <a:cubicBezTo>
                        <a:pt x="270" y="211"/>
                        <a:pt x="275" y="213"/>
                        <a:pt x="281" y="211"/>
                      </a:cubicBezTo>
                      <a:cubicBezTo>
                        <a:pt x="299" y="206"/>
                        <a:pt x="299" y="206"/>
                        <a:pt x="299" y="206"/>
                      </a:cubicBezTo>
                      <a:cubicBezTo>
                        <a:pt x="304" y="204"/>
                        <a:pt x="308" y="198"/>
                        <a:pt x="307" y="192"/>
                      </a:cubicBezTo>
                      <a:cubicBezTo>
                        <a:pt x="304" y="151"/>
                        <a:pt x="304" y="151"/>
                        <a:pt x="304" y="151"/>
                      </a:cubicBezTo>
                      <a:cubicBezTo>
                        <a:pt x="341" y="105"/>
                        <a:pt x="341" y="105"/>
                        <a:pt x="341" y="105"/>
                      </a:cubicBezTo>
                      <a:cubicBezTo>
                        <a:pt x="343" y="102"/>
                        <a:pt x="344" y="99"/>
                        <a:pt x="344" y="96"/>
                      </a:cubicBezTo>
                      <a:cubicBezTo>
                        <a:pt x="342" y="72"/>
                        <a:pt x="342" y="72"/>
                        <a:pt x="342" y="72"/>
                      </a:cubicBezTo>
                      <a:cubicBezTo>
                        <a:pt x="379" y="36"/>
                        <a:pt x="379" y="36"/>
                        <a:pt x="379" y="36"/>
                      </a:cubicBezTo>
                      <a:cubicBezTo>
                        <a:pt x="252" y="0"/>
                        <a:pt x="112" y="48"/>
                        <a:pt x="37" y="164"/>
                      </a:cubicBezTo>
                      <a:cubicBezTo>
                        <a:pt x="20" y="189"/>
                        <a:pt x="8" y="215"/>
                        <a:pt x="0" y="243"/>
                      </a:cubicBezTo>
                      <a:cubicBezTo>
                        <a:pt x="0" y="243"/>
                        <a:pt x="0" y="243"/>
                        <a:pt x="0" y="243"/>
                      </a:cubicBezTo>
                      <a:cubicBezTo>
                        <a:pt x="35" y="290"/>
                        <a:pt x="35" y="290"/>
                        <a:pt x="35" y="290"/>
                      </a:cubicBezTo>
                      <a:cubicBezTo>
                        <a:pt x="38" y="294"/>
                        <a:pt x="43" y="296"/>
                        <a:pt x="48" y="295"/>
                      </a:cubicBezTo>
                      <a:cubicBezTo>
                        <a:pt x="55" y="293"/>
                        <a:pt x="59" y="286"/>
                        <a:pt x="58" y="280"/>
                      </a:cubicBezTo>
                      <a:cubicBezTo>
                        <a:pt x="57" y="278"/>
                        <a:pt x="57" y="276"/>
                        <a:pt x="56" y="275"/>
                      </a:cubicBezTo>
                      <a:cubicBezTo>
                        <a:pt x="18" y="211"/>
                        <a:pt x="18" y="211"/>
                        <a:pt x="18" y="211"/>
                      </a:cubicBezTo>
                      <a:cubicBezTo>
                        <a:pt x="27" y="206"/>
                        <a:pt x="27" y="206"/>
                        <a:pt x="27" y="206"/>
                      </a:cubicBezTo>
                      <a:cubicBezTo>
                        <a:pt x="58" y="256"/>
                        <a:pt x="58" y="256"/>
                        <a:pt x="58" y="256"/>
                      </a:cubicBezTo>
                      <a:cubicBezTo>
                        <a:pt x="71" y="307"/>
                        <a:pt x="71" y="307"/>
                        <a:pt x="71" y="307"/>
                      </a:cubicBezTo>
                      <a:cubicBezTo>
                        <a:pt x="72" y="312"/>
                        <a:pt x="76" y="315"/>
                        <a:pt x="80" y="317"/>
                      </a:cubicBezTo>
                      <a:cubicBezTo>
                        <a:pt x="149" y="336"/>
                        <a:pt x="149" y="336"/>
                        <a:pt x="149" y="336"/>
                      </a:cubicBezTo>
                      <a:cubicBezTo>
                        <a:pt x="152" y="337"/>
                        <a:pt x="155" y="337"/>
                        <a:pt x="158" y="335"/>
                      </a:cubicBezTo>
                      <a:cubicBezTo>
                        <a:pt x="172" y="328"/>
                        <a:pt x="172" y="328"/>
                        <a:pt x="172" y="328"/>
                      </a:cubicBezTo>
                      <a:cubicBezTo>
                        <a:pt x="201" y="340"/>
                        <a:pt x="201" y="340"/>
                        <a:pt x="201" y="340"/>
                      </a:cubicBezTo>
                      <a:cubicBezTo>
                        <a:pt x="203" y="340"/>
                        <a:pt x="205" y="341"/>
                        <a:pt x="207" y="340"/>
                      </a:cubicBezTo>
                      <a:cubicBezTo>
                        <a:pt x="235" y="339"/>
                        <a:pt x="235" y="339"/>
                        <a:pt x="235" y="339"/>
                      </a:cubicBezTo>
                      <a:cubicBezTo>
                        <a:pt x="260" y="371"/>
                        <a:pt x="260" y="371"/>
                        <a:pt x="260" y="371"/>
                      </a:cubicBezTo>
                      <a:cubicBezTo>
                        <a:pt x="262" y="373"/>
                        <a:pt x="264" y="375"/>
                        <a:pt x="267" y="376"/>
                      </a:cubicBezTo>
                      <a:cubicBezTo>
                        <a:pt x="311" y="387"/>
                        <a:pt x="311" y="387"/>
                        <a:pt x="311" y="387"/>
                      </a:cubicBezTo>
                      <a:cubicBezTo>
                        <a:pt x="314" y="388"/>
                        <a:pt x="318" y="387"/>
                        <a:pt x="321" y="386"/>
                      </a:cubicBezTo>
                      <a:cubicBezTo>
                        <a:pt x="322" y="385"/>
                        <a:pt x="322" y="385"/>
                        <a:pt x="322" y="385"/>
                      </a:cubicBezTo>
                      <a:cubicBezTo>
                        <a:pt x="325" y="392"/>
                        <a:pt x="325" y="392"/>
                        <a:pt x="325" y="392"/>
                      </a:cubicBezTo>
                      <a:cubicBezTo>
                        <a:pt x="301" y="471"/>
                        <a:pt x="301" y="471"/>
                        <a:pt x="301" y="471"/>
                      </a:cubicBezTo>
                      <a:cubicBezTo>
                        <a:pt x="300" y="475"/>
                        <a:pt x="301" y="480"/>
                        <a:pt x="304" y="483"/>
                      </a:cubicBezTo>
                      <a:cubicBezTo>
                        <a:pt x="386" y="581"/>
                        <a:pt x="386" y="581"/>
                        <a:pt x="386" y="581"/>
                      </a:cubicBezTo>
                      <a:cubicBezTo>
                        <a:pt x="387" y="582"/>
                        <a:pt x="389" y="584"/>
                        <a:pt x="391" y="584"/>
                      </a:cubicBezTo>
                      <a:cubicBezTo>
                        <a:pt x="432" y="603"/>
                        <a:pt x="432" y="603"/>
                        <a:pt x="432" y="603"/>
                      </a:cubicBezTo>
                      <a:cubicBezTo>
                        <a:pt x="479" y="580"/>
                        <a:pt x="520" y="544"/>
                        <a:pt x="550" y="497"/>
                      </a:cubicBezTo>
                      <a:cubicBezTo>
                        <a:pt x="573" y="462"/>
                        <a:pt x="587" y="424"/>
                        <a:pt x="595" y="386"/>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78"/>
                <p:cNvSpPr>
                  <a:spLocks/>
                </p:cNvSpPr>
                <p:nvPr/>
              </p:nvSpPr>
              <p:spPr bwMode="auto">
                <a:xfrm>
                  <a:off x="2812" y="2969"/>
                  <a:ext cx="54" cy="26"/>
                </a:xfrm>
                <a:custGeom>
                  <a:avLst/>
                  <a:gdLst>
                    <a:gd name="T0" fmla="*/ 2 w 114"/>
                    <a:gd name="T1" fmla="*/ 23 h 54"/>
                    <a:gd name="T2" fmla="*/ 17 w 114"/>
                    <a:gd name="T3" fmla="*/ 33 h 54"/>
                    <a:gd name="T4" fmla="*/ 52 w 114"/>
                    <a:gd name="T5" fmla="*/ 26 h 54"/>
                    <a:gd name="T6" fmla="*/ 53 w 114"/>
                    <a:gd name="T7" fmla="*/ 26 h 54"/>
                    <a:gd name="T8" fmla="*/ 50 w 114"/>
                    <a:gd name="T9" fmla="*/ 27 h 54"/>
                    <a:gd name="T10" fmla="*/ 42 w 114"/>
                    <a:gd name="T11" fmla="*/ 44 h 54"/>
                    <a:gd name="T12" fmla="*/ 57 w 114"/>
                    <a:gd name="T13" fmla="*/ 52 h 54"/>
                    <a:gd name="T14" fmla="*/ 58 w 114"/>
                    <a:gd name="T15" fmla="*/ 52 h 54"/>
                    <a:gd name="T16" fmla="*/ 105 w 114"/>
                    <a:gd name="T17" fmla="*/ 36 h 54"/>
                    <a:gd name="T18" fmla="*/ 114 w 114"/>
                    <a:gd name="T19" fmla="*/ 23 h 54"/>
                    <a:gd name="T20" fmla="*/ 103 w 114"/>
                    <a:gd name="T21" fmla="*/ 11 h 54"/>
                    <a:gd name="T22" fmla="*/ 75 w 114"/>
                    <a:gd name="T23" fmla="*/ 6 h 54"/>
                    <a:gd name="T24" fmla="*/ 56 w 114"/>
                    <a:gd name="T25" fmla="*/ 0 h 54"/>
                    <a:gd name="T26" fmla="*/ 50 w 114"/>
                    <a:gd name="T27" fmla="*/ 0 h 54"/>
                    <a:gd name="T28" fmla="*/ 12 w 114"/>
                    <a:gd name="T29" fmla="*/ 8 h 54"/>
                    <a:gd name="T30" fmla="*/ 2 w 114"/>
                    <a:gd name="T31" fmla="*/ 2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4" h="54">
                      <a:moveTo>
                        <a:pt x="2" y="23"/>
                      </a:moveTo>
                      <a:cubicBezTo>
                        <a:pt x="3" y="30"/>
                        <a:pt x="10" y="35"/>
                        <a:pt x="17" y="33"/>
                      </a:cubicBezTo>
                      <a:cubicBezTo>
                        <a:pt x="52" y="26"/>
                        <a:pt x="52" y="26"/>
                        <a:pt x="52" y="26"/>
                      </a:cubicBezTo>
                      <a:cubicBezTo>
                        <a:pt x="53" y="26"/>
                        <a:pt x="53" y="26"/>
                        <a:pt x="53" y="26"/>
                      </a:cubicBezTo>
                      <a:cubicBezTo>
                        <a:pt x="50" y="27"/>
                        <a:pt x="50" y="27"/>
                        <a:pt x="50" y="27"/>
                      </a:cubicBezTo>
                      <a:cubicBezTo>
                        <a:pt x="43" y="30"/>
                        <a:pt x="40" y="37"/>
                        <a:pt x="42" y="44"/>
                      </a:cubicBezTo>
                      <a:cubicBezTo>
                        <a:pt x="44" y="50"/>
                        <a:pt x="51" y="54"/>
                        <a:pt x="57" y="52"/>
                      </a:cubicBezTo>
                      <a:cubicBezTo>
                        <a:pt x="57" y="52"/>
                        <a:pt x="58" y="52"/>
                        <a:pt x="58" y="52"/>
                      </a:cubicBezTo>
                      <a:cubicBezTo>
                        <a:pt x="105" y="36"/>
                        <a:pt x="105" y="36"/>
                        <a:pt x="105" y="36"/>
                      </a:cubicBezTo>
                      <a:cubicBezTo>
                        <a:pt x="111" y="34"/>
                        <a:pt x="114" y="29"/>
                        <a:pt x="114" y="23"/>
                      </a:cubicBezTo>
                      <a:cubicBezTo>
                        <a:pt x="113" y="17"/>
                        <a:pt x="109" y="12"/>
                        <a:pt x="103" y="11"/>
                      </a:cubicBezTo>
                      <a:cubicBezTo>
                        <a:pt x="75" y="6"/>
                        <a:pt x="75" y="6"/>
                        <a:pt x="75" y="6"/>
                      </a:cubicBezTo>
                      <a:cubicBezTo>
                        <a:pt x="56" y="0"/>
                        <a:pt x="56" y="0"/>
                        <a:pt x="56" y="0"/>
                      </a:cubicBezTo>
                      <a:cubicBezTo>
                        <a:pt x="54" y="0"/>
                        <a:pt x="52" y="0"/>
                        <a:pt x="50" y="0"/>
                      </a:cubicBezTo>
                      <a:cubicBezTo>
                        <a:pt x="12" y="8"/>
                        <a:pt x="12" y="8"/>
                        <a:pt x="12" y="8"/>
                      </a:cubicBezTo>
                      <a:cubicBezTo>
                        <a:pt x="5" y="10"/>
                        <a:pt x="0" y="16"/>
                        <a:pt x="2" y="23"/>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79"/>
                <p:cNvSpPr>
                  <a:spLocks/>
                </p:cNvSpPr>
                <p:nvPr/>
              </p:nvSpPr>
              <p:spPr bwMode="auto">
                <a:xfrm>
                  <a:off x="2877" y="2971"/>
                  <a:ext cx="34" cy="13"/>
                </a:xfrm>
                <a:custGeom>
                  <a:avLst/>
                  <a:gdLst>
                    <a:gd name="T0" fmla="*/ 14 w 72"/>
                    <a:gd name="T1" fmla="*/ 29 h 29"/>
                    <a:gd name="T2" fmla="*/ 59 w 72"/>
                    <a:gd name="T3" fmla="*/ 26 h 29"/>
                    <a:gd name="T4" fmla="*/ 61 w 72"/>
                    <a:gd name="T5" fmla="*/ 26 h 29"/>
                    <a:gd name="T6" fmla="*/ 72 w 72"/>
                    <a:gd name="T7" fmla="*/ 12 h 29"/>
                    <a:gd name="T8" fmla="*/ 58 w 72"/>
                    <a:gd name="T9" fmla="*/ 0 h 29"/>
                    <a:gd name="T10" fmla="*/ 12 w 72"/>
                    <a:gd name="T11" fmla="*/ 3 h 29"/>
                    <a:gd name="T12" fmla="*/ 0 w 72"/>
                    <a:gd name="T13" fmla="*/ 17 h 29"/>
                    <a:gd name="T14" fmla="*/ 14 w 72"/>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29">
                      <a:moveTo>
                        <a:pt x="14" y="29"/>
                      </a:moveTo>
                      <a:cubicBezTo>
                        <a:pt x="59" y="26"/>
                        <a:pt x="59" y="26"/>
                        <a:pt x="59" y="26"/>
                      </a:cubicBezTo>
                      <a:cubicBezTo>
                        <a:pt x="60" y="26"/>
                        <a:pt x="61" y="26"/>
                        <a:pt x="61" y="26"/>
                      </a:cubicBezTo>
                      <a:cubicBezTo>
                        <a:pt x="67" y="24"/>
                        <a:pt x="72" y="19"/>
                        <a:pt x="72" y="12"/>
                      </a:cubicBezTo>
                      <a:cubicBezTo>
                        <a:pt x="71" y="5"/>
                        <a:pt x="65" y="0"/>
                        <a:pt x="58" y="0"/>
                      </a:cubicBezTo>
                      <a:cubicBezTo>
                        <a:pt x="12" y="3"/>
                        <a:pt x="12" y="3"/>
                        <a:pt x="12" y="3"/>
                      </a:cubicBezTo>
                      <a:cubicBezTo>
                        <a:pt x="5" y="4"/>
                        <a:pt x="0" y="10"/>
                        <a:pt x="0" y="17"/>
                      </a:cubicBezTo>
                      <a:cubicBezTo>
                        <a:pt x="1" y="24"/>
                        <a:pt x="7" y="29"/>
                        <a:pt x="14" y="29"/>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80"/>
                <p:cNvSpPr>
                  <a:spLocks/>
                </p:cNvSpPr>
                <p:nvPr/>
              </p:nvSpPr>
              <p:spPr bwMode="auto">
                <a:xfrm>
                  <a:off x="2909" y="2980"/>
                  <a:ext cx="19" cy="20"/>
                </a:xfrm>
                <a:custGeom>
                  <a:avLst/>
                  <a:gdLst>
                    <a:gd name="T0" fmla="*/ 4 w 39"/>
                    <a:gd name="T1" fmla="*/ 22 h 44"/>
                    <a:gd name="T2" fmla="*/ 13 w 39"/>
                    <a:gd name="T3" fmla="*/ 37 h 44"/>
                    <a:gd name="T4" fmla="*/ 26 w 39"/>
                    <a:gd name="T5" fmla="*/ 43 h 44"/>
                    <a:gd name="T6" fmla="*/ 30 w 39"/>
                    <a:gd name="T7" fmla="*/ 41 h 44"/>
                    <a:gd name="T8" fmla="*/ 35 w 39"/>
                    <a:gd name="T9" fmla="*/ 24 h 44"/>
                    <a:gd name="T10" fmla="*/ 26 w 39"/>
                    <a:gd name="T11" fmla="*/ 8 h 44"/>
                    <a:gd name="T12" fmla="*/ 8 w 39"/>
                    <a:gd name="T13" fmla="*/ 4 h 44"/>
                    <a:gd name="T14" fmla="*/ 4 w 39"/>
                    <a:gd name="T15" fmla="*/ 22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44">
                      <a:moveTo>
                        <a:pt x="4" y="22"/>
                      </a:moveTo>
                      <a:cubicBezTo>
                        <a:pt x="13" y="37"/>
                        <a:pt x="13" y="37"/>
                        <a:pt x="13" y="37"/>
                      </a:cubicBezTo>
                      <a:cubicBezTo>
                        <a:pt x="15" y="42"/>
                        <a:pt x="21" y="44"/>
                        <a:pt x="26" y="43"/>
                      </a:cubicBezTo>
                      <a:cubicBezTo>
                        <a:pt x="28" y="43"/>
                        <a:pt x="29" y="42"/>
                        <a:pt x="30" y="41"/>
                      </a:cubicBezTo>
                      <a:cubicBezTo>
                        <a:pt x="36" y="38"/>
                        <a:pt x="39" y="30"/>
                        <a:pt x="35" y="24"/>
                      </a:cubicBezTo>
                      <a:cubicBezTo>
                        <a:pt x="26" y="8"/>
                        <a:pt x="26" y="8"/>
                        <a:pt x="26" y="8"/>
                      </a:cubicBezTo>
                      <a:cubicBezTo>
                        <a:pt x="22" y="2"/>
                        <a:pt x="14" y="0"/>
                        <a:pt x="8" y="4"/>
                      </a:cubicBezTo>
                      <a:cubicBezTo>
                        <a:pt x="2" y="8"/>
                        <a:pt x="0" y="15"/>
                        <a:pt x="4" y="22"/>
                      </a:cubicBezTo>
                      <a:close/>
                    </a:path>
                  </a:pathLst>
                </a:custGeom>
                <a:solidFill>
                  <a:srgbClr val="F3F4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sp>
          <p:nvSpPr>
            <p:cNvPr id="39" name="TextBox 38"/>
            <p:cNvSpPr txBox="1"/>
            <p:nvPr/>
          </p:nvSpPr>
          <p:spPr>
            <a:xfrm>
              <a:off x="608740" y="3534031"/>
              <a:ext cx="2425857"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Light" panose="020B0502040204020203" pitchFamily="34" charset="0"/>
                  <a:cs typeface="Segoe UI Light" panose="020B0502040204020203" pitchFamily="34" charset="0"/>
                </a:rPr>
                <a:t>Windows Global Group</a:t>
              </a:r>
              <a:endParaRPr lang="en-US" dirty="0">
                <a:solidFill>
                  <a:srgbClr val="000000"/>
                </a:solidFill>
                <a:latin typeface="Segoe UI Light" panose="020B0502040204020203" pitchFamily="34" charset="0"/>
                <a:cs typeface="Segoe UI Light" panose="020B0502040204020203" pitchFamily="34" charset="0"/>
              </a:endParaRPr>
            </a:p>
          </p:txBody>
        </p:sp>
        <p:pic>
          <p:nvPicPr>
            <p:cNvPr id="40" name="Picture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2318" y="4277440"/>
              <a:ext cx="980402" cy="1058156"/>
            </a:xfrm>
            <a:prstGeom prst="rect">
              <a:avLst/>
            </a:prstGeom>
          </p:spPr>
        </p:pic>
        <p:pic>
          <p:nvPicPr>
            <p:cNvPr id="41" name="Picture 40"/>
            <p:cNvPicPr>
              <a:picLocks noChangeAspect="1"/>
            </p:cNvPicPr>
            <p:nvPr/>
          </p:nvPicPr>
          <p:blipFill>
            <a:blip r:embed="rId5"/>
            <a:stretch>
              <a:fillRect/>
            </a:stretch>
          </p:blipFill>
          <p:spPr>
            <a:xfrm>
              <a:off x="1216006" y="5819389"/>
              <a:ext cx="1211323" cy="753987"/>
            </a:xfrm>
            <a:prstGeom prst="rect">
              <a:avLst/>
            </a:prstGeom>
          </p:spPr>
        </p:pic>
        <p:pic>
          <p:nvPicPr>
            <p:cNvPr id="42" name="Picture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6347" y="1512605"/>
              <a:ext cx="525760" cy="532817"/>
            </a:xfrm>
            <a:prstGeom prst="rect">
              <a:avLst/>
            </a:prstGeom>
          </p:spPr>
        </p:pic>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8261" y="1514332"/>
              <a:ext cx="525760" cy="532817"/>
            </a:xfrm>
            <a:prstGeom prst="rect">
              <a:avLst/>
            </a:prstGeom>
          </p:spPr>
        </p:pic>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79597" y="2341689"/>
              <a:ext cx="542544" cy="585572"/>
            </a:xfrm>
            <a:prstGeom prst="rect">
              <a:avLst/>
            </a:prstGeom>
          </p:spPr>
        </p:pic>
        <p:pic>
          <p:nvPicPr>
            <p:cNvPr id="45" name="Picture 44"/>
            <p:cNvPicPr>
              <a:picLocks noChangeAspect="1"/>
            </p:cNvPicPr>
            <p:nvPr/>
          </p:nvPicPr>
          <p:blipFill>
            <a:blip r:embed="rId7"/>
            <a:stretch>
              <a:fillRect/>
            </a:stretch>
          </p:blipFill>
          <p:spPr>
            <a:xfrm>
              <a:off x="3800841" y="914832"/>
              <a:ext cx="537574" cy="1011902"/>
            </a:xfrm>
            <a:prstGeom prst="rect">
              <a:avLst/>
            </a:prstGeom>
          </p:spPr>
        </p:pic>
        <p:grpSp>
          <p:nvGrpSpPr>
            <p:cNvPr id="46" name="Group 45"/>
            <p:cNvGrpSpPr>
              <a:grpSpLocks noChangeAspect="1"/>
            </p:cNvGrpSpPr>
            <p:nvPr/>
          </p:nvGrpSpPr>
          <p:grpSpPr>
            <a:xfrm>
              <a:off x="4117626" y="3225629"/>
              <a:ext cx="880374" cy="397230"/>
              <a:chOff x="2904848" y="2885814"/>
              <a:chExt cx="1681162" cy="959376"/>
            </a:xfrm>
          </p:grpSpPr>
          <p:sp>
            <p:nvSpPr>
              <p:cNvPr id="56" name="Flowchart: Magnetic Disk 5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7" name="Oval 5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47" name="Picture 46"/>
            <p:cNvPicPr>
              <a:picLocks noChangeAspect="1"/>
            </p:cNvPicPr>
            <p:nvPr/>
          </p:nvPicPr>
          <p:blipFill>
            <a:blip r:embed="rId8"/>
            <a:stretch>
              <a:fillRect/>
            </a:stretch>
          </p:blipFill>
          <p:spPr>
            <a:xfrm>
              <a:off x="7362055" y="1970724"/>
              <a:ext cx="558982" cy="649628"/>
            </a:xfrm>
            <a:prstGeom prst="rect">
              <a:avLst/>
            </a:prstGeom>
          </p:spPr>
        </p:pic>
        <p:pic>
          <p:nvPicPr>
            <p:cNvPr id="48" name="Picture 47"/>
            <p:cNvPicPr>
              <a:picLocks noChangeAspect="1"/>
            </p:cNvPicPr>
            <p:nvPr/>
          </p:nvPicPr>
          <p:blipFill>
            <a:blip r:embed="rId8"/>
            <a:stretch>
              <a:fillRect/>
            </a:stretch>
          </p:blipFill>
          <p:spPr>
            <a:xfrm>
              <a:off x="6998316" y="5298907"/>
              <a:ext cx="558982" cy="649628"/>
            </a:xfrm>
            <a:prstGeom prst="rect">
              <a:avLst/>
            </a:prstGeom>
          </p:spPr>
        </p:pic>
        <p:grpSp>
          <p:nvGrpSpPr>
            <p:cNvPr id="49" name="Group 48"/>
            <p:cNvGrpSpPr>
              <a:grpSpLocks noChangeAspect="1"/>
            </p:cNvGrpSpPr>
            <p:nvPr/>
          </p:nvGrpSpPr>
          <p:grpSpPr>
            <a:xfrm>
              <a:off x="4115203" y="4998422"/>
              <a:ext cx="880374" cy="397230"/>
              <a:chOff x="2904848" y="2885814"/>
              <a:chExt cx="1681162" cy="959376"/>
            </a:xfrm>
          </p:grpSpPr>
          <p:sp>
            <p:nvSpPr>
              <p:cNvPr id="54" name="Flowchart: Magnetic Disk 5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5" name="Oval 5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50" name="Picture 4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55495" y="3714017"/>
              <a:ext cx="523015" cy="530035"/>
            </a:xfrm>
            <a:prstGeom prst="rect">
              <a:avLst/>
            </a:prstGeom>
          </p:spPr>
        </p:pic>
        <p:pic>
          <p:nvPicPr>
            <p:cNvPr id="51" name="Pictur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8202" y="3856656"/>
              <a:ext cx="542544" cy="585572"/>
            </a:xfrm>
            <a:prstGeom prst="rect">
              <a:avLst/>
            </a:prstGeom>
          </p:spPr>
        </p:pic>
        <p:pic>
          <p:nvPicPr>
            <p:cNvPr id="52" name="Picture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41013" y="5755984"/>
              <a:ext cx="542544" cy="585572"/>
            </a:xfrm>
            <a:prstGeom prst="rect">
              <a:avLst/>
            </a:prstGeom>
          </p:spPr>
        </p:pic>
        <p:pic>
          <p:nvPicPr>
            <p:cNvPr id="53" name="Picture 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604750" y="5442923"/>
              <a:ext cx="523015" cy="530035"/>
            </a:xfrm>
            <a:prstGeom prst="rect">
              <a:avLst/>
            </a:prstGeom>
          </p:spPr>
        </p:pic>
      </p:grpSp>
    </p:spTree>
    <p:extLst>
      <p:ext uri="{BB962C8B-B14F-4D97-AF65-F5344CB8AC3E}">
        <p14:creationId xmlns:p14="http://schemas.microsoft.com/office/powerpoint/2010/main" val="2877644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ece75e6e-dfb9-4dea-9b27-00142b3423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Permissions</a:t>
            </a:r>
            <a:endParaRPr lang="en-GB" dirty="0"/>
          </a:p>
        </p:txBody>
      </p:sp>
      <p:sp>
        <p:nvSpPr>
          <p:cNvPr id="4" name="Content Placeholder 2"/>
          <p:cNvSpPr txBox="1">
            <a:spLocks/>
          </p:cNvSpPr>
          <p:nvPr/>
        </p:nvSpPr>
        <p:spPr>
          <a:xfrm>
            <a:off x="128638" y="1065214"/>
            <a:ext cx="8516598" cy="5321004"/>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GRANT assigns a permission</a:t>
            </a:r>
          </a:p>
          <a:p>
            <a:pPr lvl="1"/>
            <a:r>
              <a:rPr lang="en-GB" kern="0" dirty="0">
                <a:solidFill>
                  <a:srgbClr val="000000"/>
                </a:solidFill>
              </a:rPr>
              <a:t>Inherited permissions are cumulative unless denied</a:t>
            </a:r>
          </a:p>
          <a:p>
            <a:pPr lvl="1"/>
            <a:endParaRPr lang="en-GB" sz="100" kern="0" dirty="0">
              <a:solidFill>
                <a:srgbClr val="000000"/>
              </a:solidFill>
            </a:endParaRPr>
          </a:p>
          <a:p>
            <a:pPr lvl="0"/>
            <a:r>
              <a:rPr lang="en-GB" kern="0" dirty="0">
                <a:solidFill>
                  <a:srgbClr val="000000"/>
                </a:solidFill>
              </a:rPr>
              <a:t>DENY explicitly denies a permission</a:t>
            </a:r>
          </a:p>
          <a:p>
            <a:pPr lvl="1"/>
            <a:r>
              <a:rPr lang="en-GB" kern="0" dirty="0">
                <a:solidFill>
                  <a:srgbClr val="000000"/>
                </a:solidFill>
              </a:rPr>
              <a:t>Use to override inherited permissions</a:t>
            </a:r>
          </a:p>
          <a:p>
            <a:pPr lvl="1"/>
            <a:r>
              <a:rPr lang="en-GB" kern="0" dirty="0">
                <a:solidFill>
                  <a:srgbClr val="000000"/>
                </a:solidFill>
              </a:rPr>
              <a:t>Use only for exceptions</a:t>
            </a:r>
          </a:p>
          <a:p>
            <a:pPr lvl="0"/>
            <a:endParaRPr lang="en-GB" sz="100" kern="0" dirty="0">
              <a:solidFill>
                <a:srgbClr val="000000"/>
              </a:solidFill>
            </a:endParaRPr>
          </a:p>
          <a:p>
            <a:pPr lvl="0"/>
            <a:r>
              <a:rPr lang="en-GB" kern="0" dirty="0">
                <a:solidFill>
                  <a:srgbClr val="000000"/>
                </a:solidFill>
              </a:rPr>
              <a:t>REVOKE removes a previously assigned GRANT or DENY</a:t>
            </a:r>
          </a:p>
          <a:p>
            <a:pPr lvl="0"/>
            <a:endParaRPr lang="en-GB" sz="100" kern="0" dirty="0">
              <a:solidFill>
                <a:srgbClr val="000000"/>
              </a:solidFill>
            </a:endParaRPr>
          </a:p>
          <a:p>
            <a:pPr lvl="0"/>
            <a:r>
              <a:rPr lang="en-GB" kern="0" dirty="0">
                <a:solidFill>
                  <a:srgbClr val="000000"/>
                </a:solidFill>
              </a:rPr>
              <a:t>Effective Permissions</a:t>
            </a:r>
          </a:p>
          <a:p>
            <a:pPr lvl="1"/>
            <a:r>
              <a:rPr lang="en-GB" kern="0" dirty="0">
                <a:solidFill>
                  <a:srgbClr val="000000"/>
                </a:solidFill>
              </a:rPr>
              <a:t>Explicit and inherited permissions that will actually be applied</a:t>
            </a:r>
          </a:p>
        </p:txBody>
      </p:sp>
    </p:spTree>
    <p:extLst>
      <p:ext uri="{BB962C8B-B14F-4D97-AF65-F5344CB8AC3E}">
        <p14:creationId xmlns:p14="http://schemas.microsoft.com/office/powerpoint/2010/main" val="3089729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Managing Server-Level Security</a:t>
            </a:r>
            <a:endParaRPr lang="en-GB" dirty="0"/>
          </a:p>
        </p:txBody>
      </p:sp>
      <p:sp>
        <p:nvSpPr>
          <p:cNvPr id="3" name="Text Placeholder 2"/>
          <p:cNvSpPr>
            <a:spLocks noGrp="1"/>
          </p:cNvSpPr>
          <p:nvPr>
            <p:ph type="body" idx="1"/>
          </p:nvPr>
        </p:nvSpPr>
        <p:spPr/>
        <p:txBody>
          <a:bodyPr/>
          <a:lstStyle/>
          <a:p>
            <a:r>
              <a:rPr lang="en-GB" dirty="0" smtClean="0"/>
              <a:t>Application Security Models
SQL Server Authentication Options
Managing Logins
Managing Server-Level Roles
Managing Server-Level Permissions
Demonstration: Managing Server-Level Security</a:t>
            </a:r>
            <a:endParaRPr lang="en-GB" dirty="0"/>
          </a:p>
        </p:txBody>
      </p:sp>
    </p:spTree>
    <p:extLst>
      <p:ext uri="{BB962C8B-B14F-4D97-AF65-F5344CB8AC3E}">
        <p14:creationId xmlns:p14="http://schemas.microsoft.com/office/powerpoint/2010/main" val="372358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e90383f-0fa8-45bb-b78a-87f1330353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Application Security Models</a:t>
            </a:r>
            <a:endParaRPr lang="en-GB" dirty="0"/>
          </a:p>
        </p:txBody>
      </p:sp>
      <p:sp>
        <p:nvSpPr>
          <p:cNvPr id="4" name="Content Placeholder 2"/>
          <p:cNvSpPr txBox="1">
            <a:spLocks/>
          </p:cNvSpPr>
          <p:nvPr/>
        </p:nvSpPr>
        <p:spPr>
          <a:xfrm>
            <a:off x="443548" y="1226819"/>
            <a:ext cx="8119156" cy="466743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dirty="0">
                <a:solidFill>
                  <a:srgbClr val="000000"/>
                </a:solidFill>
              </a:rPr>
              <a:t>Trusted Server Application Security Model</a:t>
            </a:r>
          </a:p>
          <a:p>
            <a:pPr lvl="0"/>
            <a:endParaRPr lang="en-GB" sz="2400" kern="0" dirty="0">
              <a:solidFill>
                <a:srgbClr val="000000"/>
              </a:solidFill>
            </a:endParaRPr>
          </a:p>
          <a:p>
            <a:pPr lvl="0"/>
            <a:endParaRPr lang="en-GB" sz="2400" kern="0" dirty="0">
              <a:solidFill>
                <a:srgbClr val="000000"/>
              </a:solidFill>
            </a:endParaRPr>
          </a:p>
          <a:p>
            <a:pPr lvl="0"/>
            <a:endParaRPr lang="en-GB" sz="1200" kern="0" dirty="0">
              <a:solidFill>
                <a:srgbClr val="000000"/>
              </a:solidFill>
            </a:endParaRPr>
          </a:p>
          <a:p>
            <a:pPr lvl="0"/>
            <a:endParaRPr lang="en-GB" sz="1200" kern="0" dirty="0">
              <a:solidFill>
                <a:srgbClr val="000000"/>
              </a:solidFill>
            </a:endParaRPr>
          </a:p>
          <a:p>
            <a:pPr lvl="0"/>
            <a:endParaRPr lang="en-GB" sz="1200" kern="0" dirty="0">
              <a:solidFill>
                <a:srgbClr val="000000"/>
              </a:solidFill>
            </a:endParaRPr>
          </a:p>
          <a:p>
            <a:pPr lvl="0"/>
            <a:endParaRPr lang="en-GB" sz="1200" kern="0" dirty="0">
              <a:solidFill>
                <a:srgbClr val="000000"/>
              </a:solidFill>
            </a:endParaRPr>
          </a:p>
          <a:p>
            <a:pPr lvl="0"/>
            <a:endParaRPr lang="en-GB" sz="2400" kern="0" dirty="0">
              <a:solidFill>
                <a:srgbClr val="000000"/>
              </a:solidFill>
            </a:endParaRPr>
          </a:p>
          <a:p>
            <a:pPr lvl="0"/>
            <a:endParaRPr lang="en-GB" sz="800" kern="0" dirty="0">
              <a:solidFill>
                <a:srgbClr val="000000"/>
              </a:solidFill>
            </a:endParaRPr>
          </a:p>
          <a:p>
            <a:pPr lvl="0"/>
            <a:r>
              <a:rPr lang="en-GB" sz="2400" kern="0" dirty="0">
                <a:solidFill>
                  <a:srgbClr val="000000"/>
                </a:solidFill>
              </a:rPr>
              <a:t>Impersonation / Delegation Security Model</a:t>
            </a:r>
            <a:endParaRPr lang="en-US" sz="2400" kern="0" dirty="0">
              <a:solidFill>
                <a:srgbClr val="000000"/>
              </a:solidFill>
            </a:endParaRPr>
          </a:p>
        </p:txBody>
      </p:sp>
      <p:grpSp>
        <p:nvGrpSpPr>
          <p:cNvPr id="5" name="Group 4" descr="The slide shows an illustration of the trusted server application security model and the impersonation/delegation security model."/>
          <p:cNvGrpSpPr/>
          <p:nvPr/>
        </p:nvGrpSpPr>
        <p:grpSpPr>
          <a:xfrm>
            <a:off x="1040096" y="1595478"/>
            <a:ext cx="7860064" cy="5142816"/>
            <a:chOff x="1040096" y="1595478"/>
            <a:chExt cx="7860064" cy="5142816"/>
          </a:xfrm>
        </p:grpSpPr>
        <p:sp>
          <p:nvSpPr>
            <p:cNvPr id="6" name="TextBox 5"/>
            <p:cNvSpPr txBox="1"/>
            <p:nvPr/>
          </p:nvSpPr>
          <p:spPr>
            <a:xfrm>
              <a:off x="5860294" y="2777717"/>
              <a:ext cx="1144544"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SQL Server</a:t>
              </a:r>
              <a:endParaRPr lang="en-US" sz="1600" dirty="0">
                <a:solidFill>
                  <a:srgbClr val="000000"/>
                </a:solidFill>
                <a:latin typeface="Segoe UI Light" panose="020B0502040204020203" pitchFamily="34" charset="0"/>
                <a:cs typeface="Segoe UI Light" panose="020B0502040204020203" pitchFamily="34" charset="0"/>
              </a:endParaRPr>
            </a:p>
          </p:txBody>
        </p:sp>
        <p:sp>
          <p:nvSpPr>
            <p:cNvPr id="7" name="TextBox 6"/>
            <p:cNvSpPr txBox="1"/>
            <p:nvPr/>
          </p:nvSpPr>
          <p:spPr>
            <a:xfrm>
              <a:off x="1258177" y="2795858"/>
              <a:ext cx="569387"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User</a:t>
              </a:r>
              <a:endParaRPr lang="en-US" sz="1600" dirty="0">
                <a:solidFill>
                  <a:srgbClr val="000000"/>
                </a:solidFill>
                <a:latin typeface="Segoe UI Light" panose="020B0502040204020203" pitchFamily="34" charset="0"/>
                <a:cs typeface="Segoe UI Light" panose="020B0502040204020203" pitchFamily="34" charset="0"/>
              </a:endParaRPr>
            </a:p>
          </p:txBody>
        </p:sp>
        <p:sp>
          <p:nvSpPr>
            <p:cNvPr id="8" name="TextBox 7"/>
            <p:cNvSpPr txBox="1"/>
            <p:nvPr/>
          </p:nvSpPr>
          <p:spPr>
            <a:xfrm>
              <a:off x="3258550" y="2795858"/>
              <a:ext cx="1149674"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Application</a:t>
              </a:r>
              <a:endParaRPr lang="en-US" sz="1600" dirty="0">
                <a:solidFill>
                  <a:srgbClr val="000000"/>
                </a:solidFill>
                <a:latin typeface="Segoe UI Light" panose="020B0502040204020203" pitchFamily="34" charset="0"/>
                <a:cs typeface="Segoe UI Light" panose="020B0502040204020203" pitchFamily="34" charset="0"/>
              </a:endParaRPr>
            </a:p>
          </p:txBody>
        </p:sp>
        <p:cxnSp>
          <p:nvCxnSpPr>
            <p:cNvPr id="9" name="Straight Arrow Connector 8"/>
            <p:cNvCxnSpPr/>
            <p:nvPr/>
          </p:nvCxnSpPr>
          <p:spPr bwMode="auto">
            <a:xfrm flipV="1">
              <a:off x="1832126" y="2201906"/>
              <a:ext cx="1556245" cy="291"/>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bwMode="auto">
            <a:xfrm flipV="1">
              <a:off x="4273861" y="2199378"/>
              <a:ext cx="1586435" cy="2528"/>
            </a:xfrm>
            <a:prstGeom prst="straightConnector1">
              <a:avLst/>
            </a:prstGeom>
            <a:ln>
              <a:prstDash val="dash"/>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5860297" y="5749495"/>
              <a:ext cx="1144545"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SQL Server</a:t>
              </a:r>
              <a:endParaRPr lang="en-US" sz="1600" dirty="0">
                <a:solidFill>
                  <a:srgbClr val="000000"/>
                </a:solidFill>
                <a:latin typeface="Segoe UI Light" panose="020B0502040204020203" pitchFamily="34" charset="0"/>
                <a:cs typeface="Segoe UI Light" panose="020B0502040204020203" pitchFamily="34" charset="0"/>
              </a:endParaRPr>
            </a:p>
          </p:txBody>
        </p:sp>
        <p:sp>
          <p:nvSpPr>
            <p:cNvPr id="12" name="TextBox 11"/>
            <p:cNvSpPr txBox="1"/>
            <p:nvPr/>
          </p:nvSpPr>
          <p:spPr>
            <a:xfrm>
              <a:off x="1258177" y="5767639"/>
              <a:ext cx="569387"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User</a:t>
              </a:r>
              <a:endParaRPr lang="en-US" sz="1600" dirty="0">
                <a:solidFill>
                  <a:srgbClr val="000000"/>
                </a:solidFill>
                <a:latin typeface="Segoe UI Light" panose="020B0502040204020203" pitchFamily="34" charset="0"/>
                <a:cs typeface="Segoe UI Light" panose="020B0502040204020203" pitchFamily="34" charset="0"/>
              </a:endParaRPr>
            </a:p>
          </p:txBody>
        </p:sp>
        <p:sp>
          <p:nvSpPr>
            <p:cNvPr id="13" name="TextBox 12"/>
            <p:cNvSpPr txBox="1"/>
            <p:nvPr/>
          </p:nvSpPr>
          <p:spPr>
            <a:xfrm>
              <a:off x="3258550" y="5767639"/>
              <a:ext cx="1149674"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Light" panose="020B0502040204020203" pitchFamily="34" charset="0"/>
                  <a:cs typeface="Segoe UI Light" panose="020B0502040204020203" pitchFamily="34" charset="0"/>
                </a:rPr>
                <a:t>Application</a:t>
              </a:r>
              <a:endParaRPr lang="en-US" sz="1600" dirty="0">
                <a:solidFill>
                  <a:srgbClr val="000000"/>
                </a:solidFill>
                <a:latin typeface="Segoe UI Light" panose="020B0502040204020203" pitchFamily="34" charset="0"/>
                <a:cs typeface="Segoe UI Light" panose="020B0502040204020203" pitchFamily="34" charset="0"/>
              </a:endParaRPr>
            </a:p>
          </p:txBody>
        </p:sp>
        <p:cxnSp>
          <p:nvCxnSpPr>
            <p:cNvPr id="14" name="Straight Arrow Connector 13"/>
            <p:cNvCxnSpPr/>
            <p:nvPr/>
          </p:nvCxnSpPr>
          <p:spPr bwMode="auto">
            <a:xfrm flipV="1">
              <a:off x="1832126" y="5173687"/>
              <a:ext cx="1556245" cy="291"/>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bwMode="auto">
            <a:xfrm flipV="1">
              <a:off x="4273861" y="5171159"/>
              <a:ext cx="1586435" cy="2528"/>
            </a:xfrm>
            <a:prstGeom prst="straightConnector1">
              <a:avLst/>
            </a:prstGeom>
            <a:ln>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16" name="Rectangular Callout 15"/>
            <p:cNvSpPr/>
            <p:nvPr/>
          </p:nvSpPr>
          <p:spPr bwMode="auto">
            <a:xfrm>
              <a:off x="1258177" y="3141649"/>
              <a:ext cx="1816109" cy="634604"/>
            </a:xfrm>
            <a:prstGeom prst="wedgeRectCallout">
              <a:avLst>
                <a:gd name="adj1" fmla="val 65600"/>
                <a:gd name="adj2" fmla="val -18965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400" dirty="0">
                  <a:solidFill>
                    <a:srgbClr val="000000"/>
                  </a:solidFill>
                  <a:latin typeface="Segoe UI Light" panose="020B0502040204020203" pitchFamily="34" charset="0"/>
                  <a:cs typeface="Segoe UI Light" panose="020B0502040204020203" pitchFamily="34" charset="0"/>
                </a:rPr>
                <a:t>User accesses application</a:t>
              </a:r>
              <a:endParaRPr lang="en-US" sz="1400" dirty="0">
                <a:solidFill>
                  <a:srgbClr val="000000"/>
                </a:solidFill>
                <a:latin typeface="Segoe UI Light" panose="020B0502040204020203" pitchFamily="34" charset="0"/>
                <a:cs typeface="Segoe UI Light" panose="020B0502040204020203" pitchFamily="34" charset="0"/>
              </a:endParaRPr>
            </a:p>
          </p:txBody>
        </p:sp>
        <p:sp>
          <p:nvSpPr>
            <p:cNvPr id="17" name="Rectangular Callout 16"/>
            <p:cNvSpPr/>
            <p:nvPr/>
          </p:nvSpPr>
          <p:spPr bwMode="auto">
            <a:xfrm>
              <a:off x="4033185" y="3141649"/>
              <a:ext cx="1816109" cy="634604"/>
            </a:xfrm>
            <a:prstGeom prst="wedgeRectCallout">
              <a:avLst>
                <a:gd name="adj1" fmla="val -3630"/>
                <a:gd name="adj2" fmla="val -196862"/>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400" dirty="0">
                  <a:solidFill>
                    <a:srgbClr val="000000"/>
                  </a:solidFill>
                  <a:latin typeface="Segoe UI Light" panose="020B0502040204020203" pitchFamily="34" charset="0"/>
                  <a:cs typeface="Segoe UI Light" panose="020B0502040204020203" pitchFamily="34" charset="0"/>
                </a:rPr>
                <a:t>Application uses its own credentials</a:t>
              </a:r>
              <a:endParaRPr lang="en-US" sz="1400" dirty="0">
                <a:solidFill>
                  <a:srgbClr val="000000"/>
                </a:solidFill>
                <a:latin typeface="Segoe UI Light" panose="020B0502040204020203" pitchFamily="34" charset="0"/>
                <a:cs typeface="Segoe UI Light" panose="020B0502040204020203" pitchFamily="34" charset="0"/>
              </a:endParaRPr>
            </a:p>
          </p:txBody>
        </p:sp>
        <p:sp>
          <p:nvSpPr>
            <p:cNvPr id="18" name="Rectangular Callout 17"/>
            <p:cNvSpPr/>
            <p:nvPr/>
          </p:nvSpPr>
          <p:spPr bwMode="auto">
            <a:xfrm>
              <a:off x="6808193" y="3141648"/>
              <a:ext cx="2091967" cy="731179"/>
            </a:xfrm>
            <a:prstGeom prst="wedgeRectCallout">
              <a:avLst>
                <a:gd name="adj1" fmla="val -69548"/>
                <a:gd name="adj2" fmla="val -4779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400" dirty="0">
                  <a:solidFill>
                    <a:srgbClr val="000000"/>
                  </a:solidFill>
                  <a:latin typeface="Segoe UI Light" panose="020B0502040204020203" pitchFamily="34" charset="0"/>
                  <a:cs typeface="Segoe UI Light" panose="020B0502040204020203" pitchFamily="34" charset="0"/>
                </a:rPr>
                <a:t>SQL Server access is based on application identity</a:t>
              </a:r>
              <a:endParaRPr lang="en-US" sz="1400" dirty="0">
                <a:solidFill>
                  <a:srgbClr val="000000"/>
                </a:solidFill>
                <a:latin typeface="Segoe UI Light" panose="020B0502040204020203" pitchFamily="34" charset="0"/>
                <a:cs typeface="Segoe UI Light" panose="020B0502040204020203" pitchFamily="34" charset="0"/>
              </a:endParaRPr>
            </a:p>
          </p:txBody>
        </p:sp>
        <p:sp>
          <p:nvSpPr>
            <p:cNvPr id="19" name="Rectangular Callout 18"/>
            <p:cNvSpPr/>
            <p:nvPr/>
          </p:nvSpPr>
          <p:spPr bwMode="auto">
            <a:xfrm>
              <a:off x="1258177" y="6103690"/>
              <a:ext cx="1816109" cy="634604"/>
            </a:xfrm>
            <a:prstGeom prst="wedgeRectCallout">
              <a:avLst>
                <a:gd name="adj1" fmla="val 65600"/>
                <a:gd name="adj2" fmla="val -18965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400" dirty="0">
                  <a:solidFill>
                    <a:srgbClr val="000000"/>
                  </a:solidFill>
                  <a:latin typeface="Segoe UI Light" panose="020B0502040204020203" pitchFamily="34" charset="0"/>
                  <a:cs typeface="Segoe UI Light" panose="020B0502040204020203" pitchFamily="34" charset="0"/>
                </a:rPr>
                <a:t>User accesses application</a:t>
              </a:r>
              <a:endParaRPr lang="en-US" sz="1400" dirty="0">
                <a:solidFill>
                  <a:srgbClr val="000000"/>
                </a:solidFill>
                <a:latin typeface="Segoe UI Light" panose="020B0502040204020203" pitchFamily="34" charset="0"/>
                <a:cs typeface="Segoe UI Light" panose="020B0502040204020203" pitchFamily="34" charset="0"/>
              </a:endParaRPr>
            </a:p>
          </p:txBody>
        </p:sp>
        <p:sp>
          <p:nvSpPr>
            <p:cNvPr id="20" name="Rectangular Callout 19"/>
            <p:cNvSpPr/>
            <p:nvPr/>
          </p:nvSpPr>
          <p:spPr bwMode="auto">
            <a:xfrm>
              <a:off x="4033185" y="6103690"/>
              <a:ext cx="1816109" cy="634604"/>
            </a:xfrm>
            <a:prstGeom prst="wedgeRectCallout">
              <a:avLst>
                <a:gd name="adj1" fmla="val -3630"/>
                <a:gd name="adj2" fmla="val -196862"/>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400" dirty="0">
                  <a:solidFill>
                    <a:srgbClr val="000000"/>
                  </a:solidFill>
                  <a:latin typeface="Segoe UI Light" panose="020B0502040204020203" pitchFamily="34" charset="0"/>
                  <a:cs typeface="Segoe UI Light" panose="020B0502040204020203" pitchFamily="34" charset="0"/>
                </a:rPr>
                <a:t>Application impersonates user</a:t>
              </a:r>
              <a:endParaRPr lang="en-US" sz="1400" dirty="0">
                <a:solidFill>
                  <a:srgbClr val="000000"/>
                </a:solidFill>
                <a:latin typeface="Segoe UI Light" panose="020B0502040204020203" pitchFamily="34" charset="0"/>
                <a:cs typeface="Segoe UI Light" panose="020B0502040204020203" pitchFamily="34" charset="0"/>
              </a:endParaRPr>
            </a:p>
          </p:txBody>
        </p:sp>
        <p:sp>
          <p:nvSpPr>
            <p:cNvPr id="21" name="Rectangular Callout 20"/>
            <p:cNvSpPr/>
            <p:nvPr/>
          </p:nvSpPr>
          <p:spPr bwMode="auto">
            <a:xfrm>
              <a:off x="6808193" y="6103689"/>
              <a:ext cx="2091967" cy="521739"/>
            </a:xfrm>
            <a:prstGeom prst="wedgeRectCallout">
              <a:avLst>
                <a:gd name="adj1" fmla="val -69548"/>
                <a:gd name="adj2" fmla="val -4686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400" dirty="0">
                  <a:solidFill>
                    <a:srgbClr val="000000"/>
                  </a:solidFill>
                  <a:latin typeface="Segoe UI Light" panose="020B0502040204020203" pitchFamily="34" charset="0"/>
                  <a:cs typeface="Segoe UI Light" panose="020B0502040204020203" pitchFamily="34" charset="0"/>
                </a:rPr>
                <a:t>SQL Server access is based on user identity</a:t>
              </a:r>
              <a:endParaRPr lang="en-US" sz="1400" dirty="0">
                <a:solidFill>
                  <a:srgbClr val="000000"/>
                </a:solidFill>
                <a:latin typeface="Segoe UI Light" panose="020B0502040204020203" pitchFamily="34" charset="0"/>
                <a:cs typeface="Segoe UI Light" panose="020B0502040204020203" pitchFamily="34" charset="0"/>
              </a:endParaRP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096" y="1665067"/>
              <a:ext cx="909148" cy="921351"/>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096" y="4627108"/>
              <a:ext cx="909148" cy="921351"/>
            </a:xfrm>
            <a:prstGeom prst="rect">
              <a:avLst/>
            </a:prstGeom>
          </p:spPr>
        </p:pic>
        <p:pic>
          <p:nvPicPr>
            <p:cNvPr id="24" name="Picture 23"/>
            <p:cNvPicPr>
              <a:picLocks noChangeAspect="1"/>
            </p:cNvPicPr>
            <p:nvPr/>
          </p:nvPicPr>
          <p:blipFill>
            <a:blip r:embed="rId4"/>
            <a:stretch>
              <a:fillRect/>
            </a:stretch>
          </p:blipFill>
          <p:spPr>
            <a:xfrm rot="1248389">
              <a:off x="3223313" y="1595478"/>
              <a:ext cx="1173616" cy="1207799"/>
            </a:xfrm>
            <a:prstGeom prst="rect">
              <a:avLst/>
            </a:prstGeom>
          </p:spPr>
        </p:pic>
        <p:pic>
          <p:nvPicPr>
            <p:cNvPr id="25" name="Picture 24"/>
            <p:cNvPicPr>
              <a:picLocks noChangeAspect="1"/>
            </p:cNvPicPr>
            <p:nvPr/>
          </p:nvPicPr>
          <p:blipFill>
            <a:blip r:embed="rId4"/>
            <a:stretch>
              <a:fillRect/>
            </a:stretch>
          </p:blipFill>
          <p:spPr>
            <a:xfrm rot="1248389">
              <a:off x="3223314" y="4567258"/>
              <a:ext cx="1173616" cy="1207799"/>
            </a:xfrm>
            <a:prstGeom prst="rect">
              <a:avLst/>
            </a:prstGeom>
          </p:spPr>
        </p:pic>
        <p:grpSp>
          <p:nvGrpSpPr>
            <p:cNvPr id="26" name="Group 25"/>
            <p:cNvGrpSpPr/>
            <p:nvPr/>
          </p:nvGrpSpPr>
          <p:grpSpPr>
            <a:xfrm>
              <a:off x="5991891" y="1668017"/>
              <a:ext cx="1356261" cy="1084323"/>
              <a:chOff x="5991891" y="1668017"/>
              <a:chExt cx="1356261" cy="1084323"/>
            </a:xfrm>
          </p:grpSpPr>
          <p:pic>
            <p:nvPicPr>
              <p:cNvPr id="32" name="Picture 31"/>
              <p:cNvPicPr>
                <a:picLocks noChangeAspect="1"/>
              </p:cNvPicPr>
              <p:nvPr/>
            </p:nvPicPr>
            <p:blipFill>
              <a:blip r:embed="rId5"/>
              <a:stretch>
                <a:fillRect/>
              </a:stretch>
            </p:blipFill>
            <p:spPr>
              <a:xfrm>
                <a:off x="5991891" y="1668017"/>
                <a:ext cx="576047" cy="1084323"/>
              </a:xfrm>
              <a:prstGeom prst="rect">
                <a:avLst/>
              </a:prstGeom>
            </p:spPr>
          </p:pic>
          <p:grpSp>
            <p:nvGrpSpPr>
              <p:cNvPr id="33" name="Group 32"/>
              <p:cNvGrpSpPr>
                <a:grpSpLocks noChangeAspect="1"/>
              </p:cNvGrpSpPr>
              <p:nvPr/>
            </p:nvGrpSpPr>
            <p:grpSpPr>
              <a:xfrm>
                <a:off x="6432566" y="2283253"/>
                <a:ext cx="915586" cy="413118"/>
                <a:chOff x="2904848" y="2885814"/>
                <a:chExt cx="1681162" cy="959376"/>
              </a:xfrm>
            </p:grpSpPr>
            <p:sp>
              <p:nvSpPr>
                <p:cNvPr id="34" name="Flowchart: Magnetic Disk 3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5" name="Oval 3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7" name="Group 26"/>
            <p:cNvGrpSpPr/>
            <p:nvPr/>
          </p:nvGrpSpPr>
          <p:grpSpPr>
            <a:xfrm>
              <a:off x="5976237" y="4665172"/>
              <a:ext cx="1356261" cy="1084323"/>
              <a:chOff x="5991891" y="1668017"/>
              <a:chExt cx="1356261" cy="1084323"/>
            </a:xfrm>
          </p:grpSpPr>
          <p:pic>
            <p:nvPicPr>
              <p:cNvPr id="28" name="Picture 27"/>
              <p:cNvPicPr>
                <a:picLocks noChangeAspect="1"/>
              </p:cNvPicPr>
              <p:nvPr/>
            </p:nvPicPr>
            <p:blipFill>
              <a:blip r:embed="rId5"/>
              <a:stretch>
                <a:fillRect/>
              </a:stretch>
            </p:blipFill>
            <p:spPr>
              <a:xfrm>
                <a:off x="5991891" y="1668017"/>
                <a:ext cx="576047" cy="1084323"/>
              </a:xfrm>
              <a:prstGeom prst="rect">
                <a:avLst/>
              </a:prstGeom>
            </p:spPr>
          </p:pic>
          <p:grpSp>
            <p:nvGrpSpPr>
              <p:cNvPr id="29" name="Group 28"/>
              <p:cNvGrpSpPr>
                <a:grpSpLocks noChangeAspect="1"/>
              </p:cNvGrpSpPr>
              <p:nvPr/>
            </p:nvGrpSpPr>
            <p:grpSpPr>
              <a:xfrm>
                <a:off x="6432566" y="2283253"/>
                <a:ext cx="915586" cy="413118"/>
                <a:chOff x="2904848" y="2885814"/>
                <a:chExt cx="1681162" cy="959376"/>
              </a:xfrm>
            </p:grpSpPr>
            <p:sp>
              <p:nvSpPr>
                <p:cNvPr id="30" name="Flowchart: Magnetic Disk 29"/>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31" name="Oval 30"/>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spTree>
    <p:extLst>
      <p:ext uri="{BB962C8B-B14F-4D97-AF65-F5344CB8AC3E}">
        <p14:creationId xmlns:p14="http://schemas.microsoft.com/office/powerpoint/2010/main" val="147063688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15</TotalTime>
  <Words>6042</Words>
  <Application>Microsoft Office PowerPoint</Application>
  <PresentationFormat>On-screen Show (4:3)</PresentationFormat>
  <Paragraphs>664</Paragraphs>
  <Slides>41</Slides>
  <Notes>41</Notes>
  <HiddenSlides>7</HiddenSlides>
  <MMClips>0</MMClips>
  <ScaleCrop>false</ScaleCrop>
  <HeadingPairs>
    <vt:vector size="6" baseType="variant">
      <vt:variant>
        <vt:lpstr>Fonts Used</vt:lpstr>
      </vt:variant>
      <vt:variant>
        <vt:i4>11</vt:i4>
      </vt:variant>
      <vt:variant>
        <vt:lpstr>Theme</vt:lpstr>
      </vt:variant>
      <vt:variant>
        <vt:i4>42</vt:i4>
      </vt:variant>
      <vt:variant>
        <vt:lpstr>Slide Titles</vt:lpstr>
      </vt:variant>
      <vt:variant>
        <vt:i4>41</vt:i4>
      </vt:variant>
    </vt:vector>
  </HeadingPairs>
  <TitlesOfParts>
    <vt:vector size="94" baseType="lpstr">
      <vt:lpstr>Calibri</vt:lpstr>
      <vt:lpstr>Times New Roman</vt:lpstr>
      <vt:lpstr>Lucida Sans Unicode</vt:lpstr>
      <vt:lpstr>Courier New</vt:lpstr>
      <vt:lpstr>Verdana</vt:lpstr>
      <vt:lpstr>Segoe UI Light</vt:lpstr>
      <vt:lpstr>Arial</vt:lpstr>
      <vt:lpstr>Segoe UI</vt:lpstr>
      <vt:lpstr>Wingdings</vt:lpstr>
      <vt:lpstr>Lucida Console</vt:lpstr>
      <vt:lpstr>Symbol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37_NG_MOC_Core_ModuleNew2</vt:lpstr>
      <vt:lpstr>38_NG_MOC_Core_ModuleNew2</vt:lpstr>
      <vt:lpstr>39_NG_MOC_Core_ModuleNew2</vt:lpstr>
      <vt:lpstr>40_NG_MOC_Core_ModuleNew2</vt:lpstr>
      <vt:lpstr>41_NG_MOC_Core_ModuleNew2</vt:lpstr>
      <vt:lpstr>Module 9</vt:lpstr>
      <vt:lpstr>Module Overview</vt:lpstr>
      <vt:lpstr>Lesson 1: Introduction to SQL Server Security</vt:lpstr>
      <vt:lpstr>Security Concepts</vt:lpstr>
      <vt:lpstr>SQL Server Securables</vt:lpstr>
      <vt:lpstr>SQL Server Principals</vt:lpstr>
      <vt:lpstr>SQL Server Permissions</vt:lpstr>
      <vt:lpstr>Lesson 2: Managing Server-Level Security</vt:lpstr>
      <vt:lpstr>Application Security Models</vt:lpstr>
      <vt:lpstr>SQL Server Authentication Options</vt:lpstr>
      <vt:lpstr>Managing Logins</vt:lpstr>
      <vt:lpstr>Managing Server-Level Roles</vt:lpstr>
      <vt:lpstr>Managing Server-Level Permissions</vt:lpstr>
      <vt:lpstr>Demonstration: Managing Server-Level Security</vt:lpstr>
      <vt:lpstr>PowerPoint Presentation</vt:lpstr>
      <vt:lpstr>PowerPoint Presentation</vt:lpstr>
      <vt:lpstr>Lesson 3: Managing Database-Level Principals</vt:lpstr>
      <vt:lpstr>Managing Database Users</vt:lpstr>
      <vt:lpstr>Managing dbo and guest Access</vt:lpstr>
      <vt:lpstr>Managing Database-Level Roles</vt:lpstr>
      <vt:lpstr>Demonstration: Managing Database Users and Roles</vt:lpstr>
      <vt:lpstr>PowerPoint Presentation</vt:lpstr>
      <vt:lpstr>Managing Application Roles</vt:lpstr>
      <vt:lpstr>Demonstration: Using an Application Role</vt:lpstr>
      <vt:lpstr>Managing Users for a Contained Database</vt:lpstr>
      <vt:lpstr>Demonstration: Using a Contained Database</vt:lpstr>
      <vt:lpstr>PowerPoint Presentation</vt:lpstr>
      <vt:lpstr>Lesson 4: Managing Database Permissions</vt:lpstr>
      <vt:lpstr>Database-Level Permissions</vt:lpstr>
      <vt:lpstr>Schemas</vt:lpstr>
      <vt:lpstr>Table and View Permissions</vt:lpstr>
      <vt:lpstr>Executable Code Permissions</vt:lpstr>
      <vt:lpstr>Ownership Chains</vt:lpstr>
      <vt:lpstr>Demonstration: Managing Permissions</vt:lpstr>
      <vt:lpstr>PowerPoint Presentation</vt:lpstr>
      <vt:lpstr>Lab: Managing SQL Server Security</vt:lpstr>
      <vt:lpstr>PowerPoint Presentation</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9</dc:title>
  <dc:creator>Richard Strange</dc:creator>
  <cp:lastModifiedBy>Richard Strange</cp:lastModifiedBy>
  <cp:revision>4</cp:revision>
  <dcterms:created xsi:type="dcterms:W3CDTF">2016-01-05T12:18:20Z</dcterms:created>
  <dcterms:modified xsi:type="dcterms:W3CDTF">2016-01-05T18:26:55Z</dcterms:modified>
</cp:coreProperties>
</file>