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30.xml" ContentType="application/vnd.openxmlformats-officedocument.theme+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Lst>
  <p:notesMasterIdLst>
    <p:notesMasterId r:id="rId62"/>
  </p:notes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85" r:id="rId50"/>
    <p:sldId id="286" r:id="rId51"/>
    <p:sldId id="274" r:id="rId52"/>
    <p:sldId id="275" r:id="rId53"/>
    <p:sldId id="276" r:id="rId54"/>
    <p:sldId id="277" r:id="rId55"/>
    <p:sldId id="278" r:id="rId56"/>
    <p:sldId id="279" r:id="rId57"/>
    <p:sldId id="280" r:id="rId58"/>
    <p:sldId id="281" r:id="rId59"/>
    <p:sldId id="282" r:id="rId60"/>
    <p:sldId id="283" r:id="rId61"/>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Lucida Sans Unicode" panose="020B0602030504020204" pitchFamily="34" charset="0"/>
      <p:regular r:id="rId67"/>
    </p:embeddedFont>
    <p:embeddedFont>
      <p:font typeface="Verdana" panose="020B0604030504040204" pitchFamily="34" charset="0"/>
      <p:regular r:id="rId68"/>
      <p:bold r:id="rId69"/>
      <p:italic r:id="rId70"/>
      <p:boldItalic r:id="rId71"/>
    </p:embeddedFont>
    <p:embeddedFont>
      <p:font typeface="Segoe UI Light" panose="020B0502040204020203" pitchFamily="34" charset="0"/>
      <p:regular r:id="rId72"/>
      <p:italic r:id="rId73"/>
    </p:embeddedFont>
    <p:embeddedFont>
      <p:font typeface="Segoe UI" panose="020B0502040204020203" pitchFamily="34" charset="0"/>
      <p:regular r:id="rId74"/>
      <p:bold r:id="rId75"/>
      <p:italic r:id="rId76"/>
      <p:boldItalic r:id="rId77"/>
    </p:embeddedFont>
    <p:embeddedFont>
      <p:font typeface="Lucida Console" panose="020B0609040504020204" pitchFamily="49" charset="0"/>
      <p:regular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7" Type="http://schemas.openxmlformats.org/officeDocument/2006/relationships/slideMaster" Target="slideMasters/slideMaster7.xml"/><Relationship Id="rId71"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30.xml"/><Relationship Id="rId82"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Master" Target="slideMasters/slideMaster8.xml"/><Relationship Id="rId51" Type="http://schemas.openxmlformats.org/officeDocument/2006/relationships/slide" Target="slides/slide20.xml"/><Relationship Id="rId72" Type="http://schemas.openxmlformats.org/officeDocument/2006/relationships/font" Target="fonts/font10.fntdata"/><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5.fntdata"/><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F7C719-E244-4313-ADAE-7CF1B03AE3E2}"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F74C2-F1B5-4237-95AC-8B3752221B3F}" type="slidenum">
              <a:rPr lang="en-GB" smtClean="0"/>
              <a:t>‹#›</a:t>
            </a:fld>
            <a:endParaRPr lang="en-GB" dirty="0"/>
          </a:p>
        </p:txBody>
      </p:sp>
    </p:spTree>
    <p:extLst>
      <p:ext uri="{BB962C8B-B14F-4D97-AF65-F5344CB8AC3E}">
        <p14:creationId xmlns:p14="http://schemas.microsoft.com/office/powerpoint/2010/main" val="22914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784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4797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the students through each step in the configuration process.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5248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through each of the configuration options for an audit.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mention that the option to shut down the server on audit failure may result in SQL Server not being able to start. This is discussed in more detail in the next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549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58536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database audit specifications can only be created in SQL Server Enterprise Edition.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6088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through the code sample in the student notes. Emphasize that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sp_audit_write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event can be called from any Transact-SQL code (for example, directly by a client, in a stored procedure or function, or in a trigger).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344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8241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each of the potential issues to consider when using SQL Server audit.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775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Alternatively, start the 20462C-MIA-DC and 20462C-MIA-SQL virtual machines, log onto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D:\Demofiles\Mod10 folder as Administrator. Then start SQL Server Management Studio, and connect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using Windows authentication.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 Audit</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start the 20462C-MIA-DC and 20462C-MIA-SQL virtual machines, log onto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D:\Demofiles\Mod10 folder as Administrator. Then start SQL Server Management Studio, and connect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D:\Demofiles\Mod10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an audit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creates an audit that logs events to files in D:\Demofiles\Mod10\Audits.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not expandable, refresh it and try again).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AW_Audit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audit you created and view its properties.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Server Audit Specification</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server audit specification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creates an audit specification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AW_Audit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audit that logs failed and successful login attempts.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refresh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Audit Specifications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and expand it. Then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AW_ServerAuditSpec,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its properties,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4326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Create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Database Audit Specification</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database audit specification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creates an audit specification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AW_Audit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audit that logs specific actions by individual principals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schema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Audit Specifications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Audit Specifications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not expandable, refresh it and try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AW_DatabaseAuditSpec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view its properties.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Audited Events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a command prompt and enter the following command to run sqlcmd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ADVENTUREWORKS\ChadCorbitt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user is a member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ADVENTUREWORKS\Personnel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global group, which in turn is a member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ADVENTUREWORKS\HumanResources_Users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domain local group.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runas /user:adventureworks\chadcorbitt /noprofile sqlcmd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prompted for a password,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SQLCMD window, enter the following commands to query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HumanResources.Employee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LoginID, JobTitle FROM HumanResources.Employee;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SQLCMD and command prompt windows.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19</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589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17488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D:\Demofiles\Mod10\Audits folder, verify that an audit file has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Audit.sql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audited events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queries the files in the audit folder and displays the audited events (to simplify this demonstration, events logged for the Student user and the service account for SQL Server have been excluded).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all events are logged with the server principal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ADVENTUREWORKS\ChadCorbitt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despite the fact that this user accesses SQL Server through membership of a Windows group and does not have an individual login.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D9FF74C2-F1B5-4237-95AC-8B3752221B3F}"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0935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0936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597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59053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Re-iterate the importance of backing up the server certificate and its private key.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8715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Alternatively, start the 20462C-MIA-DC and 20462C-MIA-SQL virtual machines, log onto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D:\Demofiles\Mod10 folder as Administrator. Then start SQL Server Management Studio, and connect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using Windows authentication.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Database Master Key</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start the 20462C-MIA-DC and 20462C-MIA-SQL virtual machines, log onto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D:\Demofiles\Mod10 folder as Administrator. Then start SQL Server Management Studio, and connect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TDE.sql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D:\Demofiles\Mod10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DMK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creates a database master key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Server Certificate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TDE.sql script, 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server certificate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creates a certificate and then backs up the certificate and its private key.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Database Encryption Key</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TDE.sql script, 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DEK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creates a database encryption key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ConfidentialDB</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Enable Database Encryption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TDE.sql script, 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encryption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enables encryption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ConfidentialDB</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and retrieves database encryption status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sys.databases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query results,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is_encypted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value for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ConfidentialDB</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6977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Configuring EKM is an advanced operation that may vary depending on the specific hardware solution being used for key management.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51902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Implementing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Auditing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contains customer information, and as part of your commitment to customer data protection, your corporate compliance team requires that access to customer data is audited.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Implementing Transparent Database Encryption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ensure the security of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to prevent access to the data it contains in the event that the database files are compromised. To achieve this, you will configure transparent data encryption.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024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D9FF74C2-F1B5-4237-95AC-8B3752221B3F}"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53561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841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configuring the SQL Server audit service on your server. Which of the following components includes the list of actions that will respond to user operations against data in a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Server Audit Specification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Database Audit Specification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Action 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Target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Server Audit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Database Audit Specification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5061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are the three targets for SQL Server audits?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Files, the Windows application log, and the Windows security log.</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may wish to audit actions by a DBA. How would you know if the DBA stopped the audit while performing covert actions?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Changes to the audit status are logged.</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planning to implement auditing,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Choose the option to shut down SQL Server on audit failure. There is usually no point in setting up auditing, and then having situations where events can occur but are not audited. This is particularly important in high-security environments.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Make sure that file audits are placed on drives with large amounts of free disk space and ensure that the available disk space is monitored on a regular basis.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planning to implement database encryption,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complex password to protect the database master key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you back up certificates and private keys used to implement TDE, and store the backup files in a secure location.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need to implement data encryption on multiple servers in a large organization, consider using an EKM solution to manage encryption keys.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8205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important for students to understand why there is a need for auditing. On most occasions, this is driven by compliance requirements, but it can also be guided by a need to troubleshoot unexpected occurrences.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 prepared to provide examples of the regulatory requirements that apply to different industries in the country or region where you are teaching. Encourage student interaction—if two students are working in the same industry, ask them to discuss how they are addressing regulatory compliance issues.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7735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Stress that the Common Criteria Compliance now almost always replaces C2 rating as a requirement and students should update any existing applications that use C2 audit.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72827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even though people do use SQL Server Profiler for auditing, SQL Trace is a better option, as it has less performance impact.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468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Triggers can play an important role in auditing. Prior to SQL Server 2008, many actions could only be audited by using triggers.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851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DML Trigger for Auditing</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D:\Demofiles\Mod10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DML Trigger.sql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D:\Demofiles\Mod10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log table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creates a table named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AuditRateChange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schema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trigger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creates a trigger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EmployeePayHistory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that fires on updates. When the Rate column is updated, a row is inserted into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AuditRateChange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Update a rate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updates a rate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EmployeePayHistory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the audit 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retrieves the logged details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AuditRateChange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700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each of the objects involved in the audit process.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9FF74C2-F1B5-4237-95AC-8B3752221B3F}"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Auditing Data Access and Encrypting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508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0585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6594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87793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081502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86249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4451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86787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186693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39756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198886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190357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527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264875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26737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154519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09653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86201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58117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36893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103280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940378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72358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1905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58516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59627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739781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1386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31839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41922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3479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789817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50039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138770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11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337883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10366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43913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362557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8341790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4748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1319144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24496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02788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8505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9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196964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61236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56431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13586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40975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866780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3081171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29844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498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66481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12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077870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423186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96038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083031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036190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134442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0016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258736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582184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920295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5431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297512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724356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76698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580400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1445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171787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468049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56079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1975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44839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940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47616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818050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815928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53133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693392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113021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14264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47017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03989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28079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2818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062084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5480196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2563989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33329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991061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0718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94373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011299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59306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286819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5125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29676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38236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00083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020835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664867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784550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406043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5013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16222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985164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23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607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73835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47464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111700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10065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49888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7356332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362430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61333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02844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763662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2596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283246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350438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43450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030973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896329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6950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915848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840347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1623492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5111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616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48014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17110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13926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48607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8007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71651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973960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269441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17921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685151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1421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45020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7782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2659180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724460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544586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483481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38971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933024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21490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492890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610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944457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2854452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751838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320012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936835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29056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48397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6016237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02485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206673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6474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542383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706872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084042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9676666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9378876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46996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394688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51289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94597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516420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02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22018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835748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430683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233366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48212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588879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970508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459625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545352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3524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3293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848757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413880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55725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290591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080158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682861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534158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469505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761789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899520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595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82368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61638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129882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84164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83453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73453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624040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0301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250691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5857085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73333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45349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621042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58964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643699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983808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81427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50822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043649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063815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07029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37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6210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6108093"/>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336129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3167184"/>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00173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3324288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33858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307578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080370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2303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816393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999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33323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30706"/>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163602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8905249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2658947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580896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022169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537808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388211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732713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595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64079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873476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455646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22003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11604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4958034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802152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24680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944488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486357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89481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632769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417300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64911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910814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4484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1183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75898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921771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61651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524976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1940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17811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452487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329432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048352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14460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458126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3761744"/>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730298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93983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0084179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907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26806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7459176"/>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18397"/>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0357826"/>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286151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32594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213535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2529382"/>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19511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9067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36909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4589690"/>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844891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710443"/>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0709393"/>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596460"/>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1873506"/>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2147864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23498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8245706"/>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558987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583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7040953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7647479"/>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56755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6112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60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68965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0798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7053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6197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32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43894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673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6496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19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6671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312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09583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4229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73716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6027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770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54948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3162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7188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7079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2053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276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33857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91632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46178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26845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35249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211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118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6870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1116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32325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062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993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44385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997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35381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064494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48763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55608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9090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3091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3696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1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05065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46444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99252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6976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5567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01691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005907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99584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248724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70773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2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492782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86296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8613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023064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51301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5844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16651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132321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73899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8851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787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theme" Target="../theme/theme29.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theme" Target="../theme/theme30.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slideLayout" Target="../slideLayouts/slideLayout359.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7.xml"/><Relationship Id="rId13" Type="http://schemas.openxmlformats.org/officeDocument/2006/relationships/theme" Target="../theme/theme31.xml"/><Relationship Id="rId3" Type="http://schemas.openxmlformats.org/officeDocument/2006/relationships/slideLayout" Target="../slideLayouts/slideLayout362.xml"/><Relationship Id="rId7" Type="http://schemas.openxmlformats.org/officeDocument/2006/relationships/slideLayout" Target="../slideLayouts/slideLayout366.xml"/><Relationship Id="rId12" Type="http://schemas.openxmlformats.org/officeDocument/2006/relationships/slideLayout" Target="../slideLayouts/slideLayout371.xml"/><Relationship Id="rId2" Type="http://schemas.openxmlformats.org/officeDocument/2006/relationships/slideLayout" Target="../slideLayouts/slideLayout361.xml"/><Relationship Id="rId1" Type="http://schemas.openxmlformats.org/officeDocument/2006/relationships/slideLayout" Target="../slideLayouts/slideLayout360.xml"/><Relationship Id="rId6" Type="http://schemas.openxmlformats.org/officeDocument/2006/relationships/slideLayout" Target="../slideLayouts/slideLayout365.xml"/><Relationship Id="rId11" Type="http://schemas.openxmlformats.org/officeDocument/2006/relationships/slideLayout" Target="../slideLayouts/slideLayout370.xml"/><Relationship Id="rId5" Type="http://schemas.openxmlformats.org/officeDocument/2006/relationships/slideLayout" Target="../slideLayouts/slideLayout364.xml"/><Relationship Id="rId10" Type="http://schemas.openxmlformats.org/officeDocument/2006/relationships/slideLayout" Target="../slideLayouts/slideLayout369.xml"/><Relationship Id="rId4" Type="http://schemas.openxmlformats.org/officeDocument/2006/relationships/slideLayout" Target="../slideLayouts/slideLayout363.xml"/><Relationship Id="rId9" Type="http://schemas.openxmlformats.org/officeDocument/2006/relationships/slideLayout" Target="../slideLayouts/slideLayout3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6025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76068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780723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024765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604046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9882902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701181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4182648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56661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513030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489827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42091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215240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01107680"/>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375846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4809540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5844063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033863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6230413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0737744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957823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593850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14995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211083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7914870"/>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2243029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4387148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217697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631312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5039484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0557471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2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8.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34.xml"/><Relationship Id="rId5" Type="http://schemas.openxmlformats.org/officeDocument/2006/relationships/image" Target="../media/image8.emf"/><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10</a:t>
            </a:r>
            <a:endParaRPr lang="en-GB" dirty="0"/>
          </a:p>
        </p:txBody>
      </p:sp>
      <p:sp>
        <p:nvSpPr>
          <p:cNvPr id="3" name="Subtitle 2"/>
          <p:cNvSpPr>
            <a:spLocks noGrp="1"/>
          </p:cNvSpPr>
          <p:nvPr>
            <p:ph type="subTitle" sz="quarter" idx="1"/>
          </p:nvPr>
        </p:nvSpPr>
        <p:spPr/>
        <p:txBody>
          <a:bodyPr/>
          <a:lstStyle/>
          <a:p>
            <a:r>
              <a:rPr lang="en-GB" dirty="0" smtClean="0"/>
              <a:t>Auditing Data Access and Encrypting Data
</a:t>
            </a:r>
            <a:endParaRPr lang="en-GB" dirty="0"/>
          </a:p>
        </p:txBody>
      </p:sp>
    </p:spTree>
    <p:extLst>
      <p:ext uri="{BB962C8B-B14F-4D97-AF65-F5344CB8AC3E}">
        <p14:creationId xmlns:p14="http://schemas.microsoft.com/office/powerpoint/2010/main" val="373988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SQL Server Audit</a:t>
            </a:r>
            <a:endParaRPr lang="en-GB" dirty="0"/>
          </a:p>
        </p:txBody>
      </p:sp>
      <p:sp>
        <p:nvSpPr>
          <p:cNvPr id="3" name="Text Placeholder 2"/>
          <p:cNvSpPr>
            <a:spLocks noGrp="1"/>
          </p:cNvSpPr>
          <p:nvPr>
            <p:ph type="body" idx="1"/>
          </p:nvPr>
        </p:nvSpPr>
        <p:spPr/>
        <p:txBody>
          <a:bodyPr/>
          <a:lstStyle/>
          <a:p>
            <a:r>
              <a:rPr lang="en-GB" dirty="0" smtClean="0"/>
              <a:t>SQL Server Audit Overview
Creating an Audit
Creating a Server Audit Specification
Creating Database Audit Specifications
User-Defined Audit Actions
Reading Audited Events
Managing SQL Server Audit
Demonstration: Using SQL Server Audit</a:t>
            </a:r>
            <a:endParaRPr lang="en-GB" dirty="0"/>
          </a:p>
        </p:txBody>
      </p:sp>
    </p:spTree>
    <p:extLst>
      <p:ext uri="{BB962C8B-B14F-4D97-AF65-F5344CB8AC3E}">
        <p14:creationId xmlns:p14="http://schemas.microsoft.com/office/powerpoint/2010/main" val="144955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Audit Overview</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1" kern="0" dirty="0">
                <a:solidFill>
                  <a:srgbClr val="000000"/>
                </a:solidFill>
              </a:rPr>
              <a:t>Audit</a:t>
            </a:r>
            <a:r>
              <a:rPr lang="en-GB" kern="0" dirty="0">
                <a:solidFill>
                  <a:srgbClr val="000000"/>
                </a:solidFill>
              </a:rPr>
              <a:t>: Where and how events are logged</a:t>
            </a:r>
          </a:p>
          <a:p>
            <a:pPr lvl="0"/>
            <a:r>
              <a:rPr lang="en-GB" b="1" kern="0" dirty="0">
                <a:solidFill>
                  <a:srgbClr val="000000"/>
                </a:solidFill>
              </a:rPr>
              <a:t>Audit Specification</a:t>
            </a:r>
            <a:r>
              <a:rPr lang="en-GB" kern="0" dirty="0">
                <a:solidFill>
                  <a:srgbClr val="000000"/>
                </a:solidFill>
              </a:rPr>
              <a:t>: A set of events to be logged in an audit</a:t>
            </a:r>
          </a:p>
          <a:p>
            <a:pPr lvl="0"/>
            <a:r>
              <a:rPr lang="en-GB" b="1" kern="0" dirty="0">
                <a:solidFill>
                  <a:srgbClr val="000000"/>
                </a:solidFill>
              </a:rPr>
              <a:t>Actions</a:t>
            </a:r>
            <a:r>
              <a:rPr lang="en-GB" kern="0" dirty="0">
                <a:solidFill>
                  <a:srgbClr val="000000"/>
                </a:solidFill>
              </a:rPr>
              <a:t> and </a:t>
            </a:r>
            <a:r>
              <a:rPr lang="en-GB" b="1" kern="0" dirty="0">
                <a:solidFill>
                  <a:srgbClr val="000000"/>
                </a:solidFill>
              </a:rPr>
              <a:t>Action Groups</a:t>
            </a:r>
            <a:r>
              <a:rPr lang="en-GB" kern="0" dirty="0">
                <a:solidFill>
                  <a:srgbClr val="000000"/>
                </a:solidFill>
              </a:rPr>
              <a:t>: Events that can be included in an audit specification</a:t>
            </a:r>
          </a:p>
        </p:txBody>
      </p:sp>
      <p:grpSp>
        <p:nvGrpSpPr>
          <p:cNvPr id="5" name="Group 4" descr="The slide illustrates how Actions and Action Groups can be assembled into an Audit Specification and an Audit."/>
          <p:cNvGrpSpPr/>
          <p:nvPr/>
        </p:nvGrpSpPr>
        <p:grpSpPr>
          <a:xfrm>
            <a:off x="871563" y="3407719"/>
            <a:ext cx="6739698" cy="3099433"/>
            <a:chOff x="871563" y="3407719"/>
            <a:chExt cx="6739698" cy="3099433"/>
          </a:xfrm>
        </p:grpSpPr>
        <p:cxnSp>
          <p:nvCxnSpPr>
            <p:cNvPr id="6" name="Elbow Connector 5"/>
            <p:cNvCxnSpPr/>
            <p:nvPr/>
          </p:nvCxnSpPr>
          <p:spPr bwMode="auto">
            <a:xfrm>
              <a:off x="2668119" y="3935386"/>
              <a:ext cx="1272920" cy="797558"/>
            </a:xfrm>
            <a:prstGeom prst="bentConnector3">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7" name="Elbow Connector 6"/>
            <p:cNvCxnSpPr/>
            <p:nvPr/>
          </p:nvCxnSpPr>
          <p:spPr bwMode="auto">
            <a:xfrm flipV="1">
              <a:off x="2668119" y="4733824"/>
              <a:ext cx="1272920" cy="293080"/>
            </a:xfrm>
            <a:prstGeom prst="bentConnector3">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60" idx="0"/>
              <a:endCxn id="12" idx="1"/>
            </p:cNvCxnSpPr>
            <p:nvPr/>
          </p:nvCxnSpPr>
          <p:spPr bwMode="auto">
            <a:xfrm flipV="1">
              <a:off x="5003029" y="4709275"/>
              <a:ext cx="1188359" cy="5076"/>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871563" y="5799266"/>
              <a:ext cx="2637564" cy="707886"/>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Action Groups</a:t>
              </a:r>
            </a:p>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 Actions</a:t>
              </a:r>
              <a:endParaRPr lang="en-US" sz="2000" dirty="0">
                <a:solidFill>
                  <a:srgbClr val="000000"/>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3405595" y="5793273"/>
              <a:ext cx="2012314" cy="707886"/>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Audit Specification</a:t>
              </a:r>
              <a:endParaRPr lang="en-US" sz="2000" dirty="0">
                <a:solidFill>
                  <a:srgbClr val="000000"/>
                </a:solidFill>
                <a:latin typeface="Segoe UI Light" panose="020B0502040204020203" pitchFamily="34" charset="0"/>
                <a:cs typeface="Segoe UI Light" panose="020B0502040204020203" pitchFamily="34" charset="0"/>
              </a:endParaRPr>
            </a:p>
          </p:txBody>
        </p:sp>
        <p:sp>
          <p:nvSpPr>
            <p:cNvPr id="11" name="TextBox 10"/>
            <p:cNvSpPr txBox="1"/>
            <p:nvPr/>
          </p:nvSpPr>
          <p:spPr>
            <a:xfrm>
              <a:off x="5598947" y="5797478"/>
              <a:ext cx="2012314" cy="400110"/>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Audit</a:t>
              </a:r>
              <a:endParaRPr lang="en-US" sz="2000" dirty="0">
                <a:solidFill>
                  <a:srgbClr val="000000"/>
                </a:solidFill>
                <a:latin typeface="Segoe UI Light" panose="020B0502040204020203" pitchFamily="34" charset="0"/>
                <a:cs typeface="Segoe UI Light" panose="020B0502040204020203" pitchFamily="34" charset="0"/>
              </a:endParaRPr>
            </a:p>
          </p:txBody>
        </p:sp>
        <p:pic>
          <p:nvPicPr>
            <p:cNvPr id="12" name="Picture 11"/>
            <p:cNvPicPr>
              <a:picLocks noChangeAspect="1"/>
            </p:cNvPicPr>
            <p:nvPr/>
          </p:nvPicPr>
          <p:blipFill>
            <a:blip r:embed="rId3"/>
            <a:stretch>
              <a:fillRect/>
            </a:stretch>
          </p:blipFill>
          <p:spPr>
            <a:xfrm>
              <a:off x="6191388" y="4165906"/>
              <a:ext cx="765783" cy="1086737"/>
            </a:xfrm>
            <a:prstGeom prst="rect">
              <a:avLst/>
            </a:prstGeom>
          </p:spPr>
        </p:pic>
        <p:grpSp>
          <p:nvGrpSpPr>
            <p:cNvPr id="13" name="Group 12"/>
            <p:cNvGrpSpPr>
              <a:grpSpLocks noChangeAspect="1"/>
            </p:cNvGrpSpPr>
            <p:nvPr/>
          </p:nvGrpSpPr>
          <p:grpSpPr>
            <a:xfrm>
              <a:off x="3941039" y="4341852"/>
              <a:ext cx="1061990" cy="744998"/>
              <a:chOff x="7193745" y="1781496"/>
              <a:chExt cx="2715568" cy="1905001"/>
            </a:xfrm>
          </p:grpSpPr>
          <p:sp>
            <p:nvSpPr>
              <p:cNvPr id="60" name="Rectangle 59"/>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61" name="Line 11"/>
              <p:cNvSpPr>
                <a:spLocks noChangeShapeType="1"/>
              </p:cNvSpPr>
              <p:nvPr/>
            </p:nvSpPr>
            <p:spPr bwMode="auto">
              <a:xfrm flipV="1">
                <a:off x="7507699" y="2135450"/>
                <a:ext cx="2033821" cy="459"/>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Line 12"/>
              <p:cNvSpPr>
                <a:spLocks noChangeShapeType="1"/>
              </p:cNvSpPr>
              <p:nvPr/>
            </p:nvSpPr>
            <p:spPr bwMode="auto">
              <a:xfrm>
                <a:off x="7535239" y="3280798"/>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Line 14"/>
              <p:cNvSpPr>
                <a:spLocks noChangeShapeType="1"/>
              </p:cNvSpPr>
              <p:nvPr/>
            </p:nvSpPr>
            <p:spPr bwMode="auto">
              <a:xfrm>
                <a:off x="7535239" y="3091873"/>
                <a:ext cx="742950"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Line 16"/>
              <p:cNvSpPr>
                <a:spLocks noChangeShapeType="1"/>
              </p:cNvSpPr>
              <p:nvPr/>
            </p:nvSpPr>
            <p:spPr bwMode="auto">
              <a:xfrm>
                <a:off x="7520865" y="251968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Line 17"/>
              <p:cNvSpPr>
                <a:spLocks noChangeShapeType="1"/>
              </p:cNvSpPr>
              <p:nvPr/>
            </p:nvSpPr>
            <p:spPr bwMode="auto">
              <a:xfrm>
                <a:off x="7520865" y="233032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4" name="Group 13"/>
            <p:cNvGrpSpPr/>
            <p:nvPr/>
          </p:nvGrpSpPr>
          <p:grpSpPr>
            <a:xfrm>
              <a:off x="1885623" y="3407719"/>
              <a:ext cx="782496" cy="985619"/>
              <a:chOff x="1314688" y="3657138"/>
              <a:chExt cx="782496" cy="985619"/>
            </a:xfrm>
          </p:grpSpPr>
          <p:grpSp>
            <p:nvGrpSpPr>
              <p:cNvPr id="38" name="Group 37"/>
              <p:cNvGrpSpPr>
                <a:grpSpLocks noChangeAspect="1"/>
              </p:cNvGrpSpPr>
              <p:nvPr/>
            </p:nvGrpSpPr>
            <p:grpSpPr>
              <a:xfrm>
                <a:off x="1314688" y="3657138"/>
                <a:ext cx="630096" cy="833219"/>
                <a:chOff x="6288215" y="5173662"/>
                <a:chExt cx="1204130" cy="1592303"/>
              </a:xfrm>
            </p:grpSpPr>
            <p:grpSp>
              <p:nvGrpSpPr>
                <p:cNvPr id="50" name="Group 49"/>
                <p:cNvGrpSpPr>
                  <a:grpSpLocks noChangeAspect="1"/>
                </p:cNvGrpSpPr>
                <p:nvPr/>
              </p:nvGrpSpPr>
              <p:grpSpPr>
                <a:xfrm>
                  <a:off x="6288215" y="5173662"/>
                  <a:ext cx="1204130" cy="1592303"/>
                  <a:chOff x="6288215" y="5173662"/>
                  <a:chExt cx="1204130" cy="1592303"/>
                </a:xfrm>
              </p:grpSpPr>
              <p:grpSp>
                <p:nvGrpSpPr>
                  <p:cNvPr id="52"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58"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3" name="Flowchart: Process 52"/>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Process 53"/>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56" name="Flowchart: Process 55"/>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39" name="Group 38"/>
              <p:cNvGrpSpPr>
                <a:grpSpLocks noChangeAspect="1"/>
              </p:cNvGrpSpPr>
              <p:nvPr/>
            </p:nvGrpSpPr>
            <p:grpSpPr>
              <a:xfrm>
                <a:off x="1467088" y="3809538"/>
                <a:ext cx="630096" cy="833219"/>
                <a:chOff x="6288215" y="5173662"/>
                <a:chExt cx="1204130" cy="1592303"/>
              </a:xfrm>
            </p:grpSpPr>
            <p:grpSp>
              <p:nvGrpSpPr>
                <p:cNvPr id="40" name="Group 39"/>
                <p:cNvGrpSpPr>
                  <a:grpSpLocks noChangeAspect="1"/>
                </p:cNvGrpSpPr>
                <p:nvPr/>
              </p:nvGrpSpPr>
              <p:grpSpPr>
                <a:xfrm>
                  <a:off x="6288215" y="5173662"/>
                  <a:ext cx="1204130" cy="1592303"/>
                  <a:chOff x="6288215" y="5173662"/>
                  <a:chExt cx="1204130" cy="1592303"/>
                </a:xfrm>
              </p:grpSpPr>
              <p:grpSp>
                <p:nvGrpSpPr>
                  <p:cNvPr id="42"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48"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Flowchart: Process 42"/>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4" name="Flowchart: Process 43"/>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6" name="Flowchart: Process 45"/>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grpSp>
          <p:nvGrpSpPr>
            <p:cNvPr id="15" name="Group 14"/>
            <p:cNvGrpSpPr/>
            <p:nvPr/>
          </p:nvGrpSpPr>
          <p:grpSpPr>
            <a:xfrm>
              <a:off x="1866386" y="4581716"/>
              <a:ext cx="782496" cy="985619"/>
              <a:chOff x="1314688" y="3657138"/>
              <a:chExt cx="782496" cy="985619"/>
            </a:xfrm>
          </p:grpSpPr>
          <p:grpSp>
            <p:nvGrpSpPr>
              <p:cNvPr id="16" name="Group 15"/>
              <p:cNvGrpSpPr>
                <a:grpSpLocks noChangeAspect="1"/>
              </p:cNvGrpSpPr>
              <p:nvPr/>
            </p:nvGrpSpPr>
            <p:grpSpPr>
              <a:xfrm>
                <a:off x="1314688" y="3657138"/>
                <a:ext cx="630096" cy="833219"/>
                <a:chOff x="6288215" y="5173662"/>
                <a:chExt cx="1204130" cy="1592303"/>
              </a:xfrm>
            </p:grpSpPr>
            <p:grpSp>
              <p:nvGrpSpPr>
                <p:cNvPr id="28" name="Group 27"/>
                <p:cNvGrpSpPr>
                  <a:grpSpLocks noChangeAspect="1"/>
                </p:cNvGrpSpPr>
                <p:nvPr/>
              </p:nvGrpSpPr>
              <p:grpSpPr>
                <a:xfrm>
                  <a:off x="6288215" y="5173662"/>
                  <a:ext cx="1204130" cy="1592303"/>
                  <a:chOff x="6288215" y="5173662"/>
                  <a:chExt cx="1204130" cy="1592303"/>
                </a:xfrm>
              </p:grpSpPr>
              <p:grpSp>
                <p:nvGrpSpPr>
                  <p:cNvPr id="30"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36"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1" name="Flowchart: Process 30"/>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2" name="Flowchart: Process 31"/>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34" name="Flowchart: Process 33"/>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17" name="Group 16"/>
              <p:cNvGrpSpPr>
                <a:grpSpLocks noChangeAspect="1"/>
              </p:cNvGrpSpPr>
              <p:nvPr/>
            </p:nvGrpSpPr>
            <p:grpSpPr>
              <a:xfrm>
                <a:off x="1467088" y="3809538"/>
                <a:ext cx="630096" cy="833219"/>
                <a:chOff x="6288215" y="5173662"/>
                <a:chExt cx="1204130" cy="1592303"/>
              </a:xfrm>
            </p:grpSpPr>
            <p:grpSp>
              <p:nvGrpSpPr>
                <p:cNvPr id="18" name="Group 17"/>
                <p:cNvGrpSpPr>
                  <a:grpSpLocks noChangeAspect="1"/>
                </p:cNvGrpSpPr>
                <p:nvPr/>
              </p:nvGrpSpPr>
              <p:grpSpPr>
                <a:xfrm>
                  <a:off x="6288215" y="5173662"/>
                  <a:ext cx="1204130" cy="1592303"/>
                  <a:chOff x="6288215" y="5173662"/>
                  <a:chExt cx="1204130" cy="1592303"/>
                </a:xfrm>
              </p:grpSpPr>
              <p:grpSp>
                <p:nvGrpSpPr>
                  <p:cNvPr id="20"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26"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1" name="Flowchart: Process 20"/>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2" name="Flowchart: Process 21"/>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24" name="Flowchart: Process 23"/>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grpSp>
    </p:spTree>
    <p:extLst>
      <p:ext uri="{BB962C8B-B14F-4D97-AF65-F5344CB8AC3E}">
        <p14:creationId xmlns:p14="http://schemas.microsoft.com/office/powerpoint/2010/main" val="238297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b5bb487-4dee-4561-9205-391333c4c4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Audit</a:t>
            </a:r>
            <a:endParaRPr lang="en-GB" dirty="0"/>
          </a:p>
        </p:txBody>
      </p:sp>
      <p:sp>
        <p:nvSpPr>
          <p:cNvPr id="4" name="Content Placeholder 2"/>
          <p:cNvSpPr txBox="1">
            <a:spLocks/>
          </p:cNvSpPr>
          <p:nvPr/>
        </p:nvSpPr>
        <p:spPr>
          <a:xfrm>
            <a:off x="458788" y="1008641"/>
            <a:ext cx="8119156" cy="515992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Specify:</a:t>
            </a:r>
          </a:p>
          <a:p>
            <a:pPr lvl="1"/>
            <a:r>
              <a:rPr lang="en-GB" kern="0" dirty="0">
                <a:solidFill>
                  <a:srgbClr val="000000"/>
                </a:solidFill>
              </a:rPr>
              <a:t>Target</a:t>
            </a:r>
          </a:p>
          <a:p>
            <a:pPr lvl="1"/>
            <a:r>
              <a:rPr lang="en-GB" kern="0" dirty="0">
                <a:solidFill>
                  <a:srgbClr val="000000"/>
                </a:solidFill>
              </a:rPr>
              <a:t>Queue delay</a:t>
            </a:r>
          </a:p>
          <a:p>
            <a:pPr lvl="1"/>
            <a:r>
              <a:rPr lang="en-GB" kern="0" dirty="0">
                <a:solidFill>
                  <a:srgbClr val="000000"/>
                </a:solidFill>
              </a:rPr>
              <a:t>Action on failure</a:t>
            </a:r>
          </a:p>
          <a:p>
            <a:pPr lvl="0"/>
            <a:r>
              <a:rPr lang="en-GB" kern="0" dirty="0">
                <a:solidFill>
                  <a:srgbClr val="000000"/>
                </a:solidFill>
              </a:rPr>
              <a:t>Set STATE = ON to enable</a:t>
            </a:r>
            <a:endParaRPr lang="en-US" kern="0" dirty="0">
              <a:solidFill>
                <a:srgbClr val="000000"/>
              </a:solidFill>
            </a:endParaRPr>
          </a:p>
          <a:p>
            <a:pPr lvl="0"/>
            <a:endParaRPr lang="en-US" kern="0" dirty="0">
              <a:solidFill>
                <a:srgbClr val="000000"/>
              </a:solidFill>
            </a:endParaRPr>
          </a:p>
        </p:txBody>
      </p:sp>
      <p:sp>
        <p:nvSpPr>
          <p:cNvPr id="5" name="Rectangle 4"/>
          <p:cNvSpPr/>
          <p:nvPr/>
        </p:nvSpPr>
        <p:spPr>
          <a:xfrm>
            <a:off x="646502" y="3704216"/>
            <a:ext cx="7931442" cy="2893100"/>
          </a:xfrm>
          <a:prstGeom prst="rect">
            <a:avLst/>
          </a:prstGeom>
          <a:solidFill>
            <a:srgbClr val="D2D2D2"/>
          </a:solidFill>
        </p:spPr>
        <p:txBody>
          <a:bodyPr wrap="square">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CREATE SERVER AUDIT SecurityAudit</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TO FILE </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(FILEPATH = '\\MIA-SQL\AuditFiles\' ,MAXSIZE = 0 MB</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 ,MAX_ROLLOVER_FILES = 2147483647 ,RESERVE_DISK_SPACE = OFF)</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WITH</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(QUEUE_DELAY = 1000 ,ON_FAILURE = FAIL_OPERATION);</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endParaRPr lang="en-US" sz="2000"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ALTER SERVER AUDIT SecurityAudit</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WITH (STATE = ON);</a:t>
            </a:r>
          </a:p>
        </p:txBody>
      </p:sp>
      <p:pic>
        <p:nvPicPr>
          <p:cNvPr id="6" name="Picture 5"/>
          <p:cNvPicPr>
            <a:picLocks noChangeAspect="1"/>
          </p:cNvPicPr>
          <p:nvPr/>
        </p:nvPicPr>
        <p:blipFill>
          <a:blip r:embed="rId3"/>
          <a:stretch>
            <a:fillRect/>
          </a:stretch>
        </p:blipFill>
        <p:spPr>
          <a:xfrm>
            <a:off x="5271455" y="1008641"/>
            <a:ext cx="3581400" cy="2695575"/>
          </a:xfrm>
          <a:prstGeom prst="rect">
            <a:avLst/>
          </a:prstGeom>
        </p:spPr>
      </p:pic>
    </p:spTree>
    <p:extLst>
      <p:ext uri="{BB962C8B-B14F-4D97-AF65-F5344CB8AC3E}">
        <p14:creationId xmlns:p14="http://schemas.microsoft.com/office/powerpoint/2010/main" val="33335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2bf40b0-cc96-4bda-a9b8-6783a14416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Server Audit Specification</a:t>
            </a:r>
            <a:endParaRPr lang="en-GB" dirty="0"/>
          </a:p>
        </p:txBody>
      </p:sp>
      <p:sp>
        <p:nvSpPr>
          <p:cNvPr id="4" name="Content Placeholder 2"/>
          <p:cNvSpPr txBox="1">
            <a:spLocks/>
          </p:cNvSpPr>
          <p:nvPr/>
        </p:nvSpPr>
        <p:spPr>
          <a:xfrm>
            <a:off x="458788" y="1021215"/>
            <a:ext cx="378975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Specify:</a:t>
            </a:r>
          </a:p>
          <a:p>
            <a:pPr lvl="1"/>
            <a:r>
              <a:rPr lang="en-AU" kern="0" dirty="0">
                <a:solidFill>
                  <a:srgbClr val="000000"/>
                </a:solidFill>
              </a:rPr>
              <a:t>Audit</a:t>
            </a:r>
          </a:p>
          <a:p>
            <a:pPr lvl="1"/>
            <a:r>
              <a:rPr lang="en-AU" kern="0" dirty="0">
                <a:solidFill>
                  <a:srgbClr val="000000"/>
                </a:solidFill>
              </a:rPr>
              <a:t>Action groups to be included</a:t>
            </a:r>
          </a:p>
          <a:p>
            <a:pPr lvl="1"/>
            <a:r>
              <a:rPr lang="en-AU" kern="0" dirty="0">
                <a:solidFill>
                  <a:srgbClr val="000000"/>
                </a:solidFill>
              </a:rPr>
              <a:t>State</a:t>
            </a:r>
          </a:p>
          <a:p>
            <a:pPr lvl="0"/>
            <a:endParaRPr lang="en-US" kern="0" dirty="0">
              <a:solidFill>
                <a:srgbClr val="000000"/>
              </a:solidFill>
            </a:endParaRPr>
          </a:p>
          <a:p>
            <a:pPr lvl="0"/>
            <a:endParaRPr lang="en-US" kern="0" dirty="0">
              <a:solidFill>
                <a:srgbClr val="000000"/>
              </a:solidFill>
            </a:endParaRPr>
          </a:p>
        </p:txBody>
      </p:sp>
      <p:sp>
        <p:nvSpPr>
          <p:cNvPr id="5" name="AutoShape 26"/>
          <p:cNvSpPr>
            <a:spLocks noChangeArrowheads="1"/>
          </p:cNvSpPr>
          <p:nvPr/>
        </p:nvSpPr>
        <p:spPr bwMode="auto">
          <a:xfrm>
            <a:off x="1427967" y="4401636"/>
            <a:ext cx="7085865" cy="1477328"/>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CREATE SERVER AUDIT SPECIFICATION AuditLogins</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FOR SERVER AUDIT SecurityAudit</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ADD (FAILED_LOGIN_GROUP),</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ADD (SUCCESSFUL_LOGIN_GROUP)</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WITH (STATE = ON);</a:t>
            </a:r>
          </a:p>
        </p:txBody>
      </p:sp>
      <p:pic>
        <p:nvPicPr>
          <p:cNvPr id="6" name="Picture 5"/>
          <p:cNvPicPr>
            <a:picLocks noChangeAspect="1"/>
          </p:cNvPicPr>
          <p:nvPr/>
        </p:nvPicPr>
        <p:blipFill>
          <a:blip r:embed="rId3"/>
          <a:stretch>
            <a:fillRect/>
          </a:stretch>
        </p:blipFill>
        <p:spPr>
          <a:xfrm>
            <a:off x="4248538" y="1406501"/>
            <a:ext cx="4352925" cy="2609850"/>
          </a:xfrm>
          <a:prstGeom prst="rect">
            <a:avLst/>
          </a:prstGeom>
        </p:spPr>
      </p:pic>
    </p:spTree>
    <p:extLst>
      <p:ext uri="{BB962C8B-B14F-4D97-AF65-F5344CB8AC3E}">
        <p14:creationId xmlns:p14="http://schemas.microsoft.com/office/powerpoint/2010/main" val="389383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89aed33-95e7-486b-817d-340516a8b9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Database Audit Specifications</a:t>
            </a:r>
            <a:endParaRPr lang="en-GB" dirty="0"/>
          </a:p>
        </p:txBody>
      </p:sp>
      <p:sp>
        <p:nvSpPr>
          <p:cNvPr id="4" name="Content Placeholder 2"/>
          <p:cNvSpPr txBox="1">
            <a:spLocks/>
          </p:cNvSpPr>
          <p:nvPr/>
        </p:nvSpPr>
        <p:spPr>
          <a:xfrm>
            <a:off x="458788" y="1021215"/>
            <a:ext cx="464455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Specify:</a:t>
            </a:r>
          </a:p>
          <a:p>
            <a:pPr lvl="1"/>
            <a:r>
              <a:rPr lang="en-AU" kern="0" dirty="0">
                <a:solidFill>
                  <a:srgbClr val="000000"/>
                </a:solidFill>
              </a:rPr>
              <a:t>Audit</a:t>
            </a:r>
          </a:p>
          <a:p>
            <a:pPr lvl="1"/>
            <a:r>
              <a:rPr lang="en-AU" kern="0" dirty="0">
                <a:solidFill>
                  <a:srgbClr val="000000"/>
                </a:solidFill>
              </a:rPr>
              <a:t>Action Groups</a:t>
            </a:r>
          </a:p>
          <a:p>
            <a:pPr lvl="1"/>
            <a:r>
              <a:rPr lang="en-AU" kern="0" dirty="0">
                <a:solidFill>
                  <a:srgbClr val="000000"/>
                </a:solidFill>
              </a:rPr>
              <a:t>Actions on specific securable by specific principals</a:t>
            </a:r>
          </a:p>
          <a:p>
            <a:pPr lvl="1"/>
            <a:r>
              <a:rPr lang="en-AU" kern="0" dirty="0">
                <a:solidFill>
                  <a:srgbClr val="000000"/>
                </a:solidFill>
              </a:rPr>
              <a:t>State</a:t>
            </a:r>
          </a:p>
          <a:p>
            <a:pPr lvl="1"/>
            <a:endParaRPr lang="en-AU"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
        <p:nvSpPr>
          <p:cNvPr id="5" name="AutoShape 26"/>
          <p:cNvSpPr>
            <a:spLocks noChangeArrowheads="1"/>
          </p:cNvSpPr>
          <p:nvPr/>
        </p:nvSpPr>
        <p:spPr bwMode="auto">
          <a:xfrm>
            <a:off x="189847" y="3788441"/>
            <a:ext cx="8118879" cy="286232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USE AdventureWorks;</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CREATE DATABASE AUDIT SPECIFICATION </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AdventureWorks_DBSecurity</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FOR SERVER AUDIT SecurityAudit</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ADD </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(DATABASE_PRINCIPAL_CHANGE_GROUP),</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ADD </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(SELECT ON SCHEMA::HumanResources BY db_datareader)</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WITH (STATE = ON);</a:t>
            </a:r>
            <a:endParaRPr lang="en-AU" dirty="0">
              <a:solidFill>
                <a:srgbClr val="000000"/>
              </a:solidFill>
              <a:latin typeface="Lucida Sans Unicode" panose="020B0602030504020204" pitchFamily="34" charset="0"/>
              <a:cs typeface="Lucida Sans Unicode" panose="020B0602030504020204" pitchFamily="34" charset="0"/>
            </a:endParaRPr>
          </a:p>
        </p:txBody>
      </p:sp>
      <p:pic>
        <p:nvPicPr>
          <p:cNvPr id="6" name="Picture 5"/>
          <p:cNvPicPr>
            <a:picLocks noChangeAspect="1"/>
          </p:cNvPicPr>
          <p:nvPr/>
        </p:nvPicPr>
        <p:blipFill>
          <a:blip r:embed="rId3"/>
          <a:stretch>
            <a:fillRect/>
          </a:stretch>
        </p:blipFill>
        <p:spPr>
          <a:xfrm>
            <a:off x="5004457" y="909082"/>
            <a:ext cx="4139543" cy="4072481"/>
          </a:xfrm>
          <a:prstGeom prst="rect">
            <a:avLst/>
          </a:prstGeom>
        </p:spPr>
      </p:pic>
    </p:spTree>
    <p:extLst>
      <p:ext uri="{BB962C8B-B14F-4D97-AF65-F5344CB8AC3E}">
        <p14:creationId xmlns:p14="http://schemas.microsoft.com/office/powerpoint/2010/main" val="1149909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8e2415b-1fb0-4ecb-b680-f372f98704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User-Defined Audit Actions</a:t>
            </a:r>
            <a:endParaRPr lang="en-GB" dirty="0"/>
          </a:p>
        </p:txBody>
      </p:sp>
      <p:sp>
        <p:nvSpPr>
          <p:cNvPr id="4" name="Content Placeholder 2"/>
          <p:cNvSpPr txBox="1">
            <a:spLocks/>
          </p:cNvSpPr>
          <p:nvPr/>
        </p:nvSpPr>
        <p:spPr>
          <a:xfrm>
            <a:off x="362536" y="1021215"/>
            <a:ext cx="86852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Enable you to audit custom events:</a:t>
            </a:r>
          </a:p>
          <a:p>
            <a:pPr lvl="1"/>
            <a:r>
              <a:rPr lang="en-US" kern="0" dirty="0">
                <a:solidFill>
                  <a:srgbClr val="000000"/>
                </a:solidFill>
              </a:rPr>
              <a:t>Add USER_DEFINED_AUDIT_GROUP to an audit specification</a:t>
            </a:r>
          </a:p>
          <a:p>
            <a:pPr lvl="1"/>
            <a:r>
              <a:rPr lang="en-US" kern="0" dirty="0">
                <a:solidFill>
                  <a:srgbClr val="000000"/>
                </a:solidFill>
              </a:rPr>
              <a:t>Call </a:t>
            </a:r>
            <a:r>
              <a:rPr lang="en-US" b="1" kern="0" dirty="0">
                <a:solidFill>
                  <a:srgbClr val="000000"/>
                </a:solidFill>
              </a:rPr>
              <a:t>sp_audit_write</a:t>
            </a:r>
            <a:r>
              <a:rPr lang="en-US" kern="0" dirty="0">
                <a:solidFill>
                  <a:srgbClr val="000000"/>
                </a:solidFill>
              </a:rPr>
              <a:t> from a stored procedure or trigger</a:t>
            </a:r>
          </a:p>
          <a:p>
            <a:pPr lvl="1"/>
            <a:endParaRPr lang="en-US" kern="0" dirty="0">
              <a:solidFill>
                <a:srgbClr val="000000"/>
              </a:solidFill>
            </a:endParaRPr>
          </a:p>
        </p:txBody>
      </p:sp>
      <p:sp>
        <p:nvSpPr>
          <p:cNvPr id="5" name="AutoShape 26"/>
          <p:cNvSpPr>
            <a:spLocks noChangeArrowheads="1"/>
          </p:cNvSpPr>
          <p:nvPr/>
        </p:nvSpPr>
        <p:spPr bwMode="auto">
          <a:xfrm>
            <a:off x="403632" y="2417236"/>
            <a:ext cx="8603020" cy="4247317"/>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CREATE TRIGGER HR.BonusChecker ON HR.EmployeeBonus</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AFTER INSERT</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DECLARE @bonus money, @empid integer, @msg nvarchar(4000)</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select @bonus = i.Bonus, @empid = i.EmployeeID</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from inserted i</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IF @bonus &gt; 1000</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BEGIN</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SET @msg = 'Employee '+ CAST(@empid as varchar(50))</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 bonus is over $1000'</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    </a:t>
            </a:r>
            <a:r>
              <a:rPr lang="en-AU" b="1" dirty="0">
                <a:solidFill>
                  <a:srgbClr val="000000"/>
                </a:solidFill>
                <a:latin typeface="Lucida Sans Unicode" panose="020B0602030504020204" pitchFamily="34" charset="0"/>
                <a:cs typeface="Lucida Sans Unicode" panose="020B0602030504020204" pitchFamily="34" charset="0"/>
              </a:rPr>
              <a:t>EXEC sp_audit_write @user_defined_event_id = 12,</a:t>
            </a:r>
          </a:p>
          <a:p>
            <a:pPr lvl="0" fontAlgn="base">
              <a:spcBef>
                <a:spcPct val="0"/>
              </a:spcBef>
              <a:spcAft>
                <a:spcPct val="0"/>
              </a:spcAft>
            </a:pPr>
            <a:r>
              <a:rPr lang="en-AU" b="1" dirty="0">
                <a:solidFill>
                  <a:srgbClr val="000000"/>
                </a:solidFill>
                <a:latin typeface="Lucida Sans Unicode" panose="020B0602030504020204" pitchFamily="34" charset="0"/>
                <a:cs typeface="Lucida Sans Unicode" panose="020B0602030504020204" pitchFamily="34" charset="0"/>
              </a:rPr>
              <a:t>          @succeeded = 1, @user_defined_information = @msg;</a:t>
            </a:r>
          </a:p>
          <a:p>
            <a:pPr lvl="0" fontAlgn="base">
              <a:spcBef>
                <a:spcPct val="0"/>
              </a:spcBef>
              <a:spcAft>
                <a:spcPct val="0"/>
              </a:spcAft>
            </a:pPr>
            <a:r>
              <a:rPr lang="en-AU" dirty="0">
                <a:solidFill>
                  <a:srgbClr val="000000"/>
                </a:solidFill>
                <a:latin typeface="Lucida Sans Unicode" panose="020B0602030504020204" pitchFamily="34" charset="0"/>
                <a:cs typeface="Lucida Sans Unicode" panose="020B0602030504020204" pitchFamily="34" charset="0"/>
              </a:rPr>
              <a:t>END</a:t>
            </a:r>
          </a:p>
        </p:txBody>
      </p:sp>
    </p:spTree>
    <p:extLst>
      <p:ext uri="{BB962C8B-B14F-4D97-AF65-F5344CB8AC3E}">
        <p14:creationId xmlns:p14="http://schemas.microsoft.com/office/powerpoint/2010/main" val="74797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Audited Events</a:t>
            </a:r>
            <a:endParaRPr lang="en-GB" dirty="0"/>
          </a:p>
        </p:txBody>
      </p:sp>
      <p:sp>
        <p:nvSpPr>
          <p:cNvPr id="4" name="Content Placeholder 1"/>
          <p:cNvSpPr txBox="1">
            <a:spLocks/>
          </p:cNvSpPr>
          <p:nvPr/>
        </p:nvSpPr>
        <p:spPr>
          <a:xfrm>
            <a:off x="458788" y="1423685"/>
            <a:ext cx="8119156" cy="47448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Use Event Viewer to view Windows event logs</a:t>
            </a:r>
          </a:p>
          <a:p>
            <a:pPr lvl="0"/>
            <a:endParaRPr lang="en-GB" kern="0" dirty="0">
              <a:solidFill>
                <a:srgbClr val="000000"/>
              </a:solidFill>
            </a:endParaRPr>
          </a:p>
          <a:p>
            <a:pPr lvl="0"/>
            <a:r>
              <a:rPr lang="en-GB" kern="0" dirty="0">
                <a:solidFill>
                  <a:srgbClr val="000000"/>
                </a:solidFill>
              </a:rPr>
              <a:t>Retrieve file-based audits by using the </a:t>
            </a:r>
            <a:r>
              <a:rPr lang="en-GB" b="1" kern="0" dirty="0">
                <a:solidFill>
                  <a:srgbClr val="000000"/>
                </a:solidFill>
              </a:rPr>
              <a:t>sys.fn_get_audit_file </a:t>
            </a:r>
            <a:r>
              <a:rPr lang="en-GB" kern="0" dirty="0">
                <a:solidFill>
                  <a:srgbClr val="000000"/>
                </a:solidFill>
              </a:rPr>
              <a:t>function</a:t>
            </a:r>
          </a:p>
          <a:p>
            <a:pPr lvl="0"/>
            <a:endParaRPr lang="en-GB" kern="0" dirty="0">
              <a:solidFill>
                <a:srgbClr val="000000"/>
              </a:solidFill>
            </a:endParaRPr>
          </a:p>
        </p:txBody>
      </p:sp>
      <p:sp>
        <p:nvSpPr>
          <p:cNvPr id="5" name="AutoShape 26"/>
          <p:cNvSpPr>
            <a:spLocks noChangeArrowheads="1"/>
          </p:cNvSpPr>
          <p:nvPr/>
        </p:nvSpPr>
        <p:spPr bwMode="auto">
          <a:xfrm>
            <a:off x="287267" y="3615672"/>
            <a:ext cx="8462197" cy="1323439"/>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SELECT event_time, object_id, server_principal_name, </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database_name, schema_name, object_name, statement </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FROM</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sys.fn_get_audit_file('\\MIA-SQL\AuditFiles\*', default, default);</a:t>
            </a:r>
          </a:p>
        </p:txBody>
      </p:sp>
    </p:spTree>
    <p:extLst>
      <p:ext uri="{BB962C8B-B14F-4D97-AF65-F5344CB8AC3E}">
        <p14:creationId xmlns:p14="http://schemas.microsoft.com/office/powerpoint/2010/main" val="54490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SQL Server Audit</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Enable or disable audits by setting STATE</a:t>
            </a:r>
          </a:p>
          <a:p>
            <a:pPr lvl="0"/>
            <a:r>
              <a:rPr lang="en-GB" kern="0" dirty="0">
                <a:solidFill>
                  <a:srgbClr val="000000"/>
                </a:solidFill>
              </a:rPr>
              <a:t>View audit configuration details in DMVs</a:t>
            </a:r>
          </a:p>
          <a:p>
            <a:pPr lvl="0"/>
            <a:r>
              <a:rPr lang="en-GB" kern="0" dirty="0">
                <a:solidFill>
                  <a:srgbClr val="000000"/>
                </a:solidFill>
              </a:rPr>
              <a:t>Audit considerations include:</a:t>
            </a:r>
          </a:p>
          <a:p>
            <a:pPr lvl="1"/>
            <a:r>
              <a:rPr lang="en-GB" kern="0" dirty="0">
                <a:solidFill>
                  <a:srgbClr val="000000"/>
                </a:solidFill>
              </a:rPr>
              <a:t>Restoring or attaching a database may result in a mismatched GUID</a:t>
            </a:r>
          </a:p>
          <a:p>
            <a:pPr lvl="1"/>
            <a:r>
              <a:rPr lang="en-GB" kern="0" dirty="0">
                <a:solidFill>
                  <a:srgbClr val="000000"/>
                </a:solidFill>
              </a:rPr>
              <a:t>Attaching a database to a different edition of SQL Server may result in the audit not running</a:t>
            </a:r>
          </a:p>
          <a:p>
            <a:pPr lvl="1"/>
            <a:r>
              <a:rPr lang="en-GB" kern="0" dirty="0">
                <a:solidFill>
                  <a:srgbClr val="000000"/>
                </a:solidFill>
              </a:rPr>
              <a:t>Mirrored servers may result in mismatched GUIDs</a:t>
            </a:r>
          </a:p>
          <a:p>
            <a:pPr lvl="1"/>
            <a:r>
              <a:rPr lang="en-GB" kern="0" dirty="0">
                <a:solidFill>
                  <a:srgbClr val="000000"/>
                </a:solidFill>
              </a:rPr>
              <a:t>Auditing a large number of events can cause performance issues</a:t>
            </a:r>
          </a:p>
          <a:p>
            <a:pPr lvl="1"/>
            <a:r>
              <a:rPr lang="en-GB" kern="0" dirty="0">
                <a:solidFill>
                  <a:srgbClr val="000000"/>
                </a:solidFill>
              </a:rPr>
              <a:t>Failure during audit can cause SQL Server to fail to start</a:t>
            </a:r>
          </a:p>
        </p:txBody>
      </p:sp>
    </p:spTree>
    <p:extLst>
      <p:ext uri="{BB962C8B-B14F-4D97-AF65-F5344CB8AC3E}">
        <p14:creationId xmlns:p14="http://schemas.microsoft.com/office/powerpoint/2010/main" val="260007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a8b3375-74e3-4ec5-aeb6-0f4ab65c6b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SQL Server Audit</a:t>
            </a:r>
            <a:endParaRPr lang="en-GB" dirty="0"/>
          </a:p>
        </p:txBody>
      </p:sp>
      <p:sp>
        <p:nvSpPr>
          <p:cNvPr id="4" name="Rectangle 2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b="1">
                <a:solidFill>
                  <a:schemeClr val="tx1"/>
                </a:solidFill>
                <a:latin typeface="Verdana" pitchFamily="34" charset="0"/>
                <a:ea typeface="Segoe UI" pitchFamily="34" charset="0"/>
                <a:cs typeface="Segoe UI" pitchFamily="34" charset="0"/>
              </a:defRPr>
            </a:lvl1pPr>
            <a:lvl2pPr marL="742950" indent="-285750" algn="l" rtl="0" eaLnBrk="1" fontAlgn="base" hangingPunct="1">
              <a:lnSpc>
                <a:spcPct val="100000"/>
              </a:lnSpc>
              <a:spcBef>
                <a:spcPts val="600"/>
              </a:spcBef>
              <a:spcAft>
                <a:spcPct val="0"/>
              </a:spcAft>
              <a:buClr>
                <a:srgbClr val="0070C0"/>
              </a:buClr>
              <a:buSzPct val="80000"/>
              <a:buFont typeface="Arial" pitchFamily="34" charset="0"/>
              <a:buChar char="•"/>
              <a:defRPr sz="2400" b="1">
                <a:solidFill>
                  <a:schemeClr val="tx1"/>
                </a:solidFill>
                <a:latin typeface="Verdana" pitchFamily="34" charset="0"/>
                <a:ea typeface="Segoe UI" pitchFamily="34" charset="0"/>
                <a:cs typeface="Segoe UI" pitchFamily="34" charset="0"/>
              </a:defRPr>
            </a:lvl2pPr>
            <a:lvl3pPr marL="1143000" indent="-228600" algn="l" rtl="0" eaLnBrk="1" fontAlgn="base" hangingPunct="1">
              <a:lnSpc>
                <a:spcPct val="100000"/>
              </a:lnSpc>
              <a:spcBef>
                <a:spcPts val="600"/>
              </a:spcBef>
              <a:spcAft>
                <a:spcPct val="0"/>
              </a:spcAft>
              <a:buClr>
                <a:srgbClr val="0070C0"/>
              </a:buClr>
              <a:buSzPct val="80000"/>
              <a:buFont typeface="Arial" pitchFamily="34" charset="0"/>
              <a:buChar char="•"/>
              <a:defRPr sz="2000" b="1">
                <a:solidFill>
                  <a:schemeClr val="tx1"/>
                </a:solidFill>
                <a:latin typeface="Verdana" pitchFamily="34" charset="0"/>
                <a:ea typeface="Segoe UI" pitchFamily="34" charset="0"/>
                <a:cs typeface="Segoe UI" pitchFamily="34" charset="0"/>
              </a:defRPr>
            </a:lvl3pPr>
            <a:lvl4pPr marL="1600200" indent="-228600" algn="l" rtl="0" eaLnBrk="1" fontAlgn="base" hangingPunct="1">
              <a:lnSpc>
                <a:spcPct val="100000"/>
              </a:lnSpc>
              <a:spcBef>
                <a:spcPts val="600"/>
              </a:spcBef>
              <a:spcAft>
                <a:spcPct val="0"/>
              </a:spcAft>
              <a:buClr>
                <a:srgbClr val="0070C0"/>
              </a:buClr>
              <a:buSzPct val="90000"/>
              <a:buFont typeface="Arial" pitchFamily="34" charset="0"/>
              <a:buChar char="•"/>
              <a:defRPr sz="1800" b="1">
                <a:solidFill>
                  <a:schemeClr val="tx1"/>
                </a:solidFill>
                <a:latin typeface="Verdana" pitchFamily="34" charset="0"/>
                <a:ea typeface="Segoe UI" pitchFamily="34" charset="0"/>
                <a:cs typeface="Segoe UI" pitchFamily="34" charset="0"/>
              </a:defRPr>
            </a:lvl4pPr>
            <a:lvl5pPr marL="2057400" indent="-228600" algn="l" rtl="0" eaLnBrk="1" fontAlgn="base" hangingPunct="1">
              <a:lnSpc>
                <a:spcPct val="100000"/>
              </a:lnSpc>
              <a:spcBef>
                <a:spcPts val="600"/>
              </a:spcBef>
              <a:spcAft>
                <a:spcPct val="0"/>
              </a:spcAft>
              <a:buClr>
                <a:srgbClr val="0070C0"/>
              </a:buClr>
              <a:buSzPct val="90000"/>
              <a:buFont typeface="Arial" pitchFamily="34" charset="0"/>
              <a:buChar char="•"/>
              <a:defRPr sz="1800" b="1">
                <a:solidFill>
                  <a:schemeClr val="tx1"/>
                </a:solidFill>
                <a:latin typeface="Verdana" pitchFamily="34" charset="0"/>
                <a:ea typeface="Segoe UI" pitchFamily="34" charset="0"/>
                <a:cs typeface="Segoe UI" pitchFamily="34" charset="0"/>
              </a:defRPr>
            </a:lvl5pPr>
            <a:lvl6pPr marL="2514600" indent="-228600" algn="ctr" rtl="0" eaLnBrk="0" fontAlgn="base" hangingPunct="0">
              <a:lnSpc>
                <a:spcPct val="90000"/>
              </a:lnSpc>
              <a:spcBef>
                <a:spcPct val="0"/>
              </a:spcBef>
              <a:spcAft>
                <a:spcPct val="0"/>
              </a:spcAft>
              <a:buClr>
                <a:srgbClr val="2D4A6D"/>
              </a:buClr>
              <a:buSzPct val="90000"/>
              <a:buChar char="•"/>
              <a:defRPr sz="1600" b="1">
                <a:solidFill>
                  <a:schemeClr val="tx1"/>
                </a:solidFill>
                <a:latin typeface="Verdana" pitchFamily="34" charset="0"/>
              </a:defRPr>
            </a:lvl6pPr>
            <a:lvl7pPr marL="2971800" indent="-228600" algn="ctr" rtl="0" eaLnBrk="0" fontAlgn="base" hangingPunct="0">
              <a:lnSpc>
                <a:spcPct val="90000"/>
              </a:lnSpc>
              <a:spcBef>
                <a:spcPct val="0"/>
              </a:spcBef>
              <a:spcAft>
                <a:spcPct val="0"/>
              </a:spcAft>
              <a:buClr>
                <a:srgbClr val="2D4A6D"/>
              </a:buClr>
              <a:buSzPct val="90000"/>
              <a:buChar char="•"/>
              <a:defRPr sz="1600" b="1">
                <a:solidFill>
                  <a:schemeClr val="tx1"/>
                </a:solidFill>
                <a:latin typeface="Verdana" pitchFamily="34" charset="0"/>
              </a:defRPr>
            </a:lvl7pPr>
            <a:lvl8pPr marL="3429000" indent="-228600" algn="ctr" rtl="0" eaLnBrk="0" fontAlgn="base" hangingPunct="0">
              <a:lnSpc>
                <a:spcPct val="90000"/>
              </a:lnSpc>
              <a:spcBef>
                <a:spcPct val="0"/>
              </a:spcBef>
              <a:spcAft>
                <a:spcPct val="0"/>
              </a:spcAft>
              <a:buClr>
                <a:srgbClr val="2D4A6D"/>
              </a:buClr>
              <a:buSzPct val="90000"/>
              <a:buChar char="•"/>
              <a:defRPr sz="1600" b="1">
                <a:solidFill>
                  <a:schemeClr val="tx1"/>
                </a:solidFill>
                <a:latin typeface="Verdana" pitchFamily="34" charset="0"/>
              </a:defRPr>
            </a:lvl8pPr>
            <a:lvl9pPr marL="3886200" indent="-228600" algn="ctr" rtl="0" eaLnBrk="0" fontAlgn="base" hangingPunct="0">
              <a:lnSpc>
                <a:spcPct val="90000"/>
              </a:lnSpc>
              <a:spcBef>
                <a:spcPct val="0"/>
              </a:spcBef>
              <a:spcAft>
                <a:spcPct val="0"/>
              </a:spcAft>
              <a:buClr>
                <a:srgbClr val="2D4A6D"/>
              </a:buClr>
              <a:buSzPct val="90000"/>
              <a:buChar char="•"/>
              <a:defRPr sz="1600" b="1">
                <a:solidFill>
                  <a:schemeClr val="tx1"/>
                </a:solidFill>
                <a:latin typeface="Verdana" pitchFamily="34" charset="0"/>
              </a:defRPr>
            </a:lvl9pPr>
          </a:lstStyle>
          <a:p>
            <a:pPr marL="0" lvl="0" indent="0">
              <a:buNone/>
            </a:pPr>
            <a:r>
              <a:rPr lang="en-AU" b="0" kern="0" dirty="0">
                <a:solidFill>
                  <a:srgbClr val="000000"/>
                </a:solidFill>
                <a:latin typeface="Segoe UI" panose="020B0502040204020203" pitchFamily="34" charset="0"/>
              </a:rPr>
              <a:t>In this demonstration, you will see how to:</a:t>
            </a:r>
          </a:p>
          <a:p>
            <a:pPr lvl="0"/>
            <a:r>
              <a:rPr lang="en-AU" b="0" kern="0" dirty="0">
                <a:solidFill>
                  <a:srgbClr val="000000"/>
                </a:solidFill>
                <a:latin typeface="Segoe UI" panose="020B0502040204020203" pitchFamily="34" charset="0"/>
              </a:rPr>
              <a:t>Create an audit</a:t>
            </a:r>
          </a:p>
          <a:p>
            <a:pPr lvl="0"/>
            <a:r>
              <a:rPr lang="en-AU" b="0" kern="0" dirty="0">
                <a:solidFill>
                  <a:srgbClr val="000000"/>
                </a:solidFill>
                <a:latin typeface="Segoe UI" panose="020B0502040204020203" pitchFamily="34" charset="0"/>
              </a:rPr>
              <a:t>Create a server audit specification</a:t>
            </a:r>
          </a:p>
          <a:p>
            <a:pPr lvl="0"/>
            <a:r>
              <a:rPr lang="en-AU" b="0" kern="0" dirty="0">
                <a:solidFill>
                  <a:srgbClr val="000000"/>
                </a:solidFill>
                <a:latin typeface="Segoe UI" panose="020B0502040204020203" pitchFamily="34" charset="0"/>
              </a:rPr>
              <a:t>Create a database audit specification</a:t>
            </a:r>
          </a:p>
          <a:p>
            <a:pPr lvl="0"/>
            <a:r>
              <a:rPr lang="en-AU" b="0" kern="0" dirty="0">
                <a:solidFill>
                  <a:srgbClr val="000000"/>
                </a:solidFill>
                <a:latin typeface="Segoe UI" panose="020B0502040204020203" pitchFamily="34" charset="0"/>
              </a:rPr>
              <a:t>View audited events</a:t>
            </a:r>
          </a:p>
          <a:p>
            <a:pPr lvl="0"/>
            <a:endParaRPr lang="en-AU" b="0" kern="0" dirty="0">
              <a:solidFill>
                <a:srgbClr val="000000"/>
              </a:solidFill>
              <a:latin typeface="Segoe UI" panose="020B0502040204020203" pitchFamily="34" charset="0"/>
            </a:endParaRPr>
          </a:p>
          <a:p>
            <a:pPr lvl="0"/>
            <a:endParaRPr lang="en-US" b="0" kern="0" dirty="0">
              <a:solidFill>
                <a:srgbClr val="000000"/>
              </a:solidFill>
              <a:latin typeface="Segoe UI" pitchFamily="34" charset="0"/>
            </a:endParaRPr>
          </a:p>
        </p:txBody>
      </p:sp>
    </p:spTree>
    <p:extLst>
      <p:ext uri="{BB962C8B-B14F-4D97-AF65-F5344CB8AC3E}">
        <p14:creationId xmlns:p14="http://schemas.microsoft.com/office/powerpoint/2010/main" val="330983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0610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Auditing Data Access in SQL Server
Implementing SQL Server Audit
Encrypting Databases</a:t>
            </a:r>
            <a:endParaRPr lang="en-GB" dirty="0"/>
          </a:p>
        </p:txBody>
      </p:sp>
    </p:spTree>
    <p:extLst>
      <p:ext uri="{BB962C8B-B14F-4D97-AF65-F5344CB8AC3E}">
        <p14:creationId xmlns:p14="http://schemas.microsoft.com/office/powerpoint/2010/main" val="594768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9889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8d6ba0e4-3d12-4c8e-aace-c9917343eb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Encrypting Databases</a:t>
            </a:r>
            <a:endParaRPr lang="en-GB" dirty="0"/>
          </a:p>
        </p:txBody>
      </p:sp>
      <p:sp>
        <p:nvSpPr>
          <p:cNvPr id="3" name="Text Placeholder 2"/>
          <p:cNvSpPr>
            <a:spLocks noGrp="1"/>
          </p:cNvSpPr>
          <p:nvPr>
            <p:ph type="body" idx="1"/>
          </p:nvPr>
        </p:nvSpPr>
        <p:spPr/>
        <p:txBody>
          <a:bodyPr/>
          <a:lstStyle/>
          <a:p>
            <a:r>
              <a:rPr lang="en-GB" dirty="0" smtClean="0"/>
              <a:t>Transparent Data Encryption Overview
Configuring Transparent Data Encryption
Moving Encrypted Databases
Demonstration: Implementing Transparent Data Encryption
Extensible Key Management</a:t>
            </a:r>
            <a:endParaRPr lang="en-GB" dirty="0"/>
          </a:p>
        </p:txBody>
      </p:sp>
    </p:spTree>
    <p:extLst>
      <p:ext uri="{BB962C8B-B14F-4D97-AF65-F5344CB8AC3E}">
        <p14:creationId xmlns:p14="http://schemas.microsoft.com/office/powerpoint/2010/main" val="233619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efe2f62-da8e-4c69-b90e-a56e22a589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Transparent Data Encryption Overview</a:t>
            </a:r>
            <a:endParaRPr lang="en-GB" dirty="0"/>
          </a:p>
        </p:txBody>
      </p:sp>
      <p:sp>
        <p:nvSpPr>
          <p:cNvPr id="4" name="Content Placeholder 2"/>
          <p:cNvSpPr txBox="1">
            <a:spLocks/>
          </p:cNvSpPr>
          <p:nvPr/>
        </p:nvSpPr>
        <p:spPr>
          <a:xfrm>
            <a:off x="458788" y="840240"/>
            <a:ext cx="570579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Service Master Key (SMK)</a:t>
            </a:r>
          </a:p>
          <a:p>
            <a:pPr lvl="1"/>
            <a:r>
              <a:rPr lang="en-GB" kern="0" dirty="0">
                <a:solidFill>
                  <a:srgbClr val="000000"/>
                </a:solidFill>
              </a:rPr>
              <a:t>Created during SQL Server installation</a:t>
            </a:r>
          </a:p>
          <a:p>
            <a:pPr lvl="1"/>
            <a:r>
              <a:rPr lang="en-GB" kern="0" dirty="0">
                <a:solidFill>
                  <a:srgbClr val="000000"/>
                </a:solidFill>
              </a:rPr>
              <a:t>Encrypted by Windows DPAPI</a:t>
            </a:r>
          </a:p>
          <a:p>
            <a:pPr lvl="0"/>
            <a:r>
              <a:rPr lang="en-GB" kern="0" dirty="0">
                <a:solidFill>
                  <a:srgbClr val="000000"/>
                </a:solidFill>
              </a:rPr>
              <a:t>Database Master Key (DMK)</a:t>
            </a:r>
          </a:p>
          <a:p>
            <a:pPr lvl="1"/>
            <a:r>
              <a:rPr lang="en-GB" kern="0" dirty="0">
                <a:solidFill>
                  <a:srgbClr val="000000"/>
                </a:solidFill>
              </a:rPr>
              <a:t>Created in </a:t>
            </a:r>
            <a:r>
              <a:rPr lang="en-GB" b="1" kern="0" dirty="0">
                <a:solidFill>
                  <a:srgbClr val="000000"/>
                </a:solidFill>
              </a:rPr>
              <a:t>master</a:t>
            </a:r>
            <a:r>
              <a:rPr lang="en-GB" kern="0" dirty="0">
                <a:solidFill>
                  <a:srgbClr val="000000"/>
                </a:solidFill>
              </a:rPr>
              <a:t> database</a:t>
            </a:r>
          </a:p>
          <a:p>
            <a:pPr lvl="1"/>
            <a:r>
              <a:rPr lang="en-GB" kern="0" dirty="0">
                <a:solidFill>
                  <a:srgbClr val="000000"/>
                </a:solidFill>
              </a:rPr>
              <a:t>Encrypted by SMK</a:t>
            </a:r>
          </a:p>
          <a:p>
            <a:pPr lvl="0"/>
            <a:r>
              <a:rPr lang="en-GB" kern="0" dirty="0">
                <a:solidFill>
                  <a:srgbClr val="000000"/>
                </a:solidFill>
              </a:rPr>
              <a:t>Server Certificate</a:t>
            </a:r>
          </a:p>
          <a:p>
            <a:pPr lvl="1"/>
            <a:r>
              <a:rPr lang="en-GB" kern="0" dirty="0">
                <a:solidFill>
                  <a:srgbClr val="000000"/>
                </a:solidFill>
              </a:rPr>
              <a:t>Created in </a:t>
            </a:r>
            <a:r>
              <a:rPr lang="en-GB" b="1" kern="0" dirty="0">
                <a:solidFill>
                  <a:srgbClr val="000000"/>
                </a:solidFill>
              </a:rPr>
              <a:t>master</a:t>
            </a:r>
            <a:r>
              <a:rPr lang="en-GB" kern="0" dirty="0">
                <a:solidFill>
                  <a:srgbClr val="000000"/>
                </a:solidFill>
              </a:rPr>
              <a:t> database</a:t>
            </a:r>
          </a:p>
          <a:p>
            <a:pPr lvl="1"/>
            <a:r>
              <a:rPr lang="en-GB" kern="0" dirty="0">
                <a:solidFill>
                  <a:srgbClr val="000000"/>
                </a:solidFill>
              </a:rPr>
              <a:t>Encrypted by DMK</a:t>
            </a:r>
          </a:p>
          <a:p>
            <a:pPr lvl="0"/>
            <a:r>
              <a:rPr lang="en-GB" kern="0" dirty="0">
                <a:solidFill>
                  <a:srgbClr val="000000"/>
                </a:solidFill>
              </a:rPr>
              <a:t>Database Encryption Key (DEK)</a:t>
            </a:r>
          </a:p>
          <a:p>
            <a:pPr lvl="1"/>
            <a:r>
              <a:rPr lang="en-GB" kern="0" dirty="0">
                <a:solidFill>
                  <a:srgbClr val="000000"/>
                </a:solidFill>
              </a:rPr>
              <a:t>Created in user database</a:t>
            </a:r>
          </a:p>
          <a:p>
            <a:pPr lvl="1"/>
            <a:r>
              <a:rPr lang="en-GB" kern="0" dirty="0">
                <a:solidFill>
                  <a:srgbClr val="000000"/>
                </a:solidFill>
              </a:rPr>
              <a:t>Encrypted by server certificate</a:t>
            </a:r>
            <a:endParaRPr lang="en-US" kern="0" dirty="0">
              <a:solidFill>
                <a:srgbClr val="000000"/>
              </a:solidFill>
            </a:endParaRPr>
          </a:p>
        </p:txBody>
      </p:sp>
      <p:grpSp>
        <p:nvGrpSpPr>
          <p:cNvPr id="5" name="Group 4" descr="The slide illustrates the hierarchy of keys that are required to use TDE."/>
          <p:cNvGrpSpPr/>
          <p:nvPr/>
        </p:nvGrpSpPr>
        <p:grpSpPr>
          <a:xfrm>
            <a:off x="6167849" y="992638"/>
            <a:ext cx="2831095" cy="5820704"/>
            <a:chOff x="6167849" y="992638"/>
            <a:chExt cx="2831095" cy="5820704"/>
          </a:xfrm>
        </p:grpSpPr>
        <p:pic>
          <p:nvPicPr>
            <p:cNvPr id="6" name="Picture 5"/>
            <p:cNvPicPr>
              <a:picLocks noChangeAspect="1"/>
            </p:cNvPicPr>
            <p:nvPr/>
          </p:nvPicPr>
          <p:blipFill>
            <a:blip r:embed="rId3"/>
            <a:stretch>
              <a:fillRect/>
            </a:stretch>
          </p:blipFill>
          <p:spPr>
            <a:xfrm rot="16200000">
              <a:off x="7212624" y="5740475"/>
              <a:ext cx="722133" cy="921340"/>
            </a:xfrm>
            <a:prstGeom prst="rect">
              <a:avLst/>
            </a:prstGeom>
          </p:spPr>
        </p:pic>
        <p:grpSp>
          <p:nvGrpSpPr>
            <p:cNvPr id="7" name="Group 6"/>
            <p:cNvGrpSpPr>
              <a:grpSpLocks noChangeAspect="1"/>
            </p:cNvGrpSpPr>
            <p:nvPr/>
          </p:nvGrpSpPr>
          <p:grpSpPr>
            <a:xfrm>
              <a:off x="6167849" y="4645773"/>
              <a:ext cx="1188719" cy="775177"/>
              <a:chOff x="2904848" y="2885814"/>
              <a:chExt cx="1681162" cy="959376"/>
            </a:xfrm>
          </p:grpSpPr>
          <p:sp>
            <p:nvSpPr>
              <p:cNvPr id="37" name="Flowchart: Magnetic Disk 3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8" name="Oval 3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a:grpSpLocks noChangeAspect="1"/>
            </p:cNvGrpSpPr>
            <p:nvPr/>
          </p:nvGrpSpPr>
          <p:grpSpPr>
            <a:xfrm>
              <a:off x="6249025" y="2912057"/>
              <a:ext cx="1188719" cy="775177"/>
              <a:chOff x="2904848" y="2885814"/>
              <a:chExt cx="1681162" cy="959376"/>
            </a:xfrm>
          </p:grpSpPr>
          <p:sp>
            <p:nvSpPr>
              <p:cNvPr id="35" name="Flowchart: Magnetic Disk 3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6" name="Oval 3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Down Arrow 8"/>
            <p:cNvSpPr/>
            <p:nvPr/>
          </p:nvSpPr>
          <p:spPr bwMode="auto">
            <a:xfrm>
              <a:off x="7374139" y="5437153"/>
              <a:ext cx="309536" cy="577926"/>
            </a:xfrm>
            <a:prstGeom prst="downArrow">
              <a:avLst>
                <a:gd name="adj1" fmla="val 50000"/>
                <a:gd name="adj2" fmla="val 79541"/>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0" name="Down Arrow 9"/>
            <p:cNvSpPr/>
            <p:nvPr/>
          </p:nvSpPr>
          <p:spPr bwMode="auto">
            <a:xfrm>
              <a:off x="7374139" y="4301635"/>
              <a:ext cx="309536" cy="866118"/>
            </a:xfrm>
            <a:prstGeom prst="downArrow">
              <a:avLst>
                <a:gd name="adj1" fmla="val 50000"/>
                <a:gd name="adj2" fmla="val 79541"/>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1" name="Down Arrow 10"/>
            <p:cNvSpPr/>
            <p:nvPr/>
          </p:nvSpPr>
          <p:spPr bwMode="auto">
            <a:xfrm>
              <a:off x="7385359" y="3487663"/>
              <a:ext cx="298316" cy="542226"/>
            </a:xfrm>
            <a:prstGeom prst="downArrow">
              <a:avLst>
                <a:gd name="adj1" fmla="val 50000"/>
                <a:gd name="adj2" fmla="val 79541"/>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2" name="Down Arrow 11"/>
            <p:cNvSpPr/>
            <p:nvPr/>
          </p:nvSpPr>
          <p:spPr bwMode="auto">
            <a:xfrm>
              <a:off x="7387964" y="2440487"/>
              <a:ext cx="323109" cy="788869"/>
            </a:xfrm>
            <a:prstGeom prst="downArrow">
              <a:avLst>
                <a:gd name="adj1" fmla="val 50000"/>
                <a:gd name="adj2" fmla="val 79541"/>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3" name="Down Arrow 12"/>
            <p:cNvSpPr/>
            <p:nvPr/>
          </p:nvSpPr>
          <p:spPr bwMode="auto">
            <a:xfrm>
              <a:off x="7401791" y="1331192"/>
              <a:ext cx="309536" cy="866118"/>
            </a:xfrm>
            <a:prstGeom prst="downArrow">
              <a:avLst>
                <a:gd name="adj1" fmla="val 50000"/>
                <a:gd name="adj2" fmla="val 79541"/>
              </a:avLst>
            </a:prstGeom>
            <a:solidFill>
              <a:srgbClr val="4668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4" name="TextBox 13"/>
            <p:cNvSpPr txBox="1"/>
            <p:nvPr/>
          </p:nvSpPr>
          <p:spPr>
            <a:xfrm>
              <a:off x="6747726" y="992638"/>
              <a:ext cx="1839158" cy="369332"/>
            </a:xfrm>
            <a:prstGeom prst="rect">
              <a:avLst/>
            </a:prstGeom>
            <a:solidFill>
              <a:srgbClr val="002050"/>
            </a:solidFill>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pPr lvl="0" fontAlgn="base">
                <a:spcBef>
                  <a:spcPct val="0"/>
                </a:spcBef>
                <a:spcAft>
                  <a:spcPct val="0"/>
                </a:spcAft>
              </a:pPr>
              <a:r>
                <a:rPr lang="en-GB" dirty="0">
                  <a:solidFill>
                    <a:srgbClr val="FFFFFF"/>
                  </a:solidFill>
                  <a:latin typeface="Segoe UI Light" panose="020B0502040204020203" pitchFamily="34" charset="0"/>
                  <a:cs typeface="Segoe UI Light" panose="020B0502040204020203" pitchFamily="34" charset="0"/>
                </a:rPr>
                <a:t>DPAPI (Windows)</a:t>
              </a:r>
              <a:endParaRPr lang="en-US" dirty="0">
                <a:solidFill>
                  <a:srgbClr val="FFFFFF"/>
                </a:solidFill>
                <a:latin typeface="Segoe UI Light" panose="020B0502040204020203" pitchFamily="34" charset="0"/>
                <a:cs typeface="Segoe UI Light" panose="020B0502040204020203" pitchFamily="34" charset="0"/>
              </a:endParaRPr>
            </a:p>
          </p:txBody>
        </p:sp>
        <p:sp>
          <p:nvSpPr>
            <p:cNvPr id="15" name="TextBox 14"/>
            <p:cNvSpPr txBox="1"/>
            <p:nvPr/>
          </p:nvSpPr>
          <p:spPr>
            <a:xfrm>
              <a:off x="6502587" y="3253195"/>
              <a:ext cx="692818"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master</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16" name="TextBox 15"/>
            <p:cNvSpPr txBox="1"/>
            <p:nvPr/>
          </p:nvSpPr>
          <p:spPr>
            <a:xfrm>
              <a:off x="6381773" y="4963889"/>
              <a:ext cx="788999"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User DB</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17" name="TextBox 16"/>
            <p:cNvSpPr txBox="1"/>
            <p:nvPr/>
          </p:nvSpPr>
          <p:spPr>
            <a:xfrm>
              <a:off x="7876008" y="2039942"/>
              <a:ext cx="614271"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SMK</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7887455" y="2930029"/>
              <a:ext cx="902811" cy="646331"/>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master </a:t>
              </a:r>
              <a:br>
                <a:rPr lang="en-GB" dirty="0">
                  <a:solidFill>
                    <a:srgbClr val="000000"/>
                  </a:solidFill>
                  <a:latin typeface="Segoe UI Light" panose="020B0502040204020203" pitchFamily="34" charset="0"/>
                  <a:cs typeface="Segoe UI Light" panose="020B0502040204020203" pitchFamily="34" charset="0"/>
                </a:rPr>
              </a:br>
              <a:r>
                <a:rPr lang="en-GB" dirty="0">
                  <a:solidFill>
                    <a:srgbClr val="000000"/>
                  </a:solidFill>
                  <a:latin typeface="Segoe UI Light" panose="020B0502040204020203" pitchFamily="34" charset="0"/>
                  <a:cs typeface="Segoe UI Light" panose="020B0502040204020203" pitchFamily="34" charset="0"/>
                </a:rPr>
                <a:t>DMK</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7876008" y="3911788"/>
              <a:ext cx="1122936" cy="646331"/>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Server</a:t>
              </a:r>
            </a:p>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certificate</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7877837" y="5047111"/>
              <a:ext cx="577402"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DEK</a:t>
              </a:r>
              <a:endParaRPr lang="en-US" dirty="0">
                <a:solidFill>
                  <a:srgbClr val="000000"/>
                </a:solidFill>
                <a:latin typeface="Segoe UI Light" panose="020B0502040204020203" pitchFamily="34" charset="0"/>
                <a:cs typeface="Segoe UI Light" panose="020B0502040204020203" pitchFamily="34" charset="0"/>
              </a:endParaRPr>
            </a:p>
          </p:txBody>
        </p:sp>
        <p:pic>
          <p:nvPicPr>
            <p:cNvPr id="21" name="Picture 20"/>
            <p:cNvPicPr>
              <a:picLocks noChangeAspect="1"/>
            </p:cNvPicPr>
            <p:nvPr/>
          </p:nvPicPr>
          <p:blipFill>
            <a:blip r:embed="rId4"/>
            <a:stretch>
              <a:fillRect/>
            </a:stretch>
          </p:blipFill>
          <p:spPr>
            <a:xfrm>
              <a:off x="6517411" y="1416061"/>
              <a:ext cx="500633" cy="942367"/>
            </a:xfrm>
            <a:prstGeom prst="rect">
              <a:avLst/>
            </a:prstGeom>
          </p:spPr>
        </p:pic>
        <p:sp>
          <p:nvSpPr>
            <p:cNvPr id="22" name="Freeform 8"/>
            <p:cNvSpPr>
              <a:spLocks noChangeAspect="1" noEditPoints="1"/>
            </p:cNvSpPr>
            <p:nvPr/>
          </p:nvSpPr>
          <p:spPr bwMode="auto">
            <a:xfrm>
              <a:off x="7184185" y="2101119"/>
              <a:ext cx="688258" cy="310756"/>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8"/>
            <p:cNvSpPr>
              <a:spLocks noChangeAspect="1" noEditPoints="1"/>
            </p:cNvSpPr>
            <p:nvPr/>
          </p:nvSpPr>
          <p:spPr bwMode="auto">
            <a:xfrm>
              <a:off x="7189579" y="3152108"/>
              <a:ext cx="688258" cy="310756"/>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8"/>
            <p:cNvSpPr>
              <a:spLocks noChangeAspect="1" noEditPoints="1"/>
            </p:cNvSpPr>
            <p:nvPr/>
          </p:nvSpPr>
          <p:spPr bwMode="auto">
            <a:xfrm>
              <a:off x="7187750" y="5080398"/>
              <a:ext cx="688258" cy="310756"/>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nvGrpSpPr>
            <p:cNvPr id="25" name="Group 24"/>
            <p:cNvGrpSpPr>
              <a:grpSpLocks noChangeAspect="1"/>
            </p:cNvGrpSpPr>
            <p:nvPr/>
          </p:nvGrpSpPr>
          <p:grpSpPr>
            <a:xfrm>
              <a:off x="7215401" y="4034796"/>
              <a:ext cx="595718" cy="417903"/>
              <a:chOff x="7193745" y="1781496"/>
              <a:chExt cx="2715568" cy="1905001"/>
            </a:xfrm>
          </p:grpSpPr>
          <p:sp>
            <p:nvSpPr>
              <p:cNvPr id="27" name="Rectangle 26"/>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Line 11"/>
              <p:cNvSpPr>
                <a:spLocks noChangeShapeType="1"/>
              </p:cNvSpPr>
              <p:nvPr/>
            </p:nvSpPr>
            <p:spPr bwMode="auto">
              <a:xfrm flipV="1">
                <a:off x="7507699" y="2135450"/>
                <a:ext cx="2033821" cy="459"/>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Line 12"/>
              <p:cNvSpPr>
                <a:spLocks noChangeShapeType="1"/>
              </p:cNvSpPr>
              <p:nvPr/>
            </p:nvSpPr>
            <p:spPr bwMode="auto">
              <a:xfrm>
                <a:off x="7535239" y="3280798"/>
                <a:ext cx="638942"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Line 14"/>
              <p:cNvSpPr>
                <a:spLocks noChangeShapeType="1"/>
              </p:cNvSpPr>
              <p:nvPr/>
            </p:nvSpPr>
            <p:spPr bwMode="auto">
              <a:xfrm>
                <a:off x="7535239" y="3091873"/>
                <a:ext cx="742950"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Line 16"/>
              <p:cNvSpPr>
                <a:spLocks noChangeShapeType="1"/>
              </p:cNvSpPr>
              <p:nvPr/>
            </p:nvSpPr>
            <p:spPr bwMode="auto">
              <a:xfrm>
                <a:off x="7520865" y="251968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Line 17"/>
              <p:cNvSpPr>
                <a:spLocks noChangeShapeType="1"/>
              </p:cNvSpPr>
              <p:nvPr/>
            </p:nvSpPr>
            <p:spPr bwMode="auto">
              <a:xfrm>
                <a:off x="7520865" y="2330325"/>
                <a:ext cx="2020655" cy="0"/>
              </a:xfrm>
              <a:prstGeom prst="line">
                <a:avLst/>
              </a:prstGeom>
              <a:noFill/>
              <a:ln w="1905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Oval 5"/>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6"/>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26" name="Picture 25"/>
            <p:cNvPicPr>
              <a:picLocks noChangeAspect="1"/>
            </p:cNvPicPr>
            <p:nvPr/>
          </p:nvPicPr>
          <p:blipFill>
            <a:blip r:embed="rId5"/>
            <a:stretch>
              <a:fillRect/>
            </a:stretch>
          </p:blipFill>
          <p:spPr>
            <a:xfrm>
              <a:off x="6866313" y="6262156"/>
              <a:ext cx="474276" cy="551186"/>
            </a:xfrm>
            <a:prstGeom prst="rect">
              <a:avLst/>
            </a:prstGeom>
          </p:spPr>
        </p:pic>
      </p:grpSp>
    </p:spTree>
    <p:extLst>
      <p:ext uri="{BB962C8B-B14F-4D97-AF65-F5344CB8AC3E}">
        <p14:creationId xmlns:p14="http://schemas.microsoft.com/office/powerpoint/2010/main" val="200143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9f775df-084f-4398-9f13-f4b8cd767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Transparent Data Encryption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DMK in </a:t>
            </a:r>
            <a:r>
              <a:rPr lang="en-US" b="1" kern="0" dirty="0">
                <a:solidFill>
                  <a:srgbClr val="000000"/>
                </a:solidFill>
              </a:rPr>
              <a:t>master</a:t>
            </a:r>
            <a:r>
              <a:rPr lang="en-US" kern="0" dirty="0">
                <a:solidFill>
                  <a:srgbClr val="000000"/>
                </a:solidFill>
              </a:rPr>
              <a:t> database</a:t>
            </a:r>
          </a:p>
          <a:p>
            <a:pPr marL="284163" lvl="1" indent="0">
              <a:buNone/>
            </a:pPr>
            <a:endParaRPr lang="en-US" sz="1000" kern="0" dirty="0">
              <a:solidFill>
                <a:srgbClr val="000000"/>
              </a:solidFill>
              <a:latin typeface="Lucida Console" panose="020B0609040504020204" pitchFamily="49" charset="0"/>
            </a:endParaRP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CREATE MASTER KEY ENCRYPTION BY PASSWORD = ‘Pa$$w0rd’;</a:t>
            </a:r>
          </a:p>
          <a:p>
            <a:pPr marL="284163" lvl="1" indent="0">
              <a:buNone/>
            </a:pPr>
            <a:endParaRPr lang="en-US" sz="1600" kern="0" dirty="0">
              <a:solidFill>
                <a:srgbClr val="000000"/>
              </a:solidFill>
              <a:latin typeface="Lucida Console" panose="020B0609040504020204" pitchFamily="49" charset="0"/>
            </a:endParaRPr>
          </a:p>
          <a:p>
            <a:pPr marL="514350" lvl="0" indent="-514350">
              <a:buFont typeface="+mj-lt"/>
              <a:buAutoNum type="arabicPeriod"/>
            </a:pPr>
            <a:r>
              <a:rPr lang="en-US" kern="0" dirty="0">
                <a:solidFill>
                  <a:srgbClr val="000000"/>
                </a:solidFill>
              </a:rPr>
              <a:t>Create a Server Certificate in </a:t>
            </a:r>
            <a:r>
              <a:rPr lang="en-US" b="1" kern="0" dirty="0">
                <a:solidFill>
                  <a:srgbClr val="000000"/>
                </a:solidFill>
              </a:rPr>
              <a:t>master </a:t>
            </a:r>
            <a:r>
              <a:rPr lang="en-US" kern="0" dirty="0">
                <a:solidFill>
                  <a:srgbClr val="000000"/>
                </a:solidFill>
              </a:rPr>
              <a:t>database</a:t>
            </a:r>
          </a:p>
          <a:p>
            <a:pPr marL="284163" lvl="1" indent="0">
              <a:spcBef>
                <a:spcPts val="0"/>
              </a:spcBef>
              <a:buNone/>
            </a:pPr>
            <a:endParaRPr lang="en-US" sz="1000" kern="0" dirty="0">
              <a:solidFill>
                <a:srgbClr val="000000"/>
              </a:solidFill>
              <a:latin typeface="Lucida Console" panose="020B0609040504020204" pitchFamily="49" charset="0"/>
            </a:endParaRP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CREATE CERTIFICATE Security_Certificate</a:t>
            </a: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WITH SUBJECT = 'DEK_Certificate';</a:t>
            </a:r>
          </a:p>
          <a:p>
            <a:pPr marL="284163" lvl="1" indent="0">
              <a:spcBef>
                <a:spcPts val="0"/>
              </a:spcBef>
              <a:buNone/>
            </a:pPr>
            <a:endParaRPr lang="en-US" sz="1600" kern="0" dirty="0">
              <a:solidFill>
                <a:srgbClr val="000000"/>
              </a:solidFill>
              <a:latin typeface="Lucida Console" panose="020B0609040504020204" pitchFamily="49" charset="0"/>
            </a:endParaRPr>
          </a:p>
          <a:p>
            <a:pPr marL="514350" lvl="0" indent="-514350">
              <a:buFont typeface="+mj-lt"/>
              <a:buAutoNum type="arabicPeriod"/>
            </a:pPr>
            <a:r>
              <a:rPr lang="en-US" kern="0" dirty="0">
                <a:solidFill>
                  <a:srgbClr val="000000"/>
                </a:solidFill>
              </a:rPr>
              <a:t>Create a DEK in the user database</a:t>
            </a:r>
          </a:p>
          <a:p>
            <a:pPr marL="284163" lvl="1" indent="0">
              <a:spcBef>
                <a:spcPts val="0"/>
              </a:spcBef>
              <a:buNone/>
            </a:pPr>
            <a:endParaRPr lang="en-US" sz="1000" kern="0" dirty="0">
              <a:solidFill>
                <a:srgbClr val="000000"/>
              </a:solidFill>
              <a:latin typeface="Lucida Console" panose="020B0609040504020204" pitchFamily="49" charset="0"/>
            </a:endParaRP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CREATE DATABASE ENCRYPTION KEY WITH ALGORITHM = AES_128</a:t>
            </a: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ENCRYPTION BY SERVER CERTIFICATE Security_Certificate;</a:t>
            </a:r>
          </a:p>
          <a:p>
            <a:pPr marL="284163" lvl="1" indent="0">
              <a:spcBef>
                <a:spcPts val="0"/>
              </a:spcBef>
              <a:buNone/>
            </a:pPr>
            <a:endParaRPr lang="en-US" sz="1600" kern="0" dirty="0">
              <a:solidFill>
                <a:srgbClr val="000000"/>
              </a:solidFill>
              <a:latin typeface="Lucida Console" panose="020B0609040504020204" pitchFamily="49" charset="0"/>
            </a:endParaRPr>
          </a:p>
          <a:p>
            <a:pPr marL="514350" lvl="0" indent="-514350">
              <a:buFont typeface="+mj-lt"/>
              <a:buAutoNum type="arabicPeriod"/>
            </a:pPr>
            <a:r>
              <a:rPr lang="en-US" kern="0" dirty="0">
                <a:solidFill>
                  <a:srgbClr val="000000"/>
                </a:solidFill>
              </a:rPr>
              <a:t>Enable encryption for the user database</a:t>
            </a:r>
          </a:p>
          <a:p>
            <a:pPr marL="284163" lvl="1" indent="0">
              <a:spcBef>
                <a:spcPts val="0"/>
              </a:spcBef>
              <a:buNone/>
            </a:pPr>
            <a:endParaRPr lang="en-US" sz="1000" kern="0" dirty="0">
              <a:solidFill>
                <a:srgbClr val="000000"/>
              </a:solidFill>
              <a:latin typeface="Lucida Console" panose="020B0609040504020204" pitchFamily="49" charset="0"/>
            </a:endParaRPr>
          </a:p>
          <a:p>
            <a:pPr marL="284163" lvl="1" indent="0">
              <a:spcBef>
                <a:spcPts val="0"/>
              </a:spcBef>
              <a:buNone/>
            </a:pPr>
            <a:r>
              <a:rPr lang="en-US" sz="1800" kern="0" dirty="0">
                <a:solidFill>
                  <a:srgbClr val="000000"/>
                </a:solidFill>
                <a:latin typeface="Lucida Sans Unicode" panose="020B0602030504020204" pitchFamily="34" charset="0"/>
                <a:cs typeface="Lucida Sans Unicode" panose="020B0602030504020204" pitchFamily="34" charset="0"/>
              </a:rPr>
              <a:t>ALTER DATABASE AdventureWorks SET ENCRYPTION ON;</a:t>
            </a:r>
          </a:p>
        </p:txBody>
      </p:sp>
    </p:spTree>
    <p:extLst>
      <p:ext uri="{BB962C8B-B14F-4D97-AF65-F5344CB8AC3E}">
        <p14:creationId xmlns:p14="http://schemas.microsoft.com/office/powerpoint/2010/main" val="118995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d04b4e2-4610-43a3-8aea-f4551c0d0c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Encrypted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Detach the source database</a:t>
            </a:r>
          </a:p>
          <a:p>
            <a:pPr marL="514350" lvl="0" indent="-514350">
              <a:buFont typeface="+mj-lt"/>
              <a:buAutoNum type="arabicPeriod"/>
            </a:pPr>
            <a:r>
              <a:rPr lang="en-US" kern="0" dirty="0">
                <a:solidFill>
                  <a:srgbClr val="000000"/>
                </a:solidFill>
              </a:rPr>
              <a:t>Copy/move the database files</a:t>
            </a:r>
          </a:p>
          <a:p>
            <a:pPr marL="514350" lvl="0" indent="-514350">
              <a:buFont typeface="+mj-lt"/>
              <a:buAutoNum type="arabicPeriod"/>
            </a:pPr>
            <a:r>
              <a:rPr lang="en-US" kern="0" dirty="0">
                <a:solidFill>
                  <a:srgbClr val="000000"/>
                </a:solidFill>
              </a:rPr>
              <a:t>Create new DMK in the </a:t>
            </a:r>
            <a:r>
              <a:rPr lang="en-US" b="1" kern="0" dirty="0">
                <a:solidFill>
                  <a:srgbClr val="000000"/>
                </a:solidFill>
              </a:rPr>
              <a:t>master</a:t>
            </a:r>
            <a:r>
              <a:rPr lang="en-US" kern="0" dirty="0">
                <a:solidFill>
                  <a:srgbClr val="000000"/>
                </a:solidFill>
              </a:rPr>
              <a:t> database</a:t>
            </a:r>
          </a:p>
          <a:p>
            <a:pPr marL="514350" lvl="0" indent="-514350">
              <a:buFont typeface="+mj-lt"/>
              <a:buAutoNum type="arabicPeriod"/>
            </a:pPr>
            <a:r>
              <a:rPr lang="en-US" kern="0" dirty="0">
                <a:solidFill>
                  <a:srgbClr val="000000"/>
                </a:solidFill>
              </a:rPr>
              <a:t>Generate a new server certificate from a backup of the original server certificate and its private key</a:t>
            </a:r>
          </a:p>
          <a:p>
            <a:pPr marL="514350" lvl="0" indent="-514350">
              <a:buFont typeface="+mj-lt"/>
              <a:buAutoNum type="arabicPeriod"/>
            </a:pPr>
            <a:r>
              <a:rPr lang="en-US" kern="0" dirty="0">
                <a:solidFill>
                  <a:srgbClr val="000000"/>
                </a:solidFill>
              </a:rPr>
              <a:t>Attach the database</a:t>
            </a:r>
          </a:p>
        </p:txBody>
      </p:sp>
    </p:spTree>
    <p:extLst>
      <p:ext uri="{BB962C8B-B14F-4D97-AF65-F5344CB8AC3E}">
        <p14:creationId xmlns:p14="http://schemas.microsoft.com/office/powerpoint/2010/main" val="1891105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bd5c430-c0d7-4a2e-bb4f-0c89134d0a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Implementing Transparent Data Encryption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database master key</a:t>
            </a:r>
          </a:p>
          <a:p>
            <a:pPr lvl="0"/>
            <a:r>
              <a:rPr lang="en-GB" kern="0" dirty="0">
                <a:solidFill>
                  <a:srgbClr val="000000"/>
                </a:solidFill>
              </a:rPr>
              <a:t>Create a server certificate</a:t>
            </a:r>
          </a:p>
          <a:p>
            <a:pPr lvl="0"/>
            <a:r>
              <a:rPr lang="en-GB" kern="0" dirty="0">
                <a:solidFill>
                  <a:srgbClr val="000000"/>
                </a:solidFill>
              </a:rPr>
              <a:t>Create a database encryption key</a:t>
            </a:r>
          </a:p>
          <a:p>
            <a:pPr lvl="0"/>
            <a:r>
              <a:rPr lang="en-GB" kern="0" dirty="0">
                <a:solidFill>
                  <a:srgbClr val="000000"/>
                </a:solidFill>
              </a:rPr>
              <a:t>Enable database encryption</a:t>
            </a:r>
            <a:endParaRPr lang="en-US" kern="0" dirty="0">
              <a:solidFill>
                <a:srgbClr val="000000"/>
              </a:solidFill>
            </a:endParaRPr>
          </a:p>
        </p:txBody>
      </p:sp>
    </p:spTree>
    <p:extLst>
      <p:ext uri="{BB962C8B-B14F-4D97-AF65-F5344CB8AC3E}">
        <p14:creationId xmlns:p14="http://schemas.microsoft.com/office/powerpoint/2010/main" val="1354838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d7d82ba-c799-4b1a-8ee5-e680bed884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Extensible Key Management</a:t>
            </a:r>
            <a:endParaRPr lang="en-GB" dirty="0"/>
          </a:p>
        </p:txBody>
      </p:sp>
      <p:sp>
        <p:nvSpPr>
          <p:cNvPr id="4" name="Content Placeholder 2"/>
          <p:cNvSpPr txBox="1">
            <a:spLocks/>
          </p:cNvSpPr>
          <p:nvPr/>
        </p:nvSpPr>
        <p:spPr>
          <a:xfrm>
            <a:off x="458788" y="1278383"/>
            <a:ext cx="8119156" cy="48901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EKM enables encryption keys to be stored securely in third-party hardware security modules (HSMs)</a:t>
            </a:r>
          </a:p>
          <a:p>
            <a:pPr lvl="0"/>
            <a:endParaRPr lang="en-GB" kern="0" dirty="0">
              <a:solidFill>
                <a:srgbClr val="000000"/>
              </a:solidFill>
            </a:endParaRPr>
          </a:p>
          <a:p>
            <a:pPr lvl="0"/>
            <a:r>
              <a:rPr lang="en-GB" kern="0" dirty="0">
                <a:solidFill>
                  <a:srgbClr val="000000"/>
                </a:solidFill>
              </a:rPr>
              <a:t>Requires additional SQL Server configuration:</a:t>
            </a:r>
          </a:p>
          <a:p>
            <a:pPr lvl="1"/>
            <a:r>
              <a:rPr lang="en-GB" kern="0" dirty="0">
                <a:solidFill>
                  <a:srgbClr val="000000"/>
                </a:solidFill>
              </a:rPr>
              <a:t>The </a:t>
            </a:r>
            <a:r>
              <a:rPr lang="en-GB" b="1" kern="0" dirty="0">
                <a:solidFill>
                  <a:srgbClr val="000000"/>
                </a:solidFill>
              </a:rPr>
              <a:t>EKM provider enabled </a:t>
            </a:r>
            <a:r>
              <a:rPr lang="en-GB" kern="0" dirty="0">
                <a:solidFill>
                  <a:srgbClr val="000000"/>
                </a:solidFill>
              </a:rPr>
              <a:t>option</a:t>
            </a:r>
            <a:r>
              <a:rPr lang="en-GB" b="1" kern="0" dirty="0">
                <a:solidFill>
                  <a:srgbClr val="000000"/>
                </a:solidFill>
              </a:rPr>
              <a:t> </a:t>
            </a:r>
            <a:r>
              <a:rPr lang="en-GB" kern="0" dirty="0">
                <a:solidFill>
                  <a:srgbClr val="000000"/>
                </a:solidFill>
              </a:rPr>
              <a:t>must be on</a:t>
            </a:r>
          </a:p>
          <a:p>
            <a:pPr lvl="1"/>
            <a:r>
              <a:rPr lang="en-GB" kern="0" dirty="0">
                <a:solidFill>
                  <a:srgbClr val="000000"/>
                </a:solidFill>
              </a:rPr>
              <a:t>Credentials must be created to enable SQL Server to access keys in the HSM</a:t>
            </a:r>
            <a:endParaRPr lang="en-US" kern="0" dirty="0">
              <a:solidFill>
                <a:srgbClr val="000000"/>
              </a:solidFill>
            </a:endParaRPr>
          </a:p>
        </p:txBody>
      </p:sp>
    </p:spTree>
    <p:extLst>
      <p:ext uri="{BB962C8B-B14F-4D97-AF65-F5344CB8AC3E}">
        <p14:creationId xmlns:p14="http://schemas.microsoft.com/office/powerpoint/2010/main" val="3895649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Auditing Data Access and Encrypting Data</a:t>
            </a:r>
            <a:endParaRPr lang="en-GB" dirty="0"/>
          </a:p>
        </p:txBody>
      </p:sp>
      <p:sp>
        <p:nvSpPr>
          <p:cNvPr id="3" name="Text Placeholder 2"/>
          <p:cNvSpPr>
            <a:spLocks noGrp="1"/>
          </p:cNvSpPr>
          <p:nvPr>
            <p:ph type="body" idx="1"/>
          </p:nvPr>
        </p:nvSpPr>
        <p:spPr/>
        <p:txBody>
          <a:bodyPr/>
          <a:lstStyle/>
          <a:p>
            <a:r>
              <a:rPr lang="en-GB" dirty="0" smtClean="0"/>
              <a:t>Exercise 1: Implementing Auditing
Exercise 2: Implementing Transparent Database Encryption</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17221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at Adventure Works Cycles. For compliance reasons, you must implement auditing of access to customer data in the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database; and you must protect sensitive personnel data by encrypting the </a:t>
            </a:r>
            <a:r>
              <a:rPr lang="en-GB" b="1" dirty="0">
                <a:ea typeface="Calibri" panose="020F0502020204030204" pitchFamily="34" charset="0"/>
                <a:cs typeface="Times New Roman" panose="02020603050405020304" pitchFamily="18" charset="0"/>
              </a:rPr>
              <a:t>HumanResources</a:t>
            </a:r>
            <a:r>
              <a:rPr lang="en-GB" dirty="0">
                <a:ea typeface="Calibri" panose="020F0502020204030204" pitchFamily="34" charset="0"/>
                <a:cs typeface="Times New Roman" panose="02020603050405020304" pitchFamily="18" charset="0"/>
              </a:rPr>
              <a:t> database.</a:t>
            </a:r>
          </a:p>
          <a:p>
            <a:endParaRPr lang="en-GB" dirty="0"/>
          </a:p>
        </p:txBody>
      </p:sp>
    </p:spTree>
    <p:extLst>
      <p:ext uri="{BB962C8B-B14F-4D97-AF65-F5344CB8AC3E}">
        <p14:creationId xmlns:p14="http://schemas.microsoft.com/office/powerpoint/2010/main" val="117695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implemented auditing for a SQL Server instance, and you implemented transparent database encryption to protect a database.</a:t>
            </a:r>
            <a:endParaRPr lang="en-GB" dirty="0"/>
          </a:p>
          <a:p>
            <a:endParaRPr lang="en-GB" dirty="0"/>
          </a:p>
        </p:txBody>
      </p:sp>
    </p:spTree>
    <p:extLst>
      <p:ext uri="{BB962C8B-B14F-4D97-AF65-F5344CB8AC3E}">
        <p14:creationId xmlns:p14="http://schemas.microsoft.com/office/powerpoint/2010/main" val="353261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Auditing Data Access in SQL Server</a:t>
            </a:r>
            <a:endParaRPr lang="en-GB" dirty="0"/>
          </a:p>
        </p:txBody>
      </p:sp>
      <p:sp>
        <p:nvSpPr>
          <p:cNvPr id="3" name="Text Placeholder 2"/>
          <p:cNvSpPr>
            <a:spLocks noGrp="1"/>
          </p:cNvSpPr>
          <p:nvPr>
            <p:ph type="body" idx="1"/>
          </p:nvPr>
        </p:nvSpPr>
        <p:spPr/>
        <p:txBody>
          <a:bodyPr/>
          <a:lstStyle/>
          <a:p>
            <a:r>
              <a:rPr lang="en-GB" dirty="0" smtClean="0"/>
              <a:t>Discussion: Auditing Data Access
Common Criteria Auditing
SQL Trace
DML Triggers
Demonstration: Using DML Triggers for Auditing
SQL Server Audit</a:t>
            </a:r>
            <a:endParaRPr lang="en-GB" dirty="0"/>
          </a:p>
        </p:txBody>
      </p:sp>
    </p:spTree>
    <p:extLst>
      <p:ext uri="{BB962C8B-B14F-4D97-AF65-F5344CB8AC3E}">
        <p14:creationId xmlns:p14="http://schemas.microsoft.com/office/powerpoint/2010/main" val="146023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252395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Auditing Data Access</a:t>
            </a:r>
            <a:endParaRPr lang="en-GB" dirty="0"/>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Why is auditing required?</a:t>
            </a:r>
          </a:p>
          <a:p>
            <a:r>
              <a:rPr lang="en-US" kern="0" dirty="0" smtClean="0"/>
              <a:t>What methods have you used for auditing?</a:t>
            </a:r>
          </a:p>
          <a:p>
            <a:r>
              <a:rPr lang="en-US" kern="0" dirty="0" smtClean="0"/>
              <a:t>What are the limitations of the methods you have used?</a:t>
            </a:r>
          </a:p>
          <a:p>
            <a:r>
              <a:rPr lang="en-US" kern="0" dirty="0" smtClean="0"/>
              <a:t>Which standards that require auditing does your organization need to comply with?</a:t>
            </a:r>
          </a:p>
          <a:p>
            <a:pPr lvl="1"/>
            <a:endParaRPr lang="en-US" kern="0" dirty="0" smtClean="0"/>
          </a:p>
        </p:txBody>
      </p:sp>
    </p:spTree>
    <p:extLst>
      <p:ext uri="{BB962C8B-B14F-4D97-AF65-F5344CB8AC3E}">
        <p14:creationId xmlns:p14="http://schemas.microsoft.com/office/powerpoint/2010/main" val="50222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565503f-2d59-4f6d-ab4a-bc0a52ed81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Criteria Auditing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Common Criteria Compliance:</a:t>
            </a:r>
          </a:p>
          <a:p>
            <a:pPr lvl="1"/>
            <a:r>
              <a:rPr lang="en-AU" kern="0" dirty="0">
                <a:solidFill>
                  <a:srgbClr val="000000"/>
                </a:solidFill>
              </a:rPr>
              <a:t>Ratified as an international standard in 1999</a:t>
            </a:r>
          </a:p>
          <a:p>
            <a:pPr lvl="1"/>
            <a:r>
              <a:rPr lang="en-AU" kern="0" dirty="0">
                <a:solidFill>
                  <a:srgbClr val="000000"/>
                </a:solidFill>
              </a:rPr>
              <a:t>Supersedes C2 rating</a:t>
            </a:r>
          </a:p>
          <a:p>
            <a:pPr lvl="1"/>
            <a:r>
              <a:rPr lang="en-AU" kern="0" dirty="0">
                <a:solidFill>
                  <a:srgbClr val="000000"/>
                </a:solidFill>
              </a:rPr>
              <a:t>ISO standard 15408</a:t>
            </a:r>
          </a:p>
          <a:p>
            <a:pPr lvl="1"/>
            <a:endParaRPr lang="en-AU" kern="0" dirty="0">
              <a:solidFill>
                <a:srgbClr val="000000"/>
              </a:solidFill>
            </a:endParaRPr>
          </a:p>
          <a:p>
            <a:pPr lvl="0"/>
            <a:r>
              <a:rPr lang="en-AU" kern="0" dirty="0">
                <a:solidFill>
                  <a:srgbClr val="000000"/>
                </a:solidFill>
              </a:rPr>
              <a:t>Enable </a:t>
            </a:r>
            <a:r>
              <a:rPr lang="en-AU" b="1" kern="0" dirty="0">
                <a:solidFill>
                  <a:srgbClr val="000000"/>
                </a:solidFill>
              </a:rPr>
              <a:t>common criteria compliance enabled</a:t>
            </a:r>
            <a:r>
              <a:rPr lang="en-AU" kern="0" dirty="0">
                <a:solidFill>
                  <a:srgbClr val="000000"/>
                </a:solidFill>
              </a:rPr>
              <a:t> configuration option by using </a:t>
            </a:r>
            <a:r>
              <a:rPr lang="en-AU" b="1" kern="0" dirty="0">
                <a:solidFill>
                  <a:srgbClr val="000000"/>
                </a:solidFill>
              </a:rPr>
              <a:t>sp_configure</a:t>
            </a:r>
            <a:r>
              <a:rPr lang="en-AU" kern="0" dirty="0">
                <a:solidFill>
                  <a:srgbClr val="000000"/>
                </a:solidFill>
              </a:rPr>
              <a:t>:</a:t>
            </a:r>
          </a:p>
          <a:p>
            <a:pPr lvl="1"/>
            <a:r>
              <a:rPr lang="en-AU" kern="0" dirty="0">
                <a:solidFill>
                  <a:srgbClr val="000000"/>
                </a:solidFill>
              </a:rPr>
              <a:t>Residual Information Protection (RIP)</a:t>
            </a:r>
          </a:p>
          <a:p>
            <a:pPr lvl="1"/>
            <a:r>
              <a:rPr lang="en-AU" kern="0" dirty="0">
                <a:solidFill>
                  <a:srgbClr val="000000"/>
                </a:solidFill>
              </a:rPr>
              <a:t>Ability to view login statistics</a:t>
            </a:r>
          </a:p>
          <a:p>
            <a:pPr lvl="1"/>
            <a:r>
              <a:rPr lang="en-AU" kern="0" dirty="0">
                <a:solidFill>
                  <a:srgbClr val="000000"/>
                </a:solidFill>
              </a:rPr>
              <a:t>Column GRANT does not override table DENY</a:t>
            </a:r>
          </a:p>
          <a:p>
            <a:pPr lvl="0"/>
            <a:endParaRPr lang="en-AU" kern="0" dirty="0">
              <a:solidFill>
                <a:srgbClr val="000000"/>
              </a:solidFill>
            </a:endParaRPr>
          </a:p>
          <a:p>
            <a:pPr lvl="0"/>
            <a:endParaRPr lang="en-AU" kern="0" dirty="0">
              <a:solidFill>
                <a:srgbClr val="000000"/>
              </a:solidFill>
            </a:endParaRPr>
          </a:p>
          <a:p>
            <a:pPr lvl="0"/>
            <a:endParaRPr lang="en-AU" kern="0" dirty="0">
              <a:solidFill>
                <a:srgbClr val="000000"/>
              </a:solidFill>
            </a:endParaRPr>
          </a:p>
        </p:txBody>
      </p:sp>
    </p:spTree>
    <p:extLst>
      <p:ext uri="{BB962C8B-B14F-4D97-AF65-F5344CB8AC3E}">
        <p14:creationId xmlns:p14="http://schemas.microsoft.com/office/powerpoint/2010/main" val="404864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a45f0fc-1d66-408c-94e2-be67b2e87f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Trace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SQL Server Profiler is used to trace commands sent to the server and errors returned:</a:t>
            </a:r>
          </a:p>
          <a:p>
            <a:pPr lvl="1"/>
            <a:r>
              <a:rPr lang="en-AU" kern="0" dirty="0">
                <a:solidFill>
                  <a:srgbClr val="000000"/>
                </a:solidFill>
              </a:rPr>
              <a:t>Can be heavy on resources</a:t>
            </a:r>
          </a:p>
          <a:p>
            <a:pPr lvl="1"/>
            <a:r>
              <a:rPr lang="en-AU" kern="0" dirty="0">
                <a:solidFill>
                  <a:srgbClr val="000000"/>
                </a:solidFill>
              </a:rPr>
              <a:t>Is run interactively</a:t>
            </a:r>
          </a:p>
          <a:p>
            <a:pPr lvl="1"/>
            <a:r>
              <a:rPr lang="en-AU" kern="0" dirty="0">
                <a:solidFill>
                  <a:srgbClr val="000000"/>
                </a:solidFill>
              </a:rPr>
              <a:t>Can trace command executions</a:t>
            </a:r>
          </a:p>
          <a:p>
            <a:pPr lvl="1"/>
            <a:endParaRPr lang="en-AU" kern="0" dirty="0">
              <a:solidFill>
                <a:srgbClr val="000000"/>
              </a:solidFill>
            </a:endParaRPr>
          </a:p>
          <a:p>
            <a:pPr lvl="0"/>
            <a:r>
              <a:rPr lang="en-AU" kern="0" dirty="0">
                <a:solidFill>
                  <a:srgbClr val="000000"/>
                </a:solidFill>
              </a:rPr>
              <a:t>SQL Trace:</a:t>
            </a:r>
          </a:p>
          <a:p>
            <a:pPr lvl="1"/>
            <a:r>
              <a:rPr lang="en-AU" kern="0" dirty="0">
                <a:solidFill>
                  <a:srgbClr val="000000"/>
                </a:solidFill>
              </a:rPr>
              <a:t>A set of system stored procedures that enable you to create traces</a:t>
            </a:r>
          </a:p>
          <a:p>
            <a:pPr lvl="1"/>
            <a:r>
              <a:rPr lang="en-AU" kern="0" dirty="0">
                <a:solidFill>
                  <a:srgbClr val="000000"/>
                </a:solidFill>
              </a:rPr>
              <a:t>Can be used from within applications</a:t>
            </a:r>
          </a:p>
          <a:p>
            <a:pPr lvl="1"/>
            <a:r>
              <a:rPr lang="en-AU" kern="0" dirty="0">
                <a:solidFill>
                  <a:srgbClr val="000000"/>
                </a:solidFill>
              </a:rPr>
              <a:t>Relatively lightweight when well-filtered</a:t>
            </a:r>
          </a:p>
          <a:p>
            <a:pPr lvl="0"/>
            <a:endParaRPr lang="en-AU" kern="0" dirty="0">
              <a:solidFill>
                <a:srgbClr val="000000"/>
              </a:solidFill>
            </a:endParaRPr>
          </a:p>
          <a:p>
            <a:pPr lvl="0"/>
            <a:endParaRPr lang="en-AU" kern="0" dirty="0">
              <a:solidFill>
                <a:srgbClr val="000000"/>
              </a:solidFill>
            </a:endParaRPr>
          </a:p>
          <a:p>
            <a:pPr lvl="0"/>
            <a:endParaRPr lang="en-AU" kern="0" dirty="0">
              <a:solidFill>
                <a:srgbClr val="000000"/>
              </a:solidFill>
            </a:endParaRPr>
          </a:p>
        </p:txBody>
      </p:sp>
    </p:spTree>
    <p:extLst>
      <p:ext uri="{BB962C8B-B14F-4D97-AF65-F5344CB8AC3E}">
        <p14:creationId xmlns:p14="http://schemas.microsoft.com/office/powerpoint/2010/main" val="352209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d745f4f-d8c9-4697-a0bf-46d91d927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DML Triggers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Triggers can provide part of an auditing solution:</a:t>
            </a:r>
          </a:p>
          <a:p>
            <a:pPr lvl="1"/>
            <a:r>
              <a:rPr lang="en-AU" kern="0" dirty="0">
                <a:solidFill>
                  <a:srgbClr val="000000"/>
                </a:solidFill>
              </a:rPr>
              <a:t>DML triggers for data modification</a:t>
            </a:r>
          </a:p>
          <a:p>
            <a:pPr lvl="1"/>
            <a:r>
              <a:rPr lang="en-AU" kern="0" dirty="0">
                <a:solidFill>
                  <a:srgbClr val="000000"/>
                </a:solidFill>
              </a:rPr>
              <a:t>Logon triggers for tracking logons</a:t>
            </a:r>
          </a:p>
          <a:p>
            <a:pPr lvl="1"/>
            <a:endParaRPr lang="en-AU" kern="0" dirty="0">
              <a:solidFill>
                <a:srgbClr val="000000"/>
              </a:solidFill>
            </a:endParaRPr>
          </a:p>
          <a:p>
            <a:pPr lvl="0"/>
            <a:r>
              <a:rPr lang="en-AU" kern="0" dirty="0">
                <a:solidFill>
                  <a:srgbClr val="000000"/>
                </a:solidFill>
              </a:rPr>
              <a:t>Limitations:</a:t>
            </a:r>
          </a:p>
          <a:p>
            <a:pPr lvl="1"/>
            <a:r>
              <a:rPr lang="en-AU" kern="0" dirty="0">
                <a:solidFill>
                  <a:srgbClr val="000000"/>
                </a:solidFill>
              </a:rPr>
              <a:t>Performance impact</a:t>
            </a:r>
          </a:p>
          <a:p>
            <a:pPr lvl="1"/>
            <a:r>
              <a:rPr lang="en-AU" kern="0" dirty="0">
                <a:solidFill>
                  <a:srgbClr val="000000"/>
                </a:solidFill>
              </a:rPr>
              <a:t>Ability to disable triggers</a:t>
            </a:r>
          </a:p>
          <a:p>
            <a:pPr lvl="1"/>
            <a:r>
              <a:rPr lang="en-AU" kern="0" dirty="0">
                <a:solidFill>
                  <a:srgbClr val="000000"/>
                </a:solidFill>
              </a:rPr>
              <a:t>Lack of SELECT triggers</a:t>
            </a:r>
          </a:p>
          <a:p>
            <a:pPr lvl="1"/>
            <a:r>
              <a:rPr lang="en-AU" kern="0" dirty="0">
                <a:solidFill>
                  <a:srgbClr val="000000"/>
                </a:solidFill>
              </a:rPr>
              <a:t>Trigger nesting issues</a:t>
            </a:r>
          </a:p>
          <a:p>
            <a:pPr lvl="1"/>
            <a:r>
              <a:rPr lang="en-AU" kern="0" dirty="0">
                <a:solidFill>
                  <a:srgbClr val="000000"/>
                </a:solidFill>
              </a:rPr>
              <a:t>Complexities around trigger firing order</a:t>
            </a:r>
          </a:p>
          <a:p>
            <a:pPr lvl="0"/>
            <a:endParaRPr lang="en-AU" kern="0" dirty="0">
              <a:solidFill>
                <a:srgbClr val="000000"/>
              </a:solidFill>
            </a:endParaRPr>
          </a:p>
          <a:p>
            <a:pPr lvl="0"/>
            <a:endParaRPr lang="en-AU" kern="0" dirty="0">
              <a:solidFill>
                <a:srgbClr val="000000"/>
              </a:solidFill>
            </a:endParaRPr>
          </a:p>
          <a:p>
            <a:pPr lvl="0"/>
            <a:endParaRPr lang="en-AU" kern="0" dirty="0">
              <a:solidFill>
                <a:srgbClr val="000000"/>
              </a:solidFill>
            </a:endParaRPr>
          </a:p>
        </p:txBody>
      </p:sp>
    </p:spTree>
    <p:extLst>
      <p:ext uri="{BB962C8B-B14F-4D97-AF65-F5344CB8AC3E}">
        <p14:creationId xmlns:p14="http://schemas.microsoft.com/office/powerpoint/2010/main" val="151907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8f3844e-40d6-43c6-aab5-d4987e8094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DML Triggers for Auditing</a:t>
            </a:r>
            <a:endParaRPr lang="en-GB" dirty="0"/>
          </a:p>
        </p:txBody>
      </p:sp>
      <p:sp>
        <p:nvSpPr>
          <p:cNvPr id="4" name="Rectangle 2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DML trigger for auditing</a:t>
            </a:r>
          </a:p>
        </p:txBody>
      </p:sp>
    </p:spTree>
    <p:extLst>
      <p:ext uri="{BB962C8B-B14F-4D97-AF65-F5344CB8AC3E}">
        <p14:creationId xmlns:p14="http://schemas.microsoft.com/office/powerpoint/2010/main" val="115977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Audit</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Event tracking and logging system based on Extended Events</a:t>
            </a:r>
          </a:p>
          <a:p>
            <a:pPr lvl="0"/>
            <a:endParaRPr lang="en-GB" kern="0" dirty="0">
              <a:solidFill>
                <a:srgbClr val="000000"/>
              </a:solidFill>
            </a:endParaRPr>
          </a:p>
          <a:p>
            <a:pPr lvl="0"/>
            <a:r>
              <a:rPr lang="en-GB" kern="0" dirty="0">
                <a:solidFill>
                  <a:srgbClr val="000000"/>
                </a:solidFill>
              </a:rPr>
              <a:t>Comprised of:</a:t>
            </a:r>
          </a:p>
          <a:p>
            <a:pPr lvl="1"/>
            <a:r>
              <a:rPr lang="en-GB" kern="0" dirty="0">
                <a:solidFill>
                  <a:srgbClr val="000000"/>
                </a:solidFill>
              </a:rPr>
              <a:t>Audits</a:t>
            </a:r>
          </a:p>
          <a:p>
            <a:pPr lvl="1"/>
            <a:r>
              <a:rPr lang="en-GB" kern="0" dirty="0">
                <a:solidFill>
                  <a:srgbClr val="000000"/>
                </a:solidFill>
              </a:rPr>
              <a:t>Audit specifications</a:t>
            </a:r>
          </a:p>
          <a:p>
            <a:pPr lvl="1"/>
            <a:r>
              <a:rPr lang="en-GB" kern="0" dirty="0">
                <a:solidFill>
                  <a:srgbClr val="000000"/>
                </a:solidFill>
              </a:rPr>
              <a:t>Actions and action groups</a:t>
            </a:r>
          </a:p>
          <a:p>
            <a:pPr lvl="1"/>
            <a:r>
              <a:rPr lang="en-GB" kern="0" dirty="0">
                <a:solidFill>
                  <a:srgbClr val="000000"/>
                </a:solidFill>
              </a:rPr>
              <a:t>Targets</a:t>
            </a:r>
          </a:p>
        </p:txBody>
      </p:sp>
    </p:spTree>
    <p:extLst>
      <p:ext uri="{BB962C8B-B14F-4D97-AF65-F5344CB8AC3E}">
        <p14:creationId xmlns:p14="http://schemas.microsoft.com/office/powerpoint/2010/main" val="298707703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3321</Words>
  <Application>Microsoft Office PowerPoint</Application>
  <PresentationFormat>On-screen Show (4:3)</PresentationFormat>
  <Paragraphs>426</Paragraphs>
  <Slides>30</Slides>
  <Notes>30</Notes>
  <HiddenSlides>2</HiddenSlides>
  <MMClips>0</MMClips>
  <ScaleCrop>false</ScaleCrop>
  <HeadingPairs>
    <vt:vector size="6" baseType="variant">
      <vt:variant>
        <vt:lpstr>Fonts Used</vt:lpstr>
      </vt:variant>
      <vt:variant>
        <vt:i4>10</vt:i4>
      </vt:variant>
      <vt:variant>
        <vt:lpstr>Theme</vt:lpstr>
      </vt:variant>
      <vt:variant>
        <vt:i4>31</vt:i4>
      </vt:variant>
      <vt:variant>
        <vt:lpstr>Slide Titles</vt:lpstr>
      </vt:variant>
      <vt:variant>
        <vt:i4>30</vt:i4>
      </vt:variant>
    </vt:vector>
  </HeadingPairs>
  <TitlesOfParts>
    <vt:vector size="71" baseType="lpstr">
      <vt:lpstr>Calibri</vt:lpstr>
      <vt:lpstr>Times New Roman</vt:lpstr>
      <vt:lpstr>Lucida Sans Unicode</vt:lpstr>
      <vt:lpstr>Verdana</vt:lpstr>
      <vt:lpstr>Segoe UI Light</vt:lpstr>
      <vt:lpstr>Arial</vt:lpstr>
      <vt:lpstr>Segoe UI</vt:lpstr>
      <vt:lpstr>Wingdings</vt:lpstr>
      <vt:lpstr>Lucida Console</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Module 10</vt:lpstr>
      <vt:lpstr>Module Overview</vt:lpstr>
      <vt:lpstr>Lesson 1: Auditing Data Access in SQL Server</vt:lpstr>
      <vt:lpstr>Discussion: Auditing Data Access</vt:lpstr>
      <vt:lpstr>Common Criteria Auditing</vt:lpstr>
      <vt:lpstr>SQL Trace</vt:lpstr>
      <vt:lpstr>DML Triggers</vt:lpstr>
      <vt:lpstr>Demonstration: Using DML Triggers for Auditing</vt:lpstr>
      <vt:lpstr>SQL Server Audit</vt:lpstr>
      <vt:lpstr>Lesson 2: Implementing SQL Server Audit</vt:lpstr>
      <vt:lpstr>SQL Server Audit Overview</vt:lpstr>
      <vt:lpstr>Creating an Audit</vt:lpstr>
      <vt:lpstr>Creating a Server Audit Specification</vt:lpstr>
      <vt:lpstr>Creating Database Audit Specifications</vt:lpstr>
      <vt:lpstr>User-Defined Audit Actions</vt:lpstr>
      <vt:lpstr>Reading Audited Events</vt:lpstr>
      <vt:lpstr>Managing SQL Server Audit</vt:lpstr>
      <vt:lpstr>Demonstration: Using SQL Server Audit</vt:lpstr>
      <vt:lpstr>PowerPoint Presentation</vt:lpstr>
      <vt:lpstr>PowerPoint Presentation</vt:lpstr>
      <vt:lpstr>Lesson 3: Encrypting Databases</vt:lpstr>
      <vt:lpstr>Transparent Data Encryption Overview</vt:lpstr>
      <vt:lpstr>Configuring Transparent Data Encryption</vt:lpstr>
      <vt:lpstr>Moving Encrypted Databases</vt:lpstr>
      <vt:lpstr>Demonstration: Implementing Transparent Data Encryption</vt:lpstr>
      <vt:lpstr>Extensible Key Management</vt:lpstr>
      <vt:lpstr>Lab: Auditing Data Access and Encrypting Data</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Richard Strange</dc:creator>
  <cp:lastModifiedBy>Richard Strange</cp:lastModifiedBy>
  <cp:revision>3</cp:revision>
  <dcterms:created xsi:type="dcterms:W3CDTF">2016-01-05T12:22:24Z</dcterms:created>
  <dcterms:modified xsi:type="dcterms:W3CDTF">2016-01-05T18:35:55Z</dcterms:modified>
</cp:coreProperties>
</file>