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theme/theme27.xml" ContentType="application/vnd.openxmlformats-officedocument.theme+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theme/theme28.xml" ContentType="application/vnd.openxmlformats-officedocument.theme+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theme/theme29.xml" ContentType="application/vnd.openxmlformats-officedocument.theme+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theme/theme30.xml" ContentType="application/vnd.openxmlformats-officedocument.theme+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theme/theme31.xml" ContentType="application/vnd.openxmlformats-officedocument.theme+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theme/theme32.xml" ContentType="application/vnd.openxmlformats-officedocument.theme+xml"/>
  <Override PartName="/ppt/theme/theme3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Lst>
  <p:notesMasterIdLst>
    <p:notesMasterId r:id="rId60"/>
  </p:notesMasterIdLst>
  <p:sldIdLst>
    <p:sldId id="256" r:id="rId33"/>
    <p:sldId id="257" r:id="rId34"/>
    <p:sldId id="258" r:id="rId35"/>
    <p:sldId id="259" r:id="rId36"/>
    <p:sldId id="260" r:id="rId37"/>
    <p:sldId id="261" r:id="rId38"/>
    <p:sldId id="262" r:id="rId39"/>
    <p:sldId id="263" r:id="rId40"/>
    <p:sldId id="281" r:id="rId41"/>
    <p:sldId id="264" r:id="rId42"/>
    <p:sldId id="265" r:id="rId43"/>
    <p:sldId id="266" r:id="rId44"/>
    <p:sldId id="267" r:id="rId45"/>
    <p:sldId id="268" r:id="rId46"/>
    <p:sldId id="269" r:id="rId47"/>
    <p:sldId id="270" r:id="rId48"/>
    <p:sldId id="271" r:id="rId49"/>
    <p:sldId id="272" r:id="rId50"/>
    <p:sldId id="273" r:id="rId51"/>
    <p:sldId id="274" r:id="rId52"/>
    <p:sldId id="275" r:id="rId53"/>
    <p:sldId id="276" r:id="rId54"/>
    <p:sldId id="285" r:id="rId55"/>
    <p:sldId id="277" r:id="rId56"/>
    <p:sldId id="278" r:id="rId57"/>
    <p:sldId id="279" r:id="rId58"/>
    <p:sldId id="280" r:id="rId59"/>
  </p:sldIdLst>
  <p:sldSz cx="9144000" cy="6858000" type="screen4x3"/>
  <p:notesSz cx="6858000" cy="9144000"/>
  <p:embeddedFontLst>
    <p:embeddedFont>
      <p:font typeface="Calibri" panose="020F0502020204030204" pitchFamily="34" charset="0"/>
      <p:regular r:id="rId61"/>
      <p:bold r:id="rId62"/>
      <p:italic r:id="rId63"/>
      <p:boldItalic r:id="rId64"/>
    </p:embeddedFont>
    <p:embeddedFont>
      <p:font typeface="Lucida Sans Unicode" panose="020B0602030504020204" pitchFamily="34" charset="0"/>
      <p:regular r:id="rId65"/>
    </p:embeddedFont>
    <p:embeddedFont>
      <p:font typeface="Verdana" panose="020B0604030504040204" pitchFamily="34" charset="0"/>
      <p:regular r:id="rId66"/>
      <p:bold r:id="rId67"/>
      <p:italic r:id="rId68"/>
      <p:boldItalic r:id="rId69"/>
    </p:embeddedFont>
    <p:embeddedFont>
      <p:font typeface="Segoe UI Light" panose="020B0502040204020203" pitchFamily="34" charset="0"/>
      <p:regular r:id="rId70"/>
      <p:italic r:id="rId71"/>
    </p:embeddedFont>
    <p:embeddedFont>
      <p:font typeface="Segoe UI" panose="020B0502040204020203" pitchFamily="34" charset="0"/>
      <p:regular r:id="rId72"/>
      <p:bold r:id="rId73"/>
      <p:italic r:id="rId74"/>
      <p:boldItalic r:id="rId7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1450" y="77"/>
      </p:cViewPr>
      <p:guideLst>
        <p:guide orient="horz" pos="2160"/>
        <p:guide pos="2880"/>
      </p:guideLst>
    </p:cSldViewPr>
  </p:slideViewPr>
  <p:notesTextViewPr>
    <p:cViewPr>
      <p:scale>
        <a:sx n="1" d="1"/>
        <a:sy n="1" d="1"/>
      </p:scale>
      <p:origin x="0" y="0"/>
    </p:cViewPr>
  </p:notesTextViewPr>
  <p:notesViewPr>
    <p:cSldViewPr snapToGrid="0" showGuides="1">
      <p:cViewPr varScale="1">
        <p:scale>
          <a:sx n="65" d="100"/>
          <a:sy n="65" d="100"/>
        </p:scale>
        <p:origin x="3082" y="5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7.xml"/><Relationship Id="rId21" Type="http://schemas.openxmlformats.org/officeDocument/2006/relationships/slideMaster" Target="slideMasters/slideMaster21.xml"/><Relationship Id="rId34" Type="http://schemas.openxmlformats.org/officeDocument/2006/relationships/slide" Target="slides/slide2.xml"/><Relationship Id="rId42" Type="http://schemas.openxmlformats.org/officeDocument/2006/relationships/slide" Target="slides/slide10.xml"/><Relationship Id="rId47" Type="http://schemas.openxmlformats.org/officeDocument/2006/relationships/slide" Target="slides/slide15.xml"/><Relationship Id="rId50" Type="http://schemas.openxmlformats.org/officeDocument/2006/relationships/slide" Target="slides/slide18.xml"/><Relationship Id="rId55" Type="http://schemas.openxmlformats.org/officeDocument/2006/relationships/slide" Target="slides/slide23.xml"/><Relationship Id="rId63" Type="http://schemas.openxmlformats.org/officeDocument/2006/relationships/font" Target="fonts/font3.fntdata"/><Relationship Id="rId68" Type="http://schemas.openxmlformats.org/officeDocument/2006/relationships/font" Target="fonts/font8.fntdata"/><Relationship Id="rId76"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5.xml"/><Relationship Id="rId40" Type="http://schemas.openxmlformats.org/officeDocument/2006/relationships/slide" Target="slides/slide8.xml"/><Relationship Id="rId45" Type="http://schemas.openxmlformats.org/officeDocument/2006/relationships/slide" Target="slides/slide13.xml"/><Relationship Id="rId53" Type="http://schemas.openxmlformats.org/officeDocument/2006/relationships/slide" Target="slides/slide21.xml"/><Relationship Id="rId58" Type="http://schemas.openxmlformats.org/officeDocument/2006/relationships/slide" Target="slides/slide26.xml"/><Relationship Id="rId66" Type="http://schemas.openxmlformats.org/officeDocument/2006/relationships/font" Target="fonts/font6.fntdata"/><Relationship Id="rId74" Type="http://schemas.openxmlformats.org/officeDocument/2006/relationships/font" Target="fonts/font14.fntdata"/><Relationship Id="rId79"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font" Target="fonts/font1.fntdata"/><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2.xml"/><Relationship Id="rId52" Type="http://schemas.openxmlformats.org/officeDocument/2006/relationships/slide" Target="slides/slide20.xml"/><Relationship Id="rId60" Type="http://schemas.openxmlformats.org/officeDocument/2006/relationships/notesMaster" Target="notesMasters/notesMaster1.xml"/><Relationship Id="rId65" Type="http://schemas.openxmlformats.org/officeDocument/2006/relationships/font" Target="fonts/font5.fntdata"/><Relationship Id="rId73" Type="http://schemas.openxmlformats.org/officeDocument/2006/relationships/font" Target="fonts/font13.fntdata"/><Relationship Id="rId78"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3.xml"/><Relationship Id="rId43" Type="http://schemas.openxmlformats.org/officeDocument/2006/relationships/slide" Target="slides/slide11.xml"/><Relationship Id="rId48" Type="http://schemas.openxmlformats.org/officeDocument/2006/relationships/slide" Target="slides/slide16.xml"/><Relationship Id="rId56" Type="http://schemas.openxmlformats.org/officeDocument/2006/relationships/slide" Target="slides/slide24.xml"/><Relationship Id="rId64" Type="http://schemas.openxmlformats.org/officeDocument/2006/relationships/font" Target="fonts/font4.fntdata"/><Relationship Id="rId69" Type="http://schemas.openxmlformats.org/officeDocument/2006/relationships/font" Target="fonts/font9.fntdata"/><Relationship Id="rId77"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19.xml"/><Relationship Id="rId72" Type="http://schemas.openxmlformats.org/officeDocument/2006/relationships/font" Target="fonts/font12.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1.xml"/><Relationship Id="rId38" Type="http://schemas.openxmlformats.org/officeDocument/2006/relationships/slide" Target="slides/slide6.xml"/><Relationship Id="rId46" Type="http://schemas.openxmlformats.org/officeDocument/2006/relationships/slide" Target="slides/slide14.xml"/><Relationship Id="rId59" Type="http://schemas.openxmlformats.org/officeDocument/2006/relationships/slide" Target="slides/slide27.xml"/><Relationship Id="rId67" Type="http://schemas.openxmlformats.org/officeDocument/2006/relationships/font" Target="fonts/font7.fntdata"/><Relationship Id="rId20" Type="http://schemas.openxmlformats.org/officeDocument/2006/relationships/slideMaster" Target="slideMasters/slideMaster20.xml"/><Relationship Id="rId41" Type="http://schemas.openxmlformats.org/officeDocument/2006/relationships/slide" Target="slides/slide9.xml"/><Relationship Id="rId54" Type="http://schemas.openxmlformats.org/officeDocument/2006/relationships/slide" Target="slides/slide22.xml"/><Relationship Id="rId62" Type="http://schemas.openxmlformats.org/officeDocument/2006/relationships/font" Target="fonts/font2.fntdata"/><Relationship Id="rId70" Type="http://schemas.openxmlformats.org/officeDocument/2006/relationships/font" Target="fonts/font10.fntdata"/><Relationship Id="rId75"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4.xml"/><Relationship Id="rId49" Type="http://schemas.openxmlformats.org/officeDocument/2006/relationships/slide" Target="slides/slide17.xml"/><Relationship Id="rId57"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BA8CA4-2193-4523-BC61-C8873B3A4493}" type="datetimeFigureOut">
              <a:rPr lang="en-GB" smtClean="0"/>
              <a:t>05/01/2016</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4CD88-90FB-4E92-BAD7-FF13DF8A4650}" type="slidenum">
              <a:rPr lang="en-GB" smtClean="0"/>
              <a:t>‹#›</a:t>
            </a:fld>
            <a:endParaRPr lang="en-GB" dirty="0"/>
          </a:p>
        </p:txBody>
      </p:sp>
    </p:spTree>
    <p:extLst>
      <p:ext uri="{BB962C8B-B14F-4D97-AF65-F5344CB8AC3E}">
        <p14:creationId xmlns:p14="http://schemas.microsoft.com/office/powerpoint/2010/main" val="1224956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20462C-MIA-SQL virtual machine used in the lab for this module includes a lot of software services that can take a while to start. For the best experience, have students start the 20462C-MIA-DC and 20462C-MIA-SQL virtual machines at the beginning of the module so that the services have time to start before students begin the lab.</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54CD88-90FB-4E92-BAD7-FF13DF8A4650}"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24570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want to rebuild a non-clustered index called IX_Skills on the Employees table in the HumanResources database. You run SQL Server Enterprise Edition and want to minimize the impact of this operation on users. What T-SQL command should you execute?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the following command: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ALTER INDEX IX_Skills ON HumanResources.Employees REBUILD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WITH (ONLINE = 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54CD88-90FB-4E92-BAD7-FF13DF8A4650}"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63033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by mentioning that indexing is covered in detail in course 20464D: </a:t>
            </a: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Developing Microsoft SQL Server 2014 Databases.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Only a brief discussion of the key points is included here. Make sure that you do not spend too long discussing indexing in this course. It would be easy to lose a whole day talking about this, rather than the time allocated to one lesson.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this slide to explain that SQL Server accesses data by using indexes or by scanning all the data pages in a table.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54CD88-90FB-4E92-BAD7-FF13DF8A4650}"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33737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how data is stored and accessed in heaps, clustered indexes, and nonclustered indexes.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Ensure that students understand that there can be only a single clustered index because it determines the logical ordering of the data.</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54CD88-90FB-4E92-BAD7-FF13DF8A4650}"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66631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why index fragmentation occurs and the two types, and then describe why it impacts the performance of the index. Also note that, if the pages are physically out of order, SQL Server cannot read them sequentially in 64 KB chunks, and this breaks the read-ahead process.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54CD88-90FB-4E92-BAD7-FF13DF8A4650}"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07506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how to use the FILLFACTOR and PAD_INDEX options and the effect that they have on index storage.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54CD88-90FB-4E92-BAD7-FF13DF8A4650}"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57592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the two options for defragmenting indexes and compare their pros and cons. Review the code samples on the slide so that students can see how to perform the defragmentation.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54CD88-90FB-4E92-BAD7-FF13DF8A4650}"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58537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Briefly explain how an index is rebuilt online.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Emphasize that, because of the extra work needed to be done during an online operation, they are typically slower than their offline counterparts. However, this does allow users to access and change the data, which is important in many scenarios.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54CD88-90FB-4E92-BAD7-FF13DF8A4650}"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52972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Mention that statistics are normally managed automatically by SQL Server and that the option to update statistics automatically should not be disabled, except in very rare circumstances. One exception to the general rule about not disabling automatic statistics creation is that when using SQL Server to host SharePoint Server databases, you should set AUTO_CREATE_STATISTICS to OFF.</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54CD88-90FB-4E92-BAD7-FF13DF8A4650}"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75176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1906408"/>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20462C-MIA-DC and 20462C-MIA-SQL virtual machines, log on to 20462C-MIA-SQL as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ADVENTUREWORKS\Student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with the password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Pa$$w0rd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run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Setup.cmd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in the D:\Demofiles\Mod11 folder as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Maintain Indexes</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If you did not complete the previous demonstration in this module, ensure that 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20462C-MIA-DC and 20462C-MIA-SQL virtual machines are running, and log on to 20462C-MIA-SQL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in the D:\Demofiles\Mod11 folder,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MaintainingIndexes.sql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 in the D:\Demofiles\Mod11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a table with a primary key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This creates a table with a primary key, which by default creates a clustered index on the primary key field.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Insert some data into the table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This inserts 10,000 rows into the table.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Check fragmentation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In the results, note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avg_fragmentation_in_percent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avg_page_space_used_in_percent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values for each index level.</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Modify the data in the table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This updates the table.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Re-check fragmentation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In the results, note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avg_fragmentation_in_percent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avg_page_space_used_in_percent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values for each index level have changed as the data pages have become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fragmented.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Rebuild the table and its indexes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This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rebuilds the indexes on the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0"/>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 fragmentation again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 the results, note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avg_fragmentation_in_percent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avg_page_space_used_in_percent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values for each index level indicate less fragmentation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54CD88-90FB-4E92-BAD7-FF13DF8A4650}"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76592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If you need to execute a maintenance plan with timing that cannot be accommodated by a single schedule, what can you do?</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Add a second schedule.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54CD88-90FB-4E92-BAD7-FF13DF8A4650}"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8291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54CD88-90FB-4E92-BAD7-FF13DF8A4650}"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0523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the Maintenance Plan Wizard schedules core maintenance tasks. Note that maintenance plans can use one schedule for all tasks or individual schedules for each one.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students will learn more about the SQL Server Agent in a later module.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you may not always include all of the available tasks in a database maintenance plan. For example, shrinking a database is not typically performed as a regular maintenance task.</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54CD88-90FB-4E92-BAD7-FF13DF8A4650}"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677348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Reiterate that maintenance plans are implemented using SQL Server Agent jobs running SSIS packages. Because of this, real-time monitoring can be done using the Job Activity Monitor.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54CD88-90FB-4E92-BAD7-FF13DF8A4650}"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32452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demonstrations in this module. Alternatively, start the 20462C-MIA-DC and 20462C-MIA-SQL virtual machines, log on to 20462C-MIA-SQL as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ADVENTUREWORKS\Student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with the password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Pa$$w0rd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run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Setup.cmd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in the D:\Demofiles\Mod11 folder as Administrator</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Maintenance Plan</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If you did not complete the previous demonstration in this module, ensure that 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20462C-MIA-DC and 20462C-MIA-SQL virtual machines are running, and log on to 20462C-MIA-SQL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in the D:\Demofiles\Mod11 folder,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Object Explorer, under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Management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Maintenance Plans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Maintenance Plan Wizard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Maintenance Plan Wizard window,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Plan Properties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window,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textbox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Daily Maintenance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Note the available scheduling options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Change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New Job Schedule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window,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textbox type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Daily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Occurs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drop down list,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Daily</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Occurs once at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textbox, change the time to 3:00 AM,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Plan Properties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window,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Maintenance Tasks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select the following tasks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Next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Check Database Integrity</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Reorganize Index</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Update Statistics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Back up Database (Full)</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54CD88-90FB-4E92-BAD7-FF13DF8A4650}"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5290399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Maintenance Task Order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define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Check Integrity Task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database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Define Reorganize Index Task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database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Tables and Views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Define Update Statistics Task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database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Tables and Views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Define Backup database (Full) Task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database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Destination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backup file for every 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change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 to D:\Demofiles\Mod11\Backups\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Select Report Options page,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Write a report to a text 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selected, change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Folder location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D:\Demofiles\Mod11\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Complete the Wizard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Finish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when the operation has completed,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Object Explorer,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Maintenance Plans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Daily Maintenance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Wait a minute or so until the maintenance plan succeeds, and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 Maintenance Plan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Daily Maintenance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History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 File Viewer - MIA-SQL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expand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Daily Maintenance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plan to see the individual tasks.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Keep clicking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Refresh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expanding the tasks until four tasks have been completed.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D:\Demofiles\Mod11 folder, view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Daily Maintenance_Subplan_1_</a:t>
            </a:r>
            <a:r>
              <a:rPr lang="en-US" sz="1000" b="1" i="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xxxxx</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 that has been created.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8"/>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Backups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verify that a backup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database has been created</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54CD88-90FB-4E92-BAD7-FF13DF8A4650}" type="slidenum">
              <a:rPr lang="en-GB" smtClean="0"/>
              <a:t>23</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65957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Managing Database Integrity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There has been a disk failure in the I/O subsystem. The disk has been replaced but you want to check the consistency of your existing databases. You will execute DBCC CHECKDB to verify the logical and physical integrity of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AWDataWarehouse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HumanResources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InternetSales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databases on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instance.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Managing Index Fragmentation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identified fragmentation in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Employees.Employee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table in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HumanResources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and you are sure that performance is decreasing as the amount of fragmentation increases. You will rebuild the indexes for any of the main database tables that are heavily fragmented.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Implementing a Maintenance Plan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also identified a degradation of performance in the application when proper index maintenance has not been performed. You want to ensure that there is an early detection of any consistency issues in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HumanResources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and that the index maintenance is automatically executed on a schedule basis. To make sure this regular maintenance occurs, you will create a database maintenance plan to schedule core operations on a weekly basis.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54CD88-90FB-4E92-BAD7-FF13DF8A4650}"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330517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1E54CD88-90FB-4E92-BAD7-FF13DF8A4650}"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64450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After discovering that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InternetSales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contained corrupt pages, what would have been a preferable solution to repairing the database with potential data loss?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Restore the database from the most recent backup, and if possible use a tail-log backup to restore the database to the point of failure.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54CD88-90FB-4E92-BAD7-FF13DF8A4650}"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41510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option should you consider using when running DBCC CHECKDB against large production databases?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the PHYSICAL_ONLY option for regular executions, and perform full checks less frequently.</a:t>
            </a:r>
          </a:p>
          <a:p>
            <a:pPr>
              <a:lnSpc>
                <a:spcPct val="107000"/>
              </a:lnSpc>
              <a:spcAft>
                <a:spcPts val="800"/>
              </a:spcAft>
            </a:pPr>
            <a:endParaRPr lang="en-GB"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Best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Practice: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When planning ongoing database maintenance, consider the following best practices.</a:t>
            </a: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DBCC CHECKDB regularly.</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Synchronize DBCC CHECKDB with your backup strategy.</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If corruption occurs, consider restoring the database from a backup, and only repair the database as a last resort.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Defragment your indexes when necessary.</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Update statistics on a schedule if you don’t want it to occur during normal operations.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Use maintenance plans to implement regular tasks.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54CD88-90FB-4E92-BAD7-FF13DF8A4650}"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90862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Disk space has become an issue on your database server. You have decided to take a backup of the AdventureWorks database and restore it on a new disk. Before this move, you want to check the physical and logical integrity of the databases but you are concerned that they may not be enough disk space to accommodate DBCC and its temporary data. Which of the following commands can you use to check whether there is enough disk space?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DBCC CHECKDB('AdventureWorks') WITH ALL_ERRORMSGS;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DBCC CHECKDB('AdventureWorks', NOINDEX);</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DBCC CHECKDB('AdventureWorks') WITH EXTENDED_LOGICAL_CHECKS;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DBCC CHECKDB('AdventureWorks') WITH PHYSICAL_ONLY;</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DBCC CHECKDB('AdventureWorks') WITH ESTIMATEONLY;</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DBCC CHECKDB('AdventureWorks') WITH ESTIMATEONLY;</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54CD88-90FB-4E92-BAD7-FF13DF8A4650}"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52776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54CD88-90FB-4E92-BAD7-FF13DF8A4650}"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14964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Describe the checks that DBCC CHECKDB performs. Point out that it is an online operation by default since SQL Server 2005.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DBCC CHECKDB has repair options but that it is not always possible to repair the database without data loss. Restoring the database is often the best option for repair.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54CD88-90FB-4E92-BAD7-FF13DF8A4650}"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96796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Briefly explain the available options in the table.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54CD88-90FB-4E92-BAD7-FF13DF8A4650}"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40324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the DBCC CHECKDB output provides both the error information and guidance about what action to take.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Emphasize that it is also recommended to back up the database before using any repair option and that repairing the database is the last resort. Typically, it is better to restore a database.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Stress that a corrupt database suggests storage layer issues that need to be resolved or the corruption will probably happen again. It is sometimes possible (but not desirable) to attempt to gain emergency access to a database by using the force startup option. However, for corrupt databases, data loss will still no doubt have occurred.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54CD88-90FB-4E92-BAD7-FF13DF8A4650}"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9227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20462C-MIA-DC, and 20462C-MIA-SQL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the DBCC CHECKDB Command</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20462C-MIA-DC and 20462C-MIA-SQL virtual machines are running, and log on to 20462C-MIA-SQL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D:\Demofiles\Mod11 folder,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DBCCCHECKDB.sql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script file in the D:\Demofiles\Mod11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Run DBCC CHECKDB with default options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This checks the integrity of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and displays detailed informational messages.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Run DBCC CHECKDB without informational messages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This checks the integrity of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and only displays messages if errors are found.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Run DBCC CHECKDB against CorruptDB</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This checks the integrity of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CorruptDB</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and identifies some consistency errors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dbo.Orders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table in this database. The last line of output tells you the minimum repair level required.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Try to access the Orders table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This attempts to query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dbo.Orders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table in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CorruptDB</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returns an error because of a logical consistency issue.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Access a specific order</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This succeeds, indicating that only some data pages are affected by the consistency issue.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Repair the database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Note that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this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technique is used only as a last resort when no valid backup is available. No guarantee on logical consistency in the database (such as foreign key constraints) is provided</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54CD88-90FB-4E92-BAD7-FF13DF8A4650}"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953438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1"/>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Access the Orders table</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succeeds, indicating that the consistency issue has been repaired.</a:t>
            </a:r>
            <a:endParaRPr lang="en-GB"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 the internal database structure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 error message are displayed, indicating that the database structure is now consistent.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 data loss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that a number of order details records have no matching order records. The foreign-key constraint between these tables originally enforced a relationship, but some data has been lost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E54CD88-90FB-4E92-BAD7-FF13DF8A4650}" type="slidenum">
              <a:rPr lang="en-GB" smtClean="0"/>
              <a:t>9</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11: Performing Ongoing Database Maintenance</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498944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62826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984558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8242576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532465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2981592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86133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2444802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1653535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634480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654304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252590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66006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121100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0665749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9669300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835313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259702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0682050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788866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5843298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8104652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3309906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2396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1708084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4402458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7690765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6753611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15482252"/>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279955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233756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2278623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571527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2040415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0693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2503586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4719325"/>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300290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6380301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6592576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453610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8839553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55457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076365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6192026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43055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210751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0935486"/>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4886316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9757468"/>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1440336"/>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0253928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5275927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984617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2327670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818768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8796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4163967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7680603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93099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2773070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6901180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1164743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471895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7707344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7469093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758625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5681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500684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822945"/>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292349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5728638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29283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4004276"/>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35341253"/>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599622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52537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38522382"/>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035656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7363568"/>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605379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8397730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0021516"/>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374125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8345273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369781"/>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0840640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1570909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964626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7868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0473474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4331831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2739564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551617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11779196"/>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0276173"/>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932563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9916381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007891"/>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42417019"/>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406462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020584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1437336"/>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2993157"/>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1168367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44871727"/>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869656"/>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04630005"/>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647628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240543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30282956"/>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17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54060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66643505"/>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00375998"/>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2207872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0778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6159978"/>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606231"/>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07821584"/>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24527853"/>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63906231"/>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88740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5955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87730268"/>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4974225"/>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50555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73189868"/>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6059409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4710351"/>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362399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07648693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55411096"/>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9561005"/>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2112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7866340"/>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4182443"/>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7811199"/>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8804368"/>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1182174"/>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9072039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84144282"/>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80976200"/>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3888703"/>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7304783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185700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9631924"/>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1617901"/>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04378484"/>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211638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3904902"/>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87444078"/>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7952035"/>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397481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47228910"/>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9795464"/>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94506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4153832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0329179"/>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40063847"/>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4638465"/>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46677677"/>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6656207"/>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1644459"/>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6996313"/>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1138175"/>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97331645"/>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312486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41879861"/>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2061996"/>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493898"/>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49106797"/>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80114765"/>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9954949"/>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79013375"/>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9259020"/>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5356189"/>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68476668"/>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55851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4955720"/>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81911929"/>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7873036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9802892"/>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6870582"/>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37981997"/>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27397575"/>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1262115"/>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21247902"/>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35898792"/>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58897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46653869"/>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97994341"/>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564830"/>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14492488"/>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05334645"/>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6802560"/>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6291349"/>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67644011"/>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19719013"/>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6904401"/>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28624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8104891"/>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3860068"/>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0672545"/>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01590610"/>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5312694"/>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8826785"/>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5657153"/>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8149444"/>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2140152"/>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12562438"/>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731964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8639235"/>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68772297"/>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83001369"/>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5474872"/>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7504767"/>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8518167"/>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479853"/>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23278857"/>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59896683"/>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0769979"/>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5190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648334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12484038"/>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1792317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02320067"/>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6503944"/>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47848288"/>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0771568"/>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8580536"/>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50591002"/>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6672067"/>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23312460"/>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293488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7680601"/>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0148940"/>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00242521"/>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55793421"/>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20493559"/>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592115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33343278"/>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4416899"/>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5174317"/>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30780953"/>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8870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870975"/>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63137052"/>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71745376"/>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8056156"/>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7898033"/>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81430869"/>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0697188"/>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81005383"/>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1021904"/>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6463337"/>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049838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47052835"/>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5873078"/>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86228378"/>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72111355"/>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0483983"/>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4470633"/>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43645445"/>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1160447"/>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58066147"/>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25553095"/>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09119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0069802"/>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1644416"/>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640438"/>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29792500"/>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18824356"/>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5498864"/>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8974742"/>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03380886"/>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317312"/>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25740844"/>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21824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16905797"/>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3665898"/>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05004990"/>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4055312"/>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0255362"/>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86517094"/>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0829317"/>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3411564"/>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57649706"/>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54112538"/>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96570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88651094"/>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3229121"/>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2278111"/>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4823610"/>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26902413"/>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6822770"/>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78596968"/>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23446540"/>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03789941"/>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7452486"/>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882052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58060513"/>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5585412"/>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28529772"/>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0557934"/>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8521458"/>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38656488"/>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4878896"/>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15265698"/>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21382831"/>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5058158"/>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95596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84557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87376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95266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93801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722641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268796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63342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259882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19603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83520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804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017539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95666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981569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2843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688535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492688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426228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0799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88880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0083739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5100773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283201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9021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708694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215763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8201805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3138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4646228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601618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80127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2174770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899520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2265667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1865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95663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23065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88961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7365190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916433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709210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1702861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408409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548464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5122230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561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051167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4140241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2524758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840420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000727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151975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6930220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48057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2110038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539662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68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7012515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262581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012137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6760493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9609774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574950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594285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7427892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7810639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732839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99342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theme" Target="../theme/theme27.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1.xml"/><Relationship Id="rId3" Type="http://schemas.openxmlformats.org/officeDocument/2006/relationships/slideLayout" Target="../slideLayouts/slideLayout326.xml"/><Relationship Id="rId7" Type="http://schemas.openxmlformats.org/officeDocument/2006/relationships/slideLayout" Target="../slideLayouts/slideLayout330.xml"/><Relationship Id="rId12" Type="http://schemas.openxmlformats.org/officeDocument/2006/relationships/theme" Target="../theme/theme28.xml"/><Relationship Id="rId2" Type="http://schemas.openxmlformats.org/officeDocument/2006/relationships/slideLayout" Target="../slideLayouts/slideLayout325.xml"/><Relationship Id="rId1" Type="http://schemas.openxmlformats.org/officeDocument/2006/relationships/slideLayout" Target="../slideLayouts/slideLayout324.xml"/><Relationship Id="rId6" Type="http://schemas.openxmlformats.org/officeDocument/2006/relationships/slideLayout" Target="../slideLayouts/slideLayout329.xml"/><Relationship Id="rId11" Type="http://schemas.openxmlformats.org/officeDocument/2006/relationships/slideLayout" Target="../slideLayouts/slideLayout334.xml"/><Relationship Id="rId5" Type="http://schemas.openxmlformats.org/officeDocument/2006/relationships/slideLayout" Target="../slideLayouts/slideLayout328.xml"/><Relationship Id="rId10" Type="http://schemas.openxmlformats.org/officeDocument/2006/relationships/slideLayout" Target="../slideLayouts/slideLayout333.xml"/><Relationship Id="rId4" Type="http://schemas.openxmlformats.org/officeDocument/2006/relationships/slideLayout" Target="../slideLayouts/slideLayout327.xml"/><Relationship Id="rId9" Type="http://schemas.openxmlformats.org/officeDocument/2006/relationships/slideLayout" Target="../slideLayouts/slideLayout332.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2.xml"/><Relationship Id="rId3" Type="http://schemas.openxmlformats.org/officeDocument/2006/relationships/slideLayout" Target="../slideLayouts/slideLayout337.xml"/><Relationship Id="rId7" Type="http://schemas.openxmlformats.org/officeDocument/2006/relationships/slideLayout" Target="../slideLayouts/slideLayout341.xml"/><Relationship Id="rId12" Type="http://schemas.openxmlformats.org/officeDocument/2006/relationships/theme" Target="../theme/theme29.xml"/><Relationship Id="rId2" Type="http://schemas.openxmlformats.org/officeDocument/2006/relationships/slideLayout" Target="../slideLayouts/slideLayout336.xml"/><Relationship Id="rId1" Type="http://schemas.openxmlformats.org/officeDocument/2006/relationships/slideLayout" Target="../slideLayouts/slideLayout335.xml"/><Relationship Id="rId6" Type="http://schemas.openxmlformats.org/officeDocument/2006/relationships/slideLayout" Target="../slideLayouts/slideLayout340.xml"/><Relationship Id="rId11" Type="http://schemas.openxmlformats.org/officeDocument/2006/relationships/slideLayout" Target="../slideLayouts/slideLayout345.xml"/><Relationship Id="rId5" Type="http://schemas.openxmlformats.org/officeDocument/2006/relationships/slideLayout" Target="../slideLayouts/slideLayout339.xml"/><Relationship Id="rId10" Type="http://schemas.openxmlformats.org/officeDocument/2006/relationships/slideLayout" Target="../slideLayouts/slideLayout344.xml"/><Relationship Id="rId4" Type="http://schemas.openxmlformats.org/officeDocument/2006/relationships/slideLayout" Target="../slideLayouts/slideLayout338.xml"/><Relationship Id="rId9" Type="http://schemas.openxmlformats.org/officeDocument/2006/relationships/slideLayout" Target="../slideLayouts/slideLayout34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3.xml"/><Relationship Id="rId13" Type="http://schemas.openxmlformats.org/officeDocument/2006/relationships/theme" Target="../theme/theme30.xml"/><Relationship Id="rId3" Type="http://schemas.openxmlformats.org/officeDocument/2006/relationships/slideLayout" Target="../slideLayouts/slideLayout348.xml"/><Relationship Id="rId7" Type="http://schemas.openxmlformats.org/officeDocument/2006/relationships/slideLayout" Target="../slideLayouts/slideLayout352.xml"/><Relationship Id="rId12" Type="http://schemas.openxmlformats.org/officeDocument/2006/relationships/slideLayout" Target="../slideLayouts/slideLayout357.xml"/><Relationship Id="rId2" Type="http://schemas.openxmlformats.org/officeDocument/2006/relationships/slideLayout" Target="../slideLayouts/slideLayout347.xml"/><Relationship Id="rId1" Type="http://schemas.openxmlformats.org/officeDocument/2006/relationships/slideLayout" Target="../slideLayouts/slideLayout346.xml"/><Relationship Id="rId6" Type="http://schemas.openxmlformats.org/officeDocument/2006/relationships/slideLayout" Target="../slideLayouts/slideLayout351.xml"/><Relationship Id="rId11" Type="http://schemas.openxmlformats.org/officeDocument/2006/relationships/slideLayout" Target="../slideLayouts/slideLayout356.xml"/><Relationship Id="rId5" Type="http://schemas.openxmlformats.org/officeDocument/2006/relationships/slideLayout" Target="../slideLayouts/slideLayout350.xml"/><Relationship Id="rId10" Type="http://schemas.openxmlformats.org/officeDocument/2006/relationships/slideLayout" Target="../slideLayouts/slideLayout355.xml"/><Relationship Id="rId4" Type="http://schemas.openxmlformats.org/officeDocument/2006/relationships/slideLayout" Target="../slideLayouts/slideLayout349.xml"/><Relationship Id="rId9" Type="http://schemas.openxmlformats.org/officeDocument/2006/relationships/slideLayout" Target="../slideLayouts/slideLayout354.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5.xml"/><Relationship Id="rId3" Type="http://schemas.openxmlformats.org/officeDocument/2006/relationships/slideLayout" Target="../slideLayouts/slideLayout360.xml"/><Relationship Id="rId7" Type="http://schemas.openxmlformats.org/officeDocument/2006/relationships/slideLayout" Target="../slideLayouts/slideLayout364.xml"/><Relationship Id="rId12" Type="http://schemas.openxmlformats.org/officeDocument/2006/relationships/theme" Target="../theme/theme31.xml"/><Relationship Id="rId2" Type="http://schemas.openxmlformats.org/officeDocument/2006/relationships/slideLayout" Target="../slideLayouts/slideLayout359.xml"/><Relationship Id="rId1" Type="http://schemas.openxmlformats.org/officeDocument/2006/relationships/slideLayout" Target="../slideLayouts/slideLayout358.xml"/><Relationship Id="rId6" Type="http://schemas.openxmlformats.org/officeDocument/2006/relationships/slideLayout" Target="../slideLayouts/slideLayout363.xml"/><Relationship Id="rId11" Type="http://schemas.openxmlformats.org/officeDocument/2006/relationships/slideLayout" Target="../slideLayouts/slideLayout368.xml"/><Relationship Id="rId5" Type="http://schemas.openxmlformats.org/officeDocument/2006/relationships/slideLayout" Target="../slideLayouts/slideLayout362.xml"/><Relationship Id="rId10" Type="http://schemas.openxmlformats.org/officeDocument/2006/relationships/slideLayout" Target="../slideLayouts/slideLayout367.xml"/><Relationship Id="rId4" Type="http://schemas.openxmlformats.org/officeDocument/2006/relationships/slideLayout" Target="../slideLayouts/slideLayout361.xml"/><Relationship Id="rId9" Type="http://schemas.openxmlformats.org/officeDocument/2006/relationships/slideLayout" Target="../slideLayouts/slideLayout366.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76.xml"/><Relationship Id="rId3" Type="http://schemas.openxmlformats.org/officeDocument/2006/relationships/slideLayout" Target="../slideLayouts/slideLayout371.xml"/><Relationship Id="rId7" Type="http://schemas.openxmlformats.org/officeDocument/2006/relationships/slideLayout" Target="../slideLayouts/slideLayout375.xml"/><Relationship Id="rId12" Type="http://schemas.openxmlformats.org/officeDocument/2006/relationships/theme" Target="../theme/theme32.xml"/><Relationship Id="rId2" Type="http://schemas.openxmlformats.org/officeDocument/2006/relationships/slideLayout" Target="../slideLayouts/slideLayout370.xml"/><Relationship Id="rId1" Type="http://schemas.openxmlformats.org/officeDocument/2006/relationships/slideLayout" Target="../slideLayouts/slideLayout369.xml"/><Relationship Id="rId6" Type="http://schemas.openxmlformats.org/officeDocument/2006/relationships/slideLayout" Target="../slideLayouts/slideLayout374.xml"/><Relationship Id="rId11" Type="http://schemas.openxmlformats.org/officeDocument/2006/relationships/slideLayout" Target="../slideLayouts/slideLayout379.xml"/><Relationship Id="rId5" Type="http://schemas.openxmlformats.org/officeDocument/2006/relationships/slideLayout" Target="../slideLayouts/slideLayout373.xml"/><Relationship Id="rId10" Type="http://schemas.openxmlformats.org/officeDocument/2006/relationships/slideLayout" Target="../slideLayouts/slideLayout378.xml"/><Relationship Id="rId4" Type="http://schemas.openxmlformats.org/officeDocument/2006/relationships/slideLayout" Target="../slideLayouts/slideLayout372.xml"/><Relationship Id="rId9" Type="http://schemas.openxmlformats.org/officeDocument/2006/relationships/slideLayout" Target="../slideLayouts/slideLayout37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426392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11534564"/>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46915664"/>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41458652"/>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305068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28492833"/>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34197328"/>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79656242"/>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5768244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03378007"/>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8027594"/>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039948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30863949"/>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37537887"/>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19116955"/>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99066110"/>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6077064"/>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17684099"/>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91955341"/>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05189624"/>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25343860"/>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04557332"/>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48620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42629003"/>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60076623"/>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58971354"/>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5886843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2761874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8727693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9590307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58359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9392715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2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6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8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0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42.xml"/><Relationship Id="rId5" Type="http://schemas.openxmlformats.org/officeDocument/2006/relationships/image" Target="../media/image3.emf"/><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11</a:t>
            </a:r>
            <a:endParaRPr lang="en-GB" dirty="0"/>
          </a:p>
        </p:txBody>
      </p:sp>
      <p:sp>
        <p:nvSpPr>
          <p:cNvPr id="3" name="Subtitle 2"/>
          <p:cNvSpPr>
            <a:spLocks noGrp="1"/>
          </p:cNvSpPr>
          <p:nvPr>
            <p:ph type="subTitle" sz="quarter" idx="1"/>
          </p:nvPr>
        </p:nvSpPr>
        <p:spPr/>
        <p:txBody>
          <a:bodyPr/>
          <a:lstStyle/>
          <a:p>
            <a:r>
              <a:rPr lang="en-GB" dirty="0" smtClean="0"/>
              <a:t>Performing Ongoing Database Maintenance
</a:t>
            </a:r>
            <a:endParaRPr lang="en-GB" dirty="0"/>
          </a:p>
        </p:txBody>
      </p:sp>
    </p:spTree>
    <p:extLst>
      <p:ext uri="{BB962C8B-B14F-4D97-AF65-F5344CB8AC3E}">
        <p14:creationId xmlns:p14="http://schemas.microsoft.com/office/powerpoint/2010/main" val="1893082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Maintaining Indexes</a:t>
            </a:r>
            <a:endParaRPr lang="en-GB" dirty="0"/>
          </a:p>
        </p:txBody>
      </p:sp>
      <p:sp>
        <p:nvSpPr>
          <p:cNvPr id="3" name="Text Placeholder 2"/>
          <p:cNvSpPr>
            <a:spLocks noGrp="1"/>
          </p:cNvSpPr>
          <p:nvPr>
            <p:ph type="body" idx="1"/>
          </p:nvPr>
        </p:nvSpPr>
        <p:spPr/>
        <p:txBody>
          <a:bodyPr/>
          <a:lstStyle/>
          <a:p>
            <a:r>
              <a:rPr lang="en-GB" dirty="0" smtClean="0"/>
              <a:t>How Indexes Affect Performance
Types of SQL Server Indexes
Index Fragmentation
FILLFACTOR and PAD_INDEX
Ongoing Maintenance of Indexes
Online Index Operations
Updating Statistics
Demonstration: Maintaining Indexes</a:t>
            </a:r>
            <a:endParaRPr lang="en-GB" dirty="0"/>
          </a:p>
        </p:txBody>
      </p:sp>
    </p:spTree>
    <p:extLst>
      <p:ext uri="{BB962C8B-B14F-4D97-AF65-F5344CB8AC3E}">
        <p14:creationId xmlns:p14="http://schemas.microsoft.com/office/powerpoint/2010/main" val="1529902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Indexes Affect Performance</a:t>
            </a:r>
            <a:endParaRPr lang="en-GB" dirty="0"/>
          </a:p>
        </p:txBody>
      </p:sp>
      <p:sp>
        <p:nvSpPr>
          <p:cNvPr id="4" name="Content Placeholder 22"/>
          <p:cNvSpPr txBox="1">
            <a:spLocks/>
          </p:cNvSpPr>
          <p:nvPr/>
        </p:nvSpPr>
        <p:spPr>
          <a:xfrm>
            <a:off x="458787" y="1094992"/>
            <a:ext cx="8119156" cy="505487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Table Scan</a:t>
            </a:r>
          </a:p>
          <a:p>
            <a:pPr lvl="1"/>
            <a:r>
              <a:rPr lang="en-GB" kern="0" dirty="0">
                <a:solidFill>
                  <a:srgbClr val="000000"/>
                </a:solidFill>
              </a:rPr>
              <a:t>SQL Server reads all data pages</a:t>
            </a:r>
          </a:p>
          <a:p>
            <a:pPr lvl="0"/>
            <a:endParaRPr lang="en-GB" kern="0" dirty="0">
              <a:solidFill>
                <a:srgbClr val="000000"/>
              </a:solidFill>
            </a:endParaRPr>
          </a:p>
          <a:p>
            <a:pPr lvl="0"/>
            <a:endParaRPr lang="en-GB" sz="4400" kern="0" dirty="0">
              <a:solidFill>
                <a:srgbClr val="000000"/>
              </a:solidFill>
            </a:endParaRPr>
          </a:p>
          <a:p>
            <a:pPr lvl="0"/>
            <a:r>
              <a:rPr lang="en-GB" kern="0" dirty="0">
                <a:solidFill>
                  <a:srgbClr val="000000"/>
                </a:solidFill>
              </a:rPr>
              <a:t>Index</a:t>
            </a:r>
          </a:p>
          <a:p>
            <a:pPr lvl="1"/>
            <a:r>
              <a:rPr lang="en-GB" kern="0" dirty="0">
                <a:solidFill>
                  <a:srgbClr val="000000"/>
                </a:solidFill>
              </a:rPr>
              <a:t>SQL Server uses index pages to find rows</a:t>
            </a:r>
            <a:endParaRPr lang="en-US" kern="0" dirty="0">
              <a:solidFill>
                <a:srgbClr val="000000"/>
              </a:solidFill>
            </a:endParaRPr>
          </a:p>
        </p:txBody>
      </p:sp>
      <p:grpSp>
        <p:nvGrpSpPr>
          <p:cNvPr id="5" name="Group 4" descr="The graphic on this slide shows how SQL Server accesses data by using a table scan involving reading all the rows and by using an index to locate the relevant rows."/>
          <p:cNvGrpSpPr/>
          <p:nvPr/>
        </p:nvGrpSpPr>
        <p:grpSpPr>
          <a:xfrm>
            <a:off x="2040278" y="2208480"/>
            <a:ext cx="4177642" cy="4432031"/>
            <a:chOff x="2040278" y="2208480"/>
            <a:chExt cx="4177642" cy="4432031"/>
          </a:xfrm>
        </p:grpSpPr>
        <p:grpSp>
          <p:nvGrpSpPr>
            <p:cNvPr id="6" name="Group 5"/>
            <p:cNvGrpSpPr/>
            <p:nvPr/>
          </p:nvGrpSpPr>
          <p:grpSpPr>
            <a:xfrm>
              <a:off x="2040278" y="2208480"/>
              <a:ext cx="4177642" cy="1137225"/>
              <a:chOff x="2040278" y="2208480"/>
              <a:chExt cx="4177642" cy="1137225"/>
            </a:xfrm>
          </p:grpSpPr>
          <p:sp>
            <p:nvSpPr>
              <p:cNvPr id="190" name="Right Arrow 189"/>
              <p:cNvSpPr/>
              <p:nvPr/>
            </p:nvSpPr>
            <p:spPr bwMode="auto">
              <a:xfrm>
                <a:off x="2040278" y="2714012"/>
                <a:ext cx="4177642" cy="631693"/>
              </a:xfrm>
              <a:prstGeom prst="rightArrow">
                <a:avLst/>
              </a:prstGeom>
              <a:solidFill>
                <a:srgbClr val="002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grpSp>
            <p:nvGrpSpPr>
              <p:cNvPr id="191" name="Group 190"/>
              <p:cNvGrpSpPr>
                <a:grpSpLocks noChangeAspect="1"/>
              </p:cNvGrpSpPr>
              <p:nvPr/>
            </p:nvGrpSpPr>
            <p:grpSpPr>
              <a:xfrm>
                <a:off x="2236103" y="2232736"/>
                <a:ext cx="535525" cy="730475"/>
                <a:chOff x="6215063" y="4678363"/>
                <a:chExt cx="723900" cy="957262"/>
              </a:xfrm>
            </p:grpSpPr>
            <p:grpSp>
              <p:nvGrpSpPr>
                <p:cNvPr id="272"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27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5"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6"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7"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8"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9"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0"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1"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2"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3"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4"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5"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6"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7"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8"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9"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90"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73"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92" name="Group 191"/>
              <p:cNvGrpSpPr>
                <a:grpSpLocks noChangeAspect="1"/>
              </p:cNvGrpSpPr>
              <p:nvPr/>
            </p:nvGrpSpPr>
            <p:grpSpPr>
              <a:xfrm>
                <a:off x="2904694" y="2217567"/>
                <a:ext cx="535525" cy="730475"/>
                <a:chOff x="6215063" y="4678363"/>
                <a:chExt cx="723900" cy="957262"/>
              </a:xfrm>
            </p:grpSpPr>
            <p:grpSp>
              <p:nvGrpSpPr>
                <p:cNvPr id="253"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255"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6"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7"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8"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9"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0"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1"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2"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3"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4"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5"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6"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7"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8"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9"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0"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1"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54"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93" name="Group 192"/>
              <p:cNvGrpSpPr>
                <a:grpSpLocks noChangeAspect="1"/>
              </p:cNvGrpSpPr>
              <p:nvPr/>
            </p:nvGrpSpPr>
            <p:grpSpPr>
              <a:xfrm>
                <a:off x="3588547" y="2208481"/>
                <a:ext cx="535525" cy="730475"/>
                <a:chOff x="6215063" y="4678363"/>
                <a:chExt cx="723900" cy="957262"/>
              </a:xfrm>
            </p:grpSpPr>
            <p:grpSp>
              <p:nvGrpSpPr>
                <p:cNvPr id="234"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236"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7"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8"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9"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0"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1"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2"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3"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4"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5"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6"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7"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8"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9"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0"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1"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2"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35"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94" name="Group 193"/>
              <p:cNvGrpSpPr>
                <a:grpSpLocks noChangeAspect="1"/>
              </p:cNvGrpSpPr>
              <p:nvPr/>
            </p:nvGrpSpPr>
            <p:grpSpPr>
              <a:xfrm>
                <a:off x="4269058" y="2208480"/>
                <a:ext cx="535525" cy="730475"/>
                <a:chOff x="6215063" y="4678363"/>
                <a:chExt cx="723900" cy="957262"/>
              </a:xfrm>
            </p:grpSpPr>
            <p:grpSp>
              <p:nvGrpSpPr>
                <p:cNvPr id="215"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217"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8"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9"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0"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1"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2"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3"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4"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5"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6"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7"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8"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9"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0"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1"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2"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3"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16"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95" name="Group 194"/>
              <p:cNvGrpSpPr>
                <a:grpSpLocks noChangeAspect="1"/>
              </p:cNvGrpSpPr>
              <p:nvPr/>
            </p:nvGrpSpPr>
            <p:grpSpPr>
              <a:xfrm>
                <a:off x="4949569" y="2217567"/>
                <a:ext cx="535525" cy="730475"/>
                <a:chOff x="6215063" y="4678363"/>
                <a:chExt cx="723900" cy="957262"/>
              </a:xfrm>
            </p:grpSpPr>
            <p:grpSp>
              <p:nvGrpSpPr>
                <p:cNvPr id="196"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198"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9"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1"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2"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3"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4"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5"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6"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7"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8"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9"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0"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1"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2"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3"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4"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97"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grpSp>
          <p:nvGrpSpPr>
            <p:cNvPr id="7" name="Group 6"/>
            <p:cNvGrpSpPr/>
            <p:nvPr/>
          </p:nvGrpSpPr>
          <p:grpSpPr>
            <a:xfrm>
              <a:off x="2497015" y="4334065"/>
              <a:ext cx="3640475" cy="2306446"/>
              <a:chOff x="2497015" y="4334065"/>
              <a:chExt cx="3640475" cy="2306446"/>
            </a:xfrm>
          </p:grpSpPr>
          <p:cxnSp>
            <p:nvCxnSpPr>
              <p:cNvPr id="8" name="Elbow Connector 7"/>
              <p:cNvCxnSpPr/>
              <p:nvPr/>
            </p:nvCxnSpPr>
            <p:spPr bwMode="auto">
              <a:xfrm>
                <a:off x="4133895" y="4720129"/>
                <a:ext cx="359694" cy="400801"/>
              </a:xfrm>
              <a:prstGeom prst="bentConnector2">
                <a:avLst/>
              </a:prstGeom>
              <a:ln>
                <a:solidFill>
                  <a:srgbClr val="002050"/>
                </a:solidFill>
                <a:headEnd type="none" w="med" len="med"/>
                <a:tailEnd type="triangle"/>
              </a:ln>
              <a:effectLst/>
            </p:spPr>
            <p:style>
              <a:lnRef idx="3">
                <a:schemeClr val="accent6"/>
              </a:lnRef>
              <a:fillRef idx="0">
                <a:schemeClr val="accent6"/>
              </a:fillRef>
              <a:effectRef idx="2">
                <a:schemeClr val="accent6"/>
              </a:effectRef>
              <a:fontRef idx="minor">
                <a:schemeClr val="tx1"/>
              </a:fontRef>
            </p:style>
          </p:cxnSp>
          <p:cxnSp>
            <p:nvCxnSpPr>
              <p:cNvPr id="9" name="Elbow Connector 8"/>
              <p:cNvCxnSpPr/>
              <p:nvPr/>
            </p:nvCxnSpPr>
            <p:spPr bwMode="auto">
              <a:xfrm rot="10800000" flipV="1">
                <a:off x="4013999" y="5521732"/>
                <a:ext cx="239795" cy="450660"/>
              </a:xfrm>
              <a:prstGeom prst="bentConnector2">
                <a:avLst/>
              </a:prstGeom>
              <a:ln>
                <a:solidFill>
                  <a:srgbClr val="002050"/>
                </a:solidFill>
                <a:headEnd type="none" w="med" len="med"/>
                <a:tailEnd type="triangle"/>
              </a:ln>
              <a:effectLst/>
            </p:spPr>
            <p:style>
              <a:lnRef idx="3">
                <a:schemeClr val="accent6"/>
              </a:lnRef>
              <a:fillRef idx="0">
                <a:schemeClr val="accent6"/>
              </a:fillRef>
              <a:effectRef idx="2">
                <a:schemeClr val="accent6"/>
              </a:effectRef>
              <a:fontRef idx="minor">
                <a:schemeClr val="tx1"/>
              </a:fontRef>
            </p:style>
          </p:cxnSp>
          <p:grpSp>
            <p:nvGrpSpPr>
              <p:cNvPr id="10" name="Group 9"/>
              <p:cNvGrpSpPr>
                <a:grpSpLocks noChangeAspect="1"/>
              </p:cNvGrpSpPr>
              <p:nvPr/>
            </p:nvGrpSpPr>
            <p:grpSpPr>
              <a:xfrm>
                <a:off x="3654740" y="4334065"/>
                <a:ext cx="479155" cy="653584"/>
                <a:chOff x="6215063" y="4678363"/>
                <a:chExt cx="723900" cy="957262"/>
              </a:xfrm>
            </p:grpSpPr>
            <p:grpSp>
              <p:nvGrpSpPr>
                <p:cNvPr id="171"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173"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4"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6"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7"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8"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9"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0"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1"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2"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3"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4"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5"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6"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7"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8"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9"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72"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1" name="Group 10"/>
              <p:cNvGrpSpPr>
                <a:grpSpLocks noChangeAspect="1"/>
              </p:cNvGrpSpPr>
              <p:nvPr/>
            </p:nvGrpSpPr>
            <p:grpSpPr>
              <a:xfrm>
                <a:off x="3136050" y="5118562"/>
                <a:ext cx="488551" cy="666401"/>
                <a:chOff x="6215063" y="4678363"/>
                <a:chExt cx="723900" cy="957262"/>
              </a:xfrm>
            </p:grpSpPr>
            <p:grpSp>
              <p:nvGrpSpPr>
                <p:cNvPr id="152"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15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5"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6"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7"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8"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9"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0"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1"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2"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3"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4"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5"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6"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7"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8"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9"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0"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53"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2" name="Group 11"/>
              <p:cNvGrpSpPr>
                <a:grpSpLocks noChangeAspect="1"/>
              </p:cNvGrpSpPr>
              <p:nvPr/>
            </p:nvGrpSpPr>
            <p:grpSpPr>
              <a:xfrm>
                <a:off x="4254003" y="5120930"/>
                <a:ext cx="488551" cy="666401"/>
                <a:chOff x="6215063" y="4678363"/>
                <a:chExt cx="723900" cy="957262"/>
              </a:xfrm>
            </p:grpSpPr>
            <p:grpSp>
              <p:nvGrpSpPr>
                <p:cNvPr id="133"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135"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6"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7"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8"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9"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0"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1"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2"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3"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4"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5"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6"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7"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8"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9"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0"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1"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34"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3" name="Group 12"/>
              <p:cNvGrpSpPr>
                <a:grpSpLocks noChangeAspect="1"/>
              </p:cNvGrpSpPr>
              <p:nvPr/>
            </p:nvGrpSpPr>
            <p:grpSpPr>
              <a:xfrm>
                <a:off x="3752134" y="5968366"/>
                <a:ext cx="488551" cy="666401"/>
                <a:chOff x="6215063" y="4678363"/>
                <a:chExt cx="723900" cy="957262"/>
              </a:xfrm>
            </p:grpSpPr>
            <p:grpSp>
              <p:nvGrpSpPr>
                <p:cNvPr id="114"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116"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7"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8"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9"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0"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1"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2"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3"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4"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5"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6"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7"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8"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9"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0"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1"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2"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15"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4" name="Group 13"/>
              <p:cNvGrpSpPr>
                <a:grpSpLocks noChangeAspect="1"/>
              </p:cNvGrpSpPr>
              <p:nvPr/>
            </p:nvGrpSpPr>
            <p:grpSpPr>
              <a:xfrm>
                <a:off x="3122160" y="5970581"/>
                <a:ext cx="488551" cy="666401"/>
                <a:chOff x="6215063" y="4678363"/>
                <a:chExt cx="723900" cy="957262"/>
              </a:xfrm>
            </p:grpSpPr>
            <p:grpSp>
              <p:nvGrpSpPr>
                <p:cNvPr id="95"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97"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8"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9"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0"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1"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2"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3"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4"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5"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6"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7"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8"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9"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0"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1"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2"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3"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96"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5" name="Group 14"/>
              <p:cNvGrpSpPr>
                <a:grpSpLocks noChangeAspect="1"/>
              </p:cNvGrpSpPr>
              <p:nvPr/>
            </p:nvGrpSpPr>
            <p:grpSpPr>
              <a:xfrm>
                <a:off x="4385807" y="5973585"/>
                <a:ext cx="488551" cy="666401"/>
                <a:chOff x="6215063" y="4678363"/>
                <a:chExt cx="723900" cy="957262"/>
              </a:xfrm>
            </p:grpSpPr>
            <p:grpSp>
              <p:nvGrpSpPr>
                <p:cNvPr id="76"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78"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9"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1"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2"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3"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4"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5"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6"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7"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8"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9"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0"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1"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2"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3"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4"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77"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6" name="Group 15"/>
              <p:cNvGrpSpPr>
                <a:grpSpLocks noChangeAspect="1"/>
              </p:cNvGrpSpPr>
              <p:nvPr/>
            </p:nvGrpSpPr>
            <p:grpSpPr>
              <a:xfrm>
                <a:off x="5017613" y="5971656"/>
                <a:ext cx="488551" cy="666401"/>
                <a:chOff x="6215063" y="4678363"/>
                <a:chExt cx="723900" cy="957262"/>
              </a:xfrm>
            </p:grpSpPr>
            <p:grpSp>
              <p:nvGrpSpPr>
                <p:cNvPr id="57"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5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0"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1"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2"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3"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4"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5"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6"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7"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8"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9"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0"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1"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2"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3"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4"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5"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58"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7" name="Group 16"/>
              <p:cNvGrpSpPr>
                <a:grpSpLocks noChangeAspect="1"/>
              </p:cNvGrpSpPr>
              <p:nvPr/>
            </p:nvGrpSpPr>
            <p:grpSpPr>
              <a:xfrm>
                <a:off x="2497015" y="5974110"/>
                <a:ext cx="488551" cy="666401"/>
                <a:chOff x="6215063" y="4678363"/>
                <a:chExt cx="723900" cy="957262"/>
              </a:xfrm>
            </p:grpSpPr>
            <p:grpSp>
              <p:nvGrpSpPr>
                <p:cNvPr id="38"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40"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2"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3"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4"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3"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4"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5"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6"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39"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8" name="Group 17"/>
              <p:cNvGrpSpPr>
                <a:grpSpLocks noChangeAspect="1"/>
              </p:cNvGrpSpPr>
              <p:nvPr/>
            </p:nvGrpSpPr>
            <p:grpSpPr>
              <a:xfrm>
                <a:off x="5648939" y="5971656"/>
                <a:ext cx="488551" cy="666401"/>
                <a:chOff x="6215063" y="4678363"/>
                <a:chExt cx="723900" cy="957262"/>
              </a:xfrm>
            </p:grpSpPr>
            <p:grpSp>
              <p:nvGrpSpPr>
                <p:cNvPr id="19"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21"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9"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0"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5"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0"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grpSp>
    </p:spTree>
    <p:extLst>
      <p:ext uri="{BB962C8B-B14F-4D97-AF65-F5344CB8AC3E}">
        <p14:creationId xmlns:p14="http://schemas.microsoft.com/office/powerpoint/2010/main" val="530742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SQL Server Indexes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Clustered index has data pages in the leaf level</a:t>
            </a:r>
          </a:p>
          <a:p>
            <a:pPr lvl="0"/>
            <a:r>
              <a:rPr lang="en-GB" kern="0" dirty="0">
                <a:solidFill>
                  <a:srgbClr val="000000"/>
                </a:solidFill>
              </a:rPr>
              <a:t>Nonclustered index has pointers to data rows in leaf level</a:t>
            </a:r>
          </a:p>
        </p:txBody>
      </p:sp>
      <p:sp>
        <p:nvSpPr>
          <p:cNvPr id="5" name="TextBox 4"/>
          <p:cNvSpPr txBox="1"/>
          <p:nvPr/>
        </p:nvSpPr>
        <p:spPr>
          <a:xfrm>
            <a:off x="1007444" y="2802097"/>
            <a:ext cx="1419748"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Verdana" pitchFamily="34" charset="0"/>
                <a:cs typeface="Arial" charset="0"/>
              </a:rPr>
              <a:t>Root index</a:t>
            </a:r>
            <a:endParaRPr lang="en-US" dirty="0">
              <a:solidFill>
                <a:srgbClr val="000000"/>
              </a:solidFill>
              <a:latin typeface="Verdana" pitchFamily="34" charset="0"/>
              <a:cs typeface="Arial" charset="0"/>
            </a:endParaRPr>
          </a:p>
        </p:txBody>
      </p:sp>
      <p:sp>
        <p:nvSpPr>
          <p:cNvPr id="6" name="TextBox 5"/>
          <p:cNvSpPr txBox="1"/>
          <p:nvPr/>
        </p:nvSpPr>
        <p:spPr>
          <a:xfrm>
            <a:off x="1019759" y="4073281"/>
            <a:ext cx="1765020" cy="646331"/>
          </a:xfrm>
          <a:prstGeom prst="rect">
            <a:avLst/>
          </a:prstGeom>
          <a:noFill/>
        </p:spPr>
        <p:txBody>
          <a:bodyPr wrap="square" rtlCol="0">
            <a:spAutoFit/>
          </a:bodyPr>
          <a:lstStyle/>
          <a:p>
            <a:pPr lvl="0" fontAlgn="base">
              <a:spcBef>
                <a:spcPct val="0"/>
              </a:spcBef>
              <a:spcAft>
                <a:spcPct val="0"/>
              </a:spcAft>
            </a:pPr>
            <a:r>
              <a:rPr lang="en-GB" dirty="0">
                <a:solidFill>
                  <a:srgbClr val="000000"/>
                </a:solidFill>
                <a:latin typeface="Verdana" pitchFamily="34" charset="0"/>
                <a:cs typeface="Arial" charset="0"/>
              </a:rPr>
              <a:t>Intermediate Level</a:t>
            </a:r>
            <a:endParaRPr lang="en-US" dirty="0">
              <a:solidFill>
                <a:srgbClr val="000000"/>
              </a:solidFill>
              <a:latin typeface="Verdana" pitchFamily="34" charset="0"/>
              <a:cs typeface="Arial" charset="0"/>
            </a:endParaRPr>
          </a:p>
        </p:txBody>
      </p:sp>
      <p:sp>
        <p:nvSpPr>
          <p:cNvPr id="7" name="TextBox 6"/>
          <p:cNvSpPr txBox="1"/>
          <p:nvPr/>
        </p:nvSpPr>
        <p:spPr>
          <a:xfrm>
            <a:off x="1019759" y="5388734"/>
            <a:ext cx="1354410"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Verdana" pitchFamily="34" charset="0"/>
                <a:cs typeface="Arial" charset="0"/>
              </a:rPr>
              <a:t>Leaf Level</a:t>
            </a:r>
            <a:endParaRPr lang="en-US" dirty="0">
              <a:solidFill>
                <a:srgbClr val="000000"/>
              </a:solidFill>
              <a:latin typeface="Verdana" pitchFamily="34" charset="0"/>
              <a:cs typeface="Arial" charset="0"/>
            </a:endParaRPr>
          </a:p>
        </p:txBody>
      </p:sp>
      <p:grpSp>
        <p:nvGrpSpPr>
          <p:cNvPr id="8" name="Group 7" descr="The image on the slide depicts the structure of an index."/>
          <p:cNvGrpSpPr/>
          <p:nvPr/>
        </p:nvGrpSpPr>
        <p:grpSpPr>
          <a:xfrm>
            <a:off x="2770958" y="2582376"/>
            <a:ext cx="4455589" cy="3169821"/>
            <a:chOff x="2770958" y="2582376"/>
            <a:chExt cx="4455589" cy="3169821"/>
          </a:xfrm>
        </p:grpSpPr>
        <p:cxnSp>
          <p:nvCxnSpPr>
            <p:cNvPr id="9" name="Elbow Connector 8"/>
            <p:cNvCxnSpPr/>
            <p:nvPr/>
          </p:nvCxnSpPr>
          <p:spPr bwMode="auto">
            <a:xfrm>
              <a:off x="5167009" y="2986764"/>
              <a:ext cx="1248577" cy="898787"/>
            </a:xfrm>
            <a:prstGeom prst="bentConnector2">
              <a:avLst/>
            </a:prstGeom>
            <a:ln>
              <a:solidFill>
                <a:srgbClr val="002050"/>
              </a:solidFill>
              <a:headEnd type="none" w="med" len="med"/>
              <a:tailEnd type="triangle"/>
            </a:ln>
            <a:effectLst/>
          </p:spPr>
          <p:style>
            <a:lnRef idx="3">
              <a:schemeClr val="accent6"/>
            </a:lnRef>
            <a:fillRef idx="0">
              <a:schemeClr val="accent6"/>
            </a:fillRef>
            <a:effectRef idx="2">
              <a:schemeClr val="accent6"/>
            </a:effectRef>
            <a:fontRef idx="minor">
              <a:schemeClr val="tx1"/>
            </a:fontRef>
          </p:style>
        </p:cxnSp>
        <p:cxnSp>
          <p:nvCxnSpPr>
            <p:cNvPr id="10" name="Elbow Connector 9"/>
            <p:cNvCxnSpPr/>
            <p:nvPr/>
          </p:nvCxnSpPr>
          <p:spPr bwMode="auto">
            <a:xfrm rot="10800000" flipV="1">
              <a:off x="5975880" y="4286353"/>
              <a:ext cx="281950" cy="886246"/>
            </a:xfrm>
            <a:prstGeom prst="bentConnector2">
              <a:avLst/>
            </a:prstGeom>
            <a:ln>
              <a:solidFill>
                <a:srgbClr val="002050"/>
              </a:solidFill>
              <a:headEnd type="none" w="med" len="med"/>
              <a:tailEnd type="triangle"/>
            </a:ln>
            <a:effectLst/>
          </p:spPr>
          <p:style>
            <a:lnRef idx="3">
              <a:schemeClr val="accent6"/>
            </a:lnRef>
            <a:fillRef idx="0">
              <a:schemeClr val="accent6"/>
            </a:fillRef>
            <a:effectRef idx="2">
              <a:schemeClr val="accent6"/>
            </a:effectRef>
            <a:fontRef idx="minor">
              <a:schemeClr val="tx1"/>
            </a:fontRef>
          </p:style>
        </p:cxnSp>
        <p:cxnSp>
          <p:nvCxnSpPr>
            <p:cNvPr id="11" name="Elbow Connector 10"/>
            <p:cNvCxnSpPr/>
            <p:nvPr/>
          </p:nvCxnSpPr>
          <p:spPr bwMode="auto">
            <a:xfrm>
              <a:off x="6703923" y="4286353"/>
              <a:ext cx="281951" cy="886246"/>
            </a:xfrm>
            <a:prstGeom prst="bentConnector2">
              <a:avLst/>
            </a:prstGeom>
            <a:ln>
              <a:solidFill>
                <a:srgbClr val="002050"/>
              </a:solidFill>
              <a:headEnd type="none" w="med" len="med"/>
              <a:tailEnd type="triangle"/>
            </a:ln>
            <a:effectLst/>
          </p:spPr>
          <p:style>
            <a:lnRef idx="3">
              <a:schemeClr val="accent6"/>
            </a:lnRef>
            <a:fillRef idx="0">
              <a:schemeClr val="accent6"/>
            </a:fillRef>
            <a:effectRef idx="2">
              <a:schemeClr val="accent6"/>
            </a:effectRef>
            <a:fontRef idx="minor">
              <a:schemeClr val="tx1"/>
            </a:fontRef>
          </p:style>
        </p:cxnSp>
        <p:cxnSp>
          <p:nvCxnSpPr>
            <p:cNvPr id="12" name="Elbow Connector 11"/>
            <p:cNvCxnSpPr/>
            <p:nvPr/>
          </p:nvCxnSpPr>
          <p:spPr bwMode="auto">
            <a:xfrm rot="16200000" flipH="1">
              <a:off x="4940266" y="4616217"/>
              <a:ext cx="841785" cy="270978"/>
            </a:xfrm>
            <a:prstGeom prst="bentConnector3">
              <a:avLst>
                <a:gd name="adj1" fmla="val 1506"/>
              </a:avLst>
            </a:prstGeom>
            <a:ln>
              <a:solidFill>
                <a:srgbClr val="002050"/>
              </a:solidFill>
              <a:headEnd type="none" w="med" len="med"/>
              <a:tailEnd type="triangle"/>
            </a:ln>
            <a:effectLst/>
          </p:spPr>
          <p:style>
            <a:lnRef idx="3">
              <a:schemeClr val="accent6"/>
            </a:lnRef>
            <a:fillRef idx="0">
              <a:schemeClr val="accent6"/>
            </a:fillRef>
            <a:effectRef idx="2">
              <a:schemeClr val="accent6"/>
            </a:effectRef>
            <a:fontRef idx="minor">
              <a:schemeClr val="tx1"/>
            </a:fontRef>
          </p:style>
        </p:cxnSp>
        <p:cxnSp>
          <p:nvCxnSpPr>
            <p:cNvPr id="13" name="Elbow Connector 12"/>
            <p:cNvCxnSpPr/>
            <p:nvPr/>
          </p:nvCxnSpPr>
          <p:spPr bwMode="auto">
            <a:xfrm rot="10800000" flipV="1">
              <a:off x="4455065" y="4286353"/>
              <a:ext cx="234016" cy="886246"/>
            </a:xfrm>
            <a:prstGeom prst="bentConnector2">
              <a:avLst/>
            </a:prstGeom>
            <a:ln>
              <a:solidFill>
                <a:srgbClr val="002050"/>
              </a:solidFill>
              <a:headEnd type="none" w="med" len="med"/>
              <a:tailEnd type="triangle"/>
            </a:ln>
            <a:effectLst/>
          </p:spPr>
          <p:style>
            <a:lnRef idx="3">
              <a:schemeClr val="accent6"/>
            </a:lnRef>
            <a:fillRef idx="0">
              <a:schemeClr val="accent6"/>
            </a:fillRef>
            <a:effectRef idx="2">
              <a:schemeClr val="accent6"/>
            </a:effectRef>
            <a:fontRef idx="minor">
              <a:schemeClr val="tx1"/>
            </a:fontRef>
          </p:style>
        </p:cxnSp>
        <p:cxnSp>
          <p:nvCxnSpPr>
            <p:cNvPr id="14" name="Elbow Connector 13"/>
            <p:cNvCxnSpPr/>
            <p:nvPr/>
          </p:nvCxnSpPr>
          <p:spPr bwMode="auto">
            <a:xfrm>
              <a:off x="3727395" y="4286353"/>
              <a:ext cx="248079" cy="886246"/>
            </a:xfrm>
            <a:prstGeom prst="bentConnector2">
              <a:avLst/>
            </a:prstGeom>
            <a:ln>
              <a:solidFill>
                <a:srgbClr val="002050"/>
              </a:solidFill>
              <a:headEnd type="none" w="med" len="med"/>
              <a:tailEnd type="triangle"/>
            </a:ln>
            <a:effectLst/>
          </p:spPr>
          <p:style>
            <a:lnRef idx="3">
              <a:schemeClr val="accent6"/>
            </a:lnRef>
            <a:fillRef idx="0">
              <a:schemeClr val="accent6"/>
            </a:fillRef>
            <a:effectRef idx="2">
              <a:schemeClr val="accent6"/>
            </a:effectRef>
            <a:fontRef idx="minor">
              <a:schemeClr val="tx1"/>
            </a:fontRef>
          </p:style>
        </p:cxnSp>
        <p:cxnSp>
          <p:nvCxnSpPr>
            <p:cNvPr id="15" name="Elbow Connector 14"/>
            <p:cNvCxnSpPr/>
            <p:nvPr/>
          </p:nvCxnSpPr>
          <p:spPr bwMode="auto">
            <a:xfrm rot="10800000" flipV="1">
              <a:off x="3016292" y="4286353"/>
              <a:ext cx="231513" cy="886246"/>
            </a:xfrm>
            <a:prstGeom prst="bentConnector2">
              <a:avLst/>
            </a:prstGeom>
            <a:ln>
              <a:solidFill>
                <a:srgbClr val="002050"/>
              </a:solidFill>
              <a:headEnd type="none" w="med" len="med"/>
              <a:tailEnd type="triangle"/>
            </a:ln>
            <a:effectLst/>
          </p:spPr>
          <p:style>
            <a:lnRef idx="3">
              <a:schemeClr val="accent6"/>
            </a:lnRef>
            <a:fillRef idx="0">
              <a:schemeClr val="accent6"/>
            </a:fillRef>
            <a:effectRef idx="2">
              <a:schemeClr val="accent6"/>
            </a:effectRef>
            <a:fontRef idx="minor">
              <a:schemeClr val="tx1"/>
            </a:fontRef>
          </p:style>
        </p:cxnSp>
        <p:cxnSp>
          <p:nvCxnSpPr>
            <p:cNvPr id="16" name="Elbow Connector 15"/>
            <p:cNvCxnSpPr/>
            <p:nvPr/>
          </p:nvCxnSpPr>
          <p:spPr bwMode="auto">
            <a:xfrm rot="10800000" flipV="1">
              <a:off x="3487600" y="2986763"/>
              <a:ext cx="1199818" cy="898787"/>
            </a:xfrm>
            <a:prstGeom prst="bentConnector2">
              <a:avLst/>
            </a:prstGeom>
            <a:ln>
              <a:solidFill>
                <a:srgbClr val="002050"/>
              </a:solidFill>
              <a:headEnd type="none" w="med" len="med"/>
              <a:tailEnd type="triangle"/>
            </a:ln>
            <a:effectLst/>
          </p:spPr>
          <p:style>
            <a:lnRef idx="3">
              <a:schemeClr val="accent6"/>
            </a:lnRef>
            <a:fillRef idx="0">
              <a:schemeClr val="accent6"/>
            </a:fillRef>
            <a:effectRef idx="2">
              <a:schemeClr val="accent6"/>
            </a:effectRef>
            <a:fontRef idx="minor">
              <a:schemeClr val="tx1"/>
            </a:fontRef>
          </p:style>
        </p:cxnSp>
        <p:cxnSp>
          <p:nvCxnSpPr>
            <p:cNvPr id="17" name="Straight Arrow Connector 16"/>
            <p:cNvCxnSpPr/>
            <p:nvPr/>
          </p:nvCxnSpPr>
          <p:spPr bwMode="auto">
            <a:xfrm>
              <a:off x="4927214" y="3387565"/>
              <a:ext cx="1663" cy="497986"/>
            </a:xfrm>
            <a:prstGeom prst="straightConnector1">
              <a:avLst/>
            </a:prstGeom>
            <a:ln>
              <a:solidFill>
                <a:srgbClr val="002050"/>
              </a:solidFill>
              <a:headEnd type="none" w="med" len="med"/>
              <a:tailEnd type="triangle"/>
            </a:ln>
            <a:effectLst/>
          </p:spPr>
          <p:style>
            <a:lnRef idx="3">
              <a:schemeClr val="accent6"/>
            </a:lnRef>
            <a:fillRef idx="0">
              <a:schemeClr val="accent6"/>
            </a:fillRef>
            <a:effectRef idx="2">
              <a:schemeClr val="accent6"/>
            </a:effectRef>
            <a:fontRef idx="minor">
              <a:schemeClr val="tx1"/>
            </a:fontRef>
          </p:style>
        </p:cxnSp>
        <p:cxnSp>
          <p:nvCxnSpPr>
            <p:cNvPr id="18" name="Straight Arrow Connector 17"/>
            <p:cNvCxnSpPr/>
            <p:nvPr/>
          </p:nvCxnSpPr>
          <p:spPr bwMode="auto">
            <a:xfrm>
              <a:off x="3487600" y="4687154"/>
              <a:ext cx="8283" cy="485445"/>
            </a:xfrm>
            <a:prstGeom prst="straightConnector1">
              <a:avLst/>
            </a:prstGeom>
            <a:ln>
              <a:solidFill>
                <a:srgbClr val="002050"/>
              </a:solidFill>
              <a:headEnd type="none" w="med" len="med"/>
              <a:tailEnd type="triangle"/>
            </a:ln>
            <a:effectLst/>
          </p:spPr>
          <p:style>
            <a:lnRef idx="3">
              <a:schemeClr val="accent6"/>
            </a:lnRef>
            <a:fillRef idx="0">
              <a:schemeClr val="accent6"/>
            </a:fillRef>
            <a:effectRef idx="2">
              <a:schemeClr val="accent6"/>
            </a:effectRef>
            <a:fontRef idx="minor">
              <a:schemeClr val="tx1"/>
            </a:fontRef>
          </p:style>
        </p:cxnSp>
        <p:cxnSp>
          <p:nvCxnSpPr>
            <p:cNvPr id="19" name="Straight Arrow Connector 18"/>
            <p:cNvCxnSpPr/>
            <p:nvPr/>
          </p:nvCxnSpPr>
          <p:spPr bwMode="auto">
            <a:xfrm>
              <a:off x="4928877" y="4687154"/>
              <a:ext cx="5780" cy="485445"/>
            </a:xfrm>
            <a:prstGeom prst="straightConnector1">
              <a:avLst/>
            </a:prstGeom>
            <a:ln>
              <a:solidFill>
                <a:srgbClr val="002050"/>
              </a:solidFill>
              <a:headEnd type="none" w="med" len="med"/>
              <a:tailEnd type="triangle"/>
            </a:ln>
            <a:effectLst/>
          </p:spPr>
          <p:style>
            <a:lnRef idx="3">
              <a:schemeClr val="accent6"/>
            </a:lnRef>
            <a:fillRef idx="0">
              <a:schemeClr val="accent6"/>
            </a:fillRef>
            <a:effectRef idx="2">
              <a:schemeClr val="accent6"/>
            </a:effectRef>
            <a:fontRef idx="minor">
              <a:schemeClr val="tx1"/>
            </a:fontRef>
          </p:style>
        </p:cxnSp>
        <p:cxnSp>
          <p:nvCxnSpPr>
            <p:cNvPr id="20" name="Straight Arrow Connector 19"/>
            <p:cNvCxnSpPr/>
            <p:nvPr/>
          </p:nvCxnSpPr>
          <p:spPr bwMode="auto">
            <a:xfrm>
              <a:off x="6484604" y="4687154"/>
              <a:ext cx="0" cy="485445"/>
            </a:xfrm>
            <a:prstGeom prst="straightConnector1">
              <a:avLst/>
            </a:prstGeom>
            <a:ln>
              <a:solidFill>
                <a:srgbClr val="002050"/>
              </a:solidFill>
              <a:headEnd type="none" w="med" len="med"/>
              <a:tailEnd type="triangle"/>
            </a:ln>
            <a:effectLst/>
          </p:spPr>
          <p:style>
            <a:lnRef idx="3">
              <a:schemeClr val="accent6"/>
            </a:lnRef>
            <a:fillRef idx="0">
              <a:schemeClr val="accent6"/>
            </a:fillRef>
            <a:effectRef idx="2">
              <a:schemeClr val="accent6"/>
            </a:effectRef>
            <a:fontRef idx="minor">
              <a:schemeClr val="tx1"/>
            </a:fontRef>
          </p:style>
        </p:cxnSp>
        <p:grpSp>
          <p:nvGrpSpPr>
            <p:cNvPr id="21" name="Group 20"/>
            <p:cNvGrpSpPr>
              <a:grpSpLocks noChangeAspect="1"/>
            </p:cNvGrpSpPr>
            <p:nvPr/>
          </p:nvGrpSpPr>
          <p:grpSpPr>
            <a:xfrm>
              <a:off x="4640821" y="2582376"/>
              <a:ext cx="587670" cy="801603"/>
              <a:chOff x="6215063" y="4678363"/>
              <a:chExt cx="723900" cy="957262"/>
            </a:xfrm>
          </p:grpSpPr>
          <p:grpSp>
            <p:nvGrpSpPr>
              <p:cNvPr id="262"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26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5"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6"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7"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8"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9"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0"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1"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2"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3"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4"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5"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6"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7"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8"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9"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0"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63"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2" name="Group 21"/>
            <p:cNvGrpSpPr>
              <a:grpSpLocks noChangeAspect="1"/>
            </p:cNvGrpSpPr>
            <p:nvPr/>
          </p:nvGrpSpPr>
          <p:grpSpPr>
            <a:xfrm>
              <a:off x="3163694" y="3876173"/>
              <a:ext cx="587670" cy="801603"/>
              <a:chOff x="6215063" y="4678363"/>
              <a:chExt cx="723900" cy="957262"/>
            </a:xfrm>
          </p:grpSpPr>
          <p:grpSp>
            <p:nvGrpSpPr>
              <p:cNvPr id="243"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245"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6"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7"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8"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9"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0"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1"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2"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3"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4"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5"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6"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7"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8"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9"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0"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1"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44"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3" name="Group 22"/>
            <p:cNvGrpSpPr>
              <a:grpSpLocks noChangeAspect="1"/>
            </p:cNvGrpSpPr>
            <p:nvPr/>
          </p:nvGrpSpPr>
          <p:grpSpPr>
            <a:xfrm>
              <a:off x="4610452" y="3876173"/>
              <a:ext cx="587670" cy="801603"/>
              <a:chOff x="6215063" y="4678363"/>
              <a:chExt cx="723900" cy="957262"/>
            </a:xfrm>
          </p:grpSpPr>
          <p:grpSp>
            <p:nvGrpSpPr>
              <p:cNvPr id="224"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226"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7"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8"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9"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0"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1"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2"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3"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4"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5"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6"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7"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8"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9"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0"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1"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2"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25"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4" name="Group 23"/>
            <p:cNvGrpSpPr>
              <a:grpSpLocks noChangeAspect="1"/>
            </p:cNvGrpSpPr>
            <p:nvPr/>
          </p:nvGrpSpPr>
          <p:grpSpPr>
            <a:xfrm>
              <a:off x="6102392" y="3866202"/>
              <a:ext cx="587670" cy="801603"/>
              <a:chOff x="6215063" y="4678363"/>
              <a:chExt cx="723900" cy="957262"/>
            </a:xfrm>
          </p:grpSpPr>
          <p:grpSp>
            <p:nvGrpSpPr>
              <p:cNvPr id="205"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207"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8"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9"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0"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1"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2"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3"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4"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5"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6"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7"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8"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9"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0"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1"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2"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3"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206"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5" name="Group 24"/>
            <p:cNvGrpSpPr>
              <a:grpSpLocks noChangeAspect="1"/>
            </p:cNvGrpSpPr>
            <p:nvPr/>
          </p:nvGrpSpPr>
          <p:grpSpPr>
            <a:xfrm>
              <a:off x="2770958" y="5148250"/>
              <a:ext cx="433773" cy="591682"/>
              <a:chOff x="6215063" y="4678363"/>
              <a:chExt cx="723900" cy="957262"/>
            </a:xfrm>
          </p:grpSpPr>
          <p:grpSp>
            <p:nvGrpSpPr>
              <p:cNvPr id="186"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188"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9"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1"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2"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3"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4"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5"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6"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7"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8"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9"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0"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1"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2"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3"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4"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87"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6" name="Group 25"/>
            <p:cNvGrpSpPr>
              <a:grpSpLocks noChangeAspect="1"/>
            </p:cNvGrpSpPr>
            <p:nvPr/>
          </p:nvGrpSpPr>
          <p:grpSpPr>
            <a:xfrm>
              <a:off x="3264228" y="5148250"/>
              <a:ext cx="433773" cy="591682"/>
              <a:chOff x="6215063" y="4678363"/>
              <a:chExt cx="723900" cy="957262"/>
            </a:xfrm>
          </p:grpSpPr>
          <p:grpSp>
            <p:nvGrpSpPr>
              <p:cNvPr id="167"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16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0"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1"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2"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3"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4"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5"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6"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7"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8"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9"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0"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1"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2"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3"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4"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5"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68"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7" name="Group 26"/>
            <p:cNvGrpSpPr>
              <a:grpSpLocks noChangeAspect="1"/>
            </p:cNvGrpSpPr>
            <p:nvPr/>
          </p:nvGrpSpPr>
          <p:grpSpPr>
            <a:xfrm>
              <a:off x="3755148" y="5160515"/>
              <a:ext cx="433773" cy="591682"/>
              <a:chOff x="6215063" y="4678363"/>
              <a:chExt cx="723900" cy="957262"/>
            </a:xfrm>
          </p:grpSpPr>
          <p:grpSp>
            <p:nvGrpSpPr>
              <p:cNvPr id="148"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150"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1"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2"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3"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4"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5"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6"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7"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8"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9"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0"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1"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2"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3"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4"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5"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6"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49"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8" name="Group 27"/>
            <p:cNvGrpSpPr>
              <a:grpSpLocks noChangeAspect="1"/>
            </p:cNvGrpSpPr>
            <p:nvPr/>
          </p:nvGrpSpPr>
          <p:grpSpPr>
            <a:xfrm>
              <a:off x="4255760" y="5156853"/>
              <a:ext cx="433773" cy="591682"/>
              <a:chOff x="6215063" y="4678363"/>
              <a:chExt cx="723900" cy="957262"/>
            </a:xfrm>
          </p:grpSpPr>
          <p:grpSp>
            <p:nvGrpSpPr>
              <p:cNvPr id="129"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131"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2"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3"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4"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5"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6"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7"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8"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9"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0"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1"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2"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3"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4"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5"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6"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7"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30"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9" name="Group 28"/>
            <p:cNvGrpSpPr>
              <a:grpSpLocks noChangeAspect="1"/>
            </p:cNvGrpSpPr>
            <p:nvPr/>
          </p:nvGrpSpPr>
          <p:grpSpPr>
            <a:xfrm>
              <a:off x="4752932" y="5150933"/>
              <a:ext cx="433773" cy="591682"/>
              <a:chOff x="6215063" y="4678363"/>
              <a:chExt cx="723900" cy="957262"/>
            </a:xfrm>
          </p:grpSpPr>
          <p:grpSp>
            <p:nvGrpSpPr>
              <p:cNvPr id="110"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112"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3"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4"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5"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6"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7"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8"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9"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0"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1"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2"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3"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4"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5"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6"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7"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8"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11"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30" name="Group 29"/>
            <p:cNvGrpSpPr>
              <a:grpSpLocks noChangeAspect="1"/>
            </p:cNvGrpSpPr>
            <p:nvPr/>
          </p:nvGrpSpPr>
          <p:grpSpPr>
            <a:xfrm>
              <a:off x="5259170" y="5156853"/>
              <a:ext cx="433773" cy="591682"/>
              <a:chOff x="6215063" y="4678363"/>
              <a:chExt cx="723900" cy="957262"/>
            </a:xfrm>
          </p:grpSpPr>
          <p:grpSp>
            <p:nvGrpSpPr>
              <p:cNvPr id="91"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93"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4"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6"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7"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8"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9"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0"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1"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2"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3"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4"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5"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6"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7"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8"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9"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92"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31" name="Group 30"/>
            <p:cNvGrpSpPr>
              <a:grpSpLocks noChangeAspect="1"/>
            </p:cNvGrpSpPr>
            <p:nvPr/>
          </p:nvGrpSpPr>
          <p:grpSpPr>
            <a:xfrm>
              <a:off x="5766998" y="5156853"/>
              <a:ext cx="433773" cy="591682"/>
              <a:chOff x="6215063" y="4678363"/>
              <a:chExt cx="723900" cy="957262"/>
            </a:xfrm>
          </p:grpSpPr>
          <p:grpSp>
            <p:nvGrpSpPr>
              <p:cNvPr id="72"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7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5"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6"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7"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8"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9"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0"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1"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2"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3"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4"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5"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6"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7"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8"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9"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0"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73"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32" name="Group 31"/>
            <p:cNvGrpSpPr>
              <a:grpSpLocks noChangeAspect="1"/>
            </p:cNvGrpSpPr>
            <p:nvPr/>
          </p:nvGrpSpPr>
          <p:grpSpPr>
            <a:xfrm>
              <a:off x="6269261" y="5150933"/>
              <a:ext cx="433773" cy="591682"/>
              <a:chOff x="6215063" y="4678363"/>
              <a:chExt cx="723900" cy="957262"/>
            </a:xfrm>
          </p:grpSpPr>
          <p:grpSp>
            <p:nvGrpSpPr>
              <p:cNvPr id="53"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55"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6"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7"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8"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9"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0"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1"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2"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3"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4"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5"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6"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7"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8"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9"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0"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1"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54"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33" name="Group 32"/>
            <p:cNvGrpSpPr>
              <a:grpSpLocks noChangeAspect="1"/>
            </p:cNvGrpSpPr>
            <p:nvPr/>
          </p:nvGrpSpPr>
          <p:grpSpPr>
            <a:xfrm>
              <a:off x="6792774" y="5156197"/>
              <a:ext cx="433773" cy="591682"/>
              <a:chOff x="6215063" y="4678363"/>
              <a:chExt cx="723900" cy="957262"/>
            </a:xfrm>
          </p:grpSpPr>
          <p:grpSp>
            <p:nvGrpSpPr>
              <p:cNvPr id="34"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36"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8"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9"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0"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2"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3"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4"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35"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spTree>
    <p:extLst>
      <p:ext uri="{BB962C8B-B14F-4D97-AF65-F5344CB8AC3E}">
        <p14:creationId xmlns:p14="http://schemas.microsoft.com/office/powerpoint/2010/main" val="884516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Index Fragmentation</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kern="0" dirty="0" smtClean="0"/>
              <a:t>Fragmentation occurs when data changes cause index pages to split:</a:t>
            </a:r>
          </a:p>
          <a:p>
            <a:pPr lvl="1"/>
            <a:r>
              <a:rPr lang="en-GB" kern="0" dirty="0" smtClean="0"/>
              <a:t>Internal fragmentation when pages are not full</a:t>
            </a:r>
          </a:p>
          <a:p>
            <a:pPr lvl="1"/>
            <a:r>
              <a:rPr lang="en-GB" kern="0" dirty="0" smtClean="0"/>
              <a:t>External fragmentation when pages are not in logical sequence</a:t>
            </a:r>
          </a:p>
          <a:p>
            <a:pPr lvl="1"/>
            <a:endParaRPr lang="en-GB" kern="0" dirty="0" smtClean="0"/>
          </a:p>
          <a:p>
            <a:r>
              <a:rPr lang="en-GB" kern="0" dirty="0" smtClean="0"/>
              <a:t>Detecting fragmentation:</a:t>
            </a:r>
          </a:p>
          <a:p>
            <a:pPr lvl="1"/>
            <a:r>
              <a:rPr lang="en-GB" kern="0" dirty="0" smtClean="0"/>
              <a:t>Index properties in SQL Server Management Studio</a:t>
            </a:r>
          </a:p>
          <a:p>
            <a:pPr lvl="1"/>
            <a:r>
              <a:rPr lang="en-GB" b="1" kern="0" dirty="0" smtClean="0"/>
              <a:t>sys.dm_db_index_physical_stats</a:t>
            </a:r>
            <a:endParaRPr lang="en-GB" b="1" kern="0" dirty="0"/>
          </a:p>
        </p:txBody>
      </p:sp>
    </p:spTree>
    <p:extLst>
      <p:ext uri="{BB962C8B-B14F-4D97-AF65-F5344CB8AC3E}">
        <p14:creationId xmlns:p14="http://schemas.microsoft.com/office/powerpoint/2010/main" val="2221274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1b1422c3-2934-4a5c-8152-07873282dbe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FILLFACTOR and PAD_INDEX</a:t>
            </a:r>
            <a:endParaRPr lang="en-GB" dirty="0"/>
          </a:p>
        </p:txBody>
      </p:sp>
      <p:sp>
        <p:nvSpPr>
          <p:cNvPr id="4" name="Rounded Rectangle 849923"/>
          <p:cNvSpPr>
            <a:spLocks noChangeArrowheads="1"/>
          </p:cNvSpPr>
          <p:nvPr/>
        </p:nvSpPr>
        <p:spPr bwMode="auto">
          <a:xfrm>
            <a:off x="199850" y="890649"/>
            <a:ext cx="8777895" cy="5441840"/>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lstStyle/>
          <a:p>
            <a:pPr lvl="0" eaLnBrk="0" fontAlgn="base" hangingPunct="0">
              <a:spcBef>
                <a:spcPct val="0"/>
              </a:spcBef>
              <a:spcAft>
                <a:spcPct val="0"/>
              </a:spcAft>
              <a:defRPr/>
            </a:pPr>
            <a:endParaRPr lang="en-US" sz="2000" b="1" dirty="0">
              <a:solidFill>
                <a:srgbClr val="000000"/>
              </a:solidFill>
              <a:cs typeface="Arial" charset="0"/>
            </a:endParaRPr>
          </a:p>
        </p:txBody>
      </p:sp>
      <p:sp>
        <p:nvSpPr>
          <p:cNvPr id="5" name="AutoShape 26"/>
          <p:cNvSpPr>
            <a:spLocks noChangeArrowheads="1"/>
          </p:cNvSpPr>
          <p:nvPr/>
        </p:nvSpPr>
        <p:spPr bwMode="auto">
          <a:xfrm>
            <a:off x="409703" y="3300889"/>
            <a:ext cx="8168242" cy="2246769"/>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p>
            <a:pPr lvl="0" fontAlgn="base">
              <a:spcBef>
                <a:spcPct val="0"/>
              </a:spcBef>
              <a:spcAft>
                <a:spcPct val="0"/>
              </a:spcAft>
            </a:pPr>
            <a:r>
              <a:rPr lang="en-AU" sz="2000" dirty="0">
                <a:solidFill>
                  <a:srgbClr val="000000"/>
                </a:solidFill>
                <a:latin typeface="Lucida Sans Unicode" panose="020B0602030504020204" pitchFamily="34" charset="0"/>
                <a:cs typeface="Lucida Sans Unicode" panose="020B0602030504020204" pitchFamily="34" charset="0"/>
              </a:rPr>
              <a:t>ALTER TABLE Person.Contact </a:t>
            </a:r>
          </a:p>
          <a:p>
            <a:pPr lvl="0" fontAlgn="base">
              <a:spcBef>
                <a:spcPct val="0"/>
              </a:spcBef>
              <a:spcAft>
                <a:spcPct val="0"/>
              </a:spcAft>
            </a:pPr>
            <a:r>
              <a:rPr lang="en-AU" sz="2000" dirty="0">
                <a:solidFill>
                  <a:srgbClr val="000000"/>
                </a:solidFill>
                <a:latin typeface="Lucida Sans Unicode" panose="020B0602030504020204" pitchFamily="34" charset="0"/>
                <a:cs typeface="Lucida Sans Unicode" panose="020B0602030504020204" pitchFamily="34" charset="0"/>
              </a:rPr>
              <a:t>  ADD CONSTRAINT PK_Contact_ContactID </a:t>
            </a:r>
          </a:p>
          <a:p>
            <a:pPr lvl="0" fontAlgn="base">
              <a:spcBef>
                <a:spcPct val="0"/>
              </a:spcBef>
              <a:spcAft>
                <a:spcPct val="0"/>
              </a:spcAft>
            </a:pPr>
            <a:r>
              <a:rPr lang="en-AU" sz="2000" dirty="0">
                <a:solidFill>
                  <a:srgbClr val="000000"/>
                </a:solidFill>
                <a:latin typeface="Lucida Sans Unicode" panose="020B0602030504020204" pitchFamily="34" charset="0"/>
                <a:cs typeface="Lucida Sans Unicode" panose="020B0602030504020204" pitchFamily="34" charset="0"/>
              </a:rPr>
              <a:t>  PRIMARY KEY CLUSTERED </a:t>
            </a:r>
          </a:p>
          <a:p>
            <a:pPr lvl="0" fontAlgn="base">
              <a:spcBef>
                <a:spcPct val="0"/>
              </a:spcBef>
              <a:spcAft>
                <a:spcPct val="0"/>
              </a:spcAft>
            </a:pPr>
            <a:r>
              <a:rPr lang="en-AU" sz="2000" dirty="0">
                <a:solidFill>
                  <a:srgbClr val="00000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AU" sz="2000" dirty="0">
                <a:solidFill>
                  <a:srgbClr val="000000"/>
                </a:solidFill>
                <a:latin typeface="Lucida Sans Unicode" panose="020B0602030504020204" pitchFamily="34" charset="0"/>
                <a:cs typeface="Lucida Sans Unicode" panose="020B0602030504020204" pitchFamily="34" charset="0"/>
              </a:rPr>
              <a:t>    ContactID ASC</a:t>
            </a:r>
          </a:p>
          <a:p>
            <a:pPr lvl="0" fontAlgn="base">
              <a:spcBef>
                <a:spcPct val="0"/>
              </a:spcBef>
              <a:spcAft>
                <a:spcPct val="0"/>
              </a:spcAft>
            </a:pPr>
            <a:r>
              <a:rPr lang="en-AU" sz="2000" dirty="0">
                <a:solidFill>
                  <a:srgbClr val="000000"/>
                </a:solidFill>
                <a:latin typeface="Lucida Sans Unicode" panose="020B0602030504020204" pitchFamily="34" charset="0"/>
                <a:cs typeface="Lucida Sans Unicode" panose="020B0602030504020204" pitchFamily="34" charset="0"/>
              </a:rPr>
              <a:t>) WITH (PAD_INDEX  = OFF, FILLFACTOR = 70);</a:t>
            </a:r>
          </a:p>
          <a:p>
            <a:pPr lvl="0" fontAlgn="base">
              <a:spcBef>
                <a:spcPct val="0"/>
              </a:spcBef>
              <a:spcAft>
                <a:spcPct val="0"/>
              </a:spcAft>
            </a:pPr>
            <a:r>
              <a:rPr lang="en-AU" sz="2000" dirty="0">
                <a:solidFill>
                  <a:srgbClr val="000000"/>
                </a:solidFill>
                <a:latin typeface="Lucida Sans Unicode" panose="020B0602030504020204" pitchFamily="34" charset="0"/>
                <a:cs typeface="Lucida Sans Unicode" panose="020B0602030504020204" pitchFamily="34" charset="0"/>
              </a:rPr>
              <a:t>GO</a:t>
            </a:r>
          </a:p>
        </p:txBody>
      </p:sp>
      <p:sp>
        <p:nvSpPr>
          <p:cNvPr id="6"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Leave free space in indexes to avoid fragmentation:</a:t>
            </a:r>
          </a:p>
          <a:p>
            <a:pPr lvl="1"/>
            <a:r>
              <a:rPr lang="en-GB" kern="0" dirty="0">
                <a:solidFill>
                  <a:srgbClr val="000000"/>
                </a:solidFill>
              </a:rPr>
              <a:t>FILLFACTOR (leaf level only)</a:t>
            </a:r>
          </a:p>
          <a:p>
            <a:pPr lvl="1"/>
            <a:r>
              <a:rPr lang="en-GB" kern="0" dirty="0">
                <a:solidFill>
                  <a:srgbClr val="000000"/>
                </a:solidFill>
              </a:rPr>
              <a:t>PAD_INDEX (intermediate and root levels also)</a:t>
            </a:r>
          </a:p>
        </p:txBody>
      </p:sp>
    </p:spTree>
    <p:extLst>
      <p:ext uri="{BB962C8B-B14F-4D97-AF65-F5344CB8AC3E}">
        <p14:creationId xmlns:p14="http://schemas.microsoft.com/office/powerpoint/2010/main" val="469909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f0e27ab0-3375-409c-b356-37039362a7d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Ongoing Maintenance of Indexes</a:t>
            </a:r>
            <a:endParaRPr lang="en-GB" dirty="0"/>
          </a:p>
        </p:txBody>
      </p:sp>
      <p:sp>
        <p:nvSpPr>
          <p:cNvPr id="4" name="AutoShape 26"/>
          <p:cNvSpPr>
            <a:spLocks noChangeArrowheads="1"/>
          </p:cNvSpPr>
          <p:nvPr/>
        </p:nvSpPr>
        <p:spPr bwMode="auto">
          <a:xfrm>
            <a:off x="914400" y="6143598"/>
            <a:ext cx="7851493" cy="400110"/>
          </a:xfrm>
          <a:prstGeom prst="roundRect">
            <a:avLst>
              <a:gd name="adj" fmla="val 1644"/>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p>
            <a:pPr lvl="0" fontAlgn="base">
              <a:spcBef>
                <a:spcPct val="0"/>
              </a:spcBef>
              <a:spcAft>
                <a:spcPct val="0"/>
              </a:spcAft>
            </a:pPr>
            <a:r>
              <a:rPr lang="en-AU" sz="2000" dirty="0">
                <a:solidFill>
                  <a:srgbClr val="000000"/>
                </a:solidFill>
                <a:latin typeface="Lucida Sans Unicode" panose="020B0602030504020204" pitchFamily="34" charset="0"/>
                <a:cs typeface="Lucida Sans Unicode" panose="020B0602030504020204" pitchFamily="34" charset="0"/>
              </a:rPr>
              <a:t>ALTER INDEX ALL ON dbo.LogTime REORGANIZE;</a:t>
            </a:r>
          </a:p>
        </p:txBody>
      </p:sp>
      <p:sp>
        <p:nvSpPr>
          <p:cNvPr id="5" name="Content Placeholder 1"/>
          <p:cNvSpPr txBox="1">
            <a:spLocks/>
          </p:cNvSpPr>
          <p:nvPr/>
        </p:nvSpPr>
        <p:spPr>
          <a:xfrm>
            <a:off x="458788" y="7545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Rebuild:</a:t>
            </a:r>
          </a:p>
          <a:p>
            <a:pPr lvl="1"/>
            <a:r>
              <a:rPr lang="en-GB" kern="0" dirty="0">
                <a:solidFill>
                  <a:srgbClr val="000000"/>
                </a:solidFill>
              </a:rPr>
              <a:t>Rebuilds the whole index</a:t>
            </a:r>
          </a:p>
          <a:p>
            <a:pPr lvl="1"/>
            <a:r>
              <a:rPr lang="en-GB" kern="0" dirty="0">
                <a:solidFill>
                  <a:srgbClr val="000000"/>
                </a:solidFill>
              </a:rPr>
              <a:t>Needs free space in database</a:t>
            </a:r>
          </a:p>
          <a:p>
            <a:pPr lvl="1"/>
            <a:r>
              <a:rPr lang="en-GB" kern="0" dirty="0">
                <a:solidFill>
                  <a:srgbClr val="000000"/>
                </a:solidFill>
              </a:rPr>
              <a:t>Performed as a single transaction with potential requirement for a large amount of transaction log space</a:t>
            </a:r>
          </a:p>
          <a:p>
            <a:pPr lvl="0"/>
            <a:endParaRPr lang="en-GB" kern="0" dirty="0">
              <a:solidFill>
                <a:srgbClr val="000000"/>
              </a:solidFill>
            </a:endParaRPr>
          </a:p>
          <a:p>
            <a:pPr lvl="0"/>
            <a:r>
              <a:rPr lang="en-GB" kern="0" dirty="0">
                <a:solidFill>
                  <a:srgbClr val="000000"/>
                </a:solidFill>
              </a:rPr>
              <a:t>Reorganize:</a:t>
            </a:r>
          </a:p>
          <a:p>
            <a:pPr lvl="1"/>
            <a:r>
              <a:rPr lang="en-GB" kern="0" dirty="0">
                <a:solidFill>
                  <a:srgbClr val="000000"/>
                </a:solidFill>
              </a:rPr>
              <a:t>Sorts the pages and is always online</a:t>
            </a:r>
          </a:p>
          <a:p>
            <a:pPr lvl="1"/>
            <a:r>
              <a:rPr lang="en-GB" kern="0" dirty="0">
                <a:solidFill>
                  <a:srgbClr val="000000"/>
                </a:solidFill>
              </a:rPr>
              <a:t>Less transaction log usage</a:t>
            </a:r>
          </a:p>
          <a:p>
            <a:pPr lvl="1"/>
            <a:r>
              <a:rPr lang="en-GB" kern="0" dirty="0">
                <a:solidFill>
                  <a:srgbClr val="000000"/>
                </a:solidFill>
              </a:rPr>
              <a:t>Can be interrupted but still retain work performed to that point</a:t>
            </a:r>
          </a:p>
          <a:p>
            <a:pPr lvl="0"/>
            <a:endParaRPr lang="en-GB" kern="0" dirty="0">
              <a:solidFill>
                <a:srgbClr val="000000"/>
              </a:solidFill>
            </a:endParaRPr>
          </a:p>
        </p:txBody>
      </p:sp>
      <p:sp>
        <p:nvSpPr>
          <p:cNvPr id="6" name="AutoShape 26"/>
          <p:cNvSpPr>
            <a:spLocks noChangeArrowheads="1"/>
          </p:cNvSpPr>
          <p:nvPr/>
        </p:nvSpPr>
        <p:spPr bwMode="auto">
          <a:xfrm>
            <a:off x="914400" y="3349544"/>
            <a:ext cx="7851493" cy="400110"/>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p>
            <a:pPr lvl="0" fontAlgn="base">
              <a:spcBef>
                <a:spcPct val="0"/>
              </a:spcBef>
              <a:spcAft>
                <a:spcPct val="0"/>
              </a:spcAft>
            </a:pPr>
            <a:r>
              <a:rPr lang="en-AU" sz="2000" dirty="0">
                <a:solidFill>
                  <a:srgbClr val="000000"/>
                </a:solidFill>
                <a:latin typeface="Lucida Sans Unicode" panose="020B0602030504020204" pitchFamily="34" charset="0"/>
                <a:cs typeface="Lucida Sans Unicode" panose="020B0602030504020204" pitchFamily="34" charset="0"/>
              </a:rPr>
              <a:t>ALTER INDEX CL_LogTime ON dbo.LogTime REBUILD;</a:t>
            </a:r>
          </a:p>
        </p:txBody>
      </p:sp>
    </p:spTree>
    <p:extLst>
      <p:ext uri="{BB962C8B-B14F-4D97-AF65-F5344CB8AC3E}">
        <p14:creationId xmlns:p14="http://schemas.microsoft.com/office/powerpoint/2010/main" val="2158426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1b6120bf-8aa7-4e1a-b1bb-690d8881d6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Online Index Operations</a:t>
            </a:r>
            <a:endParaRPr lang="en-GB" dirty="0"/>
          </a:p>
        </p:txBody>
      </p:sp>
      <p:sp>
        <p:nvSpPr>
          <p:cNvPr id="4" name="AutoShape 26"/>
          <p:cNvSpPr>
            <a:spLocks noChangeArrowheads="1"/>
          </p:cNvSpPr>
          <p:nvPr/>
        </p:nvSpPr>
        <p:spPr bwMode="auto">
          <a:xfrm>
            <a:off x="397345" y="4222541"/>
            <a:ext cx="8358187" cy="1938992"/>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lIns="45720" rIns="45720">
            <a:spAutoFit/>
          </a:bodyPr>
          <a:lstStyle/>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ALTER INDEX IX_Contact_EmailAddress </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ON Person.Contact REBUILD </a:t>
            </a:r>
          </a:p>
          <a:p>
            <a:pPr lvl="0" fontAlgn="base">
              <a:spcBef>
                <a:spcPct val="0"/>
              </a:spcBef>
              <a:spcAft>
                <a:spcPct val="0"/>
              </a:spcAft>
            </a:pPr>
            <a:r>
              <a:rPr lang="en-US" sz="2000" dirty="0">
                <a:solidFill>
                  <a:srgbClr val="000000"/>
                </a:solidFill>
                <a:latin typeface="Lucida Sans Unicode" panose="020B0602030504020204" pitchFamily="34" charset="0"/>
                <a:cs typeface="Lucida Sans Unicode" panose="020B0602030504020204" pitchFamily="34" charset="0"/>
              </a:rPr>
              <a:t>         WITH ( PAD_INDEX  = OFF, </a:t>
            </a:r>
          </a:p>
          <a:p>
            <a:pPr lvl="0" fontAlgn="base">
              <a:spcBef>
                <a:spcPct val="0"/>
              </a:spcBef>
              <a:spcAft>
                <a:spcPct val="0"/>
              </a:spcAft>
            </a:pPr>
            <a:r>
              <a:rPr lang="en-US" sz="2000" dirty="0">
                <a:solidFill>
                  <a:srgbClr val="000000"/>
                </a:solidFill>
                <a:latin typeface="Lucida Sans Unicode" panose="020B0602030504020204" pitchFamily="34" charset="0"/>
                <a:cs typeface="Lucida Sans Unicode" panose="020B0602030504020204" pitchFamily="34" charset="0"/>
              </a:rPr>
              <a:t>                FILLFACTOR = 80, </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ONLINE = ON,</a:t>
            </a:r>
          </a:p>
          <a:p>
            <a:pPr lvl="0" fontAlgn="base">
              <a:spcBef>
                <a:spcPct val="0"/>
              </a:spcBef>
              <a:spcAft>
                <a:spcPct val="0"/>
              </a:spcAft>
            </a:pPr>
            <a:r>
              <a:rPr lang="de-AT" sz="2000">
                <a:solidFill>
                  <a:srgbClr val="000000"/>
                </a:solidFill>
                <a:latin typeface="Lucida Sans Unicode" panose="020B0602030504020204" pitchFamily="34" charset="0"/>
                <a:cs typeface="Lucida Sans Unicode" panose="020B0602030504020204" pitchFamily="34" charset="0"/>
              </a:rPr>
              <a:t>		    MAXDOP = 4 );</a:t>
            </a:r>
            <a:endParaRPr lang="de-AT" sz="2000" dirty="0">
              <a:solidFill>
                <a:srgbClr val="000000"/>
              </a:solidFill>
              <a:latin typeface="Lucida Sans Unicode" panose="020B0602030504020204" pitchFamily="34" charset="0"/>
              <a:cs typeface="Lucida Sans Unicode" panose="020B0602030504020204" pitchFamily="34" charset="0"/>
            </a:endParaRPr>
          </a:p>
        </p:txBody>
      </p:sp>
      <p:sp>
        <p:nvSpPr>
          <p:cNvPr id="5"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kern="0" dirty="0" smtClean="0"/>
              <a:t>Can create, rebuild, and drop indexes online:</a:t>
            </a:r>
          </a:p>
          <a:p>
            <a:pPr lvl="1"/>
            <a:r>
              <a:rPr lang="en-GB" kern="0" dirty="0" smtClean="0"/>
              <a:t>Enables concurrent user access to the underlying table and indexes</a:t>
            </a:r>
          </a:p>
          <a:p>
            <a:pPr lvl="1"/>
            <a:r>
              <a:rPr lang="en-GB" kern="0" dirty="0" smtClean="0"/>
              <a:t>Only needs short term shared locks at beginning and end of the operation and schema locks during the operation</a:t>
            </a:r>
          </a:p>
          <a:p>
            <a:r>
              <a:rPr lang="en-GB" kern="0" dirty="0" smtClean="0"/>
              <a:t>Typically slower than equivalent offline operation</a:t>
            </a:r>
            <a:endParaRPr lang="en-GB" kern="0" dirty="0"/>
          </a:p>
        </p:txBody>
      </p:sp>
    </p:spTree>
    <p:extLst>
      <p:ext uri="{BB962C8B-B14F-4D97-AF65-F5344CB8AC3E}">
        <p14:creationId xmlns:p14="http://schemas.microsoft.com/office/powerpoint/2010/main" val="3113823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f106b820-6542-4f9f-8f2c-3a94b9fc8cb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Updating Statistics</a:t>
            </a:r>
            <a:endParaRPr lang="en-GB" dirty="0"/>
          </a:p>
        </p:txBody>
      </p:sp>
      <p:sp>
        <p:nvSpPr>
          <p:cNvPr id="4" name="Content Placeholder 3"/>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As data changes, distribution statistics become outdated</a:t>
            </a:r>
          </a:p>
          <a:p>
            <a:pPr lvl="0"/>
            <a:r>
              <a:rPr lang="en-GB" kern="0" dirty="0">
                <a:solidFill>
                  <a:srgbClr val="000000"/>
                </a:solidFill>
              </a:rPr>
              <a:t>Can update statistics automatically or on demand</a:t>
            </a:r>
          </a:p>
          <a:p>
            <a:pPr lvl="0"/>
            <a:r>
              <a:rPr lang="en-GB" kern="0" dirty="0">
                <a:solidFill>
                  <a:srgbClr val="000000"/>
                </a:solidFill>
              </a:rPr>
              <a:t>Do not disable AUTO_UPDATE_STATISTICS</a:t>
            </a:r>
          </a:p>
          <a:p>
            <a:pPr lvl="0"/>
            <a:endParaRPr lang="en-GB" kern="0" dirty="0">
              <a:solidFill>
                <a:srgbClr val="000000"/>
              </a:solidFill>
            </a:endParaRPr>
          </a:p>
          <a:p>
            <a:pPr lvl="0"/>
            <a:endParaRPr lang="en-GB" kern="0" dirty="0">
              <a:solidFill>
                <a:srgbClr val="000000"/>
              </a:solidFill>
            </a:endParaRPr>
          </a:p>
        </p:txBody>
      </p:sp>
      <p:graphicFrame>
        <p:nvGraphicFramePr>
          <p:cNvPr id="5" name="Table 3"/>
          <p:cNvGraphicFramePr>
            <a:graphicFrameLocks/>
          </p:cNvGraphicFramePr>
          <p:nvPr>
            <p:extLst>
              <p:ext uri="{D42A27DB-BD31-4B8C-83A1-F6EECF244321}">
                <p14:modId xmlns:p14="http://schemas.microsoft.com/office/powerpoint/2010/main" val="1303034155"/>
              </p:ext>
            </p:extLst>
          </p:nvPr>
        </p:nvGraphicFramePr>
        <p:xfrm>
          <a:off x="458788" y="3299342"/>
          <a:ext cx="8317424" cy="2916399"/>
        </p:xfrm>
        <a:graphic>
          <a:graphicData uri="http://schemas.openxmlformats.org/drawingml/2006/table">
            <a:tbl>
              <a:tblPr firstRow="1" bandRow="1">
                <a:effectLst/>
                <a:tableStyleId>{B301B821-A1FF-4177-AEE7-76D212191A09}</a:tableStyleId>
              </a:tblPr>
              <a:tblGrid>
                <a:gridCol w="3423895"/>
                <a:gridCol w="4893529"/>
              </a:tblGrid>
              <a:tr h="337504">
                <a:tc>
                  <a:txBody>
                    <a:bodyPr/>
                    <a:lstStyle/>
                    <a:p>
                      <a:r>
                        <a:rPr lang="en-AU" sz="1800" b="0" dirty="0" smtClean="0">
                          <a:latin typeface="Segoe UI Light" panose="020B0502040204020203" pitchFamily="34" charset="0"/>
                          <a:cs typeface="Segoe UI Light" panose="020B0502040204020203" pitchFamily="34" charset="0"/>
                        </a:rPr>
                        <a:t>Option</a:t>
                      </a:r>
                      <a:endParaRPr lang="en-AU" sz="1800" b="0" dirty="0">
                        <a:latin typeface="Segoe UI Light" panose="020B0502040204020203" pitchFamily="34" charset="0"/>
                        <a:ea typeface="Segoe UI" panose="020B0502040204020203" pitchFamily="34" charset="0"/>
                        <a:cs typeface="Segoe UI Light" panose="020B0502040204020203" pitchFamily="34" charset="0"/>
                      </a:endParaRPr>
                    </a:p>
                  </a:txBody>
                  <a:tcPr anchor="ct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AU" sz="1800" b="0" dirty="0" smtClean="0">
                          <a:latin typeface="Segoe UI Light" panose="020B0502040204020203" pitchFamily="34" charset="0"/>
                          <a:cs typeface="Segoe UI Light" panose="020B0502040204020203" pitchFamily="34" charset="0"/>
                        </a:rPr>
                        <a:t>Description</a:t>
                      </a:r>
                      <a:endParaRPr lang="en-AU" sz="1800" b="0" dirty="0">
                        <a:latin typeface="Segoe UI Light" panose="020B0502040204020203" pitchFamily="34" charset="0"/>
                        <a:ea typeface="Segoe UI"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solidFill>
                      <a:srgbClr val="569AD2"/>
                    </a:solidFill>
                  </a:tcPr>
                </a:tc>
              </a:tr>
              <a:tr h="590631">
                <a:tc>
                  <a:txBody>
                    <a:bodyPr/>
                    <a:lstStyle/>
                    <a:p>
                      <a:r>
                        <a:rPr lang="en-AU" sz="2000" dirty="0" smtClean="0">
                          <a:latin typeface="Segoe UI Light" panose="020B0502040204020203" pitchFamily="34" charset="0"/>
                          <a:cs typeface="Segoe UI Light" panose="020B0502040204020203" pitchFamily="34" charset="0"/>
                        </a:rPr>
                        <a:t>AUTO_UPDATE_STATISTICS</a:t>
                      </a:r>
                      <a:endParaRPr lang="en-AU" sz="2000" dirty="0" smtClean="0">
                        <a:latin typeface="Segoe UI Light" panose="020B0502040204020203" pitchFamily="34" charset="0"/>
                        <a:ea typeface="Segoe UI" panose="020B0502040204020203" pitchFamily="34" charset="0"/>
                        <a:cs typeface="Segoe UI Light" panose="020B0502040204020203" pitchFamily="34" charset="0"/>
                      </a:endParaRPr>
                    </a:p>
                  </a:txBody>
                  <a:tcPr anchor="ct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AU" sz="2000" dirty="0" smtClean="0">
                          <a:latin typeface="Segoe UI Light" panose="020B0502040204020203" pitchFamily="34" charset="0"/>
                          <a:cs typeface="Segoe UI Light" panose="020B0502040204020203" pitchFamily="34" charset="0"/>
                        </a:rPr>
                        <a:t>Database option that enables SQL Server to automatically update statistics.</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5906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Light" panose="020B0502040204020203" pitchFamily="34" charset="0"/>
                          <a:cs typeface="Segoe UI Light" panose="020B0502040204020203" pitchFamily="34" charset="0"/>
                        </a:rPr>
                        <a:t>UPDATE STATISTICS</a:t>
                      </a:r>
                      <a:endParaRPr lang="en-US" sz="2000" dirty="0" smtClean="0">
                        <a:latin typeface="Segoe UI Light" panose="020B0502040204020203" pitchFamily="34" charset="0"/>
                        <a:ea typeface="Segoe UI" panose="020B0502040204020203" pitchFamily="34" charset="0"/>
                        <a:cs typeface="Segoe UI Light" panose="020B0502040204020203" pitchFamily="34" charset="0"/>
                      </a:endParaRPr>
                    </a:p>
                  </a:txBody>
                  <a:tcPr anchor="ct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AU" sz="2000" dirty="0" smtClean="0">
                          <a:latin typeface="Segoe UI Light" panose="020B0502040204020203" pitchFamily="34" charset="0"/>
                          <a:cs typeface="Segoe UI Light" panose="020B0502040204020203" pitchFamily="34" charset="0"/>
                        </a:rPr>
                        <a:t>Statement</a:t>
                      </a:r>
                      <a:r>
                        <a:rPr lang="en-AU" sz="2000" baseline="0" dirty="0" smtClean="0">
                          <a:latin typeface="Segoe UI Light" panose="020B0502040204020203" pitchFamily="34" charset="0"/>
                          <a:cs typeface="Segoe UI Light" panose="020B0502040204020203" pitchFamily="34" charset="0"/>
                        </a:rPr>
                        <a:t> that updates all statistics on a table or specified subset of statistics on demand.</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8437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Segoe UI Light" panose="020B0502040204020203" pitchFamily="34" charset="0"/>
                          <a:cs typeface="Segoe UI Light" panose="020B0502040204020203" pitchFamily="34" charset="0"/>
                        </a:rPr>
                        <a:t>sp_updatestats</a:t>
                      </a:r>
                      <a:endParaRPr lang="en-US" sz="2000" dirty="0" smtClean="0">
                        <a:latin typeface="Segoe UI Light" panose="020B0502040204020203" pitchFamily="34" charset="0"/>
                        <a:ea typeface="Segoe UI" panose="020B0502040204020203" pitchFamily="34" charset="0"/>
                        <a:cs typeface="Segoe UI Light" panose="020B0502040204020203" pitchFamily="34" charset="0"/>
                      </a:endParaRPr>
                    </a:p>
                  </a:txBody>
                  <a:tcPr anchor="ct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US" sz="2000" dirty="0" smtClean="0">
                          <a:latin typeface="Segoe UI Light" panose="020B0502040204020203" pitchFamily="34" charset="0"/>
                          <a:cs typeface="Segoe UI Light" panose="020B0502040204020203" pitchFamily="34" charset="0"/>
                        </a:rPr>
                        <a:t>System stored</a:t>
                      </a:r>
                      <a:r>
                        <a:rPr lang="en-US" sz="2000" baseline="0" dirty="0" smtClean="0">
                          <a:latin typeface="Segoe UI Light" panose="020B0502040204020203" pitchFamily="34" charset="0"/>
                          <a:cs typeface="Segoe UI Light" panose="020B0502040204020203" pitchFamily="34" charset="0"/>
                        </a:rPr>
                        <a:t> procedure that updates all statistics in a database.</a:t>
                      </a:r>
                      <a:endParaRPr lang="en-AU" sz="2000" dirty="0">
                        <a:latin typeface="Segoe UI Light" panose="020B0502040204020203" pitchFamily="34" charset="0"/>
                        <a:ea typeface="Segoe UI"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3559894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da1e1b7-4b27-4be0-a804-ce08995bab0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Maintaining Indexes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Maintain indexes</a:t>
            </a:r>
          </a:p>
        </p:txBody>
      </p:sp>
    </p:spTree>
    <p:extLst>
      <p:ext uri="{BB962C8B-B14F-4D97-AF65-F5344CB8AC3E}">
        <p14:creationId xmlns:p14="http://schemas.microsoft.com/office/powerpoint/2010/main" val="4219963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Lesson 3: Automating Routine Database Maintenance</a:t>
            </a:r>
            <a:endParaRPr lang="en-GB" dirty="0"/>
          </a:p>
        </p:txBody>
      </p:sp>
      <p:sp>
        <p:nvSpPr>
          <p:cNvPr id="3" name="Text Placeholder 2"/>
          <p:cNvSpPr>
            <a:spLocks noGrp="1"/>
          </p:cNvSpPr>
          <p:nvPr>
            <p:ph type="body" idx="1"/>
          </p:nvPr>
        </p:nvSpPr>
        <p:spPr/>
        <p:txBody>
          <a:bodyPr/>
          <a:lstStyle/>
          <a:p>
            <a:r>
              <a:rPr lang="en-GB" dirty="0" smtClean="0"/>
              <a:t>Overview of SQL Server Maintenance Plans
Monitoring Maintenance Plans
Demonstration: Creating a Maintenance Plan</a:t>
            </a:r>
            <a:endParaRPr lang="en-GB" dirty="0"/>
          </a:p>
        </p:txBody>
      </p:sp>
    </p:spTree>
    <p:extLst>
      <p:ext uri="{BB962C8B-B14F-4D97-AF65-F5344CB8AC3E}">
        <p14:creationId xmlns:p14="http://schemas.microsoft.com/office/powerpoint/2010/main" val="346243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Ensuring Database Integrity
Maintaining Indexes
Automating Routine Database Maintenance</a:t>
            </a:r>
            <a:endParaRPr lang="en-GB" dirty="0"/>
          </a:p>
        </p:txBody>
      </p:sp>
    </p:spTree>
    <p:extLst>
      <p:ext uri="{BB962C8B-B14F-4D97-AF65-F5344CB8AC3E}">
        <p14:creationId xmlns:p14="http://schemas.microsoft.com/office/powerpoint/2010/main" val="1817592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of SQL Server Maintenance Plans</a:t>
            </a:r>
            <a:endParaRPr lang="en-GB" dirty="0"/>
          </a:p>
        </p:txBody>
      </p:sp>
      <p:sp>
        <p:nvSpPr>
          <p:cNvPr id="4" name="Rectangle 3"/>
          <p:cNvSpPr txBox="1">
            <a:spLocks noChangeArrowheads="1"/>
          </p:cNvSpPr>
          <p:nvPr/>
        </p:nvSpPr>
        <p:spPr bwMode="auto">
          <a:xfrm>
            <a:off x="1050925" y="3746500"/>
            <a:ext cx="6989763" cy="1049338"/>
          </a:xfrm>
          <a:prstGeom prst="rect">
            <a:avLst/>
          </a:prstGeom>
          <a:noFill/>
          <a:ln w="9525">
            <a:noFill/>
            <a:miter lim="800000"/>
            <a:headEnd/>
            <a:tailEnd/>
          </a:ln>
        </p:spPr>
        <p:txBody>
          <a:bodyPr lIns="0" tIns="0" rIns="0" bIns="0"/>
          <a:lstStyle/>
          <a:p>
            <a:pPr marL="174625" lvl="0" indent="-174625" fontAlgn="base">
              <a:lnSpc>
                <a:spcPct val="90000"/>
              </a:lnSpc>
              <a:spcBef>
                <a:spcPct val="70000"/>
              </a:spcBef>
              <a:spcAft>
                <a:spcPct val="0"/>
              </a:spcAft>
              <a:buClr>
                <a:srgbClr val="006699"/>
              </a:buClr>
              <a:buSzPct val="90000"/>
              <a:buFontTx/>
              <a:buChar char="•"/>
              <a:defRPr/>
            </a:pPr>
            <a:endParaRPr lang="en-GB" sz="2000" kern="0" dirty="0">
              <a:solidFill>
                <a:srgbClr val="000000"/>
              </a:solidFill>
              <a:cs typeface="Arial" charset="0"/>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27386" y="834305"/>
            <a:ext cx="4675504" cy="4227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5733" y="3924712"/>
            <a:ext cx="3820081" cy="2614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Schedules core </a:t>
            </a:r>
            <a:br>
              <a:rPr lang="en-GB" kern="0" dirty="0">
                <a:solidFill>
                  <a:srgbClr val="000000"/>
                </a:solidFill>
              </a:rPr>
            </a:br>
            <a:r>
              <a:rPr lang="en-GB" kern="0" dirty="0">
                <a:solidFill>
                  <a:srgbClr val="000000"/>
                </a:solidFill>
              </a:rPr>
              <a:t>maintenance tasks</a:t>
            </a:r>
          </a:p>
          <a:p>
            <a:pPr lvl="0"/>
            <a:r>
              <a:rPr lang="en-GB" kern="0" dirty="0">
                <a:solidFill>
                  <a:srgbClr val="000000"/>
                </a:solidFill>
              </a:rPr>
              <a:t>Uses SSIS to </a:t>
            </a:r>
            <a:br>
              <a:rPr lang="en-GB" kern="0" dirty="0">
                <a:solidFill>
                  <a:srgbClr val="000000"/>
                </a:solidFill>
              </a:rPr>
            </a:br>
            <a:r>
              <a:rPr lang="en-GB" kern="0" dirty="0">
                <a:solidFill>
                  <a:srgbClr val="000000"/>
                </a:solidFill>
              </a:rPr>
              <a:t>perform tasks</a:t>
            </a:r>
          </a:p>
        </p:txBody>
      </p:sp>
    </p:spTree>
    <p:extLst>
      <p:ext uri="{BB962C8B-B14F-4D97-AF65-F5344CB8AC3E}">
        <p14:creationId xmlns:p14="http://schemas.microsoft.com/office/powerpoint/2010/main" val="26646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lide(fromLeft)">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Monitoring Maintenance Plans</a:t>
            </a:r>
            <a:endParaRPr lang="en-GB" dirty="0"/>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275" y="3543301"/>
            <a:ext cx="8551863"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1"/>
          <p:cNvSpPr txBox="1">
            <a:spLocks/>
          </p:cNvSpPr>
          <p:nvPr/>
        </p:nvSpPr>
        <p:spPr>
          <a:xfrm>
            <a:off x="460375" y="969623"/>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Real time monitoring in Job Activity Monitor</a:t>
            </a:r>
          </a:p>
          <a:p>
            <a:pPr lvl="0"/>
            <a:r>
              <a:rPr lang="en-GB" kern="0" dirty="0">
                <a:solidFill>
                  <a:srgbClr val="000000"/>
                </a:solidFill>
              </a:rPr>
              <a:t>Execution results stored in </a:t>
            </a:r>
            <a:r>
              <a:rPr lang="en-GB" b="1" kern="0" dirty="0">
                <a:solidFill>
                  <a:srgbClr val="000000"/>
                </a:solidFill>
              </a:rPr>
              <a:t>msdb</a:t>
            </a:r>
            <a:r>
              <a:rPr lang="en-GB" kern="0" dirty="0">
                <a:solidFill>
                  <a:srgbClr val="000000"/>
                </a:solidFill>
              </a:rPr>
              <a:t> and can also be:</a:t>
            </a:r>
          </a:p>
          <a:p>
            <a:pPr lvl="1"/>
            <a:r>
              <a:rPr lang="en-GB" kern="0" dirty="0">
                <a:solidFill>
                  <a:srgbClr val="000000"/>
                </a:solidFill>
              </a:rPr>
              <a:t>Written to a text file</a:t>
            </a:r>
          </a:p>
          <a:p>
            <a:pPr lvl="1"/>
            <a:r>
              <a:rPr lang="en-GB" kern="0" dirty="0">
                <a:solidFill>
                  <a:srgbClr val="000000"/>
                </a:solidFill>
              </a:rPr>
              <a:t>Sent to an operator</a:t>
            </a:r>
          </a:p>
          <a:p>
            <a:pPr lvl="0"/>
            <a:r>
              <a:rPr lang="en-GB" kern="0" dirty="0">
                <a:solidFill>
                  <a:srgbClr val="000000"/>
                </a:solidFill>
              </a:rPr>
              <a:t>Cleanup tasks to implement retention policies</a:t>
            </a:r>
          </a:p>
          <a:p>
            <a:pPr lvl="0"/>
            <a:endParaRPr lang="en-GB" kern="0" dirty="0">
              <a:solidFill>
                <a:srgbClr val="000000"/>
              </a:solidFill>
            </a:endParaRPr>
          </a:p>
        </p:txBody>
      </p:sp>
    </p:spTree>
    <p:extLst>
      <p:ext uri="{BB962C8B-B14F-4D97-AF65-F5344CB8AC3E}">
        <p14:creationId xmlns:p14="http://schemas.microsoft.com/office/powerpoint/2010/main" val="2893720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dccfb20a-f945-44f0-bfe1-84550b0dfb7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a Maintenance Plan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buNone/>
            </a:pPr>
            <a:r>
              <a:rPr lang="en-AU" kern="0" dirty="0">
                <a:solidFill>
                  <a:srgbClr val="000000"/>
                </a:solidFill>
              </a:rPr>
              <a:t>In this demonstration, you will see how to:</a:t>
            </a:r>
          </a:p>
          <a:p>
            <a:pPr lvl="0"/>
            <a:r>
              <a:rPr lang="en-AU" kern="0" dirty="0">
                <a:solidFill>
                  <a:srgbClr val="000000"/>
                </a:solidFill>
              </a:rPr>
              <a:t>Create </a:t>
            </a:r>
            <a:r>
              <a:rPr lang="en-US" kern="0" dirty="0">
                <a:solidFill>
                  <a:srgbClr val="000000"/>
                </a:solidFill>
              </a:rPr>
              <a:t>a maintenance plan</a:t>
            </a:r>
          </a:p>
          <a:p>
            <a:pPr lvl="0"/>
            <a:endParaRPr lang="en-US" kern="0" dirty="0">
              <a:solidFill>
                <a:srgbClr val="000000"/>
              </a:solidFill>
            </a:endParaRPr>
          </a:p>
        </p:txBody>
      </p:sp>
    </p:spTree>
    <p:extLst>
      <p:ext uri="{BB962C8B-B14F-4D97-AF65-F5344CB8AC3E}">
        <p14:creationId xmlns:p14="http://schemas.microsoft.com/office/powerpoint/2010/main" val="629609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96569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Performing Ongoing Database Maintenance</a:t>
            </a:r>
            <a:endParaRPr lang="en-GB" dirty="0"/>
          </a:p>
        </p:txBody>
      </p:sp>
      <p:sp>
        <p:nvSpPr>
          <p:cNvPr id="3" name="Text Placeholder 2"/>
          <p:cNvSpPr>
            <a:spLocks noGrp="1"/>
          </p:cNvSpPr>
          <p:nvPr>
            <p:ph type="body" idx="1"/>
          </p:nvPr>
        </p:nvSpPr>
        <p:spPr/>
        <p:txBody>
          <a:bodyPr/>
          <a:lstStyle/>
          <a:p>
            <a:r>
              <a:rPr lang="en-GB" dirty="0" smtClean="0"/>
              <a:t>Exercise 1: Managing Database Integrity
Exercise 2: Managing Index Fragmentation
Exercise 3: Implementing a Maintenance Plan</a:t>
            </a:r>
            <a:endParaRPr lang="en-GB"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54716"/>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20462C-MIA-SQL</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User name: </a:t>
            </a:r>
            <a:r>
              <a:rPr lang="en-GB" sz="2800" b="1" i="0" u="none" strike="noStrike" baseline="0" dirty="0" smtClean="0">
                <a:latin typeface="Segoe UI" panose="020B0502040204020203" pitchFamily="34" charset="0"/>
              </a:rPr>
              <a:t>ADVENTUREWORKS\Student</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Password: </a:t>
            </a:r>
            <a:r>
              <a:rPr lang="en-GB" sz="2800" b="1" i="0" u="none" strike="noStrike" baseline="0" dirty="0" smtClean="0">
                <a:latin typeface="Segoe UI" panose="020B0502040204020203" pitchFamily="34" charset="0"/>
              </a:rPr>
              <a:t>Pa$$w0rd</a:t>
            </a:r>
            <a:endParaRPr lang="en-GB" sz="2800" b="0" i="0" u="none" strike="noStrike" baseline="0" dirty="0" smtClean="0">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45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1271857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3" name="Text Placeholder 2"/>
          <p:cNvSpPr>
            <a:spLocks noGrp="1"/>
          </p:cNvSpPr>
          <p:nvPr>
            <p:ph type="body" idx="1"/>
          </p:nvPr>
        </p:nvSpPr>
        <p:spPr/>
        <p:txBody>
          <a:bodyPr/>
          <a:lstStyle/>
          <a:p>
            <a:r>
              <a:rPr lang="en-GB" dirty="0">
                <a:ea typeface="Calibri" panose="020F0502020204030204" pitchFamily="34" charset="0"/>
                <a:cs typeface="Times New Roman" panose="02020603050405020304" pitchFamily="18" charset="0"/>
              </a:rPr>
              <a:t>You are a database administrator (DBA) at Adventure Works Cycles, with responsibility for databases on the </a:t>
            </a:r>
            <a:r>
              <a:rPr lang="en-GB" b="1" dirty="0">
                <a:ea typeface="Calibri" panose="020F0502020204030204" pitchFamily="34" charset="0"/>
                <a:cs typeface="Times New Roman" panose="02020603050405020304" pitchFamily="18" charset="0"/>
              </a:rPr>
              <a:t>MIA-SQL</a:t>
            </a:r>
            <a:r>
              <a:rPr lang="en-GB" dirty="0">
                <a:ea typeface="Calibri" panose="020F0502020204030204" pitchFamily="34" charset="0"/>
                <a:cs typeface="Times New Roman" panose="02020603050405020304" pitchFamily="18" charset="0"/>
              </a:rPr>
              <a:t> SQL Server instance. You must perform the ongoing maintenance of database on this instance, including ensuring database integrity and managing index fragmentation.</a:t>
            </a:r>
          </a:p>
          <a:p>
            <a:endParaRPr lang="en-GB" dirty="0"/>
          </a:p>
        </p:txBody>
      </p:sp>
    </p:spTree>
    <p:extLst>
      <p:ext uri="{BB962C8B-B14F-4D97-AF65-F5344CB8AC3E}">
        <p14:creationId xmlns:p14="http://schemas.microsoft.com/office/powerpoint/2010/main" val="2643289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bb1a7c50-b8a8-40a7-85db-59081cad6e6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r>
              <a:rPr lang="en-GB" dirty="0" smtClean="0"/>
              <a:t>After discovering that the InternetSales database contained corrupt pages, what would have been a preferable solution to repairing the database with potential data loss?</a:t>
            </a:r>
            <a:endParaRPr lang="en-GB" dirty="0"/>
          </a:p>
        </p:txBody>
      </p:sp>
    </p:spTree>
    <p:extLst>
      <p:ext uri="{BB962C8B-B14F-4D97-AF65-F5344CB8AC3E}">
        <p14:creationId xmlns:p14="http://schemas.microsoft.com/office/powerpoint/2010/main" val="2024878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
Best Practice</a:t>
            </a:r>
            <a:endParaRPr lang="en-GB" dirty="0"/>
          </a:p>
        </p:txBody>
      </p:sp>
    </p:spTree>
    <p:extLst>
      <p:ext uri="{BB962C8B-B14F-4D97-AF65-F5344CB8AC3E}">
        <p14:creationId xmlns:p14="http://schemas.microsoft.com/office/powerpoint/2010/main" val="1494766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Ensuring Database Integrity</a:t>
            </a:r>
            <a:endParaRPr lang="en-GB" dirty="0"/>
          </a:p>
        </p:txBody>
      </p:sp>
      <p:sp>
        <p:nvSpPr>
          <p:cNvPr id="3" name="Text Placeholder 2"/>
          <p:cNvSpPr>
            <a:spLocks noGrp="1"/>
          </p:cNvSpPr>
          <p:nvPr>
            <p:ph type="body" idx="1"/>
          </p:nvPr>
        </p:nvSpPr>
        <p:spPr/>
        <p:txBody>
          <a:bodyPr/>
          <a:lstStyle/>
          <a:p>
            <a:r>
              <a:rPr lang="en-GB" dirty="0" smtClean="0"/>
              <a:t>Introduction to Database Integrity
Overview of DBCC CHECKDB
DBCC CHECKDB Options
DBCC CHECKDB Repair Options
Demonstration: Using DBCC CHECKDB</a:t>
            </a:r>
            <a:endParaRPr lang="en-GB" dirty="0"/>
          </a:p>
        </p:txBody>
      </p:sp>
    </p:spTree>
    <p:extLst>
      <p:ext uri="{BB962C8B-B14F-4D97-AF65-F5344CB8AC3E}">
        <p14:creationId xmlns:p14="http://schemas.microsoft.com/office/powerpoint/2010/main" val="334399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Database Integrity</a:t>
            </a:r>
            <a:endParaRPr lang="en-GB" dirty="0"/>
          </a:p>
        </p:txBody>
      </p:sp>
      <p:sp>
        <p:nvSpPr>
          <p:cNvPr id="4" name="Content Placeholder 1"/>
          <p:cNvSpPr txBox="1">
            <a:spLocks/>
          </p:cNvSpPr>
          <p:nvPr/>
        </p:nvSpPr>
        <p:spPr>
          <a:xfrm>
            <a:off x="458788" y="1021214"/>
            <a:ext cx="8119156" cy="447841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dirty="0" smtClean="0"/>
              <a:t>Physical integrity</a:t>
            </a:r>
          </a:p>
          <a:p>
            <a:pPr lvl="1"/>
            <a:r>
              <a:rPr lang="en-US" kern="0" dirty="0" smtClean="0"/>
              <a:t>Data pages are written to physical storage as SQL Server requested and can be read correctly</a:t>
            </a:r>
          </a:p>
          <a:p>
            <a:pPr lvl="1"/>
            <a:endParaRPr lang="en-US" kern="0" dirty="0" smtClean="0"/>
          </a:p>
          <a:p>
            <a:endParaRPr lang="en-US" kern="0" dirty="0" smtClean="0"/>
          </a:p>
          <a:p>
            <a:endParaRPr lang="en-US" kern="0" dirty="0" smtClean="0"/>
          </a:p>
          <a:p>
            <a:endParaRPr lang="en-US" kern="0" dirty="0" smtClean="0"/>
          </a:p>
          <a:p>
            <a:r>
              <a:rPr lang="en-US" kern="0" dirty="0" smtClean="0"/>
              <a:t>Logical integrity</a:t>
            </a:r>
          </a:p>
          <a:p>
            <a:pPr lvl="1"/>
            <a:r>
              <a:rPr lang="en-US" kern="0" dirty="0" smtClean="0"/>
              <a:t>Data within pages is logically correct </a:t>
            </a:r>
            <a:endParaRPr lang="en-US" kern="0" dirty="0"/>
          </a:p>
        </p:txBody>
      </p:sp>
      <p:grpSp>
        <p:nvGrpSpPr>
          <p:cNvPr id="5" name="Group 4" descr="The slide illustrates the concepts of physical integrity and logical integrity."/>
          <p:cNvGrpSpPr/>
          <p:nvPr/>
        </p:nvGrpSpPr>
        <p:grpSpPr>
          <a:xfrm>
            <a:off x="3350316" y="2495776"/>
            <a:ext cx="4028230" cy="4047969"/>
            <a:chOff x="3350316" y="2495776"/>
            <a:chExt cx="4028230" cy="4047969"/>
          </a:xfrm>
        </p:grpSpPr>
        <p:grpSp>
          <p:nvGrpSpPr>
            <p:cNvPr id="6" name="Group 5"/>
            <p:cNvGrpSpPr/>
            <p:nvPr/>
          </p:nvGrpSpPr>
          <p:grpSpPr>
            <a:xfrm>
              <a:off x="3535094" y="2495776"/>
              <a:ext cx="3771296" cy="1307620"/>
              <a:chOff x="3535094" y="2495776"/>
              <a:chExt cx="3771296" cy="1307620"/>
            </a:xfrm>
          </p:grpSpPr>
          <p:pic>
            <p:nvPicPr>
              <p:cNvPr id="38" name="Picture 37"/>
              <p:cNvPicPr>
                <a:picLocks noChangeAspect="1"/>
              </p:cNvPicPr>
              <p:nvPr/>
            </p:nvPicPr>
            <p:blipFill>
              <a:blip r:embed="rId3"/>
              <a:stretch>
                <a:fillRect/>
              </a:stretch>
            </p:blipFill>
            <p:spPr>
              <a:xfrm>
                <a:off x="6417129" y="2495776"/>
                <a:ext cx="889261" cy="1298919"/>
              </a:xfrm>
              <a:prstGeom prst="rect">
                <a:avLst/>
              </a:prstGeom>
            </p:spPr>
          </p:pic>
          <p:grpSp>
            <p:nvGrpSpPr>
              <p:cNvPr id="39" name="Group 38"/>
              <p:cNvGrpSpPr/>
              <p:nvPr/>
            </p:nvGrpSpPr>
            <p:grpSpPr>
              <a:xfrm>
                <a:off x="3535094" y="2495776"/>
                <a:ext cx="449986" cy="600782"/>
                <a:chOff x="3535094" y="2495776"/>
                <a:chExt cx="449986" cy="600782"/>
              </a:xfrm>
            </p:grpSpPr>
            <p:grpSp>
              <p:nvGrpSpPr>
                <p:cNvPr id="85" name="Group 84"/>
                <p:cNvGrpSpPr>
                  <a:grpSpLocks noChangeAspect="1"/>
                </p:cNvGrpSpPr>
                <p:nvPr/>
              </p:nvGrpSpPr>
              <p:grpSpPr>
                <a:xfrm>
                  <a:off x="3535094" y="2495776"/>
                  <a:ext cx="363819" cy="496262"/>
                  <a:chOff x="6215063" y="4678363"/>
                  <a:chExt cx="723900" cy="957262"/>
                </a:xfrm>
              </p:grpSpPr>
              <p:grpSp>
                <p:nvGrpSpPr>
                  <p:cNvPr id="106"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108"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9"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1"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2"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3"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4"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5"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6"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7"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8"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9"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0"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1"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2"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3"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4"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07"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86" name="Group 85"/>
                <p:cNvGrpSpPr>
                  <a:grpSpLocks noChangeAspect="1"/>
                </p:cNvGrpSpPr>
                <p:nvPr/>
              </p:nvGrpSpPr>
              <p:grpSpPr>
                <a:xfrm>
                  <a:off x="3621261" y="2600296"/>
                  <a:ext cx="363819" cy="496262"/>
                  <a:chOff x="6215063" y="4678363"/>
                  <a:chExt cx="723900" cy="957262"/>
                </a:xfrm>
              </p:grpSpPr>
              <p:grpSp>
                <p:nvGrpSpPr>
                  <p:cNvPr id="87"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8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0"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1"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2"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3"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4"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5"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6"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7"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8"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9"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0"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1"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2"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3"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4"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5"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88"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grpSp>
            <p:nvGrpSpPr>
              <p:cNvPr id="40" name="Group 39"/>
              <p:cNvGrpSpPr/>
              <p:nvPr/>
            </p:nvGrpSpPr>
            <p:grpSpPr>
              <a:xfrm>
                <a:off x="3535094" y="3202614"/>
                <a:ext cx="449986" cy="600782"/>
                <a:chOff x="3535094" y="2495776"/>
                <a:chExt cx="449986" cy="600782"/>
              </a:xfrm>
            </p:grpSpPr>
            <p:grpSp>
              <p:nvGrpSpPr>
                <p:cNvPr id="45" name="Group 44"/>
                <p:cNvGrpSpPr>
                  <a:grpSpLocks noChangeAspect="1"/>
                </p:cNvGrpSpPr>
                <p:nvPr/>
              </p:nvGrpSpPr>
              <p:grpSpPr>
                <a:xfrm>
                  <a:off x="3535094" y="2495776"/>
                  <a:ext cx="363819" cy="496262"/>
                  <a:chOff x="6215063" y="4678363"/>
                  <a:chExt cx="723900" cy="957262"/>
                </a:xfrm>
              </p:grpSpPr>
              <p:grpSp>
                <p:nvGrpSpPr>
                  <p:cNvPr id="66"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68"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9"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1"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2"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3"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4"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5"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6"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7"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8"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9"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0"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1"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2"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3"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4"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67"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46" name="Group 45"/>
                <p:cNvGrpSpPr>
                  <a:grpSpLocks noChangeAspect="1"/>
                </p:cNvGrpSpPr>
                <p:nvPr/>
              </p:nvGrpSpPr>
              <p:grpSpPr>
                <a:xfrm>
                  <a:off x="3621261" y="2600296"/>
                  <a:ext cx="363819" cy="496262"/>
                  <a:chOff x="6215063" y="4678363"/>
                  <a:chExt cx="723900" cy="957262"/>
                </a:xfrm>
              </p:grpSpPr>
              <p:grpSp>
                <p:nvGrpSpPr>
                  <p:cNvPr id="47"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49"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3"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4"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5"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6"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7"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8"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9"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0"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1"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2"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3"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4"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5"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48"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sp>
            <p:nvSpPr>
              <p:cNvPr id="41" name="Left-Right Arrow 40"/>
              <p:cNvSpPr/>
              <p:nvPr/>
            </p:nvSpPr>
            <p:spPr bwMode="auto">
              <a:xfrm>
                <a:off x="4083214" y="2785469"/>
                <a:ext cx="2216631" cy="659927"/>
              </a:xfrm>
              <a:prstGeom prst="leftRightArrow">
                <a:avLst/>
              </a:prstGeom>
              <a:solidFill>
                <a:srgbClr val="4467C5"/>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GB" b="1" dirty="0">
                  <a:solidFill>
                    <a:srgbClr val="000000"/>
                  </a:solidFill>
                  <a:latin typeface="Verdana" pitchFamily="34" charset="0"/>
                  <a:cs typeface="Arial" charset="0"/>
                </a:endParaRPr>
              </a:p>
            </p:txBody>
          </p:sp>
          <p:grpSp>
            <p:nvGrpSpPr>
              <p:cNvPr id="42" name="Group 41"/>
              <p:cNvGrpSpPr>
                <a:grpSpLocks noChangeAspect="1"/>
              </p:cNvGrpSpPr>
              <p:nvPr/>
            </p:nvGrpSpPr>
            <p:grpSpPr>
              <a:xfrm>
                <a:off x="4827324" y="2722777"/>
                <a:ext cx="747561" cy="747561"/>
                <a:chOff x="9659407" y="1948784"/>
                <a:chExt cx="1371600" cy="1371600"/>
              </a:xfrm>
            </p:grpSpPr>
            <p:sp>
              <p:nvSpPr>
                <p:cNvPr id="43" name="Oval 42"/>
                <p:cNvSpPr/>
                <p:nvPr/>
              </p:nvSpPr>
              <p:spPr bwMode="auto">
                <a:xfrm>
                  <a:off x="9659407" y="1948784"/>
                  <a:ext cx="1371600" cy="1371600"/>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pic>
              <p:nvPicPr>
                <p:cNvPr id="44" name="Picture 4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grpSp>
        <p:grpSp>
          <p:nvGrpSpPr>
            <p:cNvPr id="7" name="Group 6"/>
            <p:cNvGrpSpPr/>
            <p:nvPr/>
          </p:nvGrpSpPr>
          <p:grpSpPr>
            <a:xfrm>
              <a:off x="3350316" y="5373776"/>
              <a:ext cx="4028230" cy="1169969"/>
              <a:chOff x="2029142" y="5188602"/>
              <a:chExt cx="4028230" cy="1169969"/>
            </a:xfrm>
          </p:grpSpPr>
          <p:grpSp>
            <p:nvGrpSpPr>
              <p:cNvPr id="8" name="Group 7"/>
              <p:cNvGrpSpPr>
                <a:grpSpLocks noChangeAspect="1"/>
              </p:cNvGrpSpPr>
              <p:nvPr/>
            </p:nvGrpSpPr>
            <p:grpSpPr>
              <a:xfrm>
                <a:off x="2029142" y="5188602"/>
                <a:ext cx="884753" cy="1169969"/>
                <a:chOff x="6742248" y="1541935"/>
                <a:chExt cx="1204130" cy="1592303"/>
              </a:xfrm>
            </p:grpSpPr>
            <p:grpSp>
              <p:nvGrpSpPr>
                <p:cNvPr id="34" name="Group 20"/>
                <p:cNvGrpSpPr>
                  <a:grpSpLocks noChangeAspect="1"/>
                </p:cNvGrpSpPr>
                <p:nvPr/>
              </p:nvGrpSpPr>
              <p:grpSpPr bwMode="auto">
                <a:xfrm>
                  <a:off x="6742248" y="1541935"/>
                  <a:ext cx="1204130" cy="1592303"/>
                  <a:chOff x="3915" y="2947"/>
                  <a:chExt cx="456" cy="603"/>
                </a:xfrm>
                <a:solidFill>
                  <a:schemeClr val="accent4">
                    <a:lumMod val="20000"/>
                    <a:lumOff val="80000"/>
                  </a:schemeClr>
                </a:solidFill>
              </p:grpSpPr>
              <p:sp>
                <p:nvSpPr>
                  <p:cNvPr id="36"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pic>
              <p:nvPicPr>
                <p:cNvPr id="35" name="Picture 34"/>
                <p:cNvPicPr>
                  <a:picLocks noChangeAspect="1"/>
                </p:cNvPicPr>
                <p:nvPr/>
              </p:nvPicPr>
              <p:blipFill>
                <a:blip r:embed="rId5"/>
                <a:stretch>
                  <a:fillRect/>
                </a:stretch>
              </p:blipFill>
              <p:spPr>
                <a:xfrm>
                  <a:off x="6813607" y="2097481"/>
                  <a:ext cx="1040387" cy="646454"/>
                </a:xfrm>
                <a:prstGeom prst="rect">
                  <a:avLst/>
                </a:prstGeom>
              </p:spPr>
            </p:pic>
          </p:grpSp>
          <p:grpSp>
            <p:nvGrpSpPr>
              <p:cNvPr id="9" name="Group 8"/>
              <p:cNvGrpSpPr>
                <a:grpSpLocks noChangeAspect="1"/>
              </p:cNvGrpSpPr>
              <p:nvPr/>
            </p:nvGrpSpPr>
            <p:grpSpPr>
              <a:xfrm>
                <a:off x="5204083" y="5190212"/>
                <a:ext cx="853289" cy="1163916"/>
                <a:chOff x="6215063" y="4678363"/>
                <a:chExt cx="723900" cy="957262"/>
              </a:xfrm>
            </p:grpSpPr>
            <p:grpSp>
              <p:nvGrpSpPr>
                <p:cNvPr id="15" name="Group 20"/>
                <p:cNvGrpSpPr>
                  <a:grpSpLocks noChangeAspect="1"/>
                </p:cNvGrpSpPr>
                <p:nvPr/>
              </p:nvGrpSpPr>
              <p:grpSpPr bwMode="auto">
                <a:xfrm>
                  <a:off x="6215063" y="4678363"/>
                  <a:ext cx="723900" cy="957262"/>
                  <a:chOff x="3915" y="2947"/>
                  <a:chExt cx="456" cy="603"/>
                </a:xfrm>
                <a:solidFill>
                  <a:schemeClr val="accent4">
                    <a:lumMod val="20000"/>
                    <a:lumOff val="80000"/>
                  </a:schemeClr>
                </a:solidFill>
              </p:grpSpPr>
              <p:sp>
                <p:nvSpPr>
                  <p:cNvPr id="17"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 name="Rectangle 36"/>
                  <p:cNvSpPr>
                    <a:spLocks noChangeArrowheads="1"/>
                  </p:cNvSpPr>
                  <p:nvPr/>
                </p:nvSpPr>
                <p:spPr bwMode="auto">
                  <a:xfrm>
                    <a:off x="4179" y="3093"/>
                    <a:ext cx="144" cy="148"/>
                  </a:xfrm>
                  <a:prstGeom prst="rect">
                    <a:avLst/>
                  </a:prstGeom>
                  <a:solidFill>
                    <a:schemeClr val="bg1">
                      <a:lumMod val="75000"/>
                    </a:schemeClr>
                  </a:solidFill>
                  <a:ln w="9525">
                    <a:noFill/>
                    <a:miter lim="800000"/>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 name="Freeform 23"/>
                  <p:cNvSpPr>
                    <a:spLocks/>
                  </p:cNvSpPr>
                  <p:nvPr/>
                </p:nvSpPr>
                <p:spPr bwMode="auto">
                  <a:xfrm>
                    <a:off x="3963" y="3112"/>
                    <a:ext cx="153" cy="12"/>
                  </a:xfrm>
                  <a:custGeom>
                    <a:avLst/>
                    <a:gdLst>
                      <a:gd name="T0" fmla="*/ 62 w 64"/>
                      <a:gd name="T1" fmla="*/ 5 h 5"/>
                      <a:gd name="T2" fmla="*/ 2 w 64"/>
                      <a:gd name="T3" fmla="*/ 5 h 5"/>
                      <a:gd name="T4" fmla="*/ 0 w 64"/>
                      <a:gd name="T5" fmla="*/ 3 h 5"/>
                      <a:gd name="T6" fmla="*/ 2 w 64"/>
                      <a:gd name="T7" fmla="*/ 0 h 5"/>
                      <a:gd name="T8" fmla="*/ 62 w 64"/>
                      <a:gd name="T9" fmla="*/ 0 h 5"/>
                      <a:gd name="T10" fmla="*/ 64 w 64"/>
                      <a:gd name="T11" fmla="*/ 3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3"/>
                        </a:cubicBezTo>
                        <a:cubicBezTo>
                          <a:pt x="0" y="1"/>
                          <a:pt x="1" y="0"/>
                          <a:pt x="2" y="0"/>
                        </a:cubicBezTo>
                        <a:cubicBezTo>
                          <a:pt x="62" y="0"/>
                          <a:pt x="62" y="0"/>
                          <a:pt x="62" y="0"/>
                        </a:cubicBezTo>
                        <a:cubicBezTo>
                          <a:pt x="63" y="0"/>
                          <a:pt x="64" y="1"/>
                          <a:pt x="64" y="3"/>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 name="Freeform 24"/>
                  <p:cNvSpPr>
                    <a:spLocks/>
                  </p:cNvSpPr>
                  <p:nvPr/>
                </p:nvSpPr>
                <p:spPr bwMode="auto">
                  <a:xfrm>
                    <a:off x="3963" y="3162"/>
                    <a:ext cx="153"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 name="Freeform 25"/>
                  <p:cNvSpPr>
                    <a:spLocks/>
                  </p:cNvSpPr>
                  <p:nvPr/>
                </p:nvSpPr>
                <p:spPr bwMode="auto">
                  <a:xfrm>
                    <a:off x="3963" y="3210"/>
                    <a:ext cx="153" cy="12"/>
                  </a:xfrm>
                  <a:custGeom>
                    <a:avLst/>
                    <a:gdLst>
                      <a:gd name="T0" fmla="*/ 62 w 64"/>
                      <a:gd name="T1" fmla="*/ 5 h 5"/>
                      <a:gd name="T2" fmla="*/ 2 w 64"/>
                      <a:gd name="T3" fmla="*/ 5 h 5"/>
                      <a:gd name="T4" fmla="*/ 0 w 64"/>
                      <a:gd name="T5" fmla="*/ 2 h 5"/>
                      <a:gd name="T6" fmla="*/ 2 w 64"/>
                      <a:gd name="T7" fmla="*/ 0 h 5"/>
                      <a:gd name="T8" fmla="*/ 62 w 64"/>
                      <a:gd name="T9" fmla="*/ 0 h 5"/>
                      <a:gd name="T10" fmla="*/ 64 w 64"/>
                      <a:gd name="T11" fmla="*/ 2 h 5"/>
                      <a:gd name="T12" fmla="*/ 6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62" y="5"/>
                        </a:moveTo>
                        <a:cubicBezTo>
                          <a:pt x="2" y="5"/>
                          <a:pt x="2" y="5"/>
                          <a:pt x="2" y="5"/>
                        </a:cubicBezTo>
                        <a:cubicBezTo>
                          <a:pt x="1" y="5"/>
                          <a:pt x="0" y="4"/>
                          <a:pt x="0" y="2"/>
                        </a:cubicBezTo>
                        <a:cubicBezTo>
                          <a:pt x="0" y="1"/>
                          <a:pt x="1" y="0"/>
                          <a:pt x="2" y="0"/>
                        </a:cubicBezTo>
                        <a:cubicBezTo>
                          <a:pt x="62" y="0"/>
                          <a:pt x="62" y="0"/>
                          <a:pt x="62" y="0"/>
                        </a:cubicBezTo>
                        <a:cubicBezTo>
                          <a:pt x="63" y="0"/>
                          <a:pt x="64" y="1"/>
                          <a:pt x="64" y="2"/>
                        </a:cubicBezTo>
                        <a:cubicBezTo>
                          <a:pt x="64" y="4"/>
                          <a:pt x="63" y="5"/>
                          <a:pt x="62" y="5"/>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 name="Freeform 26"/>
                  <p:cNvSpPr>
                    <a:spLocks/>
                  </p:cNvSpPr>
                  <p:nvPr/>
                </p:nvSpPr>
                <p:spPr bwMode="auto">
                  <a:xfrm>
                    <a:off x="3963" y="3261"/>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 name="Freeform 27"/>
                  <p:cNvSpPr>
                    <a:spLocks/>
                  </p:cNvSpPr>
                  <p:nvPr/>
                </p:nvSpPr>
                <p:spPr bwMode="auto">
                  <a:xfrm>
                    <a:off x="3963" y="340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 name="Freeform 28"/>
                  <p:cNvSpPr>
                    <a:spLocks/>
                  </p:cNvSpPr>
                  <p:nvPr/>
                </p:nvSpPr>
                <p:spPr bwMode="auto">
                  <a:xfrm>
                    <a:off x="3963" y="3457"/>
                    <a:ext cx="153"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 name="Freeform 29"/>
                  <p:cNvSpPr>
                    <a:spLocks/>
                  </p:cNvSpPr>
                  <p:nvPr/>
                </p:nvSpPr>
                <p:spPr bwMode="auto">
                  <a:xfrm>
                    <a:off x="4174" y="3064"/>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 name="Freeform 30"/>
                  <p:cNvSpPr>
                    <a:spLocks/>
                  </p:cNvSpPr>
                  <p:nvPr/>
                </p:nvSpPr>
                <p:spPr bwMode="auto">
                  <a:xfrm>
                    <a:off x="4174" y="3016"/>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0"/>
                          <a:pt x="1" y="0"/>
                          <a:pt x="2" y="0"/>
                        </a:cubicBezTo>
                        <a:cubicBezTo>
                          <a:pt x="62" y="0"/>
                          <a:pt x="62" y="0"/>
                          <a:pt x="62" y="0"/>
                        </a:cubicBezTo>
                        <a:cubicBezTo>
                          <a:pt x="63" y="0"/>
                          <a:pt x="64" y="0"/>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 name="Freeform 31"/>
                  <p:cNvSpPr>
                    <a:spLocks/>
                  </p:cNvSpPr>
                  <p:nvPr/>
                </p:nvSpPr>
                <p:spPr bwMode="auto">
                  <a:xfrm>
                    <a:off x="4174" y="3261"/>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9" name="Freeform 32"/>
                  <p:cNvSpPr>
                    <a:spLocks/>
                  </p:cNvSpPr>
                  <p:nvPr/>
                </p:nvSpPr>
                <p:spPr bwMode="auto">
                  <a:xfrm>
                    <a:off x="4174" y="3308"/>
                    <a:ext cx="154" cy="10"/>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0" name="Freeform 33"/>
                  <p:cNvSpPr>
                    <a:spLocks/>
                  </p:cNvSpPr>
                  <p:nvPr/>
                </p:nvSpPr>
                <p:spPr bwMode="auto">
                  <a:xfrm>
                    <a:off x="4174" y="3359"/>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Freeform 34"/>
                  <p:cNvSpPr>
                    <a:spLocks/>
                  </p:cNvSpPr>
                  <p:nvPr/>
                </p:nvSpPr>
                <p:spPr bwMode="auto">
                  <a:xfrm>
                    <a:off x="4174" y="340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4"/>
                          <a:pt x="0" y="2"/>
                        </a:cubicBezTo>
                        <a:cubicBezTo>
                          <a:pt x="0" y="1"/>
                          <a:pt x="1" y="0"/>
                          <a:pt x="2" y="0"/>
                        </a:cubicBezTo>
                        <a:cubicBezTo>
                          <a:pt x="62" y="0"/>
                          <a:pt x="62" y="0"/>
                          <a:pt x="62" y="0"/>
                        </a:cubicBezTo>
                        <a:cubicBezTo>
                          <a:pt x="63" y="0"/>
                          <a:pt x="64" y="1"/>
                          <a:pt x="64" y="2"/>
                        </a:cubicBezTo>
                        <a:cubicBezTo>
                          <a:pt x="64" y="4"/>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Freeform 35"/>
                  <p:cNvSpPr>
                    <a:spLocks/>
                  </p:cNvSpPr>
                  <p:nvPr/>
                </p:nvSpPr>
                <p:spPr bwMode="auto">
                  <a:xfrm>
                    <a:off x="4174" y="3457"/>
                    <a:ext cx="154" cy="9"/>
                  </a:xfrm>
                  <a:custGeom>
                    <a:avLst/>
                    <a:gdLst>
                      <a:gd name="T0" fmla="*/ 62 w 64"/>
                      <a:gd name="T1" fmla="*/ 4 h 4"/>
                      <a:gd name="T2" fmla="*/ 2 w 64"/>
                      <a:gd name="T3" fmla="*/ 4 h 4"/>
                      <a:gd name="T4" fmla="*/ 0 w 64"/>
                      <a:gd name="T5" fmla="*/ 2 h 4"/>
                      <a:gd name="T6" fmla="*/ 2 w 64"/>
                      <a:gd name="T7" fmla="*/ 0 h 4"/>
                      <a:gd name="T8" fmla="*/ 62 w 64"/>
                      <a:gd name="T9" fmla="*/ 0 h 4"/>
                      <a:gd name="T10" fmla="*/ 64 w 64"/>
                      <a:gd name="T11" fmla="*/ 2 h 4"/>
                      <a:gd name="T12" fmla="*/ 62 w 6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64" h="4">
                        <a:moveTo>
                          <a:pt x="62" y="4"/>
                        </a:moveTo>
                        <a:cubicBezTo>
                          <a:pt x="2" y="4"/>
                          <a:pt x="2" y="4"/>
                          <a:pt x="2" y="4"/>
                        </a:cubicBezTo>
                        <a:cubicBezTo>
                          <a:pt x="1" y="4"/>
                          <a:pt x="0" y="3"/>
                          <a:pt x="0" y="2"/>
                        </a:cubicBezTo>
                        <a:cubicBezTo>
                          <a:pt x="0" y="1"/>
                          <a:pt x="1" y="0"/>
                          <a:pt x="2" y="0"/>
                        </a:cubicBezTo>
                        <a:cubicBezTo>
                          <a:pt x="62" y="0"/>
                          <a:pt x="62" y="0"/>
                          <a:pt x="62" y="0"/>
                        </a:cubicBezTo>
                        <a:cubicBezTo>
                          <a:pt x="63" y="0"/>
                          <a:pt x="64" y="1"/>
                          <a:pt x="64" y="2"/>
                        </a:cubicBezTo>
                        <a:cubicBezTo>
                          <a:pt x="64" y="3"/>
                          <a:pt x="63" y="4"/>
                          <a:pt x="62" y="4"/>
                        </a:cubicBezTo>
                        <a:close/>
                      </a:path>
                    </a:pathLst>
                  </a:custGeom>
                  <a:solidFill>
                    <a:schemeClr val="bg1">
                      <a:lumMod val="75000"/>
                    </a:schemeClr>
                  </a:solidFill>
                  <a:ln w="9525">
                    <a:no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Rectangle 37"/>
                  <p:cNvSpPr>
                    <a:spLocks noChangeArrowheads="1"/>
                  </p:cNvSpPr>
                  <p:nvPr/>
                </p:nvSpPr>
                <p:spPr bwMode="auto">
                  <a:xfrm>
                    <a:off x="3963" y="3289"/>
                    <a:ext cx="149" cy="98"/>
                  </a:xfrm>
                  <a:prstGeom prst="rect">
                    <a:avLst/>
                  </a:prstGeom>
                  <a:solidFill>
                    <a:schemeClr val="bg1">
                      <a:lumMod val="7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sp>
              <p:nvSpPr>
                <p:cNvPr id="16" name="Freeform 42"/>
                <p:cNvSpPr>
                  <a:spLocks/>
                </p:cNvSpPr>
                <p:nvPr/>
              </p:nvSpPr>
              <p:spPr bwMode="auto">
                <a:xfrm>
                  <a:off x="6215063" y="4679950"/>
                  <a:ext cx="228600" cy="215900"/>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cxnSp>
            <p:nvCxnSpPr>
              <p:cNvPr id="10" name="Elbow Connector 9"/>
              <p:cNvCxnSpPr/>
              <p:nvPr/>
            </p:nvCxnSpPr>
            <p:spPr bwMode="auto">
              <a:xfrm>
                <a:off x="2910373" y="5361917"/>
                <a:ext cx="2281156" cy="234881"/>
              </a:xfrm>
              <a:prstGeom prst="bentConnector3">
                <a:avLst>
                  <a:gd name="adj1" fmla="val 50000"/>
                </a:avLst>
              </a:prstGeom>
              <a:gradFill rotWithShape="1">
                <a:gsLst>
                  <a:gs pos="0">
                    <a:srgbClr val="E4CD9A"/>
                  </a:gs>
                  <a:gs pos="100000">
                    <a:srgbClr val="EEEFD7"/>
                  </a:gs>
                </a:gsLst>
                <a:lin ang="2700000" scaled="1"/>
              </a:gradFill>
              <a:ln w="9525" cap="flat" cmpd="sng" algn="ctr">
                <a:solidFill>
                  <a:srgbClr val="4467C5"/>
                </a:solidFill>
                <a:prstDash val="solid"/>
                <a:round/>
                <a:headEnd type="none" w="med" len="med"/>
                <a:tailEnd type="triangle"/>
              </a:ln>
              <a:effectLst/>
            </p:spPr>
          </p:cxnSp>
          <p:cxnSp>
            <p:nvCxnSpPr>
              <p:cNvPr id="11" name="Elbow Connector 10"/>
              <p:cNvCxnSpPr/>
              <p:nvPr/>
            </p:nvCxnSpPr>
            <p:spPr bwMode="auto">
              <a:xfrm>
                <a:off x="2910373" y="5717423"/>
                <a:ext cx="2290731" cy="354367"/>
              </a:xfrm>
              <a:prstGeom prst="bentConnector3">
                <a:avLst>
                  <a:gd name="adj1" fmla="val 50000"/>
                </a:avLst>
              </a:prstGeom>
              <a:gradFill rotWithShape="1">
                <a:gsLst>
                  <a:gs pos="0">
                    <a:srgbClr val="E4CD9A"/>
                  </a:gs>
                  <a:gs pos="100000">
                    <a:srgbClr val="EEEFD7"/>
                  </a:gs>
                </a:gsLst>
                <a:lin ang="2700000" scaled="1"/>
              </a:gradFill>
              <a:ln w="9525" cap="flat" cmpd="sng" algn="ctr">
                <a:solidFill>
                  <a:srgbClr val="4467C5"/>
                </a:solidFill>
                <a:prstDash val="solid"/>
                <a:round/>
                <a:headEnd type="none" w="med" len="med"/>
                <a:tailEnd type="triangle"/>
              </a:ln>
              <a:effectLst/>
            </p:spPr>
          </p:cxnSp>
          <p:grpSp>
            <p:nvGrpSpPr>
              <p:cNvPr id="12" name="Group 11"/>
              <p:cNvGrpSpPr>
                <a:grpSpLocks noChangeAspect="1"/>
              </p:cNvGrpSpPr>
              <p:nvPr/>
            </p:nvGrpSpPr>
            <p:grpSpPr>
              <a:xfrm>
                <a:off x="3121378" y="5192685"/>
                <a:ext cx="747561" cy="747561"/>
                <a:chOff x="9659407" y="1948784"/>
                <a:chExt cx="1371600" cy="1371600"/>
              </a:xfrm>
            </p:grpSpPr>
            <p:sp>
              <p:nvSpPr>
                <p:cNvPr id="13" name="Oval 12"/>
                <p:cNvSpPr/>
                <p:nvPr/>
              </p:nvSpPr>
              <p:spPr bwMode="auto">
                <a:xfrm>
                  <a:off x="9659407" y="1948784"/>
                  <a:ext cx="1371600" cy="1371600"/>
                </a:xfrm>
                <a:prstGeom prst="ellipse">
                  <a:avLst/>
                </a:prstGeom>
                <a:solidFill>
                  <a:srgbClr val="008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926107" y="2242098"/>
                  <a:ext cx="838200" cy="760429"/>
                </a:xfrm>
                <a:prstGeom prst="rect">
                  <a:avLst/>
                </a:prstGeom>
              </p:spPr>
            </p:pic>
          </p:grpSp>
        </p:grpSp>
      </p:grpSp>
    </p:spTree>
    <p:extLst>
      <p:ext uri="{BB962C8B-B14F-4D97-AF65-F5344CB8AC3E}">
        <p14:creationId xmlns:p14="http://schemas.microsoft.com/office/powerpoint/2010/main" val="2559654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of DBCC CHECKDB</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Checks logical and physical integrity in the database</a:t>
            </a:r>
          </a:p>
          <a:p>
            <a:pPr lvl="1"/>
            <a:r>
              <a:rPr lang="en-GB" kern="0" dirty="0">
                <a:solidFill>
                  <a:srgbClr val="000000"/>
                </a:solidFill>
              </a:rPr>
              <a:t>Allocation of all pages in the database</a:t>
            </a:r>
          </a:p>
          <a:p>
            <a:pPr lvl="1"/>
            <a:r>
              <a:rPr lang="en-GB" kern="0" dirty="0">
                <a:solidFill>
                  <a:srgbClr val="000000"/>
                </a:solidFill>
              </a:rPr>
              <a:t>Consistency of tables and indexes</a:t>
            </a:r>
          </a:p>
          <a:p>
            <a:pPr lvl="1"/>
            <a:r>
              <a:rPr lang="en-GB" kern="0" dirty="0">
                <a:solidFill>
                  <a:srgbClr val="000000"/>
                </a:solidFill>
              </a:rPr>
              <a:t>Consistency of the catalog of the database</a:t>
            </a:r>
          </a:p>
          <a:p>
            <a:pPr lvl="0"/>
            <a:r>
              <a:rPr lang="en-GB" kern="0" dirty="0">
                <a:solidFill>
                  <a:srgbClr val="000000"/>
                </a:solidFill>
              </a:rPr>
              <a:t>Offers repair options</a:t>
            </a:r>
          </a:p>
          <a:p>
            <a:pPr lvl="1"/>
            <a:r>
              <a:rPr lang="en-GB" kern="0" dirty="0">
                <a:solidFill>
                  <a:srgbClr val="000000"/>
                </a:solidFill>
              </a:rPr>
              <a:t>Some options permit data loss</a:t>
            </a:r>
          </a:p>
          <a:p>
            <a:pPr lvl="0"/>
            <a:r>
              <a:rPr lang="en-GB" kern="0" dirty="0">
                <a:solidFill>
                  <a:srgbClr val="000000"/>
                </a:solidFill>
              </a:rPr>
              <a:t>Runs online using an internal database snapshot</a:t>
            </a:r>
          </a:p>
          <a:p>
            <a:pPr lvl="0"/>
            <a:r>
              <a:rPr lang="en-GB" kern="0" dirty="0">
                <a:solidFill>
                  <a:srgbClr val="000000"/>
                </a:solidFill>
              </a:rPr>
              <a:t>Should be run frequently</a:t>
            </a:r>
          </a:p>
          <a:p>
            <a:pPr lvl="1"/>
            <a:r>
              <a:rPr lang="en-GB" kern="0" dirty="0">
                <a:solidFill>
                  <a:srgbClr val="000000"/>
                </a:solidFill>
              </a:rPr>
              <a:t>Synchronize executions with your backup strategy, to be able to recover from corruption</a:t>
            </a:r>
          </a:p>
          <a:p>
            <a:pPr lvl="0"/>
            <a:endParaRPr lang="en-GB" kern="0" dirty="0">
              <a:solidFill>
                <a:srgbClr val="000000"/>
              </a:solidFill>
            </a:endParaRPr>
          </a:p>
        </p:txBody>
      </p:sp>
    </p:spTree>
    <p:extLst>
      <p:ext uri="{BB962C8B-B14F-4D97-AF65-F5344CB8AC3E}">
        <p14:creationId xmlns:p14="http://schemas.microsoft.com/office/powerpoint/2010/main" val="2672929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DBCC CHECKDB Options</a:t>
            </a:r>
            <a:endParaRPr lang="en-GB" dirty="0"/>
          </a:p>
        </p:txBody>
      </p:sp>
      <p:graphicFrame>
        <p:nvGraphicFramePr>
          <p:cNvPr id="4" name="Table 3"/>
          <p:cNvGraphicFramePr>
            <a:graphicFrameLocks/>
          </p:cNvGraphicFramePr>
          <p:nvPr>
            <p:extLst>
              <p:ext uri="{D42A27DB-BD31-4B8C-83A1-F6EECF244321}">
                <p14:modId xmlns:p14="http://schemas.microsoft.com/office/powerpoint/2010/main" val="2382916111"/>
              </p:ext>
            </p:extLst>
          </p:nvPr>
        </p:nvGraphicFramePr>
        <p:xfrm>
          <a:off x="458788" y="992190"/>
          <a:ext cx="8317424" cy="5149960"/>
        </p:xfrm>
        <a:graphic>
          <a:graphicData uri="http://schemas.openxmlformats.org/drawingml/2006/table">
            <a:tbl>
              <a:tblPr firstRow="1" bandRow="1">
                <a:effectLst/>
                <a:tableStyleId>{B301B821-A1FF-4177-AEE7-76D212191A09}</a:tableStyleId>
              </a:tblPr>
              <a:tblGrid>
                <a:gridCol w="3884612"/>
                <a:gridCol w="4432812"/>
              </a:tblGrid>
              <a:tr h="337504">
                <a:tc>
                  <a:txBody>
                    <a:bodyPr/>
                    <a:lstStyle/>
                    <a:p>
                      <a:r>
                        <a:rPr lang="en-AU" sz="2400" b="0" dirty="0" smtClean="0">
                          <a:latin typeface="Segoe UI Light" panose="020B0502040204020203" pitchFamily="34" charset="0"/>
                          <a:cs typeface="Segoe UI Light" panose="020B0502040204020203" pitchFamily="34" charset="0"/>
                        </a:rPr>
                        <a:t>Option</a:t>
                      </a:r>
                      <a:endParaRPr lang="en-AU" sz="2400" b="0" dirty="0">
                        <a:latin typeface="Segoe UI Light" panose="020B0502040204020203" pitchFamily="34" charset="0"/>
                        <a:ea typeface="Segoe UI" panose="020B0502040204020203" pitchFamily="34" charset="0"/>
                        <a:cs typeface="Segoe UI Light" panose="020B0502040204020203" pitchFamily="34" charset="0"/>
                      </a:endParaRPr>
                    </a:p>
                  </a:txBody>
                  <a:tcPr anchor="ctr">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r>
                        <a:rPr lang="en-AU" sz="2400" b="0" dirty="0" smtClean="0">
                          <a:latin typeface="Segoe UI Light" panose="020B0502040204020203" pitchFamily="34" charset="0"/>
                          <a:cs typeface="Segoe UI Light" panose="020B0502040204020203" pitchFamily="34" charset="0"/>
                        </a:rPr>
                        <a:t>Description</a:t>
                      </a:r>
                      <a:endParaRPr lang="en-AU" sz="2400" b="0" dirty="0">
                        <a:latin typeface="Segoe UI Light" panose="020B0502040204020203" pitchFamily="34" charset="0"/>
                        <a:ea typeface="Segoe UI"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solidFill>
                      <a:srgbClr val="569AD2"/>
                    </a:solidFill>
                  </a:tcPr>
                </a:tc>
              </a:tr>
              <a:tr h="590631">
                <a:tc>
                  <a:txBody>
                    <a:bodyPr/>
                    <a:lstStyle/>
                    <a:p>
                      <a:r>
                        <a:rPr lang="en-AU" sz="1800" dirty="0" smtClean="0">
                          <a:latin typeface="Segoe UI Light" panose="020B0502040204020203" pitchFamily="34" charset="0"/>
                          <a:cs typeface="Segoe UI Light" panose="020B0502040204020203" pitchFamily="34" charset="0"/>
                        </a:rPr>
                        <a:t>PHYSICAL_ONLY</a:t>
                      </a:r>
                      <a:endParaRPr lang="en-AU" sz="1800" dirty="0" smtClean="0">
                        <a:latin typeface="Segoe UI Light" panose="020B0502040204020203" pitchFamily="34" charset="0"/>
                        <a:ea typeface="Segoe UI" panose="020B0502040204020203" pitchFamily="34" charset="0"/>
                        <a:cs typeface="Segoe UI Light" panose="020B0502040204020203" pitchFamily="34" charset="0"/>
                      </a:endParaRPr>
                    </a:p>
                  </a:txBody>
                  <a:tcPr anchor="ct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AU" sz="1800" dirty="0" smtClean="0">
                          <a:latin typeface="Segoe UI Light" panose="020B0502040204020203" pitchFamily="34" charset="0"/>
                          <a:cs typeface="Segoe UI Light" panose="020B0502040204020203" pitchFamily="34" charset="0"/>
                        </a:rPr>
                        <a:t>Only checks the physical integrity</a:t>
                      </a:r>
                      <a:r>
                        <a:rPr lang="en-AU" sz="1800" baseline="0" dirty="0" smtClean="0">
                          <a:latin typeface="Segoe UI Light" panose="020B0502040204020203" pitchFamily="34" charset="0"/>
                          <a:cs typeface="Segoe UI Light" panose="020B0502040204020203" pitchFamily="34" charset="0"/>
                        </a:rPr>
                        <a:t>  to reduce overhead</a:t>
                      </a:r>
                      <a:endParaRPr lang="en-AU" sz="1800" dirty="0">
                        <a:latin typeface="Segoe UI Light" panose="020B0502040204020203" pitchFamily="34" charset="0"/>
                        <a:ea typeface="Segoe UI"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5906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egoe UI Light" panose="020B0502040204020203" pitchFamily="34" charset="0"/>
                          <a:cs typeface="Segoe UI Light" panose="020B0502040204020203" pitchFamily="34" charset="0"/>
                        </a:rPr>
                        <a:t>NOINDEX</a:t>
                      </a:r>
                      <a:endParaRPr lang="en-US" sz="1800" dirty="0" smtClean="0">
                        <a:latin typeface="Segoe UI Light" panose="020B0502040204020203" pitchFamily="34" charset="0"/>
                        <a:ea typeface="Segoe UI" panose="020B0502040204020203" pitchFamily="34" charset="0"/>
                        <a:cs typeface="Segoe UI Light" panose="020B0502040204020203" pitchFamily="34" charset="0"/>
                      </a:endParaRPr>
                    </a:p>
                  </a:txBody>
                  <a:tcPr anchor="ct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AU" sz="1800" dirty="0" smtClean="0">
                          <a:latin typeface="Segoe UI Light" panose="020B0502040204020203" pitchFamily="34" charset="0"/>
                          <a:cs typeface="Segoe UI Light" panose="020B0502040204020203" pitchFamily="34" charset="0"/>
                        </a:rPr>
                        <a:t>Does not perform logical checks on nonclustered indexes</a:t>
                      </a:r>
                      <a:endParaRPr lang="en-AU" sz="1800" dirty="0">
                        <a:latin typeface="Segoe UI Light" panose="020B0502040204020203" pitchFamily="34" charset="0"/>
                        <a:ea typeface="Segoe UI"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84375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egoe UI Light" panose="020B0502040204020203" pitchFamily="34" charset="0"/>
                          <a:cs typeface="Segoe UI Light" panose="020B0502040204020203" pitchFamily="34" charset="0"/>
                        </a:rPr>
                        <a:t>EXTENDED_LOGICAL_CHECKS</a:t>
                      </a:r>
                      <a:endParaRPr lang="en-US" sz="1800" dirty="0" smtClean="0">
                        <a:latin typeface="Segoe UI Light" panose="020B0502040204020203" pitchFamily="34" charset="0"/>
                        <a:ea typeface="Segoe UI" panose="020B0502040204020203" pitchFamily="34" charset="0"/>
                        <a:cs typeface="Segoe UI Light" panose="020B0502040204020203" pitchFamily="34" charset="0"/>
                      </a:endParaRPr>
                    </a:p>
                  </a:txBody>
                  <a:tcPr anchor="ct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US" sz="1800" dirty="0" smtClean="0">
                          <a:latin typeface="Segoe UI Light" panose="020B0502040204020203" pitchFamily="34" charset="0"/>
                          <a:cs typeface="Segoe UI Light" panose="020B0502040204020203" pitchFamily="34" charset="0"/>
                        </a:rPr>
                        <a:t>Performs additional logical checks of indexed views, spatial, and XML indexes</a:t>
                      </a:r>
                      <a:endParaRPr lang="en-AU" sz="1800" dirty="0">
                        <a:latin typeface="Segoe UI Light" panose="020B0502040204020203" pitchFamily="34" charset="0"/>
                        <a:ea typeface="Segoe UI"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590631">
                <a:tc>
                  <a:txBody>
                    <a:bodyPr/>
                    <a:lstStyle/>
                    <a:p>
                      <a:r>
                        <a:rPr lang="de-AT" sz="1800" dirty="0" smtClean="0">
                          <a:latin typeface="Segoe UI Light" panose="020B0502040204020203" pitchFamily="34" charset="0"/>
                          <a:cs typeface="Segoe UI Light" panose="020B0502040204020203" pitchFamily="34" charset="0"/>
                        </a:rPr>
                        <a:t>TABLOCK</a:t>
                      </a:r>
                      <a:endParaRPr lang="en-AU" sz="1800" dirty="0">
                        <a:latin typeface="Segoe UI Light" panose="020B0502040204020203" pitchFamily="34" charset="0"/>
                        <a:ea typeface="Segoe UI" panose="020B0502040204020203" pitchFamily="34" charset="0"/>
                        <a:cs typeface="Segoe UI Light" panose="020B0502040204020203" pitchFamily="34" charset="0"/>
                      </a:endParaRPr>
                    </a:p>
                  </a:txBody>
                  <a:tcPr anchor="ct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AU" sz="1800" dirty="0" smtClean="0">
                          <a:latin typeface="Segoe UI Light" panose="020B0502040204020203" pitchFamily="34" charset="0"/>
                          <a:cs typeface="Segoe UI Light" panose="020B0502040204020203" pitchFamily="34" charset="0"/>
                        </a:rPr>
                        <a:t>Uses locks instead of database snapshots</a:t>
                      </a:r>
                      <a:endParaRPr lang="en-AU" sz="1800" dirty="0">
                        <a:latin typeface="Segoe UI Light" panose="020B0502040204020203" pitchFamily="34" charset="0"/>
                        <a:ea typeface="Segoe UI"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64957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egoe UI Light" panose="020B0502040204020203" pitchFamily="34" charset="0"/>
                          <a:cs typeface="Segoe UI Light" panose="020B0502040204020203" pitchFamily="34" charset="0"/>
                        </a:rPr>
                        <a:t>ALL_ERRORMSGS</a:t>
                      </a:r>
                      <a:endParaRPr lang="en-US" sz="1800" dirty="0" smtClean="0">
                        <a:latin typeface="Segoe UI Light" panose="020B0502040204020203" pitchFamily="34" charset="0"/>
                        <a:ea typeface="Segoe UI" panose="020B0502040204020203" pitchFamily="34" charset="0"/>
                        <a:cs typeface="Segoe UI Light" panose="020B0502040204020203" pitchFamily="34" charset="0"/>
                      </a:endParaRPr>
                    </a:p>
                  </a:txBody>
                  <a:tcPr anchor="ct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r>
                        <a:rPr lang="en-AU" sz="1800" dirty="0" smtClean="0">
                          <a:latin typeface="Segoe UI Light" panose="020B0502040204020203" pitchFamily="34" charset="0"/>
                          <a:cs typeface="Segoe UI Light" panose="020B0502040204020203" pitchFamily="34" charset="0"/>
                        </a:rPr>
                        <a:t>Returns</a:t>
                      </a:r>
                      <a:r>
                        <a:rPr lang="en-AU" sz="1800" baseline="0" dirty="0" smtClean="0">
                          <a:latin typeface="Segoe UI Light" panose="020B0502040204020203" pitchFamily="34" charset="0"/>
                          <a:cs typeface="Segoe UI Light" panose="020B0502040204020203" pitchFamily="34" charset="0"/>
                        </a:rPr>
                        <a:t> all error messages instead of the default action that returns the first 200</a:t>
                      </a:r>
                      <a:endParaRPr lang="en-AU" sz="1800" dirty="0">
                        <a:latin typeface="Segoe UI Light" panose="020B0502040204020203" pitchFamily="34" charset="0"/>
                        <a:ea typeface="Segoe UI"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5906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egoe UI Light" panose="020B0502040204020203" pitchFamily="34" charset="0"/>
                          <a:cs typeface="Segoe UI Light" panose="020B0502040204020203" pitchFamily="34" charset="0"/>
                        </a:rPr>
                        <a:t>NO_INFOMSGS</a:t>
                      </a:r>
                      <a:endParaRPr lang="en-US" sz="1800" dirty="0" smtClean="0">
                        <a:latin typeface="Segoe UI Light" panose="020B0502040204020203" pitchFamily="34" charset="0"/>
                        <a:ea typeface="Segoe UI" panose="020B0502040204020203" pitchFamily="34" charset="0"/>
                        <a:cs typeface="Segoe UI Light" panose="020B0502040204020203" pitchFamily="34" charset="0"/>
                      </a:endParaRPr>
                    </a:p>
                  </a:txBody>
                  <a:tcPr anchor="ct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Segoe UI Light" panose="020B0502040204020203" pitchFamily="34" charset="0"/>
                          <a:cs typeface="Segoe UI Light" panose="020B0502040204020203" pitchFamily="34" charset="0"/>
                        </a:rPr>
                        <a:t>Returns only error messages and</a:t>
                      </a:r>
                      <a:r>
                        <a:rPr lang="en-US" sz="1800" baseline="0" dirty="0" smtClean="0">
                          <a:latin typeface="Segoe UI Light" panose="020B0502040204020203" pitchFamily="34" charset="0"/>
                          <a:cs typeface="Segoe UI Light" panose="020B0502040204020203" pitchFamily="34" charset="0"/>
                        </a:rPr>
                        <a:t> no informational messages</a:t>
                      </a:r>
                      <a:endParaRPr lang="en-AU" sz="1800" dirty="0">
                        <a:latin typeface="Segoe UI Light" panose="020B0502040204020203" pitchFamily="34" charset="0"/>
                        <a:ea typeface="Segoe UI"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688556">
                <a:tc>
                  <a:txBody>
                    <a:bodyPr/>
                    <a:lstStyle/>
                    <a:p>
                      <a:r>
                        <a:rPr lang="en-AU" sz="1800" dirty="0" smtClean="0">
                          <a:latin typeface="Segoe UI Light" panose="020B0502040204020203" pitchFamily="34" charset="0"/>
                          <a:cs typeface="Segoe UI Light" panose="020B0502040204020203" pitchFamily="34" charset="0"/>
                        </a:rPr>
                        <a:t>ESTIMATEONLY</a:t>
                      </a:r>
                      <a:endParaRPr lang="en-AU" sz="1800" dirty="0">
                        <a:latin typeface="Segoe UI Light" panose="020B0502040204020203" pitchFamily="34" charset="0"/>
                        <a:ea typeface="Segoe UI" panose="020B0502040204020203" pitchFamily="34" charset="0"/>
                        <a:cs typeface="Segoe UI Light" panose="020B0502040204020203" pitchFamily="34" charset="0"/>
                      </a:endParaRPr>
                    </a:p>
                  </a:txBody>
                  <a:tcPr anchor="ctr">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r>
                        <a:rPr lang="en-US" sz="1800" dirty="0" smtClean="0">
                          <a:latin typeface="Segoe UI Light" panose="020B0502040204020203" pitchFamily="34" charset="0"/>
                          <a:cs typeface="Segoe UI Light" panose="020B0502040204020203" pitchFamily="34" charset="0"/>
                        </a:rPr>
                        <a:t>Estimates the amount of tempdb space that it requires to run</a:t>
                      </a:r>
                      <a:endParaRPr lang="en-AU" sz="1800" dirty="0">
                        <a:latin typeface="Segoe UI Light" panose="020B0502040204020203" pitchFamily="34" charset="0"/>
                        <a:ea typeface="Segoe UI" panose="020B0502040204020203" pitchFamily="34" charset="0"/>
                        <a:cs typeface="Segoe UI Light" panose="020B0502040204020203" pitchFamily="34" charset="0"/>
                      </a:endParaRPr>
                    </a:p>
                  </a:txBody>
                  <a:tcPr>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1585301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cfe03e6e-3e8b-4360-9155-3bd5f251016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DBCC CHECKDB Repair Options</a:t>
            </a:r>
            <a:endParaRPr lang="en-GB" dirty="0"/>
          </a:p>
        </p:txBody>
      </p:sp>
      <p:sp>
        <p:nvSpPr>
          <p:cNvPr id="4" name="Ellipse 3"/>
          <p:cNvSpPr/>
          <p:nvPr/>
        </p:nvSpPr>
        <p:spPr bwMode="auto">
          <a:xfrm>
            <a:off x="165387" y="4966854"/>
            <a:ext cx="7690139" cy="1080654"/>
          </a:xfrm>
          <a:prstGeom prst="ellipse">
            <a:avLst/>
          </a:prstGeom>
          <a:noFill/>
          <a:ln w="9525" cap="flat" cmpd="sng" algn="ctr">
            <a:solidFill>
              <a:srgbClr val="FF000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de-AT" b="1">
              <a:solidFill>
                <a:srgbClr val="000000"/>
              </a:solidFill>
              <a:latin typeface="Verdana" pitchFamily="34" charset="0"/>
              <a:cs typeface="Arial" charset="0"/>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792217"/>
            <a:ext cx="8899071" cy="2867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Database needs to be in SINGLE_USER mode</a:t>
            </a:r>
          </a:p>
          <a:p>
            <a:pPr lvl="0"/>
            <a:r>
              <a:rPr lang="en-GB" kern="0" dirty="0">
                <a:solidFill>
                  <a:srgbClr val="000000"/>
                </a:solidFill>
              </a:rPr>
              <a:t>DBCC CHECKDB output:</a:t>
            </a:r>
          </a:p>
          <a:p>
            <a:pPr lvl="1"/>
            <a:r>
              <a:rPr lang="en-GB" kern="0" dirty="0">
                <a:solidFill>
                  <a:srgbClr val="000000"/>
                </a:solidFill>
              </a:rPr>
              <a:t>REPAIR_REBUILD</a:t>
            </a:r>
          </a:p>
          <a:p>
            <a:pPr lvl="1"/>
            <a:r>
              <a:rPr lang="en-GB" kern="0" dirty="0">
                <a:solidFill>
                  <a:srgbClr val="000000"/>
                </a:solidFill>
              </a:rPr>
              <a:t>REPAIR_ALLOW_DATA_LOSS</a:t>
            </a:r>
          </a:p>
          <a:p>
            <a:pPr lvl="0"/>
            <a:r>
              <a:rPr lang="en-GB" kern="0" dirty="0">
                <a:solidFill>
                  <a:srgbClr val="000000"/>
                </a:solidFill>
              </a:rPr>
              <a:t>Consider restoring a database instead of allowing data loss</a:t>
            </a:r>
          </a:p>
          <a:p>
            <a:pPr lvl="0"/>
            <a:endParaRPr lang="en-GB" kern="0" dirty="0">
              <a:solidFill>
                <a:srgbClr val="000000"/>
              </a:solidFill>
            </a:endParaRPr>
          </a:p>
        </p:txBody>
      </p:sp>
    </p:spTree>
    <p:extLst>
      <p:ext uri="{BB962C8B-B14F-4D97-AF65-F5344CB8AC3E}">
        <p14:creationId xmlns:p14="http://schemas.microsoft.com/office/powerpoint/2010/main" val="2672705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eddd6d0a-8b9a-493e-8aea-14e0e44441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DBCC CHECKDB</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Use the DBCC CHECKDB command</a:t>
            </a:r>
          </a:p>
          <a:p>
            <a:pPr lvl="0"/>
            <a:endParaRPr lang="en-US" kern="0" dirty="0">
              <a:solidFill>
                <a:srgbClr val="000000"/>
              </a:solidFill>
            </a:endParaRPr>
          </a:p>
        </p:txBody>
      </p:sp>
    </p:spTree>
    <p:extLst>
      <p:ext uri="{BB962C8B-B14F-4D97-AF65-F5344CB8AC3E}">
        <p14:creationId xmlns:p14="http://schemas.microsoft.com/office/powerpoint/2010/main" val="292896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283356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10</TotalTime>
  <Words>3684</Words>
  <Application>Microsoft Office PowerPoint</Application>
  <PresentationFormat>On-screen Show (4:3)</PresentationFormat>
  <Paragraphs>358</Paragraphs>
  <Slides>27</Slides>
  <Notes>27</Notes>
  <HiddenSlides>2</HiddenSlides>
  <MMClips>0</MMClips>
  <ScaleCrop>false</ScaleCrop>
  <HeadingPairs>
    <vt:vector size="6" baseType="variant">
      <vt:variant>
        <vt:lpstr>Fonts Used</vt:lpstr>
      </vt:variant>
      <vt:variant>
        <vt:i4>9</vt:i4>
      </vt:variant>
      <vt:variant>
        <vt:lpstr>Theme</vt:lpstr>
      </vt:variant>
      <vt:variant>
        <vt:i4>32</vt:i4>
      </vt:variant>
      <vt:variant>
        <vt:lpstr>Slide Titles</vt:lpstr>
      </vt:variant>
      <vt:variant>
        <vt:i4>27</vt:i4>
      </vt:variant>
    </vt:vector>
  </HeadingPairs>
  <TitlesOfParts>
    <vt:vector size="68" baseType="lpstr">
      <vt:lpstr>Calibri</vt:lpstr>
      <vt:lpstr>Times New Roman</vt:lpstr>
      <vt:lpstr>Lucida Sans Unicode</vt:lpstr>
      <vt:lpstr>Verdana</vt:lpstr>
      <vt:lpstr>Segoe UI Light</vt:lpstr>
      <vt:lpstr>Arial</vt:lpstr>
      <vt:lpstr>Segoe UI</vt:lpstr>
      <vt:lpstr>Wingdings</vt:lpstr>
      <vt:lpstr>Symbol</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31_NG_MOC_Core_ModuleNew2</vt:lpstr>
      <vt:lpstr>Module 11</vt:lpstr>
      <vt:lpstr>Module Overview</vt:lpstr>
      <vt:lpstr>Lesson 1: Ensuring Database Integrity</vt:lpstr>
      <vt:lpstr>Introduction to Database Integrity</vt:lpstr>
      <vt:lpstr>Overview of DBCC CHECKDB</vt:lpstr>
      <vt:lpstr>DBCC CHECKDB Options</vt:lpstr>
      <vt:lpstr>DBCC CHECKDB Repair Options</vt:lpstr>
      <vt:lpstr>Demonstration: Using DBCC CHECKDB</vt:lpstr>
      <vt:lpstr>PowerPoint Presentation</vt:lpstr>
      <vt:lpstr>Lesson 2: Maintaining Indexes</vt:lpstr>
      <vt:lpstr>How Indexes Affect Performance</vt:lpstr>
      <vt:lpstr>Types of SQL Server Indexes</vt:lpstr>
      <vt:lpstr>Index Fragmentation</vt:lpstr>
      <vt:lpstr>FILLFACTOR and PAD_INDEX</vt:lpstr>
      <vt:lpstr>Ongoing Maintenance of Indexes</vt:lpstr>
      <vt:lpstr>Online Index Operations</vt:lpstr>
      <vt:lpstr>Updating Statistics</vt:lpstr>
      <vt:lpstr>Demonstration: Maintaining Indexes</vt:lpstr>
      <vt:lpstr>Lesson 3: Automating Routine Database Maintenance</vt:lpstr>
      <vt:lpstr>Overview of SQL Server Maintenance Plans</vt:lpstr>
      <vt:lpstr>Monitoring Maintenance Plans</vt:lpstr>
      <vt:lpstr>Demonstration: Creating a Maintenance Plan</vt:lpstr>
      <vt:lpstr>PowerPoint Presentation</vt:lpstr>
      <vt:lpstr>Lab: Performing Ongoing Database Maintenance</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11</dc:title>
  <dc:creator>Richard Strange</dc:creator>
  <cp:lastModifiedBy>Richard Strange</cp:lastModifiedBy>
  <cp:revision>4</cp:revision>
  <dcterms:created xsi:type="dcterms:W3CDTF">2016-01-05T12:31:08Z</dcterms:created>
  <dcterms:modified xsi:type="dcterms:W3CDTF">2016-01-05T18:45:11Z</dcterms:modified>
</cp:coreProperties>
</file>