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5.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26.xml" ContentType="application/vnd.openxmlformats-officedocument.theme+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theme/theme27.xml" ContentType="application/vnd.openxmlformats-officedocument.theme+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theme/theme28.xml" ContentType="application/vnd.openxmlformats-officedocument.theme+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theme/theme29.xml" ContentType="application/vnd.openxmlformats-officedocument.theme+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theme/theme30.xml" ContentType="application/vnd.openxmlformats-officedocument.theme+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theme/theme31.xml" ContentType="application/vnd.openxmlformats-officedocument.theme+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theme/theme32.xml" ContentType="application/vnd.openxmlformats-officedocument.theme+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theme/theme33.xml" ContentType="application/vnd.openxmlformats-officedocument.theme+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theme/theme34.xml" ContentType="application/vnd.openxmlformats-officedocument.theme+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theme/theme35.xml" ContentType="application/vnd.openxmlformats-officedocument.theme+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0.xml" ContentType="application/vnd.openxmlformats-officedocument.presentationml.slideLayout+xml"/>
  <Override PartName="/ppt/theme/theme36.xml" ContentType="application/vnd.openxmlformats-officedocument.theme+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0.xml" ContentType="application/vnd.openxmlformats-officedocument.presentationml.slideLayout+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theme/theme37.xml" ContentType="application/vnd.openxmlformats-officedocument.theme+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theme/theme38.xml" ContentType="application/vnd.openxmlformats-officedocument.theme+xml"/>
  <Override PartName="/ppt/theme/theme3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 id="2147484011" r:id="rId28"/>
    <p:sldMasterId id="2147484024" r:id="rId29"/>
    <p:sldMasterId id="2147484037" r:id="rId30"/>
    <p:sldMasterId id="2147484050" r:id="rId31"/>
    <p:sldMasterId id="2147484063" r:id="rId32"/>
    <p:sldMasterId id="2147484076" r:id="rId33"/>
    <p:sldMasterId id="2147484089" r:id="rId34"/>
    <p:sldMasterId id="2147484102" r:id="rId35"/>
    <p:sldMasterId id="2147484115" r:id="rId36"/>
    <p:sldMasterId id="2147484128" r:id="rId37"/>
    <p:sldMasterId id="2147484141" r:id="rId38"/>
  </p:sldMasterIdLst>
  <p:notesMasterIdLst>
    <p:notesMasterId r:id="rId75"/>
  </p:notesMasterIdLst>
  <p:sldIdLst>
    <p:sldId id="256" r:id="rId39"/>
    <p:sldId id="257" r:id="rId40"/>
    <p:sldId id="258" r:id="rId41"/>
    <p:sldId id="259" r:id="rId42"/>
    <p:sldId id="260" r:id="rId43"/>
    <p:sldId id="261" r:id="rId44"/>
    <p:sldId id="262" r:id="rId45"/>
    <p:sldId id="263" r:id="rId46"/>
    <p:sldId id="264" r:id="rId47"/>
    <p:sldId id="265" r:id="rId48"/>
    <p:sldId id="266" r:id="rId49"/>
    <p:sldId id="287" r:id="rId50"/>
    <p:sldId id="289" r:id="rId51"/>
    <p:sldId id="267" r:id="rId52"/>
    <p:sldId id="268" r:id="rId53"/>
    <p:sldId id="269" r:id="rId54"/>
    <p:sldId id="270" r:id="rId55"/>
    <p:sldId id="271" r:id="rId56"/>
    <p:sldId id="291" r:id="rId57"/>
    <p:sldId id="272" r:id="rId58"/>
    <p:sldId id="273" r:id="rId59"/>
    <p:sldId id="274" r:id="rId60"/>
    <p:sldId id="275" r:id="rId61"/>
    <p:sldId id="276" r:id="rId62"/>
    <p:sldId id="292" r:id="rId63"/>
    <p:sldId id="277" r:id="rId64"/>
    <p:sldId id="278" r:id="rId65"/>
    <p:sldId id="279" r:id="rId66"/>
    <p:sldId id="280" r:id="rId67"/>
    <p:sldId id="281" r:id="rId68"/>
    <p:sldId id="282" r:id="rId69"/>
    <p:sldId id="293" r:id="rId70"/>
    <p:sldId id="283" r:id="rId71"/>
    <p:sldId id="284" r:id="rId72"/>
    <p:sldId id="285" r:id="rId73"/>
    <p:sldId id="286" r:id="rId74"/>
  </p:sldIdLst>
  <p:sldSz cx="9144000" cy="6858000" type="screen4x3"/>
  <p:notesSz cx="6858000" cy="9144000"/>
  <p:embeddedFontLst>
    <p:embeddedFont>
      <p:font typeface="Calibri" panose="020F0502020204030204" pitchFamily="34" charset="0"/>
      <p:regular r:id="rId76"/>
      <p:bold r:id="rId77"/>
      <p:italic r:id="rId78"/>
      <p:boldItalic r:id="rId79"/>
    </p:embeddedFont>
    <p:embeddedFont>
      <p:font typeface="Lucida Sans Unicode" panose="020B0602030504020204" pitchFamily="34" charset="0"/>
      <p:regular r:id="rId80"/>
    </p:embeddedFont>
    <p:embeddedFont>
      <p:font typeface="Verdana" panose="020B0604030504040204" pitchFamily="34" charset="0"/>
      <p:regular r:id="rId81"/>
      <p:bold r:id="rId82"/>
      <p:italic r:id="rId83"/>
      <p:boldItalic r:id="rId84"/>
    </p:embeddedFont>
    <p:embeddedFont>
      <p:font typeface="Segoe UI Light" panose="020B0502040204020203" pitchFamily="34" charset="0"/>
      <p:regular r:id="rId85"/>
      <p:italic r:id="rId86"/>
    </p:embeddedFont>
    <p:embeddedFont>
      <p:font typeface="Segoe UI" panose="020B0502040204020203" pitchFamily="34" charset="0"/>
      <p:regular r:id="rId87"/>
      <p:bold r:id="rId88"/>
      <p:italic r:id="rId89"/>
      <p:boldItalic r:id="rId90"/>
    </p:embeddedFont>
    <p:embeddedFont>
      <p:font typeface="Lucida Console" panose="020B0609040504020204" pitchFamily="49" charset="0"/>
      <p:regular r:id="rId9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80" d="100"/>
          <a:sy n="80" d="100"/>
        </p:scale>
        <p:origin x="1450" y="77"/>
      </p:cViewPr>
      <p:guideLst>
        <p:guide orient="horz" pos="2160"/>
        <p:guide pos="2880"/>
      </p:guideLst>
    </p:cSldViewPr>
  </p:slideViewPr>
  <p:notesTextViewPr>
    <p:cViewPr>
      <p:scale>
        <a:sx n="1" d="1"/>
        <a:sy n="1" d="1"/>
      </p:scale>
      <p:origin x="0" y="0"/>
    </p:cViewPr>
  </p:notesTextViewPr>
  <p:notesViewPr>
    <p:cSldViewPr snapToGrid="0" showGuides="1">
      <p:cViewPr varScale="1">
        <p:scale>
          <a:sx n="65" d="100"/>
          <a:sy n="65" d="100"/>
        </p:scale>
        <p:origin x="3082" y="5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1.xml"/><Relationship Id="rId21" Type="http://schemas.openxmlformats.org/officeDocument/2006/relationships/slideMaster" Target="slideMasters/slideMaster21.xml"/><Relationship Id="rId34" Type="http://schemas.openxmlformats.org/officeDocument/2006/relationships/slideMaster" Target="slideMasters/slideMaster34.xml"/><Relationship Id="rId42" Type="http://schemas.openxmlformats.org/officeDocument/2006/relationships/slide" Target="slides/slide4.xml"/><Relationship Id="rId47" Type="http://schemas.openxmlformats.org/officeDocument/2006/relationships/slide" Target="slides/slide9.xml"/><Relationship Id="rId50" Type="http://schemas.openxmlformats.org/officeDocument/2006/relationships/slide" Target="slides/slide12.xml"/><Relationship Id="rId55" Type="http://schemas.openxmlformats.org/officeDocument/2006/relationships/slide" Target="slides/slide17.xml"/><Relationship Id="rId63" Type="http://schemas.openxmlformats.org/officeDocument/2006/relationships/slide" Target="slides/slide25.xml"/><Relationship Id="rId68" Type="http://schemas.openxmlformats.org/officeDocument/2006/relationships/slide" Target="slides/slide30.xml"/><Relationship Id="rId76" Type="http://schemas.openxmlformats.org/officeDocument/2006/relationships/font" Target="fonts/font1.fntdata"/><Relationship Id="rId84" Type="http://schemas.openxmlformats.org/officeDocument/2006/relationships/font" Target="fonts/font9.fntdata"/><Relationship Id="rId89" Type="http://schemas.openxmlformats.org/officeDocument/2006/relationships/font" Target="fonts/font14.fntdata"/><Relationship Id="rId7" Type="http://schemas.openxmlformats.org/officeDocument/2006/relationships/slideMaster" Target="slideMasters/slideMaster7.xml"/><Relationship Id="rId71" Type="http://schemas.openxmlformats.org/officeDocument/2006/relationships/slide" Target="slides/slide33.xml"/><Relationship Id="rId92"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40" Type="http://schemas.openxmlformats.org/officeDocument/2006/relationships/slide" Target="slides/slide2.xml"/><Relationship Id="rId45" Type="http://schemas.openxmlformats.org/officeDocument/2006/relationships/slide" Target="slides/slide7.xml"/><Relationship Id="rId53" Type="http://schemas.openxmlformats.org/officeDocument/2006/relationships/slide" Target="slides/slide15.xml"/><Relationship Id="rId58" Type="http://schemas.openxmlformats.org/officeDocument/2006/relationships/slide" Target="slides/slide20.xml"/><Relationship Id="rId66" Type="http://schemas.openxmlformats.org/officeDocument/2006/relationships/slide" Target="slides/slide28.xml"/><Relationship Id="rId74" Type="http://schemas.openxmlformats.org/officeDocument/2006/relationships/slide" Target="slides/slide36.xml"/><Relationship Id="rId79" Type="http://schemas.openxmlformats.org/officeDocument/2006/relationships/font" Target="fonts/font4.fntdata"/><Relationship Id="rId87" Type="http://schemas.openxmlformats.org/officeDocument/2006/relationships/font" Target="fonts/font12.fntdata"/><Relationship Id="rId5" Type="http://schemas.openxmlformats.org/officeDocument/2006/relationships/slideMaster" Target="slideMasters/slideMaster5.xml"/><Relationship Id="rId61" Type="http://schemas.openxmlformats.org/officeDocument/2006/relationships/slide" Target="slides/slide23.xml"/><Relationship Id="rId82" Type="http://schemas.openxmlformats.org/officeDocument/2006/relationships/font" Target="fonts/font7.fntdata"/><Relationship Id="rId90" Type="http://schemas.openxmlformats.org/officeDocument/2006/relationships/font" Target="fonts/font15.fntdata"/><Relationship Id="rId95" Type="http://schemas.openxmlformats.org/officeDocument/2006/relationships/tableStyles" Target="tableStyles.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43" Type="http://schemas.openxmlformats.org/officeDocument/2006/relationships/slide" Target="slides/slide5.xml"/><Relationship Id="rId48" Type="http://schemas.openxmlformats.org/officeDocument/2006/relationships/slide" Target="slides/slide10.xml"/><Relationship Id="rId56" Type="http://schemas.openxmlformats.org/officeDocument/2006/relationships/slide" Target="slides/slide18.xml"/><Relationship Id="rId64" Type="http://schemas.openxmlformats.org/officeDocument/2006/relationships/slide" Target="slides/slide26.xml"/><Relationship Id="rId69" Type="http://schemas.openxmlformats.org/officeDocument/2006/relationships/slide" Target="slides/slide31.xml"/><Relationship Id="rId77" Type="http://schemas.openxmlformats.org/officeDocument/2006/relationships/font" Target="fonts/font2.fntdata"/><Relationship Id="rId8" Type="http://schemas.openxmlformats.org/officeDocument/2006/relationships/slideMaster" Target="slideMasters/slideMaster8.xml"/><Relationship Id="rId51" Type="http://schemas.openxmlformats.org/officeDocument/2006/relationships/slide" Target="slides/slide13.xml"/><Relationship Id="rId72" Type="http://schemas.openxmlformats.org/officeDocument/2006/relationships/slide" Target="slides/slide34.xml"/><Relationship Id="rId80" Type="http://schemas.openxmlformats.org/officeDocument/2006/relationships/font" Target="fonts/font5.fntdata"/><Relationship Id="rId85" Type="http://schemas.openxmlformats.org/officeDocument/2006/relationships/font" Target="fonts/font10.fntdata"/><Relationship Id="rId93"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Master" Target="slideMasters/slideMaster38.xml"/><Relationship Id="rId46" Type="http://schemas.openxmlformats.org/officeDocument/2006/relationships/slide" Target="slides/slide8.xml"/><Relationship Id="rId59" Type="http://schemas.openxmlformats.org/officeDocument/2006/relationships/slide" Target="slides/slide21.xml"/><Relationship Id="rId67" Type="http://schemas.openxmlformats.org/officeDocument/2006/relationships/slide" Target="slides/slide29.xml"/><Relationship Id="rId20" Type="http://schemas.openxmlformats.org/officeDocument/2006/relationships/slideMaster" Target="slideMasters/slideMaster20.xml"/><Relationship Id="rId41" Type="http://schemas.openxmlformats.org/officeDocument/2006/relationships/slide" Target="slides/slide3.xml"/><Relationship Id="rId54" Type="http://schemas.openxmlformats.org/officeDocument/2006/relationships/slide" Target="slides/slide16.xml"/><Relationship Id="rId62" Type="http://schemas.openxmlformats.org/officeDocument/2006/relationships/slide" Target="slides/slide24.xml"/><Relationship Id="rId70" Type="http://schemas.openxmlformats.org/officeDocument/2006/relationships/slide" Target="slides/slide32.xml"/><Relationship Id="rId75" Type="http://schemas.openxmlformats.org/officeDocument/2006/relationships/notesMaster" Target="notesMasters/notesMaster1.xml"/><Relationship Id="rId83" Type="http://schemas.openxmlformats.org/officeDocument/2006/relationships/font" Target="fonts/font8.fntdata"/><Relationship Id="rId88" Type="http://schemas.openxmlformats.org/officeDocument/2006/relationships/font" Target="fonts/font13.fntdata"/><Relationship Id="rId9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Master" Target="slideMasters/slideMaster36.xml"/><Relationship Id="rId49" Type="http://schemas.openxmlformats.org/officeDocument/2006/relationships/slide" Target="slides/slide11.xml"/><Relationship Id="rId57" Type="http://schemas.openxmlformats.org/officeDocument/2006/relationships/slide" Target="slides/slide19.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 Target="slides/slide6.xml"/><Relationship Id="rId52" Type="http://schemas.openxmlformats.org/officeDocument/2006/relationships/slide" Target="slides/slide14.xml"/><Relationship Id="rId60" Type="http://schemas.openxmlformats.org/officeDocument/2006/relationships/slide" Target="slides/slide22.xml"/><Relationship Id="rId65" Type="http://schemas.openxmlformats.org/officeDocument/2006/relationships/slide" Target="slides/slide27.xml"/><Relationship Id="rId73" Type="http://schemas.openxmlformats.org/officeDocument/2006/relationships/slide" Target="slides/slide35.xml"/><Relationship Id="rId78" Type="http://schemas.openxmlformats.org/officeDocument/2006/relationships/font" Target="fonts/font3.fntdata"/><Relationship Id="rId81" Type="http://schemas.openxmlformats.org/officeDocument/2006/relationships/font" Target="fonts/font6.fntdata"/><Relationship Id="rId86" Type="http://schemas.openxmlformats.org/officeDocument/2006/relationships/font" Target="fonts/font11.fntdata"/><Relationship Id="rId9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FE1888-BFB2-448C-B476-2936FCC4C1F4}" type="datetimeFigureOut">
              <a:rPr lang="en-GB" smtClean="0"/>
              <a:t>05/01/2016</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4F9743-3966-4329-AA5E-E52A96580C59}" type="slidenum">
              <a:rPr lang="en-GB" smtClean="0"/>
              <a:t>‹#›</a:t>
            </a:fld>
            <a:endParaRPr lang="en-GB" dirty="0"/>
          </a:p>
        </p:txBody>
      </p:sp>
    </p:spTree>
    <p:extLst>
      <p:ext uri="{BB962C8B-B14F-4D97-AF65-F5344CB8AC3E}">
        <p14:creationId xmlns:p14="http://schemas.microsoft.com/office/powerpoint/2010/main" val="3069692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20462C-MIA-SQL virtual machine used in the lab for this module includes a lot of software services that can take a while to start. For the best experience, have students start the 20462C-MIA-DC and 20462C-MIA-SQL virtual machines at the beginning of the module so that the services have time to start before students begin the lab.</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F9743-3966-4329-AA5E-E52A96580C59}"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Automating SQL Server 2014 Management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624386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Explain the different types of schedules and point out that they can be shared. Use the graphic on the slide to explain that one job may have more than one schedule.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that only one instance of a job can run at any one time.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F9743-3966-4329-AA5E-E52A96580C59}"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Automating SQL Server 2014 Management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808901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that the third step in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Check AdventureWorks DB</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job includes a deliberate error (DBCC CHECK instead of DBCC CHECKDB). This will cause the job to fail in the next demonstration, which shows students how to troubleshoot failed jobs.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Start the 20462C-MIA-DC and 20462C-MIA-SQL virtual machines.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Create a Job</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20462C-MIA-DC and 20462C-MIA-SQL virtual machines are running, and log on to 20462C-MIA-SQL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D:\Demofiles\Mod12 folder, 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Setup.cmd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as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database engine instance using Windows authentication.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Object Explorer, expand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SQL Server Agent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Jobs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to view any existing jobs. Then right-click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Jobs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 Job</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 Job</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General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Name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Check AdventureWorks DB</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 Job</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 Job Step</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General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name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Make Folder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Then ensure that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Operating system (CmdExec)</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is selected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Type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drop-down list and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Command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area, type the following command, which calls a batch file to create an empty folder named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in the D:\Demofiles\Mod12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539750" marR="73025">
              <a:lnSpc>
                <a:spcPct val="115000"/>
              </a:lnSpc>
              <a:spcBef>
                <a:spcPts val="600"/>
              </a:spcBef>
              <a:spcAft>
                <a:spcPts val="995"/>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D:\Demofiles\Mod12\MakeDir.cmd</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 Job Step</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 Job</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 Job Step</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General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name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 DB Info</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F9743-3966-4329-AA5E-E52A96580C59}"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Automating SQL Server 2014 Management</a:t>
            </a:r>
            <a:endParaRPr lang="en-GB" sz="1200" b="1" dirty="0">
              <a:solidFill>
                <a:srgbClr val="336699"/>
              </a:solidFill>
              <a:latin typeface="Arial" panose="020B0604020202020204" pitchFamily="34" charset="0"/>
            </a:endParaRPr>
          </a:p>
        </p:txBody>
      </p:sp>
      <p:sp>
        <p:nvSpPr>
          <p:cNvPr id="7" name="TextBox 6"/>
          <p:cNvSpPr txBox="1"/>
          <p:nvPr/>
        </p:nvSpPr>
        <p:spPr>
          <a:xfrm>
            <a:off x="23446" y="8866554"/>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2477751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buFont typeface="+mj-lt"/>
              <a:buAutoNum type="arabicPeriod" startAt="11"/>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Then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ensure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Transact-SQL script (T-SQL)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selected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drop-down list and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Command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area, type the following command.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 sp_helpdb AdventureWorks;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Job Step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Advanced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Output file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D:\Demofiles\Mod12\AdventureWorks\DB_Info.txt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Job</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Job Step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General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Check DB</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Then ensure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Transact-SQL script (T-SQL)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selected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drop-down list and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Command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area, type the following command.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DBCC CHECK ('AdventureWorks');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Job Step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Advanced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Output file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D:\Demofiles\Mod12\AdventureWorks\CheckDB.txt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Job</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verify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 step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set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1:Make Folder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note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Success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Failure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actions for the steps in the job.</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Job</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Schedules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Job Schedule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Weekly Jobs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Frequency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area, ensure that only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Sunday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selected; and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Daily frequency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area, ensure that the option to occur once at 12:00 AM is selected.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Job</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Then verify that the job appears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Jobs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 in Object Explorer</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F9743-3966-4329-AA5E-E52A96580C59}" type="slidenum">
              <a:rPr lang="en-GB" smtClean="0"/>
              <a:t>12</a:t>
            </a:fld>
            <a:endParaRPr lang="en-GB" dirty="0"/>
          </a:p>
        </p:txBody>
      </p:sp>
      <p:sp>
        <p:nvSpPr>
          <p:cNvPr id="5" name="TextBox 4"/>
          <p:cNvSpPr txBox="1"/>
          <p:nvPr/>
        </p:nvSpPr>
        <p:spPr>
          <a:xfrm>
            <a:off x="23446" y="8866554"/>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Automating SQL Server 2014 Management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12858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Script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 Task to a Job</a:t>
            </a: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Object Explorer,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Databases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Then 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point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Tasks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Back Up</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Back Up Database - AdventureWorks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select the existing backup destination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Remove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Backup Destination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 name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D:\Demofiles\Mod12\Backups\AdventureWorks.bak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Back Up Database - AdventureWorks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Script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drop-down list,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Script Action to Job</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Job</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General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note the default name for the job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Back Up Database - AdventureWorks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Then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note that the job includes one Transact-SQL step named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1</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Job</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Schedules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Pick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Then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Pick Schedule for Job - Back Up Database - AdventureWorks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Weekly Jobs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schedule you created previously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Job</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Then,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Back Up Database - AdventureWorks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Cancel</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Verify that the job appears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Jobs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 in Object Explorer.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Generate Scripts for  Existing Jobs</a:t>
            </a: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Object Explorer, right-click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Check AdventureWorks DB</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job, point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Script Job as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point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To</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Query Editor Window</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This generates the Transact-SQL code necessary to create the job.</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Object Explorer, right-click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Back Up Database - AdventureWorks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job, point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Script Job as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point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To</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Clipboard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Then place the insertion point at the end of the Transact-SQL code in the query editor window and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Edit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Paste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Save the Transact-SQL script as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Jobs.sql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in the D:\Demofiles\Mod12 folder. Using this technique to generate scripts to create jobs is a common way to ensure that jobs can be recreated if they are accidentally deleted or required on a different server.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p>
        </p:txBody>
      </p:sp>
      <p:sp>
        <p:nvSpPr>
          <p:cNvPr id="4" name="Slide Number Placeholder 3"/>
          <p:cNvSpPr>
            <a:spLocks noGrp="1"/>
          </p:cNvSpPr>
          <p:nvPr>
            <p:ph type="sldNum" sz="quarter" idx="10"/>
          </p:nvPr>
        </p:nvSpPr>
        <p:spPr/>
        <p:txBody>
          <a:bodyPr/>
          <a:lstStyle/>
          <a:p>
            <a:fld id="{FC4F9743-3966-4329-AA5E-E52A96580C59}" type="slidenum">
              <a:rPr lang="en-GB" smtClean="0"/>
              <a:t>13</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Automating SQL Server 2014 Management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280354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have been asked to document the SQL Server Agent configuration on a production server and you want to start by finding out what jobs have been created. Which table can you query to obtain this information?</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can query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dbo.sysjobs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table in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msdb</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database.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F9743-3966-4329-AA5E-E52A96580C59}"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Automating SQL Server 2014 Management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850974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Explain that SQL Server Agent keeps track of job and job step outcomes in system tables in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msdb</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and that writing to the Windows Application and SQL Server log files is an optional extra.</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Mention that querying the system tables will be discussed in the next topic.</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Explain that students can configure the retention policy, based on time or size, in the property window of SQL Server Agent.</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F9743-3966-4329-AA5E-E52A96580C59}"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Automating SQL Server 2014 Management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509058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Talk students through the example on the slide and briefly show the SQL Server Agent Tables (Transact-SQL) page in Books Online to detail the variety of tables available.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Be sure to point out that the step_id = 0 limits the result set to the job outcome only. To query the steps, use step_id &gt; 0.</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F9743-3966-4329-AA5E-E52A96580C59}"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Automating SQL Server 2014 Management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531543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Talk the students through the key troubleshooting steps for job issues.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F9743-3966-4329-AA5E-E52A96580C59}"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Automating SQL Server 2014 Management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000423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Run Jobs</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Ensure that you have completed the previous demonstration in this module.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SQL Server Management Studio, in Object Explorer, right-click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Back Up Database - AdventureWorks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job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Start Job at Step</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Then, when the job has completed successfully,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Close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Object Explorer, right-click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Check AdventureWorks DB</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job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Start Job at Step</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Then select step 1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Start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Note that the job fails,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Close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Troubleshoot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 Failed Job</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Object Explorer, right-click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Back Up Database - AdventureWorks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job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View History</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Log File Viewer - 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dialog box, expand the date for the most recent instance of the job, and note that all steps succeeded.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Close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Object Explorer, right-click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Check AdventureWorks DB</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job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View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History</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Log File Viewer - 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dialog box, expand the date for the most recent instance of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the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job, and note that the third step failed.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step that failed, and in the pane at the bottom of the dialog box, view the message that was returned.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Object Explorer, double-click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Check AdventureWorks DB</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job. Then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Job Properties - Check AdventureWorks DB</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select step 3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Check DB</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Edit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F9743-3966-4329-AA5E-E52A96580C59}"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Automating SQL Server 2014 Management</a:t>
            </a:r>
            <a:endParaRPr lang="en-GB" sz="1200" b="1" dirty="0">
              <a:solidFill>
                <a:srgbClr val="336699"/>
              </a:solidFill>
              <a:latin typeface="Arial" panose="020B0604020202020204" pitchFamily="34" charset="0"/>
            </a:endParaRPr>
          </a:p>
        </p:txBody>
      </p:sp>
      <p:sp>
        <p:nvSpPr>
          <p:cNvPr id="7" name="TextBox 6"/>
          <p:cNvSpPr txBox="1"/>
          <p:nvPr/>
        </p:nvSpPr>
        <p:spPr>
          <a:xfrm>
            <a:off x="23446" y="8866554"/>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37995689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7"/>
            </a:pP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Job Step Properties - Check DB</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modify the command as follows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DBCC CHECKDB (‘AdventureWorks');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Job Properties - Check AdventureWorks DB</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Object Explorer, right-click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Check AdventureWorks DB</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job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 Job at Step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Then select step 1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Object Explorer, double-click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Job Activity Monitor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note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Status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Check AdventureWorks DB</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job.</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Refresh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until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Status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changes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Idle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verify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Last Run Outcome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for the job is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Succeeded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close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Job Activity Monitor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 Jobs - MIA-SQL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(which may be behind SQL Server Management Studio), verify that the job completed with a status of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Success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D:\Demofiles\Mod12 folder, view the text files generated by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Check AdventureWorks DB</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job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folder,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and verify that a backup file was created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Backups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 by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Back Up Database - AdventureWorks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job.</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dirty="0"/>
          </a:p>
        </p:txBody>
      </p:sp>
      <p:sp>
        <p:nvSpPr>
          <p:cNvPr id="4" name="Slide Number Placeholder 3"/>
          <p:cNvSpPr>
            <a:spLocks noGrp="1"/>
          </p:cNvSpPr>
          <p:nvPr>
            <p:ph type="sldNum" sz="quarter" idx="10"/>
          </p:nvPr>
        </p:nvSpPr>
        <p:spPr/>
        <p:txBody>
          <a:bodyPr/>
          <a:lstStyle/>
          <a:p>
            <a:fld id="{FC4F9743-3966-4329-AA5E-E52A96580C59}" type="slidenum">
              <a:rPr lang="en-GB" smtClean="0"/>
              <a:t>19</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Automating SQL Server 2014 Management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048689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In the previous module, students were introduced to maintenance plans. Explain that maintenance plans are built on the SQL Server Agent job engine, which provides a comprehensive automation solution that goes beyond maintenance plans.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F9743-3966-4329-AA5E-E52A96580C59}"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Automating SQL Server 2014 Management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8373122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want to configure a username and password that SQL Server Agent can use to authenticate as a Windows account. What type of object should you create?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1: A job step</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2: A SQL user</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3: A credential</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4: A proxy account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5: A SQL login</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3: A credential</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F9743-3966-4329-AA5E-E52A96580C59}"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Automating SQL Server 2014 Management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1864084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F9743-3966-4329-AA5E-E52A96580C59}"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Automating SQL Server 2014 Management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623159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F9743-3966-4329-AA5E-E52A96580C59}"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Automating SQL Server 2014 Management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05678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F9743-3966-4329-AA5E-E52A96580C59}"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Automating SQL Server 2014 Management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2173037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If you view the owner of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AdventureWorks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folder before changing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Run as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property (having run the job successful in the previous demonstration), the owner will be the ADVENTUREWORKS\Administrators group. This is because the SQL Server Agent account (ADVENTUREWORKS\ServiceAcct) in the MIA-SQL virtual machine is a member of the Domain Administrators group. This is </a:t>
            </a:r>
            <a:r>
              <a:rPr lang="en-GB" sz="1000" u="sng" dirty="0" smtClean="0">
                <a:effectLst/>
                <a:latin typeface="Arial" panose="020B0604020202020204" pitchFamily="34" charset="0"/>
                <a:ea typeface="Calibri" panose="020F0502020204030204" pitchFamily="34" charset="0"/>
                <a:cs typeface="Segoe UI" panose="020B0502040204020203" pitchFamily="34" charset="0"/>
              </a:rPr>
              <a:t>not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 recommended practice, and has been implemented this way purely to simplify virtual machine configuration. In a production environment, all service accounts should have minimal privileges assigned to them.</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demonstrations in this module.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Create a Credential</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Ensure that you have completed the previous demonstration in this module.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SQL Server Management Studio, in Object Explorer, under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Security</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Then right-click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Credentials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 Credential</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 Credential</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dialog box, enter the following details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Credential name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FileAgent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Identity</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MIA-SQL\FileAgent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Password</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Pa$$w0rd</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Confirm password</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Pa$$w0rd</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MIA-SQL\FileAgent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is a local Windows user on the MIA-SQL server with minimal privileges.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Create a Proxy Account</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Object Explorer, under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SQL Server Agent</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Proxies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Operating System (CmdExec) </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 Proxy</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 Proxy Account</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Proxy name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FileAgentProxy</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Credential name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FileAgent</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Then ensure that only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Operating system (CmdExec</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subsystem is selected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F9743-3966-4329-AA5E-E52A96580C59}" type="slidenum">
              <a:rPr lang="en-GB" smtClean="0"/>
              <a:t>24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Automating SQL Server 2014 Management</a:t>
            </a:r>
            <a:endParaRPr lang="en-GB" sz="1200" b="1" dirty="0">
              <a:solidFill>
                <a:srgbClr val="336699"/>
              </a:solidFill>
              <a:latin typeface="Arial" panose="020B0604020202020204" pitchFamily="34" charset="0"/>
            </a:endParaRPr>
          </a:p>
        </p:txBody>
      </p:sp>
      <p:sp>
        <p:nvSpPr>
          <p:cNvPr id="7" name="TextBox 6"/>
          <p:cNvSpPr txBox="1"/>
          <p:nvPr/>
        </p:nvSpPr>
        <p:spPr>
          <a:xfrm>
            <a:off x="23446" y="8866554"/>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40839954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Run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 Job Step as a Proxy Account</a:t>
            </a: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Object Explorer,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 Server Agent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Jobs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folder, double-click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Check AdventureWorks DB</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job.</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Job Properties - Check AdventureWorks DB</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click step 1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Make Folder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Edit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Job Step Properties - Make Folder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as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drop-down list,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FileAgentProxy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Job Properties - Check AdventureWorks DB</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Right-click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Check AdventureWorks DB</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job,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 Job at Step</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Then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 Job on MIA-SQL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ensure step 1 is selected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When the job has completed successfully,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D:\Demofiles\Mod12 folder, right-click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folder that was created by your job,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 properties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Security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tab,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Advanced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Note that the owner of the folder is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MIA-SQL\FileAgent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This is the account that was used to create the folder.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Cancel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to close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Advanced Security Settings for AdventureWorks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Cancel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again to close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 Properties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dirty="0"/>
          </a:p>
        </p:txBody>
      </p:sp>
      <p:sp>
        <p:nvSpPr>
          <p:cNvPr id="4" name="Slide Number Placeholder 3"/>
          <p:cNvSpPr>
            <a:spLocks noGrp="1"/>
          </p:cNvSpPr>
          <p:nvPr>
            <p:ph type="sldNum" sz="quarter" idx="10"/>
          </p:nvPr>
        </p:nvSpPr>
        <p:spPr/>
        <p:txBody>
          <a:bodyPr/>
          <a:lstStyle/>
          <a:p>
            <a:fld id="{FC4F9743-3966-4329-AA5E-E52A96580C59}" type="slidenum">
              <a:rPr lang="en-GB" smtClean="0"/>
              <a:t>25</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Automating SQL Server 2014 Management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3148306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have recently added a new job step to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defrag_indexes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job on the master server. You notice that the new step is not taking being executed on the target servers. What should you do?</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Call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sp_post_msx_operation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stored procedure.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F9743-3966-4329-AA5E-E52A96580C59}" type="slidenum">
              <a:rPr lang="en-GB" smtClean="0"/>
              <a:t>26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Automating SQL Server 2014 Management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5507634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F9743-3966-4329-AA5E-E52A96580C59}" type="slidenum">
              <a:rPr lang="en-GB" smtClean="0"/>
              <a:t>27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Automating SQL Server 2014 Management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5372463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Talk the students through the considerations shown on the slide and the reasons behind them.</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F9743-3966-4329-AA5E-E52A96580C59}" type="slidenum">
              <a:rPr lang="en-GB" smtClean="0"/>
              <a:t>28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Automating SQL Server 2014 Management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3556873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Explain that when using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sp_msx_enlist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stored procedure, the first server on which the code is run acts as the master server and subsequent ones become target servers.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F9743-3966-4329-AA5E-E52A96580C59}" type="slidenum">
              <a:rPr lang="en-GB" smtClean="0"/>
              <a:t>29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Automating SQL Server 2014 Management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63281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F9743-3966-4329-AA5E-E52A96580C59}"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Automating SQL Server 2014 Management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9381849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Emphasize that if you modify the steps or schedule for a job, you need to post the change to the download list.</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F9743-3966-4329-AA5E-E52A96580C59}" type="slidenum">
              <a:rPr lang="en-GB" smtClean="0"/>
              <a:t>30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Automating SQL Server 2014 Management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0756951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demonstrations in this module.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Create Master and Target Servers</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you have completed the previous demonstrations in this module.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SQL Server Management Studio, in Object Explorer, under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right-click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SQL Server Agent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point to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Multi Server Administration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Make this a Master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Master Server Wizard – MIA-SQL window, 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Welcome to the Master Server Wizard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Master Server Operator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page,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E-mail address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student@adventureworks.com</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Target Servers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Add Connection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Connect to Server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Server name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MIA-SQL\SQL2</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Connect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Target Servers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Checking Server Compatibility window,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Close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Master Server Login Credentials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Complete the Wizard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Finish</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Then when configuration is complete.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Close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Create a Job for Target Servers</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Object Explorer, expand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SQL Server Agent (MSX)</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expand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Jobs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Jobs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 Job</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 Job</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window,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Name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Backup master database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 Job</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window, 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F9743-3966-4329-AA5E-E52A96580C59}" type="slidenum">
              <a:rPr lang="en-GB" smtClean="0"/>
              <a:t>31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Automating SQL Server 2014 Management</a:t>
            </a:r>
            <a:endParaRPr lang="en-GB" sz="1200" b="1" dirty="0">
              <a:solidFill>
                <a:srgbClr val="336699"/>
              </a:solidFill>
              <a:latin typeface="Arial" panose="020B0604020202020204" pitchFamily="34" charset="0"/>
            </a:endParaRPr>
          </a:p>
        </p:txBody>
      </p:sp>
      <p:sp>
        <p:nvSpPr>
          <p:cNvPr id="7" name="TextBox 6"/>
          <p:cNvSpPr txBox="1"/>
          <p:nvPr/>
        </p:nvSpPr>
        <p:spPr>
          <a:xfrm>
            <a:off x="23446" y="8866554"/>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21347116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Backup master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ensure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Transact-SQL (T-SQL)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type is selected. Then, in the Command box, type the following Transact-SQL,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Parse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BACKUP DATABASE master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DISK = 'master.bak';</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457200" lvl="0">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Because no folder path is specified, the command will store the back up in the default backup folder for the SQL Server instance.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Job Step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window,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Job</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window,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Targets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Target multiple servers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Then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MIA-SQL\SQL2</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Run a Job on a Target Server</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Object Explorer, right-click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Backup master database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 Job at Step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 Jobs – MIA-SQL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Object Explorer,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drop-down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Database Engine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Then connect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MIA-SQL\SQL2</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instance using Windows authentication.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Object Explorer,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MIA-SQL\SQL2</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 Server Agent (TSX: MIA-SQL)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Jobs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Right-click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Backup master database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job on MIA-SQL\SQL2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View History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Review the job history to verify that is has been executed successfully,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SQL Server Management Studio without saving any files.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File Explorer, browse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C:\Program Files\Microsoft SQL Server\MSSQL12. SQL2\MSSQL\Backup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 (clicking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Continue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if prompted) and verify it contains a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master.bak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file created in the last few minutes.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File Explorer.</a:t>
            </a:r>
            <a:endParaRPr lang="en-GB" dirty="0"/>
          </a:p>
        </p:txBody>
      </p:sp>
      <p:sp>
        <p:nvSpPr>
          <p:cNvPr id="4" name="Slide Number Placeholder 3"/>
          <p:cNvSpPr>
            <a:spLocks noGrp="1"/>
          </p:cNvSpPr>
          <p:nvPr>
            <p:ph type="sldNum" sz="quarter" idx="10"/>
          </p:nvPr>
        </p:nvSpPr>
        <p:spPr/>
        <p:txBody>
          <a:bodyPr/>
          <a:lstStyle/>
          <a:p>
            <a:fld id="{FC4F9743-3966-4329-AA5E-E52A96580C59}" type="slidenum">
              <a:rPr lang="en-GB" smtClean="0"/>
              <a:t>32</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Automating SQL Server 2014 Management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818444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Exercise 1: Creating a Job</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HumanResources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database must be backed up every day. Additionally, after the backup has been created, the backup file must be copied to a folder, which is automatically replicated to a cloud service for offsite storage of various backup files.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2: Scheduling a Job</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have created a job to back up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HumanResources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database. Now you must schedule the job to run automatically each day.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3: Configuring Job Step Security Contexts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have created and scheduled a job to back up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HumanResources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database. However, you want to use security accounts with minimal permissions to perform the job steps.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F9743-3966-4329-AA5E-E52A96580C59}" type="slidenum">
              <a:rPr lang="en-GB" smtClean="0"/>
              <a:t>33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Automating SQL Server 2014 Management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9145310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FC4F9743-3966-4329-AA5E-E52A96580C59}" type="slidenum">
              <a:rPr lang="en-GB" smtClean="0"/>
              <a:t>34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Automating SQL Server 2014 Management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4008939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Assuming you have administrative control over the local Windows user for the proxy account in this scenario, what considerations would apply to its properties?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key consideration is the password expiry setting for the Windows account. If the password expires and must be reset, the credential in SQL Server will need to be altered. A common approach is to configure the Windows account with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Password does not expire</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User cannot change password</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F9743-3966-4329-AA5E-E52A96580C59}" type="slidenum">
              <a:rPr lang="en-GB" smtClean="0"/>
              <a:t>35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Automating SQL Server 2014 Management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1145925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What functions do you currently perform manually that could be placed in a job?</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Answers will vary, but they may include backups, data transfers, pre-calculating data for reports, archiving backup files, and so on</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Best Practice: </a:t>
            </a:r>
            <a:r>
              <a:rPr lang="en-GB" sz="1000" dirty="0" smtClean="0">
                <a:effectLst/>
                <a:latin typeface="Arial" panose="020B0604020202020204" pitchFamily="34" charset="0"/>
                <a:ea typeface="Calibri" panose="020F0502020204030204" pitchFamily="34" charset="0"/>
                <a:cs typeface="Segoe UI" panose="020B0502040204020203" pitchFamily="34" charset="0"/>
              </a:rPr>
              <a:t>When planning SQL Server Agent jobs, consider the following best practices.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Use SQL Agent jobs to schedule routine tasks.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Create custom categories to group your jobs.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Script your jobs for remote deployment, or in case you need to recreate them.</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Use job history to review job and job step outcomes.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Use Job Activity Monitor to real-time monitor jobs.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Apply the “principle of least privilege” when configuring job step execution identities to avoid creating highly-privileged user accounts.</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F9743-3966-4329-AA5E-E52A96580C59}" type="slidenum">
              <a:rPr lang="en-GB" smtClean="0"/>
              <a:t>36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Automating SQL Server 2014 Management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116853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Talk the students through the benefits of automation, using the examples and scenarios in the student notes.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F9743-3966-4329-AA5E-E52A96580C59}"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Automating SQL Server 2014 Management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898120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Explain why SQL Server Agent should be set to start automatically and describe how to do this.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F9743-3966-4329-AA5E-E52A96580C59}"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Automating SQL Server 2014 Management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11548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Explain the framework for SQL Server Management, using SQL Server Agent.</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F9743-3966-4329-AA5E-E52A96580C59}"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Automating SQL Server 2014 Management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395780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F9743-3966-4329-AA5E-E52A96580C59}"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Automating SQL Server 2014 Management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5804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Explain that a job is a specified series of operations performed sequentially by SQL Server Agent.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Talk through the job step types on the slide and then the code sample. Be sure to point out that the code sample is just creating the job and that you need to run other stored procedures to add the steps and configure the job.</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F9743-3966-4329-AA5E-E52A96580C59}"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Automating SQL Server 2014 Management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360728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Explain how a job consists of individual steps that can be of different types. Review the arguments in the table and show the same properties of a job step in SSMS. Discuss the graphic shown on the slide associated with this topic, noting the different actions taken, depending on the step outcome.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F9743-3966-4329-AA5E-E52A96580C59}"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12: Automating SQL Server 2014 Management</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893445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040189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3501495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041865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423876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2113670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002104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0497740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624122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237939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004353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28147003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97048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198674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2936061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39369045"/>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873423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1633065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2788910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962976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0288880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7171576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402203"/>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72136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3204214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82670369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145232380"/>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3044314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9715041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84035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43472899"/>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08597432"/>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412200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56199431"/>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01393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8199308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1592403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09211335"/>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502881868"/>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281628921"/>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61726066"/>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76041853"/>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4054641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8019319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6885256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93155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5097237"/>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73217329"/>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93312464"/>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8200450"/>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25812045"/>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3506712"/>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525143156"/>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76430396"/>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75575365"/>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3092319"/>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54356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24812530"/>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21444316"/>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512433"/>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77002443"/>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09260735"/>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1545588"/>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2926362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229920800"/>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42251802"/>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80825158"/>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69532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1403616"/>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49887999"/>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85390005"/>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71783485"/>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65097534"/>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41398271"/>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35995509"/>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10835069"/>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8494056"/>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180081581"/>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423062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04523204"/>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65057819"/>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73163306"/>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13119733"/>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8415466"/>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69963215"/>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955337"/>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7935303"/>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57717278"/>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7189138"/>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267444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1989009"/>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95729263"/>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120610523"/>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85292836"/>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09294833"/>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94831135"/>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75519603"/>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21375432"/>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668564"/>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48210478"/>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109267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6831545"/>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55006571"/>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7615254"/>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601768557"/>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680171920"/>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45284602"/>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01244729"/>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17320658"/>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52093673"/>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8812437"/>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50013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460642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32156285"/>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43963180"/>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23860055"/>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4791810"/>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6918568"/>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846624132"/>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54139995"/>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3919692"/>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07796915"/>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30014625"/>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25076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00323431"/>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02406121"/>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43862419"/>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9484698"/>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23976311"/>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86366603"/>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7980331"/>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310070602"/>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203575910"/>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69063286"/>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459118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6702994"/>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1034164"/>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4011620"/>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79773090"/>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8976531"/>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78831395"/>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04365233"/>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9676909"/>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9844842"/>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974383541"/>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708895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16854195"/>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03604523"/>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68644393"/>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59441006"/>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6603153"/>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250243"/>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3144553"/>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4466308"/>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37687747"/>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93277655"/>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16563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791120963"/>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141791354"/>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97975756"/>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5470057"/>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16772568"/>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33211553"/>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37632511"/>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65467030"/>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1648329"/>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86713839"/>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342341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7854700"/>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8251336"/>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67018961"/>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353726048"/>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160325939"/>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9607429"/>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40133238"/>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16817308"/>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04940967"/>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72086897"/>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19360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54254529"/>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37247012"/>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24463279"/>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80405184"/>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54832595"/>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807235522"/>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07064131"/>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73685785"/>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28636578"/>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5943706"/>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410440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03065757"/>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40349816"/>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2377032"/>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77112672"/>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0560287"/>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74426083"/>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94118605"/>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325675732"/>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27883901"/>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0064350"/>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686355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45311216"/>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38047824"/>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2196302"/>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08058079"/>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6425930"/>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19295658"/>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08802131"/>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8359337"/>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1893069"/>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32926571"/>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0573470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69171730"/>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9053371"/>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40336887"/>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79743651"/>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79871481"/>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27935432"/>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8355721"/>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19224304"/>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43456042"/>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59667000"/>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5197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617590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43520599"/>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252296911"/>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739265708"/>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3570955"/>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76528243"/>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3389214"/>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24050169"/>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81626244"/>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5883526"/>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67729949"/>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311081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4099233"/>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32415330"/>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08656893"/>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23236132"/>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141839297"/>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3606120"/>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61455667"/>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05888387"/>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76051936"/>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28160307"/>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21934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65090262"/>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83498860"/>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17769981"/>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1712094"/>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3082195"/>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8856847"/>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04458486"/>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01817381"/>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80575607"/>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56978134"/>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08737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01263183"/>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48773469"/>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5776833"/>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25246664"/>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65781083"/>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59977399"/>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6609505"/>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647485639"/>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6230619"/>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66059226"/>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8344418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82006444"/>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1959156"/>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7982208"/>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4842084"/>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3141734"/>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79123510"/>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33432563"/>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88826985"/>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2321847"/>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023466355"/>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0006720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06325361"/>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38452678"/>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64460871"/>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42634875"/>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7528899"/>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57833563"/>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177648"/>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81173737"/>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65270013"/>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44323452"/>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674278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822269216"/>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577958482"/>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567906192"/>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73085762"/>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41391324"/>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8043963"/>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89997079"/>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16499028"/>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0098987"/>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86043566"/>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241047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733835516"/>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0669708"/>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10161180"/>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571252899"/>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112188713"/>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59433375"/>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22400457"/>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9700130"/>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8286019"/>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09818177"/>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94990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39905266"/>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8876221"/>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83467085"/>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66583983"/>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47105431"/>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366340514"/>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617232139"/>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2176831"/>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95922550"/>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20390015"/>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715377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14195816"/>
      </p:ext>
    </p:extLst>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14480940"/>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9812838"/>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94954532"/>
      </p:ext>
    </p:extLst>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892264"/>
      </p:ext>
    </p:extLst>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9603537"/>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6544358"/>
      </p:ext>
    </p:extLst>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833414727"/>
      </p:ext>
    </p:extLst>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0999525"/>
      </p:ext>
    </p:extLst>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24855351"/>
      </p:ext>
    </p:extLst>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3514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848039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60270318"/>
      </p:ext>
    </p:extLst>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08978638"/>
      </p:ext>
    </p:extLst>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95372276"/>
      </p:ext>
    </p:extLst>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7403618"/>
      </p:ext>
    </p:extLst>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75277538"/>
      </p:ext>
    </p:extLst>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73394985"/>
      </p:ext>
    </p:extLst>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8830453"/>
      </p:ext>
    </p:extLst>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0871195"/>
      </p:ext>
    </p:extLst>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06435191"/>
      </p:ext>
    </p:extLst>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64089054"/>
      </p:ext>
    </p:extLst>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0985581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02698812"/>
      </p:ext>
    </p:extLst>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90316229"/>
      </p:ext>
    </p:extLst>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4430148"/>
      </p:ext>
    </p:extLst>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62717314"/>
      </p:ext>
    </p:extLst>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8519884"/>
      </p:ext>
    </p:extLst>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6516413"/>
      </p:ext>
    </p:extLst>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63630711"/>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46035870"/>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6927762"/>
      </p:ext>
    </p:extLst>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7141489"/>
      </p:ext>
    </p:extLst>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0911233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30677446"/>
      </p:ext>
    </p:extLst>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91945197"/>
      </p:ext>
    </p:extLst>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01812862"/>
      </p:ext>
    </p:extLst>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62825071"/>
      </p:ext>
    </p:extLst>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34897490"/>
      </p:ext>
    </p:extLst>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64112608"/>
      </p:ext>
    </p:extLst>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4814789"/>
      </p:ext>
    </p:extLst>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00450805"/>
      </p:ext>
    </p:extLst>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59449873"/>
      </p:ext>
    </p:extLst>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98765546"/>
      </p:ext>
    </p:extLst>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174406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7233923"/>
      </p:ext>
    </p:extLst>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15584809"/>
      </p:ext>
    </p:extLst>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172852484"/>
      </p:ext>
    </p:extLst>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22155628"/>
      </p:ext>
    </p:extLst>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10876228"/>
      </p:ext>
    </p:extLst>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97447408"/>
      </p:ext>
    </p:extLst>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79132406"/>
      </p:ext>
    </p:extLst>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403963"/>
      </p:ext>
    </p:extLst>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5556246"/>
      </p:ext>
    </p:extLst>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94137877"/>
      </p:ext>
    </p:extLst>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7375231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57543180"/>
      </p:ext>
    </p:extLst>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88740154"/>
      </p:ext>
    </p:extLst>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12241994"/>
      </p:ext>
    </p:extLst>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874494168"/>
      </p:ext>
    </p:extLst>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645272297"/>
      </p:ext>
    </p:extLst>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32768229"/>
      </p:ext>
    </p:extLst>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73123274"/>
      </p:ext>
    </p:extLst>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6843210"/>
      </p:ext>
    </p:extLst>
  </p:cSld>
  <p:clrMapOvr>
    <a:masterClrMapping/>
  </p:clrMapOvr>
</p:sldLayout>
</file>

<file path=ppt/slideLayouts/slideLayout4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25862224"/>
      </p:ext>
    </p:extLst>
  </p:cSld>
  <p:clrMapOvr>
    <a:masterClrMapping/>
  </p:clrMapOvr>
</p:sldLayout>
</file>

<file path=ppt/slideLayouts/slideLayout4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08442435"/>
      </p:ext>
    </p:extLst>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389241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87597255"/>
      </p:ext>
    </p:extLst>
  </p:cSld>
  <p:clrMapOvr>
    <a:masterClrMapping/>
  </p:clrMapOvr>
</p:sldLayout>
</file>

<file path=ppt/slideLayouts/slideLayout4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817244"/>
      </p:ext>
    </p:extLst>
  </p:cSld>
  <p:clrMapOvr>
    <a:masterClrMapping/>
  </p:clrMapOvr>
</p:sldLayout>
</file>

<file path=ppt/slideLayouts/slideLayout4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86100249"/>
      </p:ext>
    </p:extLst>
  </p:cSld>
  <p:clrMapOvr>
    <a:masterClrMapping/>
  </p:clrMapOvr>
</p:sldLayout>
</file>

<file path=ppt/slideLayouts/slideLayout4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24565355"/>
      </p:ext>
    </p:extLst>
  </p:cSld>
  <p:clrMapOvr>
    <a:masterClrMapping/>
  </p:clrMapOvr>
</p:sldLayout>
</file>

<file path=ppt/slideLayouts/slideLayout4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14238451"/>
      </p:ext>
    </p:extLst>
  </p:cSld>
  <p:clrMapOvr>
    <a:masterClrMapping/>
  </p:clrMapOvr>
</p:sldLayout>
</file>

<file path=ppt/slideLayouts/slideLayout45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46779493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444263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4036527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6945638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23067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695837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1197777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4177895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199176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936975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875144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349820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5323153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710832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693090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46299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7007912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746249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0811736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634575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5191316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696433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452165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6855756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903411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0680916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86381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7759527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248358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2227706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30154766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16586199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404214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0222902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1900106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009257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2726342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0533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17940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1048742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9345642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6685630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5380473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714690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68464466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0037206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930300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4196592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37775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5836553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9069268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282606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2648026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076801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766802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7971552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2100756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85676839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5240017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66403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13" Type="http://schemas.openxmlformats.org/officeDocument/2006/relationships/theme" Target="../theme/theme27.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slideLayout" Target="../slideLayouts/slideLayout324.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2.xml"/><Relationship Id="rId13" Type="http://schemas.openxmlformats.org/officeDocument/2006/relationships/theme" Target="../theme/theme28.xml"/><Relationship Id="rId3" Type="http://schemas.openxmlformats.org/officeDocument/2006/relationships/slideLayout" Target="../slideLayouts/slideLayout327.xml"/><Relationship Id="rId7" Type="http://schemas.openxmlformats.org/officeDocument/2006/relationships/slideLayout" Target="../slideLayouts/slideLayout331.xml"/><Relationship Id="rId12" Type="http://schemas.openxmlformats.org/officeDocument/2006/relationships/slideLayout" Target="../slideLayouts/slideLayout336.xml"/><Relationship Id="rId2" Type="http://schemas.openxmlformats.org/officeDocument/2006/relationships/slideLayout" Target="../slideLayouts/slideLayout326.xml"/><Relationship Id="rId1" Type="http://schemas.openxmlformats.org/officeDocument/2006/relationships/slideLayout" Target="../slideLayouts/slideLayout325.xml"/><Relationship Id="rId6" Type="http://schemas.openxmlformats.org/officeDocument/2006/relationships/slideLayout" Target="../slideLayouts/slideLayout330.xml"/><Relationship Id="rId11" Type="http://schemas.openxmlformats.org/officeDocument/2006/relationships/slideLayout" Target="../slideLayouts/slideLayout335.xml"/><Relationship Id="rId5" Type="http://schemas.openxmlformats.org/officeDocument/2006/relationships/slideLayout" Target="../slideLayouts/slideLayout329.xml"/><Relationship Id="rId10" Type="http://schemas.openxmlformats.org/officeDocument/2006/relationships/slideLayout" Target="../slideLayouts/slideLayout334.xml"/><Relationship Id="rId4" Type="http://schemas.openxmlformats.org/officeDocument/2006/relationships/slideLayout" Target="../slideLayouts/slideLayout328.xml"/><Relationship Id="rId9" Type="http://schemas.openxmlformats.org/officeDocument/2006/relationships/slideLayout" Target="../slideLayouts/slideLayout333.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4.xml"/><Relationship Id="rId13" Type="http://schemas.openxmlformats.org/officeDocument/2006/relationships/theme" Target="../theme/theme29.xml"/><Relationship Id="rId3" Type="http://schemas.openxmlformats.org/officeDocument/2006/relationships/slideLayout" Target="../slideLayouts/slideLayout339.xml"/><Relationship Id="rId7" Type="http://schemas.openxmlformats.org/officeDocument/2006/relationships/slideLayout" Target="../slideLayouts/slideLayout343.xml"/><Relationship Id="rId12" Type="http://schemas.openxmlformats.org/officeDocument/2006/relationships/slideLayout" Target="../slideLayouts/slideLayout348.xml"/><Relationship Id="rId2" Type="http://schemas.openxmlformats.org/officeDocument/2006/relationships/slideLayout" Target="../slideLayouts/slideLayout338.xml"/><Relationship Id="rId1" Type="http://schemas.openxmlformats.org/officeDocument/2006/relationships/slideLayout" Target="../slideLayouts/slideLayout337.xml"/><Relationship Id="rId6" Type="http://schemas.openxmlformats.org/officeDocument/2006/relationships/slideLayout" Target="../slideLayouts/slideLayout342.xml"/><Relationship Id="rId11" Type="http://schemas.openxmlformats.org/officeDocument/2006/relationships/slideLayout" Target="../slideLayouts/slideLayout347.xml"/><Relationship Id="rId5" Type="http://schemas.openxmlformats.org/officeDocument/2006/relationships/slideLayout" Target="../slideLayouts/slideLayout341.xml"/><Relationship Id="rId10" Type="http://schemas.openxmlformats.org/officeDocument/2006/relationships/slideLayout" Target="../slideLayouts/slideLayout346.xml"/><Relationship Id="rId4" Type="http://schemas.openxmlformats.org/officeDocument/2006/relationships/slideLayout" Target="../slideLayouts/slideLayout340.xml"/><Relationship Id="rId9" Type="http://schemas.openxmlformats.org/officeDocument/2006/relationships/slideLayout" Target="../slideLayouts/slideLayout3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56.xml"/><Relationship Id="rId13" Type="http://schemas.openxmlformats.org/officeDocument/2006/relationships/theme" Target="../theme/theme30.xml"/><Relationship Id="rId3" Type="http://schemas.openxmlformats.org/officeDocument/2006/relationships/slideLayout" Target="../slideLayouts/slideLayout351.xml"/><Relationship Id="rId7" Type="http://schemas.openxmlformats.org/officeDocument/2006/relationships/slideLayout" Target="../slideLayouts/slideLayout355.xml"/><Relationship Id="rId12" Type="http://schemas.openxmlformats.org/officeDocument/2006/relationships/slideLayout" Target="../slideLayouts/slideLayout360.xml"/><Relationship Id="rId2" Type="http://schemas.openxmlformats.org/officeDocument/2006/relationships/slideLayout" Target="../slideLayouts/slideLayout350.xml"/><Relationship Id="rId1" Type="http://schemas.openxmlformats.org/officeDocument/2006/relationships/slideLayout" Target="../slideLayouts/slideLayout349.xml"/><Relationship Id="rId6" Type="http://schemas.openxmlformats.org/officeDocument/2006/relationships/slideLayout" Target="../slideLayouts/slideLayout354.xml"/><Relationship Id="rId11" Type="http://schemas.openxmlformats.org/officeDocument/2006/relationships/slideLayout" Target="../slideLayouts/slideLayout359.xml"/><Relationship Id="rId5" Type="http://schemas.openxmlformats.org/officeDocument/2006/relationships/slideLayout" Target="../slideLayouts/slideLayout353.xml"/><Relationship Id="rId10" Type="http://schemas.openxmlformats.org/officeDocument/2006/relationships/slideLayout" Target="../slideLayouts/slideLayout358.xml"/><Relationship Id="rId4" Type="http://schemas.openxmlformats.org/officeDocument/2006/relationships/slideLayout" Target="../slideLayouts/slideLayout352.xml"/><Relationship Id="rId9" Type="http://schemas.openxmlformats.org/officeDocument/2006/relationships/slideLayout" Target="../slideLayouts/slideLayout357.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68.xml"/><Relationship Id="rId13" Type="http://schemas.openxmlformats.org/officeDocument/2006/relationships/theme" Target="../theme/theme31.xml"/><Relationship Id="rId3" Type="http://schemas.openxmlformats.org/officeDocument/2006/relationships/slideLayout" Target="../slideLayouts/slideLayout363.xml"/><Relationship Id="rId7" Type="http://schemas.openxmlformats.org/officeDocument/2006/relationships/slideLayout" Target="../slideLayouts/slideLayout367.xml"/><Relationship Id="rId12" Type="http://schemas.openxmlformats.org/officeDocument/2006/relationships/slideLayout" Target="../slideLayouts/slideLayout372.xml"/><Relationship Id="rId2" Type="http://schemas.openxmlformats.org/officeDocument/2006/relationships/slideLayout" Target="../slideLayouts/slideLayout362.xml"/><Relationship Id="rId1" Type="http://schemas.openxmlformats.org/officeDocument/2006/relationships/slideLayout" Target="../slideLayouts/slideLayout361.xml"/><Relationship Id="rId6" Type="http://schemas.openxmlformats.org/officeDocument/2006/relationships/slideLayout" Target="../slideLayouts/slideLayout366.xml"/><Relationship Id="rId11" Type="http://schemas.openxmlformats.org/officeDocument/2006/relationships/slideLayout" Target="../slideLayouts/slideLayout371.xml"/><Relationship Id="rId5" Type="http://schemas.openxmlformats.org/officeDocument/2006/relationships/slideLayout" Target="../slideLayouts/slideLayout365.xml"/><Relationship Id="rId10" Type="http://schemas.openxmlformats.org/officeDocument/2006/relationships/slideLayout" Target="../slideLayouts/slideLayout370.xml"/><Relationship Id="rId4" Type="http://schemas.openxmlformats.org/officeDocument/2006/relationships/slideLayout" Target="../slideLayouts/slideLayout364.xml"/><Relationship Id="rId9" Type="http://schemas.openxmlformats.org/officeDocument/2006/relationships/slideLayout" Target="../slideLayouts/slideLayout369.xml"/></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80.xml"/><Relationship Id="rId13" Type="http://schemas.openxmlformats.org/officeDocument/2006/relationships/theme" Target="../theme/theme32.xml"/><Relationship Id="rId3" Type="http://schemas.openxmlformats.org/officeDocument/2006/relationships/slideLayout" Target="../slideLayouts/slideLayout375.xml"/><Relationship Id="rId7" Type="http://schemas.openxmlformats.org/officeDocument/2006/relationships/slideLayout" Target="../slideLayouts/slideLayout379.xml"/><Relationship Id="rId12" Type="http://schemas.openxmlformats.org/officeDocument/2006/relationships/slideLayout" Target="../slideLayouts/slideLayout384.xml"/><Relationship Id="rId2" Type="http://schemas.openxmlformats.org/officeDocument/2006/relationships/slideLayout" Target="../slideLayouts/slideLayout374.xml"/><Relationship Id="rId1" Type="http://schemas.openxmlformats.org/officeDocument/2006/relationships/slideLayout" Target="../slideLayouts/slideLayout373.xml"/><Relationship Id="rId6" Type="http://schemas.openxmlformats.org/officeDocument/2006/relationships/slideLayout" Target="../slideLayouts/slideLayout378.xml"/><Relationship Id="rId11" Type="http://schemas.openxmlformats.org/officeDocument/2006/relationships/slideLayout" Target="../slideLayouts/slideLayout383.xml"/><Relationship Id="rId5" Type="http://schemas.openxmlformats.org/officeDocument/2006/relationships/slideLayout" Target="../slideLayouts/slideLayout377.xml"/><Relationship Id="rId10" Type="http://schemas.openxmlformats.org/officeDocument/2006/relationships/slideLayout" Target="../slideLayouts/slideLayout382.xml"/><Relationship Id="rId4" Type="http://schemas.openxmlformats.org/officeDocument/2006/relationships/slideLayout" Target="../slideLayouts/slideLayout376.xml"/><Relationship Id="rId9" Type="http://schemas.openxmlformats.org/officeDocument/2006/relationships/slideLayout" Target="../slideLayouts/slideLayout381.xml"/></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92.xml"/><Relationship Id="rId3" Type="http://schemas.openxmlformats.org/officeDocument/2006/relationships/slideLayout" Target="../slideLayouts/slideLayout387.xml"/><Relationship Id="rId7" Type="http://schemas.openxmlformats.org/officeDocument/2006/relationships/slideLayout" Target="../slideLayouts/slideLayout391.xml"/><Relationship Id="rId12" Type="http://schemas.openxmlformats.org/officeDocument/2006/relationships/theme" Target="../theme/theme33.xml"/><Relationship Id="rId2" Type="http://schemas.openxmlformats.org/officeDocument/2006/relationships/slideLayout" Target="../slideLayouts/slideLayout386.xml"/><Relationship Id="rId1" Type="http://schemas.openxmlformats.org/officeDocument/2006/relationships/slideLayout" Target="../slideLayouts/slideLayout385.xml"/><Relationship Id="rId6" Type="http://schemas.openxmlformats.org/officeDocument/2006/relationships/slideLayout" Target="../slideLayouts/slideLayout390.xml"/><Relationship Id="rId11" Type="http://schemas.openxmlformats.org/officeDocument/2006/relationships/slideLayout" Target="../slideLayouts/slideLayout395.xml"/><Relationship Id="rId5" Type="http://schemas.openxmlformats.org/officeDocument/2006/relationships/slideLayout" Target="../slideLayouts/slideLayout389.xml"/><Relationship Id="rId10" Type="http://schemas.openxmlformats.org/officeDocument/2006/relationships/slideLayout" Target="../slideLayouts/slideLayout394.xml"/><Relationship Id="rId4" Type="http://schemas.openxmlformats.org/officeDocument/2006/relationships/slideLayout" Target="../slideLayouts/slideLayout388.xml"/><Relationship Id="rId9" Type="http://schemas.openxmlformats.org/officeDocument/2006/relationships/slideLayout" Target="../slideLayouts/slideLayout393.xml"/></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403.xml"/><Relationship Id="rId13" Type="http://schemas.openxmlformats.org/officeDocument/2006/relationships/theme" Target="../theme/theme34.xml"/><Relationship Id="rId3" Type="http://schemas.openxmlformats.org/officeDocument/2006/relationships/slideLayout" Target="../slideLayouts/slideLayout398.xml"/><Relationship Id="rId7" Type="http://schemas.openxmlformats.org/officeDocument/2006/relationships/slideLayout" Target="../slideLayouts/slideLayout402.xml"/><Relationship Id="rId12" Type="http://schemas.openxmlformats.org/officeDocument/2006/relationships/slideLayout" Target="../slideLayouts/slideLayout407.xml"/><Relationship Id="rId2" Type="http://schemas.openxmlformats.org/officeDocument/2006/relationships/slideLayout" Target="../slideLayouts/slideLayout397.xml"/><Relationship Id="rId1" Type="http://schemas.openxmlformats.org/officeDocument/2006/relationships/slideLayout" Target="../slideLayouts/slideLayout396.xml"/><Relationship Id="rId6" Type="http://schemas.openxmlformats.org/officeDocument/2006/relationships/slideLayout" Target="../slideLayouts/slideLayout401.xml"/><Relationship Id="rId11" Type="http://schemas.openxmlformats.org/officeDocument/2006/relationships/slideLayout" Target="../slideLayouts/slideLayout406.xml"/><Relationship Id="rId5" Type="http://schemas.openxmlformats.org/officeDocument/2006/relationships/slideLayout" Target="../slideLayouts/slideLayout400.xml"/><Relationship Id="rId10" Type="http://schemas.openxmlformats.org/officeDocument/2006/relationships/slideLayout" Target="../slideLayouts/slideLayout405.xml"/><Relationship Id="rId4" Type="http://schemas.openxmlformats.org/officeDocument/2006/relationships/slideLayout" Target="../slideLayouts/slideLayout399.xml"/><Relationship Id="rId9" Type="http://schemas.openxmlformats.org/officeDocument/2006/relationships/slideLayout" Target="../slideLayouts/slideLayout404.xml"/></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415.xml"/><Relationship Id="rId3" Type="http://schemas.openxmlformats.org/officeDocument/2006/relationships/slideLayout" Target="../slideLayouts/slideLayout410.xml"/><Relationship Id="rId7" Type="http://schemas.openxmlformats.org/officeDocument/2006/relationships/slideLayout" Target="../slideLayouts/slideLayout414.xml"/><Relationship Id="rId12" Type="http://schemas.openxmlformats.org/officeDocument/2006/relationships/theme" Target="../theme/theme35.xml"/><Relationship Id="rId2" Type="http://schemas.openxmlformats.org/officeDocument/2006/relationships/slideLayout" Target="../slideLayouts/slideLayout409.xml"/><Relationship Id="rId1" Type="http://schemas.openxmlformats.org/officeDocument/2006/relationships/slideLayout" Target="../slideLayouts/slideLayout408.xml"/><Relationship Id="rId6" Type="http://schemas.openxmlformats.org/officeDocument/2006/relationships/slideLayout" Target="../slideLayouts/slideLayout413.xml"/><Relationship Id="rId11" Type="http://schemas.openxmlformats.org/officeDocument/2006/relationships/slideLayout" Target="../slideLayouts/slideLayout418.xml"/><Relationship Id="rId5" Type="http://schemas.openxmlformats.org/officeDocument/2006/relationships/slideLayout" Target="../slideLayouts/slideLayout412.xml"/><Relationship Id="rId10" Type="http://schemas.openxmlformats.org/officeDocument/2006/relationships/slideLayout" Target="../slideLayouts/slideLayout417.xml"/><Relationship Id="rId4" Type="http://schemas.openxmlformats.org/officeDocument/2006/relationships/slideLayout" Target="../slideLayouts/slideLayout411.xml"/><Relationship Id="rId9" Type="http://schemas.openxmlformats.org/officeDocument/2006/relationships/slideLayout" Target="../slideLayouts/slideLayout416.xml"/></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426.xml"/><Relationship Id="rId13" Type="http://schemas.openxmlformats.org/officeDocument/2006/relationships/theme" Target="../theme/theme36.xml"/><Relationship Id="rId3" Type="http://schemas.openxmlformats.org/officeDocument/2006/relationships/slideLayout" Target="../slideLayouts/slideLayout421.xml"/><Relationship Id="rId7" Type="http://schemas.openxmlformats.org/officeDocument/2006/relationships/slideLayout" Target="../slideLayouts/slideLayout425.xml"/><Relationship Id="rId12" Type="http://schemas.openxmlformats.org/officeDocument/2006/relationships/slideLayout" Target="../slideLayouts/slideLayout430.xml"/><Relationship Id="rId2" Type="http://schemas.openxmlformats.org/officeDocument/2006/relationships/slideLayout" Target="../slideLayouts/slideLayout420.xml"/><Relationship Id="rId1" Type="http://schemas.openxmlformats.org/officeDocument/2006/relationships/slideLayout" Target="../slideLayouts/slideLayout419.xml"/><Relationship Id="rId6" Type="http://schemas.openxmlformats.org/officeDocument/2006/relationships/slideLayout" Target="../slideLayouts/slideLayout424.xml"/><Relationship Id="rId11" Type="http://schemas.openxmlformats.org/officeDocument/2006/relationships/slideLayout" Target="../slideLayouts/slideLayout429.xml"/><Relationship Id="rId5" Type="http://schemas.openxmlformats.org/officeDocument/2006/relationships/slideLayout" Target="../slideLayouts/slideLayout423.xml"/><Relationship Id="rId10" Type="http://schemas.openxmlformats.org/officeDocument/2006/relationships/slideLayout" Target="../slideLayouts/slideLayout428.xml"/><Relationship Id="rId4" Type="http://schemas.openxmlformats.org/officeDocument/2006/relationships/slideLayout" Target="../slideLayouts/slideLayout422.xml"/><Relationship Id="rId9" Type="http://schemas.openxmlformats.org/officeDocument/2006/relationships/slideLayout" Target="../slideLayouts/slideLayout427.xml"/></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438.xml"/><Relationship Id="rId13" Type="http://schemas.openxmlformats.org/officeDocument/2006/relationships/theme" Target="../theme/theme37.xml"/><Relationship Id="rId3" Type="http://schemas.openxmlformats.org/officeDocument/2006/relationships/slideLayout" Target="../slideLayouts/slideLayout433.xml"/><Relationship Id="rId7" Type="http://schemas.openxmlformats.org/officeDocument/2006/relationships/slideLayout" Target="../slideLayouts/slideLayout437.xml"/><Relationship Id="rId12" Type="http://schemas.openxmlformats.org/officeDocument/2006/relationships/slideLayout" Target="../slideLayouts/slideLayout442.xml"/><Relationship Id="rId2" Type="http://schemas.openxmlformats.org/officeDocument/2006/relationships/slideLayout" Target="../slideLayouts/slideLayout432.xml"/><Relationship Id="rId1" Type="http://schemas.openxmlformats.org/officeDocument/2006/relationships/slideLayout" Target="../slideLayouts/slideLayout431.xml"/><Relationship Id="rId6" Type="http://schemas.openxmlformats.org/officeDocument/2006/relationships/slideLayout" Target="../slideLayouts/slideLayout436.xml"/><Relationship Id="rId11" Type="http://schemas.openxmlformats.org/officeDocument/2006/relationships/slideLayout" Target="../slideLayouts/slideLayout441.xml"/><Relationship Id="rId5" Type="http://schemas.openxmlformats.org/officeDocument/2006/relationships/slideLayout" Target="../slideLayouts/slideLayout435.xml"/><Relationship Id="rId10" Type="http://schemas.openxmlformats.org/officeDocument/2006/relationships/slideLayout" Target="../slideLayouts/slideLayout440.xml"/><Relationship Id="rId4" Type="http://schemas.openxmlformats.org/officeDocument/2006/relationships/slideLayout" Target="../slideLayouts/slideLayout434.xml"/><Relationship Id="rId9" Type="http://schemas.openxmlformats.org/officeDocument/2006/relationships/slideLayout" Target="../slideLayouts/slideLayout439.xml"/></Relationships>
</file>

<file path=ppt/slideMasters/_rels/slideMaster38.xml.rels><?xml version="1.0" encoding="UTF-8" standalone="yes"?>
<Relationships xmlns="http://schemas.openxmlformats.org/package/2006/relationships"><Relationship Id="rId8" Type="http://schemas.openxmlformats.org/officeDocument/2006/relationships/slideLayout" Target="../slideLayouts/slideLayout450.xml"/><Relationship Id="rId13" Type="http://schemas.openxmlformats.org/officeDocument/2006/relationships/theme" Target="../theme/theme38.xml"/><Relationship Id="rId3" Type="http://schemas.openxmlformats.org/officeDocument/2006/relationships/slideLayout" Target="../slideLayouts/slideLayout445.xml"/><Relationship Id="rId7" Type="http://schemas.openxmlformats.org/officeDocument/2006/relationships/slideLayout" Target="../slideLayouts/slideLayout449.xml"/><Relationship Id="rId12" Type="http://schemas.openxmlformats.org/officeDocument/2006/relationships/slideLayout" Target="../slideLayouts/slideLayout454.xml"/><Relationship Id="rId2" Type="http://schemas.openxmlformats.org/officeDocument/2006/relationships/slideLayout" Target="../slideLayouts/slideLayout444.xml"/><Relationship Id="rId1" Type="http://schemas.openxmlformats.org/officeDocument/2006/relationships/slideLayout" Target="../slideLayouts/slideLayout443.xml"/><Relationship Id="rId6" Type="http://schemas.openxmlformats.org/officeDocument/2006/relationships/slideLayout" Target="../slideLayouts/slideLayout448.xml"/><Relationship Id="rId11" Type="http://schemas.openxmlformats.org/officeDocument/2006/relationships/slideLayout" Target="../slideLayouts/slideLayout453.xml"/><Relationship Id="rId5" Type="http://schemas.openxmlformats.org/officeDocument/2006/relationships/slideLayout" Target="../slideLayouts/slideLayout447.xml"/><Relationship Id="rId10" Type="http://schemas.openxmlformats.org/officeDocument/2006/relationships/slideLayout" Target="../slideLayouts/slideLayout452.xml"/><Relationship Id="rId4" Type="http://schemas.openxmlformats.org/officeDocument/2006/relationships/slideLayout" Target="../slideLayouts/slideLayout446.xml"/><Relationship Id="rId9" Type="http://schemas.openxmlformats.org/officeDocument/2006/relationships/slideLayout" Target="../slideLayouts/slideLayout45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9752783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93899716"/>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685901827"/>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05920650"/>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96052721"/>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976130971"/>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84359269"/>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565094317"/>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40177083"/>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08448794"/>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57620068"/>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9229418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6341165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813144420"/>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406820292"/>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37286773"/>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795961660"/>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81847355"/>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111558422"/>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37854003"/>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525722598"/>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951440532"/>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27806431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78163925"/>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03123546"/>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752202616"/>
      </p:ext>
    </p:extLst>
  </p:cSld>
  <p:clrMap bg1="lt1" tx1="dk1" bg2="lt2" tx2="dk2" accent1="accent1" accent2="accent2" accent3="accent3" accent4="accent4" accent5="accent5" accent6="accent6" hlink="hlink" folHlink="folHlink"/>
  <p:sldLayoutIdLst>
    <p:sldLayoutId id="2147484064" r:id="rId1"/>
    <p:sldLayoutId id="2147484065" r:id="rId2"/>
    <p:sldLayoutId id="2147484066" r:id="rId3"/>
    <p:sldLayoutId id="2147484067" r:id="rId4"/>
    <p:sldLayoutId id="2147484068" r:id="rId5"/>
    <p:sldLayoutId id="2147484069" r:id="rId6"/>
    <p:sldLayoutId id="2147484070" r:id="rId7"/>
    <p:sldLayoutId id="2147484071" r:id="rId8"/>
    <p:sldLayoutId id="2147484072" r:id="rId9"/>
    <p:sldLayoutId id="2147484073" r:id="rId10"/>
    <p:sldLayoutId id="2147484074" r:id="rId11"/>
    <p:sldLayoutId id="214748407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991417658"/>
      </p:ext>
    </p:extLst>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88576516"/>
      </p:ext>
    </p:extLst>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 id="214748410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7888457"/>
      </p:ext>
    </p:extLst>
  </p:cSld>
  <p:clrMap bg1="lt1" tx1="dk1" bg2="lt2" tx2="dk2" accent1="accent1" accent2="accent2" accent3="accent3" accent4="accent4" accent5="accent5" accent6="accent6" hlink="hlink" folHlink="folHlink"/>
  <p:sldLayoutIdLst>
    <p:sldLayoutId id="2147484103" r:id="rId1"/>
    <p:sldLayoutId id="2147484104" r:id="rId2"/>
    <p:sldLayoutId id="2147484105" r:id="rId3"/>
    <p:sldLayoutId id="2147484106" r:id="rId4"/>
    <p:sldLayoutId id="2147484107" r:id="rId5"/>
    <p:sldLayoutId id="2147484108" r:id="rId6"/>
    <p:sldLayoutId id="2147484109" r:id="rId7"/>
    <p:sldLayoutId id="2147484110" r:id="rId8"/>
    <p:sldLayoutId id="2147484111" r:id="rId9"/>
    <p:sldLayoutId id="2147484112" r:id="rId10"/>
    <p:sldLayoutId id="2147484113"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042935076"/>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2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76891278"/>
      </p:ext>
    </p:extLst>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 id="214748414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094740186"/>
      </p:ext>
    </p:extLst>
  </p:cSld>
  <p:clrMap bg1="lt1" tx1="dk1" bg2="lt2" tx2="dk2" accent1="accent1" accent2="accent2" accent3="accent3" accent4="accent4" accent5="accent5" accent6="accent6" hlink="hlink" folHlink="folHlink"/>
  <p:sldLayoutIdLst>
    <p:sldLayoutId id="2147484142" r:id="rId1"/>
    <p:sldLayoutId id="2147484143" r:id="rId2"/>
    <p:sldLayoutId id="2147484144" r:id="rId3"/>
    <p:sldLayoutId id="2147484145" r:id="rId4"/>
    <p:sldLayoutId id="2147484146" r:id="rId5"/>
    <p:sldLayoutId id="2147484147" r:id="rId6"/>
    <p:sldLayoutId id="2147484148" r:id="rId7"/>
    <p:sldLayoutId id="2147484149" r:id="rId8"/>
    <p:sldLayoutId id="2147484150" r:id="rId9"/>
    <p:sldLayoutId id="2147484151" r:id="rId10"/>
    <p:sldLayoutId id="2147484152" r:id="rId11"/>
    <p:sldLayoutId id="214748415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5279575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8741797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3506198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533089008"/>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690108075"/>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916260710"/>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8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0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50.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7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4.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10.xml"/><Relationship Id="rId5" Type="http://schemas.openxmlformats.org/officeDocument/2006/relationships/image" Target="../media/image6.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4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6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7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8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9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0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5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3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4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6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7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12</a:t>
            </a:r>
            <a:endParaRPr lang="en-GB" dirty="0"/>
          </a:p>
        </p:txBody>
      </p:sp>
      <p:sp>
        <p:nvSpPr>
          <p:cNvPr id="3" name="Subtitle 2"/>
          <p:cNvSpPr>
            <a:spLocks noGrp="1"/>
          </p:cNvSpPr>
          <p:nvPr>
            <p:ph type="subTitle" sz="quarter" idx="1"/>
          </p:nvPr>
        </p:nvSpPr>
        <p:spPr/>
        <p:txBody>
          <a:bodyPr/>
          <a:lstStyle/>
          <a:p>
            <a:r>
              <a:rPr lang="en-GB" dirty="0" smtClean="0"/>
              <a:t>Automating SQL Server 2014 Management
</a:t>
            </a:r>
            <a:endParaRPr lang="en-GB" dirty="0"/>
          </a:p>
        </p:txBody>
      </p:sp>
    </p:spTree>
    <p:extLst>
      <p:ext uri="{BB962C8B-B14F-4D97-AF65-F5344CB8AC3E}">
        <p14:creationId xmlns:p14="http://schemas.microsoft.com/office/powerpoint/2010/main" val="4143587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Scheduling Jobs for Execution</a:t>
            </a:r>
            <a:endParaRPr lang="en-GB" dirty="0"/>
          </a:p>
        </p:txBody>
      </p:sp>
      <p:sp>
        <p:nvSpPr>
          <p:cNvPr id="4" name="Rectangle 3"/>
          <p:cNvSpPr>
            <a:spLocks noChangeArrowheads="1"/>
          </p:cNvSpPr>
          <p:nvPr/>
        </p:nvSpPr>
        <p:spPr bwMode="auto">
          <a:xfrm>
            <a:off x="5230651" y="1103029"/>
            <a:ext cx="3824308" cy="5562600"/>
          </a:xfrm>
          <a:prstGeom prst="rect">
            <a:avLst/>
          </a:prstGeom>
          <a:solidFill>
            <a:srgbClr val="F6F7EB"/>
          </a:solidFill>
          <a:ln w="9525" algn="ctr">
            <a:solidFill>
              <a:srgbClr val="808080"/>
            </a:solidFill>
            <a:round/>
            <a:headEnd/>
            <a:tailEnd/>
          </a:ln>
          <a:effectLst/>
        </p:spPr>
        <p:txBody>
          <a:bodyPr wrap="square" anchor="t">
            <a:noAutofit/>
          </a:bodyPr>
          <a:lstStyle/>
          <a:p>
            <a:pPr lvl="0" defTabSz="457200" fontAlgn="base">
              <a:lnSpc>
                <a:spcPct val="120000"/>
              </a:lnSpc>
              <a:spcBef>
                <a:spcPct val="0"/>
              </a:spcBef>
              <a:spcAft>
                <a:spcPct val="0"/>
              </a:spcAft>
              <a:buClr>
                <a:srgbClr val="DC0081"/>
              </a:buClr>
            </a:pPr>
            <a:r>
              <a:rPr lang="en-US" b="1" dirty="0">
                <a:solidFill>
                  <a:srgbClr val="000000"/>
                </a:solidFill>
                <a:latin typeface="Segoe UI Light" panose="020B0502040204020203" pitchFamily="34" charset="0"/>
                <a:ea typeface="Segoe UI" panose="020B0502040204020203" pitchFamily="34" charset="0"/>
                <a:cs typeface="Segoe UI Light" panose="020B0502040204020203" pitchFamily="34" charset="0"/>
              </a:rPr>
              <a:t>Job: Backup Transaction Log</a:t>
            </a:r>
          </a:p>
        </p:txBody>
      </p:sp>
      <p:sp>
        <p:nvSpPr>
          <p:cNvPr id="5" name="Text Box 5"/>
          <p:cNvSpPr txBox="1">
            <a:spLocks noChangeArrowheads="1"/>
          </p:cNvSpPr>
          <p:nvPr/>
        </p:nvSpPr>
        <p:spPr bwMode="auto">
          <a:xfrm>
            <a:off x="5415709" y="1845717"/>
            <a:ext cx="2712409"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lvl="0" fontAlgn="base">
              <a:spcBef>
                <a:spcPct val="0"/>
              </a:spcBef>
              <a:spcAft>
                <a:spcPct val="0"/>
              </a:spcAft>
            </a:pPr>
            <a:r>
              <a:rPr lang="en-US" b="1" dirty="0">
                <a:solidFill>
                  <a:srgbClr val="000000"/>
                </a:solidFill>
                <a:latin typeface="Segoe UI Light" panose="020B0502040204020203" pitchFamily="34" charset="0"/>
                <a:ea typeface="Segoe UI" panose="020B0502040204020203" pitchFamily="34" charset="0"/>
                <a:cs typeface="Segoe UI Light" panose="020B0502040204020203" pitchFamily="34" charset="0"/>
              </a:rPr>
              <a:t>Schedule: Mon-Sun Shift 1</a:t>
            </a:r>
          </a:p>
        </p:txBody>
      </p:sp>
      <p:sp>
        <p:nvSpPr>
          <p:cNvPr id="6" name="Text Box 19"/>
          <p:cNvSpPr txBox="1">
            <a:spLocks noChangeArrowheads="1"/>
          </p:cNvSpPr>
          <p:nvPr/>
        </p:nvSpPr>
        <p:spPr bwMode="auto">
          <a:xfrm>
            <a:off x="5942660" y="2820314"/>
            <a:ext cx="1943100" cy="923925"/>
          </a:xfrm>
          <a:prstGeom prst="rect">
            <a:avLst/>
          </a:prstGeom>
          <a:solidFill>
            <a:schemeClr val="bg1"/>
          </a:solidFill>
          <a:ln w="9525">
            <a:solidFill>
              <a:schemeClr val="folHlink"/>
            </a:solidFill>
            <a:miter lim="800000"/>
            <a:headEnd/>
            <a:tailEnd/>
          </a:ln>
          <a:effectLst/>
        </p:spPr>
        <p:txBody>
          <a:bodyPr wrap="square">
            <a:spAutoFit/>
          </a:bodyPr>
          <a:lstStyle/>
          <a:p>
            <a:pPr lvl="0" fontAlgn="base">
              <a:spcBef>
                <a:spcPct val="0"/>
              </a:spcBef>
              <a:spcAft>
                <a:spcPct val="0"/>
              </a:spcAft>
            </a:pPr>
            <a:r>
              <a:rPr lang="en-US" b="1" dirty="0">
                <a:solidFill>
                  <a:srgbClr val="000000"/>
                </a:solidFill>
                <a:latin typeface="Segoe UI Light" panose="020B0502040204020203" pitchFamily="34" charset="0"/>
                <a:ea typeface="Segoe UI" panose="020B0502040204020203" pitchFamily="34" charset="0"/>
                <a:cs typeface="Segoe UI Light" panose="020B0502040204020203" pitchFamily="34" charset="0"/>
              </a:rPr>
              <a:t>Every 1 Hours</a:t>
            </a:r>
          </a:p>
          <a:p>
            <a:pPr lvl="0" fontAlgn="base">
              <a:spcBef>
                <a:spcPct val="0"/>
              </a:spcBef>
              <a:spcAft>
                <a:spcPct val="0"/>
              </a:spcAft>
            </a:pPr>
            <a:r>
              <a:rPr lang="en-US" dirty="0">
                <a:solidFill>
                  <a:srgbClr val="000000"/>
                </a:solidFill>
                <a:latin typeface="Segoe UI Light" panose="020B0502040204020203" pitchFamily="34" charset="0"/>
                <a:ea typeface="Segoe UI" panose="020B0502040204020203" pitchFamily="34" charset="0"/>
                <a:cs typeface="Segoe UI Light" panose="020B0502040204020203" pitchFamily="34" charset="0"/>
              </a:rPr>
              <a:t>From: 8:00 A.M.</a:t>
            </a:r>
            <a:br>
              <a:rPr lang="en-US" dirty="0">
                <a:solidFill>
                  <a:srgbClr val="000000"/>
                </a:solidFill>
                <a:latin typeface="Segoe UI Light" panose="020B0502040204020203" pitchFamily="34" charset="0"/>
                <a:ea typeface="Segoe UI" panose="020B0502040204020203" pitchFamily="34" charset="0"/>
                <a:cs typeface="Segoe UI Light" panose="020B0502040204020203" pitchFamily="34" charset="0"/>
              </a:rPr>
            </a:br>
            <a:r>
              <a:rPr lang="en-US" dirty="0">
                <a:solidFill>
                  <a:srgbClr val="000000"/>
                </a:solidFill>
                <a:latin typeface="Segoe UI Light" panose="020B0502040204020203" pitchFamily="34" charset="0"/>
                <a:ea typeface="Segoe UI" panose="020B0502040204020203" pitchFamily="34" charset="0"/>
                <a:cs typeface="Segoe UI Light" panose="020B0502040204020203" pitchFamily="34" charset="0"/>
              </a:rPr>
              <a:t>To:     5:00 P.M.</a:t>
            </a:r>
          </a:p>
        </p:txBody>
      </p:sp>
      <p:sp>
        <p:nvSpPr>
          <p:cNvPr id="7" name="Text Box 19"/>
          <p:cNvSpPr txBox="1">
            <a:spLocks noChangeArrowheads="1"/>
          </p:cNvSpPr>
          <p:nvPr/>
        </p:nvSpPr>
        <p:spPr bwMode="auto">
          <a:xfrm>
            <a:off x="5942660" y="2313553"/>
            <a:ext cx="1943100" cy="369332"/>
          </a:xfrm>
          <a:prstGeom prst="rect">
            <a:avLst/>
          </a:prstGeom>
          <a:solidFill>
            <a:schemeClr val="bg1"/>
          </a:solidFill>
          <a:ln w="9525">
            <a:solidFill>
              <a:schemeClr val="folHlink"/>
            </a:solidFill>
            <a:miter lim="800000"/>
            <a:headEnd/>
            <a:tailEnd/>
          </a:ln>
          <a:effectLst/>
        </p:spPr>
        <p:txBody>
          <a:bodyPr wrap="square">
            <a:spAutoFit/>
          </a:bodyPr>
          <a:lstStyle/>
          <a:p>
            <a:pPr lvl="0" fontAlgn="base">
              <a:spcBef>
                <a:spcPct val="0"/>
              </a:spcBef>
              <a:spcAft>
                <a:spcPct val="0"/>
              </a:spcAft>
            </a:pPr>
            <a:r>
              <a:rPr lang="en-US" b="1" dirty="0">
                <a:solidFill>
                  <a:srgbClr val="000000"/>
                </a:solidFill>
                <a:latin typeface="Segoe UI Light" panose="020B0502040204020203" pitchFamily="34" charset="0"/>
                <a:ea typeface="Segoe UI" panose="020B0502040204020203" pitchFamily="34" charset="0"/>
                <a:cs typeface="Segoe UI Light" panose="020B0502040204020203" pitchFamily="34" charset="0"/>
              </a:rPr>
              <a:t>Daily Schedule</a:t>
            </a:r>
            <a:endParaRPr lang="en-US" dirty="0">
              <a:solidFill>
                <a:srgbClr val="000000"/>
              </a:solidFill>
              <a:latin typeface="Segoe UI Light" panose="020B0502040204020203" pitchFamily="34" charset="0"/>
              <a:ea typeface="Segoe UI" panose="020B0502040204020203" pitchFamily="34" charset="0"/>
              <a:cs typeface="Segoe UI Light" panose="020B0502040204020203" pitchFamily="34" charset="0"/>
            </a:endParaRPr>
          </a:p>
        </p:txBody>
      </p:sp>
      <p:sp>
        <p:nvSpPr>
          <p:cNvPr id="8" name="Text Box 5"/>
          <p:cNvSpPr txBox="1">
            <a:spLocks noChangeArrowheads="1"/>
          </p:cNvSpPr>
          <p:nvPr/>
        </p:nvSpPr>
        <p:spPr bwMode="auto">
          <a:xfrm>
            <a:off x="5415710" y="4284197"/>
            <a:ext cx="2749279"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lvl="0" fontAlgn="base">
              <a:spcBef>
                <a:spcPct val="0"/>
              </a:spcBef>
              <a:spcAft>
                <a:spcPct val="0"/>
              </a:spcAft>
            </a:pPr>
            <a:r>
              <a:rPr lang="en-US" b="1" dirty="0">
                <a:solidFill>
                  <a:srgbClr val="000000"/>
                </a:solidFill>
                <a:latin typeface="Segoe UI Light" panose="020B0502040204020203" pitchFamily="34" charset="0"/>
                <a:ea typeface="Segoe UI" panose="020B0502040204020203" pitchFamily="34" charset="0"/>
                <a:cs typeface="Segoe UI Light" panose="020B0502040204020203" pitchFamily="34" charset="0"/>
              </a:rPr>
              <a:t>Schedule: Mon-Sun Shift 2</a:t>
            </a:r>
          </a:p>
        </p:txBody>
      </p:sp>
      <p:sp>
        <p:nvSpPr>
          <p:cNvPr id="9" name="Text Box 19"/>
          <p:cNvSpPr txBox="1">
            <a:spLocks noChangeArrowheads="1"/>
          </p:cNvSpPr>
          <p:nvPr/>
        </p:nvSpPr>
        <p:spPr bwMode="auto">
          <a:xfrm>
            <a:off x="5952180" y="5245331"/>
            <a:ext cx="1943100" cy="923925"/>
          </a:xfrm>
          <a:prstGeom prst="rect">
            <a:avLst/>
          </a:prstGeom>
          <a:solidFill>
            <a:schemeClr val="bg1"/>
          </a:solidFill>
          <a:ln w="9525">
            <a:solidFill>
              <a:schemeClr val="folHlink"/>
            </a:solidFill>
            <a:miter lim="800000"/>
            <a:headEnd/>
            <a:tailEnd/>
          </a:ln>
          <a:effectLst/>
        </p:spPr>
        <p:txBody>
          <a:bodyPr wrap="square">
            <a:spAutoFit/>
          </a:bodyPr>
          <a:lstStyle/>
          <a:p>
            <a:pPr lvl="0" fontAlgn="base">
              <a:spcBef>
                <a:spcPct val="0"/>
              </a:spcBef>
              <a:spcAft>
                <a:spcPct val="0"/>
              </a:spcAft>
            </a:pPr>
            <a:r>
              <a:rPr lang="en-US" b="1" dirty="0">
                <a:solidFill>
                  <a:srgbClr val="000000"/>
                </a:solidFill>
                <a:latin typeface="Segoe UI Light" panose="020B0502040204020203" pitchFamily="34" charset="0"/>
                <a:ea typeface="Segoe UI" panose="020B0502040204020203" pitchFamily="34" charset="0"/>
                <a:cs typeface="Segoe UI Light" panose="020B0502040204020203" pitchFamily="34" charset="0"/>
              </a:rPr>
              <a:t>Every 4 Hours</a:t>
            </a:r>
          </a:p>
          <a:p>
            <a:pPr lvl="0" fontAlgn="base">
              <a:spcBef>
                <a:spcPct val="0"/>
              </a:spcBef>
              <a:spcAft>
                <a:spcPct val="0"/>
              </a:spcAft>
            </a:pPr>
            <a:r>
              <a:rPr lang="en-US" dirty="0">
                <a:solidFill>
                  <a:srgbClr val="000000"/>
                </a:solidFill>
                <a:latin typeface="Segoe UI Light" panose="020B0502040204020203" pitchFamily="34" charset="0"/>
                <a:ea typeface="Segoe UI" panose="020B0502040204020203" pitchFamily="34" charset="0"/>
                <a:cs typeface="Segoe UI Light" panose="020B0502040204020203" pitchFamily="34" charset="0"/>
              </a:rPr>
              <a:t>From: 5:01 P.M.</a:t>
            </a:r>
            <a:br>
              <a:rPr lang="en-US" dirty="0">
                <a:solidFill>
                  <a:srgbClr val="000000"/>
                </a:solidFill>
                <a:latin typeface="Segoe UI Light" panose="020B0502040204020203" pitchFamily="34" charset="0"/>
                <a:ea typeface="Segoe UI" panose="020B0502040204020203" pitchFamily="34" charset="0"/>
                <a:cs typeface="Segoe UI Light" panose="020B0502040204020203" pitchFamily="34" charset="0"/>
              </a:rPr>
            </a:br>
            <a:r>
              <a:rPr lang="en-US" dirty="0">
                <a:solidFill>
                  <a:srgbClr val="000000"/>
                </a:solidFill>
                <a:latin typeface="Segoe UI Light" panose="020B0502040204020203" pitchFamily="34" charset="0"/>
                <a:ea typeface="Segoe UI" panose="020B0502040204020203" pitchFamily="34" charset="0"/>
                <a:cs typeface="Segoe UI Light" panose="020B0502040204020203" pitchFamily="34" charset="0"/>
              </a:rPr>
              <a:t>To:     7:59 A.M.</a:t>
            </a:r>
          </a:p>
        </p:txBody>
      </p:sp>
      <p:sp>
        <p:nvSpPr>
          <p:cNvPr id="10" name="Text Box 19"/>
          <p:cNvSpPr txBox="1">
            <a:spLocks noChangeArrowheads="1"/>
          </p:cNvSpPr>
          <p:nvPr/>
        </p:nvSpPr>
        <p:spPr bwMode="auto">
          <a:xfrm>
            <a:off x="5952180" y="4752033"/>
            <a:ext cx="1943100" cy="369332"/>
          </a:xfrm>
          <a:prstGeom prst="rect">
            <a:avLst/>
          </a:prstGeom>
          <a:solidFill>
            <a:schemeClr val="bg1"/>
          </a:solidFill>
          <a:ln w="9525">
            <a:solidFill>
              <a:schemeClr val="folHlink"/>
            </a:solidFill>
            <a:miter lim="800000"/>
            <a:headEnd/>
            <a:tailEnd/>
          </a:ln>
          <a:effectLst/>
        </p:spPr>
        <p:txBody>
          <a:bodyPr wrap="square">
            <a:spAutoFit/>
          </a:bodyPr>
          <a:lstStyle/>
          <a:p>
            <a:pPr lvl="0" fontAlgn="base">
              <a:spcBef>
                <a:spcPct val="0"/>
              </a:spcBef>
              <a:spcAft>
                <a:spcPct val="0"/>
              </a:spcAft>
            </a:pPr>
            <a:r>
              <a:rPr lang="en-US" b="1" dirty="0">
                <a:solidFill>
                  <a:srgbClr val="000000"/>
                </a:solidFill>
                <a:latin typeface="Segoe UI Light" panose="020B0502040204020203" pitchFamily="34" charset="0"/>
                <a:ea typeface="Segoe UI" panose="020B0502040204020203" pitchFamily="34" charset="0"/>
                <a:cs typeface="Segoe UI Light" panose="020B0502040204020203" pitchFamily="34" charset="0"/>
              </a:rPr>
              <a:t>Daily Schedule</a:t>
            </a:r>
            <a:endParaRPr lang="en-US" dirty="0">
              <a:solidFill>
                <a:srgbClr val="000000"/>
              </a:solidFill>
              <a:latin typeface="Segoe UI Light" panose="020B0502040204020203" pitchFamily="34" charset="0"/>
              <a:ea typeface="Segoe UI" panose="020B0502040204020203" pitchFamily="34" charset="0"/>
              <a:cs typeface="Segoe UI Light" panose="020B0502040204020203" pitchFamily="34" charset="0"/>
            </a:endParaRPr>
          </a:p>
        </p:txBody>
      </p:sp>
      <p:sp>
        <p:nvSpPr>
          <p:cNvPr id="11"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Recurrence:</a:t>
            </a:r>
          </a:p>
          <a:p>
            <a:pPr lvl="1"/>
            <a:r>
              <a:rPr lang="en-GB" kern="0" dirty="0">
                <a:solidFill>
                  <a:srgbClr val="000000"/>
                </a:solidFill>
              </a:rPr>
              <a:t>One time</a:t>
            </a:r>
          </a:p>
          <a:p>
            <a:pPr lvl="1"/>
            <a:r>
              <a:rPr lang="en-GB" kern="0" dirty="0">
                <a:solidFill>
                  <a:srgbClr val="000000"/>
                </a:solidFill>
              </a:rPr>
              <a:t>When SQL Server Agent starts</a:t>
            </a:r>
          </a:p>
          <a:p>
            <a:pPr lvl="1"/>
            <a:r>
              <a:rPr lang="en-GB" kern="0" dirty="0">
                <a:solidFill>
                  <a:srgbClr val="000000"/>
                </a:solidFill>
              </a:rPr>
              <a:t>Whenever the CPU is idle</a:t>
            </a:r>
          </a:p>
          <a:p>
            <a:pPr lvl="1"/>
            <a:endParaRPr lang="en-GB" kern="0" dirty="0">
              <a:solidFill>
                <a:srgbClr val="000000"/>
              </a:solidFill>
            </a:endParaRPr>
          </a:p>
          <a:p>
            <a:pPr lvl="0"/>
            <a:r>
              <a:rPr lang="en-GB" kern="0" dirty="0">
                <a:solidFill>
                  <a:srgbClr val="000000"/>
                </a:solidFill>
              </a:rPr>
              <a:t>One job can have multiple </a:t>
            </a:r>
            <a:br>
              <a:rPr lang="en-GB" kern="0" dirty="0">
                <a:solidFill>
                  <a:srgbClr val="000000"/>
                </a:solidFill>
              </a:rPr>
            </a:br>
            <a:r>
              <a:rPr lang="en-GB" kern="0" dirty="0">
                <a:solidFill>
                  <a:srgbClr val="000000"/>
                </a:solidFill>
              </a:rPr>
              <a:t>schedules</a:t>
            </a:r>
          </a:p>
          <a:p>
            <a:pPr lvl="0"/>
            <a:endParaRPr lang="en-GB" kern="0" dirty="0">
              <a:solidFill>
                <a:srgbClr val="000000"/>
              </a:solidFill>
            </a:endParaRPr>
          </a:p>
          <a:p>
            <a:pPr lvl="0"/>
            <a:r>
              <a:rPr lang="en-GB" kern="0" dirty="0">
                <a:solidFill>
                  <a:srgbClr val="000000"/>
                </a:solidFill>
              </a:rPr>
              <a:t>Multiple jobs can share </a:t>
            </a:r>
            <a:br>
              <a:rPr lang="en-GB" kern="0" dirty="0">
                <a:solidFill>
                  <a:srgbClr val="000000"/>
                </a:solidFill>
              </a:rPr>
            </a:br>
            <a:r>
              <a:rPr lang="en-GB" kern="0" dirty="0">
                <a:solidFill>
                  <a:srgbClr val="000000"/>
                </a:solidFill>
              </a:rPr>
              <a:t>one schedule</a:t>
            </a:r>
          </a:p>
          <a:p>
            <a:pPr lvl="1"/>
            <a:endParaRPr lang="en-GB" kern="0" dirty="0">
              <a:solidFill>
                <a:srgbClr val="000000"/>
              </a:solidFill>
            </a:endParaRPr>
          </a:p>
          <a:p>
            <a:pPr lvl="0"/>
            <a:endParaRPr lang="en-GB" kern="0" dirty="0">
              <a:solidFill>
                <a:srgbClr val="000000"/>
              </a:solidFill>
            </a:endParaRPr>
          </a:p>
        </p:txBody>
      </p:sp>
    </p:spTree>
    <p:extLst>
      <p:ext uri="{BB962C8B-B14F-4D97-AF65-F5344CB8AC3E}">
        <p14:creationId xmlns:p14="http://schemas.microsoft.com/office/powerpoint/2010/main" val="1386195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97367090-6e34-4e9e-90cb-c9559a7a62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Creating Jobs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US" kern="0" dirty="0">
                <a:solidFill>
                  <a:srgbClr val="000000"/>
                </a:solidFill>
              </a:rPr>
              <a:t>Create a job</a:t>
            </a:r>
          </a:p>
          <a:p>
            <a:pPr lvl="0"/>
            <a:r>
              <a:rPr lang="en-GB" kern="0" dirty="0">
                <a:solidFill>
                  <a:srgbClr val="000000"/>
                </a:solidFill>
              </a:rPr>
              <a:t>Script a task to a job</a:t>
            </a:r>
          </a:p>
          <a:p>
            <a:pPr lvl="0"/>
            <a:r>
              <a:rPr lang="en-GB" kern="0" dirty="0">
                <a:solidFill>
                  <a:srgbClr val="000000"/>
                </a:solidFill>
              </a:rPr>
              <a:t>Generate scripts for existing jobs</a:t>
            </a:r>
            <a:endParaRPr lang="en-US" kern="0" dirty="0">
              <a:solidFill>
                <a:srgbClr val="000000"/>
              </a:solidFill>
            </a:endParaRPr>
          </a:p>
        </p:txBody>
      </p:sp>
    </p:spTree>
    <p:extLst>
      <p:ext uri="{BB962C8B-B14F-4D97-AF65-F5344CB8AC3E}">
        <p14:creationId xmlns:p14="http://schemas.microsoft.com/office/powerpoint/2010/main" val="428185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546294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293649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Managing SQL Server Agent Jobs</a:t>
            </a:r>
            <a:endParaRPr lang="en-GB" dirty="0"/>
          </a:p>
        </p:txBody>
      </p:sp>
      <p:sp>
        <p:nvSpPr>
          <p:cNvPr id="3" name="Text Placeholder 2"/>
          <p:cNvSpPr>
            <a:spLocks noGrp="1"/>
          </p:cNvSpPr>
          <p:nvPr>
            <p:ph type="body" idx="1"/>
          </p:nvPr>
        </p:nvSpPr>
        <p:spPr/>
        <p:txBody>
          <a:bodyPr/>
          <a:lstStyle/>
          <a:p>
            <a:r>
              <a:rPr lang="en-GB" dirty="0" smtClean="0"/>
              <a:t>Viewing Job History
Querying SQL Server Agent-related System Tables and Views
Troubleshooting Failed Jobs
Demonstration: Viewing Job History</a:t>
            </a:r>
            <a:endParaRPr lang="en-GB" dirty="0"/>
          </a:p>
        </p:txBody>
      </p:sp>
    </p:spTree>
    <p:extLst>
      <p:ext uri="{BB962C8B-B14F-4D97-AF65-F5344CB8AC3E}">
        <p14:creationId xmlns:p14="http://schemas.microsoft.com/office/powerpoint/2010/main" val="2570095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Viewing Job History</a:t>
            </a:r>
            <a:endParaRPr lang="en-GB"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SQL Server Agent </a:t>
            </a:r>
            <a:br>
              <a:rPr lang="en-US" kern="0" dirty="0">
                <a:solidFill>
                  <a:srgbClr val="000000"/>
                </a:solidFill>
              </a:rPr>
            </a:br>
            <a:r>
              <a:rPr lang="en-US" kern="0" dirty="0">
                <a:solidFill>
                  <a:srgbClr val="000000"/>
                </a:solidFill>
              </a:rPr>
              <a:t>writes job history </a:t>
            </a:r>
            <a:br>
              <a:rPr lang="en-US" kern="0" dirty="0">
                <a:solidFill>
                  <a:srgbClr val="000000"/>
                </a:solidFill>
              </a:rPr>
            </a:br>
            <a:r>
              <a:rPr lang="en-US" kern="0" dirty="0">
                <a:solidFill>
                  <a:srgbClr val="000000"/>
                </a:solidFill>
              </a:rPr>
              <a:t>to </a:t>
            </a:r>
            <a:r>
              <a:rPr lang="en-US" b="1" kern="0" dirty="0">
                <a:solidFill>
                  <a:srgbClr val="000000"/>
                </a:solidFill>
              </a:rPr>
              <a:t>msdb</a:t>
            </a:r>
            <a:r>
              <a:rPr lang="en-US" kern="0" dirty="0">
                <a:solidFill>
                  <a:srgbClr val="000000"/>
                </a:solidFill>
              </a:rPr>
              <a:t> and </a:t>
            </a:r>
            <a:br>
              <a:rPr lang="en-US" kern="0" dirty="0">
                <a:solidFill>
                  <a:srgbClr val="000000"/>
                </a:solidFill>
              </a:rPr>
            </a:br>
            <a:r>
              <a:rPr lang="en-US" kern="0" dirty="0">
                <a:solidFill>
                  <a:srgbClr val="000000"/>
                </a:solidFill>
              </a:rPr>
              <a:t>optionally to </a:t>
            </a:r>
            <a:br>
              <a:rPr lang="en-US" kern="0" dirty="0">
                <a:solidFill>
                  <a:srgbClr val="000000"/>
                </a:solidFill>
              </a:rPr>
            </a:br>
            <a:r>
              <a:rPr lang="en-US" kern="0" dirty="0">
                <a:solidFill>
                  <a:srgbClr val="000000"/>
                </a:solidFill>
              </a:rPr>
              <a:t>log files</a:t>
            </a:r>
          </a:p>
          <a:p>
            <a:pPr lvl="0"/>
            <a:endParaRPr lang="en-US" kern="0" dirty="0">
              <a:solidFill>
                <a:srgbClr val="000000"/>
              </a:solidFill>
            </a:endParaRPr>
          </a:p>
          <a:p>
            <a:pPr lvl="0"/>
            <a:endParaRPr lang="en-US" kern="0" dirty="0">
              <a:solidFill>
                <a:srgbClr val="000000"/>
              </a:solidFill>
            </a:endParaRPr>
          </a:p>
          <a:p>
            <a:pPr lvl="0"/>
            <a:r>
              <a:rPr lang="en-US" kern="0" dirty="0">
                <a:solidFill>
                  <a:srgbClr val="000000"/>
                </a:solidFill>
              </a:rPr>
              <a:t>Job Activity Monitor shows current job activity</a:t>
            </a:r>
          </a:p>
          <a:p>
            <a:pPr lvl="0"/>
            <a:endParaRPr lang="en-GB" kern="0" dirty="0">
              <a:solidFill>
                <a:srgbClr val="000000"/>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9842" y="1049030"/>
            <a:ext cx="5267325" cy="287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1412238" y="4753875"/>
            <a:ext cx="5979587" cy="1919880"/>
          </a:xfrm>
          <a:prstGeom prst="rect">
            <a:avLst/>
          </a:prstGeom>
        </p:spPr>
      </p:pic>
    </p:spTree>
    <p:extLst>
      <p:ext uri="{BB962C8B-B14F-4D97-AF65-F5344CB8AC3E}">
        <p14:creationId xmlns:p14="http://schemas.microsoft.com/office/powerpoint/2010/main" val="3461142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Querying SQL Server Agent-related System Tables and Views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Configuration and history in </a:t>
            </a:r>
            <a:r>
              <a:rPr lang="en-US" b="1" kern="0" dirty="0">
                <a:solidFill>
                  <a:srgbClr val="000000"/>
                </a:solidFill>
              </a:rPr>
              <a:t>msdb.dbo</a:t>
            </a:r>
          </a:p>
          <a:p>
            <a:pPr lvl="0"/>
            <a:endParaRPr lang="en-US" kern="0" dirty="0">
              <a:solidFill>
                <a:srgbClr val="000000"/>
              </a:solidFill>
            </a:endParaRPr>
          </a:p>
          <a:p>
            <a:pPr lvl="0"/>
            <a:r>
              <a:rPr lang="en-US" kern="0" dirty="0">
                <a:solidFill>
                  <a:srgbClr val="000000"/>
                </a:solidFill>
              </a:rPr>
              <a:t>Use history tables to automate collection of job history over several systems</a:t>
            </a:r>
          </a:p>
          <a:p>
            <a:pPr lvl="0"/>
            <a:endParaRPr lang="en-US" kern="0" dirty="0">
              <a:solidFill>
                <a:srgbClr val="000000"/>
              </a:solidFill>
            </a:endParaRPr>
          </a:p>
        </p:txBody>
      </p:sp>
      <p:sp>
        <p:nvSpPr>
          <p:cNvPr id="5" name="AutoShape 26"/>
          <p:cNvSpPr>
            <a:spLocks noChangeArrowheads="1"/>
          </p:cNvSpPr>
          <p:nvPr/>
        </p:nvSpPr>
        <p:spPr bwMode="auto">
          <a:xfrm>
            <a:off x="488373" y="3376269"/>
            <a:ext cx="8167254" cy="1938992"/>
          </a:xfrm>
          <a:prstGeom prst="roundRect">
            <a:avLst>
              <a:gd name="adj" fmla="val 0"/>
            </a:avLst>
          </a:prstGeom>
          <a:solidFill>
            <a:srgbClr val="D2D2D2"/>
          </a:solidFill>
          <a:ln>
            <a:noFill/>
            <a:headEnd/>
            <a:tailEnd/>
          </a:ln>
        </p:spPr>
        <p:style>
          <a:lnRef idx="2">
            <a:schemeClr val="accent1"/>
          </a:lnRef>
          <a:fillRef idx="1">
            <a:schemeClr val="lt1"/>
          </a:fillRef>
          <a:effectRef idx="0">
            <a:schemeClr val="accent1"/>
          </a:effectRef>
          <a:fontRef idx="minor">
            <a:schemeClr val="dk1"/>
          </a:fontRef>
        </p:style>
        <p:txBody>
          <a:bodyPr wrap="square" lIns="45720" rIns="4572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2000" b="0" dirty="0">
                <a:solidFill>
                  <a:srgbClr val="000000"/>
                </a:solidFill>
                <a:latin typeface="Lucida Sans Unicode" panose="020B0602030504020204" pitchFamily="34" charset="0"/>
                <a:cs typeface="Lucida Sans Unicode" panose="020B0602030504020204" pitchFamily="34" charset="0"/>
              </a:rPr>
              <a:t>SELECT j.name, jh.run_date, jh.run_time, jh.message</a:t>
            </a:r>
          </a:p>
          <a:p>
            <a:pPr lvl="0"/>
            <a:r>
              <a:rPr lang="de-AT" sz="2000" b="0" dirty="0">
                <a:solidFill>
                  <a:srgbClr val="000000"/>
                </a:solidFill>
                <a:latin typeface="Lucida Sans Unicode" panose="020B0602030504020204" pitchFamily="34" charset="0"/>
                <a:cs typeface="Lucida Sans Unicode" panose="020B0602030504020204" pitchFamily="34" charset="0"/>
              </a:rPr>
              <a:t>FROM msdb.dbo.sysjobhistory AS jh </a:t>
            </a:r>
          </a:p>
          <a:p>
            <a:pPr lvl="0"/>
            <a:r>
              <a:rPr lang="de-AT" sz="2000" b="0" dirty="0">
                <a:solidFill>
                  <a:srgbClr val="000000"/>
                </a:solidFill>
                <a:latin typeface="Lucida Sans Unicode" panose="020B0602030504020204" pitchFamily="34" charset="0"/>
                <a:cs typeface="Lucida Sans Unicode" panose="020B0602030504020204" pitchFamily="34" charset="0"/>
              </a:rPr>
              <a:t>INNER JOIN msdb.dbo.sysjobs AS j</a:t>
            </a:r>
          </a:p>
          <a:p>
            <a:pPr lvl="0"/>
            <a:r>
              <a:rPr lang="de-AT" sz="2000" b="0" dirty="0">
                <a:solidFill>
                  <a:srgbClr val="000000"/>
                </a:solidFill>
                <a:latin typeface="Lucida Sans Unicode" panose="020B0602030504020204" pitchFamily="34" charset="0"/>
                <a:cs typeface="Lucida Sans Unicode" panose="020B0602030504020204" pitchFamily="34" charset="0"/>
              </a:rPr>
              <a:t>ON </a:t>
            </a:r>
            <a:r>
              <a:rPr lang="en-US" sz="2000" b="0" dirty="0" err="1">
                <a:solidFill>
                  <a:srgbClr val="000000"/>
                </a:solidFill>
                <a:latin typeface="Lucida Sans Unicode" panose="020B0602030504020204" pitchFamily="34" charset="0"/>
                <a:cs typeface="Lucida Sans Unicode" panose="020B0602030504020204" pitchFamily="34" charset="0"/>
              </a:rPr>
              <a:t>jh</a:t>
            </a:r>
            <a:r>
              <a:rPr lang="de-AT" sz="2000" b="0" dirty="0">
                <a:solidFill>
                  <a:srgbClr val="000000"/>
                </a:solidFill>
                <a:latin typeface="Lucida Sans Unicode" panose="020B0602030504020204" pitchFamily="34" charset="0"/>
                <a:cs typeface="Lucida Sans Unicode" panose="020B0602030504020204" pitchFamily="34" charset="0"/>
              </a:rPr>
              <a:t>.job_id = j.job_id	</a:t>
            </a:r>
          </a:p>
          <a:p>
            <a:pPr lvl="0"/>
            <a:r>
              <a:rPr lang="de-AT" sz="2000" b="0" dirty="0">
                <a:solidFill>
                  <a:srgbClr val="000000"/>
                </a:solidFill>
                <a:latin typeface="Lucida Sans Unicode" panose="020B0602030504020204" pitchFamily="34" charset="0"/>
                <a:cs typeface="Lucida Sans Unicode" panose="020B0602030504020204" pitchFamily="34" charset="0"/>
              </a:rPr>
              <a:t>WHERE </a:t>
            </a:r>
            <a:r>
              <a:rPr lang="en-US" sz="2000" b="0" dirty="0">
                <a:solidFill>
                  <a:srgbClr val="000000"/>
                </a:solidFill>
                <a:latin typeface="Lucida Sans Unicode" panose="020B0602030504020204" pitchFamily="34" charset="0"/>
                <a:cs typeface="Lucida Sans Unicode" panose="020B0602030504020204" pitchFamily="34" charset="0"/>
              </a:rPr>
              <a:t>jh</a:t>
            </a:r>
            <a:r>
              <a:rPr lang="de-AT" sz="2000" b="0" dirty="0">
                <a:solidFill>
                  <a:srgbClr val="000000"/>
                </a:solidFill>
                <a:latin typeface="Lucida Sans Unicode" panose="020B0602030504020204" pitchFamily="34" charset="0"/>
                <a:cs typeface="Lucida Sans Unicode" panose="020B0602030504020204" pitchFamily="34" charset="0"/>
              </a:rPr>
              <a:t>.step_id = 0; </a:t>
            </a:r>
          </a:p>
          <a:p>
            <a:pPr lvl="0"/>
            <a:r>
              <a:rPr lang="de-AT" sz="2000" b="0" dirty="0">
                <a:solidFill>
                  <a:srgbClr val="000000"/>
                </a:solidFill>
                <a:latin typeface="Lucida Sans Unicode" panose="020B0602030504020204" pitchFamily="34" charset="0"/>
                <a:cs typeface="Lucida Sans Unicode" panose="020B0602030504020204" pitchFamily="34" charset="0"/>
              </a:rPr>
              <a:t>GO</a:t>
            </a:r>
            <a:endParaRPr lang="en-AU" sz="2000" b="0" dirty="0">
              <a:solidFill>
                <a:srgbClr val="000000"/>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3883203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Troubleshooting Failed Jobs</a:t>
            </a:r>
            <a:endParaRPr lang="en-GB" dirty="0"/>
          </a:p>
        </p:txBody>
      </p:sp>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7189" y="966998"/>
            <a:ext cx="2747954" cy="1717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4"/>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SQL Server Agent status:</a:t>
            </a:r>
          </a:p>
          <a:p>
            <a:pPr lvl="1"/>
            <a:r>
              <a:rPr lang="en-GB" kern="0" dirty="0">
                <a:solidFill>
                  <a:srgbClr val="000000"/>
                </a:solidFill>
              </a:rPr>
              <a:t>Is the service account valid?</a:t>
            </a:r>
          </a:p>
          <a:p>
            <a:pPr lvl="1"/>
            <a:r>
              <a:rPr lang="en-GB" kern="0" dirty="0">
                <a:solidFill>
                  <a:srgbClr val="000000"/>
                </a:solidFill>
              </a:rPr>
              <a:t>Is the </a:t>
            </a:r>
            <a:r>
              <a:rPr lang="en-GB" b="1" kern="0" dirty="0">
                <a:solidFill>
                  <a:srgbClr val="000000"/>
                </a:solidFill>
              </a:rPr>
              <a:t>msdb</a:t>
            </a:r>
            <a:r>
              <a:rPr lang="en-GB" kern="0" dirty="0">
                <a:solidFill>
                  <a:srgbClr val="000000"/>
                </a:solidFill>
              </a:rPr>
              <a:t> database online?</a:t>
            </a:r>
          </a:p>
          <a:p>
            <a:pPr lvl="0"/>
            <a:r>
              <a:rPr lang="en-GB" kern="0" dirty="0">
                <a:solidFill>
                  <a:srgbClr val="000000"/>
                </a:solidFill>
              </a:rPr>
              <a:t>Job history:</a:t>
            </a:r>
          </a:p>
          <a:p>
            <a:pPr lvl="1"/>
            <a:r>
              <a:rPr lang="en-GB" kern="0" dirty="0">
                <a:solidFill>
                  <a:srgbClr val="000000"/>
                </a:solidFill>
              </a:rPr>
              <a:t>Job outcome identifies the last step to execute</a:t>
            </a:r>
          </a:p>
          <a:p>
            <a:pPr lvl="1"/>
            <a:r>
              <a:rPr lang="en-GB" kern="0" dirty="0">
                <a:solidFill>
                  <a:srgbClr val="000000"/>
                </a:solidFill>
              </a:rPr>
              <a:t>Job step outcome identifies why the step failed</a:t>
            </a:r>
          </a:p>
          <a:p>
            <a:pPr lvl="0"/>
            <a:r>
              <a:rPr lang="en-GB" kern="0" dirty="0">
                <a:solidFill>
                  <a:srgbClr val="000000"/>
                </a:solidFill>
              </a:rPr>
              <a:t>Job execution:</a:t>
            </a:r>
          </a:p>
          <a:p>
            <a:pPr lvl="1"/>
            <a:r>
              <a:rPr lang="en-GB" kern="0" dirty="0">
                <a:solidFill>
                  <a:srgbClr val="000000"/>
                </a:solidFill>
              </a:rPr>
              <a:t>Is the job enabled?</a:t>
            </a:r>
          </a:p>
          <a:p>
            <a:pPr lvl="1"/>
            <a:r>
              <a:rPr lang="en-GB" kern="0" dirty="0">
                <a:solidFill>
                  <a:srgbClr val="000000"/>
                </a:solidFill>
              </a:rPr>
              <a:t>Is the job scheduled?</a:t>
            </a:r>
          </a:p>
          <a:p>
            <a:pPr lvl="1"/>
            <a:r>
              <a:rPr lang="en-GB" kern="0" dirty="0">
                <a:solidFill>
                  <a:srgbClr val="000000"/>
                </a:solidFill>
              </a:rPr>
              <a:t>Is the schedule enabled?</a:t>
            </a:r>
          </a:p>
          <a:p>
            <a:pPr lvl="0"/>
            <a:r>
              <a:rPr lang="en-GB" kern="0" dirty="0">
                <a:solidFill>
                  <a:srgbClr val="000000"/>
                </a:solidFill>
              </a:rPr>
              <a:t>Access to dependencies:</a:t>
            </a:r>
          </a:p>
          <a:p>
            <a:pPr lvl="1"/>
            <a:r>
              <a:rPr lang="en-GB" kern="0" dirty="0">
                <a:solidFill>
                  <a:srgbClr val="000000"/>
                </a:solidFill>
              </a:rPr>
              <a:t>Are all dependent objects available?</a:t>
            </a:r>
          </a:p>
          <a:p>
            <a:pPr lvl="0"/>
            <a:endParaRPr lang="en-GB" kern="0" dirty="0">
              <a:solidFill>
                <a:srgbClr val="000000"/>
              </a:solidFill>
            </a:endParaRPr>
          </a:p>
        </p:txBody>
      </p:sp>
    </p:spTree>
    <p:extLst>
      <p:ext uri="{BB962C8B-B14F-4D97-AF65-F5344CB8AC3E}">
        <p14:creationId xmlns:p14="http://schemas.microsoft.com/office/powerpoint/2010/main" val="4220484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131c5506-ac05-4d5d-8c74-07864b59821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Viewing Job History</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US" kern="0" dirty="0">
                <a:solidFill>
                  <a:srgbClr val="000000"/>
                </a:solidFill>
              </a:rPr>
              <a:t>Run jobs</a:t>
            </a:r>
          </a:p>
          <a:p>
            <a:pPr lvl="0"/>
            <a:r>
              <a:rPr lang="en-US" kern="0" dirty="0">
                <a:solidFill>
                  <a:srgbClr val="000000"/>
                </a:solidFill>
              </a:rPr>
              <a:t>Troubleshoot a failed job</a:t>
            </a:r>
          </a:p>
          <a:p>
            <a:pPr marL="0" lvl="0" indent="0">
              <a:buNone/>
            </a:pPr>
            <a:endParaRPr lang="en-US" kern="0" dirty="0">
              <a:solidFill>
                <a:srgbClr val="000000"/>
              </a:solidFill>
            </a:endParaRPr>
          </a:p>
        </p:txBody>
      </p:sp>
    </p:spTree>
    <p:extLst>
      <p:ext uri="{BB962C8B-B14F-4D97-AF65-F5344CB8AC3E}">
        <p14:creationId xmlns:p14="http://schemas.microsoft.com/office/powerpoint/2010/main" val="429801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869512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Automating SQL Server Management
Implementing SQL Server Agent Jobs
Managing SQL Server Agent Jobs
Managing Job Step Security Contexts
Managing Jobs on Multiple Servers</a:t>
            </a:r>
            <a:endParaRPr lang="en-GB" dirty="0"/>
          </a:p>
        </p:txBody>
      </p:sp>
    </p:spTree>
    <p:extLst>
      <p:ext uri="{BB962C8B-B14F-4D97-AF65-F5344CB8AC3E}">
        <p14:creationId xmlns:p14="http://schemas.microsoft.com/office/powerpoint/2010/main" val="2498930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25eae2ad-1b15-4dab-9344-8bb9f3a2790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4: Managing Job Step Security Contexts</a:t>
            </a:r>
            <a:endParaRPr lang="en-GB" dirty="0"/>
          </a:p>
        </p:txBody>
      </p:sp>
      <p:sp>
        <p:nvSpPr>
          <p:cNvPr id="3" name="Text Placeholder 2"/>
          <p:cNvSpPr>
            <a:spLocks noGrp="1"/>
          </p:cNvSpPr>
          <p:nvPr>
            <p:ph type="body" idx="1"/>
          </p:nvPr>
        </p:nvSpPr>
        <p:spPr/>
        <p:txBody>
          <a:bodyPr/>
          <a:lstStyle/>
          <a:p>
            <a:r>
              <a:rPr lang="en-GB" dirty="0" smtClean="0"/>
              <a:t>Job Step Security Contexts
Credentials
Proxy Accounts
Demonstration: Configuring Security Context</a:t>
            </a:r>
            <a:endParaRPr lang="en-GB" dirty="0"/>
          </a:p>
        </p:txBody>
      </p:sp>
    </p:spTree>
    <p:extLst>
      <p:ext uri="{BB962C8B-B14F-4D97-AF65-F5344CB8AC3E}">
        <p14:creationId xmlns:p14="http://schemas.microsoft.com/office/powerpoint/2010/main" val="2866881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16f381ab-a522-4fe5-ba27-8a60f5c497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Job Step Security Contexts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Transact-SQL job steps:</a:t>
            </a:r>
          </a:p>
          <a:p>
            <a:pPr lvl="1"/>
            <a:r>
              <a:rPr lang="en-GB" kern="0" dirty="0">
                <a:solidFill>
                  <a:srgbClr val="000000"/>
                </a:solidFill>
              </a:rPr>
              <a:t>SQL Server Agent impersonates the owner of the job</a:t>
            </a:r>
          </a:p>
          <a:p>
            <a:pPr lvl="1"/>
            <a:r>
              <a:rPr lang="en-GB" kern="0" dirty="0">
                <a:solidFill>
                  <a:srgbClr val="000000"/>
                </a:solidFill>
              </a:rPr>
              <a:t>If the owner is a member of </a:t>
            </a:r>
            <a:r>
              <a:rPr lang="en-GB" b="1" kern="0" dirty="0">
                <a:solidFill>
                  <a:srgbClr val="000000"/>
                </a:solidFill>
              </a:rPr>
              <a:t>sysadmin</a:t>
            </a:r>
            <a:r>
              <a:rPr lang="en-GB" kern="0" dirty="0">
                <a:solidFill>
                  <a:srgbClr val="000000"/>
                </a:solidFill>
              </a:rPr>
              <a:t>, the step runs as the SQL Server Agent service account</a:t>
            </a:r>
          </a:p>
          <a:p>
            <a:pPr lvl="1"/>
            <a:r>
              <a:rPr lang="en-GB" kern="0" dirty="0">
                <a:solidFill>
                  <a:srgbClr val="000000"/>
                </a:solidFill>
              </a:rPr>
              <a:t>Members of </a:t>
            </a:r>
            <a:r>
              <a:rPr lang="en-GB" b="1" kern="0" dirty="0">
                <a:solidFill>
                  <a:srgbClr val="000000"/>
                </a:solidFill>
              </a:rPr>
              <a:t>sysadmin</a:t>
            </a:r>
            <a:r>
              <a:rPr lang="en-GB" kern="0" dirty="0">
                <a:solidFill>
                  <a:srgbClr val="000000"/>
                </a:solidFill>
              </a:rPr>
              <a:t> can specify an alternative user</a:t>
            </a:r>
          </a:p>
          <a:p>
            <a:pPr lvl="0"/>
            <a:r>
              <a:rPr lang="en-GB" kern="0" dirty="0">
                <a:solidFill>
                  <a:srgbClr val="000000"/>
                </a:solidFill>
              </a:rPr>
              <a:t>Other types of job steps:</a:t>
            </a:r>
          </a:p>
          <a:p>
            <a:pPr lvl="1"/>
            <a:r>
              <a:rPr lang="en-GB" kern="0" dirty="0">
                <a:solidFill>
                  <a:srgbClr val="000000"/>
                </a:solidFill>
              </a:rPr>
              <a:t>Members of </a:t>
            </a:r>
            <a:r>
              <a:rPr lang="en-GB" b="1" kern="0" dirty="0">
                <a:solidFill>
                  <a:srgbClr val="000000"/>
                </a:solidFill>
              </a:rPr>
              <a:t>sysadmin</a:t>
            </a:r>
            <a:r>
              <a:rPr lang="en-GB" kern="0" dirty="0">
                <a:solidFill>
                  <a:srgbClr val="000000"/>
                </a:solidFill>
              </a:rPr>
              <a:t> use the SQL Server Agent service account</a:t>
            </a:r>
          </a:p>
          <a:p>
            <a:pPr lvl="1"/>
            <a:r>
              <a:rPr lang="en-GB" kern="0" dirty="0">
                <a:solidFill>
                  <a:srgbClr val="000000"/>
                </a:solidFill>
              </a:rPr>
              <a:t>Proxy accounts enable use of different identities</a:t>
            </a:r>
          </a:p>
          <a:p>
            <a:pPr lvl="0"/>
            <a:endParaRPr lang="en-US" kern="0" dirty="0">
              <a:solidFill>
                <a:srgbClr val="000000"/>
              </a:solidFill>
            </a:endParaRPr>
          </a:p>
        </p:txBody>
      </p:sp>
      <p:grpSp>
        <p:nvGrpSpPr>
          <p:cNvPr id="5" name="Group 4" descr="The slide illustrates how job steps use proxy accounts and credentials to link to Windows accounts and gain access to resources."/>
          <p:cNvGrpSpPr/>
          <p:nvPr/>
        </p:nvGrpSpPr>
        <p:grpSpPr>
          <a:xfrm>
            <a:off x="1150154" y="5271931"/>
            <a:ext cx="6664934" cy="1388595"/>
            <a:chOff x="1150154" y="5271931"/>
            <a:chExt cx="6664934" cy="1388595"/>
          </a:xfrm>
        </p:grpSpPr>
        <p:sp>
          <p:nvSpPr>
            <p:cNvPr id="6" name="Right Arrow 5"/>
            <p:cNvSpPr/>
            <p:nvPr/>
          </p:nvSpPr>
          <p:spPr bwMode="auto">
            <a:xfrm>
              <a:off x="1962912" y="5594647"/>
              <a:ext cx="4620768" cy="696547"/>
            </a:xfrm>
            <a:prstGeom prst="rightArrow">
              <a:avLst>
                <a:gd name="adj1" fmla="val 50000"/>
                <a:gd name="adj2" fmla="val 76255"/>
              </a:avLst>
            </a:prstGeom>
            <a:solidFill>
              <a:srgbClr val="002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Segoe UI Light" panose="020B0502040204020203" pitchFamily="34" charset="0"/>
                <a:cs typeface="Segoe UI Light" panose="020B0502040204020203" pitchFamily="34" charset="0"/>
              </a:endParaRPr>
            </a:p>
          </p:txBody>
        </p:sp>
        <p:sp>
          <p:nvSpPr>
            <p:cNvPr id="7" name="TextBox 6"/>
            <p:cNvSpPr txBox="1"/>
            <p:nvPr/>
          </p:nvSpPr>
          <p:spPr>
            <a:xfrm>
              <a:off x="1150154" y="6291106"/>
              <a:ext cx="1013419" cy="369332"/>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Segoe UI Light" panose="020B0502040204020203" pitchFamily="34" charset="0"/>
                  <a:cs typeface="Segoe UI Light" panose="020B0502040204020203" pitchFamily="34" charset="0"/>
                </a:rPr>
                <a:t>Job Step</a:t>
              </a:r>
              <a:endParaRPr lang="en-US" dirty="0">
                <a:solidFill>
                  <a:srgbClr val="000000"/>
                </a:solidFill>
                <a:latin typeface="Segoe UI Light" panose="020B0502040204020203" pitchFamily="34" charset="0"/>
                <a:cs typeface="Segoe UI Light" panose="020B0502040204020203" pitchFamily="34" charset="0"/>
              </a:endParaRPr>
            </a:p>
          </p:txBody>
        </p:sp>
        <p:sp>
          <p:nvSpPr>
            <p:cNvPr id="8" name="TextBox 7"/>
            <p:cNvSpPr txBox="1"/>
            <p:nvPr/>
          </p:nvSpPr>
          <p:spPr>
            <a:xfrm>
              <a:off x="2980879" y="6291194"/>
              <a:ext cx="709425" cy="369332"/>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Segoe UI Light" panose="020B0502040204020203" pitchFamily="34" charset="0"/>
                  <a:cs typeface="Segoe UI Light" panose="020B0502040204020203" pitchFamily="34" charset="0"/>
                </a:rPr>
                <a:t>Proxy</a:t>
              </a:r>
              <a:endParaRPr lang="en-US" dirty="0">
                <a:solidFill>
                  <a:srgbClr val="000000"/>
                </a:solidFill>
                <a:latin typeface="Segoe UI Light" panose="020B0502040204020203" pitchFamily="34" charset="0"/>
                <a:cs typeface="Segoe UI Light" panose="020B0502040204020203" pitchFamily="34" charset="0"/>
              </a:endParaRPr>
            </a:p>
          </p:txBody>
        </p:sp>
        <p:sp>
          <p:nvSpPr>
            <p:cNvPr id="9" name="TextBox 8"/>
            <p:cNvSpPr txBox="1"/>
            <p:nvPr/>
          </p:nvSpPr>
          <p:spPr>
            <a:xfrm>
              <a:off x="4390171" y="6291194"/>
              <a:ext cx="1165897" cy="369332"/>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Segoe UI Light" panose="020B0502040204020203" pitchFamily="34" charset="0"/>
                  <a:cs typeface="Segoe UI Light" panose="020B0502040204020203" pitchFamily="34" charset="0"/>
                </a:rPr>
                <a:t>Credential</a:t>
              </a:r>
              <a:endParaRPr lang="en-US" dirty="0">
                <a:solidFill>
                  <a:srgbClr val="000000"/>
                </a:solidFill>
                <a:latin typeface="Segoe UI Light" panose="020B0502040204020203" pitchFamily="34" charset="0"/>
                <a:cs typeface="Segoe UI Light" panose="020B0502040204020203" pitchFamily="34" charset="0"/>
              </a:endParaRPr>
            </a:p>
          </p:txBody>
        </p:sp>
        <p:sp>
          <p:nvSpPr>
            <p:cNvPr id="10" name="TextBox 9"/>
            <p:cNvSpPr txBox="1"/>
            <p:nvPr/>
          </p:nvSpPr>
          <p:spPr>
            <a:xfrm>
              <a:off x="5887957" y="6288662"/>
              <a:ext cx="1927131" cy="369332"/>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Segoe UI Light" panose="020B0502040204020203" pitchFamily="34" charset="0"/>
                  <a:cs typeface="Segoe UI Light" panose="020B0502040204020203" pitchFamily="34" charset="0"/>
                </a:rPr>
                <a:t>Windows Account</a:t>
              </a:r>
              <a:endParaRPr lang="en-US" dirty="0">
                <a:solidFill>
                  <a:srgbClr val="000000"/>
                </a:soli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67214" y="5280517"/>
              <a:ext cx="1103996" cy="1118815"/>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01083" y="5297719"/>
              <a:ext cx="1087022" cy="1101613"/>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05686" y="5271931"/>
              <a:ext cx="1112470" cy="1127402"/>
            </a:xfrm>
            <a:prstGeom prst="rect">
              <a:avLst/>
            </a:prstGeom>
          </p:spPr>
        </p:pic>
        <p:grpSp>
          <p:nvGrpSpPr>
            <p:cNvPr id="14" name="Group 13"/>
            <p:cNvGrpSpPr>
              <a:grpSpLocks noChangeAspect="1"/>
            </p:cNvGrpSpPr>
            <p:nvPr/>
          </p:nvGrpSpPr>
          <p:grpSpPr>
            <a:xfrm>
              <a:off x="1195820" y="5415720"/>
              <a:ext cx="964270" cy="1242274"/>
              <a:chOff x="6796720" y="4559857"/>
              <a:chExt cx="1283144" cy="1653081"/>
            </a:xfrm>
          </p:grpSpPr>
          <p:sp>
            <p:nvSpPr>
              <p:cNvPr id="15" name="Oval 14"/>
              <p:cNvSpPr/>
              <p:nvPr/>
            </p:nvSpPr>
            <p:spPr bwMode="auto">
              <a:xfrm>
                <a:off x="6796720" y="4614868"/>
                <a:ext cx="1188720" cy="1188720"/>
              </a:xfrm>
              <a:prstGeom prst="ellipse">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nvGrpSpPr>
              <p:cNvPr id="16" name="Group 4"/>
              <p:cNvGrpSpPr>
                <a:grpSpLocks noChangeAspect="1"/>
              </p:cNvGrpSpPr>
              <p:nvPr/>
            </p:nvGrpSpPr>
            <p:grpSpPr bwMode="auto">
              <a:xfrm>
                <a:off x="6819390" y="4559857"/>
                <a:ext cx="1260474" cy="1653081"/>
                <a:chOff x="2787" y="3355"/>
                <a:chExt cx="366" cy="480"/>
              </a:xfrm>
            </p:grpSpPr>
            <p:sp>
              <p:nvSpPr>
                <p:cNvPr id="17" name="AutoShape 3"/>
                <p:cNvSpPr>
                  <a:spLocks noChangeAspect="1" noChangeArrowheads="1" noTextEdit="1"/>
                </p:cNvSpPr>
                <p:nvPr/>
              </p:nvSpPr>
              <p:spPr bwMode="auto">
                <a:xfrm>
                  <a:off x="2787" y="3355"/>
                  <a:ext cx="36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 name="Freeform 17"/>
                <p:cNvSpPr>
                  <a:spLocks noEditPoints="1"/>
                </p:cNvSpPr>
                <p:nvPr/>
              </p:nvSpPr>
              <p:spPr bwMode="auto">
                <a:xfrm>
                  <a:off x="2855" y="3436"/>
                  <a:ext cx="196" cy="196"/>
                </a:xfrm>
                <a:custGeom>
                  <a:avLst/>
                  <a:gdLst>
                    <a:gd name="T0" fmla="*/ 14 w 87"/>
                    <a:gd name="T1" fmla="*/ 2 h 87"/>
                    <a:gd name="T2" fmla="*/ 28 w 87"/>
                    <a:gd name="T3" fmla="*/ 16 h 87"/>
                    <a:gd name="T4" fmla="*/ 25 w 87"/>
                    <a:gd name="T5" fmla="*/ 25 h 87"/>
                    <a:gd name="T6" fmla="*/ 16 w 87"/>
                    <a:gd name="T7" fmla="*/ 28 h 87"/>
                    <a:gd name="T8" fmla="*/ 3 w 87"/>
                    <a:gd name="T9" fmla="*/ 14 h 87"/>
                    <a:gd name="T10" fmla="*/ 7 w 87"/>
                    <a:gd name="T11" fmla="*/ 35 h 87"/>
                    <a:gd name="T12" fmla="*/ 28 w 87"/>
                    <a:gd name="T13" fmla="*/ 39 h 87"/>
                    <a:gd name="T14" fmla="*/ 73 w 87"/>
                    <a:gd name="T15" fmla="*/ 84 h 87"/>
                    <a:gd name="T16" fmla="*/ 83 w 87"/>
                    <a:gd name="T17" fmla="*/ 84 h 87"/>
                    <a:gd name="T18" fmla="*/ 84 w 87"/>
                    <a:gd name="T19" fmla="*/ 83 h 87"/>
                    <a:gd name="T20" fmla="*/ 84 w 87"/>
                    <a:gd name="T21" fmla="*/ 72 h 87"/>
                    <a:gd name="T22" fmla="*/ 39 w 87"/>
                    <a:gd name="T23" fmla="*/ 28 h 87"/>
                    <a:gd name="T24" fmla="*/ 35 w 87"/>
                    <a:gd name="T25" fmla="*/ 7 h 87"/>
                    <a:gd name="T26" fmla="*/ 14 w 87"/>
                    <a:gd name="T27" fmla="*/ 2 h 87"/>
                    <a:gd name="T28" fmla="*/ 81 w 87"/>
                    <a:gd name="T29" fmla="*/ 81 h 87"/>
                    <a:gd name="T30" fmla="*/ 75 w 87"/>
                    <a:gd name="T31" fmla="*/ 81 h 87"/>
                    <a:gd name="T32" fmla="*/ 75 w 87"/>
                    <a:gd name="T33" fmla="*/ 75 h 87"/>
                    <a:gd name="T34" fmla="*/ 81 w 87"/>
                    <a:gd name="T35" fmla="*/ 75 h 87"/>
                    <a:gd name="T36" fmla="*/ 81 w 87"/>
                    <a:gd name="T37" fmla="*/ 8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 h="87">
                      <a:moveTo>
                        <a:pt x="14" y="2"/>
                      </a:moveTo>
                      <a:cubicBezTo>
                        <a:pt x="28" y="16"/>
                        <a:pt x="28" y="16"/>
                        <a:pt x="28" y="16"/>
                      </a:cubicBezTo>
                      <a:cubicBezTo>
                        <a:pt x="25" y="25"/>
                        <a:pt x="25" y="25"/>
                        <a:pt x="25" y="25"/>
                      </a:cubicBezTo>
                      <a:cubicBezTo>
                        <a:pt x="16" y="28"/>
                        <a:pt x="16" y="28"/>
                        <a:pt x="16" y="28"/>
                      </a:cubicBezTo>
                      <a:cubicBezTo>
                        <a:pt x="3" y="14"/>
                        <a:pt x="3" y="14"/>
                        <a:pt x="3" y="14"/>
                      </a:cubicBezTo>
                      <a:cubicBezTo>
                        <a:pt x="0" y="21"/>
                        <a:pt x="1" y="29"/>
                        <a:pt x="7" y="35"/>
                      </a:cubicBezTo>
                      <a:cubicBezTo>
                        <a:pt x="13" y="40"/>
                        <a:pt x="21" y="42"/>
                        <a:pt x="28" y="39"/>
                      </a:cubicBezTo>
                      <a:cubicBezTo>
                        <a:pt x="73" y="84"/>
                        <a:pt x="73" y="84"/>
                        <a:pt x="73" y="84"/>
                      </a:cubicBezTo>
                      <a:cubicBezTo>
                        <a:pt x="76" y="87"/>
                        <a:pt x="80" y="87"/>
                        <a:pt x="83" y="84"/>
                      </a:cubicBezTo>
                      <a:cubicBezTo>
                        <a:pt x="84" y="83"/>
                        <a:pt x="84" y="83"/>
                        <a:pt x="84" y="83"/>
                      </a:cubicBezTo>
                      <a:cubicBezTo>
                        <a:pt x="87" y="80"/>
                        <a:pt x="87" y="75"/>
                        <a:pt x="84" y="72"/>
                      </a:cubicBezTo>
                      <a:cubicBezTo>
                        <a:pt x="39" y="28"/>
                        <a:pt x="39" y="28"/>
                        <a:pt x="39" y="28"/>
                      </a:cubicBezTo>
                      <a:cubicBezTo>
                        <a:pt x="42" y="21"/>
                        <a:pt x="41" y="13"/>
                        <a:pt x="35" y="7"/>
                      </a:cubicBezTo>
                      <a:cubicBezTo>
                        <a:pt x="29" y="1"/>
                        <a:pt x="21" y="0"/>
                        <a:pt x="14" y="2"/>
                      </a:cubicBezTo>
                      <a:close/>
                      <a:moveTo>
                        <a:pt x="81" y="81"/>
                      </a:moveTo>
                      <a:cubicBezTo>
                        <a:pt x="79" y="83"/>
                        <a:pt x="77" y="83"/>
                        <a:pt x="75" y="81"/>
                      </a:cubicBezTo>
                      <a:cubicBezTo>
                        <a:pt x="73" y="79"/>
                        <a:pt x="73" y="76"/>
                        <a:pt x="75" y="75"/>
                      </a:cubicBezTo>
                      <a:cubicBezTo>
                        <a:pt x="77" y="73"/>
                        <a:pt x="79" y="73"/>
                        <a:pt x="81" y="75"/>
                      </a:cubicBezTo>
                      <a:cubicBezTo>
                        <a:pt x="83" y="76"/>
                        <a:pt x="83" y="79"/>
                        <a:pt x="81" y="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 name="Freeform 7"/>
                <p:cNvSpPr>
                  <a:spLocks/>
                </p:cNvSpPr>
                <p:nvPr/>
              </p:nvSpPr>
              <p:spPr bwMode="auto">
                <a:xfrm>
                  <a:off x="2876" y="3444"/>
                  <a:ext cx="185" cy="184"/>
                </a:xfrm>
                <a:custGeom>
                  <a:avLst/>
                  <a:gdLst>
                    <a:gd name="T0" fmla="*/ 80 w 82"/>
                    <a:gd name="T1" fmla="*/ 7 h 82"/>
                    <a:gd name="T2" fmla="*/ 76 w 82"/>
                    <a:gd name="T3" fmla="*/ 3 h 82"/>
                    <a:gd name="T4" fmla="*/ 66 w 82"/>
                    <a:gd name="T5" fmla="*/ 3 h 82"/>
                    <a:gd name="T6" fmla="*/ 37 w 82"/>
                    <a:gd name="T7" fmla="*/ 33 h 82"/>
                    <a:gd name="T8" fmla="*/ 36 w 82"/>
                    <a:gd name="T9" fmla="*/ 41 h 82"/>
                    <a:gd name="T10" fmla="*/ 17 w 82"/>
                    <a:gd name="T11" fmla="*/ 60 h 82"/>
                    <a:gd name="T12" fmla="*/ 17 w 82"/>
                    <a:gd name="T13" fmla="*/ 60 h 82"/>
                    <a:gd name="T14" fmla="*/ 9 w 82"/>
                    <a:gd name="T15" fmla="*/ 62 h 82"/>
                    <a:gd name="T16" fmla="*/ 0 w 82"/>
                    <a:gd name="T17" fmla="*/ 78 h 82"/>
                    <a:gd name="T18" fmla="*/ 4 w 82"/>
                    <a:gd name="T19" fmla="*/ 82 h 82"/>
                    <a:gd name="T20" fmla="*/ 20 w 82"/>
                    <a:gd name="T21" fmla="*/ 73 h 82"/>
                    <a:gd name="T22" fmla="*/ 22 w 82"/>
                    <a:gd name="T23" fmla="*/ 65 h 82"/>
                    <a:gd name="T24" fmla="*/ 41 w 82"/>
                    <a:gd name="T25" fmla="*/ 46 h 82"/>
                    <a:gd name="T26" fmla="*/ 50 w 82"/>
                    <a:gd name="T27" fmla="*/ 46 h 82"/>
                    <a:gd name="T28" fmla="*/ 80 w 82"/>
                    <a:gd name="T29" fmla="*/ 16 h 82"/>
                    <a:gd name="T30" fmla="*/ 80 w 82"/>
                    <a:gd name="T31" fmla="*/ 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 h="82">
                      <a:moveTo>
                        <a:pt x="80" y="7"/>
                      </a:moveTo>
                      <a:cubicBezTo>
                        <a:pt x="76" y="3"/>
                        <a:pt x="76" y="3"/>
                        <a:pt x="76" y="3"/>
                      </a:cubicBezTo>
                      <a:cubicBezTo>
                        <a:pt x="73" y="0"/>
                        <a:pt x="69" y="0"/>
                        <a:pt x="66" y="3"/>
                      </a:cubicBezTo>
                      <a:cubicBezTo>
                        <a:pt x="37" y="33"/>
                        <a:pt x="37" y="33"/>
                        <a:pt x="37" y="33"/>
                      </a:cubicBezTo>
                      <a:cubicBezTo>
                        <a:pt x="34" y="35"/>
                        <a:pt x="34" y="39"/>
                        <a:pt x="36" y="41"/>
                      </a:cubicBezTo>
                      <a:cubicBezTo>
                        <a:pt x="17" y="60"/>
                        <a:pt x="17" y="60"/>
                        <a:pt x="17" y="60"/>
                      </a:cubicBezTo>
                      <a:cubicBezTo>
                        <a:pt x="17" y="60"/>
                        <a:pt x="17" y="60"/>
                        <a:pt x="17" y="60"/>
                      </a:cubicBezTo>
                      <a:cubicBezTo>
                        <a:pt x="9" y="62"/>
                        <a:pt x="9" y="62"/>
                        <a:pt x="9" y="62"/>
                      </a:cubicBezTo>
                      <a:cubicBezTo>
                        <a:pt x="0" y="78"/>
                        <a:pt x="0" y="78"/>
                        <a:pt x="0" y="78"/>
                      </a:cubicBezTo>
                      <a:cubicBezTo>
                        <a:pt x="4" y="82"/>
                        <a:pt x="4" y="82"/>
                        <a:pt x="4" y="82"/>
                      </a:cubicBezTo>
                      <a:cubicBezTo>
                        <a:pt x="20" y="73"/>
                        <a:pt x="20" y="73"/>
                        <a:pt x="20" y="73"/>
                      </a:cubicBezTo>
                      <a:cubicBezTo>
                        <a:pt x="22" y="65"/>
                        <a:pt x="22" y="65"/>
                        <a:pt x="22" y="65"/>
                      </a:cubicBezTo>
                      <a:cubicBezTo>
                        <a:pt x="41" y="46"/>
                        <a:pt x="41" y="46"/>
                        <a:pt x="41" y="46"/>
                      </a:cubicBezTo>
                      <a:cubicBezTo>
                        <a:pt x="44" y="48"/>
                        <a:pt x="48" y="48"/>
                        <a:pt x="50" y="46"/>
                      </a:cubicBezTo>
                      <a:cubicBezTo>
                        <a:pt x="80" y="16"/>
                        <a:pt x="80" y="16"/>
                        <a:pt x="80" y="16"/>
                      </a:cubicBezTo>
                      <a:cubicBezTo>
                        <a:pt x="82" y="14"/>
                        <a:pt x="82" y="10"/>
                        <a:pt x="80" y="7"/>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grpSp>
    </p:spTree>
    <p:extLst>
      <p:ext uri="{BB962C8B-B14F-4D97-AF65-F5344CB8AC3E}">
        <p14:creationId xmlns:p14="http://schemas.microsoft.com/office/powerpoint/2010/main" val="1115677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c1bc8c54-d834-4525-a2da-feb0798a2b0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Credentials</a:t>
            </a:r>
            <a:endParaRPr lang="en-GB" dirty="0"/>
          </a:p>
        </p:txBody>
      </p:sp>
      <p:sp>
        <p:nvSpPr>
          <p:cNvPr id="4" name="Content Placeholder 2"/>
          <p:cNvSpPr txBox="1">
            <a:spLocks/>
          </p:cNvSpPr>
          <p:nvPr/>
        </p:nvSpPr>
        <p:spPr>
          <a:xfrm>
            <a:off x="458788" y="954540"/>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Create a credential:</a:t>
            </a:r>
          </a:p>
          <a:p>
            <a:pPr lvl="0"/>
            <a:endParaRPr lang="en-GB" kern="0" dirty="0">
              <a:solidFill>
                <a:srgbClr val="000000"/>
              </a:solidFill>
            </a:endParaRPr>
          </a:p>
          <a:p>
            <a:pPr lvl="0"/>
            <a:endParaRPr lang="en-GB" kern="0" dirty="0">
              <a:solidFill>
                <a:srgbClr val="000000"/>
              </a:solidFill>
            </a:endParaRPr>
          </a:p>
          <a:p>
            <a:pPr lvl="0"/>
            <a:endParaRPr lang="en-GB" sz="1000" kern="0" dirty="0">
              <a:solidFill>
                <a:srgbClr val="000000"/>
              </a:solidFill>
            </a:endParaRPr>
          </a:p>
          <a:p>
            <a:pPr lvl="0"/>
            <a:r>
              <a:rPr lang="en-GB" kern="0" dirty="0">
                <a:solidFill>
                  <a:srgbClr val="000000"/>
                </a:solidFill>
              </a:rPr>
              <a:t>View credentials:</a:t>
            </a:r>
          </a:p>
          <a:p>
            <a:pPr lvl="0"/>
            <a:endParaRPr lang="en-GB" kern="0" dirty="0">
              <a:solidFill>
                <a:srgbClr val="000000"/>
              </a:solidFill>
            </a:endParaRPr>
          </a:p>
          <a:p>
            <a:pPr lvl="0"/>
            <a:endParaRPr lang="en-GB" sz="900" kern="0" dirty="0">
              <a:solidFill>
                <a:srgbClr val="000000"/>
              </a:solidFill>
            </a:endParaRPr>
          </a:p>
          <a:p>
            <a:pPr lvl="0"/>
            <a:r>
              <a:rPr lang="en-GB" kern="0" dirty="0">
                <a:solidFill>
                  <a:srgbClr val="000000"/>
                </a:solidFill>
              </a:rPr>
              <a:t>Change a credential password</a:t>
            </a:r>
          </a:p>
          <a:p>
            <a:pPr lvl="0"/>
            <a:endParaRPr lang="en-GB" kern="0" dirty="0">
              <a:solidFill>
                <a:srgbClr val="000000"/>
              </a:solidFill>
            </a:endParaRPr>
          </a:p>
          <a:p>
            <a:pPr lvl="0"/>
            <a:endParaRPr lang="en-GB" kern="0" dirty="0">
              <a:solidFill>
                <a:srgbClr val="000000"/>
              </a:solidFill>
            </a:endParaRPr>
          </a:p>
          <a:p>
            <a:pPr lvl="0"/>
            <a:endParaRPr lang="en-GB" sz="700" kern="0" dirty="0">
              <a:solidFill>
                <a:srgbClr val="000000"/>
              </a:solidFill>
            </a:endParaRPr>
          </a:p>
          <a:p>
            <a:pPr lvl="0"/>
            <a:r>
              <a:rPr lang="en-GB" kern="0" dirty="0">
                <a:solidFill>
                  <a:srgbClr val="000000"/>
                </a:solidFill>
              </a:rPr>
              <a:t>Delete a credential</a:t>
            </a:r>
          </a:p>
          <a:p>
            <a:pPr lvl="0"/>
            <a:endParaRPr lang="en-GB" kern="0" dirty="0">
              <a:solidFill>
                <a:srgbClr val="000000"/>
              </a:solidFill>
            </a:endParaRPr>
          </a:p>
          <a:p>
            <a:pPr lvl="0"/>
            <a:endParaRPr lang="en-US" kern="0" dirty="0">
              <a:solidFill>
                <a:srgbClr val="000000"/>
              </a:solidFill>
            </a:endParaRPr>
          </a:p>
        </p:txBody>
      </p:sp>
      <p:sp>
        <p:nvSpPr>
          <p:cNvPr id="5" name="AutoShape 26"/>
          <p:cNvSpPr>
            <a:spLocks noChangeArrowheads="1"/>
          </p:cNvSpPr>
          <p:nvPr/>
        </p:nvSpPr>
        <p:spPr bwMode="auto">
          <a:xfrm>
            <a:off x="524919" y="1463889"/>
            <a:ext cx="8053025" cy="923330"/>
          </a:xfrm>
          <a:prstGeom prst="roundRect">
            <a:avLst>
              <a:gd name="adj" fmla="val 0"/>
            </a:avLst>
          </a:prstGeom>
          <a:solidFill>
            <a:srgbClr val="D2D2D2"/>
          </a:solidFill>
          <a:ln>
            <a:noFill/>
            <a:headEnd/>
            <a:tailEnd/>
          </a:ln>
        </p:spPr>
        <p:style>
          <a:lnRef idx="2">
            <a:schemeClr val="accent1"/>
          </a:lnRef>
          <a:fillRef idx="1">
            <a:schemeClr val="lt1"/>
          </a:fillRef>
          <a:effectRef idx="0">
            <a:schemeClr val="accent1"/>
          </a:effectRef>
          <a:fontRef idx="minor">
            <a:schemeClr val="dk1"/>
          </a:fontRef>
        </p:style>
        <p:txBody>
          <a:bodyPr wrap="square" lIns="45720" rIns="45720">
            <a:spAutoFit/>
          </a:bodyPr>
          <a:lstStyle/>
          <a:p>
            <a:pPr lvl="0" fontAlgn="base">
              <a:spcBef>
                <a:spcPct val="0"/>
              </a:spcBef>
              <a:spcAft>
                <a:spcPct val="0"/>
              </a:spcAft>
            </a:pPr>
            <a:r>
              <a:rPr lang="en-AU" dirty="0">
                <a:solidFill>
                  <a:srgbClr val="000000"/>
                </a:solidFill>
                <a:latin typeface="Lucida Sans Unicode" panose="020B0602030504020204" pitchFamily="34" charset="0"/>
                <a:cs typeface="Lucida Sans Unicode" panose="020B0602030504020204" pitchFamily="34" charset="0"/>
              </a:rPr>
              <a:t>CREATE CREDENTIAL Agent_Export</a:t>
            </a:r>
          </a:p>
          <a:p>
            <a:pPr lvl="0" fontAlgn="base">
              <a:spcBef>
                <a:spcPct val="0"/>
              </a:spcBef>
              <a:spcAft>
                <a:spcPct val="0"/>
              </a:spcAft>
            </a:pPr>
            <a:r>
              <a:rPr lang="en-AU" dirty="0">
                <a:solidFill>
                  <a:srgbClr val="000000"/>
                </a:solidFill>
                <a:latin typeface="Lucida Sans Unicode" panose="020B0602030504020204" pitchFamily="34" charset="0"/>
                <a:cs typeface="Lucida Sans Unicode" panose="020B0602030504020204" pitchFamily="34" charset="0"/>
              </a:rPr>
              <a:t> WITH IDENTITY = N‘ADVENTUREWORKS\Agent_Export', </a:t>
            </a:r>
          </a:p>
          <a:p>
            <a:pPr lvl="0" fontAlgn="base">
              <a:spcBef>
                <a:spcPct val="0"/>
              </a:spcBef>
              <a:spcAft>
                <a:spcPct val="0"/>
              </a:spcAft>
            </a:pPr>
            <a:r>
              <a:rPr lang="en-AU" dirty="0">
                <a:solidFill>
                  <a:srgbClr val="000000"/>
                </a:solidFill>
                <a:latin typeface="Lucida Sans Unicode" panose="020B0602030504020204" pitchFamily="34" charset="0"/>
                <a:cs typeface="Lucida Sans Unicode" panose="020B0602030504020204" pitchFamily="34" charset="0"/>
              </a:rPr>
              <a:t> SECRET = N'Pa$$w0rd';</a:t>
            </a:r>
          </a:p>
        </p:txBody>
      </p:sp>
      <p:sp>
        <p:nvSpPr>
          <p:cNvPr id="6" name="AutoShape 26"/>
          <p:cNvSpPr>
            <a:spLocks noChangeArrowheads="1"/>
          </p:cNvSpPr>
          <p:nvPr/>
        </p:nvSpPr>
        <p:spPr bwMode="auto">
          <a:xfrm>
            <a:off x="524919" y="3266274"/>
            <a:ext cx="8053025" cy="369332"/>
          </a:xfrm>
          <a:prstGeom prst="roundRect">
            <a:avLst>
              <a:gd name="adj" fmla="val 0"/>
            </a:avLst>
          </a:prstGeom>
          <a:solidFill>
            <a:srgbClr val="D2D2D2"/>
          </a:solidFill>
          <a:ln>
            <a:noFill/>
            <a:headEnd/>
            <a:tailEnd/>
          </a:ln>
        </p:spPr>
        <p:style>
          <a:lnRef idx="2">
            <a:schemeClr val="accent1"/>
          </a:lnRef>
          <a:fillRef idx="1">
            <a:schemeClr val="lt1"/>
          </a:fillRef>
          <a:effectRef idx="0">
            <a:schemeClr val="accent1"/>
          </a:effectRef>
          <a:fontRef idx="minor">
            <a:schemeClr val="dk1"/>
          </a:fontRef>
        </p:style>
        <p:txBody>
          <a:bodyPr wrap="square" lIns="45720" rIns="45720">
            <a:spAutoFit/>
          </a:bodyPr>
          <a:lstStyle/>
          <a:p>
            <a:pPr lvl="0" fontAlgn="base">
              <a:spcBef>
                <a:spcPct val="0"/>
              </a:spcBef>
              <a:spcAft>
                <a:spcPct val="0"/>
              </a:spcAft>
            </a:pPr>
            <a:r>
              <a:rPr lang="en-AU" dirty="0">
                <a:solidFill>
                  <a:srgbClr val="000000"/>
                </a:solidFill>
                <a:latin typeface="Lucida Sans Unicode" panose="020B0602030504020204" pitchFamily="34" charset="0"/>
                <a:cs typeface="Lucida Sans Unicode" panose="020B0602030504020204" pitchFamily="34" charset="0"/>
              </a:rPr>
              <a:t>SELECT * FROM sys.credentials;</a:t>
            </a:r>
          </a:p>
        </p:txBody>
      </p:sp>
      <p:sp>
        <p:nvSpPr>
          <p:cNvPr id="7" name="AutoShape 26"/>
          <p:cNvSpPr>
            <a:spLocks noChangeArrowheads="1"/>
          </p:cNvSpPr>
          <p:nvPr/>
        </p:nvSpPr>
        <p:spPr bwMode="auto">
          <a:xfrm>
            <a:off x="524919" y="4409406"/>
            <a:ext cx="8053025" cy="923330"/>
          </a:xfrm>
          <a:prstGeom prst="roundRect">
            <a:avLst>
              <a:gd name="adj" fmla="val 0"/>
            </a:avLst>
          </a:prstGeom>
          <a:solidFill>
            <a:srgbClr val="D2D2D2"/>
          </a:solidFill>
          <a:ln>
            <a:noFill/>
            <a:headEnd/>
            <a:tailEnd/>
          </a:ln>
        </p:spPr>
        <p:style>
          <a:lnRef idx="2">
            <a:schemeClr val="accent1"/>
          </a:lnRef>
          <a:fillRef idx="1">
            <a:schemeClr val="lt1"/>
          </a:fillRef>
          <a:effectRef idx="0">
            <a:schemeClr val="accent1"/>
          </a:effectRef>
          <a:fontRef idx="minor">
            <a:schemeClr val="dk1"/>
          </a:fontRef>
        </p:style>
        <p:txBody>
          <a:bodyPr wrap="square" lIns="45720" rIns="45720">
            <a:spAutoFit/>
          </a:bodyPr>
          <a:lstStyle/>
          <a:p>
            <a:pPr lvl="0" fontAlgn="base">
              <a:spcBef>
                <a:spcPct val="0"/>
              </a:spcBef>
              <a:spcAft>
                <a:spcPct val="0"/>
              </a:spcAft>
            </a:pPr>
            <a:r>
              <a:rPr lang="en-AU" dirty="0">
                <a:solidFill>
                  <a:srgbClr val="000000"/>
                </a:solidFill>
                <a:latin typeface="Lucida Sans Unicode" panose="020B0602030504020204" pitchFamily="34" charset="0"/>
                <a:cs typeface="Lucida Sans Unicode" panose="020B0602030504020204" pitchFamily="34" charset="0"/>
              </a:rPr>
              <a:t>ALTER CREDENTIAL Agent_Export</a:t>
            </a:r>
          </a:p>
          <a:p>
            <a:pPr lvl="0" fontAlgn="base">
              <a:spcBef>
                <a:spcPct val="0"/>
              </a:spcBef>
              <a:spcAft>
                <a:spcPct val="0"/>
              </a:spcAft>
            </a:pPr>
            <a:r>
              <a:rPr lang="en-AU" dirty="0">
                <a:solidFill>
                  <a:srgbClr val="000000"/>
                </a:solidFill>
                <a:latin typeface="Lucida Sans Unicode" panose="020B0602030504020204" pitchFamily="34" charset="0"/>
                <a:cs typeface="Lucida Sans Unicode" panose="020B0602030504020204" pitchFamily="34" charset="0"/>
              </a:rPr>
              <a:t>  WITH IDENTITY = N‘ADVENTUREWORKS\Agent_Export', </a:t>
            </a:r>
          </a:p>
          <a:p>
            <a:pPr lvl="0" fontAlgn="base">
              <a:spcBef>
                <a:spcPct val="0"/>
              </a:spcBef>
              <a:spcAft>
                <a:spcPct val="0"/>
              </a:spcAft>
            </a:pPr>
            <a:r>
              <a:rPr lang="en-AU" dirty="0">
                <a:solidFill>
                  <a:srgbClr val="000000"/>
                </a:solidFill>
                <a:latin typeface="Lucida Sans Unicode" panose="020B0602030504020204" pitchFamily="34" charset="0"/>
                <a:cs typeface="Lucida Sans Unicode" panose="020B0602030504020204" pitchFamily="34" charset="0"/>
              </a:rPr>
              <a:t>  SECRET = N'NewPa$$w0rd';</a:t>
            </a:r>
          </a:p>
        </p:txBody>
      </p:sp>
      <p:sp>
        <p:nvSpPr>
          <p:cNvPr id="8" name="AutoShape 26"/>
          <p:cNvSpPr>
            <a:spLocks noChangeArrowheads="1"/>
          </p:cNvSpPr>
          <p:nvPr/>
        </p:nvSpPr>
        <p:spPr bwMode="auto">
          <a:xfrm>
            <a:off x="524919" y="6168571"/>
            <a:ext cx="8053025" cy="369332"/>
          </a:xfrm>
          <a:prstGeom prst="roundRect">
            <a:avLst>
              <a:gd name="adj" fmla="val 0"/>
            </a:avLst>
          </a:prstGeom>
          <a:solidFill>
            <a:srgbClr val="D2D2D2"/>
          </a:solidFill>
          <a:ln>
            <a:noFill/>
            <a:headEnd/>
            <a:tailEnd/>
          </a:ln>
        </p:spPr>
        <p:style>
          <a:lnRef idx="2">
            <a:schemeClr val="accent1"/>
          </a:lnRef>
          <a:fillRef idx="1">
            <a:schemeClr val="lt1"/>
          </a:fillRef>
          <a:effectRef idx="0">
            <a:schemeClr val="accent1"/>
          </a:effectRef>
          <a:fontRef idx="minor">
            <a:schemeClr val="dk1"/>
          </a:fontRef>
        </p:style>
        <p:txBody>
          <a:bodyPr wrap="square" lIns="45720" rIns="45720">
            <a:spAutoFit/>
          </a:bodyPr>
          <a:lstStyle/>
          <a:p>
            <a:pPr lvl="0" fontAlgn="base">
              <a:spcBef>
                <a:spcPct val="0"/>
              </a:spcBef>
              <a:spcAft>
                <a:spcPct val="0"/>
              </a:spcAft>
            </a:pPr>
            <a:r>
              <a:rPr lang="en-AU" dirty="0">
                <a:solidFill>
                  <a:srgbClr val="000000"/>
                </a:solidFill>
                <a:latin typeface="Lucida Sans Unicode" panose="020B0602030504020204" pitchFamily="34" charset="0"/>
                <a:cs typeface="Lucida Sans Unicode" panose="020B0602030504020204" pitchFamily="34" charset="0"/>
              </a:rPr>
              <a:t>DROP CREDENTIAL Agent_Export;</a:t>
            </a:r>
          </a:p>
        </p:txBody>
      </p:sp>
    </p:spTree>
    <p:extLst>
      <p:ext uri="{BB962C8B-B14F-4D97-AF65-F5344CB8AC3E}">
        <p14:creationId xmlns:p14="http://schemas.microsoft.com/office/powerpoint/2010/main" val="349197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e25f7861-ef61-48fe-ab0b-22da79a483b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Proxy Accounts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kern="0" dirty="0" smtClean="0"/>
              <a:t>Create a proxy account</a:t>
            </a:r>
          </a:p>
          <a:p>
            <a:endParaRPr lang="en-GB" kern="0" dirty="0" smtClean="0"/>
          </a:p>
          <a:p>
            <a:endParaRPr lang="en-GB" kern="0" dirty="0" smtClean="0"/>
          </a:p>
          <a:p>
            <a:endParaRPr lang="en-GB" kern="0" dirty="0" smtClean="0"/>
          </a:p>
          <a:p>
            <a:endParaRPr lang="en-GB" kern="0" dirty="0" smtClean="0"/>
          </a:p>
          <a:p>
            <a:endParaRPr lang="en-GB" kern="0" dirty="0" smtClean="0"/>
          </a:p>
          <a:p>
            <a:r>
              <a:rPr lang="en-GB" kern="0" dirty="0" smtClean="0"/>
              <a:t>Assign a proxy account to a subsystem</a:t>
            </a:r>
          </a:p>
          <a:p>
            <a:endParaRPr lang="en-US" kern="0" dirty="0"/>
          </a:p>
        </p:txBody>
      </p:sp>
      <p:sp>
        <p:nvSpPr>
          <p:cNvPr id="5" name="Rectangle 4"/>
          <p:cNvSpPr/>
          <p:nvPr/>
        </p:nvSpPr>
        <p:spPr>
          <a:xfrm>
            <a:off x="813164" y="1610760"/>
            <a:ext cx="7764780" cy="2156488"/>
          </a:xfrm>
          <a:prstGeom prst="rect">
            <a:avLst/>
          </a:prstGeom>
          <a:solidFill>
            <a:srgbClr val="D2D2D2"/>
          </a:solidFill>
        </p:spPr>
        <p:txBody>
          <a:bodyPr wrap="square">
            <a:spAutoFit/>
          </a:bodyPr>
          <a:lstStyle/>
          <a:p>
            <a:pPr lvl="0" fontAlgn="base">
              <a:lnSpc>
                <a:spcPct val="115000"/>
              </a:lnSpc>
              <a:spcBef>
                <a:spcPct val="0"/>
              </a:spcBef>
              <a:spcAft>
                <a:spcPts val="1000"/>
              </a:spcAft>
            </a:pPr>
            <a:r>
              <a:rPr lang="en-US" dirty="0">
                <a:solidFill>
                  <a:srgbClr val="000000"/>
                </a:solidFill>
                <a:latin typeface="Lucida Sans Unicode" panose="020B0602030504020204" pitchFamily="34" charset="0"/>
                <a:ea typeface="Times New Roman" panose="02020603050405020304" pitchFamily="18" charset="0"/>
                <a:cs typeface="Lucida Sans Unicode" panose="020B0602030504020204" pitchFamily="34" charset="0"/>
              </a:rPr>
              <a:t>EXEC dbo.sp_add_proxy</a:t>
            </a:r>
          </a:p>
          <a:p>
            <a:pPr lvl="0" fontAlgn="base">
              <a:lnSpc>
                <a:spcPct val="115000"/>
              </a:lnSpc>
              <a:spcBef>
                <a:spcPct val="0"/>
              </a:spcBef>
              <a:spcAft>
                <a:spcPts val="1000"/>
              </a:spcAft>
            </a:pPr>
            <a:r>
              <a:rPr lang="en-US" dirty="0">
                <a:solidFill>
                  <a:srgbClr val="000000"/>
                </a:solidFill>
                <a:latin typeface="Lucida Sans Unicode" panose="020B0602030504020204" pitchFamily="34" charset="0"/>
                <a:ea typeface="Times New Roman" panose="02020603050405020304" pitchFamily="18" charset="0"/>
                <a:cs typeface="Lucida Sans Unicode" panose="020B0602030504020204" pitchFamily="34" charset="0"/>
              </a:rPr>
              <a:t>    @proxy_name = 'Export_Proxy',</a:t>
            </a:r>
          </a:p>
          <a:p>
            <a:pPr lvl="0" fontAlgn="base">
              <a:lnSpc>
                <a:spcPct val="115000"/>
              </a:lnSpc>
              <a:spcBef>
                <a:spcPct val="0"/>
              </a:spcBef>
              <a:spcAft>
                <a:spcPts val="1000"/>
              </a:spcAft>
            </a:pPr>
            <a:r>
              <a:rPr lang="en-US" dirty="0">
                <a:solidFill>
                  <a:srgbClr val="000000"/>
                </a:solidFill>
                <a:latin typeface="Lucida Sans Unicode" panose="020B0602030504020204" pitchFamily="34" charset="0"/>
                <a:ea typeface="Times New Roman" panose="02020603050405020304" pitchFamily="18" charset="0"/>
                <a:cs typeface="Lucida Sans Unicode" panose="020B0602030504020204" pitchFamily="34" charset="0"/>
              </a:rPr>
              <a:t>    @enabled = 1,</a:t>
            </a:r>
          </a:p>
          <a:p>
            <a:pPr lvl="0" fontAlgn="base">
              <a:lnSpc>
                <a:spcPct val="115000"/>
              </a:lnSpc>
              <a:spcBef>
                <a:spcPct val="0"/>
              </a:spcBef>
              <a:spcAft>
                <a:spcPts val="1000"/>
              </a:spcAft>
            </a:pPr>
            <a:r>
              <a:rPr lang="en-US" dirty="0">
                <a:solidFill>
                  <a:srgbClr val="000000"/>
                </a:solidFill>
                <a:latin typeface="Lucida Sans Unicode" panose="020B0602030504020204" pitchFamily="34" charset="0"/>
                <a:ea typeface="Times New Roman" panose="02020603050405020304" pitchFamily="18" charset="0"/>
                <a:cs typeface="Lucida Sans Unicode" panose="020B0602030504020204" pitchFamily="34" charset="0"/>
              </a:rPr>
              <a:t>    @description = 'Proxy account for exporting data.',</a:t>
            </a:r>
          </a:p>
          <a:p>
            <a:pPr lvl="0" fontAlgn="base">
              <a:spcBef>
                <a:spcPct val="0"/>
              </a:spcBef>
              <a:spcAft>
                <a:spcPct val="0"/>
              </a:spcAft>
            </a:pPr>
            <a:r>
              <a:rPr lang="en-US" dirty="0">
                <a:solidFill>
                  <a:srgbClr val="000000"/>
                </a:solidFill>
                <a:latin typeface="Lucida Sans Unicode" panose="020B0602030504020204" pitchFamily="34" charset="0"/>
                <a:ea typeface="Times New Roman" panose="02020603050405020304" pitchFamily="18" charset="0"/>
                <a:cs typeface="Lucida Sans Unicode" panose="020B0602030504020204" pitchFamily="34" charset="0"/>
              </a:rPr>
              <a:t>    @credential_name = 'Agent_Export' ;</a:t>
            </a:r>
            <a:endParaRPr lang="en-US" dirty="0">
              <a:solidFill>
                <a:srgbClr val="000000"/>
              </a:solidFill>
              <a:latin typeface="Lucida Sans Unicode" panose="020B0602030504020204" pitchFamily="34" charset="0"/>
              <a:cs typeface="Lucida Sans Unicode" panose="020B0602030504020204" pitchFamily="34" charset="0"/>
            </a:endParaRPr>
          </a:p>
        </p:txBody>
      </p:sp>
      <p:sp>
        <p:nvSpPr>
          <p:cNvPr id="6" name="Rectangle 5"/>
          <p:cNvSpPr/>
          <p:nvPr/>
        </p:nvSpPr>
        <p:spPr>
          <a:xfrm>
            <a:off x="813164" y="4539074"/>
            <a:ext cx="7764780" cy="1304460"/>
          </a:xfrm>
          <a:prstGeom prst="rect">
            <a:avLst/>
          </a:prstGeom>
          <a:solidFill>
            <a:srgbClr val="D2D2D2"/>
          </a:solidFill>
        </p:spPr>
        <p:txBody>
          <a:bodyPr wrap="square">
            <a:spAutoFit/>
          </a:bodyPr>
          <a:lstStyle/>
          <a:p>
            <a:pPr lvl="0" fontAlgn="base">
              <a:lnSpc>
                <a:spcPct val="115000"/>
              </a:lnSpc>
              <a:spcBef>
                <a:spcPct val="0"/>
              </a:spcBef>
              <a:spcAft>
                <a:spcPts val="1000"/>
              </a:spcAft>
            </a:pPr>
            <a:r>
              <a:rPr lang="en-US" dirty="0">
                <a:solidFill>
                  <a:srgbClr val="000000"/>
                </a:solidFill>
                <a:latin typeface="Lucida Sans Unicode" panose="020B0602030504020204" pitchFamily="34" charset="0"/>
                <a:ea typeface="Times New Roman" panose="02020603050405020304" pitchFamily="18" charset="0"/>
                <a:cs typeface="Lucida Sans Unicode" panose="020B0602030504020204" pitchFamily="34" charset="0"/>
              </a:rPr>
              <a:t>EXEC dbo.sp_grant_proxy_to_subsystem  </a:t>
            </a:r>
          </a:p>
          <a:p>
            <a:pPr lvl="0" fontAlgn="base">
              <a:lnSpc>
                <a:spcPct val="115000"/>
              </a:lnSpc>
              <a:spcBef>
                <a:spcPct val="0"/>
              </a:spcBef>
              <a:spcAft>
                <a:spcPts val="1000"/>
              </a:spcAft>
            </a:pPr>
            <a:r>
              <a:rPr lang="en-US" dirty="0">
                <a:solidFill>
                  <a:srgbClr val="000000"/>
                </a:solidFill>
                <a:latin typeface="Lucida Sans Unicode" panose="020B0602030504020204" pitchFamily="34" charset="0"/>
                <a:ea typeface="Times New Roman" panose="02020603050405020304" pitchFamily="18" charset="0"/>
                <a:cs typeface="Lucida Sans Unicode" panose="020B0602030504020204" pitchFamily="34" charset="0"/>
              </a:rPr>
              <a:t>    @proxy_name = 'Export_Proxy',</a:t>
            </a:r>
          </a:p>
          <a:p>
            <a:pPr lvl="0" fontAlgn="base">
              <a:lnSpc>
                <a:spcPct val="115000"/>
              </a:lnSpc>
              <a:spcBef>
                <a:spcPct val="0"/>
              </a:spcBef>
              <a:spcAft>
                <a:spcPts val="1000"/>
              </a:spcAft>
            </a:pPr>
            <a:r>
              <a:rPr lang="en-US" dirty="0">
                <a:solidFill>
                  <a:srgbClr val="000000"/>
                </a:solidFill>
                <a:latin typeface="Lucida Sans Unicode" panose="020B0602030504020204" pitchFamily="34" charset="0"/>
                <a:ea typeface="Times New Roman" panose="02020603050405020304" pitchFamily="18" charset="0"/>
                <a:cs typeface="Lucida Sans Unicode" panose="020B0602030504020204" pitchFamily="34" charset="0"/>
              </a:rPr>
              <a:t>    @subsystem_name = ‘Dts' ;</a:t>
            </a:r>
            <a:endParaRPr lang="en-US" dirty="0">
              <a:solidFill>
                <a:srgbClr val="000000"/>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2983372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6310dfeb-a669-4880-89ca-9c6dca7113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Configuring Security Context</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kern="0" dirty="0">
                <a:solidFill>
                  <a:srgbClr val="000000"/>
                </a:solidFill>
              </a:rPr>
              <a:t>In this demonstration, you will see how to:</a:t>
            </a:r>
          </a:p>
          <a:p>
            <a:pPr lvl="0"/>
            <a:r>
              <a:rPr lang="en-GB" kern="0" dirty="0">
                <a:solidFill>
                  <a:srgbClr val="000000"/>
                </a:solidFill>
              </a:rPr>
              <a:t>Create a credential</a:t>
            </a:r>
          </a:p>
          <a:p>
            <a:pPr lvl="0"/>
            <a:r>
              <a:rPr lang="en-GB" kern="0" dirty="0">
                <a:solidFill>
                  <a:srgbClr val="000000"/>
                </a:solidFill>
              </a:rPr>
              <a:t>Create a proxy account</a:t>
            </a:r>
          </a:p>
          <a:p>
            <a:pPr lvl="0"/>
            <a:r>
              <a:rPr lang="en-GB" kern="0" dirty="0">
                <a:solidFill>
                  <a:srgbClr val="000000"/>
                </a:solidFill>
              </a:rPr>
              <a:t>Run a job step as a proxy account</a:t>
            </a:r>
          </a:p>
          <a:p>
            <a:pPr marL="0" lvl="0" indent="0">
              <a:buNone/>
            </a:pPr>
            <a:endParaRPr lang="en-US" kern="0" dirty="0">
              <a:solidFill>
                <a:srgbClr val="000000"/>
              </a:solidFill>
            </a:endParaRPr>
          </a:p>
        </p:txBody>
      </p:sp>
    </p:spTree>
    <p:extLst>
      <p:ext uri="{BB962C8B-B14F-4D97-AF65-F5344CB8AC3E}">
        <p14:creationId xmlns:p14="http://schemas.microsoft.com/office/powerpoint/2010/main" val="3142984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995924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name="0df20bff-63df-489b-a1da-6ca14ff1960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5: Managing Jobs on Multiple Servers</a:t>
            </a:r>
            <a:endParaRPr lang="en-GB" dirty="0"/>
          </a:p>
        </p:txBody>
      </p:sp>
      <p:sp>
        <p:nvSpPr>
          <p:cNvPr id="3" name="Text Placeholder 2"/>
          <p:cNvSpPr>
            <a:spLocks noGrp="1"/>
          </p:cNvSpPr>
          <p:nvPr>
            <p:ph type="body" idx="1"/>
          </p:nvPr>
        </p:nvSpPr>
        <p:spPr/>
        <p:txBody>
          <a:bodyPr/>
          <a:lstStyle/>
          <a:p>
            <a:r>
              <a:rPr lang="en-GB" dirty="0" smtClean="0"/>
              <a:t>Multiserver Administration Concepts
Considerations for Multiserver Administration
Configuring Master and Target Servers
Running Jobs on Target Servers
Demonstration: Configuring Multi-Server Jobs</a:t>
            </a:r>
            <a:endParaRPr lang="en-GB" dirty="0"/>
          </a:p>
        </p:txBody>
      </p:sp>
    </p:spTree>
    <p:extLst>
      <p:ext uri="{BB962C8B-B14F-4D97-AF65-F5344CB8AC3E}">
        <p14:creationId xmlns:p14="http://schemas.microsoft.com/office/powerpoint/2010/main" val="1513934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9d75d87a-8994-41cc-bcf2-fddacf70a6a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Multiserver Administration Concepts</a:t>
            </a:r>
            <a:endParaRPr lang="en-GB" dirty="0"/>
          </a:p>
        </p:txBody>
      </p:sp>
      <p:sp>
        <p:nvSpPr>
          <p:cNvPr id="4" name="Text Placeholder 3"/>
          <p:cNvSpPr txBox="1">
            <a:spLocks/>
          </p:cNvSpPr>
          <p:nvPr/>
        </p:nvSpPr>
        <p:spPr>
          <a:xfrm>
            <a:off x="457200" y="1535113"/>
            <a:ext cx="4040188" cy="6397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kern="0" dirty="0">
                <a:solidFill>
                  <a:srgbClr val="000000"/>
                </a:solidFill>
              </a:rPr>
              <a:t>Master server</a:t>
            </a:r>
          </a:p>
        </p:txBody>
      </p:sp>
      <p:sp>
        <p:nvSpPr>
          <p:cNvPr id="5" name="Content Placeholder 4"/>
          <p:cNvSpPr txBox="1">
            <a:spLocks/>
          </p:cNvSpPr>
          <p:nvPr/>
        </p:nvSpPr>
        <p:spPr>
          <a:xfrm>
            <a:off x="457200" y="2174875"/>
            <a:ext cx="4040188" cy="395128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sz="2400" kern="0" dirty="0">
                <a:solidFill>
                  <a:srgbClr val="000000"/>
                </a:solidFill>
              </a:rPr>
              <a:t>Holds central copy of job definitions</a:t>
            </a:r>
          </a:p>
          <a:p>
            <a:pPr lvl="0"/>
            <a:endParaRPr lang="en-GB" sz="2400" kern="0" dirty="0">
              <a:solidFill>
                <a:srgbClr val="000000"/>
              </a:solidFill>
            </a:endParaRPr>
          </a:p>
          <a:p>
            <a:pPr lvl="0"/>
            <a:r>
              <a:rPr lang="en-GB" sz="2400" kern="0" dirty="0">
                <a:solidFill>
                  <a:srgbClr val="000000"/>
                </a:solidFill>
              </a:rPr>
              <a:t>Distributes jobs to target servers</a:t>
            </a:r>
          </a:p>
          <a:p>
            <a:pPr lvl="0"/>
            <a:endParaRPr lang="en-GB" sz="2400" kern="0" dirty="0">
              <a:solidFill>
                <a:srgbClr val="000000"/>
              </a:solidFill>
            </a:endParaRPr>
          </a:p>
          <a:p>
            <a:pPr lvl="0"/>
            <a:r>
              <a:rPr lang="en-GB" sz="2400" kern="0" dirty="0">
                <a:solidFill>
                  <a:srgbClr val="000000"/>
                </a:solidFill>
              </a:rPr>
              <a:t>Receives messages from target servers</a:t>
            </a:r>
          </a:p>
        </p:txBody>
      </p:sp>
      <p:sp>
        <p:nvSpPr>
          <p:cNvPr id="6" name="Text Placeholder 5"/>
          <p:cNvSpPr txBox="1">
            <a:spLocks/>
          </p:cNvSpPr>
          <p:nvPr/>
        </p:nvSpPr>
        <p:spPr>
          <a:xfrm>
            <a:off x="4645025" y="1535113"/>
            <a:ext cx="4041775" cy="6397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kern="0" dirty="0">
                <a:solidFill>
                  <a:srgbClr val="000000"/>
                </a:solidFill>
              </a:rPr>
              <a:t>Target servers</a:t>
            </a:r>
          </a:p>
        </p:txBody>
      </p:sp>
      <p:sp>
        <p:nvSpPr>
          <p:cNvPr id="7" name="Content Placeholder 6"/>
          <p:cNvSpPr txBox="1">
            <a:spLocks/>
          </p:cNvSpPr>
          <p:nvPr/>
        </p:nvSpPr>
        <p:spPr>
          <a:xfrm>
            <a:off x="4645025" y="2174875"/>
            <a:ext cx="4041775" cy="395128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sz="2400" kern="0" dirty="0">
                <a:solidFill>
                  <a:srgbClr val="000000"/>
                </a:solidFill>
              </a:rPr>
              <a:t>Assigned to one master server</a:t>
            </a:r>
          </a:p>
          <a:p>
            <a:pPr lvl="0"/>
            <a:endParaRPr lang="en-GB" sz="2400" kern="0" dirty="0">
              <a:solidFill>
                <a:srgbClr val="000000"/>
              </a:solidFill>
            </a:endParaRPr>
          </a:p>
          <a:p>
            <a:pPr lvl="0"/>
            <a:r>
              <a:rPr lang="en-GB" sz="2400" kern="0" dirty="0">
                <a:solidFill>
                  <a:srgbClr val="000000"/>
                </a:solidFill>
              </a:rPr>
              <a:t>Connect to master server to update schedule of jobs</a:t>
            </a:r>
          </a:p>
          <a:p>
            <a:pPr lvl="0"/>
            <a:endParaRPr lang="en-GB" sz="2400" kern="0" dirty="0">
              <a:solidFill>
                <a:srgbClr val="000000"/>
              </a:solidFill>
            </a:endParaRPr>
          </a:p>
          <a:p>
            <a:pPr lvl="0"/>
            <a:r>
              <a:rPr lang="en-GB" sz="2400" kern="0" dirty="0">
                <a:solidFill>
                  <a:srgbClr val="000000"/>
                </a:solidFill>
              </a:rPr>
              <a:t>Downloads new jobs from master server</a:t>
            </a:r>
          </a:p>
        </p:txBody>
      </p:sp>
    </p:spTree>
    <p:extLst>
      <p:ext uri="{BB962C8B-B14F-4D97-AF65-F5344CB8AC3E}">
        <p14:creationId xmlns:p14="http://schemas.microsoft.com/office/powerpoint/2010/main" val="7652593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0ad912f3-426c-43f1-9a8c-2efccbe4e47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Considerations for Multiserver Administration</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The master server service can impact performance</a:t>
            </a:r>
          </a:p>
          <a:p>
            <a:pPr lvl="0"/>
            <a:endParaRPr lang="en-US" kern="0" dirty="0">
              <a:solidFill>
                <a:srgbClr val="000000"/>
              </a:solidFill>
            </a:endParaRPr>
          </a:p>
          <a:p>
            <a:pPr lvl="0"/>
            <a:r>
              <a:rPr lang="en-US" kern="0" dirty="0">
                <a:solidFill>
                  <a:srgbClr val="000000"/>
                </a:solidFill>
              </a:rPr>
              <a:t>Each target server can link to only one master server</a:t>
            </a:r>
          </a:p>
          <a:p>
            <a:pPr lvl="0"/>
            <a:endParaRPr lang="en-US" kern="0" dirty="0">
              <a:solidFill>
                <a:srgbClr val="000000"/>
              </a:solidFill>
            </a:endParaRPr>
          </a:p>
          <a:p>
            <a:pPr lvl="0"/>
            <a:r>
              <a:rPr lang="en-US" kern="0" dirty="0">
                <a:solidFill>
                  <a:srgbClr val="000000"/>
                </a:solidFill>
              </a:rPr>
              <a:t>Cannot change a target server name while enlisted</a:t>
            </a:r>
          </a:p>
          <a:p>
            <a:pPr lvl="0"/>
            <a:endParaRPr lang="en-US" kern="0" dirty="0">
              <a:solidFill>
                <a:srgbClr val="000000"/>
              </a:solidFill>
            </a:endParaRPr>
          </a:p>
          <a:p>
            <a:pPr lvl="0"/>
            <a:r>
              <a:rPr lang="en-US" kern="0" dirty="0">
                <a:solidFill>
                  <a:srgbClr val="000000"/>
                </a:solidFill>
              </a:rPr>
              <a:t>SQL Server Agent and SQL Server services must use domain accounts</a:t>
            </a:r>
          </a:p>
        </p:txBody>
      </p:sp>
    </p:spTree>
    <p:extLst>
      <p:ext uri="{BB962C8B-B14F-4D97-AF65-F5344CB8AC3E}">
        <p14:creationId xmlns:p14="http://schemas.microsoft.com/office/powerpoint/2010/main" val="20952871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bf7be24e-1179-429a-a4b3-6dfd0eb66f2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Configuring Master and Target Servers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Use the Master Server Wizard in SQL Server Management Studio</a:t>
            </a:r>
          </a:p>
          <a:p>
            <a:pPr lvl="0"/>
            <a:endParaRPr lang="en-US" kern="0" dirty="0">
              <a:solidFill>
                <a:srgbClr val="000000"/>
              </a:solidFill>
            </a:endParaRPr>
          </a:p>
          <a:p>
            <a:pPr lvl="0"/>
            <a:r>
              <a:rPr lang="en-US" kern="0" dirty="0">
                <a:solidFill>
                  <a:srgbClr val="000000"/>
                </a:solidFill>
              </a:rPr>
              <a:t>Use </a:t>
            </a:r>
            <a:r>
              <a:rPr lang="en-US" b="1" kern="0" dirty="0">
                <a:solidFill>
                  <a:srgbClr val="000000"/>
                </a:solidFill>
              </a:rPr>
              <a:t>sp_msx_enlist</a:t>
            </a:r>
            <a:r>
              <a:rPr lang="en-US" kern="0" dirty="0">
                <a:solidFill>
                  <a:srgbClr val="000000"/>
                </a:solidFill>
              </a:rPr>
              <a:t> statement</a:t>
            </a:r>
          </a:p>
        </p:txBody>
      </p:sp>
      <p:sp>
        <p:nvSpPr>
          <p:cNvPr id="5" name="AutoShape 26"/>
          <p:cNvSpPr>
            <a:spLocks noChangeArrowheads="1"/>
          </p:cNvSpPr>
          <p:nvPr/>
        </p:nvSpPr>
        <p:spPr bwMode="auto">
          <a:xfrm>
            <a:off x="488373" y="3376269"/>
            <a:ext cx="8167254" cy="2554545"/>
          </a:xfrm>
          <a:prstGeom prst="roundRect">
            <a:avLst>
              <a:gd name="adj" fmla="val 0"/>
            </a:avLst>
          </a:prstGeom>
          <a:solidFill>
            <a:srgbClr val="D2D2D2"/>
          </a:solidFill>
          <a:ln>
            <a:noFill/>
            <a:headEnd/>
            <a:tailEnd/>
          </a:ln>
        </p:spPr>
        <p:style>
          <a:lnRef idx="2">
            <a:schemeClr val="accent1"/>
          </a:lnRef>
          <a:fillRef idx="1">
            <a:schemeClr val="lt1"/>
          </a:fillRef>
          <a:effectRef idx="0">
            <a:schemeClr val="accent1"/>
          </a:effectRef>
          <a:fontRef idx="minor">
            <a:schemeClr val="dk1"/>
          </a:fontRef>
        </p:style>
        <p:txBody>
          <a:bodyPr wrap="square" lIns="45720" rIns="4572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2000" b="0" dirty="0">
                <a:solidFill>
                  <a:srgbClr val="000000"/>
                </a:solidFill>
                <a:latin typeface="Lucida Sans Unicode" panose="020B0602030504020204" pitchFamily="34" charset="0"/>
                <a:cs typeface="Lucida Sans Unicode" panose="020B0602030504020204" pitchFamily="34" charset="0"/>
              </a:rPr>
              <a:t>USE msdb;</a:t>
            </a:r>
          </a:p>
          <a:p>
            <a:pPr lvl="0"/>
            <a:r>
              <a:rPr lang="en-US" sz="2000" b="0" dirty="0">
                <a:solidFill>
                  <a:srgbClr val="000000"/>
                </a:solidFill>
                <a:latin typeface="Lucida Sans Unicode" panose="020B0602030504020204" pitchFamily="34" charset="0"/>
                <a:cs typeface="Lucida Sans Unicode" panose="020B0602030504020204" pitchFamily="34" charset="0"/>
              </a:rPr>
              <a:t>GO</a:t>
            </a:r>
          </a:p>
          <a:p>
            <a:pPr lvl="0"/>
            <a:endParaRPr lang="en-US" sz="2000" b="0" dirty="0">
              <a:solidFill>
                <a:srgbClr val="000000"/>
              </a:solidFill>
              <a:latin typeface="Lucida Sans Unicode" panose="020B0602030504020204" pitchFamily="34" charset="0"/>
              <a:cs typeface="Lucida Sans Unicode" panose="020B0602030504020204" pitchFamily="34" charset="0"/>
            </a:endParaRPr>
          </a:p>
          <a:p>
            <a:pPr lvl="0"/>
            <a:r>
              <a:rPr lang="en-US" sz="2000" b="0" dirty="0">
                <a:solidFill>
                  <a:srgbClr val="000000"/>
                </a:solidFill>
                <a:latin typeface="Lucida Sans Unicode" panose="020B0602030504020204" pitchFamily="34" charset="0"/>
                <a:cs typeface="Lucida Sans Unicode" panose="020B0602030504020204" pitchFamily="34" charset="0"/>
              </a:rPr>
              <a:t>EXEC dbo.sp_msx_enlist 'AWMaster';</a:t>
            </a:r>
          </a:p>
          <a:p>
            <a:pPr lvl="0"/>
            <a:r>
              <a:rPr lang="en-US" sz="2000" b="0" dirty="0">
                <a:solidFill>
                  <a:srgbClr val="000000"/>
                </a:solidFill>
                <a:latin typeface="Lucida Sans Unicode" panose="020B0602030504020204" pitchFamily="34" charset="0"/>
                <a:cs typeface="Lucida Sans Unicode" panose="020B0602030504020204" pitchFamily="34" charset="0"/>
              </a:rPr>
              <a:t>GO;</a:t>
            </a:r>
          </a:p>
          <a:p>
            <a:pPr lvl="0"/>
            <a:endParaRPr lang="en-US" sz="2000" b="0" dirty="0">
              <a:solidFill>
                <a:srgbClr val="000000"/>
              </a:solidFill>
              <a:latin typeface="Lucida Sans Unicode" panose="020B0602030504020204" pitchFamily="34" charset="0"/>
              <a:cs typeface="Lucida Sans Unicode" panose="020B0602030504020204" pitchFamily="34" charset="0"/>
            </a:endParaRPr>
          </a:p>
          <a:p>
            <a:pPr lvl="0"/>
            <a:r>
              <a:rPr lang="en-US" sz="2000" b="0" dirty="0">
                <a:solidFill>
                  <a:srgbClr val="000000"/>
                </a:solidFill>
                <a:latin typeface="Lucida Sans Unicode" panose="020B0602030504020204" pitchFamily="34" charset="0"/>
                <a:cs typeface="Lucida Sans Unicode" panose="020B0602030504020204" pitchFamily="34" charset="0"/>
              </a:rPr>
              <a:t>EXEC dbo.sp_msx_enlist 'AWTarget1';</a:t>
            </a:r>
          </a:p>
          <a:p>
            <a:pPr lvl="0"/>
            <a:r>
              <a:rPr lang="en-US" sz="2000" b="0" dirty="0">
                <a:solidFill>
                  <a:srgbClr val="000000"/>
                </a:solidFill>
                <a:latin typeface="Lucida Sans Unicode" panose="020B0602030504020204" pitchFamily="34" charset="0"/>
                <a:cs typeface="Lucida Sans Unicode" panose="020B0602030504020204" pitchFamily="34" charset="0"/>
              </a:rPr>
              <a:t>GO;</a:t>
            </a:r>
          </a:p>
        </p:txBody>
      </p:sp>
    </p:spTree>
    <p:extLst>
      <p:ext uri="{BB962C8B-B14F-4D97-AF65-F5344CB8AC3E}">
        <p14:creationId xmlns:p14="http://schemas.microsoft.com/office/powerpoint/2010/main" val="2646557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Automating SQL Server Management</a:t>
            </a:r>
            <a:endParaRPr lang="en-GB" dirty="0"/>
          </a:p>
        </p:txBody>
      </p:sp>
      <p:sp>
        <p:nvSpPr>
          <p:cNvPr id="3" name="Text Placeholder 2"/>
          <p:cNvSpPr>
            <a:spLocks noGrp="1"/>
          </p:cNvSpPr>
          <p:nvPr>
            <p:ph type="body" idx="1"/>
          </p:nvPr>
        </p:nvSpPr>
        <p:spPr/>
        <p:txBody>
          <a:bodyPr/>
          <a:lstStyle/>
          <a:p>
            <a:r>
              <a:rPr lang="en-GB" dirty="0" smtClean="0"/>
              <a:t>Benefits of Automating SQL Server Management
The SQL Server Agent Service
SQL Server Agent Objects</a:t>
            </a:r>
            <a:endParaRPr lang="en-GB" dirty="0"/>
          </a:p>
        </p:txBody>
      </p:sp>
    </p:spTree>
    <p:extLst>
      <p:ext uri="{BB962C8B-B14F-4D97-AF65-F5344CB8AC3E}">
        <p14:creationId xmlns:p14="http://schemas.microsoft.com/office/powerpoint/2010/main" val="1438928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2263d602-614c-4433-8670-7afee620d9b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Running Jobs on Target Servers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Distributing jobs to target servers:</a:t>
            </a:r>
          </a:p>
          <a:p>
            <a:pPr lvl="1"/>
            <a:r>
              <a:rPr lang="en-US" kern="0" dirty="0">
                <a:solidFill>
                  <a:srgbClr val="000000"/>
                </a:solidFill>
              </a:rPr>
              <a:t>Job Properties dialog box</a:t>
            </a:r>
          </a:p>
          <a:p>
            <a:pPr lvl="1"/>
            <a:r>
              <a:rPr lang="en-US" b="1" kern="0" dirty="0">
                <a:solidFill>
                  <a:srgbClr val="000000"/>
                </a:solidFill>
              </a:rPr>
              <a:t>dbo.sp_add_jobserver</a:t>
            </a: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r>
              <a:rPr lang="en-US" kern="0" dirty="0">
                <a:solidFill>
                  <a:srgbClr val="000000"/>
                </a:solidFill>
              </a:rPr>
              <a:t>Updating job steps or schedules for distributed jobs:</a:t>
            </a:r>
          </a:p>
        </p:txBody>
      </p:sp>
      <p:sp>
        <p:nvSpPr>
          <p:cNvPr id="5" name="AutoShape 26"/>
          <p:cNvSpPr>
            <a:spLocks noChangeArrowheads="1"/>
          </p:cNvSpPr>
          <p:nvPr/>
        </p:nvSpPr>
        <p:spPr bwMode="auto">
          <a:xfrm>
            <a:off x="488372" y="2572734"/>
            <a:ext cx="8089572" cy="707886"/>
          </a:xfrm>
          <a:prstGeom prst="roundRect">
            <a:avLst>
              <a:gd name="adj" fmla="val 0"/>
            </a:avLst>
          </a:prstGeom>
          <a:solidFill>
            <a:srgbClr val="D2D2D2"/>
          </a:solidFill>
          <a:ln>
            <a:noFill/>
            <a:headEnd/>
            <a:tailEnd/>
          </a:ln>
        </p:spPr>
        <p:style>
          <a:lnRef idx="2">
            <a:schemeClr val="accent1"/>
          </a:lnRef>
          <a:fillRef idx="1">
            <a:schemeClr val="lt1"/>
          </a:fillRef>
          <a:effectRef idx="0">
            <a:schemeClr val="accent1"/>
          </a:effectRef>
          <a:fontRef idx="minor">
            <a:schemeClr val="dk1"/>
          </a:fontRef>
        </p:style>
        <p:txBody>
          <a:bodyPr wrap="square" lIns="45720" rIns="4572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2000" b="0" dirty="0">
                <a:solidFill>
                  <a:srgbClr val="000000"/>
                </a:solidFill>
                <a:latin typeface="Lucida Sans Unicode" panose="020B0602030504020204" pitchFamily="34" charset="0"/>
                <a:cs typeface="Lucida Sans Unicode" panose="020B0602030504020204" pitchFamily="34" charset="0"/>
              </a:rPr>
              <a:t>EXEC dbo.sp_add_jobserver </a:t>
            </a:r>
          </a:p>
          <a:p>
            <a:pPr lvl="0"/>
            <a:r>
              <a:rPr lang="en-US" sz="2000" b="0" dirty="0">
                <a:solidFill>
                  <a:srgbClr val="000000"/>
                </a:solidFill>
                <a:latin typeface="Lucida Sans Unicode" panose="020B0602030504020204" pitchFamily="34" charset="0"/>
                <a:cs typeface="Lucida Sans Unicode" panose="020B0602030504020204" pitchFamily="34" charset="0"/>
              </a:rPr>
              <a:t>   'HR database backup', 'AWTarget1';</a:t>
            </a:r>
          </a:p>
        </p:txBody>
      </p:sp>
      <p:sp>
        <p:nvSpPr>
          <p:cNvPr id="6" name="AutoShape 26"/>
          <p:cNvSpPr>
            <a:spLocks noChangeArrowheads="1"/>
          </p:cNvSpPr>
          <p:nvPr/>
        </p:nvSpPr>
        <p:spPr bwMode="auto">
          <a:xfrm>
            <a:off x="488373" y="5399058"/>
            <a:ext cx="8089571" cy="400110"/>
          </a:xfrm>
          <a:prstGeom prst="roundRect">
            <a:avLst>
              <a:gd name="adj" fmla="val 0"/>
            </a:avLst>
          </a:prstGeom>
          <a:solidFill>
            <a:srgbClr val="D2D2D2"/>
          </a:solidFill>
          <a:ln>
            <a:noFill/>
            <a:headEnd/>
            <a:tailEnd/>
          </a:ln>
        </p:spPr>
        <p:style>
          <a:lnRef idx="2">
            <a:schemeClr val="accent1"/>
          </a:lnRef>
          <a:fillRef idx="1">
            <a:schemeClr val="lt1"/>
          </a:fillRef>
          <a:effectRef idx="0">
            <a:schemeClr val="accent1"/>
          </a:effectRef>
          <a:fontRef idx="minor">
            <a:schemeClr val="dk1"/>
          </a:fontRef>
        </p:style>
        <p:txBody>
          <a:bodyPr wrap="square" lIns="45720" rIns="4572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GB" sz="2000" b="0" dirty="0">
                <a:solidFill>
                  <a:srgbClr val="000000"/>
                </a:solidFill>
                <a:latin typeface="Lucida Sans Unicode" panose="020B0602030504020204" pitchFamily="34" charset="0"/>
                <a:cs typeface="Lucida Sans Unicode" panose="020B0602030504020204" pitchFamily="34" charset="0"/>
              </a:rPr>
              <a:t>sp_post_msx_operation 'INSERT', 'JOB', '&lt;job_id&gt;';</a:t>
            </a:r>
          </a:p>
        </p:txBody>
      </p:sp>
    </p:spTree>
    <p:extLst>
      <p:ext uri="{BB962C8B-B14F-4D97-AF65-F5344CB8AC3E}">
        <p14:creationId xmlns:p14="http://schemas.microsoft.com/office/powerpoint/2010/main" val="42354107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475228ba-99c0-4d40-88c9-d767e680186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Configuring Multi-Server Jobs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kern="0" dirty="0">
                <a:solidFill>
                  <a:srgbClr val="000000"/>
                </a:solidFill>
              </a:rPr>
              <a:t>In this demonstration, you will see how to:</a:t>
            </a:r>
          </a:p>
          <a:p>
            <a:pPr lvl="0"/>
            <a:r>
              <a:rPr lang="en-GB" kern="0" dirty="0">
                <a:solidFill>
                  <a:srgbClr val="000000"/>
                </a:solidFill>
              </a:rPr>
              <a:t>Create master and target servers</a:t>
            </a:r>
          </a:p>
          <a:p>
            <a:pPr lvl="0"/>
            <a:r>
              <a:rPr lang="en-GB" kern="0" dirty="0">
                <a:solidFill>
                  <a:srgbClr val="000000"/>
                </a:solidFill>
              </a:rPr>
              <a:t>Create a job for target servers</a:t>
            </a:r>
          </a:p>
          <a:p>
            <a:pPr lvl="0"/>
            <a:r>
              <a:rPr lang="en-GB" kern="0" dirty="0">
                <a:solidFill>
                  <a:srgbClr val="000000"/>
                </a:solidFill>
              </a:rPr>
              <a:t>Run a job on a target server</a:t>
            </a:r>
            <a:endParaRPr lang="en-US" kern="0" dirty="0">
              <a:solidFill>
                <a:srgbClr val="000000"/>
              </a:solidFill>
            </a:endParaRPr>
          </a:p>
        </p:txBody>
      </p:sp>
    </p:spTree>
    <p:extLst>
      <p:ext uri="{BB962C8B-B14F-4D97-AF65-F5344CB8AC3E}">
        <p14:creationId xmlns:p14="http://schemas.microsoft.com/office/powerpoint/2010/main" val="33133343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802926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Automating SQL Server Management</a:t>
            </a:r>
            <a:endParaRPr lang="en-GB" dirty="0"/>
          </a:p>
        </p:txBody>
      </p:sp>
      <p:sp>
        <p:nvSpPr>
          <p:cNvPr id="3" name="Text Placeholder 2"/>
          <p:cNvSpPr>
            <a:spLocks noGrp="1"/>
          </p:cNvSpPr>
          <p:nvPr>
            <p:ph type="body" idx="1"/>
          </p:nvPr>
        </p:nvSpPr>
        <p:spPr/>
        <p:txBody>
          <a:bodyPr/>
          <a:lstStyle/>
          <a:p>
            <a:r>
              <a:rPr lang="en-GB" dirty="0" smtClean="0"/>
              <a:t>Exercise 1: Creating a Job
Exercise 2: Scheduling a Job
Exercise 3: Configuring Job Step Security Contexts</a:t>
            </a:r>
            <a:endParaRPr lang="en-GB"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154716"/>
            <a:ext cx="6970050" cy="1384995"/>
          </a:xfrm>
          <a:prstGeom prst="rect">
            <a:avLst/>
          </a:prstGeom>
          <a:noFill/>
        </p:spPr>
        <p:txBody>
          <a:bodyPr vert="horz" wrap="none" rtlCol="0">
            <a:spAutoFit/>
          </a:bodyPr>
          <a:lstStyle/>
          <a:p>
            <a:r>
              <a:rPr lang="en-GB" sz="2800" b="0" i="0" u="none" strike="noStrike" baseline="0" dirty="0" smtClean="0">
                <a:latin typeface="Segoe UI" panose="020B0502040204020203" pitchFamily="34" charset="0"/>
              </a:rPr>
              <a:t>Virtual machine: </a:t>
            </a:r>
            <a:r>
              <a:rPr lang="en-GB" sz="2800" b="1" i="0" u="none" strike="noStrike" baseline="0" dirty="0" smtClean="0">
                <a:latin typeface="Segoe UI" panose="020B0502040204020203" pitchFamily="34" charset="0"/>
              </a:rPr>
              <a:t>20462C-MIA-SQL</a:t>
            </a:r>
            <a:endParaRPr lang="en-GB" sz="2800" b="0" i="0" u="none" strike="noStrike" baseline="0" dirty="0" smtClean="0">
              <a:latin typeface="Segoe UI" panose="020B0502040204020203" pitchFamily="34" charset="0"/>
            </a:endParaRPr>
          </a:p>
          <a:p>
            <a:r>
              <a:rPr lang="en-GB" sz="2800" b="0" i="0" u="none" strike="noStrike" baseline="0" dirty="0" smtClean="0">
                <a:latin typeface="Segoe UI" panose="020B0502040204020203" pitchFamily="34" charset="0"/>
              </a:rPr>
              <a:t>User name: </a:t>
            </a:r>
            <a:r>
              <a:rPr lang="en-GB" sz="2800" b="1" i="0" u="none" strike="noStrike" baseline="0" dirty="0" smtClean="0">
                <a:latin typeface="Segoe UI" panose="020B0502040204020203" pitchFamily="34" charset="0"/>
              </a:rPr>
              <a:t>ADVENTUREWORKS\Student</a:t>
            </a:r>
            <a:endParaRPr lang="en-GB" sz="2800" b="0" i="0" u="none" strike="noStrike" baseline="0" dirty="0" smtClean="0">
              <a:latin typeface="Segoe UI" panose="020B0502040204020203" pitchFamily="34" charset="0"/>
            </a:endParaRPr>
          </a:p>
          <a:p>
            <a:r>
              <a:rPr lang="en-GB" sz="2800" b="0" i="0" u="none" strike="noStrike" baseline="0" dirty="0" smtClean="0">
                <a:latin typeface="Segoe UI" panose="020B0502040204020203" pitchFamily="34" charset="0"/>
              </a:rPr>
              <a:t>Password: </a:t>
            </a:r>
            <a:r>
              <a:rPr lang="en-GB" sz="2800" b="1" i="0" u="none" strike="noStrike" baseline="0" dirty="0" smtClean="0">
                <a:latin typeface="Segoe UI" panose="020B0502040204020203" pitchFamily="34" charset="0"/>
              </a:rPr>
              <a:t>Pa$$w0rd</a:t>
            </a:r>
            <a:endParaRPr lang="en-GB" sz="2800" b="0" i="0" u="none" strike="noStrike" baseline="0" dirty="0" smtClean="0">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GB" sz="2800" dirty="0" smtClean="0">
                <a:latin typeface="Segoe UI" panose="020B0502040204020203" pitchFamily="34" charset="0"/>
              </a:rPr>
              <a:t>Estimated Time: 45 minutes</a:t>
            </a:r>
            <a:endParaRPr lang="en-GB" sz="2800" dirty="0">
              <a:latin typeface="Segoe UI" panose="020B0502040204020203" pitchFamily="34" charset="0"/>
            </a:endParaRPr>
          </a:p>
        </p:txBody>
      </p:sp>
    </p:spTree>
    <p:extLst>
      <p:ext uri="{BB962C8B-B14F-4D97-AF65-F5344CB8AC3E}">
        <p14:creationId xmlns:p14="http://schemas.microsoft.com/office/powerpoint/2010/main" val="20557412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3" name="Text Placeholder 2"/>
          <p:cNvSpPr>
            <a:spLocks noGrp="1"/>
          </p:cNvSpPr>
          <p:nvPr>
            <p:ph type="body" idx="1"/>
          </p:nvPr>
        </p:nvSpPr>
        <p:spPr/>
        <p:txBody>
          <a:bodyPr/>
          <a:lstStyle/>
          <a:p>
            <a:r>
              <a:rPr lang="en-GB" dirty="0">
                <a:ea typeface="Calibri" panose="020F0502020204030204" pitchFamily="34" charset="0"/>
                <a:cs typeface="Times New Roman" panose="02020603050405020304" pitchFamily="18" charset="0"/>
              </a:rPr>
              <a:t>You are a database administrator (DBA) at Adventure Works Cycles, with responsibility for databases on the </a:t>
            </a:r>
            <a:r>
              <a:rPr lang="en-GB" b="1" dirty="0">
                <a:ea typeface="Calibri" panose="020F0502020204030204" pitchFamily="34" charset="0"/>
                <a:cs typeface="Times New Roman" panose="02020603050405020304" pitchFamily="18" charset="0"/>
              </a:rPr>
              <a:t>MIA-SQL</a:t>
            </a:r>
            <a:r>
              <a:rPr lang="en-GB" dirty="0">
                <a:ea typeface="Calibri" panose="020F0502020204030204" pitchFamily="34" charset="0"/>
                <a:cs typeface="Times New Roman" panose="02020603050405020304" pitchFamily="18" charset="0"/>
              </a:rPr>
              <a:t> instance of SQL Server. Routine tasks that must be performed on this instance have previously been performed manually, but you now plan to automate these tasks using SQL Server Agent. </a:t>
            </a:r>
          </a:p>
          <a:p>
            <a:endParaRPr lang="en-GB" dirty="0"/>
          </a:p>
        </p:txBody>
      </p:sp>
    </p:spTree>
    <p:extLst>
      <p:ext uri="{BB962C8B-B14F-4D97-AF65-F5344CB8AC3E}">
        <p14:creationId xmlns:p14="http://schemas.microsoft.com/office/powerpoint/2010/main" val="38860061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Review</a:t>
            </a:r>
            <a:endParaRPr lang="en-GB" dirty="0"/>
          </a:p>
        </p:txBody>
      </p:sp>
      <p:sp>
        <p:nvSpPr>
          <p:cNvPr id="3" name="Text Placeholder 2"/>
          <p:cNvSpPr>
            <a:spLocks noGrp="1"/>
          </p:cNvSpPr>
          <p:nvPr>
            <p:ph type="body" idx="1"/>
          </p:nvPr>
        </p:nvSpPr>
        <p:spPr/>
        <p:txBody>
          <a:bodyPr/>
          <a:lstStyle/>
          <a:p>
            <a:r>
              <a:rPr lang="en-GB" dirty="0" smtClean="0"/>
              <a:t>Assuming you have administrative control over the local Windows user for the proxy account in this scenario, what considerations would apply to its properties?</a:t>
            </a:r>
            <a:endParaRPr lang="en-GB" dirty="0"/>
          </a:p>
        </p:txBody>
      </p:sp>
    </p:spTree>
    <p:extLst>
      <p:ext uri="{BB962C8B-B14F-4D97-AF65-F5344CB8AC3E}">
        <p14:creationId xmlns:p14="http://schemas.microsoft.com/office/powerpoint/2010/main" val="37361122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
Best Practice</a:t>
            </a:r>
            <a:endParaRPr lang="en-GB" dirty="0"/>
          </a:p>
        </p:txBody>
      </p:sp>
    </p:spTree>
    <p:extLst>
      <p:ext uri="{BB962C8B-B14F-4D97-AF65-F5344CB8AC3E}">
        <p14:creationId xmlns:p14="http://schemas.microsoft.com/office/powerpoint/2010/main" val="3171139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Benefits of Automating SQL Server Management</a:t>
            </a:r>
            <a:endParaRPr lang="en-GB"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Reduce administrative workload by automating and scheduling regular tasks</a:t>
            </a:r>
          </a:p>
          <a:p>
            <a:pPr lvl="0"/>
            <a:endParaRPr lang="en-GB" kern="0" dirty="0">
              <a:solidFill>
                <a:srgbClr val="000000"/>
              </a:solidFill>
            </a:endParaRPr>
          </a:p>
          <a:p>
            <a:pPr lvl="0"/>
            <a:r>
              <a:rPr lang="en-GB" kern="0" dirty="0">
                <a:solidFill>
                  <a:srgbClr val="000000"/>
                </a:solidFill>
              </a:rPr>
              <a:t>Proactive management:</a:t>
            </a:r>
          </a:p>
          <a:p>
            <a:pPr lvl="1"/>
            <a:r>
              <a:rPr lang="en-GB" kern="0" dirty="0">
                <a:solidFill>
                  <a:srgbClr val="000000"/>
                </a:solidFill>
              </a:rPr>
              <a:t>Monitor performance</a:t>
            </a:r>
          </a:p>
          <a:p>
            <a:pPr lvl="1"/>
            <a:r>
              <a:rPr lang="en-GB" kern="0" dirty="0">
                <a:solidFill>
                  <a:srgbClr val="000000"/>
                </a:solidFill>
              </a:rPr>
              <a:t>Recognize and respond to potential problems</a:t>
            </a:r>
          </a:p>
        </p:txBody>
      </p:sp>
    </p:spTree>
    <p:extLst>
      <p:ext uri="{BB962C8B-B14F-4D97-AF65-F5344CB8AC3E}">
        <p14:creationId xmlns:p14="http://schemas.microsoft.com/office/powerpoint/2010/main" val="3957865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SQL Server Agent Service</a:t>
            </a:r>
            <a:endParaRPr lang="en-GB" dirty="0"/>
          </a:p>
        </p:txBody>
      </p:sp>
      <p:sp>
        <p:nvSpPr>
          <p:cNvPr id="4" name="Content Placeholder 1"/>
          <p:cNvSpPr txBox="1">
            <a:spLocks/>
          </p:cNvSpPr>
          <p:nvPr/>
        </p:nvSpPr>
        <p:spPr>
          <a:xfrm>
            <a:off x="458788" y="1348153"/>
            <a:ext cx="8119156" cy="482041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Runs as a Windows service</a:t>
            </a:r>
          </a:p>
          <a:p>
            <a:pPr lvl="0"/>
            <a:r>
              <a:rPr lang="en-GB" kern="0" dirty="0">
                <a:solidFill>
                  <a:srgbClr val="000000"/>
                </a:solidFill>
              </a:rPr>
              <a:t>Set the Start mode to automatic</a:t>
            </a:r>
          </a:p>
        </p:txBody>
      </p:sp>
    </p:spTree>
    <p:extLst>
      <p:ext uri="{BB962C8B-B14F-4D97-AF65-F5344CB8AC3E}">
        <p14:creationId xmlns:p14="http://schemas.microsoft.com/office/powerpoint/2010/main" val="3061338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Server Agent Objects</a:t>
            </a:r>
            <a:endParaRPr lang="en-GB"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Use jobs to perform regular tasks</a:t>
            </a:r>
          </a:p>
          <a:p>
            <a:pPr lvl="0"/>
            <a:endParaRPr lang="en-GB" kern="0" dirty="0">
              <a:solidFill>
                <a:srgbClr val="000000"/>
              </a:solidFill>
            </a:endParaRPr>
          </a:p>
          <a:p>
            <a:pPr lvl="0"/>
            <a:r>
              <a:rPr lang="en-GB" kern="0" dirty="0">
                <a:solidFill>
                  <a:srgbClr val="000000"/>
                </a:solidFill>
              </a:rPr>
              <a:t>Use alerts to respond to events</a:t>
            </a:r>
          </a:p>
          <a:p>
            <a:pPr lvl="0"/>
            <a:endParaRPr lang="en-GB" kern="0" dirty="0">
              <a:solidFill>
                <a:srgbClr val="000000"/>
              </a:solidFill>
            </a:endParaRPr>
          </a:p>
          <a:p>
            <a:pPr lvl="0"/>
            <a:r>
              <a:rPr lang="en-GB" kern="0" dirty="0">
                <a:solidFill>
                  <a:srgbClr val="000000"/>
                </a:solidFill>
              </a:rPr>
              <a:t>Notify operators from jobs and alerts</a:t>
            </a:r>
          </a:p>
        </p:txBody>
      </p:sp>
    </p:spTree>
    <p:extLst>
      <p:ext uri="{BB962C8B-B14F-4D97-AF65-F5344CB8AC3E}">
        <p14:creationId xmlns:p14="http://schemas.microsoft.com/office/powerpoint/2010/main" val="1995838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Implementing SQL Server Agent Jobs</a:t>
            </a:r>
            <a:endParaRPr lang="en-GB" dirty="0"/>
          </a:p>
        </p:txBody>
      </p:sp>
      <p:sp>
        <p:nvSpPr>
          <p:cNvPr id="3" name="Text Placeholder 2"/>
          <p:cNvSpPr>
            <a:spLocks noGrp="1"/>
          </p:cNvSpPr>
          <p:nvPr>
            <p:ph type="body" idx="1"/>
          </p:nvPr>
        </p:nvSpPr>
        <p:spPr/>
        <p:txBody>
          <a:bodyPr/>
          <a:lstStyle/>
          <a:p>
            <a:r>
              <a:rPr lang="en-GB" dirty="0" smtClean="0"/>
              <a:t>Defining Jobs, Job Step Types, and Job Categories
Creating Job Steps
Scheduling Jobs for Execution
Demonstration: Creating Jobs</a:t>
            </a:r>
            <a:endParaRPr lang="en-GB" dirty="0"/>
          </a:p>
        </p:txBody>
      </p:sp>
    </p:spTree>
    <p:extLst>
      <p:ext uri="{BB962C8B-B14F-4D97-AF65-F5344CB8AC3E}">
        <p14:creationId xmlns:p14="http://schemas.microsoft.com/office/powerpoint/2010/main" val="3842428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Defining Jobs, Job Step Types, and Job Categories</a:t>
            </a:r>
            <a:endParaRPr lang="en-GB"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Jobs consist of a series of steps</a:t>
            </a:r>
          </a:p>
          <a:p>
            <a:pPr lvl="0"/>
            <a:r>
              <a:rPr lang="en-GB" kern="0" dirty="0">
                <a:solidFill>
                  <a:srgbClr val="000000"/>
                </a:solidFill>
              </a:rPr>
              <a:t>Job step types:</a:t>
            </a:r>
          </a:p>
          <a:p>
            <a:pPr lvl="1"/>
            <a:r>
              <a:rPr lang="en-GB" kern="0" dirty="0">
                <a:solidFill>
                  <a:srgbClr val="000000"/>
                </a:solidFill>
              </a:rPr>
              <a:t>Command-line script, batch of commands or application</a:t>
            </a:r>
          </a:p>
          <a:p>
            <a:pPr lvl="1"/>
            <a:r>
              <a:rPr lang="en-GB" kern="0" dirty="0">
                <a:solidFill>
                  <a:srgbClr val="000000"/>
                </a:solidFill>
              </a:rPr>
              <a:t>Transact-SQL statement</a:t>
            </a:r>
          </a:p>
          <a:p>
            <a:pPr lvl="1"/>
            <a:r>
              <a:rPr lang="en-GB" kern="0" dirty="0">
                <a:solidFill>
                  <a:srgbClr val="000000"/>
                </a:solidFill>
              </a:rPr>
              <a:t>PowerShell script</a:t>
            </a:r>
          </a:p>
          <a:p>
            <a:pPr lvl="1"/>
            <a:r>
              <a:rPr lang="en-GB" kern="0" dirty="0">
                <a:solidFill>
                  <a:srgbClr val="000000"/>
                </a:solidFill>
              </a:rPr>
              <a:t>SSIS and SSAS commands and queries</a:t>
            </a:r>
          </a:p>
          <a:p>
            <a:pPr lvl="0"/>
            <a:endParaRPr lang="en-GB" kern="0" dirty="0">
              <a:solidFill>
                <a:srgbClr val="000000"/>
              </a:solidFill>
            </a:endParaRPr>
          </a:p>
          <a:p>
            <a:pPr lvl="0"/>
            <a:endParaRPr lang="en-GB" kern="0" dirty="0">
              <a:solidFill>
                <a:srgbClr val="000000"/>
              </a:solidFill>
            </a:endParaRPr>
          </a:p>
          <a:p>
            <a:pPr lvl="0"/>
            <a:endParaRPr lang="en-GB" kern="0" dirty="0">
              <a:solidFill>
                <a:srgbClr val="000000"/>
              </a:solidFill>
            </a:endParaRPr>
          </a:p>
          <a:p>
            <a:pPr lvl="0"/>
            <a:endParaRPr lang="en-GB" kern="0" dirty="0">
              <a:solidFill>
                <a:srgbClr val="000000"/>
              </a:solidFill>
            </a:endParaRPr>
          </a:p>
          <a:p>
            <a:pPr lvl="0"/>
            <a:r>
              <a:rPr lang="en-GB" kern="0" dirty="0">
                <a:solidFill>
                  <a:srgbClr val="000000"/>
                </a:solidFill>
              </a:rPr>
              <a:t>Assign jobs to categories</a:t>
            </a:r>
          </a:p>
        </p:txBody>
      </p:sp>
      <p:sp>
        <p:nvSpPr>
          <p:cNvPr id="5" name="AutoShape 26"/>
          <p:cNvSpPr>
            <a:spLocks noChangeArrowheads="1"/>
          </p:cNvSpPr>
          <p:nvPr/>
        </p:nvSpPr>
        <p:spPr bwMode="auto">
          <a:xfrm>
            <a:off x="488373" y="3833483"/>
            <a:ext cx="8167254" cy="1804749"/>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wrap="square" lIns="45720" rIns="4572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GB" sz="2000" b="0" dirty="0">
                <a:solidFill>
                  <a:srgbClr val="000000"/>
                </a:solidFill>
                <a:latin typeface="Lucida Console" pitchFamily="49" charset="0"/>
                <a:cs typeface="+mn-cs"/>
              </a:rPr>
              <a:t>EXEC sp_add_job</a:t>
            </a:r>
          </a:p>
          <a:p>
            <a:pPr lvl="0"/>
            <a:r>
              <a:rPr lang="en-GB" sz="2000" b="0" dirty="0">
                <a:solidFill>
                  <a:srgbClr val="000000"/>
                </a:solidFill>
                <a:latin typeface="Lucida Console" pitchFamily="49" charset="0"/>
                <a:cs typeface="+mn-cs"/>
              </a:rPr>
              <a:t>    @job_name = 'HR database backup', </a:t>
            </a:r>
          </a:p>
          <a:p>
            <a:pPr lvl="0"/>
            <a:r>
              <a:rPr lang="en-GB" sz="2000" b="0" dirty="0">
                <a:solidFill>
                  <a:srgbClr val="000000"/>
                </a:solidFill>
                <a:latin typeface="Lucida Console" pitchFamily="49" charset="0"/>
                <a:cs typeface="+mn-cs"/>
              </a:rPr>
              <a:t>    @enabled = 1,</a:t>
            </a:r>
          </a:p>
          <a:p>
            <a:pPr lvl="0"/>
            <a:r>
              <a:rPr lang="en-GB" sz="2000" b="0" dirty="0">
                <a:solidFill>
                  <a:srgbClr val="000000"/>
                </a:solidFill>
                <a:latin typeface="Lucida Console" pitchFamily="49" charset="0"/>
                <a:cs typeface="+mn-cs"/>
              </a:rPr>
              <a:t>    @description = 'Backup the HR database';</a:t>
            </a:r>
          </a:p>
          <a:p>
            <a:pPr lvl="0"/>
            <a:r>
              <a:rPr lang="de-AT" sz="2000" b="0" dirty="0">
                <a:solidFill>
                  <a:srgbClr val="000000"/>
                </a:solidFill>
                <a:latin typeface="Lucida Console" pitchFamily="49" charset="0"/>
                <a:cs typeface="+mn-cs"/>
              </a:rPr>
              <a:t>GO</a:t>
            </a:r>
            <a:endParaRPr lang="en-AU" sz="2000" b="0" dirty="0">
              <a:solidFill>
                <a:srgbClr val="000000"/>
              </a:solidFill>
              <a:latin typeface="Lucida Console" pitchFamily="49" charset="0"/>
              <a:cs typeface="+mn-cs"/>
            </a:endParaRPr>
          </a:p>
        </p:txBody>
      </p:sp>
    </p:spTree>
    <p:extLst>
      <p:ext uri="{BB962C8B-B14F-4D97-AF65-F5344CB8AC3E}">
        <p14:creationId xmlns:p14="http://schemas.microsoft.com/office/powerpoint/2010/main" val="3809786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Job Steps</a:t>
            </a:r>
            <a:endParaRPr lang="en-GB" dirty="0"/>
          </a:p>
        </p:txBody>
      </p:sp>
      <p:grpSp>
        <p:nvGrpSpPr>
          <p:cNvPr id="4" name="Group 3" descr="This graphic depicts the steps in an example job. It shows three steps with differing actions, depending on the success or failure of the step."/>
          <p:cNvGrpSpPr/>
          <p:nvPr/>
        </p:nvGrpSpPr>
        <p:grpSpPr>
          <a:xfrm>
            <a:off x="1231899" y="1352549"/>
            <a:ext cx="6708333" cy="5337616"/>
            <a:chOff x="1231899" y="1352549"/>
            <a:chExt cx="6708333" cy="5337616"/>
          </a:xfrm>
        </p:grpSpPr>
        <p:sp>
          <p:nvSpPr>
            <p:cNvPr id="5" name="AutoShape 99"/>
            <p:cNvSpPr>
              <a:spLocks noChangeArrowheads="1"/>
            </p:cNvSpPr>
            <p:nvPr/>
          </p:nvSpPr>
          <p:spPr bwMode="auto">
            <a:xfrm>
              <a:off x="4403993" y="1352549"/>
              <a:ext cx="1254273" cy="1027792"/>
            </a:xfrm>
            <a:prstGeom prst="flowChartDecision">
              <a:avLst/>
            </a:prstGeom>
            <a:ln>
              <a:solidFill>
                <a:srgbClr val="505050"/>
              </a:solidFill>
              <a:headEnd/>
              <a:tailEnd/>
            </a:ln>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lvl="0" fontAlgn="base">
                <a:spcBef>
                  <a:spcPct val="0"/>
                </a:spcBef>
                <a:spcAft>
                  <a:spcPct val="0"/>
                </a:spcAft>
                <a:defRPr/>
              </a:pPr>
              <a:endParaRPr lang="en-US" sz="1400" dirty="0">
                <a:solidFill>
                  <a:srgbClr val="FFFFFF"/>
                </a:solidFill>
                <a:latin typeface="Segoe UI Light" panose="020B0502040204020203" pitchFamily="34" charset="0"/>
                <a:cs typeface="Segoe UI Light" panose="020B0502040204020203" pitchFamily="34" charset="0"/>
              </a:endParaRPr>
            </a:p>
          </p:txBody>
        </p:sp>
        <p:sp>
          <p:nvSpPr>
            <p:cNvPr id="6" name="AutoShape 100"/>
            <p:cNvSpPr>
              <a:spLocks noChangeArrowheads="1"/>
            </p:cNvSpPr>
            <p:nvPr/>
          </p:nvSpPr>
          <p:spPr bwMode="auto">
            <a:xfrm>
              <a:off x="4403993" y="2590094"/>
              <a:ext cx="1254273" cy="1027791"/>
            </a:xfrm>
            <a:prstGeom prst="flowChartDecision">
              <a:avLst/>
            </a:prstGeom>
            <a:ln>
              <a:solidFill>
                <a:srgbClr val="505050"/>
              </a:solidFill>
              <a:headEnd/>
              <a:tailEnd/>
            </a:ln>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lvl="0" fontAlgn="base">
                <a:spcBef>
                  <a:spcPct val="0"/>
                </a:spcBef>
                <a:spcAft>
                  <a:spcPct val="0"/>
                </a:spcAft>
                <a:defRPr/>
              </a:pPr>
              <a:endParaRPr lang="en-US" dirty="0">
                <a:solidFill>
                  <a:srgbClr val="FFFFFF"/>
                </a:solidFill>
                <a:latin typeface="Segoe UI Light" panose="020B0502040204020203" pitchFamily="34" charset="0"/>
                <a:ea typeface="Segoe UI" panose="020B0502040204020203" pitchFamily="34" charset="0"/>
                <a:cs typeface="Segoe UI Light" panose="020B0502040204020203" pitchFamily="34" charset="0"/>
              </a:endParaRPr>
            </a:p>
          </p:txBody>
        </p:sp>
        <p:sp>
          <p:nvSpPr>
            <p:cNvPr id="7" name="AutoShape 101"/>
            <p:cNvSpPr>
              <a:spLocks noChangeArrowheads="1"/>
            </p:cNvSpPr>
            <p:nvPr/>
          </p:nvSpPr>
          <p:spPr bwMode="auto">
            <a:xfrm>
              <a:off x="4403993" y="3829252"/>
              <a:ext cx="1254273" cy="1027791"/>
            </a:xfrm>
            <a:prstGeom prst="flowChartDecision">
              <a:avLst/>
            </a:prstGeom>
            <a:ln>
              <a:solidFill>
                <a:srgbClr val="505050"/>
              </a:solidFill>
              <a:headEnd/>
              <a:tailEnd/>
            </a:ln>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lvl="0" fontAlgn="base">
                <a:spcBef>
                  <a:spcPct val="0"/>
                </a:spcBef>
                <a:spcAft>
                  <a:spcPct val="0"/>
                </a:spcAft>
                <a:defRPr/>
              </a:pPr>
              <a:endParaRPr lang="en-US" sz="1400" dirty="0">
                <a:solidFill>
                  <a:srgbClr val="FFFFFF"/>
                </a:solidFill>
                <a:latin typeface="Segoe UI Light" panose="020B0502040204020203" pitchFamily="34" charset="0"/>
                <a:cs typeface="Segoe UI Light" panose="020B0502040204020203" pitchFamily="34" charset="0"/>
              </a:endParaRPr>
            </a:p>
          </p:txBody>
        </p:sp>
        <p:sp>
          <p:nvSpPr>
            <p:cNvPr id="8" name="AutoShape 98"/>
            <p:cNvSpPr>
              <a:spLocks noChangeArrowheads="1"/>
            </p:cNvSpPr>
            <p:nvPr/>
          </p:nvSpPr>
          <p:spPr bwMode="auto">
            <a:xfrm>
              <a:off x="6043449" y="1662855"/>
              <a:ext cx="1896783" cy="3477065"/>
            </a:xfrm>
            <a:prstGeom prst="roundRect">
              <a:avLst>
                <a:gd name="adj" fmla="val 4167"/>
              </a:avLst>
            </a:prstGeom>
            <a:ln>
              <a:solidFill>
                <a:srgbClr val="BA1419"/>
              </a:solidFill>
              <a:headEnd/>
              <a:tailEnd/>
            </a:ln>
            <a:effectLst/>
          </p:spPr>
          <p:style>
            <a:lnRef idx="2">
              <a:schemeClr val="dk1"/>
            </a:lnRef>
            <a:fillRef idx="1">
              <a:schemeClr val="lt1"/>
            </a:fillRef>
            <a:effectRef idx="0">
              <a:schemeClr val="dk1"/>
            </a:effectRef>
            <a:fontRef idx="minor">
              <a:schemeClr val="dk1"/>
            </a:fontRef>
          </p:style>
          <p:txBody>
            <a:bodyPr anchor="ctr"/>
            <a:lstStyle/>
            <a:p>
              <a:pPr lvl="0" fontAlgn="base">
                <a:lnSpc>
                  <a:spcPct val="90000"/>
                </a:lnSpc>
                <a:spcBef>
                  <a:spcPct val="40000"/>
                </a:spcBef>
                <a:spcAft>
                  <a:spcPct val="0"/>
                </a:spcAft>
                <a:defRPr/>
              </a:pPr>
              <a:endParaRPr lang="en-US" sz="1400" dirty="0">
                <a:solidFill>
                  <a:srgbClr val="000000"/>
                </a:solidFill>
                <a:latin typeface="Segoe UI Light" panose="020B0502040204020203" pitchFamily="34" charset="0"/>
                <a:cs typeface="Segoe UI Light" panose="020B0502040204020203" pitchFamily="34" charset="0"/>
              </a:endParaRPr>
            </a:p>
          </p:txBody>
        </p:sp>
        <p:sp>
          <p:nvSpPr>
            <p:cNvPr id="9" name="Text Box 47"/>
            <p:cNvSpPr txBox="1">
              <a:spLocks noChangeArrowheads="1"/>
            </p:cNvSpPr>
            <p:nvPr/>
          </p:nvSpPr>
          <p:spPr bwMode="auto">
            <a:xfrm>
              <a:off x="4703401" y="4156790"/>
              <a:ext cx="657077" cy="347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lvl="0" fontAlgn="base">
                <a:lnSpc>
                  <a:spcPct val="90000"/>
                </a:lnSpc>
                <a:spcBef>
                  <a:spcPct val="40000"/>
                </a:spcBef>
                <a:spcAft>
                  <a:spcPct val="0"/>
                </a:spcAft>
              </a:pPr>
              <a:r>
                <a:rPr lang="en-GB" b="0" dirty="0">
                  <a:solidFill>
                    <a:srgbClr val="000000"/>
                  </a:solidFill>
                  <a:latin typeface="Segoe UI Light" panose="020B0502040204020203" pitchFamily="34" charset="0"/>
                  <a:ea typeface="Segoe UI" panose="020B0502040204020203" pitchFamily="34" charset="0"/>
                  <a:cs typeface="Segoe UI Light" panose="020B0502040204020203" pitchFamily="34" charset="0"/>
                </a:rPr>
                <a:t>Fail?</a:t>
              </a:r>
              <a:endParaRPr lang="en-US" b="0" dirty="0">
                <a:solidFill>
                  <a:srgbClr val="000000"/>
                </a:solidFill>
                <a:latin typeface="Segoe UI Light" panose="020B0502040204020203" pitchFamily="34" charset="0"/>
                <a:ea typeface="Segoe UI" panose="020B0502040204020203" pitchFamily="34" charset="0"/>
                <a:cs typeface="Segoe UI Light" panose="020B0502040204020203" pitchFamily="34" charset="0"/>
              </a:endParaRPr>
            </a:p>
          </p:txBody>
        </p:sp>
        <p:sp>
          <p:nvSpPr>
            <p:cNvPr id="10" name="Text Box 77"/>
            <p:cNvSpPr txBox="1">
              <a:spLocks noChangeArrowheads="1"/>
            </p:cNvSpPr>
            <p:nvPr/>
          </p:nvSpPr>
          <p:spPr bwMode="auto">
            <a:xfrm>
              <a:off x="5501279" y="3990601"/>
              <a:ext cx="538933" cy="347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lvl="0" fontAlgn="base">
                <a:lnSpc>
                  <a:spcPct val="90000"/>
                </a:lnSpc>
                <a:spcBef>
                  <a:spcPct val="40000"/>
                </a:spcBef>
                <a:spcAft>
                  <a:spcPct val="0"/>
                </a:spcAft>
              </a:pPr>
              <a:r>
                <a:rPr lang="en-GB" b="0" dirty="0">
                  <a:solidFill>
                    <a:srgbClr val="000000"/>
                  </a:solidFill>
                  <a:latin typeface="Segoe UI Light" panose="020B0502040204020203" pitchFamily="34" charset="0"/>
                  <a:ea typeface="Segoe UI" panose="020B0502040204020203" pitchFamily="34" charset="0"/>
                  <a:cs typeface="Segoe UI Light" panose="020B0502040204020203" pitchFamily="34" charset="0"/>
                </a:rPr>
                <a:t>Yes</a:t>
              </a:r>
              <a:endParaRPr lang="en-US" b="0" dirty="0">
                <a:solidFill>
                  <a:srgbClr val="000000"/>
                </a:solidFill>
                <a:latin typeface="Segoe UI Light" panose="020B0502040204020203" pitchFamily="34" charset="0"/>
                <a:ea typeface="Segoe UI" panose="020B0502040204020203" pitchFamily="34" charset="0"/>
                <a:cs typeface="Segoe UI Light" panose="020B0502040204020203" pitchFamily="34" charset="0"/>
              </a:endParaRPr>
            </a:p>
          </p:txBody>
        </p:sp>
        <p:sp>
          <p:nvSpPr>
            <p:cNvPr id="11" name="Text Box 78"/>
            <p:cNvSpPr txBox="1">
              <a:spLocks noChangeArrowheads="1"/>
            </p:cNvSpPr>
            <p:nvPr/>
          </p:nvSpPr>
          <p:spPr bwMode="auto">
            <a:xfrm>
              <a:off x="4357645" y="2211570"/>
              <a:ext cx="537314" cy="347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lvl="0" fontAlgn="base">
                <a:lnSpc>
                  <a:spcPct val="90000"/>
                </a:lnSpc>
                <a:spcBef>
                  <a:spcPct val="40000"/>
                </a:spcBef>
                <a:spcAft>
                  <a:spcPct val="0"/>
                </a:spcAft>
              </a:pPr>
              <a:r>
                <a:rPr lang="en-GB" b="0" dirty="0">
                  <a:solidFill>
                    <a:srgbClr val="000000"/>
                  </a:solidFill>
                  <a:latin typeface="Segoe UI Light" panose="020B0502040204020203" pitchFamily="34" charset="0"/>
                  <a:ea typeface="Segoe UI" panose="020B0502040204020203" pitchFamily="34" charset="0"/>
                  <a:cs typeface="Segoe UI Light" panose="020B0502040204020203" pitchFamily="34" charset="0"/>
                </a:rPr>
                <a:t>No</a:t>
              </a:r>
              <a:endParaRPr lang="en-US" b="0" dirty="0">
                <a:solidFill>
                  <a:srgbClr val="000000"/>
                </a:solidFill>
                <a:latin typeface="Segoe UI Light" panose="020B0502040204020203" pitchFamily="34" charset="0"/>
                <a:ea typeface="Segoe UI" panose="020B0502040204020203" pitchFamily="34" charset="0"/>
                <a:cs typeface="Segoe UI Light" panose="020B0502040204020203" pitchFamily="34" charset="0"/>
              </a:endParaRPr>
            </a:p>
          </p:txBody>
        </p:sp>
        <p:sp>
          <p:nvSpPr>
            <p:cNvPr id="12" name="AutoShape 93"/>
            <p:cNvSpPr>
              <a:spLocks noChangeArrowheads="1"/>
            </p:cNvSpPr>
            <p:nvPr/>
          </p:nvSpPr>
          <p:spPr bwMode="auto">
            <a:xfrm>
              <a:off x="6162402" y="1795554"/>
              <a:ext cx="1658876" cy="929369"/>
            </a:xfrm>
            <a:prstGeom prst="roundRect">
              <a:avLst>
                <a:gd name="adj" fmla="val 4167"/>
              </a:avLst>
            </a:prstGeom>
            <a:ln>
              <a:solidFill>
                <a:schemeClr val="tx1"/>
              </a:solidFill>
              <a:headEnd/>
              <a:tailEnd/>
            </a:ln>
            <a:effectLst/>
          </p:spPr>
          <p:style>
            <a:lnRef idx="2">
              <a:schemeClr val="accent2"/>
            </a:lnRef>
            <a:fillRef idx="1">
              <a:schemeClr val="lt1"/>
            </a:fillRef>
            <a:effectRef idx="0">
              <a:schemeClr val="accent2"/>
            </a:effectRef>
            <a:fontRef idx="minor">
              <a:schemeClr val="dk1"/>
            </a:fontRef>
          </p:style>
          <p:txBody>
            <a:bodyPr anchor="ctr"/>
            <a:lstStyle/>
            <a:p>
              <a:pPr lvl="0" fontAlgn="base">
                <a:lnSpc>
                  <a:spcPct val="90000"/>
                </a:lnSpc>
                <a:spcBef>
                  <a:spcPct val="40000"/>
                </a:spcBef>
                <a:spcAft>
                  <a:spcPct val="0"/>
                </a:spcAft>
                <a:defRPr/>
              </a:pPr>
              <a:r>
                <a:rPr lang="en-GB" dirty="0">
                  <a:solidFill>
                    <a:srgbClr val="000000"/>
                  </a:solidFill>
                  <a:latin typeface="Segoe UI Light" panose="020B0502040204020203" pitchFamily="34" charset="0"/>
                  <a:ea typeface="Segoe UI" panose="020B0502040204020203" pitchFamily="34" charset="0"/>
                  <a:cs typeface="Segoe UI Light" panose="020B0502040204020203" pitchFamily="34" charset="0"/>
                </a:rPr>
                <a:t>Write to Application Log</a:t>
              </a:r>
              <a:endParaRPr lang="en-US" dirty="0">
                <a:solidFill>
                  <a:srgbClr val="000000"/>
                </a:solidFill>
                <a:latin typeface="Segoe UI Light" panose="020B0502040204020203" pitchFamily="34" charset="0"/>
                <a:ea typeface="Segoe UI" panose="020B0502040204020203" pitchFamily="34" charset="0"/>
                <a:cs typeface="Segoe UI Light" panose="020B0502040204020203" pitchFamily="34" charset="0"/>
              </a:endParaRPr>
            </a:p>
          </p:txBody>
        </p:sp>
        <p:sp>
          <p:nvSpPr>
            <p:cNvPr id="13" name="AutoShape 97"/>
            <p:cNvSpPr>
              <a:spLocks noChangeArrowheads="1"/>
            </p:cNvSpPr>
            <p:nvPr/>
          </p:nvSpPr>
          <p:spPr bwMode="auto">
            <a:xfrm>
              <a:off x="6162402" y="4077852"/>
              <a:ext cx="1658876" cy="929369"/>
            </a:xfrm>
            <a:prstGeom prst="roundRect">
              <a:avLst>
                <a:gd name="adj" fmla="val 4167"/>
              </a:avLst>
            </a:prstGeom>
            <a:ln>
              <a:solidFill>
                <a:schemeClr val="tx1"/>
              </a:solidFill>
              <a:headEnd/>
              <a:tailEnd/>
            </a:ln>
            <a:effectLst/>
          </p:spPr>
          <p:style>
            <a:lnRef idx="2">
              <a:schemeClr val="accent2"/>
            </a:lnRef>
            <a:fillRef idx="1">
              <a:schemeClr val="lt1"/>
            </a:fillRef>
            <a:effectRef idx="0">
              <a:schemeClr val="accent2"/>
            </a:effectRef>
            <a:fontRef idx="minor">
              <a:schemeClr val="dk1"/>
            </a:fontRef>
          </p:style>
          <p:txBody>
            <a:bodyPr anchor="ctr"/>
            <a:lstStyle/>
            <a:p>
              <a:pPr lvl="0" fontAlgn="base">
                <a:lnSpc>
                  <a:spcPct val="90000"/>
                </a:lnSpc>
                <a:spcBef>
                  <a:spcPct val="40000"/>
                </a:spcBef>
                <a:spcAft>
                  <a:spcPct val="0"/>
                </a:spcAft>
                <a:defRPr/>
              </a:pPr>
              <a:r>
                <a:rPr lang="en-GB" dirty="0">
                  <a:solidFill>
                    <a:srgbClr val="000000"/>
                  </a:solidFill>
                  <a:latin typeface="Segoe UI Light" panose="020B0502040204020203" pitchFamily="34" charset="0"/>
                  <a:ea typeface="Segoe UI" panose="020B0502040204020203" pitchFamily="34" charset="0"/>
                  <a:cs typeface="Segoe UI Light" panose="020B0502040204020203" pitchFamily="34" charset="0"/>
                </a:rPr>
                <a:t>Fail the job</a:t>
              </a:r>
              <a:endParaRPr lang="en-US" dirty="0">
                <a:solidFill>
                  <a:srgbClr val="000000"/>
                </a:solidFill>
                <a:latin typeface="Segoe UI Light" panose="020B0502040204020203" pitchFamily="34" charset="0"/>
                <a:ea typeface="Segoe UI" panose="020B0502040204020203" pitchFamily="34" charset="0"/>
                <a:cs typeface="Segoe UI Light" panose="020B0502040204020203" pitchFamily="34" charset="0"/>
              </a:endParaRPr>
            </a:p>
          </p:txBody>
        </p:sp>
        <p:sp>
          <p:nvSpPr>
            <p:cNvPr id="14" name="AutoShape 92"/>
            <p:cNvSpPr>
              <a:spLocks noChangeArrowheads="1"/>
            </p:cNvSpPr>
            <p:nvPr/>
          </p:nvSpPr>
          <p:spPr bwMode="auto">
            <a:xfrm>
              <a:off x="1231899" y="1555848"/>
              <a:ext cx="2786912" cy="619579"/>
            </a:xfrm>
            <a:prstGeom prst="roundRect">
              <a:avLst>
                <a:gd name="adj" fmla="val 4167"/>
              </a:avLst>
            </a:prstGeom>
            <a:ln>
              <a:solidFill>
                <a:srgbClr val="4668C5"/>
              </a:solidFill>
              <a:headEnd/>
              <a:tailEnd/>
            </a:ln>
            <a:effectLst/>
          </p:spPr>
          <p:style>
            <a:lnRef idx="2">
              <a:schemeClr val="accent2"/>
            </a:lnRef>
            <a:fillRef idx="1">
              <a:schemeClr val="lt1"/>
            </a:fillRef>
            <a:effectRef idx="0">
              <a:schemeClr val="accent2"/>
            </a:effectRef>
            <a:fontRef idx="minor">
              <a:schemeClr val="dk1"/>
            </a:fontRef>
          </p:style>
          <p:txBody>
            <a:bodyPr anchor="ctr"/>
            <a:lstStyle/>
            <a:p>
              <a:pPr lvl="0" fontAlgn="base">
                <a:lnSpc>
                  <a:spcPct val="90000"/>
                </a:lnSpc>
                <a:spcBef>
                  <a:spcPct val="40000"/>
                </a:spcBef>
                <a:spcAft>
                  <a:spcPct val="0"/>
                </a:spcAft>
                <a:defRPr/>
              </a:pPr>
              <a:r>
                <a:rPr lang="en-GB" dirty="0">
                  <a:solidFill>
                    <a:srgbClr val="000000"/>
                  </a:solidFill>
                  <a:latin typeface="Segoe UI Light" panose="020B0502040204020203" pitchFamily="34" charset="0"/>
                  <a:ea typeface="Segoe UI" panose="020B0502040204020203" pitchFamily="34" charset="0"/>
                  <a:cs typeface="Segoe UI Light" panose="020B0502040204020203" pitchFamily="34" charset="0"/>
                </a:rPr>
                <a:t>Job step 1: Back up Database (Transact-SQL)</a:t>
              </a:r>
              <a:endParaRPr lang="en-US" dirty="0">
                <a:solidFill>
                  <a:srgbClr val="000000"/>
                </a:solidFill>
                <a:latin typeface="Segoe UI Light" panose="020B0502040204020203" pitchFamily="34" charset="0"/>
                <a:ea typeface="Segoe UI" panose="020B0502040204020203" pitchFamily="34" charset="0"/>
                <a:cs typeface="Segoe UI Light" panose="020B0502040204020203" pitchFamily="34" charset="0"/>
              </a:endParaRPr>
            </a:p>
          </p:txBody>
        </p:sp>
        <p:sp>
          <p:nvSpPr>
            <p:cNvPr id="15" name="AutoShape 95"/>
            <p:cNvSpPr>
              <a:spLocks noChangeArrowheads="1"/>
            </p:cNvSpPr>
            <p:nvPr/>
          </p:nvSpPr>
          <p:spPr bwMode="auto">
            <a:xfrm>
              <a:off x="1231899" y="2795007"/>
              <a:ext cx="2786912" cy="619579"/>
            </a:xfrm>
            <a:prstGeom prst="roundRect">
              <a:avLst>
                <a:gd name="adj" fmla="val 4167"/>
              </a:avLst>
            </a:prstGeom>
            <a:ln>
              <a:solidFill>
                <a:srgbClr val="4668C5"/>
              </a:solidFill>
              <a:headEnd/>
              <a:tailEnd/>
            </a:ln>
            <a:effectLst/>
          </p:spPr>
          <p:style>
            <a:lnRef idx="2">
              <a:schemeClr val="accent2"/>
            </a:lnRef>
            <a:fillRef idx="1">
              <a:schemeClr val="lt1"/>
            </a:fillRef>
            <a:effectRef idx="0">
              <a:schemeClr val="accent2"/>
            </a:effectRef>
            <a:fontRef idx="minor">
              <a:schemeClr val="dk1"/>
            </a:fontRef>
          </p:style>
          <p:txBody>
            <a:bodyPr anchor="ctr"/>
            <a:lstStyle/>
            <a:p>
              <a:pPr lvl="0" fontAlgn="base">
                <a:lnSpc>
                  <a:spcPct val="90000"/>
                </a:lnSpc>
                <a:spcBef>
                  <a:spcPct val="40000"/>
                </a:spcBef>
                <a:spcAft>
                  <a:spcPct val="0"/>
                </a:spcAft>
                <a:defRPr/>
              </a:pPr>
              <a:r>
                <a:rPr lang="en-GB" dirty="0">
                  <a:solidFill>
                    <a:srgbClr val="000000"/>
                  </a:solidFill>
                  <a:latin typeface="Segoe UI Light" panose="020B0502040204020203" pitchFamily="34" charset="0"/>
                  <a:ea typeface="Segoe UI" panose="020B0502040204020203" pitchFamily="34" charset="0"/>
                  <a:cs typeface="Segoe UI Light" panose="020B0502040204020203" pitchFamily="34" charset="0"/>
                </a:rPr>
                <a:t>Job step 2: Transfer Data (CmdExec)</a:t>
              </a:r>
              <a:endParaRPr lang="en-US" dirty="0">
                <a:solidFill>
                  <a:srgbClr val="000000"/>
                </a:solidFill>
                <a:latin typeface="Segoe UI Light" panose="020B0502040204020203" pitchFamily="34" charset="0"/>
                <a:ea typeface="Segoe UI" panose="020B0502040204020203" pitchFamily="34" charset="0"/>
                <a:cs typeface="Segoe UI Light" panose="020B0502040204020203" pitchFamily="34" charset="0"/>
              </a:endParaRPr>
            </a:p>
          </p:txBody>
        </p:sp>
        <p:sp>
          <p:nvSpPr>
            <p:cNvPr id="16" name="AutoShape 96"/>
            <p:cNvSpPr>
              <a:spLocks noChangeArrowheads="1"/>
            </p:cNvSpPr>
            <p:nvPr/>
          </p:nvSpPr>
          <p:spPr bwMode="auto">
            <a:xfrm>
              <a:off x="1231899" y="4034165"/>
              <a:ext cx="2786912" cy="619579"/>
            </a:xfrm>
            <a:prstGeom prst="roundRect">
              <a:avLst>
                <a:gd name="adj" fmla="val 4167"/>
              </a:avLst>
            </a:prstGeom>
            <a:ln>
              <a:solidFill>
                <a:srgbClr val="4668C5"/>
              </a:solidFill>
              <a:headEnd/>
              <a:tailEnd/>
            </a:ln>
            <a:effectLst/>
          </p:spPr>
          <p:style>
            <a:lnRef idx="2">
              <a:schemeClr val="accent2"/>
            </a:lnRef>
            <a:fillRef idx="1">
              <a:schemeClr val="lt1"/>
            </a:fillRef>
            <a:effectRef idx="0">
              <a:schemeClr val="accent2"/>
            </a:effectRef>
            <a:fontRef idx="minor">
              <a:schemeClr val="dk1"/>
            </a:fontRef>
          </p:style>
          <p:txBody>
            <a:bodyPr anchor="ctr"/>
            <a:lstStyle/>
            <a:p>
              <a:pPr lvl="0" fontAlgn="base">
                <a:lnSpc>
                  <a:spcPct val="90000"/>
                </a:lnSpc>
                <a:spcBef>
                  <a:spcPct val="40000"/>
                </a:spcBef>
                <a:spcAft>
                  <a:spcPct val="0"/>
                </a:spcAft>
                <a:defRPr/>
              </a:pPr>
              <a:r>
                <a:rPr lang="en-GB" dirty="0">
                  <a:solidFill>
                    <a:srgbClr val="000000"/>
                  </a:solidFill>
                  <a:latin typeface="Segoe UI Light" panose="020B0502040204020203" pitchFamily="34" charset="0"/>
                  <a:ea typeface="Segoe UI" panose="020B0502040204020203" pitchFamily="34" charset="0"/>
                  <a:cs typeface="Segoe UI Light" panose="020B0502040204020203" pitchFamily="34" charset="0"/>
                </a:rPr>
                <a:t>Job step 3: Custom Application (PowerShell)</a:t>
              </a:r>
              <a:endParaRPr lang="en-US" dirty="0">
                <a:solidFill>
                  <a:srgbClr val="000000"/>
                </a:solidFill>
                <a:latin typeface="Segoe UI Light" panose="020B0502040204020203" pitchFamily="34" charset="0"/>
                <a:ea typeface="Segoe UI" panose="020B0502040204020203" pitchFamily="34" charset="0"/>
                <a:cs typeface="Segoe UI Light" panose="020B0502040204020203" pitchFamily="34" charset="0"/>
              </a:endParaRPr>
            </a:p>
          </p:txBody>
        </p:sp>
        <p:sp>
          <p:nvSpPr>
            <p:cNvPr id="17" name="Line 108"/>
            <p:cNvSpPr>
              <a:spLocks noChangeShapeType="1"/>
            </p:cNvSpPr>
            <p:nvPr/>
          </p:nvSpPr>
          <p:spPr bwMode="auto">
            <a:xfrm>
              <a:off x="5651792" y="1865638"/>
              <a:ext cx="377090" cy="0"/>
            </a:xfrm>
            <a:prstGeom prst="line">
              <a:avLst/>
            </a:prstGeom>
            <a:noFill/>
            <a:ln w="38100">
              <a:solidFill>
                <a:srgbClr val="BA1419"/>
              </a:solidFill>
              <a:round/>
              <a:headEnd/>
              <a:tailEnd type="triangle" w="med" len="med"/>
            </a:ln>
            <a:effectLst/>
            <a:extLst>
              <a:ext uri="{909E8E84-426E-40DD-AFC4-6F175D3DCCD1}">
                <a14:hiddenFill xmlns:a14="http://schemas.microsoft.com/office/drawing/2010/main">
                  <a:noFill/>
                </a14:hiddenFill>
              </a:ext>
            </a:extLst>
          </p:spPr>
          <p:txBody>
            <a:bodyPr anchor="ctr"/>
            <a:lstStyle/>
            <a:p>
              <a:pPr lvl="0" fontAlgn="base">
                <a:spcBef>
                  <a:spcPct val="0"/>
                </a:spcBef>
                <a:spcAft>
                  <a:spcPct val="0"/>
                </a:spcAft>
              </a:pPr>
              <a:endParaRPr lang="en-US" b="1" dirty="0">
                <a:solidFill>
                  <a:srgbClr val="000000"/>
                </a:solidFill>
                <a:latin typeface="Segoe UI Light" panose="020B0502040204020203" pitchFamily="34" charset="0"/>
                <a:cs typeface="Segoe UI Light" panose="020B0502040204020203" pitchFamily="34" charset="0"/>
              </a:endParaRPr>
            </a:p>
          </p:txBody>
        </p:sp>
        <p:sp>
          <p:nvSpPr>
            <p:cNvPr id="18" name="Line 109"/>
            <p:cNvSpPr>
              <a:spLocks noChangeShapeType="1"/>
            </p:cNvSpPr>
            <p:nvPr/>
          </p:nvSpPr>
          <p:spPr bwMode="auto">
            <a:xfrm>
              <a:off x="5651792" y="3104796"/>
              <a:ext cx="377090" cy="0"/>
            </a:xfrm>
            <a:prstGeom prst="line">
              <a:avLst/>
            </a:prstGeom>
            <a:noFill/>
            <a:ln w="38100">
              <a:solidFill>
                <a:srgbClr val="BA1419"/>
              </a:solidFill>
              <a:round/>
              <a:headEnd/>
              <a:tailEnd type="triangle" w="med" len="med"/>
            </a:ln>
            <a:effectLst/>
            <a:extLst>
              <a:ext uri="{909E8E84-426E-40DD-AFC4-6F175D3DCCD1}">
                <a14:hiddenFill xmlns:a14="http://schemas.microsoft.com/office/drawing/2010/main">
                  <a:noFill/>
                </a14:hiddenFill>
              </a:ext>
            </a:extLst>
          </p:spPr>
          <p:txBody>
            <a:bodyPr anchor="ctr"/>
            <a:lstStyle/>
            <a:p>
              <a:pPr lvl="0" fontAlgn="base">
                <a:spcBef>
                  <a:spcPct val="0"/>
                </a:spcBef>
                <a:spcAft>
                  <a:spcPct val="0"/>
                </a:spcAft>
              </a:pPr>
              <a:endParaRPr lang="en-US" b="1" dirty="0">
                <a:solidFill>
                  <a:srgbClr val="000000"/>
                </a:solidFill>
                <a:latin typeface="Segoe UI Light" panose="020B0502040204020203" pitchFamily="34" charset="0"/>
                <a:cs typeface="Segoe UI Light" panose="020B0502040204020203" pitchFamily="34" charset="0"/>
              </a:endParaRPr>
            </a:p>
          </p:txBody>
        </p:sp>
        <p:sp>
          <p:nvSpPr>
            <p:cNvPr id="19" name="Line 110"/>
            <p:cNvSpPr>
              <a:spLocks noChangeShapeType="1"/>
            </p:cNvSpPr>
            <p:nvPr/>
          </p:nvSpPr>
          <p:spPr bwMode="auto">
            <a:xfrm>
              <a:off x="5651792" y="4343954"/>
              <a:ext cx="377090" cy="0"/>
            </a:xfrm>
            <a:prstGeom prst="line">
              <a:avLst/>
            </a:prstGeom>
            <a:noFill/>
            <a:ln w="38100">
              <a:solidFill>
                <a:srgbClr val="BA1419"/>
              </a:solidFill>
              <a:round/>
              <a:headEnd/>
              <a:tailEnd type="triangle" w="med" len="med"/>
            </a:ln>
            <a:effectLst/>
            <a:extLst>
              <a:ext uri="{909E8E84-426E-40DD-AFC4-6F175D3DCCD1}">
                <a14:hiddenFill xmlns:a14="http://schemas.microsoft.com/office/drawing/2010/main">
                  <a:noFill/>
                </a14:hiddenFill>
              </a:ext>
            </a:extLst>
          </p:spPr>
          <p:txBody>
            <a:bodyPr anchor="ctr"/>
            <a:lstStyle/>
            <a:p>
              <a:pPr lvl="0" fontAlgn="base">
                <a:spcBef>
                  <a:spcPct val="0"/>
                </a:spcBef>
                <a:spcAft>
                  <a:spcPct val="0"/>
                </a:spcAft>
              </a:pPr>
              <a:endParaRPr lang="en-US" b="1" dirty="0">
                <a:solidFill>
                  <a:srgbClr val="000000"/>
                </a:solidFill>
                <a:latin typeface="Segoe UI Light" panose="020B0502040204020203" pitchFamily="34" charset="0"/>
                <a:cs typeface="Segoe UI Light" panose="020B0502040204020203" pitchFamily="34" charset="0"/>
              </a:endParaRPr>
            </a:p>
          </p:txBody>
        </p:sp>
        <p:sp>
          <p:nvSpPr>
            <p:cNvPr id="20" name="Text Box 111"/>
            <p:cNvSpPr txBox="1">
              <a:spLocks noChangeArrowheads="1"/>
            </p:cNvSpPr>
            <p:nvPr/>
          </p:nvSpPr>
          <p:spPr bwMode="auto">
            <a:xfrm>
              <a:off x="5501279" y="2741762"/>
              <a:ext cx="538933" cy="347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lvl="0" fontAlgn="base">
                <a:lnSpc>
                  <a:spcPct val="90000"/>
                </a:lnSpc>
                <a:spcBef>
                  <a:spcPct val="40000"/>
                </a:spcBef>
                <a:spcAft>
                  <a:spcPct val="0"/>
                </a:spcAft>
              </a:pPr>
              <a:r>
                <a:rPr lang="en-GB" b="0" dirty="0">
                  <a:solidFill>
                    <a:srgbClr val="000000"/>
                  </a:solidFill>
                  <a:latin typeface="Segoe UI Light" panose="020B0502040204020203" pitchFamily="34" charset="0"/>
                  <a:ea typeface="Segoe UI" panose="020B0502040204020203" pitchFamily="34" charset="0"/>
                  <a:cs typeface="Segoe UI Light" panose="020B0502040204020203" pitchFamily="34" charset="0"/>
                </a:rPr>
                <a:t>Yes</a:t>
              </a:r>
              <a:endParaRPr lang="en-US" b="0" dirty="0">
                <a:solidFill>
                  <a:srgbClr val="000000"/>
                </a:solidFill>
                <a:latin typeface="Segoe UI Light" panose="020B0502040204020203" pitchFamily="34" charset="0"/>
                <a:ea typeface="Segoe UI" panose="020B0502040204020203" pitchFamily="34" charset="0"/>
                <a:cs typeface="Segoe UI Light" panose="020B0502040204020203" pitchFamily="34" charset="0"/>
              </a:endParaRPr>
            </a:p>
          </p:txBody>
        </p:sp>
        <p:sp>
          <p:nvSpPr>
            <p:cNvPr id="21" name="Text Box 112"/>
            <p:cNvSpPr txBox="1">
              <a:spLocks noChangeArrowheads="1"/>
            </p:cNvSpPr>
            <p:nvPr/>
          </p:nvSpPr>
          <p:spPr bwMode="auto">
            <a:xfrm>
              <a:off x="5501279" y="1510671"/>
              <a:ext cx="538933" cy="347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lvl="0" fontAlgn="base">
                <a:lnSpc>
                  <a:spcPct val="90000"/>
                </a:lnSpc>
                <a:spcBef>
                  <a:spcPct val="40000"/>
                </a:spcBef>
                <a:spcAft>
                  <a:spcPct val="0"/>
                </a:spcAft>
              </a:pPr>
              <a:r>
                <a:rPr lang="en-GB" b="0" dirty="0">
                  <a:solidFill>
                    <a:srgbClr val="000000"/>
                  </a:solidFill>
                  <a:latin typeface="Segoe UI Light" panose="020B0502040204020203" pitchFamily="34" charset="0"/>
                  <a:ea typeface="Segoe UI" panose="020B0502040204020203" pitchFamily="34" charset="0"/>
                  <a:cs typeface="Segoe UI Light" panose="020B0502040204020203" pitchFamily="34" charset="0"/>
                </a:rPr>
                <a:t>Yes</a:t>
              </a:r>
              <a:endParaRPr lang="en-US" b="0" dirty="0">
                <a:solidFill>
                  <a:srgbClr val="000000"/>
                </a:solidFill>
                <a:latin typeface="Segoe UI Light" panose="020B0502040204020203" pitchFamily="34" charset="0"/>
                <a:ea typeface="Segoe UI" panose="020B0502040204020203" pitchFamily="34" charset="0"/>
                <a:cs typeface="Segoe UI Light" panose="020B0502040204020203" pitchFamily="34" charset="0"/>
              </a:endParaRPr>
            </a:p>
          </p:txBody>
        </p:sp>
        <p:sp>
          <p:nvSpPr>
            <p:cNvPr id="22" name="AutoShape 115"/>
            <p:cNvSpPr>
              <a:spLocks noChangeArrowheads="1"/>
            </p:cNvSpPr>
            <p:nvPr/>
          </p:nvSpPr>
          <p:spPr bwMode="auto">
            <a:xfrm>
              <a:off x="3947821" y="5567301"/>
              <a:ext cx="2161757" cy="1122864"/>
            </a:xfrm>
            <a:prstGeom prst="roundRect">
              <a:avLst>
                <a:gd name="adj" fmla="val 4167"/>
              </a:avLst>
            </a:prstGeom>
            <a:ln>
              <a:solidFill>
                <a:srgbClr val="007132"/>
              </a:solidFill>
              <a:headEnd/>
              <a:tailEnd/>
            </a:ln>
            <a:effectLst/>
          </p:spPr>
          <p:style>
            <a:lnRef idx="2">
              <a:schemeClr val="dk1"/>
            </a:lnRef>
            <a:fillRef idx="1">
              <a:schemeClr val="lt1"/>
            </a:fillRef>
            <a:effectRef idx="0">
              <a:schemeClr val="dk1"/>
            </a:effectRef>
            <a:fontRef idx="minor">
              <a:schemeClr val="dk1"/>
            </a:fontRef>
          </p:style>
          <p:txBody>
            <a:bodyPr anchor="ctr"/>
            <a:lstStyle/>
            <a:p>
              <a:pPr lvl="0" algn="ctr" fontAlgn="base">
                <a:lnSpc>
                  <a:spcPct val="90000"/>
                </a:lnSpc>
                <a:spcBef>
                  <a:spcPct val="40000"/>
                </a:spcBef>
                <a:spcAft>
                  <a:spcPct val="0"/>
                </a:spcAft>
                <a:defRPr/>
              </a:pPr>
              <a:r>
                <a:rPr lang="en-GB" dirty="0">
                  <a:solidFill>
                    <a:srgbClr val="000000"/>
                  </a:solidFill>
                  <a:latin typeface="Segoe UI Light" panose="020B0502040204020203" pitchFamily="34" charset="0"/>
                  <a:ea typeface="Segoe UI" panose="020B0502040204020203" pitchFamily="34" charset="0"/>
                  <a:cs typeface="Segoe UI Light" panose="020B0502040204020203" pitchFamily="34" charset="0"/>
                </a:rPr>
                <a:t>Job succeeded</a:t>
              </a:r>
            </a:p>
            <a:p>
              <a:pPr lvl="0" algn="ctr" fontAlgn="base">
                <a:lnSpc>
                  <a:spcPct val="90000"/>
                </a:lnSpc>
                <a:spcBef>
                  <a:spcPct val="40000"/>
                </a:spcBef>
                <a:spcAft>
                  <a:spcPct val="0"/>
                </a:spcAft>
                <a:defRPr/>
              </a:pPr>
              <a:r>
                <a:rPr lang="en-GB" dirty="0">
                  <a:solidFill>
                    <a:srgbClr val="000000"/>
                  </a:solidFill>
                  <a:latin typeface="Segoe UI Light" panose="020B0502040204020203" pitchFamily="34" charset="0"/>
                  <a:ea typeface="Segoe UI" panose="020B0502040204020203" pitchFamily="34" charset="0"/>
                  <a:cs typeface="Segoe UI Light" panose="020B0502040204020203" pitchFamily="34" charset="0"/>
                </a:rPr>
                <a:t>Notify operator</a:t>
              </a:r>
              <a:endParaRPr lang="en-US" dirty="0">
                <a:solidFill>
                  <a:srgbClr val="000000"/>
                </a:solidFill>
                <a:latin typeface="Segoe UI Light" panose="020B0502040204020203" pitchFamily="34" charset="0"/>
                <a:ea typeface="Segoe UI" panose="020B0502040204020203" pitchFamily="34" charset="0"/>
                <a:cs typeface="Segoe UI Light" panose="020B0502040204020203" pitchFamily="34" charset="0"/>
              </a:endParaRPr>
            </a:p>
          </p:txBody>
        </p:sp>
        <p:sp>
          <p:nvSpPr>
            <p:cNvPr id="23" name="Text Box 117"/>
            <p:cNvSpPr txBox="1">
              <a:spLocks noChangeArrowheads="1"/>
            </p:cNvSpPr>
            <p:nvPr/>
          </p:nvSpPr>
          <p:spPr bwMode="auto">
            <a:xfrm>
              <a:off x="4357645" y="3444272"/>
              <a:ext cx="537314" cy="347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lvl="0" fontAlgn="base">
                <a:lnSpc>
                  <a:spcPct val="90000"/>
                </a:lnSpc>
                <a:spcBef>
                  <a:spcPct val="40000"/>
                </a:spcBef>
                <a:spcAft>
                  <a:spcPct val="0"/>
                </a:spcAft>
              </a:pPr>
              <a:r>
                <a:rPr lang="en-GB" b="0" dirty="0">
                  <a:solidFill>
                    <a:srgbClr val="000000"/>
                  </a:solidFill>
                  <a:latin typeface="Segoe UI Light" panose="020B0502040204020203" pitchFamily="34" charset="0"/>
                  <a:ea typeface="Segoe UI" panose="020B0502040204020203" pitchFamily="34" charset="0"/>
                  <a:cs typeface="Segoe UI Light" panose="020B0502040204020203" pitchFamily="34" charset="0"/>
                </a:rPr>
                <a:t>No</a:t>
              </a:r>
              <a:endParaRPr lang="en-US" b="0" dirty="0">
                <a:solidFill>
                  <a:srgbClr val="000000"/>
                </a:solidFill>
                <a:latin typeface="Segoe UI Light" panose="020B0502040204020203" pitchFamily="34" charset="0"/>
                <a:ea typeface="Segoe UI" panose="020B0502040204020203" pitchFamily="34" charset="0"/>
                <a:cs typeface="Segoe UI Light" panose="020B0502040204020203" pitchFamily="34" charset="0"/>
              </a:endParaRPr>
            </a:p>
          </p:txBody>
        </p:sp>
        <p:sp>
          <p:nvSpPr>
            <p:cNvPr id="24" name="Text Box 119"/>
            <p:cNvSpPr txBox="1">
              <a:spLocks noChangeArrowheads="1"/>
            </p:cNvSpPr>
            <p:nvPr/>
          </p:nvSpPr>
          <p:spPr bwMode="auto">
            <a:xfrm>
              <a:off x="4571440" y="4939766"/>
              <a:ext cx="537314" cy="347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lvl="0" fontAlgn="base">
                <a:lnSpc>
                  <a:spcPct val="90000"/>
                </a:lnSpc>
                <a:spcBef>
                  <a:spcPct val="40000"/>
                </a:spcBef>
                <a:spcAft>
                  <a:spcPct val="0"/>
                </a:spcAft>
              </a:pPr>
              <a:r>
                <a:rPr lang="en-GB" b="0" dirty="0">
                  <a:solidFill>
                    <a:srgbClr val="000000"/>
                  </a:solidFill>
                  <a:latin typeface="Segoe UI Light" panose="020B0502040204020203" pitchFamily="34" charset="0"/>
                  <a:ea typeface="Segoe UI" panose="020B0502040204020203" pitchFamily="34" charset="0"/>
                  <a:cs typeface="Segoe UI Light" panose="020B0502040204020203" pitchFamily="34" charset="0"/>
                </a:rPr>
                <a:t>No</a:t>
              </a:r>
              <a:endParaRPr lang="en-US" b="0" dirty="0">
                <a:solidFill>
                  <a:srgbClr val="000000"/>
                </a:solidFill>
                <a:latin typeface="Segoe UI Light" panose="020B0502040204020203" pitchFamily="34" charset="0"/>
                <a:ea typeface="Segoe UI" panose="020B0502040204020203" pitchFamily="34" charset="0"/>
                <a:cs typeface="Segoe UI Light" panose="020B0502040204020203" pitchFamily="34" charset="0"/>
              </a:endParaRPr>
            </a:p>
          </p:txBody>
        </p:sp>
        <p:sp>
          <p:nvSpPr>
            <p:cNvPr id="25" name="Line 120"/>
            <p:cNvSpPr>
              <a:spLocks noChangeShapeType="1"/>
            </p:cNvSpPr>
            <p:nvPr/>
          </p:nvSpPr>
          <p:spPr bwMode="auto">
            <a:xfrm flipH="1">
              <a:off x="5028700" y="4853816"/>
              <a:ext cx="3237" cy="71348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Lst>
          </p:spPr>
          <p:txBody>
            <a:bodyPr anchor="ctr"/>
            <a:lstStyle/>
            <a:p>
              <a:pPr lvl="0" fontAlgn="base">
                <a:spcBef>
                  <a:spcPct val="0"/>
                </a:spcBef>
                <a:spcAft>
                  <a:spcPct val="0"/>
                </a:spcAft>
              </a:pPr>
              <a:endParaRPr lang="en-US" b="1" dirty="0">
                <a:solidFill>
                  <a:srgbClr val="000000"/>
                </a:solidFill>
                <a:latin typeface="Segoe UI Light" panose="020B0502040204020203" pitchFamily="34" charset="0"/>
                <a:cs typeface="Segoe UI Light" panose="020B0502040204020203" pitchFamily="34" charset="0"/>
              </a:endParaRPr>
            </a:p>
          </p:txBody>
        </p:sp>
        <p:sp>
          <p:nvSpPr>
            <p:cNvPr id="26" name="Text Box 121"/>
            <p:cNvSpPr txBox="1">
              <a:spLocks noChangeArrowheads="1"/>
            </p:cNvSpPr>
            <p:nvPr/>
          </p:nvSpPr>
          <p:spPr bwMode="auto">
            <a:xfrm>
              <a:off x="4703401" y="2917632"/>
              <a:ext cx="657077"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defPPr>
                <a:defRPr lang="en-US"/>
              </a:defPPr>
              <a:lvl1pPr>
                <a:lnSpc>
                  <a:spcPct val="90000"/>
                </a:lnSpc>
                <a:spcBef>
                  <a:spcPct val="40000"/>
                </a:spcBef>
                <a:defRPr b="0">
                  <a:latin typeface="Segoe UI" panose="020B0502040204020203" pitchFamily="34" charset="0"/>
                  <a:ea typeface="Segoe UI" panose="020B0502040204020203" pitchFamily="34" charset="0"/>
                  <a:cs typeface="Segoe UI" panose="020B0502040204020203" pitchFamily="34" charset="0"/>
                </a:defRPr>
              </a:lvl1pPr>
              <a:lvl2pPr marL="742950" indent="-285750"/>
              <a:lvl3pPr marL="1143000" indent="-228600"/>
              <a:lvl4pPr marL="1600200" indent="-228600"/>
              <a:lvl5pPr marL="2057400" indent="-228600"/>
              <a:lvl6pPr marL="2514600" indent="-228600" algn="ctr" eaLnBrk="0" fontAlgn="base" hangingPunct="0">
                <a:spcBef>
                  <a:spcPct val="0"/>
                </a:spcBef>
                <a:spcAft>
                  <a:spcPct val="0"/>
                </a:spcAft>
              </a:lvl6pPr>
              <a:lvl7pPr marL="2971800" indent="-228600" algn="ctr" eaLnBrk="0" fontAlgn="base" hangingPunct="0">
                <a:spcBef>
                  <a:spcPct val="0"/>
                </a:spcBef>
                <a:spcAft>
                  <a:spcPct val="0"/>
                </a:spcAft>
              </a:lvl7pPr>
              <a:lvl8pPr marL="3429000" indent="-228600" algn="ctr" eaLnBrk="0" fontAlgn="base" hangingPunct="0">
                <a:spcBef>
                  <a:spcPct val="0"/>
                </a:spcBef>
                <a:spcAft>
                  <a:spcPct val="0"/>
                </a:spcAft>
              </a:lvl8pPr>
              <a:lvl9pPr marL="3886200" indent="-228600" algn="ctr" eaLnBrk="0" fontAlgn="base" hangingPunct="0">
                <a:spcBef>
                  <a:spcPct val="0"/>
                </a:spcBef>
                <a:spcAft>
                  <a:spcPct val="0"/>
                </a:spcAft>
              </a:lvl9pPr>
            </a:lstStyle>
            <a:p>
              <a:pPr lvl="0" fontAlgn="base">
                <a:lnSpc>
                  <a:spcPct val="100000"/>
                </a:lnSpc>
                <a:spcBef>
                  <a:spcPct val="0"/>
                </a:spcBef>
                <a:spcAft>
                  <a:spcPct val="0"/>
                </a:spcAft>
              </a:pPr>
              <a:r>
                <a:rPr lang="en-GB" b="1" dirty="0">
                  <a:solidFill>
                    <a:srgbClr val="000000"/>
                  </a:solidFill>
                  <a:latin typeface="Segoe UI Light" panose="020B0502040204020203" pitchFamily="34" charset="0"/>
                  <a:ea typeface="+mn-ea"/>
                  <a:cs typeface="Segoe UI Light" panose="020B0502040204020203" pitchFamily="34" charset="0"/>
                </a:rPr>
                <a:t>Fail?</a:t>
              </a:r>
              <a:endParaRPr lang="en-US" b="1" dirty="0">
                <a:solidFill>
                  <a:srgbClr val="000000"/>
                </a:solidFill>
                <a:latin typeface="Segoe UI Light" panose="020B0502040204020203" pitchFamily="34" charset="0"/>
                <a:ea typeface="+mn-ea"/>
                <a:cs typeface="Segoe UI Light" panose="020B0502040204020203" pitchFamily="34" charset="0"/>
              </a:endParaRPr>
            </a:p>
          </p:txBody>
        </p:sp>
        <p:sp>
          <p:nvSpPr>
            <p:cNvPr id="27" name="Text Box 122"/>
            <p:cNvSpPr txBox="1">
              <a:spLocks noChangeArrowheads="1"/>
            </p:cNvSpPr>
            <p:nvPr/>
          </p:nvSpPr>
          <p:spPr bwMode="auto">
            <a:xfrm>
              <a:off x="4703401" y="1680087"/>
              <a:ext cx="657077" cy="347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lvl="0" fontAlgn="base">
                <a:lnSpc>
                  <a:spcPct val="90000"/>
                </a:lnSpc>
                <a:spcBef>
                  <a:spcPct val="40000"/>
                </a:spcBef>
                <a:spcAft>
                  <a:spcPct val="0"/>
                </a:spcAft>
              </a:pPr>
              <a:r>
                <a:rPr lang="en-GB" b="0" dirty="0">
                  <a:solidFill>
                    <a:srgbClr val="000000"/>
                  </a:solidFill>
                  <a:latin typeface="Segoe UI Light" panose="020B0502040204020203" pitchFamily="34" charset="0"/>
                  <a:ea typeface="Segoe UI" panose="020B0502040204020203" pitchFamily="34" charset="0"/>
                  <a:cs typeface="Segoe UI Light" panose="020B0502040204020203" pitchFamily="34" charset="0"/>
                </a:rPr>
                <a:t>Fail?</a:t>
              </a:r>
              <a:endParaRPr lang="en-US" b="0" dirty="0">
                <a:solidFill>
                  <a:srgbClr val="000000"/>
                </a:solidFill>
                <a:latin typeface="Segoe UI Light" panose="020B0502040204020203" pitchFamily="34" charset="0"/>
                <a:ea typeface="Segoe UI" panose="020B0502040204020203" pitchFamily="34" charset="0"/>
                <a:cs typeface="Segoe UI Light" panose="020B0502040204020203" pitchFamily="34" charset="0"/>
              </a:endParaRPr>
            </a:p>
          </p:txBody>
        </p:sp>
        <p:sp>
          <p:nvSpPr>
            <p:cNvPr id="28" name="AutoShape 93"/>
            <p:cNvSpPr>
              <a:spLocks noChangeArrowheads="1"/>
            </p:cNvSpPr>
            <p:nvPr/>
          </p:nvSpPr>
          <p:spPr bwMode="auto">
            <a:xfrm>
              <a:off x="6162402" y="2936703"/>
              <a:ext cx="1658876" cy="929369"/>
            </a:xfrm>
            <a:prstGeom prst="roundRect">
              <a:avLst>
                <a:gd name="adj" fmla="val 4167"/>
              </a:avLst>
            </a:prstGeom>
            <a:ln>
              <a:solidFill>
                <a:schemeClr val="tx1"/>
              </a:solidFill>
              <a:headEnd/>
              <a:tailEnd/>
            </a:ln>
            <a:effectLst/>
          </p:spPr>
          <p:style>
            <a:lnRef idx="2">
              <a:schemeClr val="accent2"/>
            </a:lnRef>
            <a:fillRef idx="1">
              <a:schemeClr val="lt1"/>
            </a:fillRef>
            <a:effectRef idx="0">
              <a:schemeClr val="accent2"/>
            </a:effectRef>
            <a:fontRef idx="minor">
              <a:schemeClr val="dk1"/>
            </a:fontRef>
          </p:style>
          <p:txBody>
            <a:bodyPr anchor="ctr"/>
            <a:lstStyle/>
            <a:p>
              <a:pPr lvl="0" fontAlgn="base">
                <a:lnSpc>
                  <a:spcPct val="90000"/>
                </a:lnSpc>
                <a:spcBef>
                  <a:spcPct val="40000"/>
                </a:spcBef>
                <a:spcAft>
                  <a:spcPct val="0"/>
                </a:spcAft>
                <a:defRPr/>
              </a:pPr>
              <a:r>
                <a:rPr lang="en-GB" dirty="0">
                  <a:solidFill>
                    <a:srgbClr val="000000"/>
                  </a:solidFill>
                  <a:latin typeface="Segoe UI Light" panose="020B0502040204020203" pitchFamily="34" charset="0"/>
                  <a:ea typeface="Segoe UI" panose="020B0502040204020203" pitchFamily="34" charset="0"/>
                  <a:cs typeface="Segoe UI Light" panose="020B0502040204020203" pitchFamily="34" charset="0"/>
                </a:rPr>
                <a:t> Notify operator</a:t>
              </a:r>
              <a:endParaRPr lang="en-US" dirty="0">
                <a:solidFill>
                  <a:srgbClr val="000000"/>
                </a:solidFill>
                <a:latin typeface="Segoe UI Light" panose="020B0502040204020203" pitchFamily="34" charset="0"/>
                <a:ea typeface="Segoe UI" panose="020B0502040204020203" pitchFamily="34" charset="0"/>
                <a:cs typeface="Segoe UI Light" panose="020B0502040204020203" pitchFamily="34" charset="0"/>
              </a:endParaRPr>
            </a:p>
          </p:txBody>
        </p:sp>
        <p:cxnSp>
          <p:nvCxnSpPr>
            <p:cNvPr id="29" name="Straight Arrow Connector 28"/>
            <p:cNvCxnSpPr>
              <a:stCxn id="14" idx="3"/>
              <a:endCxn id="5" idx="1"/>
            </p:cNvCxnSpPr>
            <p:nvPr/>
          </p:nvCxnSpPr>
          <p:spPr bwMode="auto">
            <a:xfrm>
              <a:off x="4018811" y="1865638"/>
              <a:ext cx="385182" cy="807"/>
            </a:xfrm>
            <a:prstGeom prst="straightConnector1">
              <a:avLst/>
            </a:prstGeom>
            <a:ln>
              <a:headEnd type="none" w="med" len="med"/>
              <a:tailEnd type="triangle"/>
            </a:ln>
            <a:effectLst/>
          </p:spPr>
          <p:style>
            <a:lnRef idx="3">
              <a:schemeClr val="dk1"/>
            </a:lnRef>
            <a:fillRef idx="0">
              <a:schemeClr val="dk1"/>
            </a:fillRef>
            <a:effectRef idx="2">
              <a:schemeClr val="dk1"/>
            </a:effectRef>
            <a:fontRef idx="minor">
              <a:schemeClr val="tx1"/>
            </a:fontRef>
          </p:style>
        </p:cxnSp>
        <p:cxnSp>
          <p:nvCxnSpPr>
            <p:cNvPr id="30" name="Straight Arrow Connector 29"/>
            <p:cNvCxnSpPr>
              <a:stCxn id="15" idx="3"/>
              <a:endCxn id="6" idx="1"/>
            </p:cNvCxnSpPr>
            <p:nvPr/>
          </p:nvCxnSpPr>
          <p:spPr bwMode="auto">
            <a:xfrm flipV="1">
              <a:off x="4018811" y="3103990"/>
              <a:ext cx="385182" cy="807"/>
            </a:xfrm>
            <a:prstGeom prst="straightConnector1">
              <a:avLst/>
            </a:prstGeom>
            <a:ln>
              <a:headEnd type="none" w="med" len="med"/>
              <a:tailEnd type="triangle"/>
            </a:ln>
            <a:effectLst/>
          </p:spPr>
          <p:style>
            <a:lnRef idx="3">
              <a:schemeClr val="dk1"/>
            </a:lnRef>
            <a:fillRef idx="0">
              <a:schemeClr val="dk1"/>
            </a:fillRef>
            <a:effectRef idx="2">
              <a:schemeClr val="dk1"/>
            </a:effectRef>
            <a:fontRef idx="minor">
              <a:schemeClr val="tx1"/>
            </a:fontRef>
          </p:style>
        </p:cxnSp>
        <p:cxnSp>
          <p:nvCxnSpPr>
            <p:cNvPr id="31" name="Straight Arrow Connector 30"/>
            <p:cNvCxnSpPr>
              <a:stCxn id="16" idx="3"/>
              <a:endCxn id="7" idx="1"/>
            </p:cNvCxnSpPr>
            <p:nvPr/>
          </p:nvCxnSpPr>
          <p:spPr bwMode="auto">
            <a:xfrm flipV="1">
              <a:off x="4018811" y="4343148"/>
              <a:ext cx="385182" cy="807"/>
            </a:xfrm>
            <a:prstGeom prst="straightConnector1">
              <a:avLst/>
            </a:prstGeom>
            <a:ln>
              <a:headEnd type="none" w="med" len="med"/>
              <a:tailEnd type="triangle"/>
            </a:ln>
            <a:effectLst/>
          </p:spPr>
          <p:style>
            <a:lnRef idx="3">
              <a:schemeClr val="dk1"/>
            </a:lnRef>
            <a:fillRef idx="0">
              <a:schemeClr val="dk1"/>
            </a:fillRef>
            <a:effectRef idx="2">
              <a:schemeClr val="dk1"/>
            </a:effectRef>
            <a:fontRef idx="minor">
              <a:schemeClr val="tx1"/>
            </a:fontRef>
          </p:style>
        </p:cxnSp>
        <p:cxnSp>
          <p:nvCxnSpPr>
            <p:cNvPr id="32" name="Elbow Connector 31"/>
            <p:cNvCxnSpPr>
              <a:stCxn id="5" idx="2"/>
              <a:endCxn id="15" idx="0"/>
            </p:cNvCxnSpPr>
            <p:nvPr/>
          </p:nvCxnSpPr>
          <p:spPr bwMode="auto">
            <a:xfrm rot="5400000">
              <a:off x="3620910" y="1384787"/>
              <a:ext cx="414666" cy="2405775"/>
            </a:xfrm>
            <a:prstGeom prst="bentConnector3">
              <a:avLst>
                <a:gd name="adj1" fmla="val 27669"/>
              </a:avLst>
            </a:prstGeom>
            <a:ln>
              <a:headEnd type="none" w="med" len="med"/>
              <a:tailEnd type="triangle"/>
            </a:ln>
            <a:effectLst/>
          </p:spPr>
          <p:style>
            <a:lnRef idx="3">
              <a:schemeClr val="dk1"/>
            </a:lnRef>
            <a:fillRef idx="0">
              <a:schemeClr val="dk1"/>
            </a:fillRef>
            <a:effectRef idx="2">
              <a:schemeClr val="dk1"/>
            </a:effectRef>
            <a:fontRef idx="minor">
              <a:schemeClr val="tx1"/>
            </a:fontRef>
          </p:style>
        </p:cxnSp>
        <p:cxnSp>
          <p:nvCxnSpPr>
            <p:cNvPr id="33" name="Elbow Connector 32"/>
            <p:cNvCxnSpPr>
              <a:stCxn id="6" idx="2"/>
              <a:endCxn id="16" idx="0"/>
            </p:cNvCxnSpPr>
            <p:nvPr/>
          </p:nvCxnSpPr>
          <p:spPr bwMode="auto">
            <a:xfrm rot="5400000">
              <a:off x="3620103" y="2623138"/>
              <a:ext cx="416280" cy="2405775"/>
            </a:xfrm>
            <a:prstGeom prst="bentConnector3">
              <a:avLst>
                <a:gd name="adj1" fmla="val 27755"/>
              </a:avLst>
            </a:prstGeom>
            <a:ln>
              <a:headEnd type="none" w="med" len="med"/>
              <a:tailEnd type="triangle"/>
            </a:ln>
            <a:effectLst/>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829589413"/>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3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3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3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3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5.xml><?xml version="1.0" encoding="utf-8"?>
<a:theme xmlns:a="http://schemas.openxmlformats.org/drawingml/2006/main" name="3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6.xml><?xml version="1.0" encoding="utf-8"?>
<a:theme xmlns:a="http://schemas.openxmlformats.org/drawingml/2006/main" name="3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7.xml><?xml version="1.0" encoding="utf-8"?>
<a:theme xmlns:a="http://schemas.openxmlformats.org/drawingml/2006/main" name="3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8.xml><?xml version="1.0" encoding="utf-8"?>
<a:theme xmlns:a="http://schemas.openxmlformats.org/drawingml/2006/main" name="3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12</TotalTime>
  <Words>4869</Words>
  <Application>Microsoft Office PowerPoint</Application>
  <PresentationFormat>On-screen Show (4:3)</PresentationFormat>
  <Paragraphs>538</Paragraphs>
  <Slides>36</Slides>
  <Notes>36</Notes>
  <HiddenSlides>5</HiddenSlides>
  <MMClips>0</MMClips>
  <ScaleCrop>false</ScaleCrop>
  <HeadingPairs>
    <vt:vector size="6" baseType="variant">
      <vt:variant>
        <vt:lpstr>Fonts Used</vt:lpstr>
      </vt:variant>
      <vt:variant>
        <vt:i4>10</vt:i4>
      </vt:variant>
      <vt:variant>
        <vt:lpstr>Theme</vt:lpstr>
      </vt:variant>
      <vt:variant>
        <vt:i4>38</vt:i4>
      </vt:variant>
      <vt:variant>
        <vt:lpstr>Slide Titles</vt:lpstr>
      </vt:variant>
      <vt:variant>
        <vt:i4>36</vt:i4>
      </vt:variant>
    </vt:vector>
  </HeadingPairs>
  <TitlesOfParts>
    <vt:vector size="84" baseType="lpstr">
      <vt:lpstr>Calibri</vt:lpstr>
      <vt:lpstr>Times New Roman</vt:lpstr>
      <vt:lpstr>Lucida Sans Unicode</vt:lpstr>
      <vt:lpstr>Verdana</vt:lpstr>
      <vt:lpstr>Segoe UI Light</vt:lpstr>
      <vt:lpstr>Arial</vt:lpstr>
      <vt:lpstr>Segoe UI</vt:lpstr>
      <vt:lpstr>Wingdings</vt:lpstr>
      <vt:lpstr>Lucida Console</vt:lpstr>
      <vt:lpstr>Symbol</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23_NG_MOC_Core_ModuleNew2</vt:lpstr>
      <vt:lpstr>24_NG_MOC_Core_ModuleNew2</vt:lpstr>
      <vt:lpstr>25_NG_MOC_Core_ModuleNew2</vt:lpstr>
      <vt:lpstr>26_NG_MOC_Core_ModuleNew2</vt:lpstr>
      <vt:lpstr>27_NG_MOC_Core_ModuleNew2</vt:lpstr>
      <vt:lpstr>28_NG_MOC_Core_ModuleNew2</vt:lpstr>
      <vt:lpstr>29_NG_MOC_Core_ModuleNew2</vt:lpstr>
      <vt:lpstr>30_NG_MOC_Core_ModuleNew2</vt:lpstr>
      <vt:lpstr>31_NG_MOC_Core_ModuleNew2</vt:lpstr>
      <vt:lpstr>32_NG_MOC_Core_ModuleNew2</vt:lpstr>
      <vt:lpstr>33_NG_MOC_Core_ModuleNew2</vt:lpstr>
      <vt:lpstr>34_NG_MOC_Core_ModuleNew2</vt:lpstr>
      <vt:lpstr>35_NG_MOC_Core_ModuleNew2</vt:lpstr>
      <vt:lpstr>36_NG_MOC_Core_ModuleNew2</vt:lpstr>
      <vt:lpstr>37_NG_MOC_Core_ModuleNew2</vt:lpstr>
      <vt:lpstr>Module 12</vt:lpstr>
      <vt:lpstr>Module Overview</vt:lpstr>
      <vt:lpstr>Lesson 1: Automating SQL Server Management</vt:lpstr>
      <vt:lpstr>Benefits of Automating SQL Server Management</vt:lpstr>
      <vt:lpstr>The SQL Server Agent Service</vt:lpstr>
      <vt:lpstr>SQL Server Agent Objects</vt:lpstr>
      <vt:lpstr>Lesson 2: Implementing SQL Server Agent Jobs</vt:lpstr>
      <vt:lpstr>Defining Jobs, Job Step Types, and Job Categories</vt:lpstr>
      <vt:lpstr>Creating Job Steps</vt:lpstr>
      <vt:lpstr>Scheduling Jobs for Execution</vt:lpstr>
      <vt:lpstr>Demonstration: Creating Jobs</vt:lpstr>
      <vt:lpstr>PowerPoint Presentation</vt:lpstr>
      <vt:lpstr>PowerPoint Presentation</vt:lpstr>
      <vt:lpstr>Lesson 3: Managing SQL Server Agent Jobs</vt:lpstr>
      <vt:lpstr>Viewing Job History</vt:lpstr>
      <vt:lpstr>Querying SQL Server Agent-related System Tables and Views</vt:lpstr>
      <vt:lpstr>Troubleshooting Failed Jobs</vt:lpstr>
      <vt:lpstr>Demonstration: Viewing Job History</vt:lpstr>
      <vt:lpstr>PowerPoint Presentation</vt:lpstr>
      <vt:lpstr>Lesson 4: Managing Job Step Security Contexts</vt:lpstr>
      <vt:lpstr>Job Step Security Contexts</vt:lpstr>
      <vt:lpstr>Credentials</vt:lpstr>
      <vt:lpstr>Proxy Accounts</vt:lpstr>
      <vt:lpstr>Demonstration: Configuring Security Context</vt:lpstr>
      <vt:lpstr>PowerPoint Presentation</vt:lpstr>
      <vt:lpstr>Lesson 5: Managing Jobs on Multiple Servers</vt:lpstr>
      <vt:lpstr>Multiserver Administration Concepts</vt:lpstr>
      <vt:lpstr>Considerations for Multiserver Administration</vt:lpstr>
      <vt:lpstr>Configuring Master and Target Servers</vt:lpstr>
      <vt:lpstr>Running Jobs on Target Servers</vt:lpstr>
      <vt:lpstr>Demonstration: Configuring Multi-Server Jobs</vt:lpstr>
      <vt:lpstr>PowerPoint Presentation</vt:lpstr>
      <vt:lpstr>Lab: Automating SQL Server Management</vt:lpstr>
      <vt:lpstr>Lab Scenario</vt:lpstr>
      <vt:lpstr>Lab Review</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12</dc:title>
  <dc:creator>Richard Strange</dc:creator>
  <cp:lastModifiedBy>Richard Strange</cp:lastModifiedBy>
  <cp:revision>5</cp:revision>
  <dcterms:created xsi:type="dcterms:W3CDTF">2016-01-05T12:36:05Z</dcterms:created>
  <dcterms:modified xsi:type="dcterms:W3CDTF">2016-01-05T18:57:47Z</dcterms:modified>
</cp:coreProperties>
</file>