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theme/theme28.xml" ContentType="application/vnd.openxmlformats-officedocument.theme+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9.xml" ContentType="application/vnd.openxmlformats-officedocument.theme+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theme/theme30.xml" ContentType="application/vnd.openxmlformats-officedocument.theme+xml"/>
  <Override PartName="/ppt/theme/theme3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Lst>
  <p:notesMasterIdLst>
    <p:notesMasterId r:id="rId59"/>
  </p:notesMasterIdLst>
  <p:sldIdLst>
    <p:sldId id="256" r:id="rId31"/>
    <p:sldId id="257" r:id="rId32"/>
    <p:sldId id="258" r:id="rId33"/>
    <p:sldId id="259" r:id="rId34"/>
    <p:sldId id="260" r:id="rId35"/>
    <p:sldId id="261" r:id="rId36"/>
    <p:sldId id="262" r:id="rId37"/>
    <p:sldId id="281" r:id="rId38"/>
    <p:sldId id="263" r:id="rId39"/>
    <p:sldId id="264" r:id="rId40"/>
    <p:sldId id="265" r:id="rId41"/>
    <p:sldId id="266" r:id="rId42"/>
    <p:sldId id="267" r:id="rId43"/>
    <p:sldId id="268" r:id="rId44"/>
    <p:sldId id="282" r:id="rId45"/>
    <p:sldId id="269" r:id="rId46"/>
    <p:sldId id="270" r:id="rId47"/>
    <p:sldId id="271" r:id="rId48"/>
    <p:sldId id="284" r:id="rId49"/>
    <p:sldId id="272" r:id="rId50"/>
    <p:sldId id="273" r:id="rId51"/>
    <p:sldId id="274" r:id="rId52"/>
    <p:sldId id="275" r:id="rId53"/>
    <p:sldId id="276" r:id="rId54"/>
    <p:sldId id="277" r:id="rId55"/>
    <p:sldId id="278" r:id="rId56"/>
    <p:sldId id="279" r:id="rId57"/>
    <p:sldId id="280" r:id="rId58"/>
  </p:sldIdLst>
  <p:sldSz cx="9144000" cy="6858000" type="screen4x3"/>
  <p:notesSz cx="6858000" cy="9144000"/>
  <p:embeddedFontLst>
    <p:embeddedFont>
      <p:font typeface="Calibri" panose="020F0502020204030204" pitchFamily="34" charset="0"/>
      <p:regular r:id="rId60"/>
      <p:bold r:id="rId61"/>
      <p:italic r:id="rId62"/>
      <p:boldItalic r:id="rId63"/>
    </p:embeddedFont>
    <p:embeddedFont>
      <p:font typeface="Lucida Sans Unicode" panose="020B0602030504020204" pitchFamily="34" charset="0"/>
      <p:regular r:id="rId64"/>
    </p:embeddedFont>
    <p:embeddedFont>
      <p:font typeface="Verdana" panose="020B0604030504040204" pitchFamily="34" charset="0"/>
      <p:regular r:id="rId65"/>
      <p:bold r:id="rId66"/>
      <p:italic r:id="rId67"/>
      <p:boldItalic r:id="rId68"/>
    </p:embeddedFont>
    <p:embeddedFont>
      <p:font typeface="Segoe UI Light" panose="020B0502040204020203" pitchFamily="34" charset="0"/>
      <p:regular r:id="rId69"/>
      <p:italic r:id="rId70"/>
    </p:embeddedFont>
    <p:embeddedFont>
      <p:font typeface="Segoe UI" panose="020B0502040204020203" pitchFamily="34" charset="0"/>
      <p:regular r:id="rId71"/>
      <p:bold r:id="rId72"/>
      <p:italic r:id="rId73"/>
      <p:boldItalic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1450" y="77"/>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3082"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9.xml"/><Relationship Id="rId21" Type="http://schemas.openxmlformats.org/officeDocument/2006/relationships/slideMaster" Target="slideMasters/slideMaster21.xml"/><Relationship Id="rId34" Type="http://schemas.openxmlformats.org/officeDocument/2006/relationships/slide" Target="slides/slide4.xml"/><Relationship Id="rId42" Type="http://schemas.openxmlformats.org/officeDocument/2006/relationships/slide" Target="slides/slide12.xml"/><Relationship Id="rId47" Type="http://schemas.openxmlformats.org/officeDocument/2006/relationships/slide" Target="slides/slide17.xml"/><Relationship Id="rId50" Type="http://schemas.openxmlformats.org/officeDocument/2006/relationships/slide" Target="slides/slide20.xml"/><Relationship Id="rId55" Type="http://schemas.openxmlformats.org/officeDocument/2006/relationships/slide" Target="slides/slide25.xml"/><Relationship Id="rId63" Type="http://schemas.openxmlformats.org/officeDocument/2006/relationships/font" Target="fonts/font4.fntdata"/><Relationship Id="rId68" Type="http://schemas.openxmlformats.org/officeDocument/2006/relationships/font" Target="fonts/font9.fntdata"/><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slide" Target="slides/slide10.xml"/><Relationship Id="rId45" Type="http://schemas.openxmlformats.org/officeDocument/2006/relationships/slide" Target="slides/slide15.xml"/><Relationship Id="rId53" Type="http://schemas.openxmlformats.org/officeDocument/2006/relationships/slide" Target="slides/slide23.xml"/><Relationship Id="rId58" Type="http://schemas.openxmlformats.org/officeDocument/2006/relationships/slide" Target="slides/slide28.xml"/><Relationship Id="rId66" Type="http://schemas.openxmlformats.org/officeDocument/2006/relationships/font" Target="fonts/font7.fntdata"/><Relationship Id="rId74" Type="http://schemas.openxmlformats.org/officeDocument/2006/relationships/font" Target="fonts/font15.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49" Type="http://schemas.openxmlformats.org/officeDocument/2006/relationships/slide" Target="slides/slide19.xml"/><Relationship Id="rId57" Type="http://schemas.openxmlformats.org/officeDocument/2006/relationships/slide" Target="slides/slide27.xml"/><Relationship Id="rId61" Type="http://schemas.openxmlformats.org/officeDocument/2006/relationships/font" Target="fonts/font2.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 Id="rId43" Type="http://schemas.openxmlformats.org/officeDocument/2006/relationships/slide" Target="slides/slide13.xml"/><Relationship Id="rId48" Type="http://schemas.openxmlformats.org/officeDocument/2006/relationships/slide" Target="slides/slide18.xml"/><Relationship Id="rId56" Type="http://schemas.openxmlformats.org/officeDocument/2006/relationships/slide" Target="slides/slide26.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21.xml"/><Relationship Id="rId72" Type="http://schemas.openxmlformats.org/officeDocument/2006/relationships/font" Target="fonts/font13.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Master" Target="slideMasters/slideMaster20.xml"/><Relationship Id="rId41" Type="http://schemas.openxmlformats.org/officeDocument/2006/relationships/slide" Target="slides/slide11.xml"/><Relationship Id="rId54" Type="http://schemas.openxmlformats.org/officeDocument/2006/relationships/slide" Target="slides/slide24.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C35BA-D494-4917-8DC2-B78588BEA55F}" type="datetimeFigureOut">
              <a:rPr lang="en-GB" smtClean="0"/>
              <a:t>05/01/2016</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848FD-40C7-4405-AAD8-2A139AC5FC54}" type="slidenum">
              <a:rPr lang="en-GB" smtClean="0"/>
              <a:t>‹#›</a:t>
            </a:fld>
            <a:endParaRPr lang="en-GB" dirty="0"/>
          </a:p>
        </p:txBody>
      </p:sp>
    </p:spTree>
    <p:extLst>
      <p:ext uri="{BB962C8B-B14F-4D97-AF65-F5344CB8AC3E}">
        <p14:creationId xmlns:p14="http://schemas.microsoft.com/office/powerpoint/2010/main" val="3155288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mailto:administrator@adventureworks.msf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2960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Database Mail sends email through an SMTP server and overview the advantages that this provides.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what a Database Mail account is and the key information that you must provide when creating one.</a:t>
            </a:r>
          </a:p>
          <a:p>
            <a:pPr>
              <a:lnSpc>
                <a:spcPct val="107000"/>
              </a:lnSpc>
              <a:spcAft>
                <a:spcPts val="800"/>
              </a:spcAft>
            </a:pPr>
            <a:r>
              <a:rPr lang="en-GB" sz="1000" u="sng" dirty="0" smtClean="0">
                <a:solidFill>
                  <a:srgbClr val="0563C1"/>
                </a:solidFill>
                <a:effectLst/>
                <a:latin typeface="Arial" panose="020B0604020202020204" pitchFamily="34" charset="0"/>
                <a:ea typeface="Calibri" panose="020F0502020204030204" pitchFamily="34" charset="0"/>
                <a:cs typeface="Times New Roman" panose="02020603050405020304" pitchFamily="18" charset="0"/>
              </a:rPr>
              <a:t>If any students ask about SQL Mail, explain that it was a Messaging Application Programming Interface (MAPI)-based email feature in earlier versions of SQL Server, but is no longer supported.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78448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you can use different profiles to set up separate configurations, used by different logins to send mail.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every user might have access to several profiles. If no profile is specified when sending an email, the default profile will be used, with the precedence of the private default profile over the public one.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25226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if SQL Server runs as Local Service, it does not have permission to make outgoing network connections. In this case, Database Mail cannot contact an email server located on a different computer.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1122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that students understand that the log messages are not emails.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the example in the student notes deletes all log entries and mails older than one month.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03790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20462C-MIA-DC and 20462C-MIA-SQL virtual machines, log on to 20462C-MIA-SQL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ADVENTUREWORKS\Student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in the D:\Demofiles\Mod13 folder, run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Setup.cmd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as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Database Mail Profile</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you did not complete the previous demonstration in the module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start the 20462C-MIA-DC and 20462C-MIA-SQL virtual machines,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in the D:\Demofiles\Mod13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under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instance,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Management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Mail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Configure Database Mail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Welcome to Database Mail Configuration Wizard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Configuration Task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select the option to set up Database Mail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Profile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Profile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textbox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Agent Profile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Account to profile 'SQL Server Agent Profile'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Account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Database Mail Account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enter the following details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Account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AdventureWorks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E-mail address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administrator@adventureworks.msft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Display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Administrator (AdventureWorks)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Reply e-mail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hlinkClick r:id="rId3"/>
              </a:rPr>
              <a:t>administrator@adventureworks.msft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742950" lvl="1" indent="-28575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mia-sql.adventureworks.msft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803803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Profile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Profile Security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Agent Profile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profile, and set its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Default Profile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setting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System Parameters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Complete the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when configuration is complete,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Send a Test E-Mail</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Mail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Sent Test E-Mail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Test E-Mail from 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Agent Profile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 mail profile is selected,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textbox, enter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student@adventureworks.msft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Test Email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View the contents of the C:\inetpub\mailroot\Drop folder, and verify that an email message has been created here.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Double-click the message to view it in Outlook. When you have read the message, close it and minimize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Mail Test E-Mail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(which may be behind SQL Server Management Studio),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Query Database Mail System Tables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SQL Server Management Studio,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Enter the following Transact-SQL code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msdb.dbo.sysmail_event_log;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msdb.dbo.sysmail_mailitems;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View the results. The first result shows system events for Database Mail, and the second shows records of e-mail messages that have been sent</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demonstration</a:t>
            </a:r>
            <a:endParaRPr lang="en-GB" sz="1000" dirty="0"/>
          </a:p>
        </p:txBody>
      </p:sp>
      <p:sp>
        <p:nvSpPr>
          <p:cNvPr id="4" name="Slide Number Placeholder 3"/>
          <p:cNvSpPr>
            <a:spLocks noGrp="1"/>
          </p:cNvSpPr>
          <p:nvPr>
            <p:ph type="sldNum" sz="quarter" idx="10"/>
          </p:nvPr>
        </p:nvSpPr>
        <p:spPr/>
        <p:txBody>
          <a:bodyPr/>
          <a:lstStyle/>
          <a:p>
            <a:fld id="{773848FD-40C7-4405-AAD8-2A139AC5FC54}" type="slidenum">
              <a:rPr lang="en-GB" smtClean="0"/>
              <a:t>15</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85067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configuring an alert action and you want to include the name of the SQL Server in the message that operators receive. Which of the following tokens should you use to include the server name?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A-DBN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A-SVR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A-ERR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A-SEV</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A-MSG</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A-SVR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46808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operators are aliases for people or groups who can receive electronic notifications when jobs complete or alerts are raised.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legacy systems configured to use net send notifications will not work in environments where the net send service is disabled.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30089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Enable a SQL Server Agent Mail Profile</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Agent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Agent Properties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Alert System</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Enable mail profile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Mail profile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Agent Profile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Object Explorer, right-click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SQL Server Agent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Restart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When prompted to confirm,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Yes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 Operator</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Agent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Operators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Operator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Operator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Student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E-mail name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student@adventureworks.msft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Configure a Job to Notify an Operator</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Agent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Jobs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view the existing jobs.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 Up Database -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job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Job Properties - Back Up Database -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Notifications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E-mail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Student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When the job completes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Under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Operators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Student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Notifications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Jobs,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note the job notifications that have been defined for this operator.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 Up Database -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job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Start Job at Step</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when the job has completed,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Under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Operators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Student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History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note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most recent notification by e-mail attempt.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322805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C:\inetpub\mailroot\Drop folder, and verify that a new email message has been created.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Double-click the most recent message to view it in Outlook. Then, when you have read the message, close it and minimize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773848FD-40C7-4405-AAD8-2A139AC5FC54}"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7378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30640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alerts are predefined responses to specific events that can occur in a SQL Server solution. You can define alerts to perform a job or to notify an operator when a particular event occurs or a performance threshold is exceeded.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the error message has to be written to the Windows Application Event Log being used for SQL Agent Alerts.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When you create an alert to fire a response after a SQL Server error occurs, you can specify a single error number or all errors of a specific severity level. You can define an alert for all databases, or for a particular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it is good practice to configure notifications for error messages with severity level 19 and above.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74585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how to create alerts. Point out again that event alerts only work if the message is written to Windows Application Event Log.</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8663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the actions taken can be starting a job and/or notifying operators. Point out that only one job can be started and that you configure which that is by using SSMS or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sp_add_alert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or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sp_update_alert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stored procedures.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in contrast to the job to run, you define which operators to notify by using a special stored procedure,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sp_add_notification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not directly at the alert.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special tokens are available for working with alerts.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73496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Walk the students through the steps for troubleshooting alerts and notifications.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88322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After the demonstration, ask students how you could use the SQL Server alert system to handle the full transaction log problem even more proactively. Suggest that you might create a job to back up (and truncate) the transaction log, and include this job in the response of the alert.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pervious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an Alert</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Agent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Alerts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Alert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Alert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General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enter the 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 Full Alert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Type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drop-down list, note that you can configure alerts on WMI events, performance monitor conditions, and SQL Server events. Then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event alert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Error number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enter the number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9002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(which is the error number raised by SQL Server when a database transaction log becomes full).</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Alert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Response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Notify operators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select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E-mail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checkbox for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operator.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Alert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Options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Include alert error text 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E-mail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Test an Alert</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TestAlert.sql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script file in the D:\Demofiles\Mod13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wait while the script fills a table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TestAlertDB</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 When the log file for that database is full, error 9002 occurs.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Object Explorer, under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Alerts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 Full Alert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History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note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Date of last alert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Date of last response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values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C:\inetpub\mailroot\Drop folder, and verify that a new email message has been created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Double-click the most recent message to view it in Outlook. Then, when you have read the message, close it and minimize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93261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Configuring Database Mail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All database administrators at Adventure Works use e-mail as a primary means of communication. You therefore plan to use Database Mail to enable e-mail notifications from SQL Server.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Implementing Operators and Notifications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Now that you have configured Database Mail, you must create operators to receive notifications. You want to receive all notifications that concern the databases for which you are responsible at your student@adventureworks.msft e-mail address, but you also need to configure a fail-safe operator so that notifications are sent to the DBA team alias (dba@adventureworks.msft) if there is a problem with the notification system.</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need to be notified if the jobs that back up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AWDataWarehouse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HumanResources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fail.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is critical to the business, so for peace of mind you want to be notified when the jobs to back up this database and its transaction log complete - regardless of the outcome.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Implementing Alerts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is business critical, and you want to ensure that it remains operational should its transaction log become full. You therefore want to configure an alert that will notify you if the log becomes full, and automatically run the job to back up the transaction log, which will truncate the log and keep the database online.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18494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773848FD-40C7-4405-AAD8-2A139AC5FC54}"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87197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Under what circumstances would e-mail notifications have been sent to the DBA Team operator you created?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 the fail-safe operator, the DBA Team operator would have been notified if an error prevented SQL Server from accessing the Database Mail configuration tables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msdb</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Had pager notifications been enabled, the fail-safe operator would be used to send alerts at times when no other operator is on duty.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74075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to designate a colleague in the IT team as an operator, but this colleague does not have a login in the SQL Server instance. Should you create one?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 Operators do not need a login, just an e-mail, pager, or NET SEND address at which they can be notified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planning to send notifications from SQL Server, and think it might be easier to use NET SEND notifications instead of e-mail. Why should you not do this?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Broadcast messages are generally disabled on most modern operating systems, so NET SEND messages would not appear. This option has been deprecated, and will be removed in a future release of SQL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Server.</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Best Practice: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When planning notifications and alerts in SQL Server, consider the following best practices:</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Database Mail and not SQL Mail (which is deprecated).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Configure different profiles for different usage scenarios.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Provide limited access to the ability to send e-mail messages from the database engine.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Implement a retention policy for Database Mail log and mail auditing.</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Create a fail-safe operator.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Define Alerts for severe error messages.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44714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81794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Describe how an error is itself an object and has properties as shown in the table.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81442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Describe how error severity occurs in ranges, giving some examples of each.</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86174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important messages are logged to Windows Application Event Log and SQL Server Log. Explain where and how SQL Server error logs are stored and how to force a new file.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52236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20462C-MIA-DC, and 20462C-MIA-SQL virtual machines.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View the SQL Server Error Log</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D:\Demofiles\Mod13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under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instance,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Management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Logs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Current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 SQL Server Log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Maximize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 File Viewer - 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window and view the log entries. Note that when you select a log entry, its details are shown in the bottom pane.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logs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pane,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Agent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Current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scroll the main log entries pane to the right until you can see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 Type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column and scroll down to find an entry with the log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Agent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When you have finished viewing the log entries,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Minimize SQL Server Management Studio and view the contents of the C:\Program Files\Microsoft SQL Server\MSSQL12.MSSQLSERVER\MSSQL\Log folder. If you are prompted to change your permissions to get access to the folder,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Continue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Note that the current SQL Server log is stored here in the file named ERRORLOG, and the current SQL Server Agent log is stored as SQLAGENT.1. The remaining log files contain log entries for other SQL Server components and services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649992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GB" sz="1000" dirty="0">
                <a:latin typeface="Arial" panose="020B0604020202020204" pitchFamily="34" charset="0"/>
                <a:ea typeface="Calibri" panose="020F0502020204030204" pitchFamily="34" charset="0"/>
                <a:cs typeface="Times New Roman" panose="02020603050405020304" pitchFamily="18" charset="0"/>
              </a:rPr>
              <a:t>Cycle the Log </a:t>
            </a:r>
            <a:r>
              <a:rPr lang="en-GB" sz="1000" dirty="0" smtClean="0">
                <a:latin typeface="Arial" panose="020B0604020202020204" pitchFamily="34" charset="0"/>
                <a:ea typeface="Calibri" panose="020F0502020204030204" pitchFamily="34" charset="0"/>
                <a:cs typeface="Times New Roman" panose="02020603050405020304" pitchFamily="18" charset="0"/>
              </a:rPr>
              <a:t>File</a:t>
            </a:r>
            <a:endPar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SQL Server Management Studio, click New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query window, enter the following Transact-SQL code: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 sys.sp_cycle_errorlog;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Current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SQL Server log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SQL Server Log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that the log has been reinitialized,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dirty="0"/>
          </a:p>
        </p:txBody>
      </p:sp>
      <p:sp>
        <p:nvSpPr>
          <p:cNvPr id="4" name="Slide Number Placeholder 3"/>
          <p:cNvSpPr>
            <a:spLocks noGrp="1"/>
          </p:cNvSpPr>
          <p:nvPr>
            <p:ph type="sldNum" sz="quarter" idx="10"/>
          </p:nvPr>
        </p:nvSpPr>
        <p:spPr/>
        <p:txBody>
          <a:bodyPr/>
          <a:lstStyle/>
          <a:p>
            <a:fld id="{773848FD-40C7-4405-AAD8-2A139AC5FC54}"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22256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troubleshooting Database Mail. You want to see a list of the emails that have been successfully sent and a list of emails that failed to be sent. Where can you find this information?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Query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dbo.sysmail_sentitems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dbo.sysmail_faileditems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tables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msdb</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3848FD-40C7-4405-AAD8-2A139AC5FC54}"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Monitoring SQL Server 2014 with Notifications and Alerts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2554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490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986524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024019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402563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530526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699969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70623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644260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904554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537536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7241805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3953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8199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143883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1963014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296197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532971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8623792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35957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173924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21118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209979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5692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5326766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1389859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7941775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677494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0103011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824562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80511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082418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19485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9491508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5950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6337110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964800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91340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4296867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6732988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042164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1069068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815025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604705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058775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4976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660484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15528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8301632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584624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819380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48909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159290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707698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4955557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671454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2848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9265776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170077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1045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0985317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8598753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194499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993838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3984465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0652382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14771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8401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020179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29640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233290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474073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34143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1579170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553945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529697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541990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9547253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67458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654846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912987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3320114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590578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72089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075352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94310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452495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912382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242874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0829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701212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7031296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7861918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960247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8685914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692449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252042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956949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13588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2880745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9351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30188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002271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409362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1074794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6149961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319535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463840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259959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870050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937668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76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6828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24161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520749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9369647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320712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848985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8973202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7716165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276410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8850696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92622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3247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755415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104395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79287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218052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089739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550613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246179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0591695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5777419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496399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12200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196113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689719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345979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875146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12985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114716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110709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151671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004216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4464689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898468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412062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737710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96171078"/>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623384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713378"/>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677358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35138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318523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435291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25477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54862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5678256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699327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7768711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89034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94593490"/>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356554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957227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619009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880041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51383373"/>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87649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98728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751923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8229825"/>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8818033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9366996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478012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5111527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710846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706648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503500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10420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083928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5747088"/>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1368684"/>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9882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3169294"/>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369107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2794962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8235026"/>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1994055"/>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6175318"/>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9269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8952852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736446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622023"/>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849329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048522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852997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1151483"/>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8867742"/>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03979056"/>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575575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76074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8831616"/>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3855286"/>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5966838"/>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8476743"/>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101029"/>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5699067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3949274"/>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412114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094540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0616820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160515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170571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26688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0877330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181358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057882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050873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34844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62950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48946924"/>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80930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322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356137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9475949"/>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64918407"/>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6086662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054575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6048738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6485076"/>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3360708"/>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6051634"/>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78553"/>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46657075"/>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39757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239594"/>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6407071"/>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8998825"/>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033270"/>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3081499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7251244"/>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99655061"/>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953564"/>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4880523"/>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905366"/>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3612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897749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0456405"/>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609086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6246578"/>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729749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05905663"/>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44991112"/>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547624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6279240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753328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73969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5689667"/>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6382291"/>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910924"/>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0702698"/>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617500"/>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4531423"/>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9434817"/>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74738649"/>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7421148"/>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60059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16733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578298"/>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7445989"/>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9851620"/>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498101"/>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20208017"/>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4555068"/>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3737030"/>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3722859"/>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30062696"/>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41714322"/>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43039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302605"/>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80802183"/>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039531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1487272"/>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8452156"/>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79940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350181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72520792"/>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244057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10246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083752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683457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93569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8846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80465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46563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92586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653964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6627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7162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07660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94496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82126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664106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9557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1118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93907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246134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67990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41433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0070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7868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838005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97318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41425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232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55912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915107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101681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9510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293900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07812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23910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286685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119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335682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358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96758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91333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909824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562726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579033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811261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616336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01327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39526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26689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2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8616099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03918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585117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19533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84776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1680435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5939976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366066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0960868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20349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563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0829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661294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43867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1939907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305400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067175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30712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9769948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4331359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485485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53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theme" Target="../theme/theme28.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3.xml"/><Relationship Id="rId13" Type="http://schemas.openxmlformats.org/officeDocument/2006/relationships/theme" Target="../theme/theme29.xml"/><Relationship Id="rId3" Type="http://schemas.openxmlformats.org/officeDocument/2006/relationships/slideLayout" Target="../slideLayouts/slideLayout338.xml"/><Relationship Id="rId7" Type="http://schemas.openxmlformats.org/officeDocument/2006/relationships/slideLayout" Target="../slideLayouts/slideLayout342.xml"/><Relationship Id="rId12" Type="http://schemas.openxmlformats.org/officeDocument/2006/relationships/slideLayout" Target="../slideLayouts/slideLayout347.xml"/><Relationship Id="rId2" Type="http://schemas.openxmlformats.org/officeDocument/2006/relationships/slideLayout" Target="../slideLayouts/slideLayout337.xml"/><Relationship Id="rId1" Type="http://schemas.openxmlformats.org/officeDocument/2006/relationships/slideLayout" Target="../slideLayouts/slideLayout336.xml"/><Relationship Id="rId6" Type="http://schemas.openxmlformats.org/officeDocument/2006/relationships/slideLayout" Target="../slideLayouts/slideLayout341.xml"/><Relationship Id="rId11" Type="http://schemas.openxmlformats.org/officeDocument/2006/relationships/slideLayout" Target="../slideLayouts/slideLayout346.xml"/><Relationship Id="rId5" Type="http://schemas.openxmlformats.org/officeDocument/2006/relationships/slideLayout" Target="../slideLayouts/slideLayout340.xml"/><Relationship Id="rId10" Type="http://schemas.openxmlformats.org/officeDocument/2006/relationships/slideLayout" Target="../slideLayouts/slideLayout345.xml"/><Relationship Id="rId4" Type="http://schemas.openxmlformats.org/officeDocument/2006/relationships/slideLayout" Target="../slideLayouts/slideLayout339.xml"/><Relationship Id="rId9" Type="http://schemas.openxmlformats.org/officeDocument/2006/relationships/slideLayout" Target="../slideLayouts/slideLayout3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5.xml"/><Relationship Id="rId3" Type="http://schemas.openxmlformats.org/officeDocument/2006/relationships/slideLayout" Target="../slideLayouts/slideLayout350.xml"/><Relationship Id="rId7" Type="http://schemas.openxmlformats.org/officeDocument/2006/relationships/slideLayout" Target="../slideLayouts/slideLayout354.xml"/><Relationship Id="rId12" Type="http://schemas.openxmlformats.org/officeDocument/2006/relationships/theme" Target="../theme/theme30.xml"/><Relationship Id="rId2" Type="http://schemas.openxmlformats.org/officeDocument/2006/relationships/slideLayout" Target="../slideLayouts/slideLayout349.xml"/><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0" Type="http://schemas.openxmlformats.org/officeDocument/2006/relationships/slideLayout" Target="../slideLayouts/slideLayout357.xml"/><Relationship Id="rId4" Type="http://schemas.openxmlformats.org/officeDocument/2006/relationships/slideLayout" Target="../slideLayouts/slideLayout351.xml"/><Relationship Id="rId9" Type="http://schemas.openxmlformats.org/officeDocument/2006/relationships/slideLayout" Target="../slideLayouts/slideLayout3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35730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3603056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3193515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8022862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0404535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1937118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3775887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3117192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232729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6817030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1701319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7170474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1646861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35218942"/>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09212663"/>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51617248"/>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024575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27957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25001458"/>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9585948"/>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86239962"/>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95258845"/>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1224866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78809701"/>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3735887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9627536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2726898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9497585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415524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528056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8.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10.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13</a:t>
            </a:r>
            <a:endParaRPr lang="en-GB" dirty="0"/>
          </a:p>
        </p:txBody>
      </p:sp>
      <p:sp>
        <p:nvSpPr>
          <p:cNvPr id="3" name="Subtitle 2"/>
          <p:cNvSpPr>
            <a:spLocks noGrp="1"/>
          </p:cNvSpPr>
          <p:nvPr>
            <p:ph type="subTitle" sz="quarter" idx="1"/>
          </p:nvPr>
        </p:nvSpPr>
        <p:spPr/>
        <p:txBody>
          <a:bodyPr/>
          <a:lstStyle/>
          <a:p>
            <a:r>
              <a:rPr lang="en-GB" dirty="0" smtClean="0"/>
              <a:t>Monitoring SQL Server 2014 with Notifications and Alerts
</a:t>
            </a:r>
            <a:endParaRPr lang="en-GB" dirty="0"/>
          </a:p>
        </p:txBody>
      </p:sp>
    </p:spTree>
    <p:extLst>
      <p:ext uri="{BB962C8B-B14F-4D97-AF65-F5344CB8AC3E}">
        <p14:creationId xmlns:p14="http://schemas.microsoft.com/office/powerpoint/2010/main" val="4128241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Database Mail</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An implementation of SMTP to enable database components to send email:</a:t>
            </a:r>
          </a:p>
          <a:p>
            <a:pPr lvl="1"/>
            <a:r>
              <a:rPr lang="en-GB" kern="0" dirty="0">
                <a:solidFill>
                  <a:srgbClr val="000000"/>
                </a:solidFill>
              </a:rPr>
              <a:t>As part of a job</a:t>
            </a:r>
          </a:p>
          <a:p>
            <a:pPr lvl="1"/>
            <a:r>
              <a:rPr lang="en-GB" kern="0" dirty="0">
                <a:solidFill>
                  <a:srgbClr val="000000"/>
                </a:solidFill>
              </a:rPr>
              <a:t>In response to an alert</a:t>
            </a:r>
          </a:p>
          <a:p>
            <a:pPr lvl="1"/>
            <a:r>
              <a:rPr lang="en-GB" kern="0" dirty="0">
                <a:solidFill>
                  <a:srgbClr val="000000"/>
                </a:solidFill>
              </a:rPr>
              <a:t>From a stored procedure</a:t>
            </a:r>
          </a:p>
          <a:p>
            <a:pPr lvl="0"/>
            <a:r>
              <a:rPr lang="en-GB" kern="0" dirty="0">
                <a:solidFill>
                  <a:srgbClr val="000000"/>
                </a:solidFill>
              </a:rPr>
              <a:t>Set up by using the Database Mail Configuration Wizard</a:t>
            </a:r>
          </a:p>
        </p:txBody>
      </p:sp>
      <p:grpSp>
        <p:nvGrpSpPr>
          <p:cNvPr id="5" name="Group 4" descr="The illustration on the slide shows how Database Mail uses SMTP to deliver emails to administrators in response to events."/>
          <p:cNvGrpSpPr/>
          <p:nvPr/>
        </p:nvGrpSpPr>
        <p:grpSpPr>
          <a:xfrm>
            <a:off x="619005" y="4196336"/>
            <a:ext cx="6507878" cy="2304217"/>
            <a:chOff x="619005" y="4196336"/>
            <a:chExt cx="6507878" cy="2304217"/>
          </a:xfrm>
        </p:grpSpPr>
        <p:pic>
          <p:nvPicPr>
            <p:cNvPr id="6" name="Picture 5"/>
            <p:cNvPicPr>
              <a:picLocks noChangeAspect="1"/>
            </p:cNvPicPr>
            <p:nvPr/>
          </p:nvPicPr>
          <p:blipFill>
            <a:blip r:embed="rId3"/>
            <a:stretch>
              <a:fillRect/>
            </a:stretch>
          </p:blipFill>
          <p:spPr>
            <a:xfrm>
              <a:off x="3619155" y="4573694"/>
              <a:ext cx="769266" cy="1448028"/>
            </a:xfrm>
            <a:prstGeom prst="rect">
              <a:avLst/>
            </a:prstGeom>
          </p:spPr>
        </p:pic>
        <p:sp>
          <p:nvSpPr>
            <p:cNvPr id="7" name="Right Arrow 6"/>
            <p:cNvSpPr/>
            <p:nvPr/>
          </p:nvSpPr>
          <p:spPr bwMode="auto">
            <a:xfrm>
              <a:off x="2528814" y="5122557"/>
              <a:ext cx="3358639" cy="311630"/>
            </a:xfrm>
            <a:prstGeom prst="rightArrow">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grpSp>
          <p:nvGrpSpPr>
            <p:cNvPr id="8" name="Group 40"/>
            <p:cNvGrpSpPr>
              <a:grpSpLocks noChangeAspect="1"/>
            </p:cNvGrpSpPr>
            <p:nvPr/>
          </p:nvGrpSpPr>
          <p:grpSpPr bwMode="auto">
            <a:xfrm>
              <a:off x="6061940" y="4456546"/>
              <a:ext cx="1064943" cy="1815681"/>
              <a:chOff x="6941" y="1229"/>
              <a:chExt cx="722" cy="1160"/>
            </a:xfrm>
          </p:grpSpPr>
          <p:sp>
            <p:nvSpPr>
              <p:cNvPr id="23" name="AutoShape 39"/>
              <p:cNvSpPr>
                <a:spLocks noChangeAspect="1" noChangeArrowheads="1" noTextEdit="1"/>
              </p:cNvSpPr>
              <p:nvPr/>
            </p:nvSpPr>
            <p:spPr bwMode="auto">
              <a:xfrm>
                <a:off x="6941" y="1229"/>
                <a:ext cx="720"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 name="Rectangle 41"/>
              <p:cNvSpPr>
                <a:spLocks noChangeArrowheads="1"/>
              </p:cNvSpPr>
              <p:nvPr/>
            </p:nvSpPr>
            <p:spPr bwMode="auto">
              <a:xfrm>
                <a:off x="7460" y="1474"/>
                <a:ext cx="89" cy="7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 name="Freeform 42"/>
              <p:cNvSpPr>
                <a:spLocks/>
              </p:cNvSpPr>
              <p:nvPr/>
            </p:nvSpPr>
            <p:spPr bwMode="auto">
              <a:xfrm>
                <a:off x="7460" y="1493"/>
                <a:ext cx="89" cy="45"/>
              </a:xfrm>
              <a:custGeom>
                <a:avLst/>
                <a:gdLst>
                  <a:gd name="T0" fmla="*/ 0 w 89"/>
                  <a:gd name="T1" fmla="*/ 16 h 45"/>
                  <a:gd name="T2" fmla="*/ 89 w 89"/>
                  <a:gd name="T3" fmla="*/ 0 h 45"/>
                  <a:gd name="T4" fmla="*/ 0 w 89"/>
                  <a:gd name="T5" fmla="*/ 45 h 45"/>
                  <a:gd name="T6" fmla="*/ 0 w 89"/>
                  <a:gd name="T7" fmla="*/ 16 h 45"/>
                </a:gdLst>
                <a:ahLst/>
                <a:cxnLst>
                  <a:cxn ang="0">
                    <a:pos x="T0" y="T1"/>
                  </a:cxn>
                  <a:cxn ang="0">
                    <a:pos x="T2" y="T3"/>
                  </a:cxn>
                  <a:cxn ang="0">
                    <a:pos x="T4" y="T5"/>
                  </a:cxn>
                  <a:cxn ang="0">
                    <a:pos x="T6" y="T7"/>
                  </a:cxn>
                </a:cxnLst>
                <a:rect l="0" t="0" r="r" b="b"/>
                <a:pathLst>
                  <a:path w="89" h="45">
                    <a:moveTo>
                      <a:pt x="0" y="16"/>
                    </a:moveTo>
                    <a:lnTo>
                      <a:pt x="89" y="0"/>
                    </a:lnTo>
                    <a:lnTo>
                      <a:pt x="0" y="45"/>
                    </a:lnTo>
                    <a:lnTo>
                      <a:pt x="0" y="16"/>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 name="Freeform 43"/>
              <p:cNvSpPr>
                <a:spLocks/>
              </p:cNvSpPr>
              <p:nvPr/>
            </p:nvSpPr>
            <p:spPr bwMode="auto">
              <a:xfrm>
                <a:off x="7302" y="1259"/>
                <a:ext cx="293" cy="270"/>
              </a:xfrm>
              <a:custGeom>
                <a:avLst/>
                <a:gdLst>
                  <a:gd name="T0" fmla="*/ 159 w 165"/>
                  <a:gd name="T1" fmla="*/ 61 h 152"/>
                  <a:gd name="T2" fmla="*/ 81 w 165"/>
                  <a:gd name="T3" fmla="*/ 7 h 152"/>
                  <a:gd name="T4" fmla="*/ 20 w 165"/>
                  <a:gd name="T5" fmla="*/ 17 h 152"/>
                  <a:gd name="T6" fmla="*/ 12 w 165"/>
                  <a:gd name="T7" fmla="*/ 76 h 152"/>
                  <a:gd name="T8" fmla="*/ 0 w 165"/>
                  <a:gd name="T9" fmla="*/ 93 h 152"/>
                  <a:gd name="T10" fmla="*/ 3 w 165"/>
                  <a:gd name="T11" fmla="*/ 107 h 152"/>
                  <a:gd name="T12" fmla="*/ 18 w 165"/>
                  <a:gd name="T13" fmla="*/ 104 h 152"/>
                  <a:gd name="T14" fmla="*/ 27 w 165"/>
                  <a:gd name="T15" fmla="*/ 152 h 152"/>
                  <a:gd name="T16" fmla="*/ 104 w 165"/>
                  <a:gd name="T17" fmla="*/ 138 h 152"/>
                  <a:gd name="T18" fmla="*/ 104 w 165"/>
                  <a:gd name="T19" fmla="*/ 138 h 152"/>
                  <a:gd name="T20" fmla="*/ 105 w 165"/>
                  <a:gd name="T21" fmla="*/ 138 h 152"/>
                  <a:gd name="T22" fmla="*/ 105 w 165"/>
                  <a:gd name="T23" fmla="*/ 138 h 152"/>
                  <a:gd name="T24" fmla="*/ 105 w 165"/>
                  <a:gd name="T25" fmla="*/ 138 h 152"/>
                  <a:gd name="T26" fmla="*/ 159 w 165"/>
                  <a:gd name="T27" fmla="*/ 6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52">
                    <a:moveTo>
                      <a:pt x="159" y="61"/>
                    </a:moveTo>
                    <a:cubicBezTo>
                      <a:pt x="152" y="25"/>
                      <a:pt x="118" y="0"/>
                      <a:pt x="81" y="7"/>
                    </a:cubicBezTo>
                    <a:cubicBezTo>
                      <a:pt x="20" y="17"/>
                      <a:pt x="20" y="17"/>
                      <a:pt x="20" y="17"/>
                    </a:cubicBezTo>
                    <a:cubicBezTo>
                      <a:pt x="20" y="17"/>
                      <a:pt x="13" y="74"/>
                      <a:pt x="12" y="76"/>
                    </a:cubicBezTo>
                    <a:cubicBezTo>
                      <a:pt x="11" y="84"/>
                      <a:pt x="7" y="90"/>
                      <a:pt x="0" y="93"/>
                    </a:cubicBezTo>
                    <a:cubicBezTo>
                      <a:pt x="3" y="107"/>
                      <a:pt x="3" y="107"/>
                      <a:pt x="3" y="107"/>
                    </a:cubicBezTo>
                    <a:cubicBezTo>
                      <a:pt x="18" y="104"/>
                      <a:pt x="18" y="104"/>
                      <a:pt x="18" y="104"/>
                    </a:cubicBezTo>
                    <a:cubicBezTo>
                      <a:pt x="27" y="152"/>
                      <a:pt x="27" y="152"/>
                      <a:pt x="27" y="152"/>
                    </a:cubicBezTo>
                    <a:cubicBezTo>
                      <a:pt x="104" y="138"/>
                      <a:pt x="104" y="138"/>
                      <a:pt x="104" y="138"/>
                    </a:cubicBezTo>
                    <a:cubicBezTo>
                      <a:pt x="104" y="138"/>
                      <a:pt x="104" y="138"/>
                      <a:pt x="104" y="138"/>
                    </a:cubicBezTo>
                    <a:cubicBezTo>
                      <a:pt x="105" y="138"/>
                      <a:pt x="105" y="138"/>
                      <a:pt x="105" y="138"/>
                    </a:cubicBezTo>
                    <a:cubicBezTo>
                      <a:pt x="105" y="138"/>
                      <a:pt x="105" y="138"/>
                      <a:pt x="105" y="138"/>
                    </a:cubicBezTo>
                    <a:cubicBezTo>
                      <a:pt x="105" y="138"/>
                      <a:pt x="105" y="138"/>
                      <a:pt x="105" y="138"/>
                    </a:cubicBezTo>
                    <a:cubicBezTo>
                      <a:pt x="141" y="131"/>
                      <a:pt x="165" y="97"/>
                      <a:pt x="159" y="6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Freeform 45"/>
              <p:cNvSpPr>
                <a:spLocks/>
              </p:cNvSpPr>
              <p:nvPr/>
            </p:nvSpPr>
            <p:spPr bwMode="auto">
              <a:xfrm>
                <a:off x="7473" y="1371"/>
                <a:ext cx="43" cy="71"/>
              </a:xfrm>
              <a:custGeom>
                <a:avLst/>
                <a:gdLst>
                  <a:gd name="T0" fmla="*/ 0 w 24"/>
                  <a:gd name="T1" fmla="*/ 2 h 40"/>
                  <a:gd name="T2" fmla="*/ 7 w 24"/>
                  <a:gd name="T3" fmla="*/ 40 h 40"/>
                  <a:gd name="T4" fmla="*/ 22 w 24"/>
                  <a:gd name="T5" fmla="*/ 18 h 40"/>
                  <a:gd name="T6" fmla="*/ 0 w 24"/>
                  <a:gd name="T7" fmla="*/ 2 h 40"/>
                </a:gdLst>
                <a:ahLst/>
                <a:cxnLst>
                  <a:cxn ang="0">
                    <a:pos x="T0" y="T1"/>
                  </a:cxn>
                  <a:cxn ang="0">
                    <a:pos x="T2" y="T3"/>
                  </a:cxn>
                  <a:cxn ang="0">
                    <a:pos x="T4" y="T5"/>
                  </a:cxn>
                  <a:cxn ang="0">
                    <a:pos x="T6" y="T7"/>
                  </a:cxn>
                </a:cxnLst>
                <a:rect l="0" t="0" r="r" b="b"/>
                <a:pathLst>
                  <a:path w="24" h="40">
                    <a:moveTo>
                      <a:pt x="0" y="2"/>
                    </a:moveTo>
                    <a:cubicBezTo>
                      <a:pt x="7" y="40"/>
                      <a:pt x="7" y="40"/>
                      <a:pt x="7" y="40"/>
                    </a:cubicBezTo>
                    <a:cubicBezTo>
                      <a:pt x="17" y="38"/>
                      <a:pt x="24" y="28"/>
                      <a:pt x="22" y="18"/>
                    </a:cubicBezTo>
                    <a:cubicBezTo>
                      <a:pt x="21" y="7"/>
                      <a:pt x="10"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Freeform 46"/>
              <p:cNvSpPr>
                <a:spLocks/>
              </p:cNvSpPr>
              <p:nvPr/>
            </p:nvSpPr>
            <p:spPr bwMode="auto">
              <a:xfrm>
                <a:off x="7041" y="1892"/>
                <a:ext cx="508" cy="121"/>
              </a:xfrm>
              <a:custGeom>
                <a:avLst/>
                <a:gdLst>
                  <a:gd name="T0" fmla="*/ 34 w 286"/>
                  <a:gd name="T1" fmla="*/ 0 h 68"/>
                  <a:gd name="T2" fmla="*/ 0 w 286"/>
                  <a:gd name="T3" fmla="*/ 34 h 68"/>
                  <a:gd name="T4" fmla="*/ 34 w 286"/>
                  <a:gd name="T5" fmla="*/ 68 h 68"/>
                  <a:gd name="T6" fmla="*/ 252 w 286"/>
                  <a:gd name="T7" fmla="*/ 68 h 68"/>
                  <a:gd name="T8" fmla="*/ 286 w 286"/>
                  <a:gd name="T9" fmla="*/ 34 h 68"/>
                  <a:gd name="T10" fmla="*/ 286 w 286"/>
                  <a:gd name="T11" fmla="*/ 0 h 68"/>
                  <a:gd name="T12" fmla="*/ 34 w 286"/>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286" h="68">
                    <a:moveTo>
                      <a:pt x="34" y="0"/>
                    </a:moveTo>
                    <a:cubicBezTo>
                      <a:pt x="15" y="0"/>
                      <a:pt x="0" y="15"/>
                      <a:pt x="0" y="34"/>
                    </a:cubicBezTo>
                    <a:cubicBezTo>
                      <a:pt x="0" y="53"/>
                      <a:pt x="15" y="68"/>
                      <a:pt x="34" y="68"/>
                    </a:cubicBezTo>
                    <a:cubicBezTo>
                      <a:pt x="252" y="68"/>
                      <a:pt x="252" y="68"/>
                      <a:pt x="252" y="68"/>
                    </a:cubicBezTo>
                    <a:cubicBezTo>
                      <a:pt x="271" y="68"/>
                      <a:pt x="286" y="53"/>
                      <a:pt x="286" y="34"/>
                    </a:cubicBezTo>
                    <a:cubicBezTo>
                      <a:pt x="286" y="0"/>
                      <a:pt x="286" y="0"/>
                      <a:pt x="286" y="0"/>
                    </a:cubicBezTo>
                    <a:lnTo>
                      <a:pt x="34"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Freeform 47"/>
              <p:cNvSpPr>
                <a:spLocks/>
              </p:cNvSpPr>
              <p:nvPr/>
            </p:nvSpPr>
            <p:spPr bwMode="auto">
              <a:xfrm>
                <a:off x="7396" y="1538"/>
                <a:ext cx="153" cy="354"/>
              </a:xfrm>
              <a:custGeom>
                <a:avLst/>
                <a:gdLst>
                  <a:gd name="T0" fmla="*/ 61 w 86"/>
                  <a:gd name="T1" fmla="*/ 0 h 200"/>
                  <a:gd name="T2" fmla="*/ 0 w 86"/>
                  <a:gd name="T3" fmla="*/ 100 h 200"/>
                  <a:gd name="T4" fmla="*/ 0 w 86"/>
                  <a:gd name="T5" fmla="*/ 200 h 200"/>
                  <a:gd name="T6" fmla="*/ 86 w 86"/>
                  <a:gd name="T7" fmla="*/ 200 h 200"/>
                  <a:gd name="T8" fmla="*/ 86 w 86"/>
                  <a:gd name="T9" fmla="*/ 0 h 200"/>
                  <a:gd name="T10" fmla="*/ 61 w 86"/>
                  <a:gd name="T11" fmla="*/ 0 h 200"/>
                </a:gdLst>
                <a:ahLst/>
                <a:cxnLst>
                  <a:cxn ang="0">
                    <a:pos x="T0" y="T1"/>
                  </a:cxn>
                  <a:cxn ang="0">
                    <a:pos x="T2" y="T3"/>
                  </a:cxn>
                  <a:cxn ang="0">
                    <a:pos x="T4" y="T5"/>
                  </a:cxn>
                  <a:cxn ang="0">
                    <a:pos x="T6" y="T7"/>
                  </a:cxn>
                  <a:cxn ang="0">
                    <a:pos x="T8" y="T9"/>
                  </a:cxn>
                  <a:cxn ang="0">
                    <a:pos x="T10" y="T11"/>
                  </a:cxn>
                </a:cxnLst>
                <a:rect l="0" t="0" r="r" b="b"/>
                <a:pathLst>
                  <a:path w="86" h="200">
                    <a:moveTo>
                      <a:pt x="61" y="0"/>
                    </a:moveTo>
                    <a:cubicBezTo>
                      <a:pt x="8" y="0"/>
                      <a:pt x="0" y="61"/>
                      <a:pt x="0" y="100"/>
                    </a:cubicBezTo>
                    <a:cubicBezTo>
                      <a:pt x="0" y="200"/>
                      <a:pt x="0" y="200"/>
                      <a:pt x="0" y="200"/>
                    </a:cubicBezTo>
                    <a:cubicBezTo>
                      <a:pt x="86" y="200"/>
                      <a:pt x="86" y="200"/>
                      <a:pt x="86" y="200"/>
                    </a:cubicBezTo>
                    <a:cubicBezTo>
                      <a:pt x="86" y="0"/>
                      <a:pt x="86" y="0"/>
                      <a:pt x="86" y="0"/>
                    </a:cubicBezTo>
                    <a:cubicBezTo>
                      <a:pt x="86" y="0"/>
                      <a:pt x="63" y="0"/>
                      <a:pt x="6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48"/>
              <p:cNvSpPr>
                <a:spLocks/>
              </p:cNvSpPr>
              <p:nvPr/>
            </p:nvSpPr>
            <p:spPr bwMode="auto">
              <a:xfrm>
                <a:off x="6941" y="2302"/>
                <a:ext cx="189" cy="84"/>
              </a:xfrm>
              <a:custGeom>
                <a:avLst/>
                <a:gdLst>
                  <a:gd name="T0" fmla="*/ 52 w 106"/>
                  <a:gd name="T1" fmla="*/ 0 h 47"/>
                  <a:gd name="T2" fmla="*/ 0 w 106"/>
                  <a:gd name="T3" fmla="*/ 47 h 47"/>
                  <a:gd name="T4" fmla="*/ 52 w 106"/>
                  <a:gd name="T5" fmla="*/ 47 h 47"/>
                  <a:gd name="T6" fmla="*/ 106 w 106"/>
                  <a:gd name="T7" fmla="*/ 47 h 47"/>
                  <a:gd name="T8" fmla="*/ 106 w 106"/>
                  <a:gd name="T9" fmla="*/ 0 h 47"/>
                  <a:gd name="T10" fmla="*/ 52 w 106"/>
                  <a:gd name="T11" fmla="*/ 0 h 47"/>
                </a:gdLst>
                <a:ahLst/>
                <a:cxnLst>
                  <a:cxn ang="0">
                    <a:pos x="T0" y="T1"/>
                  </a:cxn>
                  <a:cxn ang="0">
                    <a:pos x="T2" y="T3"/>
                  </a:cxn>
                  <a:cxn ang="0">
                    <a:pos x="T4" y="T5"/>
                  </a:cxn>
                  <a:cxn ang="0">
                    <a:pos x="T6" y="T7"/>
                  </a:cxn>
                  <a:cxn ang="0">
                    <a:pos x="T8" y="T9"/>
                  </a:cxn>
                  <a:cxn ang="0">
                    <a:pos x="T10" y="T11"/>
                  </a:cxn>
                </a:cxnLst>
                <a:rect l="0" t="0" r="r" b="b"/>
                <a:pathLst>
                  <a:path w="106" h="47">
                    <a:moveTo>
                      <a:pt x="52" y="0"/>
                    </a:moveTo>
                    <a:cubicBezTo>
                      <a:pt x="25" y="0"/>
                      <a:pt x="3" y="20"/>
                      <a:pt x="0" y="47"/>
                    </a:cubicBezTo>
                    <a:cubicBezTo>
                      <a:pt x="52" y="47"/>
                      <a:pt x="52" y="47"/>
                      <a:pt x="52" y="47"/>
                    </a:cubicBezTo>
                    <a:cubicBezTo>
                      <a:pt x="106" y="47"/>
                      <a:pt x="106" y="47"/>
                      <a:pt x="106" y="47"/>
                    </a:cubicBezTo>
                    <a:cubicBezTo>
                      <a:pt x="106" y="0"/>
                      <a:pt x="106" y="0"/>
                      <a:pt x="106" y="0"/>
                    </a:cubicBezTo>
                    <a:lnTo>
                      <a:pt x="52"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Rectangle 49"/>
              <p:cNvSpPr>
                <a:spLocks noChangeArrowheads="1"/>
              </p:cNvSpPr>
              <p:nvPr/>
            </p:nvSpPr>
            <p:spPr bwMode="auto">
              <a:xfrm>
                <a:off x="7041" y="1951"/>
                <a:ext cx="128" cy="351"/>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50"/>
              <p:cNvSpPr>
                <a:spLocks/>
              </p:cNvSpPr>
              <p:nvPr/>
            </p:nvSpPr>
            <p:spPr bwMode="auto">
              <a:xfrm>
                <a:off x="7327" y="2160"/>
                <a:ext cx="69" cy="130"/>
              </a:xfrm>
              <a:custGeom>
                <a:avLst/>
                <a:gdLst>
                  <a:gd name="T0" fmla="*/ 0 w 69"/>
                  <a:gd name="T1" fmla="*/ 130 h 130"/>
                  <a:gd name="T2" fmla="*/ 69 w 69"/>
                  <a:gd name="T3" fmla="*/ 130 h 130"/>
                  <a:gd name="T4" fmla="*/ 60 w 69"/>
                  <a:gd name="T5" fmla="*/ 0 h 130"/>
                  <a:gd name="T6" fmla="*/ 7 w 69"/>
                  <a:gd name="T7" fmla="*/ 0 h 130"/>
                  <a:gd name="T8" fmla="*/ 0 w 69"/>
                  <a:gd name="T9" fmla="*/ 130 h 130"/>
                </a:gdLst>
                <a:ahLst/>
                <a:cxnLst>
                  <a:cxn ang="0">
                    <a:pos x="T0" y="T1"/>
                  </a:cxn>
                  <a:cxn ang="0">
                    <a:pos x="T2" y="T3"/>
                  </a:cxn>
                  <a:cxn ang="0">
                    <a:pos x="T4" y="T5"/>
                  </a:cxn>
                  <a:cxn ang="0">
                    <a:pos x="T6" y="T7"/>
                  </a:cxn>
                  <a:cxn ang="0">
                    <a:pos x="T8" y="T9"/>
                  </a:cxn>
                </a:cxnLst>
                <a:rect l="0" t="0" r="r" b="b"/>
                <a:pathLst>
                  <a:path w="69" h="130">
                    <a:moveTo>
                      <a:pt x="0" y="130"/>
                    </a:moveTo>
                    <a:lnTo>
                      <a:pt x="69" y="130"/>
                    </a:lnTo>
                    <a:lnTo>
                      <a:pt x="60" y="0"/>
                    </a:lnTo>
                    <a:lnTo>
                      <a:pt x="7" y="0"/>
                    </a:lnTo>
                    <a:lnTo>
                      <a:pt x="0"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Freeform 51"/>
              <p:cNvSpPr>
                <a:spLocks/>
              </p:cNvSpPr>
              <p:nvPr/>
            </p:nvSpPr>
            <p:spPr bwMode="auto">
              <a:xfrm>
                <a:off x="7343" y="2052"/>
                <a:ext cx="35" cy="131"/>
              </a:xfrm>
              <a:custGeom>
                <a:avLst/>
                <a:gdLst>
                  <a:gd name="T0" fmla="*/ 0 w 35"/>
                  <a:gd name="T1" fmla="*/ 131 h 131"/>
                  <a:gd name="T2" fmla="*/ 35 w 35"/>
                  <a:gd name="T3" fmla="*/ 131 h 131"/>
                  <a:gd name="T4" fmla="*/ 34 w 35"/>
                  <a:gd name="T5" fmla="*/ 0 h 131"/>
                  <a:gd name="T6" fmla="*/ 3 w 35"/>
                  <a:gd name="T7" fmla="*/ 0 h 131"/>
                  <a:gd name="T8" fmla="*/ 0 w 35"/>
                  <a:gd name="T9" fmla="*/ 131 h 131"/>
                </a:gdLst>
                <a:ahLst/>
                <a:cxnLst>
                  <a:cxn ang="0">
                    <a:pos x="T0" y="T1"/>
                  </a:cxn>
                  <a:cxn ang="0">
                    <a:pos x="T2" y="T3"/>
                  </a:cxn>
                  <a:cxn ang="0">
                    <a:pos x="T4" y="T5"/>
                  </a:cxn>
                  <a:cxn ang="0">
                    <a:pos x="T6" y="T7"/>
                  </a:cxn>
                  <a:cxn ang="0">
                    <a:pos x="T8" y="T9"/>
                  </a:cxn>
                </a:cxnLst>
                <a:rect l="0" t="0" r="r" b="b"/>
                <a:pathLst>
                  <a:path w="35" h="131">
                    <a:moveTo>
                      <a:pt x="0" y="131"/>
                    </a:moveTo>
                    <a:lnTo>
                      <a:pt x="35" y="131"/>
                    </a:lnTo>
                    <a:lnTo>
                      <a:pt x="34" y="0"/>
                    </a:lnTo>
                    <a:lnTo>
                      <a:pt x="3" y="0"/>
                    </a:lnTo>
                    <a:lnTo>
                      <a:pt x="0"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Oval 52"/>
              <p:cNvSpPr>
                <a:spLocks noChangeArrowheads="1"/>
              </p:cNvSpPr>
              <p:nvPr/>
            </p:nvSpPr>
            <p:spPr bwMode="auto">
              <a:xfrm>
                <a:off x="7503" y="2311"/>
                <a:ext cx="78" cy="7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Oval 53"/>
              <p:cNvSpPr>
                <a:spLocks noChangeArrowheads="1"/>
              </p:cNvSpPr>
              <p:nvPr/>
            </p:nvSpPr>
            <p:spPr bwMode="auto">
              <a:xfrm>
                <a:off x="7146" y="2309"/>
                <a:ext cx="78" cy="7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54"/>
              <p:cNvSpPr>
                <a:spLocks/>
              </p:cNvSpPr>
              <p:nvPr/>
            </p:nvSpPr>
            <p:spPr bwMode="auto">
              <a:xfrm>
                <a:off x="7185" y="2249"/>
                <a:ext cx="357" cy="55"/>
              </a:xfrm>
              <a:custGeom>
                <a:avLst/>
                <a:gdLst>
                  <a:gd name="T0" fmla="*/ 0 w 201"/>
                  <a:gd name="T1" fmla="*/ 31 h 31"/>
                  <a:gd name="T2" fmla="*/ 26 w 201"/>
                  <a:gd name="T3" fmla="*/ 14 h 31"/>
                  <a:gd name="T4" fmla="*/ 101 w 201"/>
                  <a:gd name="T5" fmla="*/ 0 h 31"/>
                  <a:gd name="T6" fmla="*/ 175 w 201"/>
                  <a:gd name="T7" fmla="*/ 14 h 31"/>
                  <a:gd name="T8" fmla="*/ 201 w 201"/>
                  <a:gd name="T9" fmla="*/ 31 h 31"/>
                  <a:gd name="T10" fmla="*/ 0 w 201"/>
                  <a:gd name="T11" fmla="*/ 31 h 31"/>
                </a:gdLst>
                <a:ahLst/>
                <a:cxnLst>
                  <a:cxn ang="0">
                    <a:pos x="T0" y="T1"/>
                  </a:cxn>
                  <a:cxn ang="0">
                    <a:pos x="T2" y="T3"/>
                  </a:cxn>
                  <a:cxn ang="0">
                    <a:pos x="T4" y="T5"/>
                  </a:cxn>
                  <a:cxn ang="0">
                    <a:pos x="T6" y="T7"/>
                  </a:cxn>
                  <a:cxn ang="0">
                    <a:pos x="T8" y="T9"/>
                  </a:cxn>
                  <a:cxn ang="0">
                    <a:pos x="T10" y="T11"/>
                  </a:cxn>
                </a:cxnLst>
                <a:rect l="0" t="0" r="r" b="b"/>
                <a:pathLst>
                  <a:path w="201" h="31">
                    <a:moveTo>
                      <a:pt x="0" y="31"/>
                    </a:moveTo>
                    <a:cubicBezTo>
                      <a:pt x="5" y="21"/>
                      <a:pt x="14" y="17"/>
                      <a:pt x="26" y="14"/>
                    </a:cubicBezTo>
                    <a:cubicBezTo>
                      <a:pt x="101" y="0"/>
                      <a:pt x="101" y="0"/>
                      <a:pt x="101" y="0"/>
                    </a:cubicBezTo>
                    <a:cubicBezTo>
                      <a:pt x="175" y="14"/>
                      <a:pt x="175" y="14"/>
                      <a:pt x="175" y="14"/>
                    </a:cubicBezTo>
                    <a:cubicBezTo>
                      <a:pt x="187" y="17"/>
                      <a:pt x="197" y="21"/>
                      <a:pt x="201" y="31"/>
                    </a:cubicBez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Rectangle 55"/>
              <p:cNvSpPr>
                <a:spLocks noChangeArrowheads="1"/>
              </p:cNvSpPr>
              <p:nvPr/>
            </p:nvSpPr>
            <p:spPr bwMode="auto">
              <a:xfrm>
                <a:off x="7503" y="2304"/>
                <a:ext cx="39"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Rectangle 56"/>
              <p:cNvSpPr>
                <a:spLocks noChangeArrowheads="1"/>
              </p:cNvSpPr>
              <p:nvPr/>
            </p:nvSpPr>
            <p:spPr bwMode="auto">
              <a:xfrm>
                <a:off x="7185" y="2304"/>
                <a:ext cx="39" cy="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57"/>
              <p:cNvSpPr>
                <a:spLocks/>
              </p:cNvSpPr>
              <p:nvPr/>
            </p:nvSpPr>
            <p:spPr bwMode="auto">
              <a:xfrm>
                <a:off x="7371" y="2311"/>
                <a:ext cx="20" cy="78"/>
              </a:xfrm>
              <a:custGeom>
                <a:avLst/>
                <a:gdLst>
                  <a:gd name="T0" fmla="*/ 0 w 11"/>
                  <a:gd name="T1" fmla="*/ 41 h 44"/>
                  <a:gd name="T2" fmla="*/ 2 w 11"/>
                  <a:gd name="T3" fmla="*/ 44 h 44"/>
                  <a:gd name="T4" fmla="*/ 8 w 11"/>
                  <a:gd name="T5" fmla="*/ 44 h 44"/>
                  <a:gd name="T6" fmla="*/ 11 w 11"/>
                  <a:gd name="T7" fmla="*/ 41 h 44"/>
                  <a:gd name="T8" fmla="*/ 11 w 11"/>
                  <a:gd name="T9" fmla="*/ 2 h 44"/>
                  <a:gd name="T10" fmla="*/ 8 w 11"/>
                  <a:gd name="T11" fmla="*/ 0 h 44"/>
                  <a:gd name="T12" fmla="*/ 2 w 11"/>
                  <a:gd name="T13" fmla="*/ 0 h 44"/>
                  <a:gd name="T14" fmla="*/ 0 w 11"/>
                  <a:gd name="T15" fmla="*/ 2 h 44"/>
                  <a:gd name="T16" fmla="*/ 0 w 11"/>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4">
                    <a:moveTo>
                      <a:pt x="0" y="41"/>
                    </a:moveTo>
                    <a:cubicBezTo>
                      <a:pt x="0" y="43"/>
                      <a:pt x="1" y="44"/>
                      <a:pt x="2" y="44"/>
                    </a:cubicBezTo>
                    <a:cubicBezTo>
                      <a:pt x="8" y="44"/>
                      <a:pt x="8" y="44"/>
                      <a:pt x="8" y="44"/>
                    </a:cubicBezTo>
                    <a:cubicBezTo>
                      <a:pt x="9" y="44"/>
                      <a:pt x="11" y="43"/>
                      <a:pt x="11" y="41"/>
                    </a:cubicBezTo>
                    <a:cubicBezTo>
                      <a:pt x="11" y="2"/>
                      <a:pt x="11" y="2"/>
                      <a:pt x="11" y="2"/>
                    </a:cubicBezTo>
                    <a:cubicBezTo>
                      <a:pt x="11"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58"/>
              <p:cNvSpPr>
                <a:spLocks/>
              </p:cNvSpPr>
              <p:nvPr/>
            </p:nvSpPr>
            <p:spPr bwMode="auto">
              <a:xfrm>
                <a:off x="7332" y="2311"/>
                <a:ext cx="18" cy="78"/>
              </a:xfrm>
              <a:custGeom>
                <a:avLst/>
                <a:gdLst>
                  <a:gd name="T0" fmla="*/ 0 w 10"/>
                  <a:gd name="T1" fmla="*/ 41 h 44"/>
                  <a:gd name="T2" fmla="*/ 2 w 10"/>
                  <a:gd name="T3" fmla="*/ 44 h 44"/>
                  <a:gd name="T4" fmla="*/ 8 w 10"/>
                  <a:gd name="T5" fmla="*/ 44 h 44"/>
                  <a:gd name="T6" fmla="*/ 10 w 10"/>
                  <a:gd name="T7" fmla="*/ 41 h 44"/>
                  <a:gd name="T8" fmla="*/ 10 w 10"/>
                  <a:gd name="T9" fmla="*/ 2 h 44"/>
                  <a:gd name="T10" fmla="*/ 8 w 10"/>
                  <a:gd name="T11" fmla="*/ 0 h 44"/>
                  <a:gd name="T12" fmla="*/ 2 w 10"/>
                  <a:gd name="T13" fmla="*/ 0 h 44"/>
                  <a:gd name="T14" fmla="*/ 0 w 10"/>
                  <a:gd name="T15" fmla="*/ 2 h 44"/>
                  <a:gd name="T16" fmla="*/ 0 w 10"/>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44">
                    <a:moveTo>
                      <a:pt x="0" y="41"/>
                    </a:moveTo>
                    <a:cubicBezTo>
                      <a:pt x="0" y="43"/>
                      <a:pt x="1" y="44"/>
                      <a:pt x="2" y="44"/>
                    </a:cubicBezTo>
                    <a:cubicBezTo>
                      <a:pt x="8" y="44"/>
                      <a:pt x="8" y="44"/>
                      <a:pt x="8" y="44"/>
                    </a:cubicBezTo>
                    <a:cubicBezTo>
                      <a:pt x="9" y="44"/>
                      <a:pt x="10" y="43"/>
                      <a:pt x="10" y="41"/>
                    </a:cubicBezTo>
                    <a:cubicBezTo>
                      <a:pt x="10" y="2"/>
                      <a:pt x="10" y="2"/>
                      <a:pt x="10" y="2"/>
                    </a:cubicBezTo>
                    <a:cubicBezTo>
                      <a:pt x="10"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Rectangle 59"/>
              <p:cNvSpPr>
                <a:spLocks noChangeArrowheads="1"/>
              </p:cNvSpPr>
              <p:nvPr/>
            </p:nvSpPr>
            <p:spPr bwMode="auto">
              <a:xfrm>
                <a:off x="7341" y="2256"/>
                <a:ext cx="39"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60"/>
              <p:cNvSpPr>
                <a:spLocks/>
              </p:cNvSpPr>
              <p:nvPr/>
            </p:nvSpPr>
            <p:spPr bwMode="auto">
              <a:xfrm>
                <a:off x="7247" y="2027"/>
                <a:ext cx="227" cy="30"/>
              </a:xfrm>
              <a:custGeom>
                <a:avLst/>
                <a:gdLst>
                  <a:gd name="T0" fmla="*/ 0 w 128"/>
                  <a:gd name="T1" fmla="*/ 9 h 17"/>
                  <a:gd name="T2" fmla="*/ 8 w 128"/>
                  <a:gd name="T3" fmla="*/ 17 h 17"/>
                  <a:gd name="T4" fmla="*/ 120 w 128"/>
                  <a:gd name="T5" fmla="*/ 17 h 17"/>
                  <a:gd name="T6" fmla="*/ 128 w 128"/>
                  <a:gd name="T7" fmla="*/ 9 h 17"/>
                  <a:gd name="T8" fmla="*/ 128 w 128"/>
                  <a:gd name="T9" fmla="*/ 9 h 17"/>
                  <a:gd name="T10" fmla="*/ 120 w 128"/>
                  <a:gd name="T11" fmla="*/ 0 h 17"/>
                  <a:gd name="T12" fmla="*/ 8 w 128"/>
                  <a:gd name="T13" fmla="*/ 0 h 17"/>
                  <a:gd name="T14" fmla="*/ 0 w 128"/>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7">
                    <a:moveTo>
                      <a:pt x="0" y="9"/>
                    </a:moveTo>
                    <a:cubicBezTo>
                      <a:pt x="0" y="13"/>
                      <a:pt x="4" y="17"/>
                      <a:pt x="8" y="17"/>
                    </a:cubicBezTo>
                    <a:cubicBezTo>
                      <a:pt x="120" y="17"/>
                      <a:pt x="120" y="17"/>
                      <a:pt x="120" y="17"/>
                    </a:cubicBezTo>
                    <a:cubicBezTo>
                      <a:pt x="125" y="17"/>
                      <a:pt x="128" y="13"/>
                      <a:pt x="128" y="9"/>
                    </a:cubicBezTo>
                    <a:cubicBezTo>
                      <a:pt x="128" y="9"/>
                      <a:pt x="128" y="9"/>
                      <a:pt x="128" y="9"/>
                    </a:cubicBezTo>
                    <a:cubicBezTo>
                      <a:pt x="128" y="4"/>
                      <a:pt x="125" y="0"/>
                      <a:pt x="120" y="0"/>
                    </a:cubicBezTo>
                    <a:cubicBezTo>
                      <a:pt x="8" y="0"/>
                      <a:pt x="8" y="0"/>
                      <a:pt x="8" y="0"/>
                    </a:cubicBezTo>
                    <a:cubicBezTo>
                      <a:pt x="4" y="0"/>
                      <a:pt x="0" y="4"/>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61"/>
              <p:cNvSpPr>
                <a:spLocks/>
              </p:cNvSpPr>
              <p:nvPr/>
            </p:nvSpPr>
            <p:spPr bwMode="auto">
              <a:xfrm>
                <a:off x="7144" y="2011"/>
                <a:ext cx="435" cy="32"/>
              </a:xfrm>
              <a:custGeom>
                <a:avLst/>
                <a:gdLst>
                  <a:gd name="T0" fmla="*/ 245 w 245"/>
                  <a:gd name="T1" fmla="*/ 0 h 18"/>
                  <a:gd name="T2" fmla="*/ 245 w 245"/>
                  <a:gd name="T3" fmla="*/ 0 h 18"/>
                  <a:gd name="T4" fmla="*/ 227 w 245"/>
                  <a:gd name="T5" fmla="*/ 18 h 18"/>
                  <a:gd name="T6" fmla="*/ 17 w 245"/>
                  <a:gd name="T7" fmla="*/ 18 h 18"/>
                  <a:gd name="T8" fmla="*/ 0 w 245"/>
                  <a:gd name="T9" fmla="*/ 0 h 18"/>
                  <a:gd name="T10" fmla="*/ 0 w 245"/>
                  <a:gd name="T11" fmla="*/ 0 h 18"/>
                  <a:gd name="T12" fmla="*/ 245 w 24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5" h="18">
                    <a:moveTo>
                      <a:pt x="245" y="0"/>
                    </a:moveTo>
                    <a:cubicBezTo>
                      <a:pt x="245" y="0"/>
                      <a:pt x="245" y="0"/>
                      <a:pt x="245" y="0"/>
                    </a:cubicBezTo>
                    <a:cubicBezTo>
                      <a:pt x="245" y="10"/>
                      <a:pt x="237" y="18"/>
                      <a:pt x="227" y="18"/>
                    </a:cubicBezTo>
                    <a:cubicBezTo>
                      <a:pt x="17" y="18"/>
                      <a:pt x="17" y="18"/>
                      <a:pt x="17" y="18"/>
                    </a:cubicBezTo>
                    <a:cubicBezTo>
                      <a:pt x="8" y="18"/>
                      <a:pt x="0" y="10"/>
                      <a:pt x="0" y="0"/>
                    </a:cubicBezTo>
                    <a:cubicBezTo>
                      <a:pt x="0" y="0"/>
                      <a:pt x="0" y="0"/>
                      <a:pt x="0" y="0"/>
                    </a:cubicBezTo>
                    <a:lnTo>
                      <a:pt x="2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62"/>
              <p:cNvSpPr>
                <a:spLocks/>
              </p:cNvSpPr>
              <p:nvPr/>
            </p:nvSpPr>
            <p:spPr bwMode="auto">
              <a:xfrm>
                <a:off x="7581" y="1534"/>
                <a:ext cx="32" cy="387"/>
              </a:xfrm>
              <a:custGeom>
                <a:avLst/>
                <a:gdLst>
                  <a:gd name="T0" fmla="*/ 0 w 18"/>
                  <a:gd name="T1" fmla="*/ 0 h 218"/>
                  <a:gd name="T2" fmla="*/ 0 w 18"/>
                  <a:gd name="T3" fmla="*/ 0 h 218"/>
                  <a:gd name="T4" fmla="*/ 18 w 18"/>
                  <a:gd name="T5" fmla="*/ 18 h 218"/>
                  <a:gd name="T6" fmla="*/ 18 w 18"/>
                  <a:gd name="T7" fmla="*/ 200 h 218"/>
                  <a:gd name="T8" fmla="*/ 0 w 18"/>
                  <a:gd name="T9" fmla="*/ 218 h 218"/>
                  <a:gd name="T10" fmla="*/ 0 w 18"/>
                  <a:gd name="T11" fmla="*/ 218 h 218"/>
                  <a:gd name="T12" fmla="*/ 0 w 18"/>
                  <a:gd name="T13" fmla="*/ 0 h 218"/>
                </a:gdLst>
                <a:ahLst/>
                <a:cxnLst>
                  <a:cxn ang="0">
                    <a:pos x="T0" y="T1"/>
                  </a:cxn>
                  <a:cxn ang="0">
                    <a:pos x="T2" y="T3"/>
                  </a:cxn>
                  <a:cxn ang="0">
                    <a:pos x="T4" y="T5"/>
                  </a:cxn>
                  <a:cxn ang="0">
                    <a:pos x="T6" y="T7"/>
                  </a:cxn>
                  <a:cxn ang="0">
                    <a:pos x="T8" y="T9"/>
                  </a:cxn>
                  <a:cxn ang="0">
                    <a:pos x="T10" y="T11"/>
                  </a:cxn>
                  <a:cxn ang="0">
                    <a:pos x="T12" y="T13"/>
                  </a:cxn>
                </a:cxnLst>
                <a:rect l="0" t="0" r="r" b="b"/>
                <a:pathLst>
                  <a:path w="18" h="218">
                    <a:moveTo>
                      <a:pt x="0" y="0"/>
                    </a:moveTo>
                    <a:cubicBezTo>
                      <a:pt x="0" y="0"/>
                      <a:pt x="0" y="0"/>
                      <a:pt x="0" y="0"/>
                    </a:cubicBezTo>
                    <a:cubicBezTo>
                      <a:pt x="10" y="0"/>
                      <a:pt x="18" y="8"/>
                      <a:pt x="18" y="18"/>
                    </a:cubicBezTo>
                    <a:cubicBezTo>
                      <a:pt x="18" y="200"/>
                      <a:pt x="18" y="200"/>
                      <a:pt x="18" y="200"/>
                    </a:cubicBezTo>
                    <a:cubicBezTo>
                      <a:pt x="18" y="210"/>
                      <a:pt x="10" y="218"/>
                      <a:pt x="0" y="218"/>
                    </a:cubicBezTo>
                    <a:cubicBezTo>
                      <a:pt x="0" y="218"/>
                      <a:pt x="0" y="218"/>
                      <a:pt x="0" y="218"/>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63"/>
              <p:cNvSpPr>
                <a:spLocks/>
              </p:cNvSpPr>
              <p:nvPr/>
            </p:nvSpPr>
            <p:spPr bwMode="auto">
              <a:xfrm>
                <a:off x="7410" y="1749"/>
                <a:ext cx="226" cy="328"/>
              </a:xfrm>
              <a:custGeom>
                <a:avLst/>
                <a:gdLst>
                  <a:gd name="T0" fmla="*/ 0 w 127"/>
                  <a:gd name="T1" fmla="*/ 185 h 185"/>
                  <a:gd name="T2" fmla="*/ 98 w 127"/>
                  <a:gd name="T3" fmla="*/ 185 h 185"/>
                  <a:gd name="T4" fmla="*/ 127 w 127"/>
                  <a:gd name="T5" fmla="*/ 156 h 185"/>
                  <a:gd name="T6" fmla="*/ 127 w 127"/>
                  <a:gd name="T7" fmla="*/ 0 h 185"/>
                  <a:gd name="T8" fmla="*/ 114 w 127"/>
                  <a:gd name="T9" fmla="*/ 0 h 185"/>
                  <a:gd name="T10" fmla="*/ 114 w 127"/>
                  <a:gd name="T11" fmla="*/ 156 h 185"/>
                  <a:gd name="T12" fmla="*/ 98 w 127"/>
                  <a:gd name="T13" fmla="*/ 172 h 185"/>
                  <a:gd name="T14" fmla="*/ 0 w 127"/>
                  <a:gd name="T15" fmla="*/ 172 h 185"/>
                  <a:gd name="T16" fmla="*/ 0 w 127"/>
                  <a:gd name="T1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85">
                    <a:moveTo>
                      <a:pt x="0" y="185"/>
                    </a:moveTo>
                    <a:cubicBezTo>
                      <a:pt x="98" y="185"/>
                      <a:pt x="98" y="185"/>
                      <a:pt x="98" y="185"/>
                    </a:cubicBezTo>
                    <a:cubicBezTo>
                      <a:pt x="114" y="185"/>
                      <a:pt x="127" y="172"/>
                      <a:pt x="127" y="156"/>
                    </a:cubicBezTo>
                    <a:cubicBezTo>
                      <a:pt x="127" y="0"/>
                      <a:pt x="127" y="0"/>
                      <a:pt x="127" y="0"/>
                    </a:cubicBezTo>
                    <a:cubicBezTo>
                      <a:pt x="114" y="0"/>
                      <a:pt x="114" y="0"/>
                      <a:pt x="114" y="0"/>
                    </a:cubicBezTo>
                    <a:cubicBezTo>
                      <a:pt x="114" y="156"/>
                      <a:pt x="114" y="156"/>
                      <a:pt x="114" y="156"/>
                    </a:cubicBezTo>
                    <a:cubicBezTo>
                      <a:pt x="114" y="165"/>
                      <a:pt x="107" y="172"/>
                      <a:pt x="98" y="172"/>
                    </a:cubicBezTo>
                    <a:cubicBezTo>
                      <a:pt x="0" y="172"/>
                      <a:pt x="0" y="172"/>
                      <a:pt x="0" y="172"/>
                    </a:cubicBezTo>
                    <a:lnTo>
                      <a:pt x="0" y="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64"/>
              <p:cNvSpPr>
                <a:spLocks/>
              </p:cNvSpPr>
              <p:nvPr/>
            </p:nvSpPr>
            <p:spPr bwMode="auto">
              <a:xfrm>
                <a:off x="7410" y="2073"/>
                <a:ext cx="56" cy="50"/>
              </a:xfrm>
              <a:custGeom>
                <a:avLst/>
                <a:gdLst>
                  <a:gd name="T0" fmla="*/ 31 w 31"/>
                  <a:gd name="T1" fmla="*/ 0 h 28"/>
                  <a:gd name="T2" fmla="*/ 31 w 31"/>
                  <a:gd name="T3" fmla="*/ 15 h 28"/>
                  <a:gd name="T4" fmla="*/ 19 w 31"/>
                  <a:gd name="T5" fmla="*/ 28 h 28"/>
                  <a:gd name="T6" fmla="*/ 12 w 31"/>
                  <a:gd name="T7" fmla="*/ 28 h 28"/>
                  <a:gd name="T8" fmla="*/ 0 w 31"/>
                  <a:gd name="T9" fmla="*/ 15 h 28"/>
                  <a:gd name="T10" fmla="*/ 0 w 31"/>
                  <a:gd name="T11" fmla="*/ 0 h 28"/>
                  <a:gd name="T12" fmla="*/ 31 w 3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1" h="28">
                    <a:moveTo>
                      <a:pt x="31" y="0"/>
                    </a:moveTo>
                    <a:cubicBezTo>
                      <a:pt x="31" y="15"/>
                      <a:pt x="31" y="15"/>
                      <a:pt x="31" y="15"/>
                    </a:cubicBezTo>
                    <a:cubicBezTo>
                      <a:pt x="31" y="22"/>
                      <a:pt x="26" y="28"/>
                      <a:pt x="19" y="28"/>
                    </a:cubicBezTo>
                    <a:cubicBezTo>
                      <a:pt x="12" y="28"/>
                      <a:pt x="12" y="28"/>
                      <a:pt x="12" y="28"/>
                    </a:cubicBezTo>
                    <a:cubicBezTo>
                      <a:pt x="5" y="28"/>
                      <a:pt x="0" y="22"/>
                      <a:pt x="0" y="15"/>
                    </a:cubicBezTo>
                    <a:cubicBezTo>
                      <a:pt x="0" y="0"/>
                      <a:pt x="0" y="0"/>
                      <a:pt x="0" y="0"/>
                    </a:cubicBez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65"/>
              <p:cNvSpPr>
                <a:spLocks/>
              </p:cNvSpPr>
              <p:nvPr/>
            </p:nvSpPr>
            <p:spPr bwMode="auto">
              <a:xfrm>
                <a:off x="7613" y="1720"/>
                <a:ext cx="50" cy="57"/>
              </a:xfrm>
              <a:custGeom>
                <a:avLst/>
                <a:gdLst>
                  <a:gd name="T0" fmla="*/ 0 w 28"/>
                  <a:gd name="T1" fmla="*/ 0 h 32"/>
                  <a:gd name="T2" fmla="*/ 15 w 28"/>
                  <a:gd name="T3" fmla="*/ 0 h 32"/>
                  <a:gd name="T4" fmla="*/ 28 w 28"/>
                  <a:gd name="T5" fmla="*/ 13 h 32"/>
                  <a:gd name="T6" fmla="*/ 28 w 28"/>
                  <a:gd name="T7" fmla="*/ 19 h 32"/>
                  <a:gd name="T8" fmla="*/ 15 w 28"/>
                  <a:gd name="T9" fmla="*/ 32 h 32"/>
                  <a:gd name="T10" fmla="*/ 0 w 28"/>
                  <a:gd name="T11" fmla="*/ 32 h 32"/>
                  <a:gd name="T12" fmla="*/ 0 w 2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8" h="32">
                    <a:moveTo>
                      <a:pt x="0" y="0"/>
                    </a:moveTo>
                    <a:cubicBezTo>
                      <a:pt x="15" y="0"/>
                      <a:pt x="15" y="0"/>
                      <a:pt x="15" y="0"/>
                    </a:cubicBezTo>
                    <a:cubicBezTo>
                      <a:pt x="22" y="0"/>
                      <a:pt x="28" y="6"/>
                      <a:pt x="28" y="13"/>
                    </a:cubicBezTo>
                    <a:cubicBezTo>
                      <a:pt x="28" y="19"/>
                      <a:pt x="28" y="19"/>
                      <a:pt x="28" y="19"/>
                    </a:cubicBezTo>
                    <a:cubicBezTo>
                      <a:pt x="28" y="26"/>
                      <a:pt x="22" y="32"/>
                      <a:pt x="15" y="32"/>
                    </a:cubicBezTo>
                    <a:cubicBezTo>
                      <a:pt x="0" y="32"/>
                      <a:pt x="0" y="32"/>
                      <a:pt x="0" y="32"/>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66"/>
              <p:cNvSpPr>
                <a:spLocks/>
              </p:cNvSpPr>
              <p:nvPr/>
            </p:nvSpPr>
            <p:spPr bwMode="auto">
              <a:xfrm>
                <a:off x="7110" y="1873"/>
                <a:ext cx="222" cy="19"/>
              </a:xfrm>
              <a:custGeom>
                <a:avLst/>
                <a:gdLst>
                  <a:gd name="T0" fmla="*/ 0 w 222"/>
                  <a:gd name="T1" fmla="*/ 0 h 19"/>
                  <a:gd name="T2" fmla="*/ 222 w 222"/>
                  <a:gd name="T3" fmla="*/ 11 h 19"/>
                  <a:gd name="T4" fmla="*/ 222 w 222"/>
                  <a:gd name="T5" fmla="*/ 19 h 19"/>
                  <a:gd name="T6" fmla="*/ 0 w 222"/>
                  <a:gd name="T7" fmla="*/ 19 h 19"/>
                  <a:gd name="T8" fmla="*/ 0 w 222"/>
                  <a:gd name="T9" fmla="*/ 0 h 19"/>
                </a:gdLst>
                <a:ahLst/>
                <a:cxnLst>
                  <a:cxn ang="0">
                    <a:pos x="T0" y="T1"/>
                  </a:cxn>
                  <a:cxn ang="0">
                    <a:pos x="T2" y="T3"/>
                  </a:cxn>
                  <a:cxn ang="0">
                    <a:pos x="T4" y="T5"/>
                  </a:cxn>
                  <a:cxn ang="0">
                    <a:pos x="T6" y="T7"/>
                  </a:cxn>
                  <a:cxn ang="0">
                    <a:pos x="T8" y="T9"/>
                  </a:cxn>
                </a:cxnLst>
                <a:rect l="0" t="0" r="r" b="b"/>
                <a:pathLst>
                  <a:path w="222" h="19">
                    <a:moveTo>
                      <a:pt x="0" y="0"/>
                    </a:moveTo>
                    <a:lnTo>
                      <a:pt x="222" y="11"/>
                    </a:lnTo>
                    <a:lnTo>
                      <a:pt x="222" y="19"/>
                    </a:lnTo>
                    <a:lnTo>
                      <a:pt x="0"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67"/>
              <p:cNvSpPr>
                <a:spLocks/>
              </p:cNvSpPr>
              <p:nvPr/>
            </p:nvSpPr>
            <p:spPr bwMode="auto">
              <a:xfrm>
                <a:off x="7037" y="1662"/>
                <a:ext cx="77" cy="218"/>
              </a:xfrm>
              <a:custGeom>
                <a:avLst/>
                <a:gdLst>
                  <a:gd name="T0" fmla="*/ 59 w 77"/>
                  <a:gd name="T1" fmla="*/ 218 h 218"/>
                  <a:gd name="T2" fmla="*/ 0 w 77"/>
                  <a:gd name="T3" fmla="*/ 3 h 218"/>
                  <a:gd name="T4" fmla="*/ 7 w 77"/>
                  <a:gd name="T5" fmla="*/ 0 h 218"/>
                  <a:gd name="T6" fmla="*/ 77 w 77"/>
                  <a:gd name="T7" fmla="*/ 213 h 218"/>
                  <a:gd name="T8" fmla="*/ 59 w 77"/>
                  <a:gd name="T9" fmla="*/ 218 h 218"/>
                </a:gdLst>
                <a:ahLst/>
                <a:cxnLst>
                  <a:cxn ang="0">
                    <a:pos x="T0" y="T1"/>
                  </a:cxn>
                  <a:cxn ang="0">
                    <a:pos x="T2" y="T3"/>
                  </a:cxn>
                  <a:cxn ang="0">
                    <a:pos x="T4" y="T5"/>
                  </a:cxn>
                  <a:cxn ang="0">
                    <a:pos x="T6" y="T7"/>
                  </a:cxn>
                  <a:cxn ang="0">
                    <a:pos x="T8" y="T9"/>
                  </a:cxn>
                </a:cxnLst>
                <a:rect l="0" t="0" r="r" b="b"/>
                <a:pathLst>
                  <a:path w="77" h="218">
                    <a:moveTo>
                      <a:pt x="59" y="218"/>
                    </a:moveTo>
                    <a:lnTo>
                      <a:pt x="0" y="3"/>
                    </a:lnTo>
                    <a:lnTo>
                      <a:pt x="7" y="0"/>
                    </a:lnTo>
                    <a:lnTo>
                      <a:pt x="77" y="213"/>
                    </a:lnTo>
                    <a:lnTo>
                      <a:pt x="59" y="2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Oval 68"/>
              <p:cNvSpPr>
                <a:spLocks noChangeArrowheads="1"/>
              </p:cNvSpPr>
              <p:nvPr/>
            </p:nvSpPr>
            <p:spPr bwMode="auto">
              <a:xfrm>
                <a:off x="7096" y="1864"/>
                <a:ext cx="28" cy="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69"/>
              <p:cNvSpPr>
                <a:spLocks/>
              </p:cNvSpPr>
              <p:nvPr/>
            </p:nvSpPr>
            <p:spPr bwMode="auto">
              <a:xfrm>
                <a:off x="7458" y="1586"/>
                <a:ext cx="75" cy="306"/>
              </a:xfrm>
              <a:custGeom>
                <a:avLst/>
                <a:gdLst>
                  <a:gd name="T0" fmla="*/ 42 w 42"/>
                  <a:gd name="T1" fmla="*/ 152 h 173"/>
                  <a:gd name="T2" fmla="*/ 21 w 42"/>
                  <a:gd name="T3" fmla="*/ 173 h 173"/>
                  <a:gd name="T4" fmla="*/ 21 w 42"/>
                  <a:gd name="T5" fmla="*/ 173 h 173"/>
                  <a:gd name="T6" fmla="*/ 0 w 42"/>
                  <a:gd name="T7" fmla="*/ 152 h 173"/>
                  <a:gd name="T8" fmla="*/ 0 w 42"/>
                  <a:gd name="T9" fmla="*/ 21 h 173"/>
                  <a:gd name="T10" fmla="*/ 21 w 42"/>
                  <a:gd name="T11" fmla="*/ 0 h 173"/>
                  <a:gd name="T12" fmla="*/ 21 w 42"/>
                  <a:gd name="T13" fmla="*/ 0 h 173"/>
                  <a:gd name="T14" fmla="*/ 42 w 42"/>
                  <a:gd name="T15" fmla="*/ 21 h 173"/>
                  <a:gd name="T16" fmla="*/ 42 w 42"/>
                  <a:gd name="T17" fmla="*/ 15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3">
                    <a:moveTo>
                      <a:pt x="42" y="152"/>
                    </a:moveTo>
                    <a:cubicBezTo>
                      <a:pt x="42" y="164"/>
                      <a:pt x="33" y="173"/>
                      <a:pt x="21" y="173"/>
                    </a:cubicBezTo>
                    <a:cubicBezTo>
                      <a:pt x="21" y="173"/>
                      <a:pt x="21" y="173"/>
                      <a:pt x="21" y="173"/>
                    </a:cubicBezTo>
                    <a:cubicBezTo>
                      <a:pt x="9" y="173"/>
                      <a:pt x="0" y="164"/>
                      <a:pt x="0" y="152"/>
                    </a:cubicBezTo>
                    <a:cubicBezTo>
                      <a:pt x="0" y="21"/>
                      <a:pt x="0" y="21"/>
                      <a:pt x="0" y="21"/>
                    </a:cubicBezTo>
                    <a:cubicBezTo>
                      <a:pt x="0" y="10"/>
                      <a:pt x="9" y="0"/>
                      <a:pt x="21" y="0"/>
                    </a:cubicBezTo>
                    <a:cubicBezTo>
                      <a:pt x="21" y="0"/>
                      <a:pt x="21" y="0"/>
                      <a:pt x="21" y="0"/>
                    </a:cubicBezTo>
                    <a:cubicBezTo>
                      <a:pt x="33" y="0"/>
                      <a:pt x="42" y="10"/>
                      <a:pt x="42" y="21"/>
                    </a:cubicBezTo>
                    <a:lnTo>
                      <a:pt x="42" y="15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70"/>
              <p:cNvSpPr>
                <a:spLocks/>
              </p:cNvSpPr>
              <p:nvPr/>
            </p:nvSpPr>
            <p:spPr bwMode="auto">
              <a:xfrm>
                <a:off x="7247" y="1818"/>
                <a:ext cx="286" cy="74"/>
              </a:xfrm>
              <a:custGeom>
                <a:avLst/>
                <a:gdLst>
                  <a:gd name="T0" fmla="*/ 140 w 161"/>
                  <a:gd name="T1" fmla="*/ 0 h 42"/>
                  <a:gd name="T2" fmla="*/ 161 w 161"/>
                  <a:gd name="T3" fmla="*/ 21 h 42"/>
                  <a:gd name="T4" fmla="*/ 161 w 161"/>
                  <a:gd name="T5" fmla="*/ 21 h 42"/>
                  <a:gd name="T6" fmla="*/ 140 w 161"/>
                  <a:gd name="T7" fmla="*/ 42 h 42"/>
                  <a:gd name="T8" fmla="*/ 21 w 161"/>
                  <a:gd name="T9" fmla="*/ 42 h 42"/>
                  <a:gd name="T10" fmla="*/ 0 w 161"/>
                  <a:gd name="T11" fmla="*/ 21 h 42"/>
                  <a:gd name="T12" fmla="*/ 0 w 161"/>
                  <a:gd name="T13" fmla="*/ 21 h 42"/>
                  <a:gd name="T14" fmla="*/ 21 w 161"/>
                  <a:gd name="T15" fmla="*/ 0 h 42"/>
                  <a:gd name="T16" fmla="*/ 140 w 16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2">
                    <a:moveTo>
                      <a:pt x="140" y="0"/>
                    </a:moveTo>
                    <a:cubicBezTo>
                      <a:pt x="152" y="0"/>
                      <a:pt x="161" y="10"/>
                      <a:pt x="161" y="21"/>
                    </a:cubicBezTo>
                    <a:cubicBezTo>
                      <a:pt x="161" y="21"/>
                      <a:pt x="161" y="21"/>
                      <a:pt x="161" y="21"/>
                    </a:cubicBezTo>
                    <a:cubicBezTo>
                      <a:pt x="161" y="33"/>
                      <a:pt x="152" y="42"/>
                      <a:pt x="140" y="42"/>
                    </a:cubicBezTo>
                    <a:cubicBezTo>
                      <a:pt x="21" y="42"/>
                      <a:pt x="21" y="42"/>
                      <a:pt x="21" y="42"/>
                    </a:cubicBezTo>
                    <a:cubicBezTo>
                      <a:pt x="9" y="42"/>
                      <a:pt x="0" y="33"/>
                      <a:pt x="0" y="21"/>
                    </a:cubicBezTo>
                    <a:cubicBezTo>
                      <a:pt x="0" y="21"/>
                      <a:pt x="0" y="21"/>
                      <a:pt x="0" y="21"/>
                    </a:cubicBezTo>
                    <a:cubicBezTo>
                      <a:pt x="0" y="10"/>
                      <a:pt x="9" y="0"/>
                      <a:pt x="21" y="0"/>
                    </a:cubicBezTo>
                    <a:lnTo>
                      <a:pt x="14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71"/>
              <p:cNvSpPr>
                <a:spLocks/>
              </p:cNvSpPr>
              <p:nvPr/>
            </p:nvSpPr>
            <p:spPr bwMode="auto">
              <a:xfrm>
                <a:off x="7213" y="1818"/>
                <a:ext cx="148" cy="74"/>
              </a:xfrm>
              <a:custGeom>
                <a:avLst/>
                <a:gdLst>
                  <a:gd name="T0" fmla="*/ 83 w 83"/>
                  <a:gd name="T1" fmla="*/ 42 h 42"/>
                  <a:gd name="T2" fmla="*/ 0 w 83"/>
                  <a:gd name="T3" fmla="*/ 42 h 42"/>
                  <a:gd name="T4" fmla="*/ 41 w 83"/>
                  <a:gd name="T5" fmla="*/ 0 h 42"/>
                  <a:gd name="T6" fmla="*/ 83 w 83"/>
                  <a:gd name="T7" fmla="*/ 42 h 42"/>
                </a:gdLst>
                <a:ahLst/>
                <a:cxnLst>
                  <a:cxn ang="0">
                    <a:pos x="T0" y="T1"/>
                  </a:cxn>
                  <a:cxn ang="0">
                    <a:pos x="T2" y="T3"/>
                  </a:cxn>
                  <a:cxn ang="0">
                    <a:pos x="T4" y="T5"/>
                  </a:cxn>
                  <a:cxn ang="0">
                    <a:pos x="T6" y="T7"/>
                  </a:cxn>
                </a:cxnLst>
                <a:rect l="0" t="0" r="r" b="b"/>
                <a:pathLst>
                  <a:path w="83" h="42">
                    <a:moveTo>
                      <a:pt x="83" y="42"/>
                    </a:moveTo>
                    <a:cubicBezTo>
                      <a:pt x="0" y="42"/>
                      <a:pt x="0" y="42"/>
                      <a:pt x="0" y="42"/>
                    </a:cubicBezTo>
                    <a:cubicBezTo>
                      <a:pt x="0" y="19"/>
                      <a:pt x="18" y="0"/>
                      <a:pt x="41" y="0"/>
                    </a:cubicBezTo>
                    <a:cubicBezTo>
                      <a:pt x="64" y="0"/>
                      <a:pt x="83" y="19"/>
                      <a:pt x="83" y="4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Rectangle 73"/>
              <p:cNvSpPr>
                <a:spLocks noChangeArrowheads="1"/>
              </p:cNvSpPr>
              <p:nvPr/>
            </p:nvSpPr>
            <p:spPr bwMode="auto">
              <a:xfrm>
                <a:off x="7457" y="1582"/>
                <a:ext cx="92" cy="14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pic>
          <p:nvPicPr>
            <p:cNvPr id="9" name="Picture 8"/>
            <p:cNvPicPr>
              <a:picLocks noChangeAspect="1"/>
            </p:cNvPicPr>
            <p:nvPr/>
          </p:nvPicPr>
          <p:blipFill>
            <a:blip r:embed="rId3"/>
            <a:stretch>
              <a:fillRect/>
            </a:stretch>
          </p:blipFill>
          <p:spPr>
            <a:xfrm>
              <a:off x="643898" y="4575914"/>
              <a:ext cx="769266" cy="1448028"/>
            </a:xfrm>
            <a:prstGeom prst="rect">
              <a:avLst/>
            </a:prstGeom>
          </p:spPr>
        </p:pic>
        <p:grpSp>
          <p:nvGrpSpPr>
            <p:cNvPr id="10" name="Group 9"/>
            <p:cNvGrpSpPr>
              <a:grpSpLocks noChangeAspect="1"/>
            </p:cNvGrpSpPr>
            <p:nvPr/>
          </p:nvGrpSpPr>
          <p:grpSpPr>
            <a:xfrm>
              <a:off x="1267516" y="5542891"/>
              <a:ext cx="1461572" cy="957662"/>
              <a:chOff x="2904848" y="2885814"/>
              <a:chExt cx="1681162" cy="959376"/>
            </a:xfrm>
          </p:grpSpPr>
          <p:sp>
            <p:nvSpPr>
              <p:cNvPr id="21" name="Flowchart: Magnetic Disk 20"/>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22" name="Oval 21"/>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a:grpSpLocks noChangeAspect="1"/>
            </p:cNvGrpSpPr>
            <p:nvPr/>
          </p:nvGrpSpPr>
          <p:grpSpPr>
            <a:xfrm>
              <a:off x="1464136" y="5106504"/>
              <a:ext cx="1064678" cy="865051"/>
              <a:chOff x="9947493" y="3066862"/>
              <a:chExt cx="1645920" cy="1371600"/>
            </a:xfrm>
          </p:grpSpPr>
          <p:grpSp>
            <p:nvGrpSpPr>
              <p:cNvPr id="17" name="Group 16"/>
              <p:cNvGrpSpPr/>
              <p:nvPr/>
            </p:nvGrpSpPr>
            <p:grpSpPr>
              <a:xfrm rot="10800000">
                <a:off x="9947493" y="3066862"/>
                <a:ext cx="1645920" cy="1371600"/>
                <a:chOff x="9860055" y="1460799"/>
                <a:chExt cx="1737360" cy="1371600"/>
              </a:xfrm>
            </p:grpSpPr>
            <p:sp>
              <p:nvSpPr>
                <p:cNvPr id="19" name="Isosceles Triangle 18"/>
                <p:cNvSpPr/>
                <p:nvPr/>
              </p:nvSpPr>
              <p:spPr bwMode="auto">
                <a:xfrm rot="10800000">
                  <a:off x="9860055" y="1460799"/>
                  <a:ext cx="1737360" cy="1371600"/>
                </a:xfrm>
                <a:prstGeom prst="triangle">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0" name="Trapezoid 19"/>
                <p:cNvSpPr/>
                <p:nvPr/>
              </p:nvSpPr>
              <p:spPr bwMode="auto">
                <a:xfrm>
                  <a:off x="10610240" y="1801808"/>
                  <a:ext cx="236989" cy="511026"/>
                </a:xfrm>
                <a:prstGeom prst="trapezoid">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 name="Oval 17"/>
              <p:cNvSpPr/>
              <p:nvPr/>
            </p:nvSpPr>
            <p:spPr bwMode="auto">
              <a:xfrm>
                <a:off x="10688157" y="4139581"/>
                <a:ext cx="164592" cy="164592"/>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a:grpSpLocks noChangeAspect="1"/>
            </p:cNvGrpSpPr>
            <p:nvPr/>
          </p:nvGrpSpPr>
          <p:grpSpPr>
            <a:xfrm>
              <a:off x="4082322" y="4942797"/>
              <a:ext cx="892440" cy="596232"/>
              <a:chOff x="8626310" y="4659065"/>
              <a:chExt cx="2289505" cy="1276597"/>
            </a:xfrm>
            <a:solidFill>
              <a:schemeClr val="bg1">
                <a:lumMod val="85000"/>
              </a:schemeClr>
            </a:solidFill>
          </p:grpSpPr>
          <p:sp>
            <p:nvSpPr>
              <p:cNvPr id="15" name="Rectangle 14"/>
              <p:cNvSpPr/>
              <p:nvPr/>
            </p:nvSpPr>
            <p:spPr bwMode="auto">
              <a:xfrm>
                <a:off x="8626310" y="4659065"/>
                <a:ext cx="2289505" cy="1276597"/>
              </a:xfrm>
              <a:prstGeom prst="rect">
                <a:avLst/>
              </a:prstGeom>
              <a:solidFill>
                <a:srgbClr val="FFE265"/>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6000" b="1" dirty="0">
                  <a:gradFill>
                    <a:gsLst>
                      <a:gs pos="0">
                        <a:srgbClr val="FFFFFF"/>
                      </a:gs>
                      <a:gs pos="100000">
                        <a:srgbClr val="FFFFFF"/>
                      </a:gs>
                    </a:gsLst>
                    <a:lin ang="5400000" scaled="0"/>
                  </a:gradFill>
                  <a:ea typeface="Segoe UI" pitchFamily="34" charset="0"/>
                  <a:cs typeface="Segoe UI" pitchFamily="34" charset="0"/>
                </a:endParaRPr>
              </a:p>
            </p:txBody>
          </p:sp>
          <p:sp>
            <p:nvSpPr>
              <p:cNvPr id="16" name="Isosceles Triangle 15"/>
              <p:cNvSpPr/>
              <p:nvPr/>
            </p:nvSpPr>
            <p:spPr bwMode="auto">
              <a:xfrm rot="10800000">
                <a:off x="8626310" y="4659065"/>
                <a:ext cx="2289505" cy="902668"/>
              </a:xfrm>
              <a:prstGeom prst="triangle">
                <a:avLst>
                  <a:gd name="adj" fmla="val 47983"/>
                </a:avLst>
              </a:prstGeom>
              <a:solidFill>
                <a:srgbClr val="FFB900"/>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619005" y="4204362"/>
              <a:ext cx="1264770"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SQL Server</a:t>
              </a:r>
            </a:p>
          </p:txBody>
        </p:sp>
        <p:sp>
          <p:nvSpPr>
            <p:cNvPr id="14" name="TextBox 13"/>
            <p:cNvSpPr txBox="1"/>
            <p:nvPr/>
          </p:nvSpPr>
          <p:spPr>
            <a:xfrm>
              <a:off x="3575748" y="4196336"/>
              <a:ext cx="1420261"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SMTP Server</a:t>
              </a:r>
            </a:p>
          </p:txBody>
        </p:sp>
      </p:grpSp>
    </p:spTree>
    <p:extLst>
      <p:ext uri="{BB962C8B-B14F-4D97-AF65-F5344CB8AC3E}">
        <p14:creationId xmlns:p14="http://schemas.microsoft.com/office/powerpoint/2010/main" val="116882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Mail Profiles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Collection of one or more accounts</a:t>
            </a:r>
          </a:p>
          <a:p>
            <a:pPr lvl="0"/>
            <a:r>
              <a:rPr lang="en-GB" kern="0" dirty="0">
                <a:solidFill>
                  <a:srgbClr val="000000"/>
                </a:solidFill>
              </a:rPr>
              <a:t>Defines configuration for sending mail</a:t>
            </a:r>
          </a:p>
          <a:p>
            <a:pPr lvl="0"/>
            <a:r>
              <a:rPr lang="en-GB" kern="0" dirty="0">
                <a:solidFill>
                  <a:srgbClr val="000000"/>
                </a:solidFill>
              </a:rPr>
              <a:t>Enables multiple accounts for reliability</a:t>
            </a:r>
          </a:p>
          <a:p>
            <a:pPr lvl="0"/>
            <a:endParaRPr lang="en-GB" kern="0" dirty="0">
              <a:solidFill>
                <a:srgbClr val="000000"/>
              </a:solidFill>
            </a:endParaRPr>
          </a:p>
          <a:p>
            <a:pPr lvl="0"/>
            <a:endParaRPr lang="en-GB" kern="0" dirty="0">
              <a:solidFill>
                <a:srgbClr val="000000"/>
              </a:solidFill>
            </a:endParaRPr>
          </a:p>
          <a:p>
            <a:pPr lvl="0"/>
            <a:endParaRPr lang="en-GB" kern="0" dirty="0">
              <a:solidFill>
                <a:srgbClr val="000000"/>
              </a:solidFill>
            </a:endParaRPr>
          </a:p>
          <a:p>
            <a:pPr lvl="0"/>
            <a:endParaRPr lang="en-GB" kern="0" dirty="0">
              <a:solidFill>
                <a:srgbClr val="000000"/>
              </a:solidFill>
            </a:endParaRPr>
          </a:p>
          <a:p>
            <a:pPr lvl="0"/>
            <a:endParaRPr lang="en-GB" kern="0" dirty="0">
              <a:solidFill>
                <a:srgbClr val="000000"/>
              </a:solidFill>
            </a:endParaRPr>
          </a:p>
          <a:p>
            <a:pPr lvl="0"/>
            <a:endParaRPr lang="en-GB" kern="0" dirty="0">
              <a:solidFill>
                <a:srgbClr val="000000"/>
              </a:solidFill>
            </a:endParaRPr>
          </a:p>
          <a:p>
            <a:pPr lvl="0"/>
            <a:r>
              <a:rPr lang="en-GB" kern="0" dirty="0">
                <a:solidFill>
                  <a:srgbClr val="000000"/>
                </a:solidFill>
              </a:rPr>
              <a:t>A default private profile takes precedence over the default public profile</a:t>
            </a:r>
          </a:p>
        </p:txBody>
      </p:sp>
      <p:graphicFrame>
        <p:nvGraphicFramePr>
          <p:cNvPr id="5" name="Group 53"/>
          <p:cNvGraphicFramePr>
            <a:graphicFrameLocks/>
          </p:cNvGraphicFramePr>
          <p:nvPr>
            <p:extLst>
              <p:ext uri="{D42A27DB-BD31-4B8C-83A1-F6EECF244321}">
                <p14:modId xmlns:p14="http://schemas.microsoft.com/office/powerpoint/2010/main" val="4123186568"/>
              </p:ext>
            </p:extLst>
          </p:nvPr>
        </p:nvGraphicFramePr>
        <p:xfrm>
          <a:off x="414670" y="2713802"/>
          <a:ext cx="7772480" cy="2270586"/>
        </p:xfrm>
        <a:graphic>
          <a:graphicData uri="http://schemas.openxmlformats.org/drawingml/2006/table">
            <a:tbl>
              <a:tblPr firstRow="1" bandRow="1">
                <a:effectLst/>
                <a:tableStyleId>{B301B821-A1FF-4177-AEE7-76D212191A09}</a:tableStyleId>
              </a:tblPr>
              <a:tblGrid>
                <a:gridCol w="1332243"/>
                <a:gridCol w="6440237"/>
              </a:tblGrid>
              <a:tr h="495461">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400" b="0" u="none" strike="noStrike" cap="none" normalizeH="0" baseline="0" dirty="0" smtClean="0">
                          <a:ln>
                            <a:noFill/>
                          </a:ln>
                          <a:effectLst/>
                          <a:latin typeface="Segoe UI Light" panose="020B0502040204020203" pitchFamily="34" charset="0"/>
                          <a:cs typeface="Segoe UI Light" panose="020B0502040204020203" pitchFamily="34" charset="0"/>
                        </a:rPr>
                        <a:t>Profile</a:t>
                      </a:r>
                      <a:endParaRPr kumimoji="0" lang="en-US" sz="2400" b="0" i="0" u="none" strike="noStrike" cap="none" normalizeH="0" baseline="0" dirty="0" smtClean="0">
                        <a:ln>
                          <a:noFill/>
                        </a:ln>
                        <a:solidFill>
                          <a:schemeClr val="tx1"/>
                        </a:solidFill>
                        <a:effectLst/>
                        <a:latin typeface="Segoe UI Light" panose="020B0502040204020203" pitchFamily="34" charset="0"/>
                        <a:ea typeface="Segoe UI" panose="020B0502040204020203" pitchFamily="34" charset="0"/>
                        <a:cs typeface="Segoe UI Light" panose="020B0502040204020203" pitchFamily="34" charset="0"/>
                      </a:endParaRPr>
                    </a:p>
                  </a:txBody>
                  <a:tcPr marT="91440" marB="91440" anchor="ctr" horzOverflow="overflow">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400" b="0" u="none" strike="noStrike" cap="none" normalizeH="0" baseline="0" dirty="0" smtClean="0">
                          <a:ln>
                            <a:noFill/>
                          </a:ln>
                          <a:effectLst/>
                          <a:latin typeface="Segoe UI Light" panose="020B0502040204020203" pitchFamily="34" charset="0"/>
                          <a:cs typeface="Segoe UI Light" panose="020B0502040204020203" pitchFamily="34" charset="0"/>
                        </a:rPr>
                        <a:t>Description</a:t>
                      </a:r>
                      <a:endParaRPr kumimoji="0" lang="en-US" sz="2400" b="0" i="0" u="none" strike="noStrike" cap="none" normalizeH="0" baseline="0" dirty="0" smtClean="0">
                        <a:ln>
                          <a:noFill/>
                        </a:ln>
                        <a:solidFill>
                          <a:schemeClr val="tx1"/>
                        </a:solidFill>
                        <a:effectLst/>
                        <a:latin typeface="Segoe UI Light" panose="020B0502040204020203" pitchFamily="34" charset="0"/>
                        <a:ea typeface="Segoe UI" panose="020B0502040204020203" pitchFamily="34" charset="0"/>
                        <a:cs typeface="Segoe UI Light" panose="020B0502040204020203" pitchFamily="34" charset="0"/>
                      </a:endParaRPr>
                    </a:p>
                  </a:txBody>
                  <a:tcPr marT="91440" marB="91440" anchor="ctr" horzOverflow="overflow">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tr>
              <a:tr h="961563">
                <a:tc>
                  <a:txBody>
                    <a:bodyPr/>
                    <a:lstStyle/>
                    <a:p>
                      <a:r>
                        <a:rPr lang="en-AU" sz="2000" dirty="0" smtClean="0">
                          <a:latin typeface="Segoe UI Light" panose="020B0502040204020203" pitchFamily="34" charset="0"/>
                          <a:cs typeface="Segoe UI Light" panose="020B0502040204020203" pitchFamily="34" charset="0"/>
                        </a:rPr>
                        <a:t>Private</a:t>
                      </a:r>
                      <a:endParaRPr lang="en-AU" sz="2000" dirty="0" smtClean="0">
                        <a:latin typeface="Segoe UI Light" panose="020B0502040204020203" pitchFamily="34" charset="0"/>
                        <a:ea typeface="Segoe UI" panose="020B0502040204020203" pitchFamily="34" charset="0"/>
                        <a:cs typeface="Segoe UI Light" panose="020B0502040204020203" pitchFamily="34" charset="0"/>
                      </a:endParaRPr>
                    </a:p>
                  </a:txBody>
                  <a:tcPr marT="91440" marB="91440" anchor="ctr" horzOverflow="overflow">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lang="en-US" sz="2000" kern="1200" dirty="0" smtClean="0">
                          <a:effectLst/>
                          <a:latin typeface="Segoe UI Light" panose="020B0502040204020203" pitchFamily="34" charset="0"/>
                          <a:cs typeface="Segoe UI Light" panose="020B0502040204020203" pitchFamily="34" charset="0"/>
                        </a:rPr>
                        <a:t>Accessible only to members of sysadmin role or those granted permission by members of sysadmin role.</a:t>
                      </a:r>
                      <a:endParaRPr lang="en-US" sz="2000" kern="1200" dirty="0" smtClean="0">
                        <a:effectLst/>
                        <a:latin typeface="Segoe UI Light" panose="020B0502040204020203" pitchFamily="34" charset="0"/>
                        <a:ea typeface="Segoe UI" panose="020B0502040204020203" pitchFamily="34" charset="0"/>
                        <a:cs typeface="Segoe UI Light" panose="020B0502040204020203" pitchFamily="34" charset="0"/>
                      </a:endParaRPr>
                    </a:p>
                  </a:txBody>
                  <a:tcPr marT="91440" marB="91440" anchor="ctr" horzOverflow="overflow">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796959">
                <a:tc>
                  <a:txBody>
                    <a:bodyPr/>
                    <a:lstStyle/>
                    <a:p>
                      <a:r>
                        <a:rPr lang="en-AU" sz="2000" dirty="0" smtClean="0">
                          <a:latin typeface="Segoe UI Light" panose="020B0502040204020203" pitchFamily="34" charset="0"/>
                          <a:cs typeface="Segoe UI Light" panose="020B0502040204020203" pitchFamily="34" charset="0"/>
                        </a:rPr>
                        <a:t>Public</a:t>
                      </a:r>
                      <a:endParaRPr lang="en-AU" sz="2000" dirty="0" smtClean="0">
                        <a:latin typeface="Segoe UI Light" panose="020B0502040204020203" pitchFamily="34" charset="0"/>
                        <a:ea typeface="Segoe UI" panose="020B0502040204020203" pitchFamily="34" charset="0"/>
                        <a:cs typeface="Segoe UI Light" panose="020B0502040204020203" pitchFamily="34" charset="0"/>
                      </a:endParaRPr>
                    </a:p>
                  </a:txBody>
                  <a:tcPr marT="91440" marB="91440" anchor="ctr" horzOverflow="overflow">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lang="en-US" sz="2000" kern="1200" dirty="0" smtClean="0">
                          <a:effectLst/>
                          <a:latin typeface="Segoe UI Light" panose="020B0502040204020203" pitchFamily="34" charset="0"/>
                          <a:cs typeface="Segoe UI Light" panose="020B0502040204020203" pitchFamily="34" charset="0"/>
                        </a:rPr>
                        <a:t>Accessible to any member</a:t>
                      </a:r>
                      <a:r>
                        <a:rPr lang="en-US" sz="2000" kern="1200" baseline="0" dirty="0" smtClean="0">
                          <a:effectLst/>
                          <a:latin typeface="Segoe UI Light" panose="020B0502040204020203" pitchFamily="34" charset="0"/>
                          <a:cs typeface="Segoe UI Light" panose="020B0502040204020203" pitchFamily="34" charset="0"/>
                        </a:rPr>
                        <a:t> of the sysadmin role or the DatabaseMailUserRole database role in msdb.</a:t>
                      </a:r>
                      <a:endParaRPr kumimoji="0" lang="en-US" sz="2000" b="0" i="0" u="none" strike="noStrike" cap="none" normalizeH="0" baseline="0" noProof="0" dirty="0" smtClean="0">
                        <a:ln>
                          <a:noFill/>
                        </a:ln>
                        <a:solidFill>
                          <a:schemeClr val="tx1"/>
                        </a:solidFill>
                        <a:effectLst/>
                        <a:latin typeface="Segoe UI Light" panose="020B0502040204020203" pitchFamily="34" charset="0"/>
                        <a:ea typeface="Segoe UI" panose="020B0502040204020203" pitchFamily="34" charset="0"/>
                        <a:cs typeface="Segoe UI Light" panose="020B0502040204020203" pitchFamily="34" charset="0"/>
                      </a:endParaRPr>
                    </a:p>
                  </a:txBody>
                  <a:tcPr marT="91440" marB="91440" anchor="ctr" horzOverflow="overflow">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76138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Mail Security</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Database mail:</a:t>
            </a:r>
          </a:p>
          <a:p>
            <a:pPr lvl="1"/>
            <a:r>
              <a:rPr lang="en-GB" kern="0" dirty="0">
                <a:solidFill>
                  <a:srgbClr val="000000"/>
                </a:solidFill>
              </a:rPr>
              <a:t>Runs under the SQL Server service account in an isolated process</a:t>
            </a:r>
          </a:p>
          <a:p>
            <a:pPr lvl="1"/>
            <a:r>
              <a:rPr lang="en-GB" kern="0" dirty="0">
                <a:solidFill>
                  <a:srgbClr val="000000"/>
                </a:solidFill>
              </a:rPr>
              <a:t>Uses stored procedures that are disabled by default</a:t>
            </a:r>
          </a:p>
          <a:p>
            <a:pPr lvl="1"/>
            <a:r>
              <a:rPr lang="en-GB" kern="0" dirty="0">
                <a:solidFill>
                  <a:srgbClr val="000000"/>
                </a:solidFill>
              </a:rPr>
              <a:t>Will only send mail for members of </a:t>
            </a:r>
            <a:r>
              <a:rPr lang="en-GB" b="1" kern="0" dirty="0">
                <a:solidFill>
                  <a:srgbClr val="000000"/>
                </a:solidFill>
              </a:rPr>
              <a:t>DatabaseMailUserRole</a:t>
            </a:r>
            <a:r>
              <a:rPr lang="en-GB" kern="0" dirty="0">
                <a:solidFill>
                  <a:srgbClr val="000000"/>
                </a:solidFill>
              </a:rPr>
              <a:t> in </a:t>
            </a:r>
            <a:r>
              <a:rPr lang="en-GB" b="1" kern="0" dirty="0">
                <a:solidFill>
                  <a:srgbClr val="000000"/>
                </a:solidFill>
              </a:rPr>
              <a:t>msdb</a:t>
            </a:r>
            <a:endParaRPr lang="en-GB" kern="0" dirty="0">
              <a:solidFill>
                <a:srgbClr val="000000"/>
              </a:solidFill>
            </a:endParaRPr>
          </a:p>
          <a:p>
            <a:pPr lvl="1"/>
            <a:endParaRPr lang="en-GB" kern="0" dirty="0">
              <a:solidFill>
                <a:srgbClr val="000000"/>
              </a:solidFill>
            </a:endParaRPr>
          </a:p>
          <a:p>
            <a:pPr lvl="0"/>
            <a:r>
              <a:rPr lang="en-GB" kern="0" dirty="0">
                <a:solidFill>
                  <a:srgbClr val="000000"/>
                </a:solidFill>
              </a:rPr>
              <a:t>You can prohibit the use of specific file extensions and set file attachment size limits</a:t>
            </a:r>
          </a:p>
          <a:p>
            <a:pPr lvl="0"/>
            <a:endParaRPr lang="en-GB" kern="0" dirty="0">
              <a:solidFill>
                <a:srgbClr val="000000"/>
              </a:solidFill>
            </a:endParaRPr>
          </a:p>
        </p:txBody>
      </p:sp>
    </p:spTree>
    <p:extLst>
      <p:ext uri="{BB962C8B-B14F-4D97-AF65-F5344CB8AC3E}">
        <p14:creationId xmlns:p14="http://schemas.microsoft.com/office/powerpoint/2010/main" val="311757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0d5be85-1653-432f-a7a1-d2ff0abb13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Mail Logs and Retention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Database Mail logs event messages at a level:</a:t>
            </a:r>
          </a:p>
          <a:p>
            <a:pPr lvl="1"/>
            <a:r>
              <a:rPr lang="en-GB" kern="0" dirty="0">
                <a:solidFill>
                  <a:srgbClr val="000000"/>
                </a:solidFill>
              </a:rPr>
              <a:t>Normal</a:t>
            </a:r>
          </a:p>
          <a:p>
            <a:pPr lvl="1"/>
            <a:r>
              <a:rPr lang="en-GB" kern="0" dirty="0">
                <a:solidFill>
                  <a:srgbClr val="000000"/>
                </a:solidFill>
              </a:rPr>
              <a:t>Extended</a:t>
            </a:r>
          </a:p>
          <a:p>
            <a:pPr lvl="1"/>
            <a:r>
              <a:rPr lang="en-GB" kern="0" dirty="0">
                <a:solidFill>
                  <a:srgbClr val="000000"/>
                </a:solidFill>
              </a:rPr>
              <a:t>Verbose</a:t>
            </a:r>
          </a:p>
          <a:p>
            <a:pPr lvl="0"/>
            <a:r>
              <a:rPr lang="en-GB" kern="0" dirty="0">
                <a:solidFill>
                  <a:srgbClr val="000000"/>
                </a:solidFill>
              </a:rPr>
              <a:t>Database Mail stores all emails and attachments</a:t>
            </a:r>
          </a:p>
          <a:p>
            <a:pPr lvl="0"/>
            <a:r>
              <a:rPr lang="en-GB" kern="0" dirty="0">
                <a:solidFill>
                  <a:srgbClr val="000000"/>
                </a:solidFill>
              </a:rPr>
              <a:t>Need to plan a retention policy</a:t>
            </a:r>
          </a:p>
        </p:txBody>
      </p:sp>
      <p:sp>
        <p:nvSpPr>
          <p:cNvPr id="5" name="AutoShape 26"/>
          <p:cNvSpPr>
            <a:spLocks noChangeArrowheads="1"/>
          </p:cNvSpPr>
          <p:nvPr/>
        </p:nvSpPr>
        <p:spPr bwMode="auto">
          <a:xfrm>
            <a:off x="409702" y="4085693"/>
            <a:ext cx="8358187" cy="1631216"/>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lIns="45720" rIns="45720">
            <a:spAutoFit/>
          </a:bodyPr>
          <a:lstStyle/>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EXECUTE dbo.sysmail_delete_mailitems_sp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@sent_before = @CutoffDate;</a:t>
            </a:r>
          </a:p>
          <a:p>
            <a:pPr lvl="0" fontAlgn="base">
              <a:spcBef>
                <a:spcPct val="0"/>
              </a:spcBef>
              <a:spcAft>
                <a:spcPct val="0"/>
              </a:spcAft>
            </a:pPr>
            <a:endParaRPr lang="de-AT" sz="200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EXECUTE dbo.sysmail_delete_log_sp</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@logged_before = @CutoffDate;</a:t>
            </a:r>
            <a:endParaRPr lang="de-AT" sz="200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90904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99e91bf1-d1a2-4f34-850b-b54c029ae7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Configuring Database Mail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Create a Database Mail profile</a:t>
            </a:r>
          </a:p>
          <a:p>
            <a:pPr lvl="0"/>
            <a:r>
              <a:rPr lang="en-GB" kern="0" dirty="0">
                <a:solidFill>
                  <a:srgbClr val="000000"/>
                </a:solidFill>
              </a:rPr>
              <a:t>Send a test e-mail</a:t>
            </a:r>
          </a:p>
          <a:p>
            <a:pPr lvl="0"/>
            <a:r>
              <a:rPr lang="en-US" kern="0" dirty="0">
                <a:solidFill>
                  <a:srgbClr val="000000"/>
                </a:solidFill>
              </a:rPr>
              <a:t>Query Database Mail system tables</a:t>
            </a:r>
          </a:p>
        </p:txBody>
      </p:sp>
    </p:spTree>
    <p:extLst>
      <p:ext uri="{BB962C8B-B14F-4D97-AF65-F5344CB8AC3E}">
        <p14:creationId xmlns:p14="http://schemas.microsoft.com/office/powerpoint/2010/main" val="260659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23445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Configuring Operators, Notifications, and Alerts</a:t>
            </a:r>
            <a:endParaRPr lang="en-GB" dirty="0"/>
          </a:p>
        </p:txBody>
      </p:sp>
      <p:sp>
        <p:nvSpPr>
          <p:cNvPr id="3" name="Text Placeholder 2"/>
          <p:cNvSpPr>
            <a:spLocks noGrp="1"/>
          </p:cNvSpPr>
          <p:nvPr>
            <p:ph type="body" idx="1"/>
          </p:nvPr>
        </p:nvSpPr>
        <p:spPr/>
        <p:txBody>
          <a:bodyPr/>
          <a:lstStyle/>
          <a:p>
            <a:r>
              <a:rPr lang="en-GB" dirty="0" smtClean="0"/>
              <a:t>Operator and Notifications
Demonstration: Configuring SQL Server Agent Operators
Overview of SQL Server Alerts
Creating Alerts
Configuring Alert Actions
Troubleshooting Alerts and Notifications
Demonstration: Configuring SQL Server Agent Alerts</a:t>
            </a:r>
            <a:endParaRPr lang="en-GB" dirty="0"/>
          </a:p>
        </p:txBody>
      </p:sp>
    </p:spTree>
    <p:extLst>
      <p:ext uri="{BB962C8B-B14F-4D97-AF65-F5344CB8AC3E}">
        <p14:creationId xmlns:p14="http://schemas.microsoft.com/office/powerpoint/2010/main" val="1932515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 and Notifications</a:t>
            </a:r>
            <a:endParaRPr lang="en-GB" dirty="0"/>
          </a:p>
        </p:txBody>
      </p:sp>
      <p:sp>
        <p:nvSpPr>
          <p:cNvPr id="4" name="Content Placeholder 1"/>
          <p:cNvSpPr txBox="1">
            <a:spLocks/>
          </p:cNvSpPr>
          <p:nvPr/>
        </p:nvSpPr>
        <p:spPr>
          <a:xfrm>
            <a:off x="458788" y="1021215"/>
            <a:ext cx="848844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An operator is a person or group of people who can receive notifications from a job or alert</a:t>
            </a:r>
          </a:p>
          <a:p>
            <a:pPr lvl="0"/>
            <a:endParaRPr lang="en-GB" kern="0" dirty="0">
              <a:solidFill>
                <a:srgbClr val="000000"/>
              </a:solidFill>
            </a:endParaRPr>
          </a:p>
          <a:p>
            <a:pPr lvl="0"/>
            <a:r>
              <a:rPr lang="en-GB" kern="0" dirty="0">
                <a:solidFill>
                  <a:srgbClr val="000000"/>
                </a:solidFill>
              </a:rPr>
              <a:t>Operators can be notified by using:</a:t>
            </a:r>
          </a:p>
          <a:p>
            <a:pPr lvl="1"/>
            <a:r>
              <a:rPr lang="en-GB" kern="0" dirty="0">
                <a:solidFill>
                  <a:srgbClr val="000000"/>
                </a:solidFill>
              </a:rPr>
              <a:t>Email</a:t>
            </a:r>
          </a:p>
          <a:p>
            <a:pPr lvl="1"/>
            <a:r>
              <a:rPr lang="en-GB" kern="0" dirty="0">
                <a:solidFill>
                  <a:srgbClr val="000000"/>
                </a:solidFill>
              </a:rPr>
              <a:t>Pager (deprecated)</a:t>
            </a:r>
          </a:p>
          <a:p>
            <a:pPr lvl="1"/>
            <a:r>
              <a:rPr lang="en-GB" kern="0" dirty="0">
                <a:solidFill>
                  <a:srgbClr val="000000"/>
                </a:solidFill>
              </a:rPr>
              <a:t>Net send (deprecated)</a:t>
            </a:r>
          </a:p>
          <a:p>
            <a:pPr lvl="1"/>
            <a:endParaRPr lang="en-GB" kern="0" dirty="0">
              <a:solidFill>
                <a:srgbClr val="000000"/>
              </a:solidFill>
            </a:endParaRPr>
          </a:p>
          <a:p>
            <a:pPr lvl="0"/>
            <a:r>
              <a:rPr lang="en-GB" kern="0" dirty="0">
                <a:solidFill>
                  <a:srgbClr val="000000"/>
                </a:solidFill>
              </a:rPr>
              <a:t>An operator can be defined as the fail-safe operator</a:t>
            </a:r>
          </a:p>
        </p:txBody>
      </p:sp>
    </p:spTree>
    <p:extLst>
      <p:ext uri="{BB962C8B-B14F-4D97-AF65-F5344CB8AC3E}">
        <p14:creationId xmlns:p14="http://schemas.microsoft.com/office/powerpoint/2010/main" val="1019912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d154b39-3b00-489a-a9ff-961b7f01f9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Configuring SQL Server Agent Operators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GB" kern="0" dirty="0">
                <a:solidFill>
                  <a:srgbClr val="000000"/>
                </a:solidFill>
              </a:rPr>
              <a:t>Enable a SQL Server Agent mail profile</a:t>
            </a:r>
          </a:p>
          <a:p>
            <a:pPr lvl="0"/>
            <a:r>
              <a:rPr lang="en-GB" kern="0" dirty="0">
                <a:solidFill>
                  <a:srgbClr val="000000"/>
                </a:solidFill>
              </a:rPr>
              <a:t>Create an operator</a:t>
            </a:r>
          </a:p>
          <a:p>
            <a:pPr lvl="0"/>
            <a:r>
              <a:rPr lang="en-GB" kern="0" dirty="0">
                <a:solidFill>
                  <a:srgbClr val="000000"/>
                </a:solidFill>
              </a:rPr>
              <a:t>Configure a job to notify an operator</a:t>
            </a:r>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622220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1044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Monitoring SQL Server Errors
Configuring Database Mail
Configuring Operators, Notifications, and Alerts</a:t>
            </a:r>
            <a:endParaRPr lang="en-GB" dirty="0"/>
          </a:p>
        </p:txBody>
      </p:sp>
    </p:spTree>
    <p:extLst>
      <p:ext uri="{BB962C8B-B14F-4D97-AF65-F5344CB8AC3E}">
        <p14:creationId xmlns:p14="http://schemas.microsoft.com/office/powerpoint/2010/main" val="1640337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SQL Server Alerts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An alert is a predefined response to an event</a:t>
            </a:r>
          </a:p>
          <a:p>
            <a:pPr lvl="0"/>
            <a:endParaRPr lang="en-GB" kern="0" dirty="0">
              <a:solidFill>
                <a:srgbClr val="000000"/>
              </a:solidFill>
            </a:endParaRPr>
          </a:p>
          <a:p>
            <a:pPr lvl="0"/>
            <a:r>
              <a:rPr lang="en-GB" kern="0" dirty="0">
                <a:solidFill>
                  <a:srgbClr val="000000"/>
                </a:solidFill>
              </a:rPr>
              <a:t>Alerts can be triggered by:</a:t>
            </a:r>
          </a:p>
          <a:p>
            <a:pPr lvl="1"/>
            <a:r>
              <a:rPr lang="en-GB" kern="0" dirty="0">
                <a:solidFill>
                  <a:srgbClr val="000000"/>
                </a:solidFill>
              </a:rPr>
              <a:t>Logged SQL Server events</a:t>
            </a:r>
          </a:p>
          <a:p>
            <a:pPr lvl="1"/>
            <a:r>
              <a:rPr lang="en-GB" kern="0" dirty="0">
                <a:solidFill>
                  <a:srgbClr val="000000"/>
                </a:solidFill>
              </a:rPr>
              <a:t>SQL Server performance conditions</a:t>
            </a:r>
          </a:p>
          <a:p>
            <a:pPr lvl="1"/>
            <a:r>
              <a:rPr lang="en-GB" kern="0" dirty="0">
                <a:solidFill>
                  <a:srgbClr val="000000"/>
                </a:solidFill>
              </a:rPr>
              <a:t>WMI events</a:t>
            </a:r>
          </a:p>
          <a:p>
            <a:pPr lvl="1"/>
            <a:endParaRPr lang="en-GB" kern="0" dirty="0">
              <a:solidFill>
                <a:srgbClr val="000000"/>
              </a:solidFill>
            </a:endParaRPr>
          </a:p>
          <a:p>
            <a:pPr lvl="0"/>
            <a:r>
              <a:rPr lang="en-GB" kern="0" dirty="0">
                <a:solidFill>
                  <a:srgbClr val="000000"/>
                </a:solidFill>
              </a:rPr>
              <a:t>Alerts can:</a:t>
            </a:r>
          </a:p>
          <a:p>
            <a:pPr lvl="1"/>
            <a:r>
              <a:rPr lang="en-GB" kern="0" dirty="0">
                <a:solidFill>
                  <a:srgbClr val="000000"/>
                </a:solidFill>
              </a:rPr>
              <a:t>Notify an operator</a:t>
            </a:r>
          </a:p>
          <a:p>
            <a:pPr lvl="1"/>
            <a:r>
              <a:rPr lang="en-GB" kern="0" dirty="0">
                <a:solidFill>
                  <a:srgbClr val="000000"/>
                </a:solidFill>
              </a:rPr>
              <a:t>Start a job</a:t>
            </a:r>
          </a:p>
        </p:txBody>
      </p:sp>
    </p:spTree>
    <p:extLst>
      <p:ext uri="{BB962C8B-B14F-4D97-AF65-F5344CB8AC3E}">
        <p14:creationId xmlns:p14="http://schemas.microsoft.com/office/powerpoint/2010/main" val="1952009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Alerts</a:t>
            </a:r>
            <a:endParaRPr lang="en-GB" dirty="0"/>
          </a:p>
        </p:txBody>
      </p:sp>
      <p:sp>
        <p:nvSpPr>
          <p:cNvPr id="4" name="AutoShape 26"/>
          <p:cNvSpPr>
            <a:spLocks noChangeArrowheads="1"/>
          </p:cNvSpPr>
          <p:nvPr/>
        </p:nvSpPr>
        <p:spPr bwMode="auto">
          <a:xfrm>
            <a:off x="409702" y="4085693"/>
            <a:ext cx="8358187" cy="1631216"/>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lIns="45720" rIns="45720">
            <a:spAutoFit/>
          </a:bodyPr>
          <a:lstStyle/>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EXEC msdb.dbo.sp_add_alert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@name=N'AdventureWorks Transaction Log Full',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@message_id=9002, @delay_between_responses=0,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@database_name=N'AdventureWorks';</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GO</a:t>
            </a:r>
            <a:endParaRPr lang="de-AT" sz="2000" dirty="0">
              <a:solidFill>
                <a:srgbClr val="000000"/>
              </a:solidFill>
              <a:latin typeface="Lucida Sans Unicode" panose="020B0602030504020204" pitchFamily="34" charset="0"/>
              <a:cs typeface="Lucida Sans Unicode" panose="020B0602030504020204" pitchFamily="34"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300" y="974807"/>
            <a:ext cx="4181404"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Create by using SQL </a:t>
            </a:r>
            <a:br>
              <a:rPr lang="en-GB" kern="0" dirty="0">
                <a:solidFill>
                  <a:srgbClr val="000000"/>
                </a:solidFill>
              </a:rPr>
            </a:br>
            <a:r>
              <a:rPr lang="en-GB" kern="0" dirty="0">
                <a:solidFill>
                  <a:srgbClr val="000000"/>
                </a:solidFill>
              </a:rPr>
              <a:t>Server Management </a:t>
            </a:r>
            <a:br>
              <a:rPr lang="en-GB" kern="0" dirty="0">
                <a:solidFill>
                  <a:srgbClr val="000000"/>
                </a:solidFill>
              </a:rPr>
            </a:br>
            <a:r>
              <a:rPr lang="en-GB" kern="0" dirty="0">
                <a:solidFill>
                  <a:srgbClr val="000000"/>
                </a:solidFill>
              </a:rPr>
              <a:t>Studio or </a:t>
            </a:r>
            <a:r>
              <a:rPr lang="en-GB" b="1" kern="0" dirty="0">
                <a:solidFill>
                  <a:srgbClr val="000000"/>
                </a:solidFill>
              </a:rPr>
              <a:t>sp_add_alert</a:t>
            </a:r>
          </a:p>
          <a:p>
            <a:pPr lvl="0"/>
            <a:endParaRPr lang="en-GB" kern="0" dirty="0">
              <a:solidFill>
                <a:srgbClr val="000000"/>
              </a:solidFill>
            </a:endParaRPr>
          </a:p>
          <a:p>
            <a:pPr lvl="0"/>
            <a:r>
              <a:rPr lang="en-GB" kern="0" dirty="0">
                <a:solidFill>
                  <a:srgbClr val="000000"/>
                </a:solidFill>
              </a:rPr>
              <a:t>Define action to take</a:t>
            </a:r>
          </a:p>
          <a:p>
            <a:pPr lvl="0"/>
            <a:endParaRPr lang="en-GB" kern="0" dirty="0">
              <a:solidFill>
                <a:srgbClr val="000000"/>
              </a:solidFill>
            </a:endParaRPr>
          </a:p>
        </p:txBody>
      </p:sp>
    </p:spTree>
    <p:extLst>
      <p:ext uri="{BB962C8B-B14F-4D97-AF65-F5344CB8AC3E}">
        <p14:creationId xmlns:p14="http://schemas.microsoft.com/office/powerpoint/2010/main" val="2596871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319f99ad-ccae-4e84-8691-0455c3a3ee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Alert Actions</a:t>
            </a:r>
            <a:endParaRPr lang="en-GB" dirty="0"/>
          </a:p>
        </p:txBody>
      </p:sp>
      <p:sp>
        <p:nvSpPr>
          <p:cNvPr id="4" name="AutoShape 26"/>
          <p:cNvSpPr>
            <a:spLocks noChangeArrowheads="1"/>
          </p:cNvSpPr>
          <p:nvPr/>
        </p:nvSpPr>
        <p:spPr bwMode="auto">
          <a:xfrm>
            <a:off x="409703" y="3974151"/>
            <a:ext cx="8358187" cy="1938992"/>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lIns="45720" rIns="45720">
            <a:spAutoFit/>
          </a:bodyPr>
          <a:lstStyle/>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EXEC msdb.dbo.sp_add_notification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@alert_name</a:t>
            </a:r>
            <a:br>
              <a:rPr lang="de-AT" sz="2000">
                <a:solidFill>
                  <a:srgbClr val="000000"/>
                </a:solidFill>
                <a:latin typeface="Lucida Sans Unicode" panose="020B0602030504020204" pitchFamily="34" charset="0"/>
                <a:cs typeface="Lucida Sans Unicode" panose="020B0602030504020204" pitchFamily="34" charset="0"/>
              </a:rPr>
            </a:br>
            <a:r>
              <a:rPr lang="de-AT" sz="2000">
                <a:solidFill>
                  <a:srgbClr val="000000"/>
                </a:solidFill>
                <a:latin typeface="Lucida Sans Unicode" panose="020B0602030504020204" pitchFamily="34" charset="0"/>
                <a:cs typeface="Lucida Sans Unicode" panose="020B0602030504020204" pitchFamily="34" charset="0"/>
              </a:rPr>
              <a:t>    = N'AdventureWorks Transaction Log Full',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@operator_name=N'SQL Admins',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@notification_method = 1;</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GO</a:t>
            </a:r>
            <a:endParaRPr lang="de-AT" sz="2000" dirty="0">
              <a:solidFill>
                <a:srgbClr val="000000"/>
              </a:solidFill>
              <a:latin typeface="Lucida Sans Unicode" panose="020B0602030504020204" pitchFamily="34" charset="0"/>
              <a:cs typeface="Lucida Sans Unicode" panose="020B0602030504020204" pitchFamily="34"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6688" y="902725"/>
            <a:ext cx="4341202" cy="202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Actions:</a:t>
            </a:r>
          </a:p>
          <a:p>
            <a:pPr lvl="1"/>
            <a:r>
              <a:rPr lang="en-GB" kern="0" dirty="0">
                <a:solidFill>
                  <a:srgbClr val="000000"/>
                </a:solidFill>
              </a:rPr>
              <a:t>Execute a job</a:t>
            </a:r>
          </a:p>
          <a:p>
            <a:pPr lvl="1"/>
            <a:r>
              <a:rPr lang="en-GB" kern="0" dirty="0">
                <a:solidFill>
                  <a:srgbClr val="000000"/>
                </a:solidFill>
              </a:rPr>
              <a:t>Notify an operator</a:t>
            </a:r>
          </a:p>
          <a:p>
            <a:pPr lvl="0"/>
            <a:endParaRPr lang="en-GB" kern="0" dirty="0">
              <a:solidFill>
                <a:srgbClr val="000000"/>
              </a:solidFill>
            </a:endParaRPr>
          </a:p>
          <a:p>
            <a:pPr lvl="0"/>
            <a:endParaRPr lang="en-GB" kern="0" dirty="0">
              <a:solidFill>
                <a:srgbClr val="000000"/>
              </a:solidFill>
            </a:endParaRPr>
          </a:p>
          <a:p>
            <a:pPr lvl="0"/>
            <a:r>
              <a:rPr lang="en-GB" kern="0" dirty="0">
                <a:solidFill>
                  <a:srgbClr val="000000"/>
                </a:solidFill>
              </a:rPr>
              <a:t>Use tokens for additional information</a:t>
            </a:r>
          </a:p>
        </p:txBody>
      </p:sp>
    </p:spTree>
    <p:extLst>
      <p:ext uri="{BB962C8B-B14F-4D97-AF65-F5344CB8AC3E}">
        <p14:creationId xmlns:p14="http://schemas.microsoft.com/office/powerpoint/2010/main" val="1081401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3329eef-97bd-489f-8f7a-e229c9d7399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Troubleshooting Alerts and Notifications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GB" kern="0" dirty="0">
                <a:solidFill>
                  <a:srgbClr val="000000"/>
                </a:solidFill>
              </a:rPr>
              <a:t>Ensure that SQL Server Agent is running</a:t>
            </a:r>
          </a:p>
          <a:p>
            <a:pPr marL="514350" lvl="0" indent="-514350">
              <a:buFont typeface="+mj-lt"/>
              <a:buAutoNum type="arabicPeriod"/>
            </a:pPr>
            <a:endParaRPr lang="en-GB" kern="0" dirty="0">
              <a:solidFill>
                <a:srgbClr val="000000"/>
              </a:solidFill>
            </a:endParaRPr>
          </a:p>
          <a:p>
            <a:pPr marL="514350" lvl="0" indent="-514350">
              <a:buFont typeface="+mj-lt"/>
              <a:buAutoNum type="arabicPeriod"/>
            </a:pPr>
            <a:r>
              <a:rPr lang="en-GB" kern="0" dirty="0">
                <a:solidFill>
                  <a:srgbClr val="000000"/>
                </a:solidFill>
              </a:rPr>
              <a:t>Check that the error message is written to the Application Log</a:t>
            </a:r>
          </a:p>
          <a:p>
            <a:pPr marL="514350" lvl="0" indent="-514350">
              <a:buFont typeface="+mj-lt"/>
              <a:buAutoNum type="arabicPeriod"/>
            </a:pPr>
            <a:endParaRPr lang="en-GB" kern="0" dirty="0">
              <a:solidFill>
                <a:srgbClr val="000000"/>
              </a:solidFill>
            </a:endParaRPr>
          </a:p>
          <a:p>
            <a:pPr marL="514350" lvl="0" indent="-514350">
              <a:buFont typeface="+mj-lt"/>
              <a:buAutoNum type="arabicPeriod"/>
            </a:pPr>
            <a:r>
              <a:rPr lang="en-GB" kern="0" dirty="0">
                <a:solidFill>
                  <a:srgbClr val="000000"/>
                </a:solidFill>
              </a:rPr>
              <a:t>Ensure that the alert is enabled</a:t>
            </a:r>
          </a:p>
          <a:p>
            <a:pPr marL="514350" lvl="0" indent="-514350">
              <a:buFont typeface="+mj-lt"/>
              <a:buAutoNum type="arabicPeriod"/>
            </a:pPr>
            <a:endParaRPr lang="en-GB" kern="0" dirty="0">
              <a:solidFill>
                <a:srgbClr val="000000"/>
              </a:solidFill>
            </a:endParaRPr>
          </a:p>
          <a:p>
            <a:pPr marL="514350" lvl="0" indent="-514350">
              <a:buFont typeface="+mj-lt"/>
              <a:buAutoNum type="arabicPeriod"/>
            </a:pPr>
            <a:r>
              <a:rPr lang="en-GB" kern="0" dirty="0">
                <a:solidFill>
                  <a:srgbClr val="000000"/>
                </a:solidFill>
              </a:rPr>
              <a:t>Check that the alert was raised</a:t>
            </a:r>
          </a:p>
          <a:p>
            <a:pPr marL="514350" lvl="0" indent="-514350">
              <a:buFont typeface="+mj-lt"/>
              <a:buAutoNum type="arabicPeriod"/>
            </a:pPr>
            <a:endParaRPr lang="en-GB" kern="0" dirty="0">
              <a:solidFill>
                <a:srgbClr val="000000"/>
              </a:solidFill>
            </a:endParaRPr>
          </a:p>
          <a:p>
            <a:pPr marL="514350" lvl="0" indent="-514350">
              <a:buFont typeface="+mj-lt"/>
              <a:buAutoNum type="arabicPeriod"/>
            </a:pPr>
            <a:r>
              <a:rPr lang="en-GB" kern="0" dirty="0">
                <a:solidFill>
                  <a:srgbClr val="000000"/>
                </a:solidFill>
              </a:rPr>
              <a:t>Check if the alert was raised, but no action was taken</a:t>
            </a:r>
          </a:p>
        </p:txBody>
      </p:sp>
    </p:spTree>
    <p:extLst>
      <p:ext uri="{BB962C8B-B14F-4D97-AF65-F5344CB8AC3E}">
        <p14:creationId xmlns:p14="http://schemas.microsoft.com/office/powerpoint/2010/main" val="1673280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97a31c85-a6e0-423e-bb2e-8c24d9de79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Configuring SQL Server Agent Alerts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In this demonstration, you will see how to:</a:t>
            </a:r>
          </a:p>
          <a:p>
            <a:pPr lvl="0"/>
            <a:r>
              <a:rPr lang="en-US" kern="0" dirty="0">
                <a:solidFill>
                  <a:srgbClr val="000000"/>
                </a:solidFill>
              </a:rPr>
              <a:t>Create an alert</a:t>
            </a:r>
          </a:p>
          <a:p>
            <a:pPr lvl="0"/>
            <a:r>
              <a:rPr lang="en-GB" kern="0" dirty="0">
                <a:solidFill>
                  <a:srgbClr val="000000"/>
                </a:solidFill>
              </a:rPr>
              <a:t>Test an alert</a:t>
            </a:r>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26280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Notifications and Alerts</a:t>
            </a:r>
            <a:endParaRPr lang="en-GB" dirty="0"/>
          </a:p>
        </p:txBody>
      </p:sp>
      <p:sp>
        <p:nvSpPr>
          <p:cNvPr id="3" name="Text Placeholder 2"/>
          <p:cNvSpPr>
            <a:spLocks noGrp="1"/>
          </p:cNvSpPr>
          <p:nvPr>
            <p:ph type="body" idx="1"/>
          </p:nvPr>
        </p:nvSpPr>
        <p:spPr/>
        <p:txBody>
          <a:bodyPr/>
          <a:lstStyle/>
          <a:p>
            <a:r>
              <a:rPr lang="en-GB" dirty="0" smtClean="0"/>
              <a:t>Exercise 1: Configuring Database Mail
Exercise 2: Implementing Operators and Notifications
Exercise 3: Implementing Alerts</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54716"/>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20462C-MIA-SQL</a:t>
            </a:r>
            <a:endParaRPr lang="en-GB" sz="2800" b="0" i="0" u="none" strike="noStrike" baseline="0" dirty="0" smtClean="0">
              <a:latin typeface="Segoe UI" panose="020B0502040204020203" pitchFamily="34" charset="0"/>
            </a:endParaRPr>
          </a:p>
          <a:p>
            <a:r>
              <a:rPr lang="en-GB" sz="2800" dirty="0">
                <a:solidFill>
                  <a:srgbClr val="000000"/>
                </a:solidFill>
                <a:latin typeface="Segoe UI" panose="020B0502040204020203" pitchFamily="34" charset="0"/>
              </a:rPr>
              <a:t>User name: </a:t>
            </a:r>
            <a:r>
              <a:rPr lang="en-GB" sz="2800" b="1" dirty="0">
                <a:solidFill>
                  <a:srgbClr val="000000"/>
                </a:solidFill>
                <a:latin typeface="Segoe UI" panose="020B0502040204020203" pitchFamily="34" charset="0"/>
              </a:rPr>
              <a:t>ADVENTUREWORKS\Student</a:t>
            </a:r>
            <a:endParaRPr lang="en-GB" sz="2800" dirty="0">
              <a:solidFill>
                <a:srgbClr val="000000"/>
              </a:solidFill>
              <a:latin typeface="Segoe UI" panose="020B0502040204020203" pitchFamily="34" charset="0"/>
            </a:endParaRPr>
          </a:p>
          <a:p>
            <a:r>
              <a:rPr lang="en-GB" sz="2800" dirty="0">
                <a:solidFill>
                  <a:srgbClr val="000000"/>
                </a:solidFill>
                <a:latin typeface="Segoe UI" panose="020B0502040204020203" pitchFamily="34" charset="0"/>
              </a:rPr>
              <a:t>Password: </a:t>
            </a:r>
            <a:r>
              <a:rPr lang="en-GB" sz="2800" b="1" dirty="0">
                <a:solidFill>
                  <a:srgbClr val="000000"/>
                </a:solidFill>
                <a:latin typeface="Segoe UI" panose="020B0502040204020203" pitchFamily="34" charset="0"/>
              </a:rPr>
              <a:t>Pa$$w0rd</a:t>
            </a:r>
            <a:endParaRPr lang="en-GB"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00463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3" name="Text Placeholder 2"/>
          <p:cNvSpPr>
            <a:spLocks noGrp="1"/>
          </p:cNvSpPr>
          <p:nvPr>
            <p:ph type="body" idx="1"/>
          </p:nvPr>
        </p:nvSpPr>
        <p:spPr/>
        <p:txBody>
          <a:bodyPr/>
          <a:lstStyle/>
          <a:p>
            <a:r>
              <a:rPr lang="en-GB" dirty="0">
                <a:ea typeface="Calibri" panose="020F0502020204030204" pitchFamily="34" charset="0"/>
                <a:cs typeface="Times New Roman" panose="02020603050405020304" pitchFamily="18" charset="0"/>
              </a:rPr>
              <a:t>You are a database administrator (DBA) at Adventure Works Cycles with responsibility for the </a:t>
            </a:r>
            <a:r>
              <a:rPr lang="en-GB" b="1" dirty="0">
                <a:ea typeface="Calibri" panose="020F0502020204030204" pitchFamily="34" charset="0"/>
                <a:cs typeface="Times New Roman" panose="02020603050405020304" pitchFamily="18" charset="0"/>
              </a:rPr>
              <a:t>AWDataWarehouse</a:t>
            </a:r>
            <a:r>
              <a:rPr lang="en-GB" dirty="0">
                <a:ea typeface="Calibri" panose="020F0502020204030204" pitchFamily="34" charset="0"/>
                <a:cs typeface="Times New Roman" panose="02020603050405020304" pitchFamily="18" charset="0"/>
              </a:rPr>
              <a:t>, </a:t>
            </a:r>
            <a:r>
              <a:rPr lang="en-GB" b="1" dirty="0">
                <a:ea typeface="Calibri" panose="020F0502020204030204" pitchFamily="34" charset="0"/>
                <a:cs typeface="Times New Roman" panose="02020603050405020304" pitchFamily="18" charset="0"/>
              </a:rPr>
              <a:t>HumanResources</a:t>
            </a:r>
            <a:r>
              <a:rPr lang="en-GB" dirty="0">
                <a:ea typeface="Calibri" panose="020F0502020204030204" pitchFamily="34" charset="0"/>
                <a:cs typeface="Times New Roman" panose="02020603050405020304" pitchFamily="18" charset="0"/>
              </a:rPr>
              <a:t>, and </a:t>
            </a:r>
            <a:r>
              <a:rPr lang="en-GB" b="1" dirty="0">
                <a:ea typeface="Calibri" panose="020F0502020204030204" pitchFamily="34" charset="0"/>
                <a:cs typeface="Times New Roman" panose="02020603050405020304" pitchFamily="18" charset="0"/>
              </a:rPr>
              <a:t>InternetSales</a:t>
            </a:r>
            <a:r>
              <a:rPr lang="en-GB" dirty="0">
                <a:ea typeface="Calibri" panose="020F0502020204030204" pitchFamily="34" charset="0"/>
                <a:cs typeface="Times New Roman" panose="02020603050405020304" pitchFamily="18" charset="0"/>
              </a:rPr>
              <a:t> databases. You have configured jobs to automate backups of these databases, and now you want to implement notifications and alerts to help you manage the database proactively.</a:t>
            </a:r>
          </a:p>
          <a:p>
            <a:endParaRPr lang="en-GB" dirty="0"/>
          </a:p>
        </p:txBody>
      </p:sp>
    </p:spTree>
    <p:extLst>
      <p:ext uri="{BB962C8B-B14F-4D97-AF65-F5344CB8AC3E}">
        <p14:creationId xmlns:p14="http://schemas.microsoft.com/office/powerpoint/2010/main" val="4272157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GB" dirty="0" smtClean="0"/>
              <a:t>Under what circumstances would e-mail notifications have been sent to the DBA Team operator you created?</a:t>
            </a:r>
            <a:endParaRPr lang="en-GB" dirty="0"/>
          </a:p>
        </p:txBody>
      </p:sp>
    </p:spTree>
    <p:extLst>
      <p:ext uri="{BB962C8B-B14F-4D97-AF65-F5344CB8AC3E}">
        <p14:creationId xmlns:p14="http://schemas.microsoft.com/office/powerpoint/2010/main" val="1905047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79841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Monitoring SQL Server Errors</a:t>
            </a:r>
            <a:endParaRPr lang="en-GB" dirty="0"/>
          </a:p>
        </p:txBody>
      </p:sp>
      <p:sp>
        <p:nvSpPr>
          <p:cNvPr id="3" name="Text Placeholder 2"/>
          <p:cNvSpPr>
            <a:spLocks noGrp="1"/>
          </p:cNvSpPr>
          <p:nvPr>
            <p:ph type="body" idx="1"/>
          </p:nvPr>
        </p:nvSpPr>
        <p:spPr/>
        <p:txBody>
          <a:bodyPr/>
          <a:lstStyle/>
          <a:p>
            <a:r>
              <a:rPr lang="en-GB" dirty="0" smtClean="0"/>
              <a:t>What Is in an Error?
Error Severity Levels
Configuring the SQL Server Error Log
Demonstration: Viewing the SQL Server Error Log</a:t>
            </a:r>
            <a:endParaRPr lang="en-GB" dirty="0"/>
          </a:p>
        </p:txBody>
      </p:sp>
    </p:spTree>
    <p:extLst>
      <p:ext uri="{BB962C8B-B14F-4D97-AF65-F5344CB8AC3E}">
        <p14:creationId xmlns:p14="http://schemas.microsoft.com/office/powerpoint/2010/main" val="406154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in an Error?</a:t>
            </a:r>
            <a:endParaRPr lang="en-GB" dirty="0"/>
          </a:p>
        </p:txBody>
      </p:sp>
      <p:sp>
        <p:nvSpPr>
          <p:cNvPr id="4" name="Content Placeholder 2"/>
          <p:cNvSpPr txBox="1">
            <a:spLocks/>
          </p:cNvSpPr>
          <p:nvPr/>
        </p:nvSpPr>
        <p:spPr>
          <a:xfrm>
            <a:off x="458788" y="992188"/>
            <a:ext cx="7751762" cy="79011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AU" sz="2400" kern="0" dirty="0">
                <a:solidFill>
                  <a:srgbClr val="000000"/>
                </a:solidFill>
              </a:rPr>
              <a:t>Errors raised by the database engine have the following properties:</a:t>
            </a:r>
          </a:p>
        </p:txBody>
      </p:sp>
      <p:graphicFrame>
        <p:nvGraphicFramePr>
          <p:cNvPr id="5" name="Table 4"/>
          <p:cNvGraphicFramePr>
            <a:graphicFrameLocks noGrp="1"/>
          </p:cNvGraphicFramePr>
          <p:nvPr>
            <p:extLst>
              <p:ext uri="{D42A27DB-BD31-4B8C-83A1-F6EECF244321}">
                <p14:modId xmlns:p14="http://schemas.microsoft.com/office/powerpoint/2010/main" val="4215691163"/>
              </p:ext>
            </p:extLst>
          </p:nvPr>
        </p:nvGraphicFramePr>
        <p:xfrm>
          <a:off x="377125" y="1908444"/>
          <a:ext cx="8317424" cy="3444240"/>
        </p:xfrm>
        <a:graphic>
          <a:graphicData uri="http://schemas.openxmlformats.org/drawingml/2006/table">
            <a:tbl>
              <a:tblPr firstRow="1" bandRow="1">
                <a:effectLst/>
                <a:tableStyleId>{B301B821-A1FF-4177-AEE7-76D212191A09}</a:tableStyleId>
              </a:tblPr>
              <a:tblGrid>
                <a:gridCol w="2536556"/>
                <a:gridCol w="5780868"/>
              </a:tblGrid>
              <a:tr h="395873">
                <a:tc>
                  <a:txBody>
                    <a:bodyPr/>
                    <a:lstStyle/>
                    <a:p>
                      <a:r>
                        <a:rPr lang="en-AU" sz="2400" b="0" dirty="0" smtClean="0">
                          <a:latin typeface="Segoe UI Light" panose="020B0502040204020203" pitchFamily="34" charset="0"/>
                          <a:cs typeface="Segoe UI Light" panose="020B0502040204020203" pitchFamily="34" charset="0"/>
                        </a:rPr>
                        <a:t>Property</a:t>
                      </a:r>
                      <a:endParaRPr lang="en-AU" sz="2400" b="0" dirty="0">
                        <a:latin typeface="Segoe UI Light" panose="020B0502040204020203" pitchFamily="34" charset="0"/>
                        <a:ea typeface="Segoe UI"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AU" sz="2400" b="0" dirty="0" smtClean="0">
                          <a:latin typeface="Segoe UI Light" panose="020B0502040204020203" pitchFamily="34" charset="0"/>
                          <a:cs typeface="Segoe UI Light" panose="020B0502040204020203" pitchFamily="34" charset="0"/>
                        </a:rPr>
                        <a:t>Description</a:t>
                      </a:r>
                      <a:endParaRPr lang="en-AU" sz="2400" b="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tr>
              <a:tr h="395873">
                <a:tc>
                  <a:txBody>
                    <a:bodyPr/>
                    <a:lstStyle/>
                    <a:p>
                      <a:r>
                        <a:rPr lang="en-AU" sz="2000" dirty="0" smtClean="0">
                          <a:latin typeface="Segoe UI Light" panose="020B0502040204020203" pitchFamily="34" charset="0"/>
                          <a:cs typeface="Segoe UI Light" panose="020B0502040204020203" pitchFamily="34" charset="0"/>
                        </a:rPr>
                        <a:t>Error number</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Unique identifying</a:t>
                      </a:r>
                      <a:r>
                        <a:rPr lang="en-AU" sz="2000" baseline="0" dirty="0" smtClean="0">
                          <a:latin typeface="Segoe UI Light" panose="020B0502040204020203" pitchFamily="34" charset="0"/>
                          <a:cs typeface="Segoe UI Light" panose="020B0502040204020203" pitchFamily="34" charset="0"/>
                        </a:rPr>
                        <a:t> number.</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5873">
                <a:tc>
                  <a:txBody>
                    <a:bodyPr/>
                    <a:lstStyle/>
                    <a:p>
                      <a:r>
                        <a:rPr lang="en-AU" sz="2000" dirty="0" smtClean="0">
                          <a:latin typeface="Segoe UI Light" panose="020B0502040204020203" pitchFamily="34" charset="0"/>
                          <a:cs typeface="Segoe UI Light" panose="020B0502040204020203" pitchFamily="34" charset="0"/>
                        </a:rPr>
                        <a:t>Error message</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String describing the cause</a:t>
                      </a:r>
                      <a:r>
                        <a:rPr lang="en-AU" sz="2000" baseline="0" dirty="0" smtClean="0">
                          <a:latin typeface="Segoe UI Light" panose="020B0502040204020203" pitchFamily="34" charset="0"/>
                          <a:cs typeface="Segoe UI Light" panose="020B0502040204020203" pitchFamily="34" charset="0"/>
                        </a:rPr>
                        <a:t> of the error.</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5873">
                <a:tc>
                  <a:txBody>
                    <a:bodyPr/>
                    <a:lstStyle/>
                    <a:p>
                      <a:r>
                        <a:rPr lang="en-AU" sz="2000" dirty="0" smtClean="0">
                          <a:latin typeface="Segoe UI Light" panose="020B0502040204020203" pitchFamily="34" charset="0"/>
                          <a:cs typeface="Segoe UI Light" panose="020B0502040204020203" pitchFamily="34" charset="0"/>
                        </a:rPr>
                        <a:t>Severity</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Int describing the seriousness of the error.</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5873">
                <a:tc>
                  <a:txBody>
                    <a:bodyPr/>
                    <a:lstStyle/>
                    <a:p>
                      <a:r>
                        <a:rPr lang="en-AU" sz="2000" dirty="0" smtClean="0">
                          <a:latin typeface="Segoe UI Light" panose="020B0502040204020203" pitchFamily="34" charset="0"/>
                          <a:cs typeface="Segoe UI Light" panose="020B0502040204020203" pitchFamily="34" charset="0"/>
                        </a:rPr>
                        <a:t>State</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Int describing</a:t>
                      </a:r>
                      <a:r>
                        <a:rPr lang="en-AU" sz="2000" baseline="0" dirty="0" smtClean="0">
                          <a:latin typeface="Segoe UI Light" panose="020B0502040204020203" pitchFamily="34" charset="0"/>
                          <a:cs typeface="Segoe UI Light" panose="020B0502040204020203" pitchFamily="34" charset="0"/>
                        </a:rPr>
                        <a:t> the condition of the error.</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683288">
                <a:tc>
                  <a:txBody>
                    <a:bodyPr/>
                    <a:lstStyle/>
                    <a:p>
                      <a:r>
                        <a:rPr lang="en-AU" sz="2000" dirty="0" smtClean="0">
                          <a:latin typeface="Segoe UI Light" panose="020B0502040204020203" pitchFamily="34" charset="0"/>
                          <a:cs typeface="Segoe UI Light" panose="020B0502040204020203" pitchFamily="34" charset="0"/>
                        </a:rPr>
                        <a:t>Procedure name</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String containing the name of the stored procedure</a:t>
                      </a:r>
                      <a:r>
                        <a:rPr lang="en-AU" sz="2000" baseline="0" dirty="0" smtClean="0">
                          <a:latin typeface="Segoe UI Light" panose="020B0502040204020203" pitchFamily="34" charset="0"/>
                          <a:cs typeface="Segoe UI Light" panose="020B0502040204020203" pitchFamily="34" charset="0"/>
                        </a:rPr>
                        <a:t> or trigger where the error occurred.</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683288">
                <a:tc>
                  <a:txBody>
                    <a:bodyPr/>
                    <a:lstStyle/>
                    <a:p>
                      <a:r>
                        <a:rPr lang="en-AU" sz="2000" dirty="0" smtClean="0">
                          <a:latin typeface="Segoe UI Light" panose="020B0502040204020203" pitchFamily="34" charset="0"/>
                          <a:cs typeface="Segoe UI Light" panose="020B0502040204020203" pitchFamily="34" charset="0"/>
                        </a:rPr>
                        <a:t>Line number</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AU" sz="2000" dirty="0" smtClean="0">
                          <a:latin typeface="Segoe UI Light" panose="020B0502040204020203" pitchFamily="34" charset="0"/>
                          <a:cs typeface="Segoe UI Light" panose="020B0502040204020203" pitchFamily="34" charset="0"/>
                        </a:rPr>
                        <a:t>Int containing</a:t>
                      </a:r>
                      <a:r>
                        <a:rPr lang="en-AU" sz="2000" baseline="0" dirty="0" smtClean="0">
                          <a:latin typeface="Segoe UI Light" panose="020B0502040204020203" pitchFamily="34" charset="0"/>
                          <a:cs typeface="Segoe UI Light" panose="020B0502040204020203" pitchFamily="34" charset="0"/>
                        </a:rPr>
                        <a:t> the line number at which the error occurred.</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55654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Severity Levels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23372710"/>
              </p:ext>
            </p:extLst>
          </p:nvPr>
        </p:nvGraphicFramePr>
        <p:xfrm>
          <a:off x="377125" y="2246369"/>
          <a:ext cx="8317424" cy="3751544"/>
        </p:xfrm>
        <a:graphic>
          <a:graphicData uri="http://schemas.openxmlformats.org/drawingml/2006/table">
            <a:tbl>
              <a:tblPr firstRow="1" bandRow="1">
                <a:effectLst/>
                <a:tableStyleId>{B301B821-A1FF-4177-AEE7-76D212191A09}</a:tableStyleId>
              </a:tblPr>
              <a:tblGrid>
                <a:gridCol w="2536556"/>
                <a:gridCol w="5780868"/>
              </a:tblGrid>
              <a:tr h="437005">
                <a:tc>
                  <a:txBody>
                    <a:bodyPr/>
                    <a:lstStyle/>
                    <a:p>
                      <a:r>
                        <a:rPr lang="en-AU" sz="2400" b="0" baseline="0" dirty="0" smtClean="0">
                          <a:latin typeface="Segoe UI Light" panose="020B0502040204020203" pitchFamily="34" charset="0"/>
                          <a:cs typeface="Segoe UI Light" panose="020B0502040204020203" pitchFamily="34" charset="0"/>
                        </a:rPr>
                        <a:t>Range</a:t>
                      </a:r>
                      <a:endParaRPr lang="en-AU" sz="2400" b="0" dirty="0">
                        <a:latin typeface="Segoe UI Light" panose="020B0502040204020203" pitchFamily="34" charset="0"/>
                        <a:ea typeface="Segoe UI"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AU" sz="2400" b="0" dirty="0" smtClean="0">
                          <a:latin typeface="Segoe UI Light" panose="020B0502040204020203" pitchFamily="34" charset="0"/>
                          <a:cs typeface="Segoe UI Light" panose="020B0502040204020203" pitchFamily="34" charset="0"/>
                        </a:rPr>
                        <a:t>Description</a:t>
                      </a:r>
                      <a:endParaRPr lang="en-AU" sz="2400" b="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tr>
              <a:tr h="437005">
                <a:tc>
                  <a:txBody>
                    <a:bodyPr/>
                    <a:lstStyle/>
                    <a:p>
                      <a:r>
                        <a:rPr lang="en-AU" sz="2000" dirty="0" smtClean="0">
                          <a:latin typeface="Segoe UI Light" panose="020B0502040204020203" pitchFamily="34" charset="0"/>
                          <a:cs typeface="Segoe UI Light" panose="020B0502040204020203" pitchFamily="34" charset="0"/>
                        </a:rPr>
                        <a:t>0 to 9</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Informational messages</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773162">
                <a:tc>
                  <a:txBody>
                    <a:bodyPr/>
                    <a:lstStyle/>
                    <a:p>
                      <a:r>
                        <a:rPr lang="en-AU" sz="2000" dirty="0" smtClean="0">
                          <a:latin typeface="Segoe UI Light" panose="020B0502040204020203" pitchFamily="34" charset="0"/>
                          <a:cs typeface="Segoe UI Light" panose="020B0502040204020203" pitchFamily="34" charset="0"/>
                        </a:rPr>
                        <a:t>10</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Informational messages that</a:t>
                      </a:r>
                      <a:r>
                        <a:rPr lang="en-AU" sz="2000" baseline="0" dirty="0" smtClean="0">
                          <a:latin typeface="Segoe UI Light" panose="020B0502040204020203" pitchFamily="34" charset="0"/>
                          <a:cs typeface="Segoe UI Light" panose="020B0502040204020203" pitchFamily="34" charset="0"/>
                        </a:rPr>
                        <a:t> return status information or report non-severe errors</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37005">
                <a:tc>
                  <a:txBody>
                    <a:bodyPr/>
                    <a:lstStyle/>
                    <a:p>
                      <a:r>
                        <a:rPr lang="en-AU" sz="2000" dirty="0" smtClean="0">
                          <a:latin typeface="Segoe UI Light" panose="020B0502040204020203" pitchFamily="34" charset="0"/>
                          <a:cs typeface="Segoe UI Light" panose="020B0502040204020203" pitchFamily="34" charset="0"/>
                        </a:rPr>
                        <a:t>11 to</a:t>
                      </a:r>
                      <a:r>
                        <a:rPr lang="en-AU" sz="2000" baseline="0" dirty="0" smtClean="0">
                          <a:latin typeface="Segoe UI Light" panose="020B0502040204020203" pitchFamily="34" charset="0"/>
                          <a:cs typeface="Segoe UI Light" panose="020B0502040204020203" pitchFamily="34" charset="0"/>
                        </a:rPr>
                        <a:t> 16</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Errors that can be corrected</a:t>
                      </a:r>
                      <a:r>
                        <a:rPr lang="en-AU" sz="2000" baseline="0" dirty="0" smtClean="0">
                          <a:latin typeface="Segoe UI Light" panose="020B0502040204020203" pitchFamily="34" charset="0"/>
                          <a:cs typeface="Segoe UI Light" panose="020B0502040204020203" pitchFamily="34" charset="0"/>
                        </a:rPr>
                        <a:t> by the user</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773162">
                <a:tc>
                  <a:txBody>
                    <a:bodyPr/>
                    <a:lstStyle/>
                    <a:p>
                      <a:r>
                        <a:rPr lang="en-AU" sz="2000" dirty="0" smtClean="0">
                          <a:latin typeface="Segoe UI Light" panose="020B0502040204020203" pitchFamily="34" charset="0"/>
                          <a:cs typeface="Segoe UI Light" panose="020B0502040204020203" pitchFamily="34" charset="0"/>
                        </a:rPr>
                        <a:t>17 to 19</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Software errors that cannot be corrected by the user</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37005">
                <a:tc>
                  <a:txBody>
                    <a:bodyPr/>
                    <a:lstStyle/>
                    <a:p>
                      <a:r>
                        <a:rPr lang="en-AU" sz="2000" dirty="0" smtClean="0">
                          <a:latin typeface="Segoe UI Light" panose="020B0502040204020203" pitchFamily="34" charset="0"/>
                          <a:cs typeface="Segoe UI Light" panose="020B0502040204020203" pitchFamily="34" charset="0"/>
                        </a:rPr>
                        <a:t>20 to 24</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Serious system errors</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37005">
                <a:tc>
                  <a:txBody>
                    <a:bodyPr/>
                    <a:lstStyle/>
                    <a:p>
                      <a:r>
                        <a:rPr lang="en-AU" sz="2000" dirty="0" smtClean="0">
                          <a:latin typeface="Segoe UI Light" panose="020B0502040204020203" pitchFamily="34" charset="0"/>
                          <a:cs typeface="Segoe UI Light" panose="020B0502040204020203" pitchFamily="34" charset="0"/>
                        </a:rPr>
                        <a:t>25</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AU" sz="2000" dirty="0" smtClean="0">
                          <a:latin typeface="Segoe UI Light" panose="020B0502040204020203" pitchFamily="34" charset="0"/>
                          <a:cs typeface="Segoe UI Light" panose="020B0502040204020203" pitchFamily="34" charset="0"/>
                        </a:rPr>
                        <a:t>SQL Server service</a:t>
                      </a:r>
                      <a:r>
                        <a:rPr lang="en-AU" sz="2000" baseline="0" dirty="0" smtClean="0">
                          <a:latin typeface="Segoe UI Light" panose="020B0502040204020203" pitchFamily="34" charset="0"/>
                          <a:cs typeface="Segoe UI Light" panose="020B0502040204020203" pitchFamily="34" charset="0"/>
                        </a:rPr>
                        <a:t> terminating error</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tr>
            </a:tbl>
          </a:graphicData>
        </a:graphic>
      </p:graphicFrame>
      <p:sp>
        <p:nvSpPr>
          <p:cNvPr id="5" name="Content Placeholder 1"/>
          <p:cNvSpPr txBox="1">
            <a:spLocks/>
          </p:cNvSpPr>
          <p:nvPr/>
        </p:nvSpPr>
        <p:spPr>
          <a:xfrm>
            <a:off x="458788" y="1021215"/>
            <a:ext cx="8119156" cy="122515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The severity of an error indicates the type of problem that SQL Server encounters</a:t>
            </a:r>
          </a:p>
          <a:p>
            <a:pPr lvl="0"/>
            <a:endParaRPr lang="en-GB" kern="0" dirty="0">
              <a:solidFill>
                <a:srgbClr val="000000"/>
              </a:solidFill>
            </a:endParaRPr>
          </a:p>
        </p:txBody>
      </p:sp>
    </p:spTree>
    <p:extLst>
      <p:ext uri="{BB962C8B-B14F-4D97-AF65-F5344CB8AC3E}">
        <p14:creationId xmlns:p14="http://schemas.microsoft.com/office/powerpoint/2010/main" val="1391852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the SQL Server Error Log</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SQL Server writes severe errors to the Application and SQL Server logs</a:t>
            </a:r>
          </a:p>
          <a:p>
            <a:pPr lvl="0"/>
            <a:endParaRPr lang="en-GB" kern="0" dirty="0">
              <a:solidFill>
                <a:srgbClr val="000000"/>
              </a:solidFill>
            </a:endParaRPr>
          </a:p>
          <a:p>
            <a:pPr lvl="0"/>
            <a:r>
              <a:rPr lang="en-GB" kern="0" dirty="0">
                <a:solidFill>
                  <a:srgbClr val="000000"/>
                </a:solidFill>
              </a:rPr>
              <a:t>SQL Server creates a new error log file when it starts:</a:t>
            </a:r>
          </a:p>
          <a:p>
            <a:pPr lvl="1"/>
            <a:r>
              <a:rPr lang="en-GB" kern="0" dirty="0">
                <a:solidFill>
                  <a:srgbClr val="000000"/>
                </a:solidFill>
              </a:rPr>
              <a:t>Retains six log files by default</a:t>
            </a:r>
          </a:p>
          <a:p>
            <a:pPr lvl="1"/>
            <a:r>
              <a:rPr lang="en-GB" kern="0" dirty="0">
                <a:solidFill>
                  <a:srgbClr val="000000"/>
                </a:solidFill>
              </a:rPr>
              <a:t>Uses </a:t>
            </a:r>
            <a:r>
              <a:rPr lang="en-GB" b="1" kern="0" dirty="0">
                <a:solidFill>
                  <a:srgbClr val="000000"/>
                </a:solidFill>
              </a:rPr>
              <a:t>sp_cycle_errorlog </a:t>
            </a:r>
            <a:r>
              <a:rPr lang="en-GB" kern="0" dirty="0">
                <a:solidFill>
                  <a:srgbClr val="000000"/>
                </a:solidFill>
              </a:rPr>
              <a:t>to force a new file</a:t>
            </a:r>
          </a:p>
        </p:txBody>
      </p:sp>
    </p:spTree>
    <p:extLst>
      <p:ext uri="{BB962C8B-B14F-4D97-AF65-F5344CB8AC3E}">
        <p14:creationId xmlns:p14="http://schemas.microsoft.com/office/powerpoint/2010/main" val="800626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8b22226-b567-4e95-9327-636f1e511db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Viewing the SQL Server Error Log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View the SQL Server error log</a:t>
            </a:r>
          </a:p>
          <a:p>
            <a:pPr lvl="0"/>
            <a:r>
              <a:rPr lang="en-US" kern="0" dirty="0">
                <a:solidFill>
                  <a:srgbClr val="000000"/>
                </a:solidFill>
              </a:rPr>
              <a:t>Cycle the log file</a:t>
            </a:r>
          </a:p>
          <a:p>
            <a:pPr lvl="0"/>
            <a:endParaRPr lang="en-US" kern="0" dirty="0">
              <a:solidFill>
                <a:srgbClr val="000000"/>
              </a:solidFill>
            </a:endParaRPr>
          </a:p>
        </p:txBody>
      </p:sp>
    </p:spTree>
    <p:extLst>
      <p:ext uri="{BB962C8B-B14F-4D97-AF65-F5344CB8AC3E}">
        <p14:creationId xmlns:p14="http://schemas.microsoft.com/office/powerpoint/2010/main" val="66790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0874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Configuring Database Mail</a:t>
            </a:r>
            <a:endParaRPr lang="en-GB" dirty="0"/>
          </a:p>
        </p:txBody>
      </p:sp>
      <p:sp>
        <p:nvSpPr>
          <p:cNvPr id="3" name="Text Placeholder 2"/>
          <p:cNvSpPr>
            <a:spLocks noGrp="1"/>
          </p:cNvSpPr>
          <p:nvPr>
            <p:ph type="body" idx="1"/>
          </p:nvPr>
        </p:nvSpPr>
        <p:spPr/>
        <p:txBody>
          <a:bodyPr/>
          <a:lstStyle/>
          <a:p>
            <a:r>
              <a:rPr lang="en-GB" dirty="0" smtClean="0"/>
              <a:t>Overview of Database Mail
Database Mail Profiles
Database Mail Security
Database Mail Logs and Retention
Demonstration: Configuring Database Mail</a:t>
            </a:r>
            <a:endParaRPr lang="en-GB" dirty="0"/>
          </a:p>
        </p:txBody>
      </p:sp>
    </p:spTree>
    <p:extLst>
      <p:ext uri="{BB962C8B-B14F-4D97-AF65-F5344CB8AC3E}">
        <p14:creationId xmlns:p14="http://schemas.microsoft.com/office/powerpoint/2010/main" val="68474354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6</TotalTime>
  <Words>4034</Words>
  <Application>Microsoft Office PowerPoint</Application>
  <PresentationFormat>On-screen Show (4:3)</PresentationFormat>
  <Paragraphs>416</Paragraphs>
  <Slides>28</Slides>
  <Notes>28</Notes>
  <HiddenSlides>3</HiddenSlides>
  <MMClips>0</MMClips>
  <ScaleCrop>false</ScaleCrop>
  <HeadingPairs>
    <vt:vector size="6" baseType="variant">
      <vt:variant>
        <vt:lpstr>Fonts Used</vt:lpstr>
      </vt:variant>
      <vt:variant>
        <vt:i4>9</vt:i4>
      </vt:variant>
      <vt:variant>
        <vt:lpstr>Theme</vt:lpstr>
      </vt:variant>
      <vt:variant>
        <vt:i4>30</vt:i4>
      </vt:variant>
      <vt:variant>
        <vt:lpstr>Slide Titles</vt:lpstr>
      </vt:variant>
      <vt:variant>
        <vt:i4>28</vt:i4>
      </vt:variant>
    </vt:vector>
  </HeadingPairs>
  <TitlesOfParts>
    <vt:vector size="67" baseType="lpstr">
      <vt:lpstr>Calibri</vt:lpstr>
      <vt:lpstr>Times New Roman</vt:lpstr>
      <vt:lpstr>Lucida Sans Unicode</vt:lpstr>
      <vt:lpstr>Verdana</vt:lpstr>
      <vt:lpstr>Segoe UI Light</vt:lpstr>
      <vt:lpstr>Arial</vt:lpstr>
      <vt:lpstr>Segoe UI</vt:lpstr>
      <vt:lpstr>Wingdings</vt:lpstr>
      <vt:lpstr>Symbol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Module 13</vt:lpstr>
      <vt:lpstr>Module Overview</vt:lpstr>
      <vt:lpstr>Lesson 1: Monitoring SQL Server Errors</vt:lpstr>
      <vt:lpstr>What Is in an Error?</vt:lpstr>
      <vt:lpstr>Error Severity Levels</vt:lpstr>
      <vt:lpstr>Configuring the SQL Server Error Log</vt:lpstr>
      <vt:lpstr>Demonstration: Viewing the SQL Server Error Log</vt:lpstr>
      <vt:lpstr>PowerPoint Presentation</vt:lpstr>
      <vt:lpstr>Lesson 2: Configuring Database Mail</vt:lpstr>
      <vt:lpstr>Overview of Database Mail</vt:lpstr>
      <vt:lpstr>Database Mail Profiles</vt:lpstr>
      <vt:lpstr>Database Mail Security</vt:lpstr>
      <vt:lpstr>Database Mail Logs and Retention</vt:lpstr>
      <vt:lpstr>Demonstration: Configuring Database Mail</vt:lpstr>
      <vt:lpstr>PowerPoint Presentation</vt:lpstr>
      <vt:lpstr>Lesson 3: Configuring Operators, Notifications, and Alerts</vt:lpstr>
      <vt:lpstr>Operator and Notifications</vt:lpstr>
      <vt:lpstr>Demonstration: Configuring SQL Server Agent Operators</vt:lpstr>
      <vt:lpstr>PowerPoint Presentation</vt:lpstr>
      <vt:lpstr>Overview of SQL Server Alerts</vt:lpstr>
      <vt:lpstr>Creating Alerts</vt:lpstr>
      <vt:lpstr>Configuring Alert Actions</vt:lpstr>
      <vt:lpstr>Troubleshooting Alerts and Notifications</vt:lpstr>
      <vt:lpstr>Demonstration: Configuring SQL Server Agent Alerts</vt:lpstr>
      <vt:lpstr>Lab: Using Notifications and Alerts</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Richard Strange</dc:creator>
  <cp:lastModifiedBy>Richard Strange</cp:lastModifiedBy>
  <cp:revision>3</cp:revision>
  <dcterms:created xsi:type="dcterms:W3CDTF">2016-01-05T12:42:53Z</dcterms:created>
  <dcterms:modified xsi:type="dcterms:W3CDTF">2016-01-05T19:04:49Z</dcterms:modified>
</cp:coreProperties>
</file>