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87" r:id="rId3"/>
    <p:sldId id="257" r:id="rId4"/>
    <p:sldId id="284" r:id="rId5"/>
    <p:sldId id="292" r:id="rId6"/>
    <p:sldId id="274" r:id="rId7"/>
    <p:sldId id="286" r:id="rId8"/>
    <p:sldId id="293" r:id="rId9"/>
    <p:sldId id="259" r:id="rId10"/>
    <p:sldId id="289" r:id="rId11"/>
    <p:sldId id="290" r:id="rId12"/>
    <p:sldId id="291" r:id="rId13"/>
    <p:sldId id="294" r:id="rId14"/>
    <p:sldId id="295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6" autoAdjust="0"/>
    <p:restoredTop sz="94713" autoAdjust="0"/>
  </p:normalViewPr>
  <p:slideViewPr>
    <p:cSldViewPr>
      <p:cViewPr varScale="1">
        <p:scale>
          <a:sx n="74" d="100"/>
          <a:sy n="74" d="100"/>
        </p:scale>
        <p:origin x="-96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B6F8-84BB-4ECC-957D-D2E3F4A9EF84}" type="datetimeFigureOut">
              <a:rPr lang="es-AR" smtClean="0"/>
              <a:pPr/>
              <a:t>22/07/2019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D4D9C55-2A52-43A3-A5A6-E174F378993E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B6F8-84BB-4ECC-957D-D2E3F4A9EF84}" type="datetimeFigureOut">
              <a:rPr lang="es-AR" smtClean="0"/>
              <a:pPr/>
              <a:t>22/07/2019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C55-2A52-43A3-A5A6-E174F378993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D4D9C55-2A52-43A3-A5A6-E174F378993E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B6F8-84BB-4ECC-957D-D2E3F4A9EF84}" type="datetimeFigureOut">
              <a:rPr lang="es-AR" smtClean="0"/>
              <a:pPr/>
              <a:t>22/07/2019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B6F8-84BB-4ECC-957D-D2E3F4A9EF84}" type="datetimeFigureOut">
              <a:rPr lang="es-AR" smtClean="0"/>
              <a:pPr/>
              <a:t>22/07/2019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D4D9C55-2A52-43A3-A5A6-E174F378993E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B6F8-84BB-4ECC-957D-D2E3F4A9EF84}" type="datetimeFigureOut">
              <a:rPr lang="es-AR" smtClean="0"/>
              <a:pPr/>
              <a:t>22/07/2019</a:t>
            </a:fld>
            <a:endParaRPr lang="es-AR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D4D9C55-2A52-43A3-A5A6-E174F378993E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A6B6F8-84BB-4ECC-957D-D2E3F4A9EF84}" type="datetimeFigureOut">
              <a:rPr lang="es-AR" smtClean="0"/>
              <a:pPr/>
              <a:t>22/07/2019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9C55-2A52-43A3-A5A6-E174F378993E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B6F8-84BB-4ECC-957D-D2E3F4A9EF84}" type="datetimeFigureOut">
              <a:rPr lang="es-AR" smtClean="0"/>
              <a:pPr/>
              <a:t>22/07/2019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AR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D4D9C55-2A52-43A3-A5A6-E174F378993E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B6F8-84BB-4ECC-957D-D2E3F4A9EF84}" type="datetimeFigureOut">
              <a:rPr lang="es-AR" smtClean="0"/>
              <a:pPr/>
              <a:t>22/07/2019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D4D9C55-2A52-43A3-A5A6-E174F378993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B6F8-84BB-4ECC-957D-D2E3F4A9EF84}" type="datetimeFigureOut">
              <a:rPr lang="es-AR" smtClean="0"/>
              <a:pPr/>
              <a:t>22/07/2019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D4D9C55-2A52-43A3-A5A6-E174F378993E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D4D9C55-2A52-43A3-A5A6-E174F378993E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B6F8-84BB-4ECC-957D-D2E3F4A9EF84}" type="datetimeFigureOut">
              <a:rPr lang="es-AR" smtClean="0"/>
              <a:pPr/>
              <a:t>22/07/2019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D4D9C55-2A52-43A3-A5A6-E174F378993E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A6B6F8-84BB-4ECC-957D-D2E3F4A9EF84}" type="datetimeFigureOut">
              <a:rPr lang="es-AR" smtClean="0"/>
              <a:pPr/>
              <a:t>22/07/2019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A6B6F8-84BB-4ECC-957D-D2E3F4A9EF84}" type="datetimeFigureOut">
              <a:rPr lang="es-AR" smtClean="0"/>
              <a:pPr/>
              <a:t>22/07/2019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D4D9C55-2A52-43A3-A5A6-E174F378993E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 err="1" smtClean="0"/>
              <a:t>Administering</a:t>
            </a:r>
            <a:r>
              <a:rPr lang="pt-BR" b="1" dirty="0" smtClean="0"/>
              <a:t> Microsoft SQL Server 2014 Databases</a:t>
            </a:r>
            <a:endParaRPr lang="pt-BR" b="1" dirty="0"/>
          </a:p>
        </p:txBody>
      </p:sp>
      <p:pic>
        <p:nvPicPr>
          <p:cNvPr id="8" name="7 Imagen" descr="WhatsApp Image 2019-02-13 at 21.02.2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70" y="3643314"/>
            <a:ext cx="4933950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785786" y="0"/>
            <a:ext cx="7851648" cy="1828800"/>
          </a:xfrm>
        </p:spPr>
        <p:txBody>
          <a:bodyPr/>
          <a:lstStyle/>
          <a:p>
            <a:r>
              <a:rPr lang="es-AR" dirty="0" smtClean="0"/>
              <a:t>Creación de BD de usuarios</a:t>
            </a:r>
            <a:endParaRPr lang="es-AR" dirty="0"/>
          </a:p>
        </p:txBody>
      </p:sp>
      <p:pic>
        <p:nvPicPr>
          <p:cNvPr id="3" name="2 Imagen" descr="WhatsApp Image 2019-02-13 at 21.02.2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3143248"/>
            <a:ext cx="4933950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Creación de Base de datos: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AR" sz="2400" dirty="0" smtClean="0"/>
          </a:p>
          <a:p>
            <a:pPr>
              <a:buNone/>
            </a:pPr>
            <a:r>
              <a:rPr lang="es-AR" sz="2400" dirty="0" smtClean="0"/>
              <a:t>- Forma visual</a:t>
            </a:r>
            <a:endParaRPr lang="es-AR" sz="2400" dirty="0" smtClean="0"/>
          </a:p>
          <a:p>
            <a:pPr>
              <a:buNone/>
            </a:pPr>
            <a:endParaRPr lang="es-AR" sz="2400" dirty="0"/>
          </a:p>
          <a:p>
            <a:pPr>
              <a:buNone/>
            </a:pPr>
            <a:r>
              <a:rPr lang="es-AR" sz="2400" dirty="0" smtClean="0"/>
              <a:t>-</a:t>
            </a:r>
            <a:r>
              <a:rPr lang="es-AR" sz="2400" dirty="0" smtClean="0"/>
              <a:t>C</a:t>
            </a:r>
            <a:r>
              <a:rPr lang="es-AR" sz="2400" dirty="0" smtClean="0"/>
              <a:t>omandos</a:t>
            </a:r>
            <a:endParaRPr lang="es-AR" sz="2400" dirty="0"/>
          </a:p>
        </p:txBody>
      </p:sp>
      <p:pic>
        <p:nvPicPr>
          <p:cNvPr id="10" name="9 Imagen" descr="images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4000504"/>
            <a:ext cx="2390775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Creación de Base de datos: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AR" sz="2400" dirty="0" smtClean="0"/>
          </a:p>
          <a:p>
            <a:r>
              <a:rPr lang="es-AR" sz="2400" dirty="0" smtClean="0"/>
              <a:t>Visual :</a:t>
            </a:r>
            <a:endParaRPr lang="es-AR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14612" y="2214554"/>
            <a:ext cx="24288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Creación de Base de datos: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s-AR" sz="2400" dirty="0" smtClean="0"/>
          </a:p>
          <a:p>
            <a:r>
              <a:rPr lang="es-AR" sz="2400" dirty="0" smtClean="0"/>
              <a:t>Comandos :</a:t>
            </a:r>
            <a:endParaRPr lang="es-AR" sz="2400" dirty="0" smtClean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71472" y="3000372"/>
            <a:ext cx="8024643" cy="2333685"/>
          </a:xfrm>
          <a:prstGeom prst="roundRect">
            <a:avLst>
              <a:gd name="adj" fmla="val 0"/>
            </a:avLst>
          </a:prstGeom>
          <a:solidFill>
            <a:srgbClr val="D2D2D2"/>
          </a:solidFill>
          <a:ln w="9525" algn="ctr">
            <a:noFill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CREATE DATABASE Sales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(NAME = Sales_dat, FILENAME = ‘M:\Data\Sales.mdf', </a:t>
            </a:r>
            <a:b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SIZE = 100MB, MAXSIZE = 500MB, FILEGROWTH = 20% 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LOG ON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(NAME = Sales_log, FILENAME = 'L:\Logs\Sales.ldf',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SIZE = 20MB, MAXSIZE = UNLIMITED, FILEGROWTH = 10MB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Buffer Pool </a:t>
            </a:r>
            <a:r>
              <a:rPr lang="es-AR" b="1" dirty="0" err="1" smtClean="0"/>
              <a:t>Extension</a:t>
            </a:r>
            <a:r>
              <a:rPr lang="es-AR" b="1" dirty="0" smtClean="0"/>
              <a:t>:</a:t>
            </a:r>
            <a:endParaRPr lang="es-AR" b="1" dirty="0"/>
          </a:p>
        </p:txBody>
      </p:sp>
      <p:sp>
        <p:nvSpPr>
          <p:cNvPr id="6" name="Rectangle 4"/>
          <p:cNvSpPr/>
          <p:nvPr/>
        </p:nvSpPr>
        <p:spPr>
          <a:xfrm>
            <a:off x="714348" y="3429000"/>
            <a:ext cx="7900027" cy="1569660"/>
          </a:xfrm>
          <a:prstGeom prst="rect">
            <a:avLst/>
          </a:prstGeom>
          <a:solidFill>
            <a:srgbClr val="D2D2D2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ALTER SERVER CONFIGURATION</a:t>
            </a:r>
          </a:p>
          <a:p>
            <a:pPr lvl="0" fontAlgn="base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SET BUFFER POOL EXTENSION ON</a:t>
            </a:r>
          </a:p>
          <a:p>
            <a:pPr lvl="0" fontAlgn="base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(FILENAME = 'E:\SSDCACHE\MYCACHE.BPE',</a:t>
            </a:r>
          </a:p>
          <a:p>
            <a:pPr lvl="0" fontAlgn="base"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Lucida Sans Unicode" panose="020B0602030504020204" pitchFamily="34" charset="0"/>
                <a:ea typeface="Times New Roman" panose="02020603050405020304" pitchFamily="18" charset="0"/>
                <a:cs typeface="Lucida Sans Unicode" panose="020B0602030504020204" pitchFamily="34" charset="0"/>
              </a:rPr>
              <a:t> SIZE = 50 GB);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57224" y="1857364"/>
            <a:ext cx="63579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Habilitar usando ALTER SERVER CONFIGURATION:</a:t>
            </a:r>
            <a:endParaRPr lang="es-A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714348" y="0"/>
            <a:ext cx="7851648" cy="1828800"/>
          </a:xfrm>
        </p:spPr>
        <p:txBody>
          <a:bodyPr/>
          <a:lstStyle/>
          <a:p>
            <a:r>
              <a:rPr lang="en-GB" dirty="0" smtClean="0"/>
              <a:t>Working with Databases and Storage</a:t>
            </a:r>
            <a:endParaRPr lang="es-AR" dirty="0"/>
          </a:p>
        </p:txBody>
      </p:sp>
      <p:pic>
        <p:nvPicPr>
          <p:cNvPr id="3" name="2 Imagen" descr="WhatsApp Image 2019-02-13 at 21.02.2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3357562"/>
            <a:ext cx="4933950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Databases and Storage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Introducción </a:t>
            </a:r>
            <a:r>
              <a:rPr lang="es-AR" dirty="0" smtClean="0"/>
              <a:t>al almacenamiento de datos con SQL </a:t>
            </a:r>
            <a:r>
              <a:rPr lang="es-AR" dirty="0" smtClean="0"/>
              <a:t>Server </a:t>
            </a:r>
          </a:p>
          <a:p>
            <a:r>
              <a:rPr lang="es-AR" dirty="0" smtClean="0"/>
              <a:t>Gestión </a:t>
            </a:r>
            <a:r>
              <a:rPr lang="es-AR" dirty="0" smtClean="0"/>
              <a:t>de almacenamiento para bases de datos del sistema </a:t>
            </a:r>
            <a:endParaRPr lang="es-AR" dirty="0" smtClean="0"/>
          </a:p>
          <a:p>
            <a:r>
              <a:rPr lang="es-AR" dirty="0" smtClean="0"/>
              <a:t>Gestionar </a:t>
            </a:r>
            <a:r>
              <a:rPr lang="es-AR" dirty="0" smtClean="0"/>
              <a:t>el almacenamiento para bases de datos de usuarios </a:t>
            </a:r>
            <a:endParaRPr lang="es-AR" dirty="0" smtClean="0"/>
          </a:p>
          <a:p>
            <a:r>
              <a:rPr lang="es-AR" dirty="0" smtClean="0"/>
              <a:t>Mover </a:t>
            </a:r>
            <a:r>
              <a:rPr lang="es-AR" dirty="0" smtClean="0"/>
              <a:t>archivos de base de datos </a:t>
            </a:r>
            <a:endParaRPr lang="es-AR" dirty="0" smtClean="0"/>
          </a:p>
          <a:p>
            <a:r>
              <a:rPr lang="es-AR" dirty="0" smtClean="0"/>
              <a:t>Configuración del Buffer pool </a:t>
            </a:r>
            <a:r>
              <a:rPr lang="es-AR" dirty="0" err="1" smtClean="0"/>
              <a:t>extension</a:t>
            </a:r>
            <a:endParaRPr lang="es-AR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Databases and Storage</a:t>
            </a:r>
            <a:endParaRPr lang="es-AR" b="1" dirty="0"/>
          </a:p>
        </p:txBody>
      </p:sp>
      <p:grpSp>
        <p:nvGrpSpPr>
          <p:cNvPr id="4" name="Group 3" descr="The image on the slide depicts a database consisting of primary and secondary data files and a log file. It also shows how the data files consist of 8-KB pages grouped into extents."/>
          <p:cNvGrpSpPr/>
          <p:nvPr/>
        </p:nvGrpSpPr>
        <p:grpSpPr>
          <a:xfrm>
            <a:off x="533227" y="1332898"/>
            <a:ext cx="7869397" cy="5135454"/>
            <a:chOff x="533227" y="1332898"/>
            <a:chExt cx="7869397" cy="5135454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 bwMode="auto">
            <a:xfrm>
              <a:off x="6362325" y="3858416"/>
              <a:ext cx="1346997" cy="1273213"/>
              <a:chOff x="645" y="1325"/>
              <a:chExt cx="1104" cy="1003"/>
            </a:xfrm>
          </p:grpSpPr>
          <p:sp>
            <p:nvSpPr>
              <p:cNvPr id="17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645" y="1328"/>
                <a:ext cx="1104" cy="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74" name="Rectangle 5"/>
              <p:cNvSpPr>
                <a:spLocks noChangeArrowheads="1"/>
              </p:cNvSpPr>
              <p:nvPr/>
            </p:nvSpPr>
            <p:spPr bwMode="auto">
              <a:xfrm>
                <a:off x="751" y="1441"/>
                <a:ext cx="680" cy="93"/>
              </a:xfrm>
              <a:prstGeom prst="rect">
                <a:avLst/>
              </a:prstGeom>
              <a:solidFill>
                <a:srgbClr val="D2D2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75" name="Freeform 6"/>
              <p:cNvSpPr>
                <a:spLocks/>
              </p:cNvSpPr>
              <p:nvPr/>
            </p:nvSpPr>
            <p:spPr bwMode="auto">
              <a:xfrm>
                <a:off x="751" y="1325"/>
                <a:ext cx="786" cy="900"/>
              </a:xfrm>
              <a:custGeom>
                <a:avLst/>
                <a:gdLst>
                  <a:gd name="T0" fmla="*/ 205 w 237"/>
                  <a:gd name="T1" fmla="*/ 0 h 271"/>
                  <a:gd name="T2" fmla="*/ 0 w 237"/>
                  <a:gd name="T3" fmla="*/ 0 h 271"/>
                  <a:gd name="T4" fmla="*/ 0 w 237"/>
                  <a:gd name="T5" fmla="*/ 63 h 271"/>
                  <a:gd name="T6" fmla="*/ 31 w 237"/>
                  <a:gd name="T7" fmla="*/ 63 h 271"/>
                  <a:gd name="T8" fmla="*/ 31 w 237"/>
                  <a:gd name="T9" fmla="*/ 271 h 271"/>
                  <a:gd name="T10" fmla="*/ 237 w 237"/>
                  <a:gd name="T11" fmla="*/ 271 h 271"/>
                  <a:gd name="T12" fmla="*/ 237 w 237"/>
                  <a:gd name="T13" fmla="*/ 31 h 271"/>
                  <a:gd name="T14" fmla="*/ 205 w 237"/>
                  <a:gd name="T15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7" h="271">
                    <a:moveTo>
                      <a:pt x="20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31" y="63"/>
                      <a:pt x="31" y="63"/>
                      <a:pt x="31" y="63"/>
                    </a:cubicBezTo>
                    <a:cubicBezTo>
                      <a:pt x="31" y="271"/>
                      <a:pt x="31" y="271"/>
                      <a:pt x="31" y="271"/>
                    </a:cubicBezTo>
                    <a:cubicBezTo>
                      <a:pt x="237" y="271"/>
                      <a:pt x="237" y="271"/>
                      <a:pt x="237" y="271"/>
                    </a:cubicBezTo>
                    <a:cubicBezTo>
                      <a:pt x="237" y="31"/>
                      <a:pt x="237" y="31"/>
                      <a:pt x="237" y="31"/>
                    </a:cubicBezTo>
                    <a:cubicBezTo>
                      <a:pt x="237" y="14"/>
                      <a:pt x="223" y="0"/>
                      <a:pt x="205" y="0"/>
                    </a:cubicBezTo>
                    <a:close/>
                  </a:path>
                </a:pathLst>
              </a:custGeom>
              <a:solidFill>
                <a:srgbClr val="C1E5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76" name="Oval 7"/>
              <p:cNvSpPr>
                <a:spLocks noChangeArrowheads="1"/>
              </p:cNvSpPr>
              <p:nvPr/>
            </p:nvSpPr>
            <p:spPr bwMode="auto">
              <a:xfrm>
                <a:off x="645" y="1325"/>
                <a:ext cx="209" cy="209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77" name="Oval 8"/>
              <p:cNvSpPr>
                <a:spLocks noChangeArrowheads="1"/>
              </p:cNvSpPr>
              <p:nvPr/>
            </p:nvSpPr>
            <p:spPr bwMode="auto">
              <a:xfrm>
                <a:off x="1537" y="2119"/>
                <a:ext cx="209" cy="209"/>
              </a:xfrm>
              <a:prstGeom prst="ellipse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78" name="Rectangle 9"/>
              <p:cNvSpPr>
                <a:spLocks noChangeArrowheads="1"/>
              </p:cNvSpPr>
              <p:nvPr/>
            </p:nvSpPr>
            <p:spPr bwMode="auto">
              <a:xfrm>
                <a:off x="960" y="2119"/>
                <a:ext cx="680" cy="209"/>
              </a:xfrm>
              <a:prstGeom prst="rect">
                <a:avLst/>
              </a:prstGeom>
              <a:solidFill>
                <a:srgbClr val="6DC2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79" name="Oval 10"/>
              <p:cNvSpPr>
                <a:spLocks noChangeArrowheads="1"/>
              </p:cNvSpPr>
              <p:nvPr/>
            </p:nvSpPr>
            <p:spPr bwMode="auto">
              <a:xfrm>
                <a:off x="854" y="2119"/>
                <a:ext cx="209" cy="209"/>
              </a:xfrm>
              <a:prstGeom prst="ellipse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80" name="Line 11"/>
              <p:cNvSpPr>
                <a:spLocks noChangeShapeType="1"/>
              </p:cNvSpPr>
              <p:nvPr/>
            </p:nvSpPr>
            <p:spPr bwMode="auto">
              <a:xfrm>
                <a:off x="930" y="1531"/>
                <a:ext cx="527" cy="0"/>
              </a:xfrm>
              <a:prstGeom prst="line">
                <a:avLst/>
              </a:prstGeom>
              <a:noFill/>
              <a:ln w="19050" cap="rnd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81" name="Line 12"/>
              <p:cNvSpPr>
                <a:spLocks noChangeShapeType="1"/>
              </p:cNvSpPr>
              <p:nvPr/>
            </p:nvSpPr>
            <p:spPr bwMode="auto">
              <a:xfrm>
                <a:off x="930" y="1823"/>
                <a:ext cx="527" cy="0"/>
              </a:xfrm>
              <a:prstGeom prst="line">
                <a:avLst/>
              </a:prstGeom>
              <a:noFill/>
              <a:ln w="19050" cap="rnd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82" name="Line 13"/>
              <p:cNvSpPr>
                <a:spLocks noChangeShapeType="1"/>
              </p:cNvSpPr>
              <p:nvPr/>
            </p:nvSpPr>
            <p:spPr bwMode="auto">
              <a:xfrm>
                <a:off x="930" y="1900"/>
                <a:ext cx="428" cy="0"/>
              </a:xfrm>
              <a:prstGeom prst="line">
                <a:avLst/>
              </a:prstGeom>
              <a:noFill/>
              <a:ln w="19050" cap="rnd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83" name="Line 14"/>
              <p:cNvSpPr>
                <a:spLocks noChangeShapeType="1"/>
              </p:cNvSpPr>
              <p:nvPr/>
            </p:nvSpPr>
            <p:spPr bwMode="auto">
              <a:xfrm>
                <a:off x="930" y="1976"/>
                <a:ext cx="468" cy="0"/>
              </a:xfrm>
              <a:prstGeom prst="line">
                <a:avLst/>
              </a:prstGeom>
              <a:noFill/>
              <a:ln w="19050" cap="rnd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84" name="Line 15"/>
              <p:cNvSpPr>
                <a:spLocks noChangeShapeType="1"/>
              </p:cNvSpPr>
              <p:nvPr/>
            </p:nvSpPr>
            <p:spPr bwMode="auto">
              <a:xfrm>
                <a:off x="930" y="2056"/>
                <a:ext cx="372" cy="0"/>
              </a:xfrm>
              <a:prstGeom prst="line">
                <a:avLst/>
              </a:prstGeom>
              <a:noFill/>
              <a:ln w="19050" cap="rnd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85" name="Line 16"/>
              <p:cNvSpPr>
                <a:spLocks noChangeShapeType="1"/>
              </p:cNvSpPr>
              <p:nvPr/>
            </p:nvSpPr>
            <p:spPr bwMode="auto">
              <a:xfrm>
                <a:off x="930" y="1687"/>
                <a:ext cx="501" cy="0"/>
              </a:xfrm>
              <a:prstGeom prst="line">
                <a:avLst/>
              </a:prstGeom>
              <a:noFill/>
              <a:ln w="19050" cap="rnd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86" name="Line 17"/>
              <p:cNvSpPr>
                <a:spLocks noChangeShapeType="1"/>
              </p:cNvSpPr>
              <p:nvPr/>
            </p:nvSpPr>
            <p:spPr bwMode="auto">
              <a:xfrm>
                <a:off x="930" y="1610"/>
                <a:ext cx="428" cy="0"/>
              </a:xfrm>
              <a:prstGeom prst="line">
                <a:avLst/>
              </a:prstGeom>
              <a:noFill/>
              <a:ln w="19050" cap="rnd">
                <a:solidFill>
                  <a:srgbClr val="737373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60847" y="1163699"/>
              <a:ext cx="1265825" cy="1615016"/>
            </a:xfrm>
            <a:prstGeom prst="rect">
              <a:avLst/>
            </a:prstGeom>
          </p:spPr>
        </p:pic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6750036" y="5224295"/>
              <a:ext cx="1652588" cy="707886"/>
            </a:xfrm>
            <a:prstGeom prst="roundRect">
              <a:avLst>
                <a:gd name="adj" fmla="val 0"/>
              </a:avLst>
            </a:prstGeom>
            <a:solidFill>
              <a:srgbClr val="4668C5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lvl="0" algn="ctr" eaLnBrk="0" fontAlgn="base" hangingPunct="0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Transaction log file: .ldf</a:t>
              </a:r>
            </a:p>
          </p:txBody>
        </p:sp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3099936" y="3893440"/>
              <a:ext cx="2203022" cy="1015663"/>
            </a:xfrm>
            <a:prstGeom prst="roundRect">
              <a:avLst>
                <a:gd name="adj" fmla="val 0"/>
              </a:avLst>
            </a:prstGeom>
            <a:solidFill>
              <a:srgbClr val="4668C5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lvl="0" algn="ctr" eaLnBrk="0" fontAlgn="base" hangingPunct="0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Extent: eight contiguous 8KB pages</a:t>
              </a:r>
            </a:p>
          </p:txBody>
        </p:sp>
        <p:sp>
          <p:nvSpPr>
            <p:cNvPr id="9" name="AutoShape 16"/>
            <p:cNvSpPr>
              <a:spLocks noChangeArrowheads="1"/>
            </p:cNvSpPr>
            <p:nvPr/>
          </p:nvSpPr>
          <p:spPr bwMode="auto">
            <a:xfrm>
              <a:off x="1290196" y="1988087"/>
              <a:ext cx="3141663" cy="830997"/>
            </a:xfrm>
            <a:prstGeom prst="roundRect">
              <a:avLst>
                <a:gd name="adj" fmla="val 0"/>
              </a:avLst>
            </a:prstGeom>
            <a:solidFill>
              <a:srgbClr val="4668C5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lvl="0" algn="ctr" eaLnBrk="0" fontAlgn="base" hangingPunct="0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Primary data file: .mdf</a:t>
              </a:r>
            </a:p>
            <a:p>
              <a:pPr lvl="0" algn="ctr" eaLnBrk="0" fontAlgn="base" hangingPunct="0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Secondary data file: .ndf</a:t>
              </a:r>
            </a:p>
          </p:txBody>
        </p:sp>
        <p:sp>
          <p:nvSpPr>
            <p:cNvPr id="10" name="AutoShape 18"/>
            <p:cNvSpPr>
              <a:spLocks noChangeArrowheads="1"/>
            </p:cNvSpPr>
            <p:nvPr/>
          </p:nvSpPr>
          <p:spPr bwMode="auto">
            <a:xfrm>
              <a:off x="2125443" y="6068242"/>
              <a:ext cx="1374844" cy="400110"/>
            </a:xfrm>
            <a:prstGeom prst="roundRect">
              <a:avLst>
                <a:gd name="adj" fmla="val 0"/>
              </a:avLst>
            </a:prstGeom>
            <a:solidFill>
              <a:srgbClr val="4668C5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lvl="0" algn="ctr" eaLnBrk="0" fontAlgn="base" hangingPunct="0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Page: 8KB</a:t>
              </a:r>
            </a:p>
          </p:txBody>
        </p:sp>
        <p:grpSp>
          <p:nvGrpSpPr>
            <p:cNvPr id="11" name="Group 10"/>
            <p:cNvGrpSpPr>
              <a:grpSpLocks noChangeAspect="1"/>
            </p:cNvGrpSpPr>
            <p:nvPr/>
          </p:nvGrpSpPr>
          <p:grpSpPr>
            <a:xfrm>
              <a:off x="5997409" y="1338294"/>
              <a:ext cx="2186119" cy="986390"/>
              <a:chOff x="2904848" y="2885814"/>
              <a:chExt cx="1681162" cy="959376"/>
            </a:xfrm>
          </p:grpSpPr>
          <p:sp>
            <p:nvSpPr>
              <p:cNvPr id="171" name="Flowchart: Magnetic Disk 170"/>
              <p:cNvSpPr/>
              <p:nvPr/>
            </p:nvSpPr>
            <p:spPr>
              <a:xfrm>
                <a:off x="2904848" y="2885814"/>
                <a:ext cx="1681162" cy="959376"/>
              </a:xfrm>
              <a:prstGeom prst="flowChartMagneticDisk">
                <a:avLst/>
              </a:prstGeom>
              <a:solidFill>
                <a:srgbClr val="00B05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 bwMode="auto">
              <a:xfrm>
                <a:off x="2936469" y="2885814"/>
                <a:ext cx="1608667" cy="319087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2" name="Group 11"/>
            <p:cNvGrpSpPr>
              <a:grpSpLocks noChangeAspect="1"/>
            </p:cNvGrpSpPr>
            <p:nvPr/>
          </p:nvGrpSpPr>
          <p:grpSpPr>
            <a:xfrm>
              <a:off x="1084109" y="5666550"/>
              <a:ext cx="801682" cy="798506"/>
              <a:chOff x="7296944" y="5021262"/>
              <a:chExt cx="801688" cy="798513"/>
            </a:xfrm>
          </p:grpSpPr>
          <p:sp>
            <p:nvSpPr>
              <p:cNvPr id="155" name="Rectangle 25"/>
              <p:cNvSpPr>
                <a:spLocks noChangeArrowheads="1"/>
              </p:cNvSpPr>
              <p:nvPr/>
            </p:nvSpPr>
            <p:spPr bwMode="auto">
              <a:xfrm>
                <a:off x="7296944" y="5021262"/>
                <a:ext cx="801688" cy="798513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56" name="Freeform 26"/>
              <p:cNvSpPr>
                <a:spLocks/>
              </p:cNvSpPr>
              <p:nvPr/>
            </p:nvSpPr>
            <p:spPr bwMode="auto">
              <a:xfrm>
                <a:off x="7461780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57" name="Freeform 27"/>
              <p:cNvSpPr>
                <a:spLocks noEditPoints="1"/>
              </p:cNvSpPr>
              <p:nvPr/>
            </p:nvSpPr>
            <p:spPr bwMode="auto">
              <a:xfrm>
                <a:off x="7564967" y="5165724"/>
                <a:ext cx="96838" cy="134938"/>
              </a:xfrm>
              <a:custGeom>
                <a:avLst/>
                <a:gdLst>
                  <a:gd name="T0" fmla="*/ 18 w 37"/>
                  <a:gd name="T1" fmla="*/ 52 h 52"/>
                  <a:gd name="T2" fmla="*/ 0 w 37"/>
                  <a:gd name="T3" fmla="*/ 27 h 52"/>
                  <a:gd name="T4" fmla="*/ 5 w 37"/>
                  <a:gd name="T5" fmla="*/ 6 h 52"/>
                  <a:gd name="T6" fmla="*/ 19 w 37"/>
                  <a:gd name="T7" fmla="*/ 0 h 52"/>
                  <a:gd name="T8" fmla="*/ 37 w 37"/>
                  <a:gd name="T9" fmla="*/ 26 h 52"/>
                  <a:gd name="T10" fmla="*/ 32 w 37"/>
                  <a:gd name="T11" fmla="*/ 45 h 52"/>
                  <a:gd name="T12" fmla="*/ 18 w 37"/>
                  <a:gd name="T13" fmla="*/ 52 h 52"/>
                  <a:gd name="T14" fmla="*/ 19 w 37"/>
                  <a:gd name="T15" fmla="*/ 8 h 52"/>
                  <a:gd name="T16" fmla="*/ 11 w 37"/>
                  <a:gd name="T17" fmla="*/ 26 h 52"/>
                  <a:gd name="T18" fmla="*/ 19 w 37"/>
                  <a:gd name="T19" fmla="*/ 44 h 52"/>
                  <a:gd name="T20" fmla="*/ 25 w 37"/>
                  <a:gd name="T21" fmla="*/ 26 h 52"/>
                  <a:gd name="T22" fmla="*/ 19 w 37"/>
                  <a:gd name="T2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2">
                    <a:moveTo>
                      <a:pt x="18" y="52"/>
                    </a:moveTo>
                    <a:cubicBezTo>
                      <a:pt x="6" y="52"/>
                      <a:pt x="0" y="44"/>
                      <a:pt x="0" y="27"/>
                    </a:cubicBezTo>
                    <a:cubicBezTo>
                      <a:pt x="0" y="18"/>
                      <a:pt x="2" y="11"/>
                      <a:pt x="5" y="6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8"/>
                      <a:pt x="37" y="26"/>
                    </a:cubicBezTo>
                    <a:cubicBezTo>
                      <a:pt x="37" y="34"/>
                      <a:pt x="35" y="41"/>
                      <a:pt x="32" y="45"/>
                    </a:cubicBezTo>
                    <a:cubicBezTo>
                      <a:pt x="29" y="50"/>
                      <a:pt x="24" y="52"/>
                      <a:pt x="18" y="52"/>
                    </a:cubicBezTo>
                    <a:close/>
                    <a:moveTo>
                      <a:pt x="19" y="8"/>
                    </a:moveTo>
                    <a:cubicBezTo>
                      <a:pt x="14" y="8"/>
                      <a:pt x="11" y="14"/>
                      <a:pt x="11" y="26"/>
                    </a:cubicBezTo>
                    <a:cubicBezTo>
                      <a:pt x="11" y="38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4"/>
                      <a:pt x="23" y="8"/>
                      <a:pt x="1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58" name="Freeform 28"/>
              <p:cNvSpPr>
                <a:spLocks/>
              </p:cNvSpPr>
              <p:nvPr/>
            </p:nvSpPr>
            <p:spPr bwMode="auto">
              <a:xfrm>
                <a:off x="7687205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59" name="Freeform 29"/>
              <p:cNvSpPr>
                <a:spLocks noEditPoints="1"/>
              </p:cNvSpPr>
              <p:nvPr/>
            </p:nvSpPr>
            <p:spPr bwMode="auto">
              <a:xfrm>
                <a:off x="7449080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2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9"/>
                      <a:pt x="25" y="27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60" name="Freeform 30"/>
              <p:cNvSpPr>
                <a:spLocks/>
              </p:cNvSpPr>
              <p:nvPr/>
            </p:nvSpPr>
            <p:spPr bwMode="auto">
              <a:xfrm>
                <a:off x="7554119" y="5351462"/>
                <a:ext cx="55563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61" name="Freeform 31"/>
              <p:cNvSpPr>
                <a:spLocks noEditPoints="1"/>
              </p:cNvSpPr>
              <p:nvPr/>
            </p:nvSpPr>
            <p:spPr bwMode="auto">
              <a:xfrm>
                <a:off x="7649369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8 w 37"/>
                  <a:gd name="T19" fmla="*/ 44 h 53"/>
                  <a:gd name="T20" fmla="*/ 25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1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8" y="44"/>
                    </a:cubicBezTo>
                    <a:cubicBezTo>
                      <a:pt x="23" y="44"/>
                      <a:pt x="25" y="39"/>
                      <a:pt x="25" y="27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62" name="Freeform 32"/>
              <p:cNvSpPr>
                <a:spLocks noEditPoints="1"/>
              </p:cNvSpPr>
              <p:nvPr/>
            </p:nvSpPr>
            <p:spPr bwMode="auto">
              <a:xfrm>
                <a:off x="7423944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63" name="Freeform 33"/>
              <p:cNvSpPr>
                <a:spLocks noEditPoints="1"/>
              </p:cNvSpPr>
              <p:nvPr/>
            </p:nvSpPr>
            <p:spPr bwMode="auto">
              <a:xfrm>
                <a:off x="7539831" y="5540374"/>
                <a:ext cx="96838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5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5" y="38"/>
                      <a:pt x="25" y="26"/>
                    </a:cubicBezTo>
                    <a:cubicBezTo>
                      <a:pt x="25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64" name="Freeform 34"/>
              <p:cNvSpPr>
                <a:spLocks/>
              </p:cNvSpPr>
              <p:nvPr/>
            </p:nvSpPr>
            <p:spPr bwMode="auto">
              <a:xfrm>
                <a:off x="7662069" y="5540374"/>
                <a:ext cx="57150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5 h 52"/>
                  <a:gd name="T12" fmla="*/ 3 w 22"/>
                  <a:gd name="T13" fmla="*/ 16 h 52"/>
                  <a:gd name="T14" fmla="*/ 0 w 22"/>
                  <a:gd name="T15" fmla="*/ 17 h 52"/>
                  <a:gd name="T16" fmla="*/ 0 w 22"/>
                  <a:gd name="T17" fmla="*/ 7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9" y="14"/>
                      <a:pt x="9" y="14"/>
                    </a:cubicBezTo>
                    <a:cubicBezTo>
                      <a:pt x="8" y="15"/>
                      <a:pt x="7" y="15"/>
                      <a:pt x="6" y="15"/>
                    </a:cubicBezTo>
                    <a:cubicBezTo>
                      <a:pt x="5" y="16"/>
                      <a:pt x="4" y="16"/>
                      <a:pt x="3" y="16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1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65" name="Freeform 35"/>
              <p:cNvSpPr>
                <a:spLocks/>
              </p:cNvSpPr>
              <p:nvPr/>
            </p:nvSpPr>
            <p:spPr bwMode="auto">
              <a:xfrm>
                <a:off x="7914217" y="5164137"/>
                <a:ext cx="57150" cy="133350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5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5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66" name="Freeform 36"/>
              <p:cNvSpPr>
                <a:spLocks noEditPoints="1"/>
              </p:cNvSpPr>
              <p:nvPr/>
            </p:nvSpPr>
            <p:spPr bwMode="auto">
              <a:xfrm>
                <a:off x="7876381" y="5351462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7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5"/>
                      <a:pt x="0" y="27"/>
                    </a:cubicBezTo>
                    <a:cubicBezTo>
                      <a:pt x="0" y="19"/>
                      <a:pt x="2" y="12"/>
                      <a:pt x="5" y="7"/>
                    </a:cubicBezTo>
                    <a:cubicBezTo>
                      <a:pt x="8" y="3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2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9"/>
                      <a:pt x="26" y="27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67" name="Freeform 37"/>
              <p:cNvSpPr>
                <a:spLocks noEditPoints="1"/>
              </p:cNvSpPr>
              <p:nvPr/>
            </p:nvSpPr>
            <p:spPr bwMode="auto">
              <a:xfrm>
                <a:off x="7876381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68" name="Freeform 38"/>
              <p:cNvSpPr>
                <a:spLocks noEditPoints="1"/>
              </p:cNvSpPr>
              <p:nvPr/>
            </p:nvSpPr>
            <p:spPr bwMode="auto">
              <a:xfrm>
                <a:off x="7785630" y="5165724"/>
                <a:ext cx="95250" cy="134938"/>
              </a:xfrm>
              <a:custGeom>
                <a:avLst/>
                <a:gdLst>
                  <a:gd name="T0" fmla="*/ 18 w 37"/>
                  <a:gd name="T1" fmla="*/ 52 h 52"/>
                  <a:gd name="T2" fmla="*/ 0 w 37"/>
                  <a:gd name="T3" fmla="*/ 27 h 52"/>
                  <a:gd name="T4" fmla="*/ 5 w 37"/>
                  <a:gd name="T5" fmla="*/ 6 h 52"/>
                  <a:gd name="T6" fmla="*/ 19 w 37"/>
                  <a:gd name="T7" fmla="*/ 0 h 52"/>
                  <a:gd name="T8" fmla="*/ 37 w 37"/>
                  <a:gd name="T9" fmla="*/ 26 h 52"/>
                  <a:gd name="T10" fmla="*/ 32 w 37"/>
                  <a:gd name="T11" fmla="*/ 45 h 52"/>
                  <a:gd name="T12" fmla="*/ 18 w 37"/>
                  <a:gd name="T13" fmla="*/ 52 h 52"/>
                  <a:gd name="T14" fmla="*/ 19 w 37"/>
                  <a:gd name="T15" fmla="*/ 8 h 52"/>
                  <a:gd name="T16" fmla="*/ 11 w 37"/>
                  <a:gd name="T17" fmla="*/ 26 h 52"/>
                  <a:gd name="T18" fmla="*/ 19 w 37"/>
                  <a:gd name="T19" fmla="*/ 44 h 52"/>
                  <a:gd name="T20" fmla="*/ 26 w 37"/>
                  <a:gd name="T21" fmla="*/ 26 h 52"/>
                  <a:gd name="T22" fmla="*/ 19 w 37"/>
                  <a:gd name="T23" fmla="*/ 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2">
                    <a:moveTo>
                      <a:pt x="18" y="52"/>
                    </a:moveTo>
                    <a:cubicBezTo>
                      <a:pt x="6" y="52"/>
                      <a:pt x="0" y="44"/>
                      <a:pt x="0" y="27"/>
                    </a:cubicBezTo>
                    <a:cubicBezTo>
                      <a:pt x="0" y="18"/>
                      <a:pt x="2" y="11"/>
                      <a:pt x="5" y="6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8"/>
                      <a:pt x="37" y="26"/>
                    </a:cubicBezTo>
                    <a:cubicBezTo>
                      <a:pt x="37" y="34"/>
                      <a:pt x="35" y="41"/>
                      <a:pt x="32" y="45"/>
                    </a:cubicBezTo>
                    <a:cubicBezTo>
                      <a:pt x="29" y="50"/>
                      <a:pt x="24" y="52"/>
                      <a:pt x="18" y="52"/>
                    </a:cubicBezTo>
                    <a:close/>
                    <a:moveTo>
                      <a:pt x="19" y="8"/>
                    </a:moveTo>
                    <a:cubicBezTo>
                      <a:pt x="14" y="8"/>
                      <a:pt x="11" y="14"/>
                      <a:pt x="11" y="26"/>
                    </a:cubicBezTo>
                    <a:cubicBezTo>
                      <a:pt x="11" y="38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4"/>
                      <a:pt x="23" y="8"/>
                      <a:pt x="19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69" name="Freeform 39"/>
              <p:cNvSpPr>
                <a:spLocks/>
              </p:cNvSpPr>
              <p:nvPr/>
            </p:nvSpPr>
            <p:spPr bwMode="auto">
              <a:xfrm>
                <a:off x="7773194" y="5351462"/>
                <a:ext cx="57150" cy="134938"/>
              </a:xfrm>
              <a:custGeom>
                <a:avLst/>
                <a:gdLst>
                  <a:gd name="T0" fmla="*/ 22 w 22"/>
                  <a:gd name="T1" fmla="*/ 0 h 52"/>
                  <a:gd name="T2" fmla="*/ 22 w 22"/>
                  <a:gd name="T3" fmla="*/ 52 h 52"/>
                  <a:gd name="T4" fmla="*/ 11 w 22"/>
                  <a:gd name="T5" fmla="*/ 52 h 52"/>
                  <a:gd name="T6" fmla="*/ 11 w 22"/>
                  <a:gd name="T7" fmla="*/ 13 h 52"/>
                  <a:gd name="T8" fmla="*/ 9 w 22"/>
                  <a:gd name="T9" fmla="*/ 14 h 52"/>
                  <a:gd name="T10" fmla="*/ 6 w 22"/>
                  <a:gd name="T11" fmla="*/ 16 h 52"/>
                  <a:gd name="T12" fmla="*/ 3 w 22"/>
                  <a:gd name="T13" fmla="*/ 17 h 52"/>
                  <a:gd name="T14" fmla="*/ 0 w 22"/>
                  <a:gd name="T15" fmla="*/ 17 h 52"/>
                  <a:gd name="T16" fmla="*/ 0 w 22"/>
                  <a:gd name="T17" fmla="*/ 8 h 52"/>
                  <a:gd name="T18" fmla="*/ 8 w 22"/>
                  <a:gd name="T19" fmla="*/ 4 h 52"/>
                  <a:gd name="T20" fmla="*/ 15 w 22"/>
                  <a:gd name="T21" fmla="*/ 0 h 52"/>
                  <a:gd name="T22" fmla="*/ 22 w 22"/>
                  <a:gd name="T2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52">
                    <a:moveTo>
                      <a:pt x="22" y="0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11" y="52"/>
                      <a:pt x="11" y="52"/>
                      <a:pt x="11" y="5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4"/>
                      <a:pt x="9" y="14"/>
                    </a:cubicBezTo>
                    <a:cubicBezTo>
                      <a:pt x="8" y="15"/>
                      <a:pt x="7" y="15"/>
                      <a:pt x="6" y="16"/>
                    </a:cubicBezTo>
                    <a:cubicBezTo>
                      <a:pt x="5" y="16"/>
                      <a:pt x="4" y="16"/>
                      <a:pt x="3" y="17"/>
                    </a:cubicBezTo>
                    <a:cubicBezTo>
                      <a:pt x="2" y="17"/>
                      <a:pt x="1" y="17"/>
                      <a:pt x="0" y="1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7"/>
                      <a:pt x="6" y="6"/>
                      <a:pt x="8" y="4"/>
                    </a:cubicBezTo>
                    <a:cubicBezTo>
                      <a:pt x="11" y="3"/>
                      <a:pt x="13" y="2"/>
                      <a:pt x="15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  <p:sp>
            <p:nvSpPr>
              <p:cNvPr id="170" name="Freeform 40"/>
              <p:cNvSpPr>
                <a:spLocks noEditPoints="1"/>
              </p:cNvSpPr>
              <p:nvPr/>
            </p:nvSpPr>
            <p:spPr bwMode="auto">
              <a:xfrm>
                <a:off x="7760494" y="5540374"/>
                <a:ext cx="95250" cy="138113"/>
              </a:xfrm>
              <a:custGeom>
                <a:avLst/>
                <a:gdLst>
                  <a:gd name="T0" fmla="*/ 18 w 37"/>
                  <a:gd name="T1" fmla="*/ 53 h 53"/>
                  <a:gd name="T2" fmla="*/ 0 w 37"/>
                  <a:gd name="T3" fmla="*/ 27 h 53"/>
                  <a:gd name="T4" fmla="*/ 5 w 37"/>
                  <a:gd name="T5" fmla="*/ 7 h 53"/>
                  <a:gd name="T6" fmla="*/ 19 w 37"/>
                  <a:gd name="T7" fmla="*/ 0 h 53"/>
                  <a:gd name="T8" fmla="*/ 37 w 37"/>
                  <a:gd name="T9" fmla="*/ 26 h 53"/>
                  <a:gd name="T10" fmla="*/ 32 w 37"/>
                  <a:gd name="T11" fmla="*/ 46 h 53"/>
                  <a:gd name="T12" fmla="*/ 18 w 37"/>
                  <a:gd name="T13" fmla="*/ 53 h 53"/>
                  <a:gd name="T14" fmla="*/ 19 w 37"/>
                  <a:gd name="T15" fmla="*/ 9 h 53"/>
                  <a:gd name="T16" fmla="*/ 11 w 37"/>
                  <a:gd name="T17" fmla="*/ 27 h 53"/>
                  <a:gd name="T18" fmla="*/ 19 w 37"/>
                  <a:gd name="T19" fmla="*/ 44 h 53"/>
                  <a:gd name="T20" fmla="*/ 26 w 37"/>
                  <a:gd name="T21" fmla="*/ 26 h 53"/>
                  <a:gd name="T22" fmla="*/ 19 w 37"/>
                  <a:gd name="T23" fmla="*/ 9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53">
                    <a:moveTo>
                      <a:pt x="18" y="53"/>
                    </a:moveTo>
                    <a:cubicBezTo>
                      <a:pt x="6" y="53"/>
                      <a:pt x="0" y="44"/>
                      <a:pt x="0" y="27"/>
                    </a:cubicBezTo>
                    <a:cubicBezTo>
                      <a:pt x="0" y="18"/>
                      <a:pt x="2" y="12"/>
                      <a:pt x="5" y="7"/>
                    </a:cubicBezTo>
                    <a:cubicBezTo>
                      <a:pt x="8" y="2"/>
                      <a:pt x="13" y="0"/>
                      <a:pt x="19" y="0"/>
                    </a:cubicBezTo>
                    <a:cubicBezTo>
                      <a:pt x="31" y="0"/>
                      <a:pt x="37" y="9"/>
                      <a:pt x="37" y="26"/>
                    </a:cubicBezTo>
                    <a:cubicBezTo>
                      <a:pt x="37" y="35"/>
                      <a:pt x="35" y="41"/>
                      <a:pt x="32" y="46"/>
                    </a:cubicBezTo>
                    <a:cubicBezTo>
                      <a:pt x="29" y="51"/>
                      <a:pt x="24" y="53"/>
                      <a:pt x="18" y="53"/>
                    </a:cubicBezTo>
                    <a:close/>
                    <a:moveTo>
                      <a:pt x="19" y="9"/>
                    </a:moveTo>
                    <a:cubicBezTo>
                      <a:pt x="14" y="9"/>
                      <a:pt x="11" y="15"/>
                      <a:pt x="11" y="27"/>
                    </a:cubicBezTo>
                    <a:cubicBezTo>
                      <a:pt x="11" y="39"/>
                      <a:pt x="14" y="44"/>
                      <a:pt x="19" y="44"/>
                    </a:cubicBezTo>
                    <a:cubicBezTo>
                      <a:pt x="23" y="44"/>
                      <a:pt x="26" y="38"/>
                      <a:pt x="26" y="26"/>
                    </a:cubicBezTo>
                    <a:cubicBezTo>
                      <a:pt x="26" y="15"/>
                      <a:pt x="23" y="9"/>
                      <a:pt x="19" y="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rgbClr val="000000"/>
                  </a:solidFill>
                  <a:latin typeface="Verdana" pitchFamily="34" charset="0"/>
                  <a:cs typeface="Arial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29370" y="3807064"/>
              <a:ext cx="2312032" cy="1102039"/>
              <a:chOff x="532768" y="4781453"/>
              <a:chExt cx="3660782" cy="1744926"/>
            </a:xfrm>
          </p:grpSpPr>
          <p:grpSp>
            <p:nvGrpSpPr>
              <p:cNvPr id="19" name="Group 18"/>
              <p:cNvGrpSpPr>
                <a:grpSpLocks noChangeAspect="1"/>
              </p:cNvGrpSpPr>
              <p:nvPr/>
            </p:nvGrpSpPr>
            <p:grpSpPr>
              <a:xfrm>
                <a:off x="2438834" y="4781453"/>
                <a:ext cx="801688" cy="798513"/>
                <a:chOff x="7296944" y="5021262"/>
                <a:chExt cx="801688" cy="798513"/>
              </a:xfrm>
            </p:grpSpPr>
            <p:sp>
              <p:nvSpPr>
                <p:cNvPr id="139" name="Rectangle 25"/>
                <p:cNvSpPr>
                  <a:spLocks noChangeArrowheads="1"/>
                </p:cNvSpPr>
                <p:nvPr/>
              </p:nvSpPr>
              <p:spPr bwMode="auto">
                <a:xfrm>
                  <a:off x="7296944" y="5021262"/>
                  <a:ext cx="801688" cy="798513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40" name="Freeform 26"/>
                <p:cNvSpPr>
                  <a:spLocks/>
                </p:cNvSpPr>
                <p:nvPr/>
              </p:nvSpPr>
              <p:spPr bwMode="auto">
                <a:xfrm>
                  <a:off x="7461780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41" name="Freeform 27"/>
                <p:cNvSpPr>
                  <a:spLocks noEditPoints="1"/>
                </p:cNvSpPr>
                <p:nvPr/>
              </p:nvSpPr>
              <p:spPr bwMode="auto">
                <a:xfrm>
                  <a:off x="7564967" y="5165724"/>
                  <a:ext cx="96838" cy="134938"/>
                </a:xfrm>
                <a:custGeom>
                  <a:avLst/>
                  <a:gdLst>
                    <a:gd name="T0" fmla="*/ 18 w 37"/>
                    <a:gd name="T1" fmla="*/ 52 h 52"/>
                    <a:gd name="T2" fmla="*/ 0 w 37"/>
                    <a:gd name="T3" fmla="*/ 27 h 52"/>
                    <a:gd name="T4" fmla="*/ 5 w 37"/>
                    <a:gd name="T5" fmla="*/ 6 h 52"/>
                    <a:gd name="T6" fmla="*/ 19 w 37"/>
                    <a:gd name="T7" fmla="*/ 0 h 52"/>
                    <a:gd name="T8" fmla="*/ 37 w 37"/>
                    <a:gd name="T9" fmla="*/ 26 h 52"/>
                    <a:gd name="T10" fmla="*/ 32 w 37"/>
                    <a:gd name="T11" fmla="*/ 45 h 52"/>
                    <a:gd name="T12" fmla="*/ 18 w 37"/>
                    <a:gd name="T13" fmla="*/ 52 h 52"/>
                    <a:gd name="T14" fmla="*/ 19 w 37"/>
                    <a:gd name="T15" fmla="*/ 8 h 52"/>
                    <a:gd name="T16" fmla="*/ 11 w 37"/>
                    <a:gd name="T17" fmla="*/ 26 h 52"/>
                    <a:gd name="T18" fmla="*/ 19 w 37"/>
                    <a:gd name="T19" fmla="*/ 44 h 52"/>
                    <a:gd name="T20" fmla="*/ 25 w 37"/>
                    <a:gd name="T21" fmla="*/ 26 h 52"/>
                    <a:gd name="T22" fmla="*/ 19 w 37"/>
                    <a:gd name="T23" fmla="*/ 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2">
                      <a:moveTo>
                        <a:pt x="18" y="52"/>
                      </a:moveTo>
                      <a:cubicBezTo>
                        <a:pt x="6" y="52"/>
                        <a:pt x="0" y="44"/>
                        <a:pt x="0" y="27"/>
                      </a:cubicBezTo>
                      <a:cubicBezTo>
                        <a:pt x="0" y="18"/>
                        <a:pt x="2" y="11"/>
                        <a:pt x="5" y="6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8"/>
                        <a:pt x="37" y="26"/>
                      </a:cubicBezTo>
                      <a:cubicBezTo>
                        <a:pt x="37" y="34"/>
                        <a:pt x="35" y="41"/>
                        <a:pt x="32" y="45"/>
                      </a:cubicBezTo>
                      <a:cubicBezTo>
                        <a:pt x="29" y="50"/>
                        <a:pt x="24" y="52"/>
                        <a:pt x="18" y="52"/>
                      </a:cubicBezTo>
                      <a:close/>
                      <a:moveTo>
                        <a:pt x="19" y="8"/>
                      </a:moveTo>
                      <a:cubicBezTo>
                        <a:pt x="14" y="8"/>
                        <a:pt x="11" y="14"/>
                        <a:pt x="11" y="26"/>
                      </a:cubicBezTo>
                      <a:cubicBezTo>
                        <a:pt x="11" y="38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4"/>
                        <a:pt x="23" y="8"/>
                        <a:pt x="19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42" name="Freeform 28"/>
                <p:cNvSpPr>
                  <a:spLocks/>
                </p:cNvSpPr>
                <p:nvPr/>
              </p:nvSpPr>
              <p:spPr bwMode="auto">
                <a:xfrm>
                  <a:off x="7687205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9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43" name="Freeform 29"/>
                <p:cNvSpPr>
                  <a:spLocks noEditPoints="1"/>
                </p:cNvSpPr>
                <p:nvPr/>
              </p:nvSpPr>
              <p:spPr bwMode="auto">
                <a:xfrm>
                  <a:off x="7449080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2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9"/>
                        <a:pt x="25" y="27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44" name="Freeform 30"/>
                <p:cNvSpPr>
                  <a:spLocks/>
                </p:cNvSpPr>
                <p:nvPr/>
              </p:nvSpPr>
              <p:spPr bwMode="auto">
                <a:xfrm>
                  <a:off x="7554119" y="5351462"/>
                  <a:ext cx="55563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45" name="Freeform 31"/>
                <p:cNvSpPr>
                  <a:spLocks noEditPoints="1"/>
                </p:cNvSpPr>
                <p:nvPr/>
              </p:nvSpPr>
              <p:spPr bwMode="auto">
                <a:xfrm>
                  <a:off x="7649369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8 w 37"/>
                    <a:gd name="T19" fmla="*/ 44 h 53"/>
                    <a:gd name="T20" fmla="*/ 25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1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8" y="44"/>
                      </a:cubicBezTo>
                      <a:cubicBezTo>
                        <a:pt x="23" y="44"/>
                        <a:pt x="25" y="39"/>
                        <a:pt x="25" y="27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46" name="Freeform 32"/>
                <p:cNvSpPr>
                  <a:spLocks noEditPoints="1"/>
                </p:cNvSpPr>
                <p:nvPr/>
              </p:nvSpPr>
              <p:spPr bwMode="auto">
                <a:xfrm>
                  <a:off x="7423944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47" name="Freeform 33"/>
                <p:cNvSpPr>
                  <a:spLocks noEditPoints="1"/>
                </p:cNvSpPr>
                <p:nvPr/>
              </p:nvSpPr>
              <p:spPr bwMode="auto">
                <a:xfrm>
                  <a:off x="7539831" y="5540374"/>
                  <a:ext cx="96838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48" name="Freeform 34"/>
                <p:cNvSpPr>
                  <a:spLocks/>
                </p:cNvSpPr>
                <p:nvPr/>
              </p:nvSpPr>
              <p:spPr bwMode="auto">
                <a:xfrm>
                  <a:off x="7662069" y="5540374"/>
                  <a:ext cx="57150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5 h 52"/>
                    <a:gd name="T12" fmla="*/ 3 w 22"/>
                    <a:gd name="T13" fmla="*/ 16 h 52"/>
                    <a:gd name="T14" fmla="*/ 0 w 22"/>
                    <a:gd name="T15" fmla="*/ 17 h 52"/>
                    <a:gd name="T16" fmla="*/ 0 w 22"/>
                    <a:gd name="T17" fmla="*/ 7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9" y="14"/>
                        <a:pt x="9" y="14"/>
                      </a:cubicBezTo>
                      <a:cubicBezTo>
                        <a:pt x="8" y="15"/>
                        <a:pt x="7" y="15"/>
                        <a:pt x="6" y="15"/>
                      </a:cubicBezTo>
                      <a:cubicBezTo>
                        <a:pt x="5" y="16"/>
                        <a:pt x="4" y="16"/>
                        <a:pt x="3" y="16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1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49" name="Freeform 35"/>
                <p:cNvSpPr>
                  <a:spLocks/>
                </p:cNvSpPr>
                <p:nvPr/>
              </p:nvSpPr>
              <p:spPr bwMode="auto">
                <a:xfrm>
                  <a:off x="7914217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50" name="Freeform 36"/>
                <p:cNvSpPr>
                  <a:spLocks noEditPoints="1"/>
                </p:cNvSpPr>
                <p:nvPr/>
              </p:nvSpPr>
              <p:spPr bwMode="auto">
                <a:xfrm>
                  <a:off x="7876381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2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9"/>
                        <a:pt x="26" y="27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51" name="Freeform 37"/>
                <p:cNvSpPr>
                  <a:spLocks noEditPoints="1"/>
                </p:cNvSpPr>
                <p:nvPr/>
              </p:nvSpPr>
              <p:spPr bwMode="auto">
                <a:xfrm>
                  <a:off x="7876381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52" name="Freeform 38"/>
                <p:cNvSpPr>
                  <a:spLocks noEditPoints="1"/>
                </p:cNvSpPr>
                <p:nvPr/>
              </p:nvSpPr>
              <p:spPr bwMode="auto">
                <a:xfrm>
                  <a:off x="7785630" y="5165724"/>
                  <a:ext cx="95250" cy="134938"/>
                </a:xfrm>
                <a:custGeom>
                  <a:avLst/>
                  <a:gdLst>
                    <a:gd name="T0" fmla="*/ 18 w 37"/>
                    <a:gd name="T1" fmla="*/ 52 h 52"/>
                    <a:gd name="T2" fmla="*/ 0 w 37"/>
                    <a:gd name="T3" fmla="*/ 27 h 52"/>
                    <a:gd name="T4" fmla="*/ 5 w 37"/>
                    <a:gd name="T5" fmla="*/ 6 h 52"/>
                    <a:gd name="T6" fmla="*/ 19 w 37"/>
                    <a:gd name="T7" fmla="*/ 0 h 52"/>
                    <a:gd name="T8" fmla="*/ 37 w 37"/>
                    <a:gd name="T9" fmla="*/ 26 h 52"/>
                    <a:gd name="T10" fmla="*/ 32 w 37"/>
                    <a:gd name="T11" fmla="*/ 45 h 52"/>
                    <a:gd name="T12" fmla="*/ 18 w 37"/>
                    <a:gd name="T13" fmla="*/ 52 h 52"/>
                    <a:gd name="T14" fmla="*/ 19 w 37"/>
                    <a:gd name="T15" fmla="*/ 8 h 52"/>
                    <a:gd name="T16" fmla="*/ 11 w 37"/>
                    <a:gd name="T17" fmla="*/ 26 h 52"/>
                    <a:gd name="T18" fmla="*/ 19 w 37"/>
                    <a:gd name="T19" fmla="*/ 44 h 52"/>
                    <a:gd name="T20" fmla="*/ 26 w 37"/>
                    <a:gd name="T21" fmla="*/ 26 h 52"/>
                    <a:gd name="T22" fmla="*/ 19 w 37"/>
                    <a:gd name="T23" fmla="*/ 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2">
                      <a:moveTo>
                        <a:pt x="18" y="52"/>
                      </a:moveTo>
                      <a:cubicBezTo>
                        <a:pt x="6" y="52"/>
                        <a:pt x="0" y="44"/>
                        <a:pt x="0" y="27"/>
                      </a:cubicBezTo>
                      <a:cubicBezTo>
                        <a:pt x="0" y="18"/>
                        <a:pt x="2" y="11"/>
                        <a:pt x="5" y="6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8"/>
                        <a:pt x="37" y="26"/>
                      </a:cubicBezTo>
                      <a:cubicBezTo>
                        <a:pt x="37" y="34"/>
                        <a:pt x="35" y="41"/>
                        <a:pt x="32" y="45"/>
                      </a:cubicBezTo>
                      <a:cubicBezTo>
                        <a:pt x="29" y="50"/>
                        <a:pt x="24" y="52"/>
                        <a:pt x="18" y="52"/>
                      </a:cubicBezTo>
                      <a:close/>
                      <a:moveTo>
                        <a:pt x="19" y="8"/>
                      </a:moveTo>
                      <a:cubicBezTo>
                        <a:pt x="14" y="8"/>
                        <a:pt x="11" y="14"/>
                        <a:pt x="11" y="26"/>
                      </a:cubicBezTo>
                      <a:cubicBezTo>
                        <a:pt x="11" y="38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4"/>
                        <a:pt x="23" y="8"/>
                        <a:pt x="19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53" name="Freeform 39"/>
                <p:cNvSpPr>
                  <a:spLocks/>
                </p:cNvSpPr>
                <p:nvPr/>
              </p:nvSpPr>
              <p:spPr bwMode="auto">
                <a:xfrm>
                  <a:off x="7773194" y="5351462"/>
                  <a:ext cx="57150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54" name="Freeform 40"/>
                <p:cNvSpPr>
                  <a:spLocks noEditPoints="1"/>
                </p:cNvSpPr>
                <p:nvPr/>
              </p:nvSpPr>
              <p:spPr bwMode="auto">
                <a:xfrm>
                  <a:off x="7760494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20" name="Group 19"/>
              <p:cNvGrpSpPr>
                <a:grpSpLocks noChangeAspect="1"/>
              </p:cNvGrpSpPr>
              <p:nvPr/>
            </p:nvGrpSpPr>
            <p:grpSpPr>
              <a:xfrm>
                <a:off x="1480737" y="5727866"/>
                <a:ext cx="801688" cy="798513"/>
                <a:chOff x="7296944" y="5021262"/>
                <a:chExt cx="801688" cy="798513"/>
              </a:xfrm>
            </p:grpSpPr>
            <p:sp>
              <p:nvSpPr>
                <p:cNvPr id="123" name="Rectangle 25"/>
                <p:cNvSpPr>
                  <a:spLocks noChangeArrowheads="1"/>
                </p:cNvSpPr>
                <p:nvPr/>
              </p:nvSpPr>
              <p:spPr bwMode="auto">
                <a:xfrm>
                  <a:off x="7296944" y="5021262"/>
                  <a:ext cx="801688" cy="798513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24" name="Freeform 26"/>
                <p:cNvSpPr>
                  <a:spLocks noChangeAspect="1"/>
                </p:cNvSpPr>
                <p:nvPr/>
              </p:nvSpPr>
              <p:spPr bwMode="auto">
                <a:xfrm>
                  <a:off x="7461780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25" name="Freeform 27"/>
                <p:cNvSpPr>
                  <a:spLocks noEditPoints="1"/>
                </p:cNvSpPr>
                <p:nvPr/>
              </p:nvSpPr>
              <p:spPr bwMode="auto">
                <a:xfrm>
                  <a:off x="7564967" y="5165724"/>
                  <a:ext cx="96838" cy="134938"/>
                </a:xfrm>
                <a:custGeom>
                  <a:avLst/>
                  <a:gdLst>
                    <a:gd name="T0" fmla="*/ 18 w 37"/>
                    <a:gd name="T1" fmla="*/ 52 h 52"/>
                    <a:gd name="T2" fmla="*/ 0 w 37"/>
                    <a:gd name="T3" fmla="*/ 27 h 52"/>
                    <a:gd name="T4" fmla="*/ 5 w 37"/>
                    <a:gd name="T5" fmla="*/ 6 h 52"/>
                    <a:gd name="T6" fmla="*/ 19 w 37"/>
                    <a:gd name="T7" fmla="*/ 0 h 52"/>
                    <a:gd name="T8" fmla="*/ 37 w 37"/>
                    <a:gd name="T9" fmla="*/ 26 h 52"/>
                    <a:gd name="T10" fmla="*/ 32 w 37"/>
                    <a:gd name="T11" fmla="*/ 45 h 52"/>
                    <a:gd name="T12" fmla="*/ 18 w 37"/>
                    <a:gd name="T13" fmla="*/ 52 h 52"/>
                    <a:gd name="T14" fmla="*/ 19 w 37"/>
                    <a:gd name="T15" fmla="*/ 8 h 52"/>
                    <a:gd name="T16" fmla="*/ 11 w 37"/>
                    <a:gd name="T17" fmla="*/ 26 h 52"/>
                    <a:gd name="T18" fmla="*/ 19 w 37"/>
                    <a:gd name="T19" fmla="*/ 44 h 52"/>
                    <a:gd name="T20" fmla="*/ 25 w 37"/>
                    <a:gd name="T21" fmla="*/ 26 h 52"/>
                    <a:gd name="T22" fmla="*/ 19 w 37"/>
                    <a:gd name="T23" fmla="*/ 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2">
                      <a:moveTo>
                        <a:pt x="18" y="52"/>
                      </a:moveTo>
                      <a:cubicBezTo>
                        <a:pt x="6" y="52"/>
                        <a:pt x="0" y="44"/>
                        <a:pt x="0" y="27"/>
                      </a:cubicBezTo>
                      <a:cubicBezTo>
                        <a:pt x="0" y="18"/>
                        <a:pt x="2" y="11"/>
                        <a:pt x="5" y="6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8"/>
                        <a:pt x="37" y="26"/>
                      </a:cubicBezTo>
                      <a:cubicBezTo>
                        <a:pt x="37" y="34"/>
                        <a:pt x="35" y="41"/>
                        <a:pt x="32" y="45"/>
                      </a:cubicBezTo>
                      <a:cubicBezTo>
                        <a:pt x="29" y="50"/>
                        <a:pt x="24" y="52"/>
                        <a:pt x="18" y="52"/>
                      </a:cubicBezTo>
                      <a:close/>
                      <a:moveTo>
                        <a:pt x="19" y="8"/>
                      </a:moveTo>
                      <a:cubicBezTo>
                        <a:pt x="14" y="8"/>
                        <a:pt x="11" y="14"/>
                        <a:pt x="11" y="26"/>
                      </a:cubicBezTo>
                      <a:cubicBezTo>
                        <a:pt x="11" y="38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4"/>
                        <a:pt x="23" y="8"/>
                        <a:pt x="19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26" name="Freeform 28"/>
                <p:cNvSpPr>
                  <a:spLocks/>
                </p:cNvSpPr>
                <p:nvPr/>
              </p:nvSpPr>
              <p:spPr bwMode="auto">
                <a:xfrm>
                  <a:off x="7687205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9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27" name="Freeform 29"/>
                <p:cNvSpPr>
                  <a:spLocks noEditPoints="1"/>
                </p:cNvSpPr>
                <p:nvPr/>
              </p:nvSpPr>
              <p:spPr bwMode="auto">
                <a:xfrm>
                  <a:off x="7449080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2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9"/>
                        <a:pt x="25" y="27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28" name="Freeform 30"/>
                <p:cNvSpPr>
                  <a:spLocks/>
                </p:cNvSpPr>
                <p:nvPr/>
              </p:nvSpPr>
              <p:spPr bwMode="auto">
                <a:xfrm>
                  <a:off x="7554119" y="5351462"/>
                  <a:ext cx="55563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29" name="Freeform 31"/>
                <p:cNvSpPr>
                  <a:spLocks noEditPoints="1"/>
                </p:cNvSpPr>
                <p:nvPr/>
              </p:nvSpPr>
              <p:spPr bwMode="auto">
                <a:xfrm>
                  <a:off x="7649369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8 w 37"/>
                    <a:gd name="T19" fmla="*/ 44 h 53"/>
                    <a:gd name="T20" fmla="*/ 25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1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8" y="44"/>
                      </a:cubicBezTo>
                      <a:cubicBezTo>
                        <a:pt x="23" y="44"/>
                        <a:pt x="25" y="39"/>
                        <a:pt x="25" y="27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30" name="Freeform 32"/>
                <p:cNvSpPr>
                  <a:spLocks noEditPoints="1"/>
                </p:cNvSpPr>
                <p:nvPr/>
              </p:nvSpPr>
              <p:spPr bwMode="auto">
                <a:xfrm>
                  <a:off x="7423944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31" name="Freeform 33"/>
                <p:cNvSpPr>
                  <a:spLocks noEditPoints="1"/>
                </p:cNvSpPr>
                <p:nvPr/>
              </p:nvSpPr>
              <p:spPr bwMode="auto">
                <a:xfrm>
                  <a:off x="7539831" y="5540374"/>
                  <a:ext cx="96838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32" name="Freeform 34"/>
                <p:cNvSpPr>
                  <a:spLocks/>
                </p:cNvSpPr>
                <p:nvPr/>
              </p:nvSpPr>
              <p:spPr bwMode="auto">
                <a:xfrm>
                  <a:off x="7662069" y="5540374"/>
                  <a:ext cx="57150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5 h 52"/>
                    <a:gd name="T12" fmla="*/ 3 w 22"/>
                    <a:gd name="T13" fmla="*/ 16 h 52"/>
                    <a:gd name="T14" fmla="*/ 0 w 22"/>
                    <a:gd name="T15" fmla="*/ 17 h 52"/>
                    <a:gd name="T16" fmla="*/ 0 w 22"/>
                    <a:gd name="T17" fmla="*/ 7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9" y="14"/>
                        <a:pt x="9" y="14"/>
                      </a:cubicBezTo>
                      <a:cubicBezTo>
                        <a:pt x="8" y="15"/>
                        <a:pt x="7" y="15"/>
                        <a:pt x="6" y="15"/>
                      </a:cubicBezTo>
                      <a:cubicBezTo>
                        <a:pt x="5" y="16"/>
                        <a:pt x="4" y="16"/>
                        <a:pt x="3" y="16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1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33" name="Freeform 35"/>
                <p:cNvSpPr>
                  <a:spLocks/>
                </p:cNvSpPr>
                <p:nvPr/>
              </p:nvSpPr>
              <p:spPr bwMode="auto">
                <a:xfrm>
                  <a:off x="7914217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34" name="Freeform 36"/>
                <p:cNvSpPr>
                  <a:spLocks noEditPoints="1"/>
                </p:cNvSpPr>
                <p:nvPr/>
              </p:nvSpPr>
              <p:spPr bwMode="auto">
                <a:xfrm>
                  <a:off x="7876381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2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9"/>
                        <a:pt x="26" y="27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35" name="Freeform 37"/>
                <p:cNvSpPr>
                  <a:spLocks noEditPoints="1"/>
                </p:cNvSpPr>
                <p:nvPr/>
              </p:nvSpPr>
              <p:spPr bwMode="auto">
                <a:xfrm>
                  <a:off x="7876381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36" name="Freeform 38"/>
                <p:cNvSpPr>
                  <a:spLocks noEditPoints="1"/>
                </p:cNvSpPr>
                <p:nvPr/>
              </p:nvSpPr>
              <p:spPr bwMode="auto">
                <a:xfrm>
                  <a:off x="7785630" y="5165724"/>
                  <a:ext cx="95250" cy="134938"/>
                </a:xfrm>
                <a:custGeom>
                  <a:avLst/>
                  <a:gdLst>
                    <a:gd name="T0" fmla="*/ 18 w 37"/>
                    <a:gd name="T1" fmla="*/ 52 h 52"/>
                    <a:gd name="T2" fmla="*/ 0 w 37"/>
                    <a:gd name="T3" fmla="*/ 27 h 52"/>
                    <a:gd name="T4" fmla="*/ 5 w 37"/>
                    <a:gd name="T5" fmla="*/ 6 h 52"/>
                    <a:gd name="T6" fmla="*/ 19 w 37"/>
                    <a:gd name="T7" fmla="*/ 0 h 52"/>
                    <a:gd name="T8" fmla="*/ 37 w 37"/>
                    <a:gd name="T9" fmla="*/ 26 h 52"/>
                    <a:gd name="T10" fmla="*/ 32 w 37"/>
                    <a:gd name="T11" fmla="*/ 45 h 52"/>
                    <a:gd name="T12" fmla="*/ 18 w 37"/>
                    <a:gd name="T13" fmla="*/ 52 h 52"/>
                    <a:gd name="T14" fmla="*/ 19 w 37"/>
                    <a:gd name="T15" fmla="*/ 8 h 52"/>
                    <a:gd name="T16" fmla="*/ 11 w 37"/>
                    <a:gd name="T17" fmla="*/ 26 h 52"/>
                    <a:gd name="T18" fmla="*/ 19 w 37"/>
                    <a:gd name="T19" fmla="*/ 44 h 52"/>
                    <a:gd name="T20" fmla="*/ 26 w 37"/>
                    <a:gd name="T21" fmla="*/ 26 h 52"/>
                    <a:gd name="T22" fmla="*/ 19 w 37"/>
                    <a:gd name="T23" fmla="*/ 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2">
                      <a:moveTo>
                        <a:pt x="18" y="52"/>
                      </a:moveTo>
                      <a:cubicBezTo>
                        <a:pt x="6" y="52"/>
                        <a:pt x="0" y="44"/>
                        <a:pt x="0" y="27"/>
                      </a:cubicBezTo>
                      <a:cubicBezTo>
                        <a:pt x="0" y="18"/>
                        <a:pt x="2" y="11"/>
                        <a:pt x="5" y="6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8"/>
                        <a:pt x="37" y="26"/>
                      </a:cubicBezTo>
                      <a:cubicBezTo>
                        <a:pt x="37" y="34"/>
                        <a:pt x="35" y="41"/>
                        <a:pt x="32" y="45"/>
                      </a:cubicBezTo>
                      <a:cubicBezTo>
                        <a:pt x="29" y="50"/>
                        <a:pt x="24" y="52"/>
                        <a:pt x="18" y="52"/>
                      </a:cubicBezTo>
                      <a:close/>
                      <a:moveTo>
                        <a:pt x="19" y="8"/>
                      </a:moveTo>
                      <a:cubicBezTo>
                        <a:pt x="14" y="8"/>
                        <a:pt x="11" y="14"/>
                        <a:pt x="11" y="26"/>
                      </a:cubicBezTo>
                      <a:cubicBezTo>
                        <a:pt x="11" y="38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4"/>
                        <a:pt x="23" y="8"/>
                        <a:pt x="19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37" name="Freeform 39"/>
                <p:cNvSpPr>
                  <a:spLocks/>
                </p:cNvSpPr>
                <p:nvPr/>
              </p:nvSpPr>
              <p:spPr bwMode="auto">
                <a:xfrm>
                  <a:off x="7773194" y="5351462"/>
                  <a:ext cx="57150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38" name="Freeform 40"/>
                <p:cNvSpPr>
                  <a:spLocks noEditPoints="1"/>
                </p:cNvSpPr>
                <p:nvPr/>
              </p:nvSpPr>
              <p:spPr bwMode="auto">
                <a:xfrm>
                  <a:off x="7760494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21" name="Group 20"/>
              <p:cNvGrpSpPr>
                <a:grpSpLocks noChangeAspect="1"/>
              </p:cNvGrpSpPr>
              <p:nvPr/>
            </p:nvGrpSpPr>
            <p:grpSpPr>
              <a:xfrm>
                <a:off x="3391868" y="4781453"/>
                <a:ext cx="801682" cy="798506"/>
                <a:chOff x="7296944" y="5021262"/>
                <a:chExt cx="801688" cy="798513"/>
              </a:xfrm>
            </p:grpSpPr>
            <p:sp>
              <p:nvSpPr>
                <p:cNvPr id="107" name="Rectangle 25"/>
                <p:cNvSpPr>
                  <a:spLocks noChangeArrowheads="1"/>
                </p:cNvSpPr>
                <p:nvPr/>
              </p:nvSpPr>
              <p:spPr bwMode="auto">
                <a:xfrm>
                  <a:off x="7296944" y="5021262"/>
                  <a:ext cx="801688" cy="798513"/>
                </a:xfrm>
                <a:prstGeom prst="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08" name="Freeform 26"/>
                <p:cNvSpPr>
                  <a:spLocks/>
                </p:cNvSpPr>
                <p:nvPr/>
              </p:nvSpPr>
              <p:spPr bwMode="auto">
                <a:xfrm>
                  <a:off x="7461780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09" name="Freeform 27"/>
                <p:cNvSpPr>
                  <a:spLocks noEditPoints="1"/>
                </p:cNvSpPr>
                <p:nvPr/>
              </p:nvSpPr>
              <p:spPr bwMode="auto">
                <a:xfrm>
                  <a:off x="7564967" y="5165724"/>
                  <a:ext cx="96838" cy="134938"/>
                </a:xfrm>
                <a:custGeom>
                  <a:avLst/>
                  <a:gdLst>
                    <a:gd name="T0" fmla="*/ 18 w 37"/>
                    <a:gd name="T1" fmla="*/ 52 h 52"/>
                    <a:gd name="T2" fmla="*/ 0 w 37"/>
                    <a:gd name="T3" fmla="*/ 27 h 52"/>
                    <a:gd name="T4" fmla="*/ 5 w 37"/>
                    <a:gd name="T5" fmla="*/ 6 h 52"/>
                    <a:gd name="T6" fmla="*/ 19 w 37"/>
                    <a:gd name="T7" fmla="*/ 0 h 52"/>
                    <a:gd name="T8" fmla="*/ 37 w 37"/>
                    <a:gd name="T9" fmla="*/ 26 h 52"/>
                    <a:gd name="T10" fmla="*/ 32 w 37"/>
                    <a:gd name="T11" fmla="*/ 45 h 52"/>
                    <a:gd name="T12" fmla="*/ 18 w 37"/>
                    <a:gd name="T13" fmla="*/ 52 h 52"/>
                    <a:gd name="T14" fmla="*/ 19 w 37"/>
                    <a:gd name="T15" fmla="*/ 8 h 52"/>
                    <a:gd name="T16" fmla="*/ 11 w 37"/>
                    <a:gd name="T17" fmla="*/ 26 h 52"/>
                    <a:gd name="T18" fmla="*/ 19 w 37"/>
                    <a:gd name="T19" fmla="*/ 44 h 52"/>
                    <a:gd name="T20" fmla="*/ 25 w 37"/>
                    <a:gd name="T21" fmla="*/ 26 h 52"/>
                    <a:gd name="T22" fmla="*/ 19 w 37"/>
                    <a:gd name="T23" fmla="*/ 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2">
                      <a:moveTo>
                        <a:pt x="18" y="52"/>
                      </a:moveTo>
                      <a:cubicBezTo>
                        <a:pt x="6" y="52"/>
                        <a:pt x="0" y="44"/>
                        <a:pt x="0" y="27"/>
                      </a:cubicBezTo>
                      <a:cubicBezTo>
                        <a:pt x="0" y="18"/>
                        <a:pt x="2" y="11"/>
                        <a:pt x="5" y="6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8"/>
                        <a:pt x="37" y="26"/>
                      </a:cubicBezTo>
                      <a:cubicBezTo>
                        <a:pt x="37" y="34"/>
                        <a:pt x="35" y="41"/>
                        <a:pt x="32" y="45"/>
                      </a:cubicBezTo>
                      <a:cubicBezTo>
                        <a:pt x="29" y="50"/>
                        <a:pt x="24" y="52"/>
                        <a:pt x="18" y="52"/>
                      </a:cubicBezTo>
                      <a:close/>
                      <a:moveTo>
                        <a:pt x="19" y="8"/>
                      </a:moveTo>
                      <a:cubicBezTo>
                        <a:pt x="14" y="8"/>
                        <a:pt x="11" y="14"/>
                        <a:pt x="11" y="26"/>
                      </a:cubicBezTo>
                      <a:cubicBezTo>
                        <a:pt x="11" y="38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4"/>
                        <a:pt x="23" y="8"/>
                        <a:pt x="19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10" name="Freeform 28"/>
                <p:cNvSpPr>
                  <a:spLocks/>
                </p:cNvSpPr>
                <p:nvPr/>
              </p:nvSpPr>
              <p:spPr bwMode="auto">
                <a:xfrm>
                  <a:off x="7687205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9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11" name="Freeform 29"/>
                <p:cNvSpPr>
                  <a:spLocks noEditPoints="1"/>
                </p:cNvSpPr>
                <p:nvPr/>
              </p:nvSpPr>
              <p:spPr bwMode="auto">
                <a:xfrm>
                  <a:off x="7449080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2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9"/>
                        <a:pt x="25" y="27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12" name="Freeform 30"/>
                <p:cNvSpPr>
                  <a:spLocks/>
                </p:cNvSpPr>
                <p:nvPr/>
              </p:nvSpPr>
              <p:spPr bwMode="auto">
                <a:xfrm>
                  <a:off x="7554119" y="5351462"/>
                  <a:ext cx="55563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13" name="Freeform 31"/>
                <p:cNvSpPr>
                  <a:spLocks noEditPoints="1"/>
                </p:cNvSpPr>
                <p:nvPr/>
              </p:nvSpPr>
              <p:spPr bwMode="auto">
                <a:xfrm>
                  <a:off x="7649369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8 w 37"/>
                    <a:gd name="T19" fmla="*/ 44 h 53"/>
                    <a:gd name="T20" fmla="*/ 25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1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8" y="44"/>
                      </a:cubicBezTo>
                      <a:cubicBezTo>
                        <a:pt x="23" y="44"/>
                        <a:pt x="25" y="39"/>
                        <a:pt x="25" y="27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14" name="Freeform 32"/>
                <p:cNvSpPr>
                  <a:spLocks noEditPoints="1"/>
                </p:cNvSpPr>
                <p:nvPr/>
              </p:nvSpPr>
              <p:spPr bwMode="auto">
                <a:xfrm>
                  <a:off x="7423944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15" name="Freeform 33"/>
                <p:cNvSpPr>
                  <a:spLocks noEditPoints="1"/>
                </p:cNvSpPr>
                <p:nvPr/>
              </p:nvSpPr>
              <p:spPr bwMode="auto">
                <a:xfrm>
                  <a:off x="7539831" y="5540374"/>
                  <a:ext cx="96838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16" name="Freeform 34"/>
                <p:cNvSpPr>
                  <a:spLocks/>
                </p:cNvSpPr>
                <p:nvPr/>
              </p:nvSpPr>
              <p:spPr bwMode="auto">
                <a:xfrm>
                  <a:off x="7662069" y="5540374"/>
                  <a:ext cx="57150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5 h 52"/>
                    <a:gd name="T12" fmla="*/ 3 w 22"/>
                    <a:gd name="T13" fmla="*/ 16 h 52"/>
                    <a:gd name="T14" fmla="*/ 0 w 22"/>
                    <a:gd name="T15" fmla="*/ 17 h 52"/>
                    <a:gd name="T16" fmla="*/ 0 w 22"/>
                    <a:gd name="T17" fmla="*/ 7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9" y="14"/>
                        <a:pt x="9" y="14"/>
                      </a:cubicBezTo>
                      <a:cubicBezTo>
                        <a:pt x="8" y="15"/>
                        <a:pt x="7" y="15"/>
                        <a:pt x="6" y="15"/>
                      </a:cubicBezTo>
                      <a:cubicBezTo>
                        <a:pt x="5" y="16"/>
                        <a:pt x="4" y="16"/>
                        <a:pt x="3" y="16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1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17" name="Freeform 35"/>
                <p:cNvSpPr>
                  <a:spLocks/>
                </p:cNvSpPr>
                <p:nvPr/>
              </p:nvSpPr>
              <p:spPr bwMode="auto">
                <a:xfrm>
                  <a:off x="7914217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18" name="Freeform 36"/>
                <p:cNvSpPr>
                  <a:spLocks noEditPoints="1"/>
                </p:cNvSpPr>
                <p:nvPr/>
              </p:nvSpPr>
              <p:spPr bwMode="auto">
                <a:xfrm>
                  <a:off x="7876381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2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9"/>
                        <a:pt x="26" y="27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19" name="Freeform 37"/>
                <p:cNvSpPr>
                  <a:spLocks noEditPoints="1"/>
                </p:cNvSpPr>
                <p:nvPr/>
              </p:nvSpPr>
              <p:spPr bwMode="auto">
                <a:xfrm>
                  <a:off x="7876381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20" name="Freeform 38"/>
                <p:cNvSpPr>
                  <a:spLocks noEditPoints="1"/>
                </p:cNvSpPr>
                <p:nvPr/>
              </p:nvSpPr>
              <p:spPr bwMode="auto">
                <a:xfrm>
                  <a:off x="7785630" y="5165724"/>
                  <a:ext cx="95250" cy="134938"/>
                </a:xfrm>
                <a:custGeom>
                  <a:avLst/>
                  <a:gdLst>
                    <a:gd name="T0" fmla="*/ 18 w 37"/>
                    <a:gd name="T1" fmla="*/ 52 h 52"/>
                    <a:gd name="T2" fmla="*/ 0 w 37"/>
                    <a:gd name="T3" fmla="*/ 27 h 52"/>
                    <a:gd name="T4" fmla="*/ 5 w 37"/>
                    <a:gd name="T5" fmla="*/ 6 h 52"/>
                    <a:gd name="T6" fmla="*/ 19 w 37"/>
                    <a:gd name="T7" fmla="*/ 0 h 52"/>
                    <a:gd name="T8" fmla="*/ 37 w 37"/>
                    <a:gd name="T9" fmla="*/ 26 h 52"/>
                    <a:gd name="T10" fmla="*/ 32 w 37"/>
                    <a:gd name="T11" fmla="*/ 45 h 52"/>
                    <a:gd name="T12" fmla="*/ 18 w 37"/>
                    <a:gd name="T13" fmla="*/ 52 h 52"/>
                    <a:gd name="T14" fmla="*/ 19 w 37"/>
                    <a:gd name="T15" fmla="*/ 8 h 52"/>
                    <a:gd name="T16" fmla="*/ 11 w 37"/>
                    <a:gd name="T17" fmla="*/ 26 h 52"/>
                    <a:gd name="T18" fmla="*/ 19 w 37"/>
                    <a:gd name="T19" fmla="*/ 44 h 52"/>
                    <a:gd name="T20" fmla="*/ 26 w 37"/>
                    <a:gd name="T21" fmla="*/ 26 h 52"/>
                    <a:gd name="T22" fmla="*/ 19 w 37"/>
                    <a:gd name="T23" fmla="*/ 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2">
                      <a:moveTo>
                        <a:pt x="18" y="52"/>
                      </a:moveTo>
                      <a:cubicBezTo>
                        <a:pt x="6" y="52"/>
                        <a:pt x="0" y="44"/>
                        <a:pt x="0" y="27"/>
                      </a:cubicBezTo>
                      <a:cubicBezTo>
                        <a:pt x="0" y="18"/>
                        <a:pt x="2" y="11"/>
                        <a:pt x="5" y="6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8"/>
                        <a:pt x="37" y="26"/>
                      </a:cubicBezTo>
                      <a:cubicBezTo>
                        <a:pt x="37" y="34"/>
                        <a:pt x="35" y="41"/>
                        <a:pt x="32" y="45"/>
                      </a:cubicBezTo>
                      <a:cubicBezTo>
                        <a:pt x="29" y="50"/>
                        <a:pt x="24" y="52"/>
                        <a:pt x="18" y="52"/>
                      </a:cubicBezTo>
                      <a:close/>
                      <a:moveTo>
                        <a:pt x="19" y="8"/>
                      </a:moveTo>
                      <a:cubicBezTo>
                        <a:pt x="14" y="8"/>
                        <a:pt x="11" y="14"/>
                        <a:pt x="11" y="26"/>
                      </a:cubicBezTo>
                      <a:cubicBezTo>
                        <a:pt x="11" y="38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4"/>
                        <a:pt x="23" y="8"/>
                        <a:pt x="19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21" name="Freeform 39"/>
                <p:cNvSpPr>
                  <a:spLocks/>
                </p:cNvSpPr>
                <p:nvPr/>
              </p:nvSpPr>
              <p:spPr bwMode="auto">
                <a:xfrm>
                  <a:off x="7773194" y="5351462"/>
                  <a:ext cx="57150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22" name="Freeform 40"/>
                <p:cNvSpPr>
                  <a:spLocks noEditPoints="1"/>
                </p:cNvSpPr>
                <p:nvPr/>
              </p:nvSpPr>
              <p:spPr bwMode="auto">
                <a:xfrm>
                  <a:off x="7760494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22" name="Group 21"/>
              <p:cNvGrpSpPr>
                <a:grpSpLocks noChangeAspect="1"/>
              </p:cNvGrpSpPr>
              <p:nvPr/>
            </p:nvGrpSpPr>
            <p:grpSpPr>
              <a:xfrm>
                <a:off x="532768" y="4781453"/>
                <a:ext cx="801688" cy="798513"/>
                <a:chOff x="7296944" y="5021262"/>
                <a:chExt cx="801688" cy="798513"/>
              </a:xfrm>
            </p:grpSpPr>
            <p:sp>
              <p:nvSpPr>
                <p:cNvPr id="91" name="Rectangle 25"/>
                <p:cNvSpPr>
                  <a:spLocks noChangeArrowheads="1"/>
                </p:cNvSpPr>
                <p:nvPr/>
              </p:nvSpPr>
              <p:spPr bwMode="auto">
                <a:xfrm>
                  <a:off x="7296944" y="5021262"/>
                  <a:ext cx="801688" cy="798513"/>
                </a:xfrm>
                <a:prstGeom prst="rect">
                  <a:avLst/>
                </a:prstGeom>
                <a:solidFill>
                  <a:srgbClr val="E811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92" name="Freeform 26"/>
                <p:cNvSpPr>
                  <a:spLocks noChangeAspect="1"/>
                </p:cNvSpPr>
                <p:nvPr/>
              </p:nvSpPr>
              <p:spPr bwMode="auto">
                <a:xfrm>
                  <a:off x="7461780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93" name="Freeform 27"/>
                <p:cNvSpPr>
                  <a:spLocks noEditPoints="1"/>
                </p:cNvSpPr>
                <p:nvPr/>
              </p:nvSpPr>
              <p:spPr bwMode="auto">
                <a:xfrm>
                  <a:off x="7564967" y="5165724"/>
                  <a:ext cx="96838" cy="134938"/>
                </a:xfrm>
                <a:custGeom>
                  <a:avLst/>
                  <a:gdLst>
                    <a:gd name="T0" fmla="*/ 18 w 37"/>
                    <a:gd name="T1" fmla="*/ 52 h 52"/>
                    <a:gd name="T2" fmla="*/ 0 w 37"/>
                    <a:gd name="T3" fmla="*/ 27 h 52"/>
                    <a:gd name="T4" fmla="*/ 5 w 37"/>
                    <a:gd name="T5" fmla="*/ 6 h 52"/>
                    <a:gd name="T6" fmla="*/ 19 w 37"/>
                    <a:gd name="T7" fmla="*/ 0 h 52"/>
                    <a:gd name="T8" fmla="*/ 37 w 37"/>
                    <a:gd name="T9" fmla="*/ 26 h 52"/>
                    <a:gd name="T10" fmla="*/ 32 w 37"/>
                    <a:gd name="T11" fmla="*/ 45 h 52"/>
                    <a:gd name="T12" fmla="*/ 18 w 37"/>
                    <a:gd name="T13" fmla="*/ 52 h 52"/>
                    <a:gd name="T14" fmla="*/ 19 w 37"/>
                    <a:gd name="T15" fmla="*/ 8 h 52"/>
                    <a:gd name="T16" fmla="*/ 11 w 37"/>
                    <a:gd name="T17" fmla="*/ 26 h 52"/>
                    <a:gd name="T18" fmla="*/ 19 w 37"/>
                    <a:gd name="T19" fmla="*/ 44 h 52"/>
                    <a:gd name="T20" fmla="*/ 25 w 37"/>
                    <a:gd name="T21" fmla="*/ 26 h 52"/>
                    <a:gd name="T22" fmla="*/ 19 w 37"/>
                    <a:gd name="T23" fmla="*/ 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2">
                      <a:moveTo>
                        <a:pt x="18" y="52"/>
                      </a:moveTo>
                      <a:cubicBezTo>
                        <a:pt x="6" y="52"/>
                        <a:pt x="0" y="44"/>
                        <a:pt x="0" y="27"/>
                      </a:cubicBezTo>
                      <a:cubicBezTo>
                        <a:pt x="0" y="18"/>
                        <a:pt x="2" y="11"/>
                        <a:pt x="5" y="6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8"/>
                        <a:pt x="37" y="26"/>
                      </a:cubicBezTo>
                      <a:cubicBezTo>
                        <a:pt x="37" y="34"/>
                        <a:pt x="35" y="41"/>
                        <a:pt x="32" y="45"/>
                      </a:cubicBezTo>
                      <a:cubicBezTo>
                        <a:pt x="29" y="50"/>
                        <a:pt x="24" y="52"/>
                        <a:pt x="18" y="52"/>
                      </a:cubicBezTo>
                      <a:close/>
                      <a:moveTo>
                        <a:pt x="19" y="8"/>
                      </a:moveTo>
                      <a:cubicBezTo>
                        <a:pt x="14" y="8"/>
                        <a:pt x="11" y="14"/>
                        <a:pt x="11" y="26"/>
                      </a:cubicBezTo>
                      <a:cubicBezTo>
                        <a:pt x="11" y="38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4"/>
                        <a:pt x="23" y="8"/>
                        <a:pt x="19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94" name="Freeform 28"/>
                <p:cNvSpPr>
                  <a:spLocks/>
                </p:cNvSpPr>
                <p:nvPr/>
              </p:nvSpPr>
              <p:spPr bwMode="auto">
                <a:xfrm>
                  <a:off x="7687205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9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95" name="Freeform 29"/>
                <p:cNvSpPr>
                  <a:spLocks noEditPoints="1"/>
                </p:cNvSpPr>
                <p:nvPr/>
              </p:nvSpPr>
              <p:spPr bwMode="auto">
                <a:xfrm>
                  <a:off x="7449080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2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9"/>
                        <a:pt x="25" y="27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96" name="Freeform 30"/>
                <p:cNvSpPr>
                  <a:spLocks/>
                </p:cNvSpPr>
                <p:nvPr/>
              </p:nvSpPr>
              <p:spPr bwMode="auto">
                <a:xfrm>
                  <a:off x="7554119" y="5351462"/>
                  <a:ext cx="55563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97" name="Freeform 31"/>
                <p:cNvSpPr>
                  <a:spLocks noEditPoints="1"/>
                </p:cNvSpPr>
                <p:nvPr/>
              </p:nvSpPr>
              <p:spPr bwMode="auto">
                <a:xfrm>
                  <a:off x="7649369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8 w 37"/>
                    <a:gd name="T19" fmla="*/ 44 h 53"/>
                    <a:gd name="T20" fmla="*/ 25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1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8" y="44"/>
                      </a:cubicBezTo>
                      <a:cubicBezTo>
                        <a:pt x="23" y="44"/>
                        <a:pt x="25" y="39"/>
                        <a:pt x="25" y="27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98" name="Freeform 32"/>
                <p:cNvSpPr>
                  <a:spLocks noEditPoints="1"/>
                </p:cNvSpPr>
                <p:nvPr/>
              </p:nvSpPr>
              <p:spPr bwMode="auto">
                <a:xfrm>
                  <a:off x="7423944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99" name="Freeform 33"/>
                <p:cNvSpPr>
                  <a:spLocks noEditPoints="1"/>
                </p:cNvSpPr>
                <p:nvPr/>
              </p:nvSpPr>
              <p:spPr bwMode="auto">
                <a:xfrm>
                  <a:off x="7539831" y="5540374"/>
                  <a:ext cx="96838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00" name="Freeform 34"/>
                <p:cNvSpPr>
                  <a:spLocks/>
                </p:cNvSpPr>
                <p:nvPr/>
              </p:nvSpPr>
              <p:spPr bwMode="auto">
                <a:xfrm>
                  <a:off x="7662069" y="5540374"/>
                  <a:ext cx="57150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5 h 52"/>
                    <a:gd name="T12" fmla="*/ 3 w 22"/>
                    <a:gd name="T13" fmla="*/ 16 h 52"/>
                    <a:gd name="T14" fmla="*/ 0 w 22"/>
                    <a:gd name="T15" fmla="*/ 17 h 52"/>
                    <a:gd name="T16" fmla="*/ 0 w 22"/>
                    <a:gd name="T17" fmla="*/ 7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9" y="14"/>
                        <a:pt x="9" y="14"/>
                      </a:cubicBezTo>
                      <a:cubicBezTo>
                        <a:pt x="8" y="15"/>
                        <a:pt x="7" y="15"/>
                        <a:pt x="6" y="15"/>
                      </a:cubicBezTo>
                      <a:cubicBezTo>
                        <a:pt x="5" y="16"/>
                        <a:pt x="4" y="16"/>
                        <a:pt x="3" y="16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1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01" name="Freeform 35"/>
                <p:cNvSpPr>
                  <a:spLocks/>
                </p:cNvSpPr>
                <p:nvPr/>
              </p:nvSpPr>
              <p:spPr bwMode="auto">
                <a:xfrm>
                  <a:off x="7914217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02" name="Freeform 36"/>
                <p:cNvSpPr>
                  <a:spLocks noEditPoints="1"/>
                </p:cNvSpPr>
                <p:nvPr/>
              </p:nvSpPr>
              <p:spPr bwMode="auto">
                <a:xfrm>
                  <a:off x="7876381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2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9"/>
                        <a:pt x="26" y="27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03" name="Freeform 37"/>
                <p:cNvSpPr>
                  <a:spLocks noEditPoints="1"/>
                </p:cNvSpPr>
                <p:nvPr/>
              </p:nvSpPr>
              <p:spPr bwMode="auto">
                <a:xfrm>
                  <a:off x="7876381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04" name="Freeform 38"/>
                <p:cNvSpPr>
                  <a:spLocks noEditPoints="1"/>
                </p:cNvSpPr>
                <p:nvPr/>
              </p:nvSpPr>
              <p:spPr bwMode="auto">
                <a:xfrm>
                  <a:off x="7785630" y="5165724"/>
                  <a:ext cx="95250" cy="134938"/>
                </a:xfrm>
                <a:custGeom>
                  <a:avLst/>
                  <a:gdLst>
                    <a:gd name="T0" fmla="*/ 18 w 37"/>
                    <a:gd name="T1" fmla="*/ 52 h 52"/>
                    <a:gd name="T2" fmla="*/ 0 w 37"/>
                    <a:gd name="T3" fmla="*/ 27 h 52"/>
                    <a:gd name="T4" fmla="*/ 5 w 37"/>
                    <a:gd name="T5" fmla="*/ 6 h 52"/>
                    <a:gd name="T6" fmla="*/ 19 w 37"/>
                    <a:gd name="T7" fmla="*/ 0 h 52"/>
                    <a:gd name="T8" fmla="*/ 37 w 37"/>
                    <a:gd name="T9" fmla="*/ 26 h 52"/>
                    <a:gd name="T10" fmla="*/ 32 w 37"/>
                    <a:gd name="T11" fmla="*/ 45 h 52"/>
                    <a:gd name="T12" fmla="*/ 18 w 37"/>
                    <a:gd name="T13" fmla="*/ 52 h 52"/>
                    <a:gd name="T14" fmla="*/ 19 w 37"/>
                    <a:gd name="T15" fmla="*/ 8 h 52"/>
                    <a:gd name="T16" fmla="*/ 11 w 37"/>
                    <a:gd name="T17" fmla="*/ 26 h 52"/>
                    <a:gd name="T18" fmla="*/ 19 w 37"/>
                    <a:gd name="T19" fmla="*/ 44 h 52"/>
                    <a:gd name="T20" fmla="*/ 26 w 37"/>
                    <a:gd name="T21" fmla="*/ 26 h 52"/>
                    <a:gd name="T22" fmla="*/ 19 w 37"/>
                    <a:gd name="T23" fmla="*/ 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2">
                      <a:moveTo>
                        <a:pt x="18" y="52"/>
                      </a:moveTo>
                      <a:cubicBezTo>
                        <a:pt x="6" y="52"/>
                        <a:pt x="0" y="44"/>
                        <a:pt x="0" y="27"/>
                      </a:cubicBezTo>
                      <a:cubicBezTo>
                        <a:pt x="0" y="18"/>
                        <a:pt x="2" y="11"/>
                        <a:pt x="5" y="6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8"/>
                        <a:pt x="37" y="26"/>
                      </a:cubicBezTo>
                      <a:cubicBezTo>
                        <a:pt x="37" y="34"/>
                        <a:pt x="35" y="41"/>
                        <a:pt x="32" y="45"/>
                      </a:cubicBezTo>
                      <a:cubicBezTo>
                        <a:pt x="29" y="50"/>
                        <a:pt x="24" y="52"/>
                        <a:pt x="18" y="52"/>
                      </a:cubicBezTo>
                      <a:close/>
                      <a:moveTo>
                        <a:pt x="19" y="8"/>
                      </a:moveTo>
                      <a:cubicBezTo>
                        <a:pt x="14" y="8"/>
                        <a:pt x="11" y="14"/>
                        <a:pt x="11" y="26"/>
                      </a:cubicBezTo>
                      <a:cubicBezTo>
                        <a:pt x="11" y="38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4"/>
                        <a:pt x="23" y="8"/>
                        <a:pt x="19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05" name="Freeform 39"/>
                <p:cNvSpPr>
                  <a:spLocks/>
                </p:cNvSpPr>
                <p:nvPr/>
              </p:nvSpPr>
              <p:spPr bwMode="auto">
                <a:xfrm>
                  <a:off x="7773194" y="5351462"/>
                  <a:ext cx="57150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106" name="Freeform 40"/>
                <p:cNvSpPr>
                  <a:spLocks noEditPoints="1"/>
                </p:cNvSpPr>
                <p:nvPr/>
              </p:nvSpPr>
              <p:spPr bwMode="auto">
                <a:xfrm>
                  <a:off x="7760494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23" name="Group 22"/>
              <p:cNvGrpSpPr>
                <a:grpSpLocks noChangeAspect="1"/>
              </p:cNvGrpSpPr>
              <p:nvPr/>
            </p:nvGrpSpPr>
            <p:grpSpPr>
              <a:xfrm>
                <a:off x="1485801" y="4781453"/>
                <a:ext cx="801688" cy="798513"/>
                <a:chOff x="7296944" y="5021262"/>
                <a:chExt cx="801688" cy="798513"/>
              </a:xfrm>
            </p:grpSpPr>
            <p:sp>
              <p:nvSpPr>
                <p:cNvPr id="75" name="Rectangle 25"/>
                <p:cNvSpPr>
                  <a:spLocks noChangeArrowheads="1"/>
                </p:cNvSpPr>
                <p:nvPr/>
              </p:nvSpPr>
              <p:spPr bwMode="auto">
                <a:xfrm>
                  <a:off x="7296944" y="5021262"/>
                  <a:ext cx="801688" cy="798513"/>
                </a:xfrm>
                <a:prstGeom prst="rect">
                  <a:avLst/>
                </a:prstGeom>
                <a:solidFill>
                  <a:srgbClr val="00D8C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76" name="Freeform 26"/>
                <p:cNvSpPr>
                  <a:spLocks/>
                </p:cNvSpPr>
                <p:nvPr/>
              </p:nvSpPr>
              <p:spPr bwMode="auto">
                <a:xfrm>
                  <a:off x="7458923" y="5164137"/>
                  <a:ext cx="62865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77" name="Freeform 27"/>
                <p:cNvSpPr>
                  <a:spLocks noEditPoints="1"/>
                </p:cNvSpPr>
                <p:nvPr/>
              </p:nvSpPr>
              <p:spPr bwMode="auto">
                <a:xfrm>
                  <a:off x="7564967" y="5165724"/>
                  <a:ext cx="96838" cy="134938"/>
                </a:xfrm>
                <a:custGeom>
                  <a:avLst/>
                  <a:gdLst>
                    <a:gd name="T0" fmla="*/ 18 w 37"/>
                    <a:gd name="T1" fmla="*/ 52 h 52"/>
                    <a:gd name="T2" fmla="*/ 0 w 37"/>
                    <a:gd name="T3" fmla="*/ 27 h 52"/>
                    <a:gd name="T4" fmla="*/ 5 w 37"/>
                    <a:gd name="T5" fmla="*/ 6 h 52"/>
                    <a:gd name="T6" fmla="*/ 19 w 37"/>
                    <a:gd name="T7" fmla="*/ 0 h 52"/>
                    <a:gd name="T8" fmla="*/ 37 w 37"/>
                    <a:gd name="T9" fmla="*/ 26 h 52"/>
                    <a:gd name="T10" fmla="*/ 32 w 37"/>
                    <a:gd name="T11" fmla="*/ 45 h 52"/>
                    <a:gd name="T12" fmla="*/ 18 w 37"/>
                    <a:gd name="T13" fmla="*/ 52 h 52"/>
                    <a:gd name="T14" fmla="*/ 19 w 37"/>
                    <a:gd name="T15" fmla="*/ 8 h 52"/>
                    <a:gd name="T16" fmla="*/ 11 w 37"/>
                    <a:gd name="T17" fmla="*/ 26 h 52"/>
                    <a:gd name="T18" fmla="*/ 19 w 37"/>
                    <a:gd name="T19" fmla="*/ 44 h 52"/>
                    <a:gd name="T20" fmla="*/ 25 w 37"/>
                    <a:gd name="T21" fmla="*/ 26 h 52"/>
                    <a:gd name="T22" fmla="*/ 19 w 37"/>
                    <a:gd name="T23" fmla="*/ 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2">
                      <a:moveTo>
                        <a:pt x="18" y="52"/>
                      </a:moveTo>
                      <a:cubicBezTo>
                        <a:pt x="6" y="52"/>
                        <a:pt x="0" y="44"/>
                        <a:pt x="0" y="27"/>
                      </a:cubicBezTo>
                      <a:cubicBezTo>
                        <a:pt x="0" y="18"/>
                        <a:pt x="2" y="11"/>
                        <a:pt x="5" y="6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8"/>
                        <a:pt x="37" y="26"/>
                      </a:cubicBezTo>
                      <a:cubicBezTo>
                        <a:pt x="37" y="34"/>
                        <a:pt x="35" y="41"/>
                        <a:pt x="32" y="45"/>
                      </a:cubicBezTo>
                      <a:cubicBezTo>
                        <a:pt x="29" y="50"/>
                        <a:pt x="24" y="52"/>
                        <a:pt x="18" y="52"/>
                      </a:cubicBezTo>
                      <a:close/>
                      <a:moveTo>
                        <a:pt x="19" y="8"/>
                      </a:moveTo>
                      <a:cubicBezTo>
                        <a:pt x="14" y="8"/>
                        <a:pt x="11" y="14"/>
                        <a:pt x="11" y="26"/>
                      </a:cubicBezTo>
                      <a:cubicBezTo>
                        <a:pt x="11" y="38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4"/>
                        <a:pt x="23" y="8"/>
                        <a:pt x="19" y="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78" name="Freeform 28"/>
                <p:cNvSpPr>
                  <a:spLocks/>
                </p:cNvSpPr>
                <p:nvPr/>
              </p:nvSpPr>
              <p:spPr bwMode="auto">
                <a:xfrm>
                  <a:off x="7687205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9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79" name="Freeform 29"/>
                <p:cNvSpPr>
                  <a:spLocks noEditPoints="1"/>
                </p:cNvSpPr>
                <p:nvPr/>
              </p:nvSpPr>
              <p:spPr bwMode="auto">
                <a:xfrm>
                  <a:off x="7449080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2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9"/>
                        <a:pt x="25" y="27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80" name="Freeform 30"/>
                <p:cNvSpPr>
                  <a:spLocks/>
                </p:cNvSpPr>
                <p:nvPr/>
              </p:nvSpPr>
              <p:spPr bwMode="auto">
                <a:xfrm>
                  <a:off x="7554119" y="5351462"/>
                  <a:ext cx="55563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81" name="Freeform 31"/>
                <p:cNvSpPr>
                  <a:spLocks noEditPoints="1"/>
                </p:cNvSpPr>
                <p:nvPr/>
              </p:nvSpPr>
              <p:spPr bwMode="auto">
                <a:xfrm>
                  <a:off x="7649369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8 w 37"/>
                    <a:gd name="T19" fmla="*/ 44 h 53"/>
                    <a:gd name="T20" fmla="*/ 25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1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8" y="44"/>
                      </a:cubicBezTo>
                      <a:cubicBezTo>
                        <a:pt x="23" y="44"/>
                        <a:pt x="25" y="39"/>
                        <a:pt x="25" y="27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82" name="Freeform 32"/>
                <p:cNvSpPr>
                  <a:spLocks noEditPoints="1"/>
                </p:cNvSpPr>
                <p:nvPr/>
              </p:nvSpPr>
              <p:spPr bwMode="auto">
                <a:xfrm>
                  <a:off x="7423944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83" name="Freeform 33"/>
                <p:cNvSpPr>
                  <a:spLocks noEditPoints="1"/>
                </p:cNvSpPr>
                <p:nvPr/>
              </p:nvSpPr>
              <p:spPr bwMode="auto">
                <a:xfrm>
                  <a:off x="7539831" y="5540374"/>
                  <a:ext cx="96838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84" name="Freeform 34"/>
                <p:cNvSpPr>
                  <a:spLocks/>
                </p:cNvSpPr>
                <p:nvPr/>
              </p:nvSpPr>
              <p:spPr bwMode="auto">
                <a:xfrm>
                  <a:off x="7662069" y="5540374"/>
                  <a:ext cx="57150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5 h 52"/>
                    <a:gd name="T12" fmla="*/ 3 w 22"/>
                    <a:gd name="T13" fmla="*/ 16 h 52"/>
                    <a:gd name="T14" fmla="*/ 0 w 22"/>
                    <a:gd name="T15" fmla="*/ 17 h 52"/>
                    <a:gd name="T16" fmla="*/ 0 w 22"/>
                    <a:gd name="T17" fmla="*/ 7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9" y="14"/>
                        <a:pt x="9" y="14"/>
                      </a:cubicBezTo>
                      <a:cubicBezTo>
                        <a:pt x="8" y="15"/>
                        <a:pt x="7" y="15"/>
                        <a:pt x="6" y="15"/>
                      </a:cubicBezTo>
                      <a:cubicBezTo>
                        <a:pt x="5" y="16"/>
                        <a:pt x="4" y="16"/>
                        <a:pt x="3" y="16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1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85" name="Freeform 35"/>
                <p:cNvSpPr>
                  <a:spLocks/>
                </p:cNvSpPr>
                <p:nvPr/>
              </p:nvSpPr>
              <p:spPr bwMode="auto">
                <a:xfrm>
                  <a:off x="7914217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86" name="Freeform 36"/>
                <p:cNvSpPr>
                  <a:spLocks noEditPoints="1"/>
                </p:cNvSpPr>
                <p:nvPr/>
              </p:nvSpPr>
              <p:spPr bwMode="auto">
                <a:xfrm>
                  <a:off x="7876381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2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9"/>
                        <a:pt x="26" y="27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87" name="Freeform 37"/>
                <p:cNvSpPr>
                  <a:spLocks noEditPoints="1"/>
                </p:cNvSpPr>
                <p:nvPr/>
              </p:nvSpPr>
              <p:spPr bwMode="auto">
                <a:xfrm>
                  <a:off x="7876381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88" name="Freeform 38"/>
                <p:cNvSpPr>
                  <a:spLocks noEditPoints="1"/>
                </p:cNvSpPr>
                <p:nvPr/>
              </p:nvSpPr>
              <p:spPr bwMode="auto">
                <a:xfrm>
                  <a:off x="7785630" y="5165724"/>
                  <a:ext cx="95250" cy="134938"/>
                </a:xfrm>
                <a:custGeom>
                  <a:avLst/>
                  <a:gdLst>
                    <a:gd name="T0" fmla="*/ 18 w 37"/>
                    <a:gd name="T1" fmla="*/ 52 h 52"/>
                    <a:gd name="T2" fmla="*/ 0 w 37"/>
                    <a:gd name="T3" fmla="*/ 27 h 52"/>
                    <a:gd name="T4" fmla="*/ 5 w 37"/>
                    <a:gd name="T5" fmla="*/ 6 h 52"/>
                    <a:gd name="T6" fmla="*/ 19 w 37"/>
                    <a:gd name="T7" fmla="*/ 0 h 52"/>
                    <a:gd name="T8" fmla="*/ 37 w 37"/>
                    <a:gd name="T9" fmla="*/ 26 h 52"/>
                    <a:gd name="T10" fmla="*/ 32 w 37"/>
                    <a:gd name="T11" fmla="*/ 45 h 52"/>
                    <a:gd name="T12" fmla="*/ 18 w 37"/>
                    <a:gd name="T13" fmla="*/ 52 h 52"/>
                    <a:gd name="T14" fmla="*/ 19 w 37"/>
                    <a:gd name="T15" fmla="*/ 8 h 52"/>
                    <a:gd name="T16" fmla="*/ 11 w 37"/>
                    <a:gd name="T17" fmla="*/ 26 h 52"/>
                    <a:gd name="T18" fmla="*/ 19 w 37"/>
                    <a:gd name="T19" fmla="*/ 44 h 52"/>
                    <a:gd name="T20" fmla="*/ 26 w 37"/>
                    <a:gd name="T21" fmla="*/ 26 h 52"/>
                    <a:gd name="T22" fmla="*/ 19 w 37"/>
                    <a:gd name="T23" fmla="*/ 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2">
                      <a:moveTo>
                        <a:pt x="18" y="52"/>
                      </a:moveTo>
                      <a:cubicBezTo>
                        <a:pt x="6" y="52"/>
                        <a:pt x="0" y="44"/>
                        <a:pt x="0" y="27"/>
                      </a:cubicBezTo>
                      <a:cubicBezTo>
                        <a:pt x="0" y="18"/>
                        <a:pt x="2" y="11"/>
                        <a:pt x="5" y="6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8"/>
                        <a:pt x="37" y="26"/>
                      </a:cubicBezTo>
                      <a:cubicBezTo>
                        <a:pt x="37" y="34"/>
                        <a:pt x="35" y="41"/>
                        <a:pt x="32" y="45"/>
                      </a:cubicBezTo>
                      <a:cubicBezTo>
                        <a:pt x="29" y="50"/>
                        <a:pt x="24" y="52"/>
                        <a:pt x="18" y="52"/>
                      </a:cubicBezTo>
                      <a:close/>
                      <a:moveTo>
                        <a:pt x="19" y="8"/>
                      </a:moveTo>
                      <a:cubicBezTo>
                        <a:pt x="14" y="8"/>
                        <a:pt x="11" y="14"/>
                        <a:pt x="11" y="26"/>
                      </a:cubicBezTo>
                      <a:cubicBezTo>
                        <a:pt x="11" y="38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4"/>
                        <a:pt x="23" y="8"/>
                        <a:pt x="19" y="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89" name="Freeform 39"/>
                <p:cNvSpPr>
                  <a:spLocks/>
                </p:cNvSpPr>
                <p:nvPr/>
              </p:nvSpPr>
              <p:spPr bwMode="auto">
                <a:xfrm>
                  <a:off x="7773194" y="5351462"/>
                  <a:ext cx="57150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90" name="Freeform 40"/>
                <p:cNvSpPr>
                  <a:spLocks noEditPoints="1"/>
                </p:cNvSpPr>
                <p:nvPr/>
              </p:nvSpPr>
              <p:spPr bwMode="auto">
                <a:xfrm>
                  <a:off x="7760494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24" name="Group 23"/>
              <p:cNvGrpSpPr>
                <a:grpSpLocks noChangeAspect="1"/>
              </p:cNvGrpSpPr>
              <p:nvPr/>
            </p:nvGrpSpPr>
            <p:grpSpPr>
              <a:xfrm>
                <a:off x="556253" y="5727866"/>
                <a:ext cx="801688" cy="798513"/>
                <a:chOff x="7296944" y="5021262"/>
                <a:chExt cx="801688" cy="798513"/>
              </a:xfrm>
            </p:grpSpPr>
            <p:sp>
              <p:nvSpPr>
                <p:cNvPr id="59" name="Rectangle 25"/>
                <p:cNvSpPr>
                  <a:spLocks noChangeArrowheads="1"/>
                </p:cNvSpPr>
                <p:nvPr/>
              </p:nvSpPr>
              <p:spPr bwMode="auto">
                <a:xfrm>
                  <a:off x="7296944" y="5021262"/>
                  <a:ext cx="801688" cy="798513"/>
                </a:xfrm>
                <a:prstGeom prst="rect">
                  <a:avLst/>
                </a:prstGeom>
                <a:solidFill>
                  <a:srgbClr val="FF8C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60" name="Freeform 26"/>
                <p:cNvSpPr>
                  <a:spLocks/>
                </p:cNvSpPr>
                <p:nvPr/>
              </p:nvSpPr>
              <p:spPr bwMode="auto">
                <a:xfrm>
                  <a:off x="7458923" y="5164137"/>
                  <a:ext cx="62865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61" name="Freeform 27"/>
                <p:cNvSpPr>
                  <a:spLocks noEditPoints="1"/>
                </p:cNvSpPr>
                <p:nvPr/>
              </p:nvSpPr>
              <p:spPr bwMode="auto">
                <a:xfrm>
                  <a:off x="7564967" y="5165724"/>
                  <a:ext cx="96838" cy="134938"/>
                </a:xfrm>
                <a:custGeom>
                  <a:avLst/>
                  <a:gdLst>
                    <a:gd name="T0" fmla="*/ 18 w 37"/>
                    <a:gd name="T1" fmla="*/ 52 h 52"/>
                    <a:gd name="T2" fmla="*/ 0 w 37"/>
                    <a:gd name="T3" fmla="*/ 27 h 52"/>
                    <a:gd name="T4" fmla="*/ 5 w 37"/>
                    <a:gd name="T5" fmla="*/ 6 h 52"/>
                    <a:gd name="T6" fmla="*/ 19 w 37"/>
                    <a:gd name="T7" fmla="*/ 0 h 52"/>
                    <a:gd name="T8" fmla="*/ 37 w 37"/>
                    <a:gd name="T9" fmla="*/ 26 h 52"/>
                    <a:gd name="T10" fmla="*/ 32 w 37"/>
                    <a:gd name="T11" fmla="*/ 45 h 52"/>
                    <a:gd name="T12" fmla="*/ 18 w 37"/>
                    <a:gd name="T13" fmla="*/ 52 h 52"/>
                    <a:gd name="T14" fmla="*/ 19 w 37"/>
                    <a:gd name="T15" fmla="*/ 8 h 52"/>
                    <a:gd name="T16" fmla="*/ 11 w 37"/>
                    <a:gd name="T17" fmla="*/ 26 h 52"/>
                    <a:gd name="T18" fmla="*/ 19 w 37"/>
                    <a:gd name="T19" fmla="*/ 44 h 52"/>
                    <a:gd name="T20" fmla="*/ 25 w 37"/>
                    <a:gd name="T21" fmla="*/ 26 h 52"/>
                    <a:gd name="T22" fmla="*/ 19 w 37"/>
                    <a:gd name="T23" fmla="*/ 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2">
                      <a:moveTo>
                        <a:pt x="18" y="52"/>
                      </a:moveTo>
                      <a:cubicBezTo>
                        <a:pt x="6" y="52"/>
                        <a:pt x="0" y="44"/>
                        <a:pt x="0" y="27"/>
                      </a:cubicBezTo>
                      <a:cubicBezTo>
                        <a:pt x="0" y="18"/>
                        <a:pt x="2" y="11"/>
                        <a:pt x="5" y="6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8"/>
                        <a:pt x="37" y="26"/>
                      </a:cubicBezTo>
                      <a:cubicBezTo>
                        <a:pt x="37" y="34"/>
                        <a:pt x="35" y="41"/>
                        <a:pt x="32" y="45"/>
                      </a:cubicBezTo>
                      <a:cubicBezTo>
                        <a:pt x="29" y="50"/>
                        <a:pt x="24" y="52"/>
                        <a:pt x="18" y="52"/>
                      </a:cubicBezTo>
                      <a:close/>
                      <a:moveTo>
                        <a:pt x="19" y="8"/>
                      </a:moveTo>
                      <a:cubicBezTo>
                        <a:pt x="14" y="8"/>
                        <a:pt x="11" y="14"/>
                        <a:pt x="11" y="26"/>
                      </a:cubicBezTo>
                      <a:cubicBezTo>
                        <a:pt x="11" y="38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4"/>
                        <a:pt x="23" y="8"/>
                        <a:pt x="19" y="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62" name="Freeform 28"/>
                <p:cNvSpPr>
                  <a:spLocks/>
                </p:cNvSpPr>
                <p:nvPr/>
              </p:nvSpPr>
              <p:spPr bwMode="auto">
                <a:xfrm>
                  <a:off x="7687205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9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63" name="Freeform 29"/>
                <p:cNvSpPr>
                  <a:spLocks noEditPoints="1"/>
                </p:cNvSpPr>
                <p:nvPr/>
              </p:nvSpPr>
              <p:spPr bwMode="auto">
                <a:xfrm>
                  <a:off x="7449080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2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9"/>
                        <a:pt x="25" y="27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64" name="Freeform 30"/>
                <p:cNvSpPr>
                  <a:spLocks/>
                </p:cNvSpPr>
                <p:nvPr/>
              </p:nvSpPr>
              <p:spPr bwMode="auto">
                <a:xfrm>
                  <a:off x="7554119" y="5351462"/>
                  <a:ext cx="55563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65" name="Freeform 31"/>
                <p:cNvSpPr>
                  <a:spLocks noEditPoints="1"/>
                </p:cNvSpPr>
                <p:nvPr/>
              </p:nvSpPr>
              <p:spPr bwMode="auto">
                <a:xfrm>
                  <a:off x="7649369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8 w 37"/>
                    <a:gd name="T19" fmla="*/ 44 h 53"/>
                    <a:gd name="T20" fmla="*/ 25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1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8" y="44"/>
                      </a:cubicBezTo>
                      <a:cubicBezTo>
                        <a:pt x="23" y="44"/>
                        <a:pt x="25" y="39"/>
                        <a:pt x="25" y="27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66" name="Freeform 32"/>
                <p:cNvSpPr>
                  <a:spLocks noEditPoints="1"/>
                </p:cNvSpPr>
                <p:nvPr/>
              </p:nvSpPr>
              <p:spPr bwMode="auto">
                <a:xfrm>
                  <a:off x="7423944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67" name="Freeform 33"/>
                <p:cNvSpPr>
                  <a:spLocks noEditPoints="1"/>
                </p:cNvSpPr>
                <p:nvPr/>
              </p:nvSpPr>
              <p:spPr bwMode="auto">
                <a:xfrm>
                  <a:off x="7539831" y="5540374"/>
                  <a:ext cx="96838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68" name="Freeform 34"/>
                <p:cNvSpPr>
                  <a:spLocks/>
                </p:cNvSpPr>
                <p:nvPr/>
              </p:nvSpPr>
              <p:spPr bwMode="auto">
                <a:xfrm>
                  <a:off x="7662069" y="5540374"/>
                  <a:ext cx="57150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5 h 52"/>
                    <a:gd name="T12" fmla="*/ 3 w 22"/>
                    <a:gd name="T13" fmla="*/ 16 h 52"/>
                    <a:gd name="T14" fmla="*/ 0 w 22"/>
                    <a:gd name="T15" fmla="*/ 17 h 52"/>
                    <a:gd name="T16" fmla="*/ 0 w 22"/>
                    <a:gd name="T17" fmla="*/ 7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9" y="14"/>
                        <a:pt x="9" y="14"/>
                      </a:cubicBezTo>
                      <a:cubicBezTo>
                        <a:pt x="8" y="15"/>
                        <a:pt x="7" y="15"/>
                        <a:pt x="6" y="15"/>
                      </a:cubicBezTo>
                      <a:cubicBezTo>
                        <a:pt x="5" y="16"/>
                        <a:pt x="4" y="16"/>
                        <a:pt x="3" y="16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1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69" name="Freeform 35"/>
                <p:cNvSpPr>
                  <a:spLocks/>
                </p:cNvSpPr>
                <p:nvPr/>
              </p:nvSpPr>
              <p:spPr bwMode="auto">
                <a:xfrm>
                  <a:off x="7914217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70" name="Freeform 36"/>
                <p:cNvSpPr>
                  <a:spLocks noEditPoints="1"/>
                </p:cNvSpPr>
                <p:nvPr/>
              </p:nvSpPr>
              <p:spPr bwMode="auto">
                <a:xfrm>
                  <a:off x="7876381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2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9"/>
                        <a:pt x="26" y="27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71" name="Freeform 37"/>
                <p:cNvSpPr>
                  <a:spLocks noEditPoints="1"/>
                </p:cNvSpPr>
                <p:nvPr/>
              </p:nvSpPr>
              <p:spPr bwMode="auto">
                <a:xfrm>
                  <a:off x="7876381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72" name="Freeform 38"/>
                <p:cNvSpPr>
                  <a:spLocks noEditPoints="1"/>
                </p:cNvSpPr>
                <p:nvPr/>
              </p:nvSpPr>
              <p:spPr bwMode="auto">
                <a:xfrm>
                  <a:off x="7785630" y="5165724"/>
                  <a:ext cx="95250" cy="134938"/>
                </a:xfrm>
                <a:custGeom>
                  <a:avLst/>
                  <a:gdLst>
                    <a:gd name="T0" fmla="*/ 18 w 37"/>
                    <a:gd name="T1" fmla="*/ 52 h 52"/>
                    <a:gd name="T2" fmla="*/ 0 w 37"/>
                    <a:gd name="T3" fmla="*/ 27 h 52"/>
                    <a:gd name="T4" fmla="*/ 5 w 37"/>
                    <a:gd name="T5" fmla="*/ 6 h 52"/>
                    <a:gd name="T6" fmla="*/ 19 w 37"/>
                    <a:gd name="T7" fmla="*/ 0 h 52"/>
                    <a:gd name="T8" fmla="*/ 37 w 37"/>
                    <a:gd name="T9" fmla="*/ 26 h 52"/>
                    <a:gd name="T10" fmla="*/ 32 w 37"/>
                    <a:gd name="T11" fmla="*/ 45 h 52"/>
                    <a:gd name="T12" fmla="*/ 18 w 37"/>
                    <a:gd name="T13" fmla="*/ 52 h 52"/>
                    <a:gd name="T14" fmla="*/ 19 w 37"/>
                    <a:gd name="T15" fmla="*/ 8 h 52"/>
                    <a:gd name="T16" fmla="*/ 11 w 37"/>
                    <a:gd name="T17" fmla="*/ 26 h 52"/>
                    <a:gd name="T18" fmla="*/ 19 w 37"/>
                    <a:gd name="T19" fmla="*/ 44 h 52"/>
                    <a:gd name="T20" fmla="*/ 26 w 37"/>
                    <a:gd name="T21" fmla="*/ 26 h 52"/>
                    <a:gd name="T22" fmla="*/ 19 w 37"/>
                    <a:gd name="T23" fmla="*/ 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2">
                      <a:moveTo>
                        <a:pt x="18" y="52"/>
                      </a:moveTo>
                      <a:cubicBezTo>
                        <a:pt x="6" y="52"/>
                        <a:pt x="0" y="44"/>
                        <a:pt x="0" y="27"/>
                      </a:cubicBezTo>
                      <a:cubicBezTo>
                        <a:pt x="0" y="18"/>
                        <a:pt x="2" y="11"/>
                        <a:pt x="5" y="6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8"/>
                        <a:pt x="37" y="26"/>
                      </a:cubicBezTo>
                      <a:cubicBezTo>
                        <a:pt x="37" y="34"/>
                        <a:pt x="35" y="41"/>
                        <a:pt x="32" y="45"/>
                      </a:cubicBezTo>
                      <a:cubicBezTo>
                        <a:pt x="29" y="50"/>
                        <a:pt x="24" y="52"/>
                        <a:pt x="18" y="52"/>
                      </a:cubicBezTo>
                      <a:close/>
                      <a:moveTo>
                        <a:pt x="19" y="8"/>
                      </a:moveTo>
                      <a:cubicBezTo>
                        <a:pt x="14" y="8"/>
                        <a:pt x="11" y="14"/>
                        <a:pt x="11" y="26"/>
                      </a:cubicBezTo>
                      <a:cubicBezTo>
                        <a:pt x="11" y="38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4"/>
                        <a:pt x="23" y="8"/>
                        <a:pt x="19" y="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73" name="Freeform 39"/>
                <p:cNvSpPr>
                  <a:spLocks/>
                </p:cNvSpPr>
                <p:nvPr/>
              </p:nvSpPr>
              <p:spPr bwMode="auto">
                <a:xfrm>
                  <a:off x="7773194" y="5351462"/>
                  <a:ext cx="57150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74" name="Freeform 40"/>
                <p:cNvSpPr>
                  <a:spLocks noEditPoints="1"/>
                </p:cNvSpPr>
                <p:nvPr/>
              </p:nvSpPr>
              <p:spPr bwMode="auto">
                <a:xfrm>
                  <a:off x="7760494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25" name="Group 24"/>
              <p:cNvGrpSpPr>
                <a:grpSpLocks noChangeAspect="1"/>
              </p:cNvGrpSpPr>
              <p:nvPr/>
            </p:nvGrpSpPr>
            <p:grpSpPr>
              <a:xfrm>
                <a:off x="3381282" y="5727866"/>
                <a:ext cx="801688" cy="798513"/>
                <a:chOff x="7296944" y="5021262"/>
                <a:chExt cx="801688" cy="798513"/>
              </a:xfrm>
            </p:grpSpPr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7296944" y="5021262"/>
                  <a:ext cx="801688" cy="798513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44" name="Freeform 26"/>
                <p:cNvSpPr>
                  <a:spLocks noChangeAspect="1"/>
                </p:cNvSpPr>
                <p:nvPr/>
              </p:nvSpPr>
              <p:spPr bwMode="auto">
                <a:xfrm>
                  <a:off x="7461780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45" name="Freeform 27"/>
                <p:cNvSpPr>
                  <a:spLocks noEditPoints="1"/>
                </p:cNvSpPr>
                <p:nvPr/>
              </p:nvSpPr>
              <p:spPr bwMode="auto">
                <a:xfrm>
                  <a:off x="7564967" y="5165724"/>
                  <a:ext cx="96838" cy="134938"/>
                </a:xfrm>
                <a:custGeom>
                  <a:avLst/>
                  <a:gdLst>
                    <a:gd name="T0" fmla="*/ 18 w 37"/>
                    <a:gd name="T1" fmla="*/ 52 h 52"/>
                    <a:gd name="T2" fmla="*/ 0 w 37"/>
                    <a:gd name="T3" fmla="*/ 27 h 52"/>
                    <a:gd name="T4" fmla="*/ 5 w 37"/>
                    <a:gd name="T5" fmla="*/ 6 h 52"/>
                    <a:gd name="T6" fmla="*/ 19 w 37"/>
                    <a:gd name="T7" fmla="*/ 0 h 52"/>
                    <a:gd name="T8" fmla="*/ 37 w 37"/>
                    <a:gd name="T9" fmla="*/ 26 h 52"/>
                    <a:gd name="T10" fmla="*/ 32 w 37"/>
                    <a:gd name="T11" fmla="*/ 45 h 52"/>
                    <a:gd name="T12" fmla="*/ 18 w 37"/>
                    <a:gd name="T13" fmla="*/ 52 h 52"/>
                    <a:gd name="T14" fmla="*/ 19 w 37"/>
                    <a:gd name="T15" fmla="*/ 8 h 52"/>
                    <a:gd name="T16" fmla="*/ 11 w 37"/>
                    <a:gd name="T17" fmla="*/ 26 h 52"/>
                    <a:gd name="T18" fmla="*/ 19 w 37"/>
                    <a:gd name="T19" fmla="*/ 44 h 52"/>
                    <a:gd name="T20" fmla="*/ 25 w 37"/>
                    <a:gd name="T21" fmla="*/ 26 h 52"/>
                    <a:gd name="T22" fmla="*/ 19 w 37"/>
                    <a:gd name="T23" fmla="*/ 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2">
                      <a:moveTo>
                        <a:pt x="18" y="52"/>
                      </a:moveTo>
                      <a:cubicBezTo>
                        <a:pt x="6" y="52"/>
                        <a:pt x="0" y="44"/>
                        <a:pt x="0" y="27"/>
                      </a:cubicBezTo>
                      <a:cubicBezTo>
                        <a:pt x="0" y="18"/>
                        <a:pt x="2" y="11"/>
                        <a:pt x="5" y="6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8"/>
                        <a:pt x="37" y="26"/>
                      </a:cubicBezTo>
                      <a:cubicBezTo>
                        <a:pt x="37" y="34"/>
                        <a:pt x="35" y="41"/>
                        <a:pt x="32" y="45"/>
                      </a:cubicBezTo>
                      <a:cubicBezTo>
                        <a:pt x="29" y="50"/>
                        <a:pt x="24" y="52"/>
                        <a:pt x="18" y="52"/>
                      </a:cubicBezTo>
                      <a:close/>
                      <a:moveTo>
                        <a:pt x="19" y="8"/>
                      </a:moveTo>
                      <a:cubicBezTo>
                        <a:pt x="14" y="8"/>
                        <a:pt x="11" y="14"/>
                        <a:pt x="11" y="26"/>
                      </a:cubicBezTo>
                      <a:cubicBezTo>
                        <a:pt x="11" y="38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4"/>
                        <a:pt x="23" y="8"/>
                        <a:pt x="19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46" name="Freeform 28"/>
                <p:cNvSpPr>
                  <a:spLocks/>
                </p:cNvSpPr>
                <p:nvPr/>
              </p:nvSpPr>
              <p:spPr bwMode="auto">
                <a:xfrm>
                  <a:off x="7687205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9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47" name="Freeform 29"/>
                <p:cNvSpPr>
                  <a:spLocks noEditPoints="1"/>
                </p:cNvSpPr>
                <p:nvPr/>
              </p:nvSpPr>
              <p:spPr bwMode="auto">
                <a:xfrm>
                  <a:off x="7449080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2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9"/>
                        <a:pt x="25" y="27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48" name="Freeform 30"/>
                <p:cNvSpPr>
                  <a:spLocks/>
                </p:cNvSpPr>
                <p:nvPr/>
              </p:nvSpPr>
              <p:spPr bwMode="auto">
                <a:xfrm>
                  <a:off x="7554119" y="5351462"/>
                  <a:ext cx="55563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49" name="Freeform 31"/>
                <p:cNvSpPr>
                  <a:spLocks noEditPoints="1"/>
                </p:cNvSpPr>
                <p:nvPr/>
              </p:nvSpPr>
              <p:spPr bwMode="auto">
                <a:xfrm>
                  <a:off x="7649369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8 w 37"/>
                    <a:gd name="T19" fmla="*/ 44 h 53"/>
                    <a:gd name="T20" fmla="*/ 25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1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8" y="44"/>
                      </a:cubicBezTo>
                      <a:cubicBezTo>
                        <a:pt x="23" y="44"/>
                        <a:pt x="25" y="39"/>
                        <a:pt x="25" y="27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50" name="Freeform 32"/>
                <p:cNvSpPr>
                  <a:spLocks noEditPoints="1"/>
                </p:cNvSpPr>
                <p:nvPr/>
              </p:nvSpPr>
              <p:spPr bwMode="auto">
                <a:xfrm>
                  <a:off x="7423944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51" name="Freeform 33"/>
                <p:cNvSpPr>
                  <a:spLocks noEditPoints="1"/>
                </p:cNvSpPr>
                <p:nvPr/>
              </p:nvSpPr>
              <p:spPr bwMode="auto">
                <a:xfrm>
                  <a:off x="7539831" y="5540374"/>
                  <a:ext cx="96838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52" name="Freeform 34"/>
                <p:cNvSpPr>
                  <a:spLocks/>
                </p:cNvSpPr>
                <p:nvPr/>
              </p:nvSpPr>
              <p:spPr bwMode="auto">
                <a:xfrm>
                  <a:off x="7662069" y="5540374"/>
                  <a:ext cx="57150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5 h 52"/>
                    <a:gd name="T12" fmla="*/ 3 w 22"/>
                    <a:gd name="T13" fmla="*/ 16 h 52"/>
                    <a:gd name="T14" fmla="*/ 0 w 22"/>
                    <a:gd name="T15" fmla="*/ 17 h 52"/>
                    <a:gd name="T16" fmla="*/ 0 w 22"/>
                    <a:gd name="T17" fmla="*/ 7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9" y="14"/>
                        <a:pt x="9" y="14"/>
                      </a:cubicBezTo>
                      <a:cubicBezTo>
                        <a:pt x="8" y="15"/>
                        <a:pt x="7" y="15"/>
                        <a:pt x="6" y="15"/>
                      </a:cubicBezTo>
                      <a:cubicBezTo>
                        <a:pt x="5" y="16"/>
                        <a:pt x="4" y="16"/>
                        <a:pt x="3" y="16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1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53" name="Freeform 35"/>
                <p:cNvSpPr>
                  <a:spLocks/>
                </p:cNvSpPr>
                <p:nvPr/>
              </p:nvSpPr>
              <p:spPr bwMode="auto">
                <a:xfrm>
                  <a:off x="7914217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54" name="Freeform 36"/>
                <p:cNvSpPr>
                  <a:spLocks noEditPoints="1"/>
                </p:cNvSpPr>
                <p:nvPr/>
              </p:nvSpPr>
              <p:spPr bwMode="auto">
                <a:xfrm>
                  <a:off x="7876381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2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9"/>
                        <a:pt x="26" y="27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55" name="Freeform 37"/>
                <p:cNvSpPr>
                  <a:spLocks noEditPoints="1"/>
                </p:cNvSpPr>
                <p:nvPr/>
              </p:nvSpPr>
              <p:spPr bwMode="auto">
                <a:xfrm>
                  <a:off x="7876381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56" name="Freeform 38"/>
                <p:cNvSpPr>
                  <a:spLocks noEditPoints="1"/>
                </p:cNvSpPr>
                <p:nvPr/>
              </p:nvSpPr>
              <p:spPr bwMode="auto">
                <a:xfrm>
                  <a:off x="7785630" y="5165724"/>
                  <a:ext cx="95250" cy="134938"/>
                </a:xfrm>
                <a:custGeom>
                  <a:avLst/>
                  <a:gdLst>
                    <a:gd name="T0" fmla="*/ 18 w 37"/>
                    <a:gd name="T1" fmla="*/ 52 h 52"/>
                    <a:gd name="T2" fmla="*/ 0 w 37"/>
                    <a:gd name="T3" fmla="*/ 27 h 52"/>
                    <a:gd name="T4" fmla="*/ 5 w 37"/>
                    <a:gd name="T5" fmla="*/ 6 h 52"/>
                    <a:gd name="T6" fmla="*/ 19 w 37"/>
                    <a:gd name="T7" fmla="*/ 0 h 52"/>
                    <a:gd name="T8" fmla="*/ 37 w 37"/>
                    <a:gd name="T9" fmla="*/ 26 h 52"/>
                    <a:gd name="T10" fmla="*/ 32 w 37"/>
                    <a:gd name="T11" fmla="*/ 45 h 52"/>
                    <a:gd name="T12" fmla="*/ 18 w 37"/>
                    <a:gd name="T13" fmla="*/ 52 h 52"/>
                    <a:gd name="T14" fmla="*/ 19 w 37"/>
                    <a:gd name="T15" fmla="*/ 8 h 52"/>
                    <a:gd name="T16" fmla="*/ 11 w 37"/>
                    <a:gd name="T17" fmla="*/ 26 h 52"/>
                    <a:gd name="T18" fmla="*/ 19 w 37"/>
                    <a:gd name="T19" fmla="*/ 44 h 52"/>
                    <a:gd name="T20" fmla="*/ 26 w 37"/>
                    <a:gd name="T21" fmla="*/ 26 h 52"/>
                    <a:gd name="T22" fmla="*/ 19 w 37"/>
                    <a:gd name="T23" fmla="*/ 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2">
                      <a:moveTo>
                        <a:pt x="18" y="52"/>
                      </a:moveTo>
                      <a:cubicBezTo>
                        <a:pt x="6" y="52"/>
                        <a:pt x="0" y="44"/>
                        <a:pt x="0" y="27"/>
                      </a:cubicBezTo>
                      <a:cubicBezTo>
                        <a:pt x="0" y="18"/>
                        <a:pt x="2" y="11"/>
                        <a:pt x="5" y="6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8"/>
                        <a:pt x="37" y="26"/>
                      </a:cubicBezTo>
                      <a:cubicBezTo>
                        <a:pt x="37" y="34"/>
                        <a:pt x="35" y="41"/>
                        <a:pt x="32" y="45"/>
                      </a:cubicBezTo>
                      <a:cubicBezTo>
                        <a:pt x="29" y="50"/>
                        <a:pt x="24" y="52"/>
                        <a:pt x="18" y="52"/>
                      </a:cubicBezTo>
                      <a:close/>
                      <a:moveTo>
                        <a:pt x="19" y="8"/>
                      </a:moveTo>
                      <a:cubicBezTo>
                        <a:pt x="14" y="8"/>
                        <a:pt x="11" y="14"/>
                        <a:pt x="11" y="26"/>
                      </a:cubicBezTo>
                      <a:cubicBezTo>
                        <a:pt x="11" y="38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4"/>
                        <a:pt x="23" y="8"/>
                        <a:pt x="19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57" name="Freeform 39"/>
                <p:cNvSpPr>
                  <a:spLocks/>
                </p:cNvSpPr>
                <p:nvPr/>
              </p:nvSpPr>
              <p:spPr bwMode="auto">
                <a:xfrm>
                  <a:off x="7773194" y="5351462"/>
                  <a:ext cx="57150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58" name="Freeform 40"/>
                <p:cNvSpPr>
                  <a:spLocks noEditPoints="1"/>
                </p:cNvSpPr>
                <p:nvPr/>
              </p:nvSpPr>
              <p:spPr bwMode="auto">
                <a:xfrm>
                  <a:off x="7760494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</p:grpSp>
          <p:grpSp>
            <p:nvGrpSpPr>
              <p:cNvPr id="26" name="Group 25"/>
              <p:cNvGrpSpPr>
                <a:grpSpLocks noChangeAspect="1"/>
              </p:cNvGrpSpPr>
              <p:nvPr/>
            </p:nvGrpSpPr>
            <p:grpSpPr>
              <a:xfrm>
                <a:off x="2438040" y="5727866"/>
                <a:ext cx="801688" cy="798513"/>
                <a:chOff x="7296944" y="5021262"/>
                <a:chExt cx="801688" cy="798513"/>
              </a:xfrm>
            </p:grpSpPr>
            <p:sp>
              <p:nvSpPr>
                <p:cNvPr id="27" name="Rectangle 25"/>
                <p:cNvSpPr>
                  <a:spLocks noChangeArrowheads="1"/>
                </p:cNvSpPr>
                <p:nvPr/>
              </p:nvSpPr>
              <p:spPr bwMode="auto">
                <a:xfrm>
                  <a:off x="7296944" y="5021262"/>
                  <a:ext cx="801688" cy="798513"/>
                </a:xfrm>
                <a:prstGeom prst="rect">
                  <a:avLst/>
                </a:prstGeom>
                <a:solidFill>
                  <a:srgbClr val="E8112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28" name="Freeform 26"/>
                <p:cNvSpPr>
                  <a:spLocks noChangeAspect="1"/>
                </p:cNvSpPr>
                <p:nvPr/>
              </p:nvSpPr>
              <p:spPr bwMode="auto">
                <a:xfrm>
                  <a:off x="7461780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29" name="Freeform 27"/>
                <p:cNvSpPr>
                  <a:spLocks noEditPoints="1"/>
                </p:cNvSpPr>
                <p:nvPr/>
              </p:nvSpPr>
              <p:spPr bwMode="auto">
                <a:xfrm>
                  <a:off x="7564967" y="5165724"/>
                  <a:ext cx="96838" cy="134938"/>
                </a:xfrm>
                <a:custGeom>
                  <a:avLst/>
                  <a:gdLst>
                    <a:gd name="T0" fmla="*/ 18 w 37"/>
                    <a:gd name="T1" fmla="*/ 52 h 52"/>
                    <a:gd name="T2" fmla="*/ 0 w 37"/>
                    <a:gd name="T3" fmla="*/ 27 h 52"/>
                    <a:gd name="T4" fmla="*/ 5 w 37"/>
                    <a:gd name="T5" fmla="*/ 6 h 52"/>
                    <a:gd name="T6" fmla="*/ 19 w 37"/>
                    <a:gd name="T7" fmla="*/ 0 h 52"/>
                    <a:gd name="T8" fmla="*/ 37 w 37"/>
                    <a:gd name="T9" fmla="*/ 26 h 52"/>
                    <a:gd name="T10" fmla="*/ 32 w 37"/>
                    <a:gd name="T11" fmla="*/ 45 h 52"/>
                    <a:gd name="T12" fmla="*/ 18 w 37"/>
                    <a:gd name="T13" fmla="*/ 52 h 52"/>
                    <a:gd name="T14" fmla="*/ 19 w 37"/>
                    <a:gd name="T15" fmla="*/ 8 h 52"/>
                    <a:gd name="T16" fmla="*/ 11 w 37"/>
                    <a:gd name="T17" fmla="*/ 26 h 52"/>
                    <a:gd name="T18" fmla="*/ 19 w 37"/>
                    <a:gd name="T19" fmla="*/ 44 h 52"/>
                    <a:gd name="T20" fmla="*/ 25 w 37"/>
                    <a:gd name="T21" fmla="*/ 26 h 52"/>
                    <a:gd name="T22" fmla="*/ 19 w 37"/>
                    <a:gd name="T23" fmla="*/ 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2">
                      <a:moveTo>
                        <a:pt x="18" y="52"/>
                      </a:moveTo>
                      <a:cubicBezTo>
                        <a:pt x="6" y="52"/>
                        <a:pt x="0" y="44"/>
                        <a:pt x="0" y="27"/>
                      </a:cubicBezTo>
                      <a:cubicBezTo>
                        <a:pt x="0" y="18"/>
                        <a:pt x="2" y="11"/>
                        <a:pt x="5" y="6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8"/>
                        <a:pt x="37" y="26"/>
                      </a:cubicBezTo>
                      <a:cubicBezTo>
                        <a:pt x="37" y="34"/>
                        <a:pt x="35" y="41"/>
                        <a:pt x="32" y="45"/>
                      </a:cubicBezTo>
                      <a:cubicBezTo>
                        <a:pt x="29" y="50"/>
                        <a:pt x="24" y="52"/>
                        <a:pt x="18" y="52"/>
                      </a:cubicBezTo>
                      <a:close/>
                      <a:moveTo>
                        <a:pt x="19" y="8"/>
                      </a:moveTo>
                      <a:cubicBezTo>
                        <a:pt x="14" y="8"/>
                        <a:pt x="11" y="14"/>
                        <a:pt x="11" y="26"/>
                      </a:cubicBezTo>
                      <a:cubicBezTo>
                        <a:pt x="11" y="38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4"/>
                        <a:pt x="23" y="8"/>
                        <a:pt x="19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30" name="Freeform 28"/>
                <p:cNvSpPr>
                  <a:spLocks/>
                </p:cNvSpPr>
                <p:nvPr/>
              </p:nvSpPr>
              <p:spPr bwMode="auto">
                <a:xfrm>
                  <a:off x="7687205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9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31" name="Freeform 29"/>
                <p:cNvSpPr>
                  <a:spLocks noEditPoints="1"/>
                </p:cNvSpPr>
                <p:nvPr/>
              </p:nvSpPr>
              <p:spPr bwMode="auto">
                <a:xfrm>
                  <a:off x="7449080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2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9"/>
                        <a:pt x="25" y="27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32" name="Freeform 30"/>
                <p:cNvSpPr>
                  <a:spLocks/>
                </p:cNvSpPr>
                <p:nvPr/>
              </p:nvSpPr>
              <p:spPr bwMode="auto">
                <a:xfrm>
                  <a:off x="7554119" y="5351462"/>
                  <a:ext cx="55563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33" name="Freeform 31"/>
                <p:cNvSpPr>
                  <a:spLocks noEditPoints="1"/>
                </p:cNvSpPr>
                <p:nvPr/>
              </p:nvSpPr>
              <p:spPr bwMode="auto">
                <a:xfrm>
                  <a:off x="7649369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8 w 37"/>
                    <a:gd name="T19" fmla="*/ 44 h 53"/>
                    <a:gd name="T20" fmla="*/ 25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1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8" y="44"/>
                      </a:cubicBezTo>
                      <a:cubicBezTo>
                        <a:pt x="23" y="44"/>
                        <a:pt x="25" y="39"/>
                        <a:pt x="25" y="27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34" name="Freeform 32"/>
                <p:cNvSpPr>
                  <a:spLocks noEditPoints="1"/>
                </p:cNvSpPr>
                <p:nvPr/>
              </p:nvSpPr>
              <p:spPr bwMode="auto">
                <a:xfrm>
                  <a:off x="7423944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35" name="Freeform 33"/>
                <p:cNvSpPr>
                  <a:spLocks noEditPoints="1"/>
                </p:cNvSpPr>
                <p:nvPr/>
              </p:nvSpPr>
              <p:spPr bwMode="auto">
                <a:xfrm>
                  <a:off x="7539831" y="5540374"/>
                  <a:ext cx="96838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5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5" y="38"/>
                        <a:pt x="25" y="26"/>
                      </a:cubicBezTo>
                      <a:cubicBezTo>
                        <a:pt x="25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36" name="Freeform 34"/>
                <p:cNvSpPr>
                  <a:spLocks/>
                </p:cNvSpPr>
                <p:nvPr/>
              </p:nvSpPr>
              <p:spPr bwMode="auto">
                <a:xfrm>
                  <a:off x="7662069" y="5540374"/>
                  <a:ext cx="57150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5 h 52"/>
                    <a:gd name="T12" fmla="*/ 3 w 22"/>
                    <a:gd name="T13" fmla="*/ 16 h 52"/>
                    <a:gd name="T14" fmla="*/ 0 w 22"/>
                    <a:gd name="T15" fmla="*/ 17 h 52"/>
                    <a:gd name="T16" fmla="*/ 0 w 22"/>
                    <a:gd name="T17" fmla="*/ 7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9" y="14"/>
                        <a:pt x="9" y="14"/>
                      </a:cubicBezTo>
                      <a:cubicBezTo>
                        <a:pt x="8" y="15"/>
                        <a:pt x="7" y="15"/>
                        <a:pt x="6" y="15"/>
                      </a:cubicBezTo>
                      <a:cubicBezTo>
                        <a:pt x="5" y="16"/>
                        <a:pt x="4" y="16"/>
                        <a:pt x="3" y="16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1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37" name="Freeform 35"/>
                <p:cNvSpPr>
                  <a:spLocks/>
                </p:cNvSpPr>
                <p:nvPr/>
              </p:nvSpPr>
              <p:spPr bwMode="auto">
                <a:xfrm>
                  <a:off x="7914217" y="5164137"/>
                  <a:ext cx="57150" cy="133350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5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5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38" name="Freeform 36"/>
                <p:cNvSpPr>
                  <a:spLocks noEditPoints="1"/>
                </p:cNvSpPr>
                <p:nvPr/>
              </p:nvSpPr>
              <p:spPr bwMode="auto">
                <a:xfrm>
                  <a:off x="7876381" y="5351462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7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5"/>
                        <a:pt x="0" y="27"/>
                      </a:cubicBezTo>
                      <a:cubicBezTo>
                        <a:pt x="0" y="19"/>
                        <a:pt x="2" y="12"/>
                        <a:pt x="5" y="7"/>
                      </a:cubicBezTo>
                      <a:cubicBezTo>
                        <a:pt x="8" y="3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2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9"/>
                        <a:pt x="26" y="27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39" name="Freeform 37"/>
                <p:cNvSpPr>
                  <a:spLocks noEditPoints="1"/>
                </p:cNvSpPr>
                <p:nvPr/>
              </p:nvSpPr>
              <p:spPr bwMode="auto">
                <a:xfrm>
                  <a:off x="7876381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40" name="Freeform 38"/>
                <p:cNvSpPr>
                  <a:spLocks noEditPoints="1"/>
                </p:cNvSpPr>
                <p:nvPr/>
              </p:nvSpPr>
              <p:spPr bwMode="auto">
                <a:xfrm>
                  <a:off x="7785630" y="5165724"/>
                  <a:ext cx="95250" cy="134938"/>
                </a:xfrm>
                <a:custGeom>
                  <a:avLst/>
                  <a:gdLst>
                    <a:gd name="T0" fmla="*/ 18 w 37"/>
                    <a:gd name="T1" fmla="*/ 52 h 52"/>
                    <a:gd name="T2" fmla="*/ 0 w 37"/>
                    <a:gd name="T3" fmla="*/ 27 h 52"/>
                    <a:gd name="T4" fmla="*/ 5 w 37"/>
                    <a:gd name="T5" fmla="*/ 6 h 52"/>
                    <a:gd name="T6" fmla="*/ 19 w 37"/>
                    <a:gd name="T7" fmla="*/ 0 h 52"/>
                    <a:gd name="T8" fmla="*/ 37 w 37"/>
                    <a:gd name="T9" fmla="*/ 26 h 52"/>
                    <a:gd name="T10" fmla="*/ 32 w 37"/>
                    <a:gd name="T11" fmla="*/ 45 h 52"/>
                    <a:gd name="T12" fmla="*/ 18 w 37"/>
                    <a:gd name="T13" fmla="*/ 52 h 52"/>
                    <a:gd name="T14" fmla="*/ 19 w 37"/>
                    <a:gd name="T15" fmla="*/ 8 h 52"/>
                    <a:gd name="T16" fmla="*/ 11 w 37"/>
                    <a:gd name="T17" fmla="*/ 26 h 52"/>
                    <a:gd name="T18" fmla="*/ 19 w 37"/>
                    <a:gd name="T19" fmla="*/ 44 h 52"/>
                    <a:gd name="T20" fmla="*/ 26 w 37"/>
                    <a:gd name="T21" fmla="*/ 26 h 52"/>
                    <a:gd name="T22" fmla="*/ 19 w 37"/>
                    <a:gd name="T23" fmla="*/ 8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2">
                      <a:moveTo>
                        <a:pt x="18" y="52"/>
                      </a:moveTo>
                      <a:cubicBezTo>
                        <a:pt x="6" y="52"/>
                        <a:pt x="0" y="44"/>
                        <a:pt x="0" y="27"/>
                      </a:cubicBezTo>
                      <a:cubicBezTo>
                        <a:pt x="0" y="18"/>
                        <a:pt x="2" y="11"/>
                        <a:pt x="5" y="6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8"/>
                        <a:pt x="37" y="26"/>
                      </a:cubicBezTo>
                      <a:cubicBezTo>
                        <a:pt x="37" y="34"/>
                        <a:pt x="35" y="41"/>
                        <a:pt x="32" y="45"/>
                      </a:cubicBezTo>
                      <a:cubicBezTo>
                        <a:pt x="29" y="50"/>
                        <a:pt x="24" y="52"/>
                        <a:pt x="18" y="52"/>
                      </a:cubicBezTo>
                      <a:close/>
                      <a:moveTo>
                        <a:pt x="19" y="8"/>
                      </a:moveTo>
                      <a:cubicBezTo>
                        <a:pt x="14" y="8"/>
                        <a:pt x="11" y="14"/>
                        <a:pt x="11" y="26"/>
                      </a:cubicBezTo>
                      <a:cubicBezTo>
                        <a:pt x="11" y="38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4"/>
                        <a:pt x="23" y="8"/>
                        <a:pt x="19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41" name="Freeform 39"/>
                <p:cNvSpPr>
                  <a:spLocks/>
                </p:cNvSpPr>
                <p:nvPr/>
              </p:nvSpPr>
              <p:spPr bwMode="auto">
                <a:xfrm>
                  <a:off x="7773194" y="5351462"/>
                  <a:ext cx="57150" cy="134938"/>
                </a:xfrm>
                <a:custGeom>
                  <a:avLst/>
                  <a:gdLst>
                    <a:gd name="T0" fmla="*/ 22 w 22"/>
                    <a:gd name="T1" fmla="*/ 0 h 52"/>
                    <a:gd name="T2" fmla="*/ 22 w 22"/>
                    <a:gd name="T3" fmla="*/ 52 h 52"/>
                    <a:gd name="T4" fmla="*/ 11 w 22"/>
                    <a:gd name="T5" fmla="*/ 52 h 52"/>
                    <a:gd name="T6" fmla="*/ 11 w 22"/>
                    <a:gd name="T7" fmla="*/ 13 h 52"/>
                    <a:gd name="T8" fmla="*/ 9 w 22"/>
                    <a:gd name="T9" fmla="*/ 14 h 52"/>
                    <a:gd name="T10" fmla="*/ 6 w 22"/>
                    <a:gd name="T11" fmla="*/ 16 h 52"/>
                    <a:gd name="T12" fmla="*/ 3 w 22"/>
                    <a:gd name="T13" fmla="*/ 17 h 52"/>
                    <a:gd name="T14" fmla="*/ 0 w 22"/>
                    <a:gd name="T15" fmla="*/ 17 h 52"/>
                    <a:gd name="T16" fmla="*/ 0 w 22"/>
                    <a:gd name="T17" fmla="*/ 8 h 52"/>
                    <a:gd name="T18" fmla="*/ 8 w 22"/>
                    <a:gd name="T19" fmla="*/ 4 h 52"/>
                    <a:gd name="T20" fmla="*/ 15 w 22"/>
                    <a:gd name="T21" fmla="*/ 0 h 52"/>
                    <a:gd name="T22" fmla="*/ 22 w 22"/>
                    <a:gd name="T2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52">
                      <a:moveTo>
                        <a:pt x="22" y="0"/>
                      </a:move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4"/>
                        <a:pt x="9" y="14"/>
                      </a:cubicBezTo>
                      <a:cubicBezTo>
                        <a:pt x="8" y="15"/>
                        <a:pt x="7" y="15"/>
                        <a:pt x="6" y="16"/>
                      </a:cubicBezTo>
                      <a:cubicBezTo>
                        <a:pt x="5" y="16"/>
                        <a:pt x="4" y="16"/>
                        <a:pt x="3" y="17"/>
                      </a:cubicBezTo>
                      <a:cubicBezTo>
                        <a:pt x="2" y="17"/>
                        <a:pt x="1" y="17"/>
                        <a:pt x="0" y="1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3" y="7"/>
                        <a:pt x="6" y="6"/>
                        <a:pt x="8" y="4"/>
                      </a:cubicBezTo>
                      <a:cubicBezTo>
                        <a:pt x="11" y="3"/>
                        <a:pt x="13" y="2"/>
                        <a:pt x="15" y="0"/>
                      </a:cubicBez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  <p:sp>
              <p:nvSpPr>
                <p:cNvPr id="42" name="Freeform 40"/>
                <p:cNvSpPr>
                  <a:spLocks noEditPoints="1"/>
                </p:cNvSpPr>
                <p:nvPr/>
              </p:nvSpPr>
              <p:spPr bwMode="auto">
                <a:xfrm>
                  <a:off x="7760494" y="5540374"/>
                  <a:ext cx="95250" cy="138113"/>
                </a:xfrm>
                <a:custGeom>
                  <a:avLst/>
                  <a:gdLst>
                    <a:gd name="T0" fmla="*/ 18 w 37"/>
                    <a:gd name="T1" fmla="*/ 53 h 53"/>
                    <a:gd name="T2" fmla="*/ 0 w 37"/>
                    <a:gd name="T3" fmla="*/ 27 h 53"/>
                    <a:gd name="T4" fmla="*/ 5 w 37"/>
                    <a:gd name="T5" fmla="*/ 7 h 53"/>
                    <a:gd name="T6" fmla="*/ 19 w 37"/>
                    <a:gd name="T7" fmla="*/ 0 h 53"/>
                    <a:gd name="T8" fmla="*/ 37 w 37"/>
                    <a:gd name="T9" fmla="*/ 26 h 53"/>
                    <a:gd name="T10" fmla="*/ 32 w 37"/>
                    <a:gd name="T11" fmla="*/ 46 h 53"/>
                    <a:gd name="T12" fmla="*/ 18 w 37"/>
                    <a:gd name="T13" fmla="*/ 53 h 53"/>
                    <a:gd name="T14" fmla="*/ 19 w 37"/>
                    <a:gd name="T15" fmla="*/ 9 h 53"/>
                    <a:gd name="T16" fmla="*/ 11 w 37"/>
                    <a:gd name="T17" fmla="*/ 27 h 53"/>
                    <a:gd name="T18" fmla="*/ 19 w 37"/>
                    <a:gd name="T19" fmla="*/ 44 h 53"/>
                    <a:gd name="T20" fmla="*/ 26 w 37"/>
                    <a:gd name="T21" fmla="*/ 26 h 53"/>
                    <a:gd name="T22" fmla="*/ 19 w 37"/>
                    <a:gd name="T23" fmla="*/ 9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7" h="53">
                      <a:moveTo>
                        <a:pt x="18" y="53"/>
                      </a:moveTo>
                      <a:cubicBezTo>
                        <a:pt x="6" y="53"/>
                        <a:pt x="0" y="44"/>
                        <a:pt x="0" y="27"/>
                      </a:cubicBezTo>
                      <a:cubicBezTo>
                        <a:pt x="0" y="18"/>
                        <a:pt x="2" y="12"/>
                        <a:pt x="5" y="7"/>
                      </a:cubicBezTo>
                      <a:cubicBezTo>
                        <a:pt x="8" y="2"/>
                        <a:pt x="13" y="0"/>
                        <a:pt x="19" y="0"/>
                      </a:cubicBezTo>
                      <a:cubicBezTo>
                        <a:pt x="31" y="0"/>
                        <a:pt x="37" y="9"/>
                        <a:pt x="37" y="26"/>
                      </a:cubicBezTo>
                      <a:cubicBezTo>
                        <a:pt x="37" y="35"/>
                        <a:pt x="35" y="41"/>
                        <a:pt x="32" y="46"/>
                      </a:cubicBezTo>
                      <a:cubicBezTo>
                        <a:pt x="29" y="51"/>
                        <a:pt x="24" y="53"/>
                        <a:pt x="18" y="53"/>
                      </a:cubicBezTo>
                      <a:close/>
                      <a:moveTo>
                        <a:pt x="19" y="9"/>
                      </a:moveTo>
                      <a:cubicBezTo>
                        <a:pt x="14" y="9"/>
                        <a:pt x="11" y="15"/>
                        <a:pt x="11" y="27"/>
                      </a:cubicBezTo>
                      <a:cubicBezTo>
                        <a:pt x="11" y="39"/>
                        <a:pt x="14" y="44"/>
                        <a:pt x="19" y="44"/>
                      </a:cubicBezTo>
                      <a:cubicBezTo>
                        <a:pt x="23" y="44"/>
                        <a:pt x="26" y="38"/>
                        <a:pt x="26" y="26"/>
                      </a:cubicBezTo>
                      <a:cubicBezTo>
                        <a:pt x="26" y="15"/>
                        <a:pt x="23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>
                    <a:solidFill>
                      <a:srgbClr val="000000"/>
                    </a:solidFill>
                    <a:latin typeface="Verdana" pitchFamily="34" charset="0"/>
                    <a:cs typeface="Arial" charset="0"/>
                  </a:endParaRPr>
                </a:p>
              </p:txBody>
            </p:sp>
          </p:grpSp>
        </p:grpSp>
        <p:sp>
          <p:nvSpPr>
            <p:cNvPr id="14" name="Left Brace 13"/>
            <p:cNvSpPr/>
            <p:nvPr/>
          </p:nvSpPr>
          <p:spPr bwMode="auto">
            <a:xfrm rot="5400000">
              <a:off x="1200369" y="4854659"/>
              <a:ext cx="569161" cy="951721"/>
            </a:xfrm>
            <a:prstGeom prst="leftBrace">
              <a:avLst>
                <a:gd name="adj1" fmla="val 12069"/>
                <a:gd name="adj2" fmla="val 47766"/>
              </a:avLst>
            </a:prstGeom>
            <a:noFill/>
            <a:ln w="9525" cap="flat" cmpd="sng" algn="ctr">
              <a:solidFill>
                <a:srgbClr val="E8112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b="1" dirty="0">
                <a:solidFill>
                  <a:srgbClr val="000000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15" name="Left Brace 14"/>
            <p:cNvSpPr/>
            <p:nvPr/>
          </p:nvSpPr>
          <p:spPr bwMode="auto">
            <a:xfrm rot="5400000">
              <a:off x="1452734" y="2083868"/>
              <a:ext cx="569161" cy="2408176"/>
            </a:xfrm>
            <a:prstGeom prst="leftBrace">
              <a:avLst>
                <a:gd name="adj1" fmla="val 12069"/>
                <a:gd name="adj2" fmla="val 68861"/>
              </a:avLst>
            </a:prstGeom>
            <a:noFill/>
            <a:ln w="9525" cap="flat" cmpd="sng" algn="ctr">
              <a:solidFill>
                <a:srgbClr val="E8112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b="1" dirty="0">
                <a:solidFill>
                  <a:srgbClr val="000000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16" name="Left Brace 15"/>
            <p:cNvSpPr/>
            <p:nvPr/>
          </p:nvSpPr>
          <p:spPr bwMode="auto">
            <a:xfrm rot="10800000">
              <a:off x="4788539" y="1332898"/>
              <a:ext cx="852190" cy="1480789"/>
            </a:xfrm>
            <a:prstGeom prst="leftBrace">
              <a:avLst>
                <a:gd name="adj1" fmla="val 12069"/>
                <a:gd name="adj2" fmla="val 62861"/>
              </a:avLst>
            </a:prstGeom>
            <a:noFill/>
            <a:ln w="9525" cap="flat" cmpd="sng" algn="ctr">
              <a:solidFill>
                <a:srgbClr val="E8112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GB" b="1" dirty="0">
                <a:solidFill>
                  <a:srgbClr val="000000"/>
                </a:solidFill>
                <a:latin typeface="Verdana" pitchFamily="34" charset="0"/>
                <a:cs typeface="Arial" charset="0"/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6002936" y="2535895"/>
              <a:ext cx="2180592" cy="400110"/>
            </a:xfrm>
            <a:prstGeom prst="roundRect">
              <a:avLst>
                <a:gd name="adj" fmla="val 0"/>
              </a:avLst>
            </a:prstGeom>
            <a:solidFill>
              <a:srgbClr val="4668C5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lvl="0" algn="ctr" eaLnBrk="0" fontAlgn="base" hangingPunct="0">
                <a:spcBef>
                  <a:spcPct val="4000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FFFFFF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Database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7015691" y="3003375"/>
              <a:ext cx="0" cy="735352"/>
            </a:xfrm>
            <a:prstGeom prst="straightConnector1">
              <a:avLst/>
            </a:prstGeom>
            <a:gradFill rotWithShape="1">
              <a:gsLst>
                <a:gs pos="0">
                  <a:srgbClr val="E4CD9A"/>
                </a:gs>
                <a:gs pos="100000">
                  <a:srgbClr val="EEEFD7"/>
                </a:gs>
              </a:gsLst>
              <a:lin ang="2700000" scaled="1"/>
            </a:gradFill>
            <a:ln w="31750" cap="flat" cmpd="sng" algn="ctr">
              <a:solidFill>
                <a:srgbClr val="E81123"/>
              </a:solidFill>
              <a:prstDash val="solid"/>
              <a:round/>
              <a:headEnd type="triangle" w="lg" len="lg"/>
              <a:tailEnd type="none" w="lg" len="lg"/>
            </a:ln>
            <a:effectLst/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Databases and Storage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616068"/>
          </a:xfrm>
        </p:spPr>
        <p:txBody>
          <a:bodyPr>
            <a:normAutofit/>
          </a:bodyPr>
          <a:lstStyle/>
          <a:p>
            <a:r>
              <a:rPr lang="es-AR" dirty="0" smtClean="0"/>
              <a:t>Niveles de Raid</a:t>
            </a:r>
            <a:endParaRPr lang="es-AR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4414" y="2000240"/>
            <a:ext cx="6386978" cy="4673878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GB" kern="0" dirty="0">
                <a:solidFill>
                  <a:srgbClr val="000000"/>
                </a:solidFill>
              </a:rPr>
              <a:t>RAID 0				</a:t>
            </a:r>
            <a:r>
              <a:rPr lang="en-US" kern="0" dirty="0">
                <a:solidFill>
                  <a:srgbClr val="000000"/>
                </a:solidFill>
              </a:rPr>
              <a:t>RAID 1</a:t>
            </a:r>
          </a:p>
          <a:p>
            <a:pPr marL="0" lvl="0" indent="0">
              <a:buNone/>
            </a:pPr>
            <a:endParaRPr lang="en-GB" sz="2000" kern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GB" sz="2000" kern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GB" sz="2000" kern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kern="0" dirty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kern="0" dirty="0">
                <a:solidFill>
                  <a:srgbClr val="000000"/>
                </a:solidFill>
              </a:rPr>
              <a:t>RAID 5				RAID 10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42976" y="2643182"/>
            <a:ext cx="3043140" cy="867744"/>
            <a:chOff x="907809" y="2106679"/>
            <a:chExt cx="3043140" cy="867744"/>
          </a:xfrm>
        </p:grpSpPr>
        <p:sp>
          <p:nvSpPr>
            <p:cNvPr id="6" name="Rectangle 5"/>
            <p:cNvSpPr/>
            <p:nvPr/>
          </p:nvSpPr>
          <p:spPr bwMode="auto">
            <a:xfrm>
              <a:off x="1028124" y="2106679"/>
              <a:ext cx="1672389" cy="867744"/>
            </a:xfrm>
            <a:prstGeom prst="rect">
              <a:avLst/>
            </a:prstGeom>
            <a:solidFill>
              <a:srgbClr val="4668C5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pc="3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907809" y="2106679"/>
              <a:ext cx="3043140" cy="372980"/>
            </a:xfrm>
            <a:prstGeom prst="rect">
              <a:avLst/>
            </a:prstGeom>
            <a:noFill/>
            <a:ln>
              <a:solidFill>
                <a:srgbClr val="00188F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pc="3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907809" y="2601443"/>
              <a:ext cx="3043140" cy="372980"/>
            </a:xfrm>
            <a:prstGeom prst="rect">
              <a:avLst/>
            </a:prstGeom>
            <a:noFill/>
            <a:ln>
              <a:solidFill>
                <a:srgbClr val="00188F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pc="3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28124" y="2110327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pc="3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 C E G I K</a:t>
              </a:r>
              <a:endParaRPr lang="en-US" spc="3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28124" y="2605091"/>
              <a:ext cx="1645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pc="3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 D F H J L</a:t>
              </a:r>
              <a:endParaRPr lang="en-US" spc="3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1" name="Group 16"/>
          <p:cNvGrpSpPr/>
          <p:nvPr/>
        </p:nvGrpSpPr>
        <p:grpSpPr>
          <a:xfrm>
            <a:off x="1142976" y="4643446"/>
            <a:ext cx="3043140" cy="1362508"/>
            <a:chOff x="907809" y="4185700"/>
            <a:chExt cx="3043140" cy="1362508"/>
          </a:xfrm>
        </p:grpSpPr>
        <p:sp>
          <p:nvSpPr>
            <p:cNvPr id="12" name="Rectangle 17"/>
            <p:cNvSpPr/>
            <p:nvPr/>
          </p:nvSpPr>
          <p:spPr bwMode="auto">
            <a:xfrm>
              <a:off x="1028124" y="4185700"/>
              <a:ext cx="1672389" cy="1362508"/>
            </a:xfrm>
            <a:prstGeom prst="rect">
              <a:avLst/>
            </a:prstGeom>
            <a:solidFill>
              <a:srgbClr val="4668C5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pc="3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Rectangle 18"/>
            <p:cNvSpPr/>
            <p:nvPr/>
          </p:nvSpPr>
          <p:spPr bwMode="auto">
            <a:xfrm>
              <a:off x="907809" y="5175228"/>
              <a:ext cx="3043140" cy="372980"/>
            </a:xfrm>
            <a:prstGeom prst="rect">
              <a:avLst/>
            </a:prstGeom>
            <a:noFill/>
            <a:ln>
              <a:solidFill>
                <a:srgbClr val="00188F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pc="3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 19"/>
            <p:cNvSpPr/>
            <p:nvPr/>
          </p:nvSpPr>
          <p:spPr bwMode="auto">
            <a:xfrm>
              <a:off x="907809" y="4185700"/>
              <a:ext cx="3043140" cy="372980"/>
            </a:xfrm>
            <a:prstGeom prst="rect">
              <a:avLst/>
            </a:prstGeom>
            <a:noFill/>
            <a:ln>
              <a:solidFill>
                <a:srgbClr val="00188F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pc="3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Rectangle 20"/>
            <p:cNvSpPr/>
            <p:nvPr/>
          </p:nvSpPr>
          <p:spPr bwMode="auto">
            <a:xfrm>
              <a:off x="907809" y="4680464"/>
              <a:ext cx="3043140" cy="372980"/>
            </a:xfrm>
            <a:prstGeom prst="rect">
              <a:avLst/>
            </a:prstGeom>
            <a:noFill/>
            <a:ln>
              <a:solidFill>
                <a:srgbClr val="00188F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pc="3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21"/>
            <p:cNvSpPr txBox="1"/>
            <p:nvPr/>
          </p:nvSpPr>
          <p:spPr>
            <a:xfrm>
              <a:off x="1028124" y="4189348"/>
              <a:ext cx="1752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pc="3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# E G # K</a:t>
              </a:r>
              <a:endParaRPr lang="en-US" spc="3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Box 22"/>
            <p:cNvSpPr txBox="1"/>
            <p:nvPr/>
          </p:nvSpPr>
          <p:spPr>
            <a:xfrm>
              <a:off x="1028124" y="4684112"/>
              <a:ext cx="169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pc="3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 C # H I #</a:t>
              </a:r>
              <a:endParaRPr lang="en-US" spc="3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23"/>
            <p:cNvSpPr txBox="1"/>
            <p:nvPr/>
          </p:nvSpPr>
          <p:spPr>
            <a:xfrm>
              <a:off x="1052188" y="5175228"/>
              <a:ext cx="165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pc="3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# D F # J L</a:t>
              </a:r>
              <a:endParaRPr lang="en-US" spc="3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Group 10"/>
          <p:cNvGrpSpPr/>
          <p:nvPr/>
        </p:nvGrpSpPr>
        <p:grpSpPr>
          <a:xfrm>
            <a:off x="5500694" y="2643182"/>
            <a:ext cx="3043140" cy="867744"/>
            <a:chOff x="5462337" y="2106679"/>
            <a:chExt cx="3043140" cy="867744"/>
          </a:xfrm>
        </p:grpSpPr>
        <p:sp>
          <p:nvSpPr>
            <p:cNvPr id="20" name="Rectangle 11"/>
            <p:cNvSpPr/>
            <p:nvPr/>
          </p:nvSpPr>
          <p:spPr bwMode="auto">
            <a:xfrm>
              <a:off x="5582652" y="2106679"/>
              <a:ext cx="1672389" cy="867744"/>
            </a:xfrm>
            <a:prstGeom prst="rect">
              <a:avLst/>
            </a:prstGeom>
            <a:solidFill>
              <a:srgbClr val="4668C5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pc="3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1" name="Rectangle 12"/>
            <p:cNvSpPr/>
            <p:nvPr/>
          </p:nvSpPr>
          <p:spPr bwMode="auto">
            <a:xfrm>
              <a:off x="5462337" y="2106679"/>
              <a:ext cx="3043140" cy="372980"/>
            </a:xfrm>
            <a:prstGeom prst="rect">
              <a:avLst/>
            </a:prstGeom>
            <a:noFill/>
            <a:ln>
              <a:solidFill>
                <a:srgbClr val="00188F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pc="3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2" name="Rectangle 13"/>
            <p:cNvSpPr/>
            <p:nvPr/>
          </p:nvSpPr>
          <p:spPr bwMode="auto">
            <a:xfrm>
              <a:off x="5462337" y="2601443"/>
              <a:ext cx="3043140" cy="372980"/>
            </a:xfrm>
            <a:prstGeom prst="rect">
              <a:avLst/>
            </a:prstGeom>
            <a:noFill/>
            <a:ln>
              <a:solidFill>
                <a:srgbClr val="00188F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pc="300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TextBox 14"/>
            <p:cNvSpPr txBox="1"/>
            <p:nvPr/>
          </p:nvSpPr>
          <p:spPr>
            <a:xfrm>
              <a:off x="5582652" y="2110327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pc="3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 B C D E F</a:t>
              </a:r>
              <a:endParaRPr lang="en-US" spc="3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4" name="TextBox 15"/>
            <p:cNvSpPr txBox="1"/>
            <p:nvPr/>
          </p:nvSpPr>
          <p:spPr>
            <a:xfrm>
              <a:off x="5582652" y="2605091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pc="3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 B C D E F</a:t>
              </a:r>
              <a:endParaRPr lang="en-US" spc="3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00694" y="4643446"/>
            <a:ext cx="3043140" cy="1900451"/>
            <a:chOff x="5462337" y="4185700"/>
            <a:chExt cx="3043140" cy="190045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5563435" y="4185700"/>
              <a:ext cx="1685078" cy="1900451"/>
            </a:xfrm>
            <a:prstGeom prst="rect">
              <a:avLst/>
            </a:prstGeom>
            <a:solidFill>
              <a:srgbClr val="4668C5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b="1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462337" y="4185700"/>
              <a:ext cx="3043140" cy="372980"/>
            </a:xfrm>
            <a:prstGeom prst="rect">
              <a:avLst/>
            </a:prstGeom>
            <a:noFill/>
            <a:ln>
              <a:solidFill>
                <a:srgbClr val="00188F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pc="3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462337" y="4680464"/>
              <a:ext cx="3043140" cy="372980"/>
            </a:xfrm>
            <a:prstGeom prst="rect">
              <a:avLst/>
            </a:prstGeom>
            <a:noFill/>
            <a:ln>
              <a:solidFill>
                <a:srgbClr val="00188F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pc="3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582652" y="4185700"/>
              <a:ext cx="1672389" cy="86774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pc="3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82652" y="4189348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pc="3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 C E G I K</a:t>
              </a:r>
              <a:endParaRPr lang="en-US" spc="3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82652" y="4684112"/>
              <a:ext cx="1645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pc="3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 D F H J L</a:t>
              </a:r>
              <a:endParaRPr lang="en-US" spc="3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462337" y="5218407"/>
              <a:ext cx="3043140" cy="372980"/>
            </a:xfrm>
            <a:prstGeom prst="rect">
              <a:avLst/>
            </a:prstGeom>
            <a:noFill/>
            <a:ln>
              <a:solidFill>
                <a:srgbClr val="00188F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pc="3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462337" y="5713171"/>
              <a:ext cx="3043140" cy="372980"/>
            </a:xfrm>
            <a:prstGeom prst="rect">
              <a:avLst/>
            </a:prstGeom>
            <a:noFill/>
            <a:ln>
              <a:solidFill>
                <a:srgbClr val="00188F"/>
              </a:solidFill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pc="3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582652" y="5218407"/>
              <a:ext cx="1672389" cy="86774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82880" tIns="45720" rIns="182880" bIns="45720" numCol="1" rtlCol="0" anchor="ctr" anchorCtr="0" compatLnSpc="1">
              <a:prstTxWarp prst="textNoShape">
                <a:avLst/>
              </a:prstTxWarp>
            </a:bodyPr>
            <a:lstStyle/>
            <a:p>
              <a:pPr lvl="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pc="3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82652" y="5222055"/>
              <a:ext cx="165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pc="3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 C E G I K</a:t>
              </a:r>
              <a:endParaRPr lang="en-US" spc="3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82652" y="5716819"/>
              <a:ext cx="1645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pc="300" dirty="0">
                  <a:solidFill>
                    <a:srgbClr val="FFFFFF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B D F H J L</a:t>
              </a:r>
              <a:endParaRPr lang="en-US" spc="300" dirty="0">
                <a:solidFill>
                  <a:srgbClr val="FFFFFF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>
          <a:xfrm>
            <a:off x="785786" y="0"/>
            <a:ext cx="7851648" cy="1828800"/>
          </a:xfrm>
        </p:spPr>
        <p:txBody>
          <a:bodyPr/>
          <a:lstStyle/>
          <a:p>
            <a:r>
              <a:rPr lang="es-ES" dirty="0" smtClean="0"/>
              <a:t>Gestión de almacenamiento para bases de datos del sistema</a:t>
            </a:r>
            <a:endParaRPr lang="es-AR" dirty="0"/>
          </a:p>
        </p:txBody>
      </p:sp>
      <p:pic>
        <p:nvPicPr>
          <p:cNvPr id="3" name="2 Imagen" descr="WhatsApp Image 2019-02-13 at 21.02.2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3143248"/>
            <a:ext cx="4933950" cy="1304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Databases and Storage</a:t>
            </a:r>
            <a:endParaRPr lang="es-AR" b="1" dirty="0"/>
          </a:p>
        </p:txBody>
      </p:sp>
      <p:graphicFrame>
        <p:nvGraphicFramePr>
          <p:cNvPr id="5" name="Group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23102569"/>
              </p:ext>
            </p:extLst>
          </p:nvPr>
        </p:nvGraphicFramePr>
        <p:xfrm>
          <a:off x="428596" y="1422989"/>
          <a:ext cx="8429683" cy="5196797"/>
        </p:xfrm>
        <a:graphic>
          <a:graphicData uri="http://schemas.openxmlformats.org/drawingml/2006/table">
            <a:tbl>
              <a:tblPr firstRow="1" bandRow="1">
                <a:effectLst/>
                <a:tableStyleId>{B301B821-A1FF-4177-AEE7-76D212191A09}</a:tableStyleId>
              </a:tblPr>
              <a:tblGrid>
                <a:gridCol w="2791648"/>
                <a:gridCol w="5638035"/>
              </a:tblGrid>
              <a:tr h="661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System Database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ea typeface="Segoe UI" pitchFamily="34" charset="0"/>
                        <a:cs typeface="Segoe UI Light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9A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Description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ea typeface="Segoe UI" pitchFamily="34" charset="0"/>
                        <a:cs typeface="Segoe UI Light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69AD2"/>
                    </a:solidFill>
                  </a:tcPr>
                </a:tc>
              </a:tr>
              <a:tr h="1121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master</a:t>
                      </a:r>
                      <a:endParaRPr kumimoji="0" lang="en-US" sz="2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ea typeface="Segoe UI" pitchFamily="34" charset="0"/>
                        <a:cs typeface="Segoe UI Light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AR" sz="2400" dirty="0" smtClean="0"/>
                        <a:t/>
                      </a:r>
                      <a:br>
                        <a:rPr lang="es-AR" sz="2400" dirty="0" smtClean="0"/>
                      </a:br>
                      <a:r>
                        <a:rPr kumimoji="0" lang="es-AR" sz="2400" b="0" i="0" kern="1200" dirty="0" smtClean="0">
                          <a:solidFill>
                            <a:schemeClr val="dk1"/>
                          </a:solidFill>
                          <a:latin typeface="Segoe UI Light" pitchFamily="34" charset="0"/>
                          <a:ea typeface="Segoe UI" pitchFamily="34" charset="0"/>
                          <a:cs typeface="Segoe UI" pitchFamily="34" charset="0"/>
                        </a:rPr>
                        <a:t>Almacena toda la configuración a nivel de sistema</a:t>
                      </a:r>
                      <a:endParaRPr kumimoji="0" lang="en-US" sz="2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 Light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5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msdb</a:t>
                      </a:r>
                      <a:endParaRPr kumimoji="0" lang="en-US" sz="2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ea typeface="Segoe UI" pitchFamily="34" charset="0"/>
                        <a:cs typeface="Segoe UI Light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2400" b="0" i="0" kern="1200" dirty="0" smtClean="0">
                          <a:solidFill>
                            <a:schemeClr val="dk1"/>
                          </a:solidFill>
                          <a:latin typeface="Segoe UI Light" pitchFamily="34" charset="0"/>
                          <a:ea typeface="Segoe UI" pitchFamily="34" charset="0"/>
                          <a:cs typeface="Segoe UI" pitchFamily="34" charset="0"/>
                        </a:rPr>
                        <a:t>Guarda los datos de configuración del  SQL Server </a:t>
                      </a:r>
                      <a:r>
                        <a:rPr kumimoji="0" lang="es-AR" sz="2400" b="0" i="0" kern="1200" dirty="0" err="1" smtClean="0">
                          <a:solidFill>
                            <a:schemeClr val="dk1"/>
                          </a:solidFill>
                          <a:latin typeface="Segoe UI Light" pitchFamily="34" charset="0"/>
                          <a:ea typeface="Segoe UI" pitchFamily="34" charset="0"/>
                          <a:cs typeface="Segoe UI" pitchFamily="34" charset="0"/>
                        </a:rPr>
                        <a:t>Agent</a:t>
                      </a:r>
                      <a:endParaRPr kumimoji="0" lang="en-US" sz="2400" b="0" i="0" kern="1200" noProof="0" dirty="0" smtClean="0">
                        <a:solidFill>
                          <a:schemeClr val="dk1"/>
                        </a:solidFill>
                        <a:latin typeface="Segoe UI Light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059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model</a:t>
                      </a:r>
                      <a:endParaRPr kumimoji="0" lang="en-US" sz="2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ea typeface="Segoe UI" pitchFamily="34" charset="0"/>
                        <a:cs typeface="Segoe UI Light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Proporciona la plantilla para nuevas bases de datos.</a:t>
                      </a:r>
                      <a:endParaRPr kumimoji="0" lang="en-US" sz="24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905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tempdb</a:t>
                      </a:r>
                      <a:endParaRPr kumimoji="0" lang="en-US" sz="2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ea typeface="Segoe UI" pitchFamily="34" charset="0"/>
                        <a:cs typeface="Segoe UI Light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Guarda</a:t>
                      </a:r>
                      <a:r>
                        <a:rPr kumimoji="0" lang="en-US" sz="24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kumimoji="0" lang="en-US" sz="2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datos</a:t>
                      </a:r>
                      <a:r>
                        <a:rPr kumimoji="0" lang="en-US" sz="24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 </a:t>
                      </a:r>
                      <a:r>
                        <a:rPr kumimoji="0" lang="en-US" sz="2400" u="none" strike="noStrike" cap="none" normalizeH="0" baseline="0" noProof="0" dirty="0" err="1" smtClean="0">
                          <a:ln>
                            <a:noFill/>
                          </a:ln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temporales</a:t>
                      </a:r>
                      <a:endParaRPr kumimoji="0" lang="en-US" sz="2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ea typeface="Segoe UI" pitchFamily="34" charset="0"/>
                        <a:cs typeface="Segoe UI Light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121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resource</a:t>
                      </a:r>
                      <a:endParaRPr kumimoji="0" lang="en-US" sz="2400" b="0" i="0" u="none" strike="noStrike" cap="none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 Light" panose="020B0502040204020203" pitchFamily="34" charset="0"/>
                        <a:ea typeface="Segoe UI" pitchFamily="34" charset="0"/>
                        <a:cs typeface="Segoe UI Light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2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Contiene objetos del sistema que se asignan al esquema de </a:t>
                      </a:r>
                      <a:r>
                        <a:rPr kumimoji="0" lang="es-ES" sz="2400" u="none" strike="noStrike" kern="1200" cap="none" normalizeH="0" baseline="0" noProof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sys</a:t>
                      </a:r>
                      <a:r>
                        <a:rPr kumimoji="0" lang="es-ES" sz="240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Segoe UI Light" panose="020B0502040204020203" pitchFamily="34" charset="0"/>
                        </a:rPr>
                        <a:t> de las bases de datos</a:t>
                      </a:r>
                      <a:endParaRPr kumimoji="0" lang="en-US" sz="2400" u="none" strike="noStrike" kern="1200" cap="none" normalizeH="0" baseline="0" noProof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Segoe UI Light" panose="020B0502040204020203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569A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Databases and Storage</a:t>
            </a:r>
            <a:endParaRPr lang="es-AR" dirty="0"/>
          </a:p>
        </p:txBody>
      </p:sp>
      <p:sp>
        <p:nvSpPr>
          <p:cNvPr id="39" name="38 CuadroTexto"/>
          <p:cNvSpPr txBox="1"/>
          <p:nvPr/>
        </p:nvSpPr>
        <p:spPr>
          <a:xfrm>
            <a:off x="428596" y="1643050"/>
            <a:ext cx="8286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/>
              <a:t>Moviendo </a:t>
            </a:r>
            <a:r>
              <a:rPr lang="es-ES" b="1" u="sng" dirty="0" err="1" smtClean="0"/>
              <a:t>msdb</a:t>
            </a:r>
            <a:r>
              <a:rPr lang="es-ES" b="1" u="sng" dirty="0" smtClean="0"/>
              <a:t> y modelo, y </a:t>
            </a:r>
            <a:r>
              <a:rPr lang="es-ES" b="1" u="sng" dirty="0" err="1" smtClean="0"/>
              <a:t>tempdb</a:t>
            </a:r>
            <a:endParaRPr lang="es-ES" b="1" u="sng" dirty="0" smtClean="0"/>
          </a:p>
          <a:p>
            <a:endParaRPr lang="es-ES" b="1" u="sng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dirty="0" smtClean="0"/>
              <a:t>Ejecute ALTER DATABASE ... MODIFY FILE para cada </a:t>
            </a:r>
            <a:r>
              <a:rPr lang="es-ES" dirty="0" smtClean="0"/>
              <a:t>archivo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dirty="0" smtClean="0"/>
              <a:t>Detener el servicio de SQL Server 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Mover </a:t>
            </a:r>
            <a:r>
              <a:rPr lang="es-ES" dirty="0" smtClean="0"/>
              <a:t>los archivos 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Reinicie </a:t>
            </a:r>
            <a:r>
              <a:rPr lang="es-ES" dirty="0" smtClean="0"/>
              <a:t>el servicio de SQL </a:t>
            </a:r>
            <a:r>
              <a:rPr lang="es-ES" dirty="0" smtClean="0"/>
              <a:t>Server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b="1" u="sng" dirty="0" smtClean="0"/>
              <a:t>Moviendo </a:t>
            </a:r>
            <a:r>
              <a:rPr lang="es-ES" b="1" u="sng" dirty="0" err="1" smtClean="0"/>
              <a:t>Master</a:t>
            </a:r>
            <a:endParaRPr lang="es-ES" b="1" u="sng" dirty="0" smtClean="0"/>
          </a:p>
          <a:p>
            <a:endParaRPr lang="es-ES" b="1" u="sng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Cambie </a:t>
            </a:r>
            <a:r>
              <a:rPr lang="es-ES" dirty="0" smtClean="0"/>
              <a:t>los parámetros de inicio –d y –l para el servicio de SQL Server </a:t>
            </a:r>
            <a:endParaRPr lang="es-ES" dirty="0" smtClean="0"/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Detener </a:t>
            </a:r>
            <a:r>
              <a:rPr lang="es-ES" dirty="0" smtClean="0"/>
              <a:t>el servicio de SQL </a:t>
            </a:r>
            <a:r>
              <a:rPr lang="es-ES" dirty="0" smtClean="0"/>
              <a:t>Server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Mueva </a:t>
            </a:r>
            <a:r>
              <a:rPr lang="es-ES" dirty="0" smtClean="0"/>
              <a:t>manualmente los archivos mientras la instancia está </a:t>
            </a:r>
            <a:r>
              <a:rPr lang="es-ES" dirty="0" smtClean="0"/>
              <a:t>detenida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/>
              <a:t> </a:t>
            </a:r>
            <a:r>
              <a:rPr lang="es-ES" dirty="0" smtClean="0"/>
              <a:t>Reinicie el servicio de SQL Server</a:t>
            </a:r>
            <a:endParaRPr lang="es-A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Working with Databases and Storage</a:t>
            </a:r>
            <a:endParaRPr lang="es-AR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57158" y="1571612"/>
            <a:ext cx="8503920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AR" sz="2400" dirty="0" smtClean="0"/>
              <a:t>Consideraciones para la instalación de SQL Server:</a:t>
            </a:r>
          </a:p>
          <a:p>
            <a:pPr algn="ctr">
              <a:buNone/>
            </a:pPr>
            <a:endParaRPr lang="es-AR" sz="2400" dirty="0"/>
          </a:p>
          <a:p>
            <a:pPr algn="ctr">
              <a:buFontTx/>
              <a:buChar char="-"/>
            </a:pPr>
            <a:r>
              <a:rPr lang="es-AR" sz="2400" dirty="0" smtClean="0"/>
              <a:t>Hardware </a:t>
            </a:r>
            <a:r>
              <a:rPr lang="es-AR" sz="2400" dirty="0" err="1" smtClean="0"/>
              <a:t>minimo</a:t>
            </a:r>
            <a:r>
              <a:rPr lang="es-AR" sz="2400" dirty="0" smtClean="0"/>
              <a:t> y requerimientos de software</a:t>
            </a:r>
          </a:p>
          <a:p>
            <a:pPr algn="ctr">
              <a:buFontTx/>
              <a:buChar char="-"/>
            </a:pPr>
            <a:r>
              <a:rPr lang="es-AR" sz="2400" dirty="0"/>
              <a:t> </a:t>
            </a:r>
            <a:r>
              <a:rPr lang="es-AR" sz="2400" dirty="0" smtClean="0"/>
              <a:t>-Planeamiento de cuentas de servicio</a:t>
            </a:r>
          </a:p>
          <a:p>
            <a:pPr algn="ctr">
              <a:buFontTx/>
              <a:buChar char="-"/>
            </a:pPr>
            <a:r>
              <a:rPr lang="es-AR" sz="2400" dirty="0" smtClean="0"/>
              <a:t>-Consideraciones de disco</a:t>
            </a:r>
          </a:p>
          <a:p>
            <a:pPr algn="ctr">
              <a:buFontTx/>
              <a:buChar char="-"/>
            </a:pPr>
            <a:r>
              <a:rPr lang="es-AR" sz="2400" dirty="0" smtClean="0"/>
              <a:t>-</a:t>
            </a:r>
            <a:r>
              <a:rPr lang="es-AR" sz="2400" dirty="0" err="1" smtClean="0"/>
              <a:t>Cpu</a:t>
            </a:r>
            <a:r>
              <a:rPr lang="es-AR" sz="2400" dirty="0" smtClean="0"/>
              <a:t> y memoria.</a:t>
            </a:r>
          </a:p>
          <a:p>
            <a:pPr algn="ctr">
              <a:buFontTx/>
              <a:buChar char="-"/>
            </a:pPr>
            <a:endParaRPr lang="es-AR" sz="2400" dirty="0"/>
          </a:p>
        </p:txBody>
      </p:sp>
      <p:pic>
        <p:nvPicPr>
          <p:cNvPr id="4" name="3 Imagen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5072074"/>
            <a:ext cx="3676650" cy="12382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1580</TotalTime>
  <Words>419</Words>
  <Application>Microsoft Office PowerPoint</Application>
  <PresentationFormat>Presentación en pantalla (4:3)</PresentationFormat>
  <Paragraphs>95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Civil</vt:lpstr>
      <vt:lpstr>Administering Microsoft SQL Server 2014 Databases</vt:lpstr>
      <vt:lpstr>Working with Databases and Storage</vt:lpstr>
      <vt:lpstr>Working with Databases and Storage</vt:lpstr>
      <vt:lpstr>Working with Databases and Storage</vt:lpstr>
      <vt:lpstr>Working with Databases and Storage</vt:lpstr>
      <vt:lpstr>Gestión de almacenamiento para bases de datos del sistema</vt:lpstr>
      <vt:lpstr>Working with Databases and Storage</vt:lpstr>
      <vt:lpstr>Working with Databases and Storage</vt:lpstr>
      <vt:lpstr>Working with Databases and Storage</vt:lpstr>
      <vt:lpstr>Creación de BD de usuarios</vt:lpstr>
      <vt:lpstr>Creación de Base de datos:</vt:lpstr>
      <vt:lpstr>Creación de Base de datos:</vt:lpstr>
      <vt:lpstr>Creación de Base de datos:</vt:lpstr>
      <vt:lpstr>Buffer Pool Extension: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Nas</dc:creator>
  <cp:lastModifiedBy>Nas</cp:lastModifiedBy>
  <cp:revision>93</cp:revision>
  <dcterms:created xsi:type="dcterms:W3CDTF">2018-01-14T02:36:24Z</dcterms:created>
  <dcterms:modified xsi:type="dcterms:W3CDTF">2019-07-22T05:26:05Z</dcterms:modified>
</cp:coreProperties>
</file>