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306" r:id="rId2"/>
    <p:sldId id="311" r:id="rId3"/>
    <p:sldId id="312" r:id="rId4"/>
    <p:sldId id="307" r:id="rId5"/>
    <p:sldId id="309" r:id="rId6"/>
    <p:sldId id="310" r:id="rId7"/>
    <p:sldId id="313" r:id="rId8"/>
    <p:sldId id="257" r:id="rId9"/>
    <p:sldId id="258" r:id="rId10"/>
    <p:sldId id="259" r:id="rId11"/>
    <p:sldId id="265" r:id="rId12"/>
    <p:sldId id="260" r:id="rId13"/>
    <p:sldId id="261" r:id="rId14"/>
    <p:sldId id="262" r:id="rId15"/>
    <p:sldId id="263" r:id="rId16"/>
    <p:sldId id="264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9" r:id="rId27"/>
    <p:sldId id="280" r:id="rId28"/>
    <p:sldId id="283" r:id="rId29"/>
    <p:sldId id="284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F228F-B157-4450-BB4F-CA78E02071AF}" type="datetimeFigureOut">
              <a:rPr lang="en-US" smtClean="0"/>
              <a:t>15-Dec-16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14D37-9E3E-4E12-942E-CEA931CF9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7141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6769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65091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30153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60841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629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ed.izotov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1%80%D0%B8%D0%BF%D1%82%D0%BE%D0%B3%D1%80%D0%B0%D1%84%D0%B8%D1%8F" TargetMode="External"/><Relationship Id="rId2" Type="http://schemas.openxmlformats.org/officeDocument/2006/relationships/hyperlink" Target="https://ru.wikipedia.org/wiki/%D0%A1%D1%82%D0%B5%D0%B3%D0%B0%D0%BD%D0%BE%D0%B3%D1%80%D0%B0%D1%84%D0%B8%D1%8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8050764" cy="2421464"/>
          </a:xfrm>
        </p:spPr>
        <p:txBody>
          <a:bodyPr/>
          <a:lstStyle/>
          <a:p>
            <a:r>
              <a:rPr lang="en-US" dirty="0" err="1" smtClean="0"/>
              <a:t>PenTest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Или куда расти </a:t>
            </a:r>
            <a:r>
              <a:rPr lang="en-US" dirty="0" smtClean="0"/>
              <a:t>QA?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ClrTx/>
            </a:pPr>
            <a:r>
              <a:rPr lang="ru-RU" altLang="ru-RU" cap="none" dirty="0" err="1">
                <a:solidFill>
                  <a:srgbClr val="EEEEEE"/>
                </a:solidFill>
                <a:ea typeface="Microsoft YaHei" panose="020B0503020204020204" pitchFamily="34" charset="-122"/>
              </a:rPr>
              <a:t>Ed</a:t>
            </a:r>
            <a:r>
              <a:rPr lang="ru-RU" altLang="ru-RU" cap="none" dirty="0">
                <a:solidFill>
                  <a:srgbClr val="EEEEEE"/>
                </a:solidFill>
                <a:ea typeface="Microsoft YaHei" panose="020B0503020204020204" pitchFamily="34" charset="-122"/>
              </a:rPr>
              <a:t> </a:t>
            </a:r>
            <a:r>
              <a:rPr lang="ru-RU" altLang="ru-RU" cap="none" dirty="0" err="1">
                <a:solidFill>
                  <a:srgbClr val="EEEEEE"/>
                </a:solidFill>
                <a:ea typeface="Microsoft YaHei" panose="020B0503020204020204" pitchFamily="34" charset="-122"/>
              </a:rPr>
              <a:t>Izotov</a:t>
            </a:r>
            <a:endParaRPr lang="ru-RU" altLang="ru-RU" cap="none" dirty="0">
              <a:solidFill>
                <a:srgbClr val="EEEEEE"/>
              </a:solidFill>
              <a:ea typeface="Microsoft YaHei" panose="020B0503020204020204" pitchFamily="34" charset="-122"/>
            </a:endParaRPr>
          </a:p>
          <a:p>
            <a:pPr>
              <a:buClrTx/>
            </a:pPr>
            <a:r>
              <a:rPr lang="ru-RU" altLang="ru-RU" cap="none" dirty="0">
                <a:solidFill>
                  <a:srgbClr val="CCCCFF"/>
                </a:solidFill>
                <a:ea typeface="Microsoft YaHei" panose="020B0503020204020204" pitchFamily="34" charset="-122"/>
                <a:hlinkClick r:id="rId2"/>
              </a:rPr>
              <a:t>ed.izotov@gmail.com</a:t>
            </a:r>
          </a:p>
          <a:p>
            <a:pPr>
              <a:buClrTx/>
            </a:pPr>
            <a:r>
              <a:rPr lang="ru-RU" altLang="ru-RU" cap="none" dirty="0" err="1">
                <a:solidFill>
                  <a:srgbClr val="EEEEEE"/>
                </a:solidFill>
                <a:ea typeface="Microsoft YaHei" panose="020B0503020204020204" pitchFamily="34" charset="-122"/>
              </a:rPr>
              <a:t>skype</a:t>
            </a:r>
            <a:r>
              <a:rPr lang="ru-RU" altLang="ru-RU" cap="none" dirty="0">
                <a:solidFill>
                  <a:srgbClr val="EEEEEE"/>
                </a:solidFill>
                <a:ea typeface="Microsoft YaHei" panose="020B0503020204020204" pitchFamily="34" charset="-122"/>
              </a:rPr>
              <a:t>: </a:t>
            </a:r>
            <a:r>
              <a:rPr lang="ru-RU" altLang="ru-RU" cap="none" dirty="0" err="1">
                <a:solidFill>
                  <a:srgbClr val="EEEEEE"/>
                </a:solidFill>
                <a:ea typeface="Microsoft YaHei" panose="020B0503020204020204" pitchFamily="34" charset="-122"/>
              </a:rPr>
              <a:t>corneliusseo</a:t>
            </a:r>
            <a:endParaRPr lang="ru-RU" altLang="ru-RU" cap="none" dirty="0">
              <a:solidFill>
                <a:srgbClr val="EEEEEE"/>
              </a:solidFill>
              <a:ea typeface="Microsoft YaHei" panose="020B0503020204020204" pitchFamily="34" charset="-122"/>
            </a:endParaRPr>
          </a:p>
          <a:p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96" y="5535240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259975"/>
            <a:ext cx="5314575" cy="62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62636" y="2877673"/>
            <a:ext cx="10049436" cy="92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dirty="0"/>
              <a:t>http://</a:t>
            </a:r>
            <a:r>
              <a:rPr lang="en-US" altLang="ru-RU" dirty="0" err="1"/>
              <a:t>zakon2.rada.gov.ua</a:t>
            </a:r>
            <a:r>
              <a:rPr lang="en-US" altLang="ru-RU" dirty="0"/>
              <a:t>/laws/show/2297-17</a:t>
            </a:r>
            <a:endParaRPr lang="ru-RU" altLang="ru-RU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57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3741" y="1075760"/>
            <a:ext cx="11116235" cy="393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altLang="ru-RU" dirty="0"/>
              <a:t>Статья 361. Несанкционированное вмешательство в работу электронно-вычислительных машин (компьютеров), автоматизированных систем, компьютерных сетей или сетей </a:t>
            </a:r>
            <a:r>
              <a:rPr lang="ru-RU" altLang="ru-RU" dirty="0" smtClean="0"/>
              <a:t>электросвязи.</a:t>
            </a:r>
          </a:p>
          <a:p>
            <a:pPr algn="l"/>
            <a:endParaRPr lang="ru-RU" altLang="ru-RU" dirty="0"/>
          </a:p>
          <a:p>
            <a:pPr algn="l"/>
            <a:r>
              <a:rPr lang="ru-RU" altLang="ru-RU" sz="2800" dirty="0"/>
              <a:t>от шестисот до тысячи необлагаемых минимумов доходов граждан или ограничением свободы на срок от двух до </a:t>
            </a:r>
            <a:r>
              <a:rPr lang="ru-RU" altLang="ru-RU" sz="2800" dirty="0" smtClean="0"/>
              <a:t>шести </a:t>
            </a:r>
            <a:r>
              <a:rPr lang="ru-RU" altLang="ru-RU" sz="2800" dirty="0"/>
              <a:t>лет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9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3741" y="1075766"/>
            <a:ext cx="11116235" cy="393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altLang="ru-RU" dirty="0"/>
              <a:t>Статья 361-1. Создание с целью использования, распространения или сбыта вредных программных или технических средств, а также их распространение или сбыт</a:t>
            </a:r>
          </a:p>
          <a:p>
            <a:pPr algn="l"/>
            <a:endParaRPr lang="ru-RU" altLang="ru-RU" dirty="0"/>
          </a:p>
          <a:p>
            <a:pPr algn="l"/>
            <a:r>
              <a:rPr lang="ru-RU" altLang="ru-RU" sz="2800" dirty="0"/>
              <a:t>от </a:t>
            </a:r>
            <a:r>
              <a:rPr lang="ru-RU" altLang="ru-RU" sz="2800" dirty="0" smtClean="0"/>
              <a:t>пятисот </a:t>
            </a:r>
            <a:r>
              <a:rPr lang="ru-RU" altLang="ru-RU" sz="2800" dirty="0"/>
              <a:t>до тысячи необлагаемых минимумов доходов граждан или ограничением свободы на срок </a:t>
            </a:r>
            <a:r>
              <a:rPr lang="ru-RU" altLang="ru-RU" sz="2800" dirty="0" smtClean="0"/>
              <a:t>до пяти </a:t>
            </a:r>
            <a:r>
              <a:rPr lang="ru-RU" altLang="ru-RU" sz="2800" dirty="0"/>
              <a:t>лет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18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3741" y="1075764"/>
            <a:ext cx="11116235" cy="393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altLang="ru-RU" dirty="0"/>
              <a:t>Статья 361-2. Несанкционированные сбыт или распространение информации с ограниченным доступом, которая сохраняется в электронно-вычислительных машинах (компьютерах), автоматизированных системах, компьютерных сетях или на носителях такой информации</a:t>
            </a:r>
          </a:p>
          <a:p>
            <a:pPr algn="l"/>
            <a:endParaRPr lang="ru-RU" altLang="ru-RU" dirty="0"/>
          </a:p>
          <a:p>
            <a:pPr algn="l"/>
            <a:r>
              <a:rPr lang="ru-RU" altLang="ru-RU" sz="2800" dirty="0"/>
              <a:t>от </a:t>
            </a:r>
            <a:r>
              <a:rPr lang="ru-RU" altLang="ru-RU" sz="2800" dirty="0" smtClean="0"/>
              <a:t>пятисот </a:t>
            </a:r>
            <a:r>
              <a:rPr lang="ru-RU" altLang="ru-RU" sz="2800" dirty="0"/>
              <a:t>до тысячи необлагаемых минимумов доходов граждан или ограничением свободы на срок </a:t>
            </a:r>
            <a:r>
              <a:rPr lang="ru-RU" altLang="ru-RU" sz="2800" dirty="0" smtClean="0"/>
              <a:t>до пяти </a:t>
            </a:r>
            <a:r>
              <a:rPr lang="ru-RU" altLang="ru-RU" sz="2800" dirty="0"/>
              <a:t>лет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04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3741" y="1075764"/>
            <a:ext cx="11116235" cy="393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altLang="ru-RU" dirty="0"/>
              <a:t>Статья 362. Несанкционированные действия с информацией, обрабатывается в электронно-вычислительных машинах (компьютерах), автоматизированных системах, компьютерных сетях или сохраняется на носителях такой информации, совершенные лицом, имеет право доступа к ней</a:t>
            </a:r>
          </a:p>
          <a:p>
            <a:pPr algn="l"/>
            <a:endParaRPr lang="ru-RU" altLang="ru-RU" dirty="0"/>
          </a:p>
          <a:p>
            <a:pPr algn="l"/>
            <a:r>
              <a:rPr lang="ru-RU" altLang="ru-RU" sz="2800" dirty="0"/>
              <a:t>от </a:t>
            </a:r>
            <a:r>
              <a:rPr lang="ru-RU" altLang="ru-RU" sz="2800" dirty="0" smtClean="0"/>
              <a:t>шестисот </a:t>
            </a:r>
            <a:r>
              <a:rPr lang="ru-RU" altLang="ru-RU" sz="2800" dirty="0"/>
              <a:t>до тысячи необлагаемых минимумов доходов граждан или ограничением свободы на срок </a:t>
            </a:r>
            <a:r>
              <a:rPr lang="ru-RU" altLang="ru-RU" sz="2800" dirty="0" smtClean="0"/>
              <a:t>до шести </a:t>
            </a:r>
            <a:r>
              <a:rPr lang="ru-RU" altLang="ru-RU" sz="2800" dirty="0"/>
              <a:t>лет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89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3741" y="1075764"/>
            <a:ext cx="11116235" cy="393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altLang="ru-RU" dirty="0"/>
              <a:t>Статья 363. Нарушение правил эксплуатации электронно-вычислительных машин (компьютеров), автоматизированных систем, компьютерных сетей или сетей электросвязи или порядка или правил защиты информации, которая в них обрабатывается</a:t>
            </a:r>
          </a:p>
          <a:p>
            <a:pPr algn="l"/>
            <a:endParaRPr lang="ru-RU" altLang="ru-RU" dirty="0"/>
          </a:p>
          <a:p>
            <a:pPr algn="l"/>
            <a:r>
              <a:rPr lang="ru-RU" altLang="ru-RU" sz="2800" dirty="0"/>
              <a:t>от </a:t>
            </a:r>
            <a:r>
              <a:rPr lang="ru-RU" altLang="ru-RU" sz="2800" dirty="0" smtClean="0"/>
              <a:t>пятисот </a:t>
            </a:r>
            <a:r>
              <a:rPr lang="ru-RU" altLang="ru-RU" sz="2800" dirty="0"/>
              <a:t>до тысячи необлагаемых минимумов доходов граждан или ограничением свободы на срок </a:t>
            </a:r>
            <a:r>
              <a:rPr lang="ru-RU" altLang="ru-RU" sz="2800" dirty="0" smtClean="0"/>
              <a:t>до трех </a:t>
            </a:r>
            <a:r>
              <a:rPr lang="ru-RU" altLang="ru-RU" sz="2800" dirty="0"/>
              <a:t>лет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31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3741" y="1075764"/>
            <a:ext cx="11116235" cy="393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altLang="ru-RU" dirty="0"/>
              <a:t>Статья 363-1. Препятствование работе электронно-вычислительных машин (компьютеров), автоматизированных систем, компьютерных сетей или сетей электросвязи путем массового распространение сообщений электросвязи</a:t>
            </a:r>
          </a:p>
          <a:p>
            <a:pPr algn="l"/>
            <a:endParaRPr lang="ru-RU" altLang="ru-RU" dirty="0"/>
          </a:p>
          <a:p>
            <a:pPr algn="l"/>
            <a:r>
              <a:rPr lang="ru-RU" altLang="ru-RU" sz="2800" dirty="0"/>
              <a:t>от </a:t>
            </a:r>
            <a:r>
              <a:rPr lang="ru-RU" altLang="ru-RU" sz="2800" dirty="0" smtClean="0"/>
              <a:t>пятисот </a:t>
            </a:r>
            <a:r>
              <a:rPr lang="ru-RU" altLang="ru-RU" sz="2800" dirty="0"/>
              <a:t>до тысячи необлагаемых минимумов доходов граждан или ограничением свободы на срок </a:t>
            </a:r>
            <a:r>
              <a:rPr lang="ru-RU" altLang="ru-RU" sz="2800" dirty="0" smtClean="0"/>
              <a:t>до пяти </a:t>
            </a:r>
            <a:r>
              <a:rPr lang="ru-RU" altLang="ru-RU" sz="2800" dirty="0"/>
              <a:t>лет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37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6140" y="3845859"/>
            <a:ext cx="11116235" cy="147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altLang="ru-RU" sz="2800" dirty="0" smtClean="0"/>
              <a:t>Методология проникновения в сети, операционные системы, базы данных и приложения.</a:t>
            </a:r>
          </a:p>
          <a:p>
            <a:pPr algn="l"/>
            <a:r>
              <a:rPr lang="ru-RU" altLang="ru-RU" sz="2800" dirty="0" smtClean="0"/>
              <a:t>Проект закрыт, но включает в себя базовые понятия</a:t>
            </a:r>
            <a:endParaRPr lang="ru-RU" alt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8" y="1214155"/>
            <a:ext cx="3196552" cy="2111749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6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06070" y="3845859"/>
            <a:ext cx="10004611" cy="219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err="1" smtClean="0"/>
              <a:t>NIST</a:t>
            </a:r>
            <a:r>
              <a:rPr lang="en-US" altLang="ru-RU" sz="2800" dirty="0" smtClean="0"/>
              <a:t> SP 800-115</a:t>
            </a:r>
          </a:p>
          <a:p>
            <a:pPr algn="l"/>
            <a:r>
              <a:rPr lang="ru-RU" altLang="ru-RU" sz="2800" dirty="0" smtClean="0"/>
              <a:t>В документе рассматривается методология тестирования на проникновение: организация процесса, оценивание, анализ результатов. Также в документе приводятся ссылки на рекомендуемое ПО</a:t>
            </a:r>
            <a:endParaRPr lang="ru-RU" alt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31" y="951297"/>
            <a:ext cx="3806149" cy="2496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36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06070" y="3845859"/>
            <a:ext cx="10004611" cy="250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err="1" smtClean="0"/>
              <a:t>OSSTMM</a:t>
            </a:r>
            <a:r>
              <a:rPr lang="en-US" altLang="ru-RU" sz="2800" dirty="0" smtClean="0"/>
              <a:t> 3 (4 </a:t>
            </a:r>
            <a:r>
              <a:rPr lang="ru-RU" altLang="ru-RU" sz="2800" dirty="0" smtClean="0"/>
              <a:t>не доступен в публичном доступе)</a:t>
            </a:r>
            <a:endParaRPr lang="en-US" altLang="ru-RU" sz="2800" dirty="0" smtClean="0"/>
          </a:p>
          <a:p>
            <a:pPr algn="l"/>
            <a:r>
              <a:rPr lang="ru-RU" altLang="ru-RU" sz="2800" dirty="0" smtClean="0"/>
              <a:t>В документе рассматривается методология тестирования сети без привязки к инструментам. Описываются области для тестирования: информационная безопасность, безопасность веб-технологий, безопасность каналов связи, беспроводная и физическая. </a:t>
            </a:r>
            <a:endParaRPr lang="ru-RU" alt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93" y="750234"/>
            <a:ext cx="3095625" cy="309562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8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11214" y="358755"/>
            <a:ext cx="6075165" cy="84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4899" b="1" dirty="0">
                <a:solidFill>
                  <a:schemeClr val="accent6">
                    <a:lumMod val="75000"/>
                  </a:schemeClr>
                </a:solidFill>
              </a:rPr>
              <a:t>Team Lead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899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9" y="1011999"/>
            <a:ext cx="5487245" cy="5487245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442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06070" y="4159624"/>
            <a:ext cx="10004611" cy="175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err="1" smtClean="0"/>
              <a:t>PTES</a:t>
            </a:r>
            <a:endParaRPr lang="en-US" altLang="ru-RU" sz="2800" dirty="0" smtClean="0"/>
          </a:p>
          <a:p>
            <a:pPr algn="l"/>
            <a:r>
              <a:rPr lang="ru-RU" altLang="ru-RU" sz="2800" dirty="0" smtClean="0"/>
              <a:t>Стандарт разработан сообществом экспертов в области ИБ. Содержит практическую и теоретическую части</a:t>
            </a:r>
            <a:endParaRPr lang="ru-RU" alt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01" y="728924"/>
            <a:ext cx="3918911" cy="295601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49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06070" y="3729318"/>
            <a:ext cx="10004611" cy="21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smtClean="0"/>
              <a:t>Penetration Testing Framework</a:t>
            </a:r>
          </a:p>
          <a:p>
            <a:pPr algn="l"/>
            <a:r>
              <a:rPr lang="ru-RU" altLang="ru-RU" sz="2800" dirty="0" smtClean="0"/>
              <a:t>Пошаговое руководство по тестированию сети с использованием конкретных веб-сервисов и утилит. Содержит разделы, посвященные </a:t>
            </a:r>
            <a:r>
              <a:rPr lang="en-US" altLang="ru-RU" sz="2800" dirty="0" smtClean="0"/>
              <a:t>VoIP, IBM System, WLAN, Bluetooth, Cisco …</a:t>
            </a:r>
            <a:endParaRPr lang="ru-RU" alt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58" y="1302682"/>
            <a:ext cx="9437657" cy="142258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549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06070" y="3729318"/>
            <a:ext cx="10004611" cy="21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err="1" smtClean="0"/>
              <a:t>OWASP</a:t>
            </a:r>
            <a:r>
              <a:rPr lang="en-US" altLang="ru-RU" sz="2800" dirty="0" smtClean="0"/>
              <a:t> Testing Guide</a:t>
            </a:r>
          </a:p>
          <a:p>
            <a:pPr algn="l"/>
            <a:r>
              <a:rPr lang="ru-RU" altLang="ru-RU" sz="2800" dirty="0" smtClean="0"/>
              <a:t>Лучшие методики по тестированию на проникновение веб-приложений</a:t>
            </a:r>
            <a:endParaRPr lang="ru-RU" alt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26" y="1174376"/>
            <a:ext cx="5818759" cy="2058386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82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41928" y="4285130"/>
            <a:ext cx="10004611" cy="21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err="1" smtClean="0"/>
              <a:t>OWTF</a:t>
            </a:r>
            <a:r>
              <a:rPr lang="en-US" altLang="ru-RU" sz="2800" dirty="0" smtClean="0"/>
              <a:t> (</a:t>
            </a:r>
            <a:r>
              <a:rPr lang="en-US" altLang="ru-RU" sz="2800" dirty="0" err="1" smtClean="0"/>
              <a:t>OWASP</a:t>
            </a:r>
            <a:r>
              <a:rPr lang="en-US" altLang="ru-RU" sz="2800" dirty="0" smtClean="0"/>
              <a:t> the Offensive (Web) Testing Framework</a:t>
            </a:r>
          </a:p>
          <a:p>
            <a:pPr algn="l"/>
            <a:r>
              <a:rPr lang="ru-RU" altLang="ru-RU" sz="2800" dirty="0" smtClean="0"/>
              <a:t>Проект, ориентированный на эффективность проведения тестирования на проникновение в соответствии с требованиями таких стандартов как </a:t>
            </a:r>
            <a:r>
              <a:rPr lang="en-US" altLang="ru-RU" sz="2800" dirty="0" err="1" smtClean="0"/>
              <a:t>OWASP</a:t>
            </a:r>
            <a:r>
              <a:rPr lang="en-US" altLang="ru-RU" sz="2800" dirty="0" smtClean="0"/>
              <a:t> Testing Guide, </a:t>
            </a:r>
            <a:r>
              <a:rPr lang="en-US" altLang="ru-RU" sz="2800" dirty="0" err="1" smtClean="0"/>
              <a:t>PTES</a:t>
            </a:r>
            <a:r>
              <a:rPr lang="en-US" altLang="ru-RU" sz="2800" dirty="0" smtClean="0"/>
              <a:t>, </a:t>
            </a:r>
            <a:r>
              <a:rPr lang="en-US" altLang="ru-RU" sz="2800" dirty="0" err="1" smtClean="0"/>
              <a:t>NIST</a:t>
            </a:r>
            <a:endParaRPr lang="ru-RU" alt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93" y="767128"/>
            <a:ext cx="2374702" cy="3258091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93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41928" y="4285130"/>
            <a:ext cx="10004611" cy="165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smtClean="0"/>
              <a:t>PCI-</a:t>
            </a:r>
            <a:r>
              <a:rPr lang="en-US" altLang="ru-RU" sz="2800" dirty="0" err="1" smtClean="0"/>
              <a:t>DSS</a:t>
            </a:r>
            <a:endParaRPr lang="en-US" altLang="ru-RU" sz="2800" dirty="0" smtClean="0"/>
          </a:p>
          <a:p>
            <a:pPr algn="l"/>
            <a:r>
              <a:rPr lang="ru-RU" altLang="ru-RU" sz="2800" dirty="0" smtClean="0"/>
              <a:t>Стандарт безопасности данных индустрии платежных карт. Сейчас широко используется версия 3. </a:t>
            </a:r>
            <a:r>
              <a:rPr lang="ru-RU" altLang="ru-RU" sz="2800" dirty="0" err="1" smtClean="0"/>
              <a:t>4-ой</a:t>
            </a:r>
            <a:r>
              <a:rPr lang="ru-RU" altLang="ru-RU" sz="2800" dirty="0" smtClean="0"/>
              <a:t> версии пока нет в свободном доступе</a:t>
            </a:r>
            <a:endParaRPr lang="en-US" altLang="ru-RU" sz="28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44" y="986118"/>
            <a:ext cx="5952723" cy="2700897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74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Методологии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41928" y="4285130"/>
            <a:ext cx="10004611" cy="165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smtClean="0"/>
              <a:t>ISO/</a:t>
            </a:r>
            <a:r>
              <a:rPr lang="en-US" altLang="ru-RU" sz="2800" dirty="0" err="1" smtClean="0"/>
              <a:t>IEC</a:t>
            </a:r>
            <a:r>
              <a:rPr lang="en-US" altLang="ru-RU" sz="2800" dirty="0" smtClean="0"/>
              <a:t> 27001:2013</a:t>
            </a:r>
          </a:p>
          <a:p>
            <a:pPr algn="l"/>
            <a:r>
              <a:rPr lang="ru-RU" altLang="ru-RU" sz="2800" dirty="0" smtClean="0"/>
              <a:t>Информационные технологии. Методы защиты. Системы менеджмента информационной безопасности. Требования</a:t>
            </a:r>
            <a:endParaRPr lang="en-US" altLang="ru-RU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05" y="878540"/>
            <a:ext cx="3609601" cy="3004523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26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Инструменты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3600" y="4517764"/>
            <a:ext cx="11116235" cy="173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smtClean="0"/>
              <a:t>Kali Linux 2.0 (</a:t>
            </a:r>
            <a:r>
              <a:rPr lang="en-US" altLang="ru-RU" sz="2800" dirty="0" err="1" smtClean="0"/>
              <a:t>debian</a:t>
            </a:r>
            <a:r>
              <a:rPr lang="en-US" altLang="ru-RU" sz="2800" dirty="0" smtClean="0"/>
              <a:t>)</a:t>
            </a:r>
          </a:p>
          <a:p>
            <a:pPr algn="l"/>
            <a:r>
              <a:rPr lang="ru-RU" altLang="ru-RU" sz="2800" dirty="0" smtClean="0"/>
              <a:t>Основной инструмент для проведения тестирования на проникновение</a:t>
            </a:r>
            <a:endParaRPr lang="en-US" altLang="ru-RU" sz="2800" dirty="0" smtClean="0"/>
          </a:p>
          <a:p>
            <a:pPr algn="l"/>
            <a:endParaRPr lang="ru-RU" altLang="ru-RU" sz="2800" dirty="0"/>
          </a:p>
          <a:p>
            <a:pPr algn="l"/>
            <a:endParaRPr lang="ru-RU" altLang="ru-RU" sz="2800" dirty="0" smtClean="0"/>
          </a:p>
          <a:p>
            <a:pPr algn="l"/>
            <a:endParaRPr lang="ru-RU" alt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18" y="735552"/>
            <a:ext cx="6357376" cy="3576023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02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3000"/>
              </a:lnSpc>
              <a:buClrTx/>
            </a:pPr>
            <a:r>
              <a:rPr lang="ru-RU" altLang="ru-RU" sz="3600" dirty="0">
                <a:solidFill>
                  <a:srgbClr val="FFFFFF"/>
                </a:solidFill>
                <a:ea typeface="Microsoft YaHei" panose="020B0503020204020204" pitchFamily="34" charset="-122"/>
              </a:rPr>
              <a:t>Инструменты</a:t>
            </a: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3600" y="4517764"/>
            <a:ext cx="11116235" cy="173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err="1" smtClean="0"/>
              <a:t>BlackArch</a:t>
            </a:r>
            <a:r>
              <a:rPr lang="en-US" altLang="ru-RU" sz="2800" dirty="0" smtClean="0"/>
              <a:t> Linux</a:t>
            </a:r>
          </a:p>
          <a:p>
            <a:pPr algn="l"/>
            <a:r>
              <a:rPr lang="ru-RU" altLang="ru-RU" sz="2800" dirty="0" smtClean="0"/>
              <a:t>Основной инструмент для проведения тестирования на проникновение</a:t>
            </a:r>
            <a:endParaRPr lang="en-US" altLang="ru-RU" sz="2800" dirty="0" smtClean="0"/>
          </a:p>
          <a:p>
            <a:pPr algn="l"/>
            <a:endParaRPr lang="ru-RU" altLang="ru-RU" sz="2800" dirty="0"/>
          </a:p>
          <a:p>
            <a:pPr algn="l"/>
            <a:endParaRPr lang="ru-RU" altLang="ru-RU" sz="2800" dirty="0" smtClean="0"/>
          </a:p>
          <a:p>
            <a:pPr algn="l"/>
            <a:endParaRPr lang="ru-RU" alt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70" y="623720"/>
            <a:ext cx="6230471" cy="3894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41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en-US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CTF. Wargames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3600" y="878540"/>
            <a:ext cx="11116235" cy="527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smtClean="0"/>
              <a:t>task-based/jeopardy – </a:t>
            </a:r>
            <a:r>
              <a:rPr lang="ru-RU" altLang="ru-RU" sz="2800" dirty="0" smtClean="0"/>
              <a:t>необходимо решить несколько </a:t>
            </a:r>
            <a:r>
              <a:rPr lang="ru-RU" altLang="ru-RU" sz="2800" dirty="0" err="1" smtClean="0"/>
              <a:t>тасков</a:t>
            </a:r>
            <a:r>
              <a:rPr lang="ru-RU" altLang="ru-RU" sz="2800" dirty="0" smtClean="0"/>
              <a:t>, для которых нужно найти некий флаг и отправить его</a:t>
            </a:r>
          </a:p>
          <a:p>
            <a:pPr algn="l"/>
            <a:r>
              <a:rPr lang="ru-RU" altLang="ru-RU" sz="2800" dirty="0"/>
              <a:t>	</a:t>
            </a:r>
            <a:r>
              <a:rPr lang="ru-RU" altLang="ru-RU" sz="2800" dirty="0" smtClean="0"/>
              <a:t>	- </a:t>
            </a:r>
            <a:r>
              <a:rPr lang="en-US" sz="2800" dirty="0"/>
              <a:t>admin — </a:t>
            </a:r>
            <a:r>
              <a:rPr lang="ru-RU" sz="2800" dirty="0"/>
              <a:t>задачи на администрирование</a:t>
            </a:r>
          </a:p>
          <a:p>
            <a:pPr algn="l"/>
            <a:r>
              <a:rPr lang="ru-RU" altLang="ru-RU" sz="2800" dirty="0" smtClean="0"/>
              <a:t>		- </a:t>
            </a:r>
            <a:r>
              <a:rPr lang="ru-RU" sz="2800" dirty="0" err="1"/>
              <a:t>joy</a:t>
            </a:r>
            <a:r>
              <a:rPr lang="ru-RU" sz="2800" dirty="0"/>
              <a:t> — различные развлекательные задачи вроде коллективной фотографии или мини-игры</a:t>
            </a:r>
          </a:p>
          <a:p>
            <a:pPr algn="l"/>
            <a:r>
              <a:rPr lang="ru-RU" altLang="ru-RU" sz="2800" dirty="0" smtClean="0"/>
              <a:t>		- </a:t>
            </a:r>
            <a:r>
              <a:rPr lang="ru-RU" sz="2800" dirty="0" err="1"/>
              <a:t>ctb</a:t>
            </a:r>
            <a:r>
              <a:rPr lang="ru-RU" sz="2800" dirty="0"/>
              <a:t> — задачи на аудит удалённых машин (</a:t>
            </a:r>
            <a:r>
              <a:rPr lang="ru-RU" sz="2800" dirty="0" err="1"/>
              <a:t>crack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box</a:t>
            </a:r>
            <a:r>
              <a:rPr lang="ru-RU" sz="2800" dirty="0"/>
              <a:t>)</a:t>
            </a:r>
          </a:p>
          <a:p>
            <a:pPr algn="l"/>
            <a:r>
              <a:rPr lang="ru-RU" altLang="ru-RU" sz="2800" dirty="0" smtClean="0"/>
              <a:t>		- </a:t>
            </a:r>
            <a:r>
              <a:rPr lang="ru-RU" sz="2800" dirty="0" err="1"/>
              <a:t>reverse</a:t>
            </a:r>
            <a:r>
              <a:rPr lang="ru-RU" sz="2800" dirty="0"/>
              <a:t> — исследование программ без исходного </a:t>
            </a:r>
            <a:r>
              <a:rPr lang="ru-RU" sz="2800" dirty="0" smtClean="0"/>
              <a:t>кода</a:t>
            </a:r>
            <a:endParaRPr lang="ru-RU" sz="2800" dirty="0"/>
          </a:p>
          <a:p>
            <a:pPr algn="l"/>
            <a:r>
              <a:rPr lang="ru-RU" altLang="ru-RU" sz="2800" dirty="0" smtClean="0"/>
              <a:t>		- </a:t>
            </a:r>
            <a:r>
              <a:rPr lang="en-US" sz="2800" dirty="0" err="1"/>
              <a:t>stegano</a:t>
            </a:r>
            <a:r>
              <a:rPr lang="en-US" sz="2800" dirty="0"/>
              <a:t> — </a:t>
            </a:r>
            <a:r>
              <a:rPr lang="ru-RU" sz="2800" dirty="0">
                <a:hlinkClick r:id="rId2" tooltip="Стеганография"/>
              </a:rPr>
              <a:t>стеганография</a:t>
            </a:r>
            <a:endParaRPr lang="ru-RU" sz="2800" dirty="0"/>
          </a:p>
          <a:p>
            <a:pPr algn="l"/>
            <a:r>
              <a:rPr lang="ru-RU" altLang="ru-RU" sz="2800" dirty="0" smtClean="0"/>
              <a:t>		- </a:t>
            </a:r>
            <a:r>
              <a:rPr lang="en-US" sz="2800" dirty="0" err="1"/>
              <a:t>ppc</a:t>
            </a:r>
            <a:r>
              <a:rPr lang="en-US" sz="2800" dirty="0"/>
              <a:t> — </a:t>
            </a:r>
            <a:r>
              <a:rPr lang="ru-RU" sz="2800" dirty="0"/>
              <a:t>задачи на программирование (</a:t>
            </a:r>
            <a:r>
              <a:rPr lang="en-US" sz="2800" dirty="0"/>
              <a:t>professional programming and coding)</a:t>
            </a:r>
          </a:p>
          <a:p>
            <a:pPr algn="l"/>
            <a:r>
              <a:rPr lang="ru-RU" altLang="ru-RU" sz="2800" dirty="0" smtClean="0"/>
              <a:t>		- </a:t>
            </a:r>
            <a:r>
              <a:rPr lang="en-US" sz="2800" dirty="0"/>
              <a:t>crypto — </a:t>
            </a:r>
            <a:r>
              <a:rPr lang="ru-RU" sz="2800" dirty="0">
                <a:hlinkClick r:id="rId3" tooltip="Криптография"/>
              </a:rPr>
              <a:t>криптография</a:t>
            </a:r>
            <a:endParaRPr lang="ru-RU" sz="2800" dirty="0"/>
          </a:p>
          <a:p>
            <a:pPr algn="l"/>
            <a:r>
              <a:rPr lang="ru-RU" altLang="ru-RU" sz="2800" dirty="0" smtClean="0"/>
              <a:t>		- </a:t>
            </a:r>
            <a:r>
              <a:rPr lang="ru-RU" sz="2800" dirty="0" err="1"/>
              <a:t>web</a:t>
            </a:r>
            <a:r>
              <a:rPr lang="ru-RU" sz="2800" dirty="0"/>
              <a:t> — задачи на веб-уязвимости, такие как </a:t>
            </a:r>
            <a:r>
              <a:rPr lang="ru-RU" sz="2800" dirty="0" err="1"/>
              <a:t>SQL</a:t>
            </a:r>
            <a:r>
              <a:rPr lang="ru-RU" sz="2800" dirty="0"/>
              <a:t> </a:t>
            </a:r>
            <a:r>
              <a:rPr lang="ru-RU" sz="2800" dirty="0" err="1"/>
              <a:t>injection</a:t>
            </a:r>
            <a:r>
              <a:rPr lang="ru-RU" sz="2800" dirty="0"/>
              <a:t>, </a:t>
            </a:r>
            <a:r>
              <a:rPr lang="ru-RU" sz="2800" dirty="0" err="1"/>
              <a:t>XSS</a:t>
            </a:r>
            <a:r>
              <a:rPr lang="ru-RU" sz="2800" dirty="0"/>
              <a:t> и другие</a:t>
            </a:r>
          </a:p>
          <a:p>
            <a:pPr algn="l"/>
            <a:endParaRPr lang="ru-RU" altLang="ru-RU" sz="2800" dirty="0" smtClean="0"/>
          </a:p>
          <a:p>
            <a:pPr algn="l"/>
            <a:endParaRPr lang="ru-RU" altLang="ru-RU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325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en-US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CTF. Wargames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3600" y="1963270"/>
            <a:ext cx="11116235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en-US" altLang="ru-RU" sz="2800" dirty="0" smtClean="0"/>
              <a:t>classic – </a:t>
            </a:r>
            <a:r>
              <a:rPr lang="ru-RU" sz="2800" dirty="0" smtClean="0"/>
              <a:t>в </a:t>
            </a:r>
            <a:r>
              <a:rPr lang="ru-RU" sz="2800" dirty="0"/>
              <a:t>классической схеме каждая команда получает выделенный сервер или небольшую сеть для поддержания её функционирования и защиты. Во время игры команды получают очки за корректную работу сервисов своего сервера и за украденную информацию (флаги) с серверов противников</a:t>
            </a:r>
            <a:endParaRPr lang="ru-RU" altLang="ru-RU" sz="2800" dirty="0" smtClean="0"/>
          </a:p>
          <a:p>
            <a:pPr algn="l"/>
            <a:endParaRPr lang="ru-RU" altLang="ru-RU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70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11214" y="358755"/>
            <a:ext cx="6075165" cy="84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4899" b="1" dirty="0">
                <a:solidFill>
                  <a:schemeClr val="accent6">
                    <a:lumMod val="75000"/>
                  </a:schemeClr>
                </a:solidFill>
              </a:rPr>
              <a:t>Project Manager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899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2" y="1091725"/>
            <a:ext cx="7688367" cy="5766275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176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en-US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CTF. Wargames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3600" y="1963270"/>
            <a:ext cx="11116235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sz="2800" dirty="0" smtClean="0"/>
              <a:t>Лаборатории:</a:t>
            </a:r>
            <a:endParaRPr lang="en-US" sz="2800" dirty="0" smtClean="0"/>
          </a:p>
          <a:p>
            <a:pPr marL="457200" indent="-457200" algn="l">
              <a:buFontTx/>
              <a:buChar char="-"/>
            </a:pPr>
            <a:r>
              <a:rPr lang="en-US" sz="2800" dirty="0" err="1" smtClean="0"/>
              <a:t>CTF</a:t>
            </a:r>
            <a:r>
              <a:rPr lang="en-US" altLang="ru-RU" sz="2800" dirty="0" err="1" smtClean="0"/>
              <a:t>Time</a:t>
            </a:r>
            <a:endParaRPr lang="en-US" altLang="ru-RU" sz="2800" dirty="0" smtClean="0"/>
          </a:p>
          <a:p>
            <a:pPr marL="457200" indent="-457200" algn="l">
              <a:buFontTx/>
              <a:buChar char="-"/>
            </a:pPr>
            <a:r>
              <a:rPr lang="en-US" altLang="ru-RU" sz="2800" dirty="0" smtClean="0"/>
              <a:t>Hacking-Lab</a:t>
            </a:r>
          </a:p>
          <a:p>
            <a:pPr marL="457200" indent="-457200" algn="l">
              <a:buFontTx/>
              <a:buChar char="-"/>
            </a:pPr>
            <a:r>
              <a:rPr lang="en-US" altLang="ru-RU" sz="2800" dirty="0" smtClean="0"/>
              <a:t>Hack This Site</a:t>
            </a:r>
          </a:p>
          <a:p>
            <a:pPr marL="457200" indent="-457200" algn="l">
              <a:buFontTx/>
              <a:buChar char="-"/>
            </a:pPr>
            <a:r>
              <a:rPr lang="ru-RU" altLang="ru-RU" sz="2800" dirty="0" smtClean="0"/>
              <a:t>Лаборатории тестирования на проникновение от </a:t>
            </a:r>
            <a:r>
              <a:rPr lang="en-US" altLang="ru-RU" sz="2800" dirty="0" err="1" smtClean="0"/>
              <a:t>Pentestit</a:t>
            </a:r>
            <a:endParaRPr lang="ru-RU" altLang="ru-RU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66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Уязвимые приложения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3600" y="1963270"/>
            <a:ext cx="11116235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sz="2800" dirty="0" smtClean="0"/>
              <a:t>Damn Vulnerable Linux</a:t>
            </a:r>
          </a:p>
          <a:p>
            <a:pPr marL="457200" indent="-457200" algn="l">
              <a:buFontTx/>
              <a:buChar char="-"/>
            </a:pPr>
            <a:r>
              <a:rPr lang="en-US" altLang="ru-RU" sz="2800" dirty="0" err="1" smtClean="0"/>
              <a:t>Metasploitable</a:t>
            </a:r>
            <a:r>
              <a:rPr lang="en-US" altLang="ru-RU" sz="2800" dirty="0" smtClean="0"/>
              <a:t> 2</a:t>
            </a:r>
          </a:p>
          <a:p>
            <a:pPr marL="457200" indent="-457200" algn="l">
              <a:buFontTx/>
              <a:buChar char="-"/>
            </a:pPr>
            <a:r>
              <a:rPr lang="en-US" altLang="ru-RU" sz="2800" dirty="0" err="1" smtClean="0"/>
              <a:t>LAMPSecurity</a:t>
            </a:r>
            <a:r>
              <a:rPr lang="en-US" altLang="ru-RU" sz="2800" dirty="0" smtClean="0"/>
              <a:t> Training</a:t>
            </a:r>
          </a:p>
          <a:p>
            <a:pPr marL="457200" indent="-457200" algn="l">
              <a:buFontTx/>
              <a:buChar char="-"/>
            </a:pPr>
            <a:r>
              <a:rPr lang="en-US" altLang="ru-RU" sz="2800" dirty="0" err="1" smtClean="0"/>
              <a:t>bWAPP</a:t>
            </a:r>
            <a:endParaRPr lang="en-US" altLang="ru-RU" sz="2800" dirty="0" smtClean="0"/>
          </a:p>
          <a:p>
            <a:pPr marL="457200" indent="-457200" algn="l">
              <a:buFontTx/>
              <a:buChar char="-"/>
            </a:pPr>
            <a:r>
              <a:rPr lang="en-US" altLang="ru-RU" sz="2800" dirty="0" err="1" smtClean="0"/>
              <a:t>Vulnhub</a:t>
            </a:r>
            <a:endParaRPr lang="en-US" altLang="ru-RU" sz="2800" dirty="0" smtClean="0"/>
          </a:p>
          <a:p>
            <a:pPr marL="457200" indent="-457200" algn="l">
              <a:buFontTx/>
              <a:buChar char="-"/>
            </a:pPr>
            <a:r>
              <a:rPr lang="en-US" altLang="ru-RU" sz="2800" dirty="0" err="1" smtClean="0"/>
              <a:t>PentesterLab</a:t>
            </a:r>
            <a:endParaRPr lang="en-US" altLang="ru-RU" sz="2800" dirty="0" smtClean="0"/>
          </a:p>
          <a:p>
            <a:pPr marL="457200" indent="-457200" algn="l">
              <a:buFontTx/>
              <a:buChar char="-"/>
            </a:pPr>
            <a:r>
              <a:rPr lang="en-US" altLang="ru-RU" sz="2800" dirty="0" err="1" smtClean="0"/>
              <a:t>OWASP</a:t>
            </a:r>
            <a:r>
              <a:rPr lang="en-US" altLang="ru-RU" sz="2800" dirty="0" smtClean="0"/>
              <a:t> Vulnerable Web Applications Directory Project</a:t>
            </a:r>
            <a:endParaRPr lang="ru-RU" altLang="ru-RU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77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en-US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Bug</a:t>
            </a: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 </a:t>
            </a:r>
            <a:r>
              <a:rPr lang="en-US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Bounty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3600" y="2689411"/>
            <a:ext cx="11116235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sz="2800" dirty="0" err="1" smtClean="0"/>
              <a:t>BugCrowd</a:t>
            </a:r>
            <a:endParaRPr lang="en-US" sz="2800" dirty="0" smtClean="0"/>
          </a:p>
          <a:p>
            <a:pPr marL="457200" indent="-457200" algn="l">
              <a:buFontTx/>
              <a:buChar char="-"/>
            </a:pPr>
            <a:r>
              <a:rPr lang="en-US" sz="2800" dirty="0" err="1" smtClean="0"/>
              <a:t>BugHunt</a:t>
            </a:r>
            <a:endParaRPr lang="en-US" sz="2800" dirty="0" smtClean="0"/>
          </a:p>
          <a:p>
            <a:pPr marL="457200" indent="-457200" algn="l">
              <a:buFontTx/>
              <a:buChar char="-"/>
            </a:pPr>
            <a:r>
              <a:rPr lang="en-US" sz="2800" dirty="0" err="1" smtClean="0"/>
              <a:t>Bugsheet</a:t>
            </a:r>
            <a:endParaRPr lang="en-US" sz="2800" dirty="0" smtClean="0"/>
          </a:p>
          <a:p>
            <a:pPr marL="457200" indent="-457200" algn="l">
              <a:buFontTx/>
              <a:buChar char="-"/>
            </a:pPr>
            <a:r>
              <a:rPr lang="en-US" altLang="ru-RU" sz="2800" dirty="0" err="1" smtClean="0"/>
              <a:t>HackerOne</a:t>
            </a:r>
            <a:endParaRPr lang="en-US" altLang="ru-RU" sz="2800" dirty="0" smtClean="0"/>
          </a:p>
          <a:p>
            <a:pPr marL="457200" indent="-457200" algn="l">
              <a:buFontTx/>
              <a:buChar char="-"/>
            </a:pPr>
            <a:endParaRPr lang="en-US" altLang="ru-RU" sz="2800" dirty="0"/>
          </a:p>
          <a:p>
            <a:pPr marL="457200" indent="-457200" algn="l">
              <a:buFontTx/>
              <a:buChar char="-"/>
            </a:pPr>
            <a:endParaRPr lang="en-US" altLang="ru-RU" sz="2800" dirty="0" smtClean="0"/>
          </a:p>
          <a:p>
            <a:pPr marL="457200" indent="-457200" algn="l">
              <a:buFontTx/>
              <a:buChar char="-"/>
            </a:pPr>
            <a:endParaRPr lang="en-US" altLang="ru-RU" sz="2800" dirty="0" smtClean="0"/>
          </a:p>
          <a:p>
            <a:pPr algn="l"/>
            <a:r>
              <a:rPr lang="en-US" altLang="ru-RU" sz="2800" dirty="0" smtClean="0"/>
              <a:t>Apple, Facebook, Kaspersky, PayPal, </a:t>
            </a:r>
            <a:r>
              <a:rPr lang="en-US" altLang="ru-RU" sz="2800" dirty="0" err="1" smtClean="0"/>
              <a:t>PornHub</a:t>
            </a:r>
            <a:r>
              <a:rPr lang="en-US" altLang="ru-RU" sz="2800" dirty="0" smtClean="0"/>
              <a:t> …</a:t>
            </a:r>
            <a:endParaRPr lang="ru-RU" alt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73" y="760038"/>
            <a:ext cx="6998634" cy="4201521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0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11214" y="358755"/>
            <a:ext cx="7536639" cy="84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en-US" sz="4899" b="1" dirty="0">
                <a:solidFill>
                  <a:schemeClr val="accent6">
                    <a:lumMod val="75000"/>
                  </a:schemeClr>
                </a:solidFill>
              </a:rPr>
              <a:t>Automation QA</a:t>
            </a:r>
          </a:p>
          <a:p>
            <a:pPr algn="ctr" eaLnBrk="1">
              <a:lnSpc>
                <a:spcPct val="93000"/>
              </a:lnSpc>
              <a:buClrTx/>
              <a:buFontTx/>
              <a:buNone/>
            </a:pPr>
            <a:endParaRPr lang="ru-RU" altLang="ru-RU" sz="4899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0" y="1291947"/>
            <a:ext cx="7508636" cy="4968215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96" y="5535240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967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11214" y="358755"/>
            <a:ext cx="6075165" cy="84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4899" b="1" dirty="0">
                <a:solidFill>
                  <a:schemeClr val="accent6">
                    <a:lumMod val="75000"/>
                  </a:schemeClr>
                </a:solidFill>
              </a:rPr>
              <a:t>SDET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899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53" y="1207972"/>
            <a:ext cx="4703353" cy="470335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96" y="5535240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950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11214" y="358755"/>
            <a:ext cx="6075165" cy="84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4899" b="1" dirty="0">
                <a:solidFill>
                  <a:schemeClr val="accent6">
                    <a:lumMod val="75000"/>
                  </a:schemeClr>
                </a:solidFill>
              </a:rPr>
              <a:t>DevOps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899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95" y="1403946"/>
            <a:ext cx="7236486" cy="4070524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96" y="5535240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933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11214" y="358755"/>
            <a:ext cx="6075165" cy="84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4899" b="1" dirty="0">
                <a:solidFill>
                  <a:schemeClr val="accent6">
                    <a:lumMod val="75000"/>
                  </a:schemeClr>
                </a:solidFill>
              </a:rPr>
              <a:t>Penetration Tester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899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14" y="1403945"/>
            <a:ext cx="6730887" cy="3753459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96" y="5535240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454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23577" y="1885204"/>
            <a:ext cx="10360212" cy="46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/>
            <a:r>
              <a:rPr lang="ru-RU" sz="2800" dirty="0" smtClean="0"/>
              <a:t>Компьютерные преступления – преступления, совершенные с использованием компьютерной информации. При этом, компьютерная информация является предметом или/и средством совершения преступления.</a:t>
            </a:r>
          </a:p>
          <a:p>
            <a:pPr algn="l"/>
            <a:endParaRPr lang="ru-RU" sz="2800" dirty="0" smtClean="0"/>
          </a:p>
          <a:p>
            <a:pPr algn="l"/>
            <a:r>
              <a:rPr lang="ru-RU" altLang="ru-RU" sz="2800" dirty="0" smtClean="0"/>
              <a:t>Компьютерная информация – сведения, представленные в форме электрических сигналов, независимо от средств их хранения, обработки и передачи.</a:t>
            </a:r>
            <a:endParaRPr lang="ru-RU" altLang="ru-RU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45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3600" y="83296"/>
            <a:ext cx="10360212" cy="7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altLang="ru-RU" sz="3600" dirty="0" smtClean="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</a:rPr>
              <a:t>Законодательство Украины в сфере ИБ</a:t>
            </a:r>
            <a:endParaRPr lang="en-US" altLang="ru-RU" sz="36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200" dirty="0">
              <a:solidFill>
                <a:srgbClr val="FFFFFF"/>
              </a:solidFill>
              <a:latin typeface="+mj-lt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3741" y="1661086"/>
            <a:ext cx="11116235" cy="313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US"/>
            </a:defPPr>
            <a:lvl1pPr algn="ctr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solidFill>
                  <a:srgbClr val="FFFFFF"/>
                </a:solidFill>
                <a:latin typeface="+mj-lt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571500" indent="-571500" algn="l">
              <a:buFontTx/>
              <a:buChar char="-"/>
            </a:pPr>
            <a:r>
              <a:rPr lang="ru-RU" dirty="0" smtClean="0"/>
              <a:t>Закон </a:t>
            </a:r>
            <a:r>
              <a:rPr lang="ru-RU" dirty="0"/>
              <a:t>Украины </a:t>
            </a:r>
            <a:r>
              <a:rPr lang="ru-RU" dirty="0" smtClean="0"/>
              <a:t>«О </a:t>
            </a:r>
            <a:r>
              <a:rPr lang="ru-RU" dirty="0"/>
              <a:t>защите персональных </a:t>
            </a:r>
            <a:r>
              <a:rPr lang="ru-RU" dirty="0" smtClean="0"/>
              <a:t>данных»</a:t>
            </a:r>
          </a:p>
          <a:p>
            <a:pPr marL="571500" indent="-571500">
              <a:buFontTx/>
              <a:buChar char="-"/>
            </a:pPr>
            <a:endParaRPr lang="ru-RU" dirty="0" smtClean="0"/>
          </a:p>
          <a:p>
            <a:pPr marL="571500" indent="-571500" algn="l">
              <a:buFontTx/>
              <a:buChar char="-"/>
            </a:pPr>
            <a:r>
              <a:rPr lang="ru-RU" altLang="ru-RU" dirty="0"/>
              <a:t>Раздел 16 </a:t>
            </a:r>
            <a:r>
              <a:rPr lang="ru-RU" altLang="ru-RU" dirty="0" smtClean="0"/>
              <a:t>Уголовного </a:t>
            </a:r>
            <a:r>
              <a:rPr lang="ru-RU" altLang="ru-RU" dirty="0"/>
              <a:t>Кодекса </a:t>
            </a:r>
            <a:r>
              <a:rPr lang="ru-RU" altLang="ru-RU" dirty="0" smtClean="0"/>
              <a:t>Украины: Преступления </a:t>
            </a:r>
            <a:r>
              <a:rPr lang="ru-RU" altLang="ru-RU" dirty="0"/>
              <a:t>в сфере использования электронно-вычислительных машин (компьютеров), систем и компьютерных сетей и сетей электросвязи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31" y="5549236"/>
            <a:ext cx="2806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528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3179</TotalTime>
  <Words>757</Words>
  <Application>Microsoft Office PowerPoint</Application>
  <PresentationFormat>Widescreen</PresentationFormat>
  <Paragraphs>114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Microsoft YaHei</vt:lpstr>
      <vt:lpstr>Arial</vt:lpstr>
      <vt:lpstr>Calibri</vt:lpstr>
      <vt:lpstr>Calibri Light</vt:lpstr>
      <vt:lpstr>Lucida Sans Unicode</vt:lpstr>
      <vt:lpstr>Times New Roman</vt:lpstr>
      <vt:lpstr>Небеса</vt:lpstr>
      <vt:lpstr>PenTest Или куда расти QA?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Testing penetration</dc:title>
  <dc:creator>Учетная запись Майкрософт</dc:creator>
  <cp:lastModifiedBy>ed.izotov@gmail.com</cp:lastModifiedBy>
  <cp:revision>34</cp:revision>
  <dcterms:created xsi:type="dcterms:W3CDTF">2016-08-17T15:24:19Z</dcterms:created>
  <dcterms:modified xsi:type="dcterms:W3CDTF">2016-12-15T11:22:40Z</dcterms:modified>
</cp:coreProperties>
</file>