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37ea66975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37ea6697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37ea6697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37ea6697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7ea6697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37ea6697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- </a:t>
            </a:r>
            <a:r>
              <a:rPr lang="en"/>
              <a:t>accurate</a:t>
            </a:r>
            <a:r>
              <a:rPr lang="en"/>
              <a:t> monthly trend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37ea669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37ea669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7ea669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7ea669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</a:t>
            </a:r>
            <a:r>
              <a:rPr lang="en"/>
              <a:t>Hypothesis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37ea669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37ea669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37ea6697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37ea6697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Clear Weekly Seasonality in both groups peaking on Fri/Sat and troughing at the start of every week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Divergence between groups during first 3 days of promotion and afterwards on friday/saturdays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37ea6697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37ea6697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Clear Weekly Seasonality in both groups peaking on Fri/Sat and troughing at the start of every week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Divergence between groups during first 3 days of promotion and afterwards on friday/saturdays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37ea66975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37ea6697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anomalies</a:t>
            </a:r>
            <a:r>
              <a:rPr lang="en"/>
              <a:t> in residuals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37ea6697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37ea6697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37ea66975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37ea6697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09"/>
              <a:t>Analysis of </a:t>
            </a:r>
            <a:r>
              <a:rPr lang="en" sz="3809"/>
              <a:t>Guinness</a:t>
            </a:r>
            <a:r>
              <a:rPr lang="en" sz="3809"/>
              <a:t> Sales in two Pubs in March 2019</a:t>
            </a:r>
            <a:endParaRPr sz="380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 Keall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Treatment Effect - Difference in Difference Regression Model</a:t>
            </a:r>
            <a:endParaRPr sz="22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40186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significant interactions between any variables in the model</a:t>
            </a:r>
            <a:endParaRPr sz="19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27" y="1017725"/>
            <a:ext cx="5755983" cy="2757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813175" y="10177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treatment explains positive </a:t>
            </a:r>
            <a:r>
              <a:rPr lang="en"/>
              <a:t>anomaly</a:t>
            </a:r>
            <a:r>
              <a:rPr lang="en"/>
              <a:t> Guinness sales in the treatment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 estimation of treatment effect could not be obtained through use of a difference in difference regression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to DiD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period groups (Before/During/After interaction)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Modelling of Seasonality to replace Fri/Sat Dummy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sample data could facilitate the use of </a:t>
            </a:r>
            <a:r>
              <a:rPr lang="en"/>
              <a:t>intervention</a:t>
            </a:r>
            <a:r>
              <a:rPr lang="en"/>
              <a:t> ARIMA modelling techniques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pubs in a town have </a:t>
            </a:r>
            <a:r>
              <a:rPr b="1" lang="en"/>
              <a:t>similar </a:t>
            </a:r>
            <a:r>
              <a:rPr lang="en"/>
              <a:t>high rates of sales of Guinness.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mid March ‘19, one pub ran a St. Patricks day </a:t>
            </a:r>
            <a:r>
              <a:rPr b="1" lang="en"/>
              <a:t>promotion </a:t>
            </a:r>
            <a:r>
              <a:rPr lang="en"/>
              <a:t>while the other did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Pubs, a </a:t>
            </a:r>
            <a:r>
              <a:rPr b="1" lang="en"/>
              <a:t>control</a:t>
            </a:r>
            <a:r>
              <a:rPr lang="en"/>
              <a:t> and a </a:t>
            </a:r>
            <a:r>
              <a:rPr b="1" lang="en"/>
              <a:t>sample/treatment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4550" y="1152475"/>
            <a:ext cx="52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</a:t>
            </a:r>
            <a:r>
              <a:rPr lang="en"/>
              <a:t>general </a:t>
            </a:r>
            <a:r>
              <a:rPr lang="en"/>
              <a:t>March ‘19</a:t>
            </a:r>
            <a:r>
              <a:rPr lang="en"/>
              <a:t> </a:t>
            </a:r>
            <a:r>
              <a:rPr b="1" lang="en"/>
              <a:t>trends </a:t>
            </a:r>
            <a:r>
              <a:rPr lang="en"/>
              <a:t>in Guinness Sales of both pubs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whether the St. </a:t>
            </a:r>
            <a:r>
              <a:rPr lang="en"/>
              <a:t>Patrick's</a:t>
            </a:r>
            <a:r>
              <a:rPr lang="en"/>
              <a:t> Day Promotion had a </a:t>
            </a:r>
            <a:r>
              <a:rPr b="1" lang="en"/>
              <a:t>significant</a:t>
            </a:r>
            <a:r>
              <a:rPr b="1" lang="en"/>
              <a:t> treatment effect </a:t>
            </a:r>
            <a:r>
              <a:rPr lang="en"/>
              <a:t>on Guinness Sales</a:t>
            </a:r>
            <a:endParaRPr sz="2400">
              <a:solidFill>
                <a:srgbClr val="595959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2015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Exploration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012" y="1013385"/>
            <a:ext cx="6053974" cy="31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Exploration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64" y="1076237"/>
            <a:ext cx="5061326" cy="26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35563" y="3740425"/>
            <a:ext cx="84729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Weekly Seasonality in both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Divergence between groups during promotion and after on weekends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Exploration - Autocorrelation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300" y="1318999"/>
            <a:ext cx="3999399" cy="21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35563" y="3740425"/>
            <a:ext cx="84729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&amp; </a:t>
            </a:r>
            <a:r>
              <a:rPr b="1" lang="en"/>
              <a:t>Daily </a:t>
            </a:r>
            <a:r>
              <a:rPr lang="en"/>
              <a:t>seasonal</a:t>
            </a:r>
            <a:r>
              <a:rPr lang="en"/>
              <a:t> patterns</a:t>
            </a:r>
            <a:endParaRPr/>
          </a:p>
        </p:txBody>
      </p:sp>
      <p:cxnSp>
        <p:nvCxnSpPr>
          <p:cNvPr id="89" name="Google Shape;89;p18"/>
          <p:cNvCxnSpPr/>
          <p:nvPr/>
        </p:nvCxnSpPr>
        <p:spPr>
          <a:xfrm flipH="1">
            <a:off x="4721575" y="1650350"/>
            <a:ext cx="229500" cy="11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8"/>
          <p:cNvCxnSpPr/>
          <p:nvPr/>
        </p:nvCxnSpPr>
        <p:spPr>
          <a:xfrm rot="10800000">
            <a:off x="4045100" y="2876000"/>
            <a:ext cx="188100" cy="1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8"/>
          <p:cNvCxnSpPr/>
          <p:nvPr/>
        </p:nvCxnSpPr>
        <p:spPr>
          <a:xfrm rot="10800000">
            <a:off x="3812650" y="2876000"/>
            <a:ext cx="188100" cy="1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/>
          <p:nvPr/>
        </p:nvCxnSpPr>
        <p:spPr>
          <a:xfrm flipH="1">
            <a:off x="3401250" y="1768850"/>
            <a:ext cx="229500" cy="11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Trend Exploration - STL Decomposition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4151800"/>
            <a:ext cx="8520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*Not comparable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26" y="1017725"/>
            <a:ext cx="8239750" cy="30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Effect</a:t>
            </a:r>
            <a:r>
              <a:rPr lang="en"/>
              <a:t> - STL Robust Anomaly Detection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522750"/>
            <a:ext cx="85206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95% of results within +/-2SD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~10% of residuals during intervention period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450" y="1093925"/>
            <a:ext cx="4783098" cy="22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 rot="10800000">
            <a:off x="4810500" y="1435750"/>
            <a:ext cx="266400" cy="14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/>
          <p:nvPr/>
        </p:nvSpPr>
        <p:spPr>
          <a:xfrm>
            <a:off x="4336825" y="1317325"/>
            <a:ext cx="421850" cy="118425"/>
          </a:xfrm>
          <a:custGeom>
            <a:rect b="b" l="l" r="r" t="t"/>
            <a:pathLst>
              <a:path extrusionOk="0" h="4737" w="16874">
                <a:moveTo>
                  <a:pt x="0" y="4737"/>
                </a:moveTo>
                <a:lnTo>
                  <a:pt x="0" y="0"/>
                </a:lnTo>
                <a:lnTo>
                  <a:pt x="16577" y="0"/>
                </a:lnTo>
                <a:lnTo>
                  <a:pt x="16874" y="4441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Treatment Effect - Difference in Difference </a:t>
            </a:r>
            <a:r>
              <a:rPr lang="en" sz="2220"/>
              <a:t>(DiD)</a:t>
            </a:r>
            <a:r>
              <a:rPr lang="en" sz="2220"/>
              <a:t> Model </a:t>
            </a:r>
            <a:endParaRPr sz="222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3951975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being a Friday or Saturday significantly impacts Guinness Sales in both Pubs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interactions between any groups in these models</a:t>
            </a:r>
            <a:endParaRPr sz="17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75" y="1222775"/>
            <a:ext cx="3571875" cy="2455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13" y="1222775"/>
            <a:ext cx="357187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288625" y="11471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430025" y="11471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