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89" r:id="rId7"/>
    <p:sldId id="261" r:id="rId8"/>
    <p:sldId id="262" r:id="rId9"/>
    <p:sldId id="265" r:id="rId10"/>
    <p:sldId id="268" r:id="rId11"/>
    <p:sldId id="266" r:id="rId12"/>
    <p:sldId id="267" r:id="rId13"/>
    <p:sldId id="269" r:id="rId14"/>
    <p:sldId id="263" r:id="rId15"/>
    <p:sldId id="264" r:id="rId16"/>
    <p:sldId id="270" r:id="rId17"/>
    <p:sldId id="271" r:id="rId18"/>
    <p:sldId id="272" r:id="rId19"/>
    <p:sldId id="273" r:id="rId20"/>
    <p:sldId id="274" r:id="rId21"/>
    <p:sldId id="276" r:id="rId22"/>
    <p:sldId id="286" r:id="rId23"/>
    <p:sldId id="287" r:id="rId24"/>
    <p:sldId id="288" r:id="rId25"/>
    <p:sldId id="290" r:id="rId26"/>
    <p:sldId id="293" r:id="rId27"/>
    <p:sldId id="291" r:id="rId28"/>
    <p:sldId id="292" r:id="rId29"/>
    <p:sldId id="294" r:id="rId30"/>
    <p:sldId id="300" r:id="rId31"/>
    <p:sldId id="296" r:id="rId32"/>
    <p:sldId id="297" r:id="rId33"/>
    <p:sldId id="295" r:id="rId34"/>
    <p:sldId id="299" r:id="rId35"/>
    <p:sldId id="301" r:id="rId36"/>
    <p:sldId id="275" r:id="rId37"/>
    <p:sldId id="278" r:id="rId38"/>
    <p:sldId id="279" r:id="rId39"/>
    <p:sldId id="280" r:id="rId40"/>
    <p:sldId id="281" r:id="rId41"/>
    <p:sldId id="282" r:id="rId42"/>
    <p:sldId id="277" r:id="rId43"/>
    <p:sldId id="283" r:id="rId44"/>
    <p:sldId id="284" r:id="rId45"/>
    <p:sldId id="298" r:id="rId46"/>
    <p:sldId id="28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4655" autoAdjust="0"/>
  </p:normalViewPr>
  <p:slideViewPr>
    <p:cSldViewPr>
      <p:cViewPr varScale="1">
        <p:scale>
          <a:sx n="108" d="100"/>
          <a:sy n="108" d="100"/>
        </p:scale>
        <p:origin x="-16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B255911-08D7-4121-A1BC-7B3A666BEBC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255911-08D7-4121-A1BC-7B3A666BEBC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r>
              <a:rPr lang="en-US" smtClean="0"/>
              <a:t> 3D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7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endParaRPr lang="en-US" dirty="0" smtClean="0"/>
          </a:p>
          <a:p>
            <a:r>
              <a:rPr lang="en-US" dirty="0" err="1" smtClean="0"/>
              <a:t>Matriz</a:t>
            </a:r>
            <a:r>
              <a:rPr lang="en-US" dirty="0" smtClean="0"/>
              <a:t> de vista</a:t>
            </a:r>
          </a:p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proyección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Traslada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vértices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para </a:t>
            </a:r>
            <a:r>
              <a:rPr lang="en-US" dirty="0" err="1" smtClean="0"/>
              <a:t>posicionarlos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“</a:t>
            </a:r>
            <a:r>
              <a:rPr lang="en-US" dirty="0" err="1" smtClean="0"/>
              <a:t>mundo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Aplica</a:t>
            </a:r>
            <a:r>
              <a:rPr lang="en-US" dirty="0" smtClean="0"/>
              <a:t> la </a:t>
            </a:r>
            <a:r>
              <a:rPr lang="en-US" dirty="0" err="1" smtClean="0"/>
              <a:t>ubicación</a:t>
            </a:r>
            <a:r>
              <a:rPr lang="en-US" dirty="0" smtClean="0"/>
              <a:t>, </a:t>
            </a:r>
            <a:r>
              <a:rPr lang="en-US" dirty="0" err="1" smtClean="0"/>
              <a:t>rotación</a:t>
            </a:r>
            <a:r>
              <a:rPr lang="en-US" dirty="0" smtClean="0"/>
              <a:t> y </a:t>
            </a:r>
            <a:r>
              <a:rPr lang="en-US" dirty="0" err="1" smtClean="0"/>
              <a:t>escala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3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n-US" dirty="0"/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0" y="1752600"/>
            <a:ext cx="769858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05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 de 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Traslada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vértices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“</a:t>
            </a:r>
            <a:r>
              <a:rPr lang="en-US" dirty="0" err="1" smtClean="0"/>
              <a:t>mundo</a:t>
            </a:r>
            <a:r>
              <a:rPr lang="en-US" dirty="0" smtClean="0"/>
              <a:t>” para </a:t>
            </a:r>
            <a:r>
              <a:rPr lang="en-US" dirty="0" err="1" smtClean="0"/>
              <a:t>posicionarlos</a:t>
            </a:r>
            <a:r>
              <a:rPr lang="en-US" dirty="0" smtClean="0"/>
              <a:t> </a:t>
            </a:r>
            <a:r>
              <a:rPr lang="en-US" dirty="0" err="1" smtClean="0"/>
              <a:t>relativos</a:t>
            </a:r>
            <a:r>
              <a:rPr lang="en-US" dirty="0" smtClean="0"/>
              <a:t> al “</a:t>
            </a:r>
            <a:r>
              <a:rPr lang="en-US" dirty="0" err="1" smtClean="0"/>
              <a:t>ojo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Aplica</a:t>
            </a:r>
            <a:r>
              <a:rPr lang="en-US" dirty="0" smtClean="0"/>
              <a:t> (</a:t>
            </a:r>
            <a:r>
              <a:rPr lang="en-US" dirty="0" err="1" smtClean="0"/>
              <a:t>inversamente</a:t>
            </a:r>
            <a:r>
              <a:rPr lang="en-US" dirty="0" smtClean="0"/>
              <a:t>) la </a:t>
            </a:r>
            <a:r>
              <a:rPr lang="en-US" dirty="0" err="1" smtClean="0"/>
              <a:t>ubicación</a:t>
            </a:r>
            <a:r>
              <a:rPr lang="en-US" dirty="0" smtClean="0"/>
              <a:t> y </a:t>
            </a:r>
            <a:r>
              <a:rPr lang="en-US" dirty="0" err="1" smtClean="0"/>
              <a:t>rotación</a:t>
            </a:r>
            <a:r>
              <a:rPr lang="en-US" dirty="0" smtClean="0"/>
              <a:t> de </a:t>
            </a:r>
            <a:r>
              <a:rPr lang="en-US" smtClean="0"/>
              <a:t>la cámara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5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Proyección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la </a:t>
            </a:r>
            <a:r>
              <a:rPr lang="en-US" dirty="0" err="1" smtClean="0"/>
              <a:t>impresión</a:t>
            </a:r>
            <a:r>
              <a:rPr lang="en-US" dirty="0" smtClean="0"/>
              <a:t> de 3 </a:t>
            </a:r>
            <a:r>
              <a:rPr lang="en-US" dirty="0" err="1" smtClean="0"/>
              <a:t>dimensiones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de 2 </a:t>
            </a:r>
            <a:r>
              <a:rPr lang="en-US" dirty="0" err="1" smtClean="0"/>
              <a:t>dimensiones</a:t>
            </a:r>
            <a:endParaRPr lang="en-US" dirty="0" smtClean="0"/>
          </a:p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perspectiva</a:t>
            </a:r>
            <a:endParaRPr lang="en-US" dirty="0" smtClean="0"/>
          </a:p>
          <a:p>
            <a:pPr lvl="1"/>
            <a:r>
              <a:rPr lang="en-US" dirty="0" err="1" smtClean="0"/>
              <a:t>Multiplica</a:t>
            </a:r>
            <a:r>
              <a:rPr lang="en-US" dirty="0" smtClean="0"/>
              <a:t> las </a:t>
            </a:r>
            <a:r>
              <a:rPr lang="en-US" dirty="0" err="1" smtClean="0"/>
              <a:t>posiciónes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3D y da un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2D que </a:t>
            </a:r>
            <a:r>
              <a:rPr lang="en-US" dirty="0" err="1" smtClean="0"/>
              <a:t>simula</a:t>
            </a:r>
            <a:r>
              <a:rPr lang="en-US" dirty="0" smtClean="0"/>
              <a:t> la </a:t>
            </a:r>
            <a:r>
              <a:rPr lang="en-US" dirty="0" err="1" smtClean="0"/>
              <a:t>perspectiva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31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Proyección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47523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17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Rasterizado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Trunca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polígono</a:t>
            </a:r>
            <a:r>
              <a:rPr lang="en-US" dirty="0" smtClean="0"/>
              <a:t> para que </a:t>
            </a:r>
            <a:r>
              <a:rPr lang="en-US" dirty="0" err="1" smtClean="0"/>
              <a:t>quepa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cuáles</a:t>
            </a:r>
            <a:r>
              <a:rPr lang="en-US" dirty="0" smtClean="0"/>
              <a:t> </a:t>
            </a:r>
            <a:r>
              <a:rPr lang="en-US" dirty="0" err="1" smtClean="0"/>
              <a:t>fragmentos</a:t>
            </a:r>
            <a:r>
              <a:rPr lang="en-US" dirty="0" smtClean="0"/>
              <a:t> (</a:t>
            </a:r>
            <a:r>
              <a:rPr lang="en-US" dirty="0" err="1" smtClean="0"/>
              <a:t>pixeles</a:t>
            </a:r>
            <a:r>
              <a:rPr lang="en-US" dirty="0" smtClean="0"/>
              <a:t>) se </a:t>
            </a:r>
            <a:r>
              <a:rPr lang="en-US" dirty="0" err="1" smtClean="0"/>
              <a:t>tienen</a:t>
            </a:r>
            <a:r>
              <a:rPr lang="en-US" dirty="0" smtClean="0"/>
              <a:t> que </a:t>
            </a:r>
            <a:r>
              <a:rPr lang="en-US" dirty="0" err="1" smtClean="0"/>
              <a:t>dibujar</a:t>
            </a:r>
            <a:endParaRPr lang="en-US" dirty="0" smtClean="0"/>
          </a:p>
          <a:p>
            <a:pPr lvl="1"/>
            <a:r>
              <a:rPr lang="en-US" dirty="0" err="1" smtClean="0"/>
              <a:t>Orientación</a:t>
            </a:r>
            <a:r>
              <a:rPr lang="en-US" dirty="0"/>
              <a:t> </a:t>
            </a:r>
            <a:r>
              <a:rPr lang="en-US" dirty="0" smtClean="0"/>
              <a:t>(no </a:t>
            </a:r>
            <a:r>
              <a:rPr lang="en-US" dirty="0" err="1" smtClean="0"/>
              <a:t>dibujar</a:t>
            </a:r>
            <a:r>
              <a:rPr lang="en-US" dirty="0" smtClean="0"/>
              <a:t> el </a:t>
            </a:r>
            <a:r>
              <a:rPr lang="en-US" dirty="0" err="1" smtClean="0"/>
              <a:t>lado</a:t>
            </a:r>
            <a:r>
              <a:rPr lang="en-US" dirty="0" smtClean="0"/>
              <a:t> de </a:t>
            </a:r>
            <a:r>
              <a:rPr lang="en-US" dirty="0" err="1" smtClean="0"/>
              <a:t>atrás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Profundidad</a:t>
            </a:r>
            <a:endParaRPr lang="en-US" dirty="0" smtClean="0"/>
          </a:p>
          <a:p>
            <a:pPr lvl="1"/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1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son?</a:t>
            </a:r>
          </a:p>
          <a:p>
            <a:pPr lvl="1"/>
            <a:r>
              <a:rPr lang="en-US" dirty="0" err="1" smtClean="0"/>
              <a:t>Programas</a:t>
            </a:r>
            <a:r>
              <a:rPr lang="en-US" dirty="0" smtClean="0"/>
              <a:t> que se </a:t>
            </a:r>
            <a:r>
              <a:rPr lang="en-US" dirty="0" err="1" smtClean="0"/>
              <a:t>ejecutan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tarjeta</a:t>
            </a:r>
            <a:r>
              <a:rPr lang="en-US" dirty="0" smtClean="0"/>
              <a:t> de video</a:t>
            </a:r>
          </a:p>
          <a:p>
            <a:r>
              <a:rPr lang="en-US" dirty="0" err="1" smtClean="0"/>
              <a:t>Paralelismo</a:t>
            </a:r>
            <a:r>
              <a:rPr lang="en-US" dirty="0" smtClean="0"/>
              <a:t> </a:t>
            </a:r>
            <a:r>
              <a:rPr lang="en-US" dirty="0" err="1" smtClean="0"/>
              <a:t>extremo</a:t>
            </a:r>
            <a:endParaRPr lang="en-US" dirty="0" smtClean="0"/>
          </a:p>
          <a:p>
            <a:pPr lvl="1"/>
            <a:r>
              <a:rPr lang="en-US" dirty="0" err="1" smtClean="0"/>
              <a:t>Tarjetas</a:t>
            </a:r>
            <a:r>
              <a:rPr lang="en-US" dirty="0" smtClean="0"/>
              <a:t> de video </a:t>
            </a:r>
            <a:r>
              <a:rPr lang="en-US" dirty="0" err="1" smtClean="0"/>
              <a:t>modernas</a:t>
            </a:r>
            <a:r>
              <a:rPr lang="en-US" dirty="0" smtClean="0"/>
              <a:t>: </a:t>
            </a:r>
            <a:r>
              <a:rPr lang="en-US" b="1" dirty="0" smtClean="0"/>
              <a:t>&gt; 2000 </a:t>
            </a:r>
            <a:r>
              <a:rPr lang="en-US" dirty="0" err="1" smtClean="0"/>
              <a:t>procesadores</a:t>
            </a:r>
            <a:endParaRPr lang="en-US" dirty="0" smtClean="0"/>
          </a:p>
          <a:p>
            <a:pPr lvl="1"/>
            <a:r>
              <a:rPr lang="en-US" dirty="0" err="1" smtClean="0"/>
              <a:t>Procesadores</a:t>
            </a:r>
            <a:r>
              <a:rPr lang="en-US" dirty="0" smtClean="0"/>
              <a:t> </a:t>
            </a:r>
            <a:r>
              <a:rPr lang="en-US" dirty="0" err="1" smtClean="0"/>
              <a:t>relativamente</a:t>
            </a:r>
            <a:r>
              <a:rPr lang="en-US" dirty="0" smtClean="0"/>
              <a:t> simples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buen</a:t>
            </a:r>
            <a:r>
              <a:rPr lang="en-US" dirty="0" smtClean="0"/>
              <a:t> </a:t>
            </a:r>
            <a:r>
              <a:rPr lang="en-US" dirty="0" err="1" smtClean="0"/>
              <a:t>soporte</a:t>
            </a:r>
            <a:r>
              <a:rPr lang="en-US" dirty="0" smtClean="0"/>
              <a:t> para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complicada</a:t>
            </a:r>
            <a:r>
              <a:rPr lang="en-US" dirty="0" smtClean="0"/>
              <a:t> (</a:t>
            </a:r>
            <a:r>
              <a:rPr lang="en-US" dirty="0" err="1" smtClean="0"/>
              <a:t>ciclos</a:t>
            </a:r>
            <a:r>
              <a:rPr lang="en-US" dirty="0" smtClean="0"/>
              <a:t>, </a:t>
            </a:r>
            <a:r>
              <a:rPr lang="en-US" dirty="0" err="1" smtClean="0"/>
              <a:t>decisión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endParaRPr lang="en-US" dirty="0" smtClean="0"/>
          </a:p>
          <a:p>
            <a:pPr lvl="1"/>
            <a:r>
              <a:rPr lang="en-US" b="1" u="sng" dirty="0" err="1" smtClean="0"/>
              <a:t>Vértice</a:t>
            </a:r>
            <a:endParaRPr lang="en-US" b="1" u="sng" dirty="0" smtClean="0"/>
          </a:p>
          <a:p>
            <a:pPr lvl="1"/>
            <a:r>
              <a:rPr lang="en-US" dirty="0" err="1" smtClean="0"/>
              <a:t>Geometría</a:t>
            </a:r>
            <a:endParaRPr lang="en-US" dirty="0" smtClean="0"/>
          </a:p>
          <a:p>
            <a:pPr lvl="1"/>
            <a:r>
              <a:rPr lang="en-US" dirty="0" err="1" smtClean="0"/>
              <a:t>Teselación</a:t>
            </a:r>
            <a:endParaRPr lang="en-US" dirty="0" smtClean="0"/>
          </a:p>
          <a:p>
            <a:pPr lvl="1"/>
            <a:r>
              <a:rPr lang="en-US" b="1" u="sng" dirty="0" err="1" smtClean="0"/>
              <a:t>Fragmento</a:t>
            </a:r>
            <a:r>
              <a:rPr lang="en-US" b="1" u="sng" dirty="0" smtClean="0"/>
              <a:t> (</a:t>
            </a:r>
            <a:r>
              <a:rPr lang="en-US" b="1" u="sng" dirty="0" err="1" smtClean="0"/>
              <a:t>píxel</a:t>
            </a:r>
            <a:r>
              <a:rPr lang="en-US" b="1" u="sng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214863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ejecutan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etapa</a:t>
            </a:r>
            <a:r>
              <a:rPr lang="en-US" dirty="0" smtClean="0"/>
              <a:t> </a:t>
            </a:r>
            <a:r>
              <a:rPr lang="en-US" dirty="0" err="1" smtClean="0"/>
              <a:t>correspondiente</a:t>
            </a:r>
            <a:endParaRPr lang="en-US" dirty="0" smtClean="0"/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vértice</a:t>
            </a:r>
            <a:endParaRPr lang="en-US" dirty="0" smtClean="0"/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fragmento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7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son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r>
              <a:rPr lang="en-US" dirty="0" smtClean="0"/>
              <a:t> 3D?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Información</a:t>
            </a:r>
            <a:r>
              <a:rPr lang="en-US" dirty="0" smtClean="0"/>
              <a:t> visual </a:t>
            </a:r>
            <a:r>
              <a:rPr lang="en-US" dirty="0" err="1" smtClean="0"/>
              <a:t>en</a:t>
            </a:r>
            <a:r>
              <a:rPr lang="en-US" dirty="0" smtClean="0"/>
              <a:t> 3 </a:t>
            </a:r>
            <a:r>
              <a:rPr lang="en-US" dirty="0" err="1" smtClean="0"/>
              <a:t>dimensiones</a:t>
            </a:r>
            <a:r>
              <a:rPr lang="en-US" dirty="0" smtClean="0"/>
              <a:t> (X, Y, Z)</a:t>
            </a:r>
          </a:p>
          <a:p>
            <a:pPr lvl="1"/>
            <a:r>
              <a:rPr lang="en-US" dirty="0" err="1" smtClean="0"/>
              <a:t>Diseño</a:t>
            </a:r>
            <a:r>
              <a:rPr lang="en-US" dirty="0" smtClean="0"/>
              <a:t> (CAD)</a:t>
            </a:r>
          </a:p>
          <a:p>
            <a:pPr lvl="1"/>
            <a:r>
              <a:rPr lang="en-US" dirty="0" err="1" smtClean="0"/>
              <a:t>Visualización</a:t>
            </a:r>
            <a:endParaRPr lang="en-US" dirty="0" smtClean="0"/>
          </a:p>
          <a:p>
            <a:pPr lvl="1"/>
            <a:r>
              <a:rPr lang="en-US" dirty="0" err="1" smtClean="0"/>
              <a:t>Imágenes</a:t>
            </a:r>
            <a:r>
              <a:rPr lang="en-US" dirty="0" smtClean="0"/>
              <a:t> </a:t>
            </a:r>
            <a:r>
              <a:rPr lang="en-US" dirty="0" err="1" smtClean="0"/>
              <a:t>médicas</a:t>
            </a:r>
            <a:r>
              <a:rPr lang="en-US" dirty="0" smtClean="0"/>
              <a:t> (TAC, RMN, </a:t>
            </a:r>
            <a:r>
              <a:rPr lang="en-US" dirty="0" err="1" smtClean="0"/>
              <a:t>ultrasonido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Juegos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pantalla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2 </a:t>
            </a:r>
            <a:r>
              <a:rPr lang="en-US" dirty="0" err="1" smtClean="0"/>
              <a:t>dimensiones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4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Lenguages</a:t>
            </a:r>
            <a:endParaRPr lang="en-US" dirty="0" smtClean="0"/>
          </a:p>
          <a:p>
            <a:pPr lvl="1"/>
            <a:r>
              <a:rPr lang="en-US" b="1" u="sng" dirty="0" smtClean="0"/>
              <a:t>GLSL (OpenGL)</a:t>
            </a:r>
          </a:p>
          <a:p>
            <a:pPr lvl="1"/>
            <a:r>
              <a:rPr lang="en-US" dirty="0" smtClean="0"/>
              <a:t>HLSL (DirectX)</a:t>
            </a:r>
          </a:p>
          <a:p>
            <a:pPr lvl="1"/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propietarios</a:t>
            </a:r>
            <a:r>
              <a:rPr lang="en-US" dirty="0" smtClean="0"/>
              <a:t> (Metal, Flash…)</a:t>
            </a:r>
          </a:p>
        </p:txBody>
      </p:sp>
    </p:spTree>
    <p:extLst>
      <p:ext uri="{BB962C8B-B14F-4D97-AF65-F5344CB8AC3E}">
        <p14:creationId xmlns:p14="http://schemas.microsoft.com/office/powerpoint/2010/main" val="373803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Pausa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7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Librería</a:t>
            </a:r>
            <a:r>
              <a:rPr lang="en-US" dirty="0" smtClean="0"/>
              <a:t> de C que </a:t>
            </a:r>
            <a:r>
              <a:rPr lang="en-US" dirty="0" err="1" smtClean="0"/>
              <a:t>maneja</a:t>
            </a:r>
            <a:r>
              <a:rPr lang="en-US" dirty="0" smtClean="0"/>
              <a:t> la </a:t>
            </a:r>
            <a:r>
              <a:rPr lang="en-US" dirty="0" err="1" smtClean="0"/>
              <a:t>comunicación</a:t>
            </a:r>
            <a:r>
              <a:rPr lang="en-US" dirty="0" smtClean="0"/>
              <a:t> con el </a:t>
            </a:r>
            <a:r>
              <a:rPr lang="en-US" dirty="0" err="1" smtClean="0"/>
              <a:t>controlador</a:t>
            </a:r>
            <a:r>
              <a:rPr lang="en-US" dirty="0" smtClean="0"/>
              <a:t> de la </a:t>
            </a:r>
            <a:r>
              <a:rPr lang="en-US" dirty="0" err="1" smtClean="0"/>
              <a:t>tarjeta</a:t>
            </a:r>
            <a:r>
              <a:rPr lang="en-US" dirty="0" smtClean="0"/>
              <a:t> de video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548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Pasos</a:t>
            </a:r>
            <a:r>
              <a:rPr lang="en-US" dirty="0" smtClean="0"/>
              <a:t> antes de </a:t>
            </a:r>
            <a:r>
              <a:rPr lang="en-US" dirty="0" err="1" smtClean="0"/>
              <a:t>dibujar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vértices</a:t>
            </a:r>
            <a:r>
              <a:rPr lang="en-US" dirty="0" smtClean="0"/>
              <a:t>/</a:t>
            </a:r>
            <a:r>
              <a:rPr lang="en-US" dirty="0" err="1" smtClean="0"/>
              <a:t>índices</a:t>
            </a:r>
            <a:endParaRPr lang="en-US" dirty="0" smtClean="0"/>
          </a:p>
          <a:p>
            <a:pPr lvl="1"/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vértice</a:t>
            </a:r>
            <a:endParaRPr lang="en-US" dirty="0" smtClean="0"/>
          </a:p>
          <a:p>
            <a:pPr lvl="1"/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estáticos</a:t>
            </a:r>
            <a:r>
              <a:rPr lang="en-US" dirty="0" smtClean="0"/>
              <a:t> (</a:t>
            </a:r>
            <a:r>
              <a:rPr lang="en-US" dirty="0" err="1" smtClean="0"/>
              <a:t>ej</a:t>
            </a:r>
            <a:r>
              <a:rPr lang="en-US" dirty="0" smtClean="0"/>
              <a:t>. </a:t>
            </a:r>
            <a:r>
              <a:rPr lang="en-US" dirty="0" err="1" smtClean="0"/>
              <a:t>texturas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dibujar</a:t>
            </a:r>
            <a:endParaRPr lang="en-US" dirty="0" smtClean="0"/>
          </a:p>
          <a:p>
            <a:pPr lvl="1"/>
            <a:r>
              <a:rPr lang="en-US" dirty="0" err="1" smtClean="0"/>
              <a:t>Activar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configurados</a:t>
            </a:r>
            <a:endParaRPr lang="en-US" dirty="0" smtClean="0"/>
          </a:p>
          <a:p>
            <a:pPr lvl="1"/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dinámicos</a:t>
            </a:r>
            <a:r>
              <a:rPr lang="en-US" dirty="0" smtClean="0"/>
              <a:t> (</a:t>
            </a:r>
            <a:r>
              <a:rPr lang="en-US" dirty="0" err="1" smtClean="0"/>
              <a:t>ej</a:t>
            </a:r>
            <a:r>
              <a:rPr lang="en-US" dirty="0" smtClean="0"/>
              <a:t>. matrices)</a:t>
            </a:r>
          </a:p>
          <a:p>
            <a:pPr lvl="1"/>
            <a:r>
              <a:rPr lang="en-US" dirty="0" err="1" smtClean="0"/>
              <a:t>Dibujar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-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Espacios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 de video que </a:t>
            </a:r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b="1" dirty="0" err="1" smtClean="0"/>
              <a:t>glGenBuffers</a:t>
            </a:r>
            <a:r>
              <a:rPr lang="en-US" dirty="0" smtClean="0"/>
              <a:t>: </a:t>
            </a: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de buffer</a:t>
            </a:r>
          </a:p>
          <a:p>
            <a:r>
              <a:rPr lang="en-US" b="1" dirty="0" err="1" smtClean="0"/>
              <a:t>glBindBuffer</a:t>
            </a:r>
            <a:r>
              <a:rPr lang="en-US" dirty="0" smtClean="0"/>
              <a:t>: </a:t>
            </a:r>
            <a:r>
              <a:rPr lang="en-US" dirty="0" err="1" smtClean="0"/>
              <a:t>Activa</a:t>
            </a:r>
            <a:r>
              <a:rPr lang="en-US" dirty="0" smtClean="0"/>
              <a:t> el buffer para </a:t>
            </a:r>
            <a:r>
              <a:rPr lang="en-US" dirty="0" err="1" smtClean="0"/>
              <a:t>utilizarlo</a:t>
            </a:r>
            <a:r>
              <a:rPr lang="en-US" dirty="0" smtClean="0"/>
              <a:t> o </a:t>
            </a:r>
            <a:r>
              <a:rPr lang="en-US" dirty="0" err="1" smtClean="0"/>
              <a:t>modificarlo</a:t>
            </a:r>
            <a:endParaRPr lang="en-US" dirty="0" smtClean="0"/>
          </a:p>
          <a:p>
            <a:r>
              <a:rPr lang="en-US" b="1" dirty="0" err="1" smtClean="0"/>
              <a:t>glBufferData</a:t>
            </a:r>
            <a:r>
              <a:rPr lang="en-US" dirty="0" smtClean="0"/>
              <a:t>: </a:t>
            </a:r>
            <a:r>
              <a:rPr lang="en-US" dirty="0" err="1" smtClean="0"/>
              <a:t>Copia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 a la </a:t>
            </a:r>
            <a:r>
              <a:rPr lang="en-US" dirty="0" err="1" smtClean="0"/>
              <a:t>tarjeta</a:t>
            </a:r>
            <a:r>
              <a:rPr lang="en-US" dirty="0" smtClean="0"/>
              <a:t> de video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1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- Buffers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782310" cy="31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860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- Buffers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799"/>
            <a:ext cx="8763000" cy="2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34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- </a:t>
            </a:r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Describen</a:t>
            </a:r>
            <a:r>
              <a:rPr lang="en-US" dirty="0" smtClean="0"/>
              <a:t> la “forma”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buffer</a:t>
            </a:r>
          </a:p>
          <a:p>
            <a:r>
              <a:rPr lang="en-US" b="1" dirty="0" err="1" smtClean="0"/>
              <a:t>glVertexAttribPointer</a:t>
            </a:r>
            <a:endParaRPr lang="en-US" b="1" dirty="0" smtClean="0"/>
          </a:p>
          <a:p>
            <a:r>
              <a:rPr lang="en-US" b="1" dirty="0" err="1" smtClean="0"/>
              <a:t>glEnableVertexAttribArray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0930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- </a:t>
            </a:r>
            <a:r>
              <a:rPr lang="en-US" dirty="0" err="1" smtClean="0"/>
              <a:t>Atributos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66374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67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- VAO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VertexArrayObject</a:t>
            </a:r>
            <a:endParaRPr lang="en-US" dirty="0" smtClean="0"/>
          </a:p>
          <a:p>
            <a:r>
              <a:rPr lang="en-US" dirty="0" err="1" smtClean="0"/>
              <a:t>Objeto</a:t>
            </a:r>
            <a:r>
              <a:rPr lang="en-US" dirty="0" smtClean="0"/>
              <a:t> que </a:t>
            </a:r>
            <a:r>
              <a:rPr lang="en-US" dirty="0" err="1" smtClean="0"/>
              <a:t>encapsula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buffers, </a:t>
            </a:r>
            <a:r>
              <a:rPr lang="en-US" dirty="0" err="1" smtClean="0"/>
              <a:t>índices</a:t>
            </a:r>
            <a:r>
              <a:rPr lang="en-US" dirty="0" smtClean="0"/>
              <a:t> y </a:t>
            </a:r>
            <a:r>
              <a:rPr lang="en-US" dirty="0" err="1" smtClean="0"/>
              <a:t>atributos</a:t>
            </a:r>
            <a:r>
              <a:rPr lang="en-US" dirty="0" smtClean="0"/>
              <a:t> para </a:t>
            </a:r>
            <a:r>
              <a:rPr lang="en-US" dirty="0" err="1" smtClean="0"/>
              <a:t>dibujar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399"/>
            <a:ext cx="5181600" cy="31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84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3D?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para </a:t>
            </a:r>
            <a:r>
              <a:rPr lang="en-US" dirty="0" err="1" smtClean="0"/>
              <a:t>proyectar</a:t>
            </a:r>
            <a:r>
              <a:rPr lang="en-US" dirty="0" smtClean="0"/>
              <a:t> 3D a 2D</a:t>
            </a:r>
          </a:p>
          <a:p>
            <a:pPr lvl="1"/>
            <a:r>
              <a:rPr lang="en-US" dirty="0" smtClean="0"/>
              <a:t>Raytracing (</a:t>
            </a:r>
            <a:r>
              <a:rPr lang="en-US" dirty="0" err="1" smtClean="0"/>
              <a:t>simulación</a:t>
            </a:r>
            <a:r>
              <a:rPr lang="en-US" dirty="0" smtClean="0"/>
              <a:t> de luz)</a:t>
            </a:r>
          </a:p>
          <a:p>
            <a:pPr lvl="1"/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vectoriales</a:t>
            </a:r>
            <a:endParaRPr lang="en-US" dirty="0" smtClean="0"/>
          </a:p>
          <a:p>
            <a:pPr lvl="1"/>
            <a:r>
              <a:rPr lang="en-US" b="1" dirty="0" err="1" smtClean="0"/>
              <a:t>Rasterizado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482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- </a:t>
            </a:r>
            <a:r>
              <a:rPr lang="en-US" dirty="0" err="1" smtClean="0"/>
              <a:t>Texturas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DevIL</a:t>
            </a:r>
            <a:r>
              <a:rPr lang="en-US" dirty="0" smtClean="0"/>
              <a:t> para </a:t>
            </a:r>
            <a:r>
              <a:rPr lang="en-US" dirty="0" err="1" smtClean="0"/>
              <a:t>cargar</a:t>
            </a:r>
            <a:r>
              <a:rPr lang="en-US" dirty="0" smtClean="0"/>
              <a:t> </a:t>
            </a:r>
            <a:r>
              <a:rPr lang="en-US" dirty="0" err="1" smtClean="0"/>
              <a:t>texturas</a:t>
            </a:r>
            <a:endParaRPr lang="en-US" dirty="0" smtClean="0"/>
          </a:p>
          <a:p>
            <a:r>
              <a:rPr lang="en-US" dirty="0" smtClean="0"/>
              <a:t>Similar a </a:t>
            </a:r>
            <a:r>
              <a:rPr lang="en-US" dirty="0" err="1" smtClean="0"/>
              <a:t>vértices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7"/>
          <a:stretch/>
        </p:blipFill>
        <p:spPr bwMode="auto">
          <a:xfrm>
            <a:off x="218389" y="2743200"/>
            <a:ext cx="8773211" cy="311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40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-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Compilar</a:t>
            </a:r>
            <a:r>
              <a:rPr lang="en-US" dirty="0" smtClean="0"/>
              <a:t> </a:t>
            </a:r>
            <a:r>
              <a:rPr lang="en-US" dirty="0" err="1" smtClean="0"/>
              <a:t>shaders</a:t>
            </a:r>
            <a:r>
              <a:rPr lang="en-US" dirty="0" smtClean="0"/>
              <a:t> y </a:t>
            </a:r>
            <a:r>
              <a:rPr lang="en-US" dirty="0" err="1" smtClean="0"/>
              <a:t>asociarlos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36549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227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-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que </a:t>
            </a:r>
            <a:r>
              <a:rPr lang="en-US" dirty="0" err="1" smtClean="0"/>
              <a:t>agrupa</a:t>
            </a:r>
            <a:r>
              <a:rPr lang="en-US" dirty="0" smtClean="0"/>
              <a:t>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err="1" smtClean="0"/>
              <a:t>Vértice</a:t>
            </a:r>
            <a:endParaRPr lang="en-US" dirty="0" smtClean="0"/>
          </a:p>
          <a:p>
            <a:pPr lvl="1"/>
            <a:r>
              <a:rPr lang="en-US" dirty="0" err="1" smtClean="0"/>
              <a:t>Fragmento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800284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362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- Uniforms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r>
              <a:rPr lang="en-US" dirty="0" smtClean="0"/>
              <a:t> que son </a:t>
            </a:r>
            <a:r>
              <a:rPr lang="en-US" dirty="0" err="1" smtClean="0"/>
              <a:t>iguales</a:t>
            </a:r>
            <a:r>
              <a:rPr lang="en-US" dirty="0" smtClean="0"/>
              <a:t> para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objeto</a:t>
            </a:r>
            <a:r>
              <a:rPr lang="en-US" dirty="0" smtClean="0"/>
              <a:t> que se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dibujar</a:t>
            </a:r>
            <a:endParaRPr lang="en-US" dirty="0" smtClean="0"/>
          </a:p>
          <a:p>
            <a:pPr lvl="1"/>
            <a:r>
              <a:rPr lang="en-US" dirty="0" smtClean="0"/>
              <a:t>Matrices</a:t>
            </a:r>
          </a:p>
          <a:p>
            <a:pPr lvl="1"/>
            <a:r>
              <a:rPr lang="en-US" dirty="0" err="1" smtClean="0"/>
              <a:t>Texturas</a:t>
            </a:r>
            <a:endParaRPr lang="en-US" dirty="0" smtClean="0"/>
          </a:p>
          <a:p>
            <a:pPr lvl="1"/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(</a:t>
            </a:r>
            <a:r>
              <a:rPr lang="en-US" dirty="0" err="1" smtClean="0"/>
              <a:t>ej</a:t>
            </a:r>
            <a:r>
              <a:rPr lang="en-US" dirty="0" smtClean="0"/>
              <a:t>. </a:t>
            </a:r>
            <a:r>
              <a:rPr lang="en-US" dirty="0" err="1" smtClean="0"/>
              <a:t>posición</a:t>
            </a:r>
            <a:r>
              <a:rPr lang="en-US" dirty="0" smtClean="0"/>
              <a:t>/color de luz)</a:t>
            </a:r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8915400" cy="166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065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– </a:t>
            </a:r>
            <a:r>
              <a:rPr lang="en-US" dirty="0" err="1" smtClean="0"/>
              <a:t>Dibujar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Configurar</a:t>
            </a:r>
            <a:r>
              <a:rPr lang="en-US" dirty="0" smtClean="0"/>
              <a:t> uniforms</a:t>
            </a:r>
          </a:p>
          <a:p>
            <a:r>
              <a:rPr lang="en-US" dirty="0" err="1" smtClean="0"/>
              <a:t>Activar</a:t>
            </a:r>
            <a:r>
              <a:rPr lang="en-US" dirty="0" smtClean="0"/>
              <a:t> VAO</a:t>
            </a:r>
          </a:p>
          <a:p>
            <a:r>
              <a:rPr lang="en-US" dirty="0" err="1" smtClean="0"/>
              <a:t>Dibujar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8458200" cy="356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729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Paso final: </a:t>
            </a:r>
            <a:r>
              <a:rPr lang="en-US" dirty="0" err="1" smtClean="0"/>
              <a:t>Cambiar</a:t>
            </a:r>
            <a:r>
              <a:rPr lang="en-US" dirty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cuadro</a:t>
            </a:r>
            <a:r>
              <a:rPr lang="en-US" dirty="0" smtClean="0"/>
              <a:t> se </a:t>
            </a:r>
            <a:r>
              <a:rPr lang="en-US" dirty="0" err="1" smtClean="0"/>
              <a:t>dibuja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endParaRPr lang="en-US" dirty="0" smtClean="0"/>
          </a:p>
          <a:p>
            <a:r>
              <a:rPr lang="en-US" dirty="0" smtClean="0"/>
              <a:t>Al final, se </a:t>
            </a:r>
            <a:r>
              <a:rPr lang="en-US" dirty="0" err="1" smtClean="0"/>
              <a:t>asigna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 a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memoria</a:t>
            </a:r>
            <a:r>
              <a:rPr lang="en-US" dirty="0" smtClean="0"/>
              <a:t> del </a:t>
            </a:r>
            <a:r>
              <a:rPr lang="en-US" dirty="0" err="1" smtClean="0"/>
              <a:t>cuadro</a:t>
            </a:r>
            <a:r>
              <a:rPr lang="en-US" dirty="0" smtClean="0"/>
              <a:t> anterior se </a:t>
            </a:r>
            <a:r>
              <a:rPr lang="en-US" dirty="0" err="1" smtClean="0"/>
              <a:t>usa</a:t>
            </a:r>
            <a:r>
              <a:rPr lang="en-US" dirty="0" smtClean="0"/>
              <a:t> para </a:t>
            </a:r>
            <a:r>
              <a:rPr lang="en-US" dirty="0" err="1" smtClean="0"/>
              <a:t>dibujar</a:t>
            </a:r>
            <a:r>
              <a:rPr lang="en-US" dirty="0" smtClean="0"/>
              <a:t> el </a:t>
            </a:r>
            <a:r>
              <a:rPr lang="en-US" dirty="0" err="1" smtClean="0"/>
              <a:t>próximo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7016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22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Lenguage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C</a:t>
            </a:r>
          </a:p>
          <a:p>
            <a:r>
              <a:rPr lang="en-US" dirty="0" err="1" smtClean="0"/>
              <a:t>Relativamente</a:t>
            </a:r>
            <a:r>
              <a:rPr lang="en-US" dirty="0" smtClean="0"/>
              <a:t> alto </a:t>
            </a:r>
            <a:r>
              <a:rPr lang="en-US" dirty="0" err="1" smtClean="0"/>
              <a:t>nivel</a:t>
            </a:r>
            <a:endParaRPr lang="en-US" dirty="0" smtClean="0"/>
          </a:p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incluidos</a:t>
            </a:r>
            <a:r>
              <a:rPr lang="en-US" dirty="0" smtClean="0"/>
              <a:t> para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matemáticas</a:t>
            </a:r>
            <a:endParaRPr lang="en-US" dirty="0" smtClean="0"/>
          </a:p>
          <a:p>
            <a:pPr lvl="1"/>
            <a:r>
              <a:rPr lang="en-US" dirty="0" smtClean="0"/>
              <a:t>vec2, vec3, vec4</a:t>
            </a:r>
          </a:p>
          <a:p>
            <a:pPr lvl="1"/>
            <a:r>
              <a:rPr lang="en-US" dirty="0" smtClean="0"/>
              <a:t>mat4</a:t>
            </a:r>
          </a:p>
          <a:p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específica</a:t>
            </a:r>
            <a:r>
              <a:rPr lang="en-US" dirty="0" smtClean="0"/>
              <a:t> de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err="1" smtClean="0"/>
              <a:t>Texturas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62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GLSL –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vértice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#version 400 core</a:t>
            </a:r>
          </a:p>
          <a:p>
            <a:pPr marL="36576" indent="0">
              <a:buNone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uniform mat4 Vista;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uniform mat4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Proyeccion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uniform mat4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Modelo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layout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(location = 0) in vec3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Posicion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layout (location = 1) in vec3 Normal;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layout (location = 2) in vec2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CoordTex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out vec3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NormalVertice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out vec2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CoordTexVertice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void main()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6576" indent="0">
              <a:buNone/>
            </a:pP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gl_Position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s-E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Proyeccion</a:t>
            </a:r>
            <a:r>
              <a:rPr lang="es-E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* Vista * Modelo * vec4(</a:t>
            </a:r>
            <a:r>
              <a:rPr lang="es-E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Posicion</a:t>
            </a:r>
            <a:r>
              <a:rPr lang="es-E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, 1.0f);</a:t>
            </a:r>
          </a:p>
          <a:p>
            <a:pPr marL="36576" indent="0"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NormalVertice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= Normal;</a:t>
            </a:r>
          </a:p>
          <a:p>
            <a:pPr marL="36576" indent="0"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CoordTexVertice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CoordTex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567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GLSL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vértice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uniform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mat4 Vista;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uniform mat4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Proyeccion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uniform mat4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Modelo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Uniform: </a:t>
            </a:r>
            <a:r>
              <a:rPr lang="en-US" dirty="0" err="1" smtClean="0"/>
              <a:t>mismo</a:t>
            </a:r>
            <a:r>
              <a:rPr lang="en-US" dirty="0" smtClean="0"/>
              <a:t> valor para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instancias</a:t>
            </a:r>
            <a:r>
              <a:rPr lang="en-US" dirty="0" smtClean="0"/>
              <a:t> del </a:t>
            </a:r>
            <a:r>
              <a:rPr lang="en-US" dirty="0" err="1" smtClean="0"/>
              <a:t>shader</a:t>
            </a:r>
            <a:r>
              <a:rPr lang="en-US" dirty="0" smtClean="0"/>
              <a:t> (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vértices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12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GLSL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vértice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layout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(location = 0) in vec3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Posicion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layout (location = 1) in vec3 Normal;</a:t>
            </a:r>
          </a:p>
          <a:p>
            <a:pPr marL="36576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layout (location = 2) in vec2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CoordTex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layout: Describe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del </a:t>
            </a:r>
            <a:r>
              <a:rPr lang="en-US" dirty="0" err="1" smtClean="0"/>
              <a:t>vértice</a:t>
            </a:r>
            <a:endParaRPr lang="en-US" dirty="0" smtClean="0"/>
          </a:p>
          <a:p>
            <a:r>
              <a:rPr lang="en-US" dirty="0" smtClean="0"/>
              <a:t>location: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vértice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10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Rasterizado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3D </a:t>
            </a:r>
            <a:r>
              <a:rPr lang="en-US" dirty="0" err="1" smtClean="0"/>
              <a:t>compuestos</a:t>
            </a:r>
            <a:r>
              <a:rPr lang="en-US" dirty="0" smtClean="0"/>
              <a:t> de </a:t>
            </a:r>
            <a:r>
              <a:rPr lang="en-US" dirty="0" err="1" smtClean="0"/>
              <a:t>puntos</a:t>
            </a:r>
            <a:r>
              <a:rPr lang="en-US" dirty="0" smtClean="0"/>
              <a:t> (</a:t>
            </a:r>
            <a:r>
              <a:rPr lang="en-US" dirty="0" err="1" smtClean="0"/>
              <a:t>vértices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vértices</a:t>
            </a:r>
            <a:r>
              <a:rPr lang="en-US" dirty="0" smtClean="0"/>
              <a:t> se </a:t>
            </a:r>
            <a:r>
              <a:rPr lang="en-US" dirty="0" err="1" smtClean="0"/>
              <a:t>agrupan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polígonos</a:t>
            </a:r>
            <a:endParaRPr lang="en-US" dirty="0" smtClean="0"/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polígonos</a:t>
            </a:r>
            <a:r>
              <a:rPr lang="en-US" dirty="0" smtClean="0"/>
              <a:t> </a:t>
            </a:r>
            <a:r>
              <a:rPr lang="en-US" dirty="0" err="1" smtClean="0"/>
              <a:t>forman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malla</a:t>
            </a:r>
            <a:r>
              <a:rPr lang="en-US" dirty="0" smtClean="0"/>
              <a:t> (mesh)</a:t>
            </a:r>
          </a:p>
          <a:p>
            <a:r>
              <a:rPr lang="en-US" dirty="0" err="1" smtClean="0"/>
              <a:t>Dibuja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de color (</a:t>
            </a:r>
            <a:r>
              <a:rPr lang="en-US" dirty="0" err="1" smtClean="0"/>
              <a:t>pixeles</a:t>
            </a:r>
            <a:r>
              <a:rPr lang="en-US" dirty="0" smtClean="0"/>
              <a:t>)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pPr lvl="1"/>
            <a:r>
              <a:rPr lang="en-US" dirty="0" err="1" smtClean="0"/>
              <a:t>Proyecta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polígono</a:t>
            </a:r>
            <a:r>
              <a:rPr lang="en-US" dirty="0" smtClean="0"/>
              <a:t> a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pPr lvl="2"/>
            <a:r>
              <a:rPr lang="en-US" dirty="0" err="1" smtClean="0"/>
              <a:t>Perspectiva</a:t>
            </a:r>
            <a:endParaRPr lang="en-US" dirty="0" smtClean="0"/>
          </a:p>
          <a:p>
            <a:pPr lvl="1"/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cuáles</a:t>
            </a:r>
            <a:r>
              <a:rPr lang="en-US" dirty="0" smtClean="0"/>
              <a:t> </a:t>
            </a:r>
            <a:r>
              <a:rPr lang="en-US" dirty="0" err="1" smtClean="0"/>
              <a:t>pixeles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cubiertos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polígono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9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GLSL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vértice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out vec3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NormalVertice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out vec2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CoordTexVertice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Resultado</a:t>
            </a:r>
            <a:r>
              <a:rPr lang="en-US" dirty="0" smtClean="0"/>
              <a:t> – se </a:t>
            </a:r>
            <a:r>
              <a:rPr lang="en-US" dirty="0" err="1" smtClean="0"/>
              <a:t>interpola</a:t>
            </a:r>
            <a:r>
              <a:rPr lang="en-US" dirty="0" smtClean="0"/>
              <a:t> entre </a:t>
            </a:r>
            <a:r>
              <a:rPr lang="en-US" dirty="0" err="1" smtClean="0"/>
              <a:t>vértices</a:t>
            </a:r>
            <a:r>
              <a:rPr lang="en-US" dirty="0" smtClean="0"/>
              <a:t> para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al </a:t>
            </a:r>
            <a:r>
              <a:rPr lang="en-US" dirty="0" err="1" smtClean="0"/>
              <a:t>shader</a:t>
            </a:r>
            <a:r>
              <a:rPr lang="en-US" dirty="0" smtClean="0"/>
              <a:t> de </a:t>
            </a:r>
            <a:r>
              <a:rPr lang="en-US" dirty="0" err="1" smtClean="0"/>
              <a:t>fragmento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35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GLSL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vértice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void main()</a:t>
            </a:r>
          </a:p>
          <a:p>
            <a:pPr marL="36576" indent="0">
              <a:buNone/>
            </a:pP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6576" indent="0">
              <a:buNone/>
            </a:pPr>
            <a:r>
              <a:rPr lang="es-ES" sz="2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s-ES" sz="2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gl_Position</a:t>
            </a:r>
            <a:r>
              <a:rPr lang="es-ES" sz="2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s-ES" sz="2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Proyeccion</a:t>
            </a:r>
            <a:r>
              <a:rPr lang="es-ES" sz="2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* Vista * </a:t>
            </a:r>
            <a:r>
              <a:rPr lang="es-ES" sz="2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Modelo </a:t>
            </a:r>
            <a:r>
              <a:rPr lang="es-ES" sz="2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* vec4(</a:t>
            </a:r>
            <a:r>
              <a:rPr lang="es-ES" sz="2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Posicion</a:t>
            </a:r>
            <a:r>
              <a:rPr lang="es-ES" sz="2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, 1.0f);</a:t>
            </a:r>
          </a:p>
          <a:p>
            <a:pPr marL="36576" indent="0">
              <a:buNone/>
            </a:pP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NormalVertice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= Normal;</a:t>
            </a:r>
          </a:p>
          <a:p>
            <a:pPr marL="36576" indent="0">
              <a:buNone/>
            </a:pP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CoordTexVertice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CoordTex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2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600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se </a:t>
            </a:r>
            <a:r>
              <a:rPr lang="en-US" dirty="0" err="1"/>
              <a:t>ejecuta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vértice</a:t>
            </a:r>
            <a:endParaRPr lang="en-US" dirty="0" smtClean="0"/>
          </a:p>
          <a:p>
            <a:r>
              <a:rPr lang="en-US" dirty="0" err="1" smtClean="0"/>
              <a:t>Transforma</a:t>
            </a:r>
            <a:r>
              <a:rPr lang="en-US" dirty="0" smtClean="0"/>
              <a:t> </a:t>
            </a:r>
            <a:r>
              <a:rPr lang="en-US" dirty="0" err="1" smtClean="0"/>
              <a:t>vértice</a:t>
            </a:r>
            <a:r>
              <a:rPr lang="en-US" dirty="0" smtClean="0"/>
              <a:t> de </a:t>
            </a:r>
            <a:r>
              <a:rPr lang="en-US" dirty="0" err="1" smtClean="0"/>
              <a:t>espacio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r>
              <a:rPr lang="en-US" dirty="0" smtClean="0"/>
              <a:t> a </a:t>
            </a:r>
            <a:r>
              <a:rPr lang="en-US" dirty="0" err="1" smtClean="0"/>
              <a:t>espacio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2868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GLSL –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fragmento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#version 400 core</a:t>
            </a:r>
          </a:p>
          <a:p>
            <a:pPr marL="36576" indent="0">
              <a:buNone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uniform sampler2D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Textura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 vec3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NormalVertice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 vec2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CoordTexVertice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out vec4 Color;</a:t>
            </a:r>
          </a:p>
          <a:p>
            <a:pPr marL="36576" indent="0">
              <a:buNone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void main()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6576" indent="0"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Color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= texture(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Textura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CoordTexVertice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263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GLSL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fragmento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uniform sampler2D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Textura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/>
              <a:t>sampler2D: </a:t>
            </a:r>
            <a:r>
              <a:rPr lang="en-US" dirty="0" err="1" smtClean="0"/>
              <a:t>Objeto</a:t>
            </a:r>
            <a:r>
              <a:rPr lang="en-US" dirty="0" smtClean="0"/>
              <a:t> para leer </a:t>
            </a:r>
            <a:r>
              <a:rPr lang="en-US" dirty="0" err="1" smtClean="0"/>
              <a:t>textura</a:t>
            </a:r>
            <a:endParaRPr lang="en-US" dirty="0" smtClean="0"/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 vec3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NormalVertice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 vec2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CoordTexVertice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/>
              <a:t>Corresponden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“out”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shader</a:t>
            </a:r>
            <a:r>
              <a:rPr lang="en-US" dirty="0" smtClean="0"/>
              <a:t> de </a:t>
            </a:r>
            <a:r>
              <a:rPr lang="en-US" dirty="0" err="1" smtClean="0"/>
              <a:t>vértices</a:t>
            </a:r>
            <a:endParaRPr lang="en-US" dirty="0" smtClean="0"/>
          </a:p>
          <a:p>
            <a:r>
              <a:rPr lang="en-US" dirty="0" err="1" smtClean="0"/>
              <a:t>Interpolado</a:t>
            </a:r>
            <a:r>
              <a:rPr lang="en-US" dirty="0" smtClean="0"/>
              <a:t> entre </a:t>
            </a:r>
            <a:r>
              <a:rPr lang="en-US" dirty="0" err="1" smtClean="0"/>
              <a:t>vértices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049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GLSL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fragmento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out vec4 Color;</a:t>
            </a:r>
          </a:p>
          <a:p>
            <a:pPr marL="36576" indent="0">
              <a:buNone/>
            </a:pPr>
            <a:endParaRPr lang="en-US" sz="2200" dirty="0" smtClean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main()</a:t>
            </a:r>
          </a:p>
          <a:p>
            <a:pPr marL="36576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6576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Color = texture(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Textura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CoordTexVertice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36576" indent="0">
              <a:buNone/>
            </a:pP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se </a:t>
            </a:r>
            <a:r>
              <a:rPr lang="en-US" dirty="0" err="1" smtClean="0"/>
              <a:t>ejecuta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pixel </a:t>
            </a:r>
            <a:r>
              <a:rPr lang="en-US" dirty="0" err="1" smtClean="0"/>
              <a:t>cubierto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modelo</a:t>
            </a:r>
            <a:endParaRPr lang="en-US" dirty="0" smtClean="0"/>
          </a:p>
          <a:p>
            <a:r>
              <a:rPr lang="en-US" dirty="0" smtClean="0"/>
              <a:t>Color: Color final del pixel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60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34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OpenGL – </a:t>
            </a:r>
            <a:r>
              <a:rPr lang="en-US" dirty="0" err="1" smtClean="0"/>
              <a:t>Secuencia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Preparar</a:t>
            </a:r>
            <a:r>
              <a:rPr lang="en-US" dirty="0" smtClean="0"/>
              <a:t> </a:t>
            </a:r>
            <a:r>
              <a:rPr lang="en-US" dirty="0" err="1" smtClean="0"/>
              <a:t>vértices</a:t>
            </a:r>
            <a:endParaRPr lang="en-US" dirty="0" smtClean="0"/>
          </a:p>
          <a:p>
            <a:r>
              <a:rPr lang="en-US" dirty="0" err="1" smtClean="0"/>
              <a:t>Procesar</a:t>
            </a:r>
            <a:r>
              <a:rPr lang="en-US" dirty="0" smtClean="0"/>
              <a:t> </a:t>
            </a:r>
            <a:r>
              <a:rPr lang="en-US" dirty="0" err="1" smtClean="0"/>
              <a:t>vértices</a:t>
            </a:r>
            <a:endParaRPr lang="en-US" dirty="0"/>
          </a:p>
          <a:p>
            <a:pPr lvl="1"/>
            <a:r>
              <a:rPr lang="en-US" dirty="0" err="1" smtClean="0"/>
              <a:t>Shader</a:t>
            </a:r>
            <a:r>
              <a:rPr lang="en-US" dirty="0" smtClean="0"/>
              <a:t> de </a:t>
            </a:r>
            <a:r>
              <a:rPr lang="en-US" dirty="0" err="1" smtClean="0"/>
              <a:t>vértice</a:t>
            </a:r>
            <a:endParaRPr lang="en-US" dirty="0" smtClean="0"/>
          </a:p>
          <a:p>
            <a:r>
              <a:rPr lang="en-US" dirty="0" smtClean="0"/>
              <a:t>Post </a:t>
            </a:r>
            <a:r>
              <a:rPr lang="en-US" dirty="0" err="1" smtClean="0"/>
              <a:t>procesamiento</a:t>
            </a:r>
            <a:r>
              <a:rPr lang="en-US" dirty="0" smtClean="0"/>
              <a:t> de </a:t>
            </a:r>
            <a:r>
              <a:rPr lang="en-US" dirty="0" err="1" smtClean="0"/>
              <a:t>vértices</a:t>
            </a:r>
            <a:endParaRPr lang="en-US" dirty="0" smtClean="0"/>
          </a:p>
          <a:p>
            <a:r>
              <a:rPr lang="en-US" dirty="0" err="1" smtClean="0"/>
              <a:t>Ensamblaje</a:t>
            </a:r>
            <a:r>
              <a:rPr lang="en-US" dirty="0" smtClean="0"/>
              <a:t> de </a:t>
            </a:r>
            <a:r>
              <a:rPr lang="en-US" dirty="0" err="1" smtClean="0"/>
              <a:t>primitivas</a:t>
            </a:r>
            <a:endParaRPr lang="en-US" dirty="0" smtClean="0"/>
          </a:p>
          <a:p>
            <a:r>
              <a:rPr lang="en-US" dirty="0" err="1" smtClean="0"/>
              <a:t>Rasterizado</a:t>
            </a:r>
            <a:endParaRPr lang="en-US" dirty="0"/>
          </a:p>
          <a:p>
            <a:r>
              <a:rPr lang="en-US" dirty="0" err="1" smtClean="0"/>
              <a:t>Shader</a:t>
            </a:r>
            <a:r>
              <a:rPr lang="en-US" dirty="0" smtClean="0"/>
              <a:t> de </a:t>
            </a:r>
            <a:r>
              <a:rPr lang="en-US" dirty="0" err="1" smtClean="0"/>
              <a:t>fragmentos</a:t>
            </a:r>
            <a:endParaRPr lang="en-US" dirty="0" smtClean="0"/>
          </a:p>
          <a:p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fragmento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2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Vértices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espacio</a:t>
            </a:r>
            <a:endParaRPr lang="en-US" dirty="0" smtClean="0"/>
          </a:p>
          <a:p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que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variar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Normal (</a:t>
            </a:r>
            <a:r>
              <a:rPr lang="en-US" dirty="0" err="1" smtClean="0"/>
              <a:t>orientación</a:t>
            </a:r>
            <a:r>
              <a:rPr lang="en-US" dirty="0" smtClean="0"/>
              <a:t> de la </a:t>
            </a:r>
            <a:r>
              <a:rPr lang="en-US" dirty="0" err="1" smtClean="0"/>
              <a:t>superficie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Coordenadas</a:t>
            </a:r>
            <a:r>
              <a:rPr lang="en-US" dirty="0" smtClean="0"/>
              <a:t> de </a:t>
            </a:r>
            <a:r>
              <a:rPr lang="en-US" dirty="0" err="1" smtClean="0"/>
              <a:t>textura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0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Índices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enteros</a:t>
            </a:r>
            <a:r>
              <a:rPr lang="en-US" dirty="0" smtClean="0"/>
              <a:t> que </a:t>
            </a:r>
            <a:r>
              <a:rPr lang="en-US" dirty="0" err="1" smtClean="0"/>
              <a:t>determinan</a:t>
            </a:r>
            <a:r>
              <a:rPr lang="en-US" dirty="0" smtClean="0"/>
              <a:t> el </a:t>
            </a:r>
            <a:r>
              <a:rPr lang="en-US" dirty="0" err="1" smtClean="0"/>
              <a:t>órden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que se </a:t>
            </a:r>
            <a:r>
              <a:rPr lang="en-US" dirty="0" err="1" smtClean="0"/>
              <a:t>dibujan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vértices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órden</a:t>
            </a:r>
            <a:r>
              <a:rPr lang="en-US" dirty="0" smtClean="0"/>
              <a:t> </a:t>
            </a:r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cuáles</a:t>
            </a:r>
            <a:r>
              <a:rPr lang="en-US" dirty="0" smtClean="0"/>
              <a:t> </a:t>
            </a:r>
            <a:r>
              <a:rPr lang="en-US" dirty="0" err="1" smtClean="0"/>
              <a:t>vértices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polígono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8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Polígonos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Formas</a:t>
            </a:r>
            <a:r>
              <a:rPr lang="en-US" dirty="0" smtClean="0"/>
              <a:t> </a:t>
            </a:r>
            <a:r>
              <a:rPr lang="en-US" dirty="0" err="1" smtClean="0"/>
              <a:t>planas</a:t>
            </a:r>
            <a:r>
              <a:rPr lang="en-US" dirty="0" smtClean="0"/>
              <a:t> </a:t>
            </a:r>
            <a:r>
              <a:rPr lang="en-US" dirty="0" err="1" smtClean="0"/>
              <a:t>descritas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espacio</a:t>
            </a:r>
            <a:endParaRPr lang="en-US" dirty="0" smtClean="0"/>
          </a:p>
          <a:p>
            <a:pPr lvl="1"/>
            <a:r>
              <a:rPr lang="en-US" dirty="0" err="1" smtClean="0"/>
              <a:t>Generalmente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triángulos</a:t>
            </a:r>
            <a:endParaRPr lang="en-US" dirty="0" smtClean="0"/>
          </a:p>
        </p:txBody>
      </p:sp>
      <p:pic>
        <p:nvPicPr>
          <p:cNvPr id="4098" name="Picture 2" descr="http://www.barryscientific.com/lessons/polygon/1-polygon-exampl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598"/>
            <a:ext cx="4114800" cy="36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05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Mallas</a:t>
            </a:r>
            <a:r>
              <a:rPr lang="en-US" dirty="0" smtClean="0"/>
              <a:t> (Meshes)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Colecciones</a:t>
            </a:r>
            <a:r>
              <a:rPr lang="en-US" dirty="0" smtClean="0"/>
              <a:t> de </a:t>
            </a:r>
            <a:r>
              <a:rPr lang="en-US" dirty="0" err="1" smtClean="0"/>
              <a:t>polígonos</a:t>
            </a:r>
            <a:r>
              <a:rPr lang="en-US" dirty="0" smtClean="0"/>
              <a:t> que </a:t>
            </a:r>
            <a:r>
              <a:rPr lang="en-US" dirty="0" err="1" smtClean="0"/>
              <a:t>forman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endParaRPr lang="en-US" dirty="0" smtClean="0"/>
          </a:p>
          <a:p>
            <a:r>
              <a:rPr lang="en-US" dirty="0" err="1" smtClean="0"/>
              <a:t>Crean</a:t>
            </a:r>
            <a:r>
              <a:rPr lang="en-US" dirty="0" smtClean="0"/>
              <a:t> la </a:t>
            </a:r>
            <a:r>
              <a:rPr lang="en-US" dirty="0" err="1" smtClean="0"/>
              <a:t>impresión</a:t>
            </a:r>
            <a:r>
              <a:rPr lang="en-US" dirty="0" smtClean="0"/>
              <a:t> de un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sólido</a:t>
            </a:r>
            <a:endParaRPr lang="en-US" dirty="0"/>
          </a:p>
          <a:p>
            <a:pPr lvl="1"/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realidad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superficie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8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Mallas</a:t>
            </a:r>
            <a:r>
              <a:rPr lang="en-US" dirty="0"/>
              <a:t> (Meshes)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18" y="2000692"/>
            <a:ext cx="6035563" cy="372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60956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801</TotalTime>
  <Words>1022</Words>
  <Application>Microsoft Office PowerPoint</Application>
  <PresentationFormat>On-screen Show (4:3)</PresentationFormat>
  <Paragraphs>233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Technic</vt:lpstr>
      <vt:lpstr>Introducción a los Gráficos 3D</vt:lpstr>
      <vt:lpstr>¿Qué son los gráficos 3D?</vt:lpstr>
      <vt:lpstr>¿Qué son los gráficos 3D?</vt:lpstr>
      <vt:lpstr>Rasterizado</vt:lpstr>
      <vt:lpstr>Vértices</vt:lpstr>
      <vt:lpstr>Índices</vt:lpstr>
      <vt:lpstr>Polígonos</vt:lpstr>
      <vt:lpstr>Mallas (Meshes)</vt:lpstr>
      <vt:lpstr>Mallas (Meshes)</vt:lpstr>
      <vt:lpstr>Transformaciones</vt:lpstr>
      <vt:lpstr>Matriz de modelo</vt:lpstr>
      <vt:lpstr>Matriz de modelo</vt:lpstr>
      <vt:lpstr>Matriz de vista</vt:lpstr>
      <vt:lpstr>Proyección</vt:lpstr>
      <vt:lpstr>Proyección</vt:lpstr>
      <vt:lpstr>Rasterizado</vt:lpstr>
      <vt:lpstr>Shaders</vt:lpstr>
      <vt:lpstr>Shaders</vt:lpstr>
      <vt:lpstr>Shaders</vt:lpstr>
      <vt:lpstr>Shaders</vt:lpstr>
      <vt:lpstr>Pausa</vt:lpstr>
      <vt:lpstr>OpenGL</vt:lpstr>
      <vt:lpstr>OpenGL</vt:lpstr>
      <vt:lpstr>OpenGL - Buffers</vt:lpstr>
      <vt:lpstr>OpenGL - Buffers</vt:lpstr>
      <vt:lpstr>OpenGL - Buffers</vt:lpstr>
      <vt:lpstr>OpenGL - Atributos</vt:lpstr>
      <vt:lpstr>OpenGL - Atributos</vt:lpstr>
      <vt:lpstr>OpenGL - VAO</vt:lpstr>
      <vt:lpstr>OpenGL - Texturas</vt:lpstr>
      <vt:lpstr>OpenGL - Shaders</vt:lpstr>
      <vt:lpstr>OpenGL - Shaders</vt:lpstr>
      <vt:lpstr>OpenGL - Uniforms</vt:lpstr>
      <vt:lpstr>OpenGL – Dibujar!</vt:lpstr>
      <vt:lpstr>Paso final: Cambiar pantalla </vt:lpstr>
      <vt:lpstr>GLSL</vt:lpstr>
      <vt:lpstr>GLSL – ejemplo vértice</vt:lpstr>
      <vt:lpstr>GLSL – ejemplo vértice</vt:lpstr>
      <vt:lpstr>GLSL – ejemplo vértice</vt:lpstr>
      <vt:lpstr>GLSL – ejemplo vértice</vt:lpstr>
      <vt:lpstr>GLSL – ejemplo vértice</vt:lpstr>
      <vt:lpstr>GLSL – ejemplo fragmento</vt:lpstr>
      <vt:lpstr>GLSL – ejemplo fragmento</vt:lpstr>
      <vt:lpstr>GLSL – ejemplo fragmento</vt:lpstr>
      <vt:lpstr>PowerPoint Presentation</vt:lpstr>
      <vt:lpstr>OpenGL – Secuencia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Gráficos 3D</dc:title>
  <dc:creator>Ed Lev</dc:creator>
  <cp:lastModifiedBy>Ed Lev</cp:lastModifiedBy>
  <cp:revision>26</cp:revision>
  <dcterms:created xsi:type="dcterms:W3CDTF">2016-09-10T16:06:29Z</dcterms:created>
  <dcterms:modified xsi:type="dcterms:W3CDTF">2016-10-01T05:10:47Z</dcterms:modified>
</cp:coreProperties>
</file>