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7"/>
  </p:notesMasterIdLst>
  <p:handoutMasterIdLst>
    <p:handoutMasterId r:id="rId18"/>
  </p:handoutMasterIdLst>
  <p:sldIdLst>
    <p:sldId id="376" r:id="rId6"/>
    <p:sldId id="257" r:id="rId7"/>
    <p:sldId id="377" r:id="rId8"/>
    <p:sldId id="378" r:id="rId9"/>
    <p:sldId id="385" r:id="rId10"/>
    <p:sldId id="379" r:id="rId11"/>
    <p:sldId id="380" r:id="rId12"/>
    <p:sldId id="386" r:id="rId13"/>
    <p:sldId id="381" r:id="rId14"/>
    <p:sldId id="382" r:id="rId15"/>
    <p:sldId id="384" r:id="rId16"/>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pos="3456" userDrawn="1">
          <p15:clr>
            <a:srgbClr val="A4A3A4"/>
          </p15:clr>
        </p15:guide>
        <p15:guide id="2" orient="horz"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C2C"/>
    <a:srgbClr val="A31527"/>
    <a:srgbClr val="A21727"/>
    <a:srgbClr val="CC0000"/>
    <a:srgbClr val="B01C32"/>
    <a:srgbClr val="CCCDCC"/>
    <a:srgbClr val="EDEEED"/>
    <a:srgbClr val="872C90"/>
    <a:srgbClr val="C51C30"/>
    <a:srgbClr val="1AA59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7" autoAdjust="0"/>
    <p:restoredTop sz="81773" autoAdjust="0"/>
  </p:normalViewPr>
  <p:slideViewPr>
    <p:cSldViewPr snapToGrid="0" snapToObjects="1" showGuides="1">
      <p:cViewPr varScale="1">
        <p:scale>
          <a:sx n="59" d="100"/>
          <a:sy n="59" d="100"/>
        </p:scale>
        <p:origin x="1310" y="58"/>
      </p:cViewPr>
      <p:guideLst>
        <p:guide pos="3456"/>
        <p:guide orient="horz" pos="259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12/4/2023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the recorded presentation of prompt report for technology solutions analyst intern application. My name is </a:t>
            </a:r>
            <a:r>
              <a:rPr lang="en-US" dirty="0" err="1"/>
              <a:t>Yidi</a:t>
            </a:r>
            <a:r>
              <a:rPr lang="en-US" dirty="0"/>
              <a:t> Liu, and the topic I chose is Machine learning and deep learning.</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33047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later part of this video, I will go through a</a:t>
            </a:r>
            <a:r>
              <a:rPr lang="zh-CN" altLang="en-US" dirty="0"/>
              <a:t> </a:t>
            </a:r>
            <a:r>
              <a:rPr lang="en-US" altLang="zh-CN" dirty="0"/>
              <a:t>proof</a:t>
            </a:r>
            <a:r>
              <a:rPr lang="zh-CN" altLang="en-US" dirty="0"/>
              <a:t> </a:t>
            </a:r>
            <a:r>
              <a:rPr lang="en-US" altLang="zh-CN" dirty="0"/>
              <a:t>of concept notebook where I briefly proved how neural network, which is a shallow deep learning, as well as other machine learning models can achieve the high level targets as mentioned in the report.</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261306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end of this part of the video report. Sorry for it took a while for me to finish this, having four projects at the same time is not fun. Anyway, hope you like it, thank you so much for watching,</a:t>
            </a:r>
            <a:r>
              <a:rPr lang="zh-CN" altLang="en-US" dirty="0"/>
              <a:t> </a:t>
            </a:r>
            <a:r>
              <a:rPr lang="en-US" altLang="zh-CN" dirty="0"/>
              <a:t>and</a:t>
            </a:r>
            <a:r>
              <a:rPr lang="zh-CN" altLang="en-US" dirty="0"/>
              <a:t> </a:t>
            </a:r>
            <a:r>
              <a:rPr lang="en-US" altLang="zh-CN" dirty="0"/>
              <a:t>see</a:t>
            </a:r>
            <a:r>
              <a:rPr lang="zh-CN" altLang="en-US" dirty="0"/>
              <a:t> </a:t>
            </a:r>
            <a:r>
              <a:rPr lang="en-US" altLang="zh-CN" dirty="0"/>
              <a:t>you</a:t>
            </a:r>
            <a:r>
              <a:rPr lang="zh-CN" altLang="en-US" dirty="0"/>
              <a:t> </a:t>
            </a:r>
            <a:r>
              <a:rPr lang="en-US" altLang="zh-CN" dirty="0"/>
              <a:t>in</a:t>
            </a:r>
            <a:r>
              <a:rPr lang="zh-CN" altLang="en-US" dirty="0"/>
              <a:t> </a:t>
            </a:r>
            <a:r>
              <a:rPr lang="en-US" altLang="zh-CN" dirty="0"/>
              <a:t>the</a:t>
            </a:r>
            <a:r>
              <a:rPr lang="zh-CN" altLang="en-US" dirty="0"/>
              <a:t> </a:t>
            </a:r>
            <a:r>
              <a:rPr lang="en-US" altLang="zh-CN" dirty="0"/>
              <a:t>POC part.</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142177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in this report packet should be in the repo. The packet contains the pdf and word format of the written report, the html and notebook format of the proof of concept, and a recorded video I’m working on now. There will be also two csv files as the data produced and used by the notebook, but they are not important if you didn’t run the notebook.</a:t>
            </a:r>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346036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no doubt the biggest trend nowadays. No matter what field it is, as long as it has anything to do with the word ‘data’, application of machine learning is inevitable. In this report we will introduce what machine learning as well as one of its most important branch, deep learning, is, and we will also briefly discuss why machine learning, or to be specific deep learning, is a suitable investigation target for Cotiviti.</a:t>
            </a: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321208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machine learning was initially defined in 1960s by </a:t>
            </a:r>
            <a:r>
              <a:rPr lang="en-GB" sz="1800" dirty="0">
                <a:effectLst/>
                <a:latin typeface="Times New Roman" panose="02020603050405020304" pitchFamily="18" charset="0"/>
                <a:ea typeface="宋体" panose="02010600030101010101" pitchFamily="2" charset="-122"/>
              </a:rPr>
              <a:t>Arthur Samuel, the pioneer of machine learning. Through decades of iterations, machine learning now has a big family, neural network is one of them. A neural network, aiming at simulating the biological neurons, has an input and an output layer, and also has one or more hidden layers for neurons. The more the hidden layers are, the deeper the neural network is, and then it is more complicated and is more likely to produce better results. When a network is deep enough, it then can be called as a </a:t>
            </a:r>
            <a:r>
              <a:rPr lang="en-US" altLang="zh-CN" sz="1800" dirty="0">
                <a:effectLst/>
                <a:latin typeface="Times New Roman" panose="02020603050405020304" pitchFamily="18" charset="0"/>
                <a:ea typeface="宋体" panose="02010600030101010101" pitchFamily="2" charset="-122"/>
              </a:rPr>
              <a:t>deep learning</a:t>
            </a:r>
            <a:r>
              <a:rPr lang="en-GB" sz="1800" dirty="0">
                <a:effectLst/>
                <a:latin typeface="Times New Roman" panose="02020603050405020304" pitchFamily="18" charset="0"/>
                <a:ea typeface="宋体" panose="02010600030101010101" pitchFamily="2" charset="-122"/>
              </a:rPr>
              <a:t> network.</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281213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models, machine learning is capable of various missions. Here we mainly focus on four of them: </a:t>
            </a:r>
            <a:r>
              <a:rPr lang="en-US" altLang="zh-CN" dirty="0"/>
              <a:t>classifying or predicting the outcome y of features X, inferring X from a given y, clustering multiple </a:t>
            </a:r>
            <a:r>
              <a:rPr lang="en-US" altLang="zh-CN" dirty="0" err="1"/>
              <a:t>Xs</a:t>
            </a:r>
            <a:r>
              <a:rPr lang="en-US" altLang="zh-CN" dirty="0"/>
              <a:t>, and detecting X anomalies.</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25966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Before deciding which model to use, one key thing to know is most data that Cotiviti deals with is healthcare TPO data, where the TPO means treatment, payment, and operation of healthcare. TPO data has several </a:t>
            </a:r>
            <a:r>
              <a:rPr lang="en-US" altLang="zh-CN" sz="2000" dirty="0"/>
              <a:t>s</a:t>
            </a:r>
            <a:r>
              <a:rPr lang="en-US" sz="2000" dirty="0"/>
              <a:t>pecificities</a:t>
            </a:r>
            <a:r>
              <a:rPr lang="en-US" dirty="0"/>
              <a:t>, including </a:t>
            </a:r>
            <a:r>
              <a:rPr lang="en-US" sz="2000" dirty="0"/>
              <a:t>containing sensitive Personally Identifiable Information, having huge volumes, being complex and containing both structured and unstructured data, can be highly imbalanced, and the model produced by them must be explainable. These requirements sound strict, but is also kind of revealing the answer to the model selection.</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290076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with its scalability that enables parallelization on GPUs or TPUs, and its simplicity which removes the need for feature engineering, can have a good performance in facing of huge volumes of data, and it also have the versatility which makes it standing out in handling both general structured data and also unstructured data like pictures and voices.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143818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other three points are more like general problems not directly deciding the model, and they are all solvable. For A, the </a:t>
            </a:r>
            <a:r>
              <a:rPr lang="en-US" altLang="zh-CN" dirty="0" err="1"/>
              <a:t>practise</a:t>
            </a:r>
            <a:r>
              <a:rPr lang="en-US" altLang="zh-CN" dirty="0"/>
              <a:t> of introducing HIPAA into model constructions has already been proved possible by providers for example Amazon AWS, and for d and e, as traditional problems in machine learning, can be solved with techniques including oversampling or </a:t>
            </a:r>
            <a:r>
              <a:rPr lang="en-US" altLang="zh-CN" dirty="0" err="1"/>
              <a:t>undersampling</a:t>
            </a:r>
            <a:r>
              <a:rPr lang="en-US" altLang="zh-CN" dirty="0"/>
              <a:t> and SHAP.</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4034190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in conclusion, </a:t>
            </a:r>
            <a:r>
              <a:rPr lang="en-GB" sz="1800" dirty="0">
                <a:effectLst/>
                <a:latin typeface="Times New Roman" panose="02020603050405020304" pitchFamily="18" charset="0"/>
                <a:ea typeface="宋体" panose="02010600030101010101" pitchFamily="2" charset="-122"/>
              </a:rPr>
              <a:t>considering the role of Cotiviti as a company heavily related to TPO data, investment in deep learning may deserve the payback. There are already many companies providing deep learning services, so evaluating solutions like </a:t>
            </a:r>
            <a:r>
              <a:rPr lang="en-US" altLang="zh-CN" sz="1800" dirty="0">
                <a:effectLst/>
                <a:latin typeface="Times New Roman" panose="02020603050405020304" pitchFamily="18" charset="0"/>
                <a:ea typeface="宋体" panose="02010600030101010101" pitchFamily="2" charset="-122"/>
              </a:rPr>
              <a:t>Amazon </a:t>
            </a:r>
            <a:r>
              <a:rPr lang="en-US" altLang="zh-CN" sz="1800" dirty="0" err="1">
                <a:effectLst/>
                <a:latin typeface="Times New Roman" panose="02020603050405020304" pitchFamily="18" charset="0"/>
                <a:ea typeface="宋体" panose="02010600030101010101" pitchFamily="2" charset="-122"/>
              </a:rPr>
              <a:t>Sagemaker</a:t>
            </a:r>
            <a:r>
              <a:rPr lang="en-US" altLang="zh-CN" sz="1800" dirty="0">
                <a:effectLst/>
                <a:latin typeface="Times New Roman" panose="02020603050405020304" pitchFamily="18" charset="0"/>
                <a:ea typeface="宋体" panose="02010600030101010101" pitchFamily="2" charset="-122"/>
              </a:rPr>
              <a:t> or Google </a:t>
            </a:r>
            <a:r>
              <a:rPr lang="en-US" altLang="zh-CN" sz="1800" dirty="0" err="1">
                <a:effectLst/>
                <a:latin typeface="Times New Roman" panose="02020603050405020304" pitchFamily="18" charset="0"/>
                <a:ea typeface="宋体" panose="02010600030101010101" pitchFamily="2" charset="-122"/>
              </a:rPr>
              <a:t>Deepmind</a:t>
            </a:r>
            <a:r>
              <a:rPr lang="en-US" altLang="zh-CN" sz="1800" dirty="0">
                <a:effectLst/>
                <a:latin typeface="Times New Roman" panose="02020603050405020304" pitchFamily="18" charset="0"/>
                <a:ea typeface="宋体" panose="02010600030101010101" pitchFamily="2" charset="-122"/>
              </a:rPr>
              <a:t> can be a good next step.</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2774642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4" name="Straight Connector 3"/>
          <p:cNvCxnSpPr/>
          <p:nvPr userDrawn="1"/>
        </p:nvCxnSpPr>
        <p:spPr>
          <a:xfrm flipV="1">
            <a:off x="1754388"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7879E20A-94BE-BA40-BF54-E6049A700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97122" y="2571496"/>
            <a:ext cx="2259596" cy="593144"/>
          </a:xfrm>
          <a:prstGeom prst="rect">
            <a:avLst/>
          </a:prstGeom>
        </p:spPr>
      </p:pic>
      <p:sp>
        <p:nvSpPr>
          <p:cNvPr id="9" name="Title 1">
            <a:extLst>
              <a:ext uri="{FF2B5EF4-FFF2-40B4-BE49-F238E27FC236}">
                <a16:creationId xmlns:a16="http://schemas.microsoft.com/office/drawing/2014/main" id="{45F66D3A-111A-2D44-965C-A6D002B16194}"/>
              </a:ext>
            </a:extLst>
          </p:cNvPr>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10" name="Subtitle 2">
            <a:extLst>
              <a:ext uri="{FF2B5EF4-FFF2-40B4-BE49-F238E27FC236}">
                <a16:creationId xmlns:a16="http://schemas.microsoft.com/office/drawing/2014/main" id="{42422F50-23C8-204E-A4D5-934CB5640DFF}"/>
              </a:ext>
            </a:extLst>
          </p:cNvPr>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sp>
        <p:nvSpPr>
          <p:cNvPr id="19" name="TextBox 18">
            <a:extLst>
              <a:ext uri="{FF2B5EF4-FFF2-40B4-BE49-F238E27FC236}">
                <a16:creationId xmlns:a16="http://schemas.microsoft.com/office/drawing/2014/main" id="{D3EB228E-5D37-DE42-BA31-374665E6906E}"/>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bg>
      <p:bgPr>
        <a:gradFill>
          <a:gsLst>
            <a:gs pos="60000">
              <a:schemeClr val="tx1">
                <a:lumMod val="80000"/>
                <a:lumOff val="20000"/>
              </a:schemeClr>
            </a:gs>
            <a:gs pos="100000">
              <a:srgbClr val="1E1E1E"/>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3" descr="U Health_horizontal_white.eps"/>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0375" y="7717057"/>
            <a:ext cx="1335024" cy="34747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676547" y="3465512"/>
            <a:ext cx="9629775" cy="1371600"/>
          </a:xfrm>
          <a:prstGeom prst="rect">
            <a:avLst/>
          </a:prstGeom>
        </p:spPr>
        <p:txBody>
          <a:bodyPr/>
          <a:lstStyle>
            <a:lvl1pPr marL="0" indent="0">
              <a:buNone/>
              <a:defRPr>
                <a:solidFill>
                  <a:schemeClr val="bg1"/>
                </a:solidFill>
              </a:defRPr>
            </a:lvl1pPr>
          </a:lstStyle>
          <a:p>
            <a:pPr lvl="0"/>
            <a:r>
              <a:rPr lang="en-US" dirty="0"/>
              <a:t>"Click to edit Master text styles”</a:t>
            </a:r>
          </a:p>
        </p:txBody>
      </p:sp>
      <p:sp>
        <p:nvSpPr>
          <p:cNvPr id="11" name="Text Placeholder 10"/>
          <p:cNvSpPr>
            <a:spLocks noGrp="1"/>
          </p:cNvSpPr>
          <p:nvPr>
            <p:ph type="body" sz="quarter" idx="11" hasCustomPrompt="1"/>
          </p:nvPr>
        </p:nvSpPr>
        <p:spPr>
          <a:xfrm>
            <a:off x="5491162" y="5106988"/>
            <a:ext cx="4814888" cy="366712"/>
          </a:xfrm>
          <a:prstGeom prst="rect">
            <a:avLst/>
          </a:prstGeom>
        </p:spPr>
        <p:txBody>
          <a:bodyPr>
            <a:normAutofit/>
          </a:bodyPr>
          <a:lstStyle>
            <a:lvl1pPr marL="0" indent="0" algn="r">
              <a:buNone/>
              <a:defRPr sz="1800" b="0" i="1">
                <a:solidFill>
                  <a:schemeClr val="bg1"/>
                </a:solidFill>
                <a:latin typeface="Century Gothic" charset="0"/>
                <a:ea typeface="Century Gothic" charset="0"/>
                <a:cs typeface="Century Gothic" charset="0"/>
              </a:defRPr>
            </a:lvl1pPr>
          </a:lstStyle>
          <a:p>
            <a:pPr lvl="0"/>
            <a:r>
              <a:rPr lang="en-US" dirty="0"/>
              <a:t>CLICK TO EDIT MASTER TEXT STYLES</a:t>
            </a:r>
          </a:p>
        </p:txBody>
      </p:sp>
      <p:sp>
        <p:nvSpPr>
          <p:cNvPr id="19" name="Rectangle 18"/>
          <p:cNvSpPr/>
          <p:nvPr userDrawn="1"/>
        </p:nvSpPr>
        <p:spPr>
          <a:xfrm>
            <a:off x="0" y="1"/>
            <a:ext cx="9525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
        <p:nvSpPr>
          <p:cNvPr id="17" name="Text Placeholder 17">
            <a:extLst>
              <a:ext uri="{FF2B5EF4-FFF2-40B4-BE49-F238E27FC236}">
                <a16:creationId xmlns:a16="http://schemas.microsoft.com/office/drawing/2014/main" id="{588279F0-1413-BE44-BB96-CB42EF008AF7}"/>
              </a:ext>
            </a:extLst>
          </p:cNvPr>
          <p:cNvSpPr>
            <a:spLocks noGrp="1"/>
          </p:cNvSpPr>
          <p:nvPr>
            <p:ph type="body" sz="quarter" idx="12" hasCustomPrompt="1"/>
          </p:nvPr>
        </p:nvSpPr>
        <p:spPr>
          <a:xfrm>
            <a:off x="1944573" y="7866925"/>
            <a:ext cx="893365" cy="304800"/>
          </a:xfrm>
          <a:prstGeom prst="rect">
            <a:avLst/>
          </a:prstGeom>
        </p:spPr>
        <p:txBody>
          <a:bodyPr/>
          <a:lstStyle>
            <a:lvl1pPr marL="0" indent="0">
              <a:buNone/>
              <a:defRPr sz="900" b="1" i="0" spc="150" baseline="0">
                <a:solidFill>
                  <a:schemeClr val="bg1"/>
                </a:solidFill>
              </a:defRPr>
            </a:lvl1pPr>
          </a:lstStyle>
          <a:p>
            <a:pPr lvl="0"/>
            <a:r>
              <a:rPr lang="en-US" dirty="0"/>
              <a:t>@HANDLE</a:t>
            </a:r>
          </a:p>
        </p:txBody>
      </p:sp>
      <p:sp>
        <p:nvSpPr>
          <p:cNvPr id="21" name="Text Placeholder 17">
            <a:extLst>
              <a:ext uri="{FF2B5EF4-FFF2-40B4-BE49-F238E27FC236}">
                <a16:creationId xmlns:a16="http://schemas.microsoft.com/office/drawing/2014/main" id="{A6E267FA-96CD-F149-813D-10F702A78854}"/>
              </a:ext>
            </a:extLst>
          </p:cNvPr>
          <p:cNvSpPr>
            <a:spLocks noGrp="1"/>
          </p:cNvSpPr>
          <p:nvPr>
            <p:ph type="body" sz="quarter" idx="13" hasCustomPrompt="1"/>
          </p:nvPr>
        </p:nvSpPr>
        <p:spPr>
          <a:xfrm>
            <a:off x="3107704" y="7866925"/>
            <a:ext cx="893365" cy="304800"/>
          </a:xfrm>
          <a:prstGeom prst="rect">
            <a:avLst/>
          </a:prstGeom>
        </p:spPr>
        <p:txBody>
          <a:bodyPr/>
          <a:lstStyle>
            <a:lvl1pPr marL="0" indent="0">
              <a:buNone/>
              <a:defRPr sz="900" b="1" i="0" spc="150" baseline="0">
                <a:solidFill>
                  <a:schemeClr val="bg1"/>
                </a:solidFill>
              </a:defRPr>
            </a:lvl1pPr>
          </a:lstStyle>
          <a:p>
            <a:pPr lvl="0"/>
            <a:r>
              <a:rPr lang="en-US" dirty="0"/>
              <a:t>HASHTAG</a:t>
            </a:r>
          </a:p>
        </p:txBody>
      </p:sp>
      <p:sp>
        <p:nvSpPr>
          <p:cNvPr id="22" name="Text Placeholder 17">
            <a:extLst>
              <a:ext uri="{FF2B5EF4-FFF2-40B4-BE49-F238E27FC236}">
                <a16:creationId xmlns:a16="http://schemas.microsoft.com/office/drawing/2014/main" id="{4E087E5B-8CE3-D84F-87ED-068C09827F23}"/>
              </a:ext>
            </a:extLst>
          </p:cNvPr>
          <p:cNvSpPr>
            <a:spLocks noGrp="1"/>
          </p:cNvSpPr>
          <p:nvPr>
            <p:ph type="body" sz="quarter" idx="14" hasCustomPrompt="1"/>
          </p:nvPr>
        </p:nvSpPr>
        <p:spPr>
          <a:xfrm>
            <a:off x="4270836" y="7866925"/>
            <a:ext cx="893365" cy="304800"/>
          </a:xfrm>
          <a:prstGeom prst="rect">
            <a:avLst/>
          </a:prstGeom>
        </p:spPr>
        <p:txBody>
          <a:bodyPr/>
          <a:lstStyle>
            <a:lvl1pPr marL="0" indent="0">
              <a:buNone/>
              <a:defRPr sz="900" b="1" i="0" spc="150" baseline="0">
                <a:solidFill>
                  <a:schemeClr val="bg1"/>
                </a:solidFill>
              </a:defRPr>
            </a:lvl1pPr>
          </a:lstStyle>
          <a:p>
            <a:pPr lvl="0"/>
            <a:r>
              <a:rPr lang="en-US" dirty="0"/>
              <a:t>MISC</a:t>
            </a:r>
          </a:p>
        </p:txBody>
      </p:sp>
      <p:cxnSp>
        <p:nvCxnSpPr>
          <p:cNvPr id="23" name="Straight Connector 22">
            <a:extLst>
              <a:ext uri="{FF2B5EF4-FFF2-40B4-BE49-F238E27FC236}">
                <a16:creationId xmlns:a16="http://schemas.microsoft.com/office/drawing/2014/main" id="{37122EAA-0E2E-334C-8FD7-F7152351DF1D}"/>
              </a:ext>
            </a:extLst>
          </p:cNvPr>
          <p:cNvCxnSpPr/>
          <p:nvPr userDrawn="1"/>
        </p:nvCxnSpPr>
        <p:spPr>
          <a:xfrm>
            <a:off x="1932385" y="7856538"/>
            <a:ext cx="9545240"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6">
            <a:extLst>
              <a:ext uri="{FF2B5EF4-FFF2-40B4-BE49-F238E27FC236}">
                <a16:creationId xmlns:a16="http://schemas.microsoft.com/office/drawing/2014/main" id="{C46318F0-0337-6543-A959-E460F34C9A72}"/>
              </a:ext>
            </a:extLst>
          </p:cNvPr>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chemeClr val="bg1"/>
                </a:solidFill>
              </a:defRPr>
            </a:lvl1pPr>
          </a:lstStyle>
          <a:p>
            <a:pPr lvl="0"/>
            <a:r>
              <a:rPr lang="en-US" dirty="0"/>
              <a:t>Source:</a:t>
            </a:r>
          </a:p>
        </p:txBody>
      </p:sp>
      <p:sp>
        <p:nvSpPr>
          <p:cNvPr id="25" name="TextBox 24">
            <a:extLst>
              <a:ext uri="{FF2B5EF4-FFF2-40B4-BE49-F238E27FC236}">
                <a16:creationId xmlns:a16="http://schemas.microsoft.com/office/drawing/2014/main" id="{E0594BCC-9AC9-B541-A6EA-15BF0043F44B}"/>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chemeClr val="bg1"/>
                </a:solidFill>
                <a:latin typeface="Century Gothic" charset="0"/>
                <a:ea typeface="Century Gothic" charset="0"/>
                <a:cs typeface="Century Gothic" charset="0"/>
              </a:rPr>
              <a:t>©</a:t>
            </a:r>
            <a:r>
              <a:rPr lang="en-US" sz="900" b="1" spc="225" baseline="0" dirty="0">
                <a:solidFill>
                  <a:schemeClr val="bg1"/>
                </a:solidFill>
                <a:latin typeface="Century Gothic" charset="0"/>
                <a:ea typeface="Century Gothic" charset="0"/>
                <a:cs typeface="Century Gothic" charset="0"/>
              </a:rPr>
              <a:t>UNIVERSITY OF UTAH HEALTH</a:t>
            </a:r>
            <a:endParaRPr lang="en-US" sz="900" b="1" spc="225" dirty="0">
              <a:solidFill>
                <a:schemeClr val="bg1"/>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23E6-EAD1-6B5D-D532-0F6961800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D1C15-07F0-B3A9-F856-1B5CE9956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EEA20-3E0D-D43A-94C2-D0509A7D9A7B}"/>
              </a:ext>
            </a:extLst>
          </p:cNvPr>
          <p:cNvSpPr>
            <a:spLocks noGrp="1"/>
          </p:cNvSpPr>
          <p:nvPr>
            <p:ph type="dt" sz="half" idx="10"/>
          </p:nvPr>
        </p:nvSpPr>
        <p:spPr/>
        <p:txBody>
          <a:bodyPr/>
          <a:lstStyle/>
          <a:p>
            <a:fld id="{E689403F-71B0-47D0-B17C-B8FFDBADE891}" type="datetimeFigureOut">
              <a:rPr lang="en-US" smtClean="0"/>
              <a:t>12/4/2023</a:t>
            </a:fld>
            <a:endParaRPr lang="en-US"/>
          </a:p>
        </p:txBody>
      </p:sp>
      <p:sp>
        <p:nvSpPr>
          <p:cNvPr id="5" name="Footer Placeholder 4">
            <a:extLst>
              <a:ext uri="{FF2B5EF4-FFF2-40B4-BE49-F238E27FC236}">
                <a16:creationId xmlns:a16="http://schemas.microsoft.com/office/drawing/2014/main" id="{2EF1C464-A262-B3D6-3DE6-47046DC8F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1AA09-4CC9-8B25-127D-0D6B8A807E4C}"/>
              </a:ext>
            </a:extLst>
          </p:cNvPr>
          <p:cNvSpPr>
            <a:spLocks noGrp="1"/>
          </p:cNvSpPr>
          <p:nvPr>
            <p:ph type="sldNum" sz="quarter" idx="12"/>
          </p:nvPr>
        </p:nvSpPr>
        <p:spPr/>
        <p:txBody>
          <a:bodyPr/>
          <a:lstStyle/>
          <a:p>
            <a:fld id="{2308F4E8-776A-4112-A049-52EEFF3AAC17}" type="slidenum">
              <a:rPr lang="en-US" smtClean="0"/>
              <a:t>‹#›</a:t>
            </a:fld>
            <a:endParaRPr lang="en-US"/>
          </a:p>
        </p:txBody>
      </p:sp>
    </p:spTree>
    <p:extLst>
      <p:ext uri="{BB962C8B-B14F-4D97-AF65-F5344CB8AC3E}">
        <p14:creationId xmlns:p14="http://schemas.microsoft.com/office/powerpoint/2010/main" val="395081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1">
    <p:bg>
      <p:bgPr>
        <a:gradFill flip="none" rotWithShape="1">
          <a:gsLst>
            <a:gs pos="0">
              <a:srgbClr val="A21727">
                <a:lumMod val="96000"/>
                <a:lumOff val="4000"/>
              </a:srgbClr>
            </a:gs>
            <a:gs pos="100000">
              <a:srgbClr val="A21727"/>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2725341" y="4733925"/>
            <a:ext cx="5486400" cy="635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D4EA94B-4972-E642-83B1-ADFA9CC6FCC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chemeClr val="bg1"/>
                </a:solidFill>
                <a:latin typeface="Century Gothic" charset="0"/>
                <a:ea typeface="Century Gothic" charset="0"/>
                <a:cs typeface="Century Gothic" charset="0"/>
              </a:rPr>
              <a:t>©</a:t>
            </a:r>
            <a:r>
              <a:rPr lang="en-US" sz="900" b="1" spc="225" baseline="0" dirty="0">
                <a:solidFill>
                  <a:schemeClr val="bg1"/>
                </a:solidFill>
                <a:latin typeface="Century Gothic" charset="0"/>
                <a:ea typeface="Century Gothic" charset="0"/>
                <a:cs typeface="Century Gothic" charset="0"/>
              </a:rPr>
              <a:t>UNIVERSITY OF UTAH HEALTH</a:t>
            </a:r>
            <a:endParaRPr lang="en-US" sz="900" b="1" spc="225" dirty="0">
              <a:solidFill>
                <a:schemeClr val="bg1"/>
              </a:solidFill>
              <a:latin typeface="Century Gothic" charset="0"/>
              <a:ea typeface="Century Gothic" charset="0"/>
              <a:cs typeface="Century Gothic" charset="0"/>
            </a:endParaRPr>
          </a:p>
        </p:txBody>
      </p:sp>
      <p:sp>
        <p:nvSpPr>
          <p:cNvPr id="12" name="Text Placeholder 17">
            <a:extLst>
              <a:ext uri="{FF2B5EF4-FFF2-40B4-BE49-F238E27FC236}">
                <a16:creationId xmlns:a16="http://schemas.microsoft.com/office/drawing/2014/main" id="{35C89BE1-B994-4541-8F5E-6CEF87B48759}"/>
              </a:ext>
            </a:extLst>
          </p:cNvPr>
          <p:cNvSpPr>
            <a:spLocks noGrp="1"/>
          </p:cNvSpPr>
          <p:nvPr>
            <p:ph type="body" sz="quarter" idx="11" hasCustomPrompt="1"/>
          </p:nvPr>
        </p:nvSpPr>
        <p:spPr>
          <a:xfrm>
            <a:off x="2096973" y="7857642"/>
            <a:ext cx="893365" cy="304800"/>
          </a:xfrm>
          <a:prstGeom prst="rect">
            <a:avLst/>
          </a:prstGeom>
        </p:spPr>
        <p:txBody>
          <a:bodyPr/>
          <a:lstStyle>
            <a:lvl1pPr marL="0" indent="0">
              <a:buNone/>
              <a:defRPr sz="900" b="1" i="0" spc="150" baseline="0">
                <a:solidFill>
                  <a:schemeClr val="bg1"/>
                </a:solidFill>
              </a:defRPr>
            </a:lvl1pPr>
          </a:lstStyle>
          <a:p>
            <a:pPr lvl="0"/>
            <a:r>
              <a:rPr lang="en-US" dirty="0"/>
              <a:t>@HANDLE</a:t>
            </a:r>
          </a:p>
        </p:txBody>
      </p:sp>
      <p:sp>
        <p:nvSpPr>
          <p:cNvPr id="13" name="Text Placeholder 17">
            <a:extLst>
              <a:ext uri="{FF2B5EF4-FFF2-40B4-BE49-F238E27FC236}">
                <a16:creationId xmlns:a16="http://schemas.microsoft.com/office/drawing/2014/main" id="{480E471C-2310-9E42-8633-CE85F72294BB}"/>
              </a:ext>
            </a:extLst>
          </p:cNvPr>
          <p:cNvSpPr>
            <a:spLocks noGrp="1"/>
          </p:cNvSpPr>
          <p:nvPr>
            <p:ph type="body" sz="quarter" idx="12" hasCustomPrompt="1"/>
          </p:nvPr>
        </p:nvSpPr>
        <p:spPr>
          <a:xfrm>
            <a:off x="3260104" y="7857642"/>
            <a:ext cx="893365" cy="304800"/>
          </a:xfrm>
          <a:prstGeom prst="rect">
            <a:avLst/>
          </a:prstGeom>
        </p:spPr>
        <p:txBody>
          <a:bodyPr/>
          <a:lstStyle>
            <a:lvl1pPr marL="0" indent="0">
              <a:buNone/>
              <a:defRPr sz="900" b="1" i="0" spc="150" baseline="0">
                <a:solidFill>
                  <a:schemeClr val="bg1"/>
                </a:solidFill>
              </a:defRPr>
            </a:lvl1pPr>
          </a:lstStyle>
          <a:p>
            <a:pPr lvl="0"/>
            <a:r>
              <a:rPr lang="en-US" dirty="0"/>
              <a:t>HASHTAG</a:t>
            </a:r>
          </a:p>
        </p:txBody>
      </p:sp>
      <p:sp>
        <p:nvSpPr>
          <p:cNvPr id="14" name="Text Placeholder 17">
            <a:extLst>
              <a:ext uri="{FF2B5EF4-FFF2-40B4-BE49-F238E27FC236}">
                <a16:creationId xmlns:a16="http://schemas.microsoft.com/office/drawing/2014/main" id="{E0623718-98EE-614F-90B6-3FF4AEE8FB1C}"/>
              </a:ext>
            </a:extLst>
          </p:cNvPr>
          <p:cNvSpPr>
            <a:spLocks noGrp="1"/>
          </p:cNvSpPr>
          <p:nvPr>
            <p:ph type="body" sz="quarter" idx="13" hasCustomPrompt="1"/>
          </p:nvPr>
        </p:nvSpPr>
        <p:spPr>
          <a:xfrm>
            <a:off x="4423236" y="7857642"/>
            <a:ext cx="893365" cy="304800"/>
          </a:xfrm>
          <a:prstGeom prst="rect">
            <a:avLst/>
          </a:prstGeom>
        </p:spPr>
        <p:txBody>
          <a:bodyPr/>
          <a:lstStyle>
            <a:lvl1pPr marL="0" indent="0">
              <a:buNone/>
              <a:defRPr sz="900" b="1" i="0" spc="150" baseline="0">
                <a:solidFill>
                  <a:schemeClr val="bg1"/>
                </a:solidFill>
              </a:defRPr>
            </a:lvl1pPr>
          </a:lstStyle>
          <a:p>
            <a:pPr lvl="0"/>
            <a:r>
              <a:rPr lang="en-US" dirty="0"/>
              <a:t>MISC</a:t>
            </a:r>
          </a:p>
        </p:txBody>
      </p:sp>
      <p:sp>
        <p:nvSpPr>
          <p:cNvPr id="16" name="Text Placeholder 8">
            <a:extLst>
              <a:ext uri="{FF2B5EF4-FFF2-40B4-BE49-F238E27FC236}">
                <a16:creationId xmlns:a16="http://schemas.microsoft.com/office/drawing/2014/main" id="{6869AC21-254E-E140-97CF-6E76614CFF52}"/>
              </a:ext>
            </a:extLst>
          </p:cNvPr>
          <p:cNvSpPr>
            <a:spLocks noGrp="1"/>
          </p:cNvSpPr>
          <p:nvPr>
            <p:ph type="body" sz="quarter" idx="10" hasCustomPrompt="1"/>
          </p:nvPr>
        </p:nvSpPr>
        <p:spPr>
          <a:xfrm>
            <a:off x="1819277" y="3150395"/>
            <a:ext cx="7315200" cy="1477024"/>
          </a:xfrm>
          <a:prstGeom prst="rect">
            <a:avLst/>
          </a:prstGeom>
        </p:spPr>
        <p:txBody>
          <a:bodyPr>
            <a:noAutofit/>
          </a:bodyPr>
          <a:lstStyle>
            <a:lvl1pPr marL="0" indent="0" algn="ctr">
              <a:buNone/>
              <a:defRPr sz="8000" b="0" i="0" spc="200" baseline="0">
                <a:solidFill>
                  <a:schemeClr val="bg1"/>
                </a:solidFill>
                <a:latin typeface="Century Gothic" charset="0"/>
                <a:ea typeface="Century Gothic" charset="0"/>
                <a:cs typeface="Century Gothic" charset="0"/>
              </a:defRPr>
            </a:lvl1pPr>
          </a:lstStyle>
          <a:p>
            <a:pPr lvl="0"/>
            <a:r>
              <a:rPr lang="en-US" dirty="0"/>
              <a:t>TITLE</a:t>
            </a:r>
          </a:p>
        </p:txBody>
      </p:sp>
      <p:pic>
        <p:nvPicPr>
          <p:cNvPr id="17" name="Picture 3" descr="U Health_horizontal_white.eps">
            <a:extLst>
              <a:ext uri="{FF2B5EF4-FFF2-40B4-BE49-F238E27FC236}">
                <a16:creationId xmlns:a16="http://schemas.microsoft.com/office/drawing/2014/main" id="{3A5686FB-A54D-154C-B262-819175A655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3864" y="5008563"/>
            <a:ext cx="2486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grayscl/>
            <a:alphaModFix amt="30000"/>
            <a:extLst>
              <a:ext uri="{28A0092B-C50C-407E-A947-70E740481C1C}">
                <a14:useLocalDpi xmlns:a14="http://schemas.microsoft.com/office/drawing/2010/main" val="0"/>
              </a:ext>
            </a:extLst>
          </a:blip>
          <a:srcRect t="2729" r="3588" b="762"/>
          <a:stretch/>
        </p:blipFill>
        <p:spPr bwMode="auto">
          <a:xfrm>
            <a:off x="1" y="-8359"/>
            <a:ext cx="10972800" cy="8237960"/>
          </a:xfrm>
          <a:prstGeom prst="rect">
            <a:avLst/>
          </a:prstGeom>
          <a:noFill/>
          <a:ln>
            <a:noFill/>
          </a:ln>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cxnSp>
        <p:nvCxnSpPr>
          <p:cNvPr id="20" name="Straight Connector 19"/>
          <p:cNvCxnSpPr/>
          <p:nvPr userDrawn="1"/>
        </p:nvCxnSpPr>
        <p:spPr>
          <a:xfrm flipV="1">
            <a:off x="2725341" y="4733925"/>
            <a:ext cx="5486400"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a:extLst>
              <a:ext uri="{FF2B5EF4-FFF2-40B4-BE49-F238E27FC236}">
                <a16:creationId xmlns:a16="http://schemas.microsoft.com/office/drawing/2014/main" id="{C24DC9AB-D6F9-5A46-ACDB-8BC683F76E9B}"/>
              </a:ext>
            </a:extLst>
          </p:cNvPr>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4" name="Text Placeholder 17">
            <a:extLst>
              <a:ext uri="{FF2B5EF4-FFF2-40B4-BE49-F238E27FC236}">
                <a16:creationId xmlns:a16="http://schemas.microsoft.com/office/drawing/2014/main" id="{F12EB29B-BDA0-824E-9B8E-103911955B91}"/>
              </a:ext>
            </a:extLst>
          </p:cNvPr>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5" name="Text Placeholder 17">
            <a:extLst>
              <a:ext uri="{FF2B5EF4-FFF2-40B4-BE49-F238E27FC236}">
                <a16:creationId xmlns:a16="http://schemas.microsoft.com/office/drawing/2014/main" id="{A652469C-D67E-0F43-BFB5-493B84EBC77D}"/>
              </a:ext>
            </a:extLst>
          </p:cNvPr>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sp>
        <p:nvSpPr>
          <p:cNvPr id="16" name="TextBox 15">
            <a:extLst>
              <a:ext uri="{FF2B5EF4-FFF2-40B4-BE49-F238E27FC236}">
                <a16:creationId xmlns:a16="http://schemas.microsoft.com/office/drawing/2014/main" id="{0504F874-137D-DA4C-9CD2-9896BC66BF5E}"/>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
        <p:nvSpPr>
          <p:cNvPr id="11" name="Text Placeholder 8">
            <a:extLst>
              <a:ext uri="{FF2B5EF4-FFF2-40B4-BE49-F238E27FC236}">
                <a16:creationId xmlns:a16="http://schemas.microsoft.com/office/drawing/2014/main" id="{25D92E16-5DC9-2D47-9DBA-07BC794B05D0}"/>
              </a:ext>
            </a:extLst>
          </p:cNvPr>
          <p:cNvSpPr>
            <a:spLocks noGrp="1"/>
          </p:cNvSpPr>
          <p:nvPr>
            <p:ph type="body" sz="quarter" idx="10" hasCustomPrompt="1"/>
          </p:nvPr>
        </p:nvSpPr>
        <p:spPr>
          <a:xfrm>
            <a:off x="1876425" y="3146516"/>
            <a:ext cx="7315200" cy="1724025"/>
          </a:xfrm>
          <a:prstGeom prst="rect">
            <a:avLst/>
          </a:prstGeom>
        </p:spPr>
        <p:txBody>
          <a:bodyPr>
            <a:noAutofit/>
          </a:bodyPr>
          <a:lstStyle>
            <a:lvl1pPr marL="0" indent="0" algn="ctr">
              <a:buNone/>
              <a:defRPr sz="8000" b="0" i="0" spc="200" baseline="0">
                <a:solidFill>
                  <a:srgbClr val="991C2C"/>
                </a:solidFill>
                <a:latin typeface="Century Gothic" charset="0"/>
                <a:ea typeface="Century Gothic" charset="0"/>
                <a:cs typeface="Century Gothic" charset="0"/>
              </a:defRPr>
            </a:lvl1pPr>
          </a:lstStyle>
          <a:p>
            <a:pPr lvl="0"/>
            <a:r>
              <a:rPr lang="en-US" dirty="0"/>
              <a:t>TITLE</a:t>
            </a:r>
          </a:p>
        </p:txBody>
      </p:sp>
      <p:pic>
        <p:nvPicPr>
          <p:cNvPr id="19" name="Picture 16" descr="U Health_horizontal_cmyk.eps">
            <a:extLst>
              <a:ext uri="{FF2B5EF4-FFF2-40B4-BE49-F238E27FC236}">
                <a16:creationId xmlns:a16="http://schemas.microsoft.com/office/drawing/2014/main" id="{2AE54A6C-F0FE-E64A-88A8-DB9AB7BC976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24350" y="4995863"/>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28677"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828677" y="2114868"/>
            <a:ext cx="9507311" cy="5350804"/>
          </a:xfrm>
          <a:prstGeom prst="rect">
            <a:avLst/>
          </a:prstGeom>
        </p:spPr>
        <p:txBody>
          <a:bodyPr/>
          <a:lstStyle>
            <a:lvl1pPr>
              <a:defRPr sz="4480"/>
            </a:lvl1pPr>
            <a:lvl2pPr>
              <a:defRPr sz="3840"/>
            </a:lvl2pPr>
            <a:lvl3pPr>
              <a:defRPr sz="3200"/>
            </a:lvl3pPr>
            <a:lvl4pPr>
              <a:defRPr sz="288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7">
            <a:extLst>
              <a:ext uri="{FF2B5EF4-FFF2-40B4-BE49-F238E27FC236}">
                <a16:creationId xmlns:a16="http://schemas.microsoft.com/office/drawing/2014/main" id="{39F114CE-A71F-1948-827E-49A3094760C8}"/>
              </a:ext>
            </a:extLst>
          </p:cNvPr>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9" name="Text Placeholder 17">
            <a:extLst>
              <a:ext uri="{FF2B5EF4-FFF2-40B4-BE49-F238E27FC236}">
                <a16:creationId xmlns:a16="http://schemas.microsoft.com/office/drawing/2014/main" id="{8D1DDD64-E7BD-7D49-BCAB-B2F3B9E6870A}"/>
              </a:ext>
            </a:extLst>
          </p:cNvPr>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20" name="Text Placeholder 17">
            <a:extLst>
              <a:ext uri="{FF2B5EF4-FFF2-40B4-BE49-F238E27FC236}">
                <a16:creationId xmlns:a16="http://schemas.microsoft.com/office/drawing/2014/main" id="{64666489-4827-F540-B563-CD6001CF379C}"/>
              </a:ext>
            </a:extLst>
          </p:cNvPr>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21" name="Straight Connector 20">
            <a:extLst>
              <a:ext uri="{FF2B5EF4-FFF2-40B4-BE49-F238E27FC236}">
                <a16:creationId xmlns:a16="http://schemas.microsoft.com/office/drawing/2014/main" id="{C4769863-E1A1-5948-B595-F73FB9ABEBB5}"/>
              </a:ext>
            </a:extLst>
          </p:cNvPr>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2" name="Text Placeholder 16">
            <a:extLst>
              <a:ext uri="{FF2B5EF4-FFF2-40B4-BE49-F238E27FC236}">
                <a16:creationId xmlns:a16="http://schemas.microsoft.com/office/drawing/2014/main" id="{6441B5AA-7CEE-ED4E-880B-EB8215354E2F}"/>
              </a:ext>
            </a:extLst>
          </p:cNvPr>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24" name="Picture 23">
            <a:extLst>
              <a:ext uri="{FF2B5EF4-FFF2-40B4-BE49-F238E27FC236}">
                <a16:creationId xmlns:a16="http://schemas.microsoft.com/office/drawing/2014/main" id="{8E2AC291-E03D-254B-893B-1467227A90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7717536"/>
            <a:ext cx="1337567" cy="351111"/>
          </a:xfrm>
          <a:prstGeom prst="rect">
            <a:avLst/>
          </a:prstGeom>
        </p:spPr>
      </p:pic>
      <p:sp>
        <p:nvSpPr>
          <p:cNvPr id="32" name="TextBox 31">
            <a:extLst>
              <a:ext uri="{FF2B5EF4-FFF2-40B4-BE49-F238E27FC236}">
                <a16:creationId xmlns:a16="http://schemas.microsoft.com/office/drawing/2014/main" id="{5132AE5D-BE74-2B4E-A98E-089E7E1EA63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14763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and Footer">
    <p:spTree>
      <p:nvGrpSpPr>
        <p:cNvPr id="1" name=""/>
        <p:cNvGrpSpPr/>
        <p:nvPr/>
      </p:nvGrpSpPr>
      <p:grpSpPr>
        <a:xfrm>
          <a:off x="0" y="0"/>
          <a:ext cx="0" cy="0"/>
          <a:chOff x="0" y="0"/>
          <a:chExt cx="0" cy="0"/>
        </a:xfrm>
      </p:grpSpPr>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
        <p:nvSpPr>
          <p:cNvPr id="10" name="Text Placeholder 17">
            <a:extLst>
              <a:ext uri="{FF2B5EF4-FFF2-40B4-BE49-F238E27FC236}">
                <a16:creationId xmlns:a16="http://schemas.microsoft.com/office/drawing/2014/main" id="{14E1B193-F4BB-A246-BAE2-A67C1FFD68F4}"/>
              </a:ext>
            </a:extLst>
          </p:cNvPr>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7" name="Text Placeholder 17">
            <a:extLst>
              <a:ext uri="{FF2B5EF4-FFF2-40B4-BE49-F238E27FC236}">
                <a16:creationId xmlns:a16="http://schemas.microsoft.com/office/drawing/2014/main" id="{06E4D557-733B-F443-B3A6-B791074CF79F}"/>
              </a:ext>
            </a:extLst>
          </p:cNvPr>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9" name="Text Placeholder 17">
            <a:extLst>
              <a:ext uri="{FF2B5EF4-FFF2-40B4-BE49-F238E27FC236}">
                <a16:creationId xmlns:a16="http://schemas.microsoft.com/office/drawing/2014/main" id="{1C424D65-3239-F04F-8F2E-05DE2A88F5EE}"/>
              </a:ext>
            </a:extLst>
          </p:cNvPr>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20" name="Straight Connector 19">
            <a:extLst>
              <a:ext uri="{FF2B5EF4-FFF2-40B4-BE49-F238E27FC236}">
                <a16:creationId xmlns:a16="http://schemas.microsoft.com/office/drawing/2014/main" id="{AE9D294B-177B-CA4F-968B-AB8507BE20A2}"/>
              </a:ext>
            </a:extLst>
          </p:cNvPr>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1" name="Text Placeholder 16">
            <a:extLst>
              <a:ext uri="{FF2B5EF4-FFF2-40B4-BE49-F238E27FC236}">
                <a16:creationId xmlns:a16="http://schemas.microsoft.com/office/drawing/2014/main" id="{39C62EE2-AB79-B646-BBC2-8D46AB17A2AA}"/>
              </a:ext>
            </a:extLst>
          </p:cNvPr>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sp>
        <p:nvSpPr>
          <p:cNvPr id="22" name="TextBox 21">
            <a:extLst>
              <a:ext uri="{FF2B5EF4-FFF2-40B4-BE49-F238E27FC236}">
                <a16:creationId xmlns:a16="http://schemas.microsoft.com/office/drawing/2014/main" id="{EDBA9BD1-EA8F-4D4B-9C32-8916107D447E}"/>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pic>
        <p:nvPicPr>
          <p:cNvPr id="23" name="Picture 22">
            <a:extLst>
              <a:ext uri="{FF2B5EF4-FFF2-40B4-BE49-F238E27FC236}">
                <a16:creationId xmlns:a16="http://schemas.microsoft.com/office/drawing/2014/main" id="{44D34D9A-E924-A148-BD1D-90861F655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7717536"/>
            <a:ext cx="1337567" cy="351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828677"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
        <p:nvSpPr>
          <p:cNvPr id="17" name="Text Placeholder 17">
            <a:extLst>
              <a:ext uri="{FF2B5EF4-FFF2-40B4-BE49-F238E27FC236}">
                <a16:creationId xmlns:a16="http://schemas.microsoft.com/office/drawing/2014/main" id="{7911B2F5-8652-A845-853C-B6722CB9D1BE}"/>
              </a:ext>
            </a:extLst>
          </p:cNvPr>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9" name="Text Placeholder 17">
            <a:extLst>
              <a:ext uri="{FF2B5EF4-FFF2-40B4-BE49-F238E27FC236}">
                <a16:creationId xmlns:a16="http://schemas.microsoft.com/office/drawing/2014/main" id="{006BED06-852C-DB4F-8208-534A3890F7C9}"/>
              </a:ext>
            </a:extLst>
          </p:cNvPr>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20" name="Text Placeholder 17">
            <a:extLst>
              <a:ext uri="{FF2B5EF4-FFF2-40B4-BE49-F238E27FC236}">
                <a16:creationId xmlns:a16="http://schemas.microsoft.com/office/drawing/2014/main" id="{6943AED2-8055-DD44-BFBF-C2DED039DFC5}"/>
              </a:ext>
            </a:extLst>
          </p:cNvPr>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21" name="Straight Connector 20">
            <a:extLst>
              <a:ext uri="{FF2B5EF4-FFF2-40B4-BE49-F238E27FC236}">
                <a16:creationId xmlns:a16="http://schemas.microsoft.com/office/drawing/2014/main" id="{3A8ADC7D-8A64-C141-A7F6-5F1DE4BEDAAA}"/>
              </a:ext>
            </a:extLst>
          </p:cNvPr>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2" name="Text Placeholder 16">
            <a:extLst>
              <a:ext uri="{FF2B5EF4-FFF2-40B4-BE49-F238E27FC236}">
                <a16:creationId xmlns:a16="http://schemas.microsoft.com/office/drawing/2014/main" id="{BA307A0C-295F-2F4F-BB5A-7212C6117BCA}"/>
              </a:ext>
            </a:extLst>
          </p:cNvPr>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sp>
        <p:nvSpPr>
          <p:cNvPr id="23" name="TextBox 22">
            <a:extLst>
              <a:ext uri="{FF2B5EF4-FFF2-40B4-BE49-F238E27FC236}">
                <a16:creationId xmlns:a16="http://schemas.microsoft.com/office/drawing/2014/main" id="{74676B95-6F01-084F-BFE3-2C22F2E6B6F0}"/>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pic>
        <p:nvPicPr>
          <p:cNvPr id="24" name="Picture 23">
            <a:extLst>
              <a:ext uri="{FF2B5EF4-FFF2-40B4-BE49-F238E27FC236}">
                <a16:creationId xmlns:a16="http://schemas.microsoft.com/office/drawing/2014/main" id="{6D95E259-0FD0-224B-A315-DF337D52F7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7717536"/>
            <a:ext cx="1337567" cy="351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7"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828675" y="2114868"/>
            <a:ext cx="4544872" cy="5350804"/>
          </a:xfrm>
          <a:prstGeom prst="rect">
            <a:avLst/>
          </a:prstGeom>
        </p:spPr>
        <p:txBody>
          <a:bodyPr/>
          <a:lstStyle>
            <a:lvl1pPr>
              <a:defRPr sz="4480"/>
            </a:lvl1pPr>
            <a:lvl2pPr>
              <a:defRPr sz="3840"/>
            </a:lvl2pPr>
            <a:lvl3pPr>
              <a:defRPr sz="3200"/>
            </a:lvl3pPr>
            <a:lvl4pPr>
              <a:defRPr sz="2880"/>
            </a:lvl4pPr>
            <a:lvl5pPr>
              <a:defRPr sz="288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sz="half" idx="15"/>
          </p:nvPr>
        </p:nvSpPr>
        <p:spPr>
          <a:xfrm>
            <a:off x="5879289" y="2114868"/>
            <a:ext cx="4544872" cy="5350804"/>
          </a:xfrm>
          <a:prstGeom prst="rect">
            <a:avLst/>
          </a:prstGeom>
        </p:spPr>
        <p:txBody>
          <a:bodyPr/>
          <a:lstStyle>
            <a:lvl1pPr>
              <a:defRPr sz="4480"/>
            </a:lvl1pPr>
            <a:lvl2pPr>
              <a:defRPr sz="3840"/>
            </a:lvl2pPr>
            <a:lvl3pPr>
              <a:defRPr sz="3200"/>
            </a:lvl3pPr>
            <a:lvl4pPr>
              <a:defRPr sz="2880"/>
            </a:lvl4pPr>
            <a:lvl5pPr>
              <a:defRPr sz="288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7">
            <a:extLst>
              <a:ext uri="{FF2B5EF4-FFF2-40B4-BE49-F238E27FC236}">
                <a16:creationId xmlns:a16="http://schemas.microsoft.com/office/drawing/2014/main" id="{1A44294C-7E80-E249-BEA9-CB3CAEFAC840}"/>
              </a:ext>
            </a:extLst>
          </p:cNvPr>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27" name="Text Placeholder 17">
            <a:extLst>
              <a:ext uri="{FF2B5EF4-FFF2-40B4-BE49-F238E27FC236}">
                <a16:creationId xmlns:a16="http://schemas.microsoft.com/office/drawing/2014/main" id="{2F82BB2E-FCAE-5541-B0FD-287161E9BFBB}"/>
              </a:ext>
            </a:extLst>
          </p:cNvPr>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28" name="Text Placeholder 17">
            <a:extLst>
              <a:ext uri="{FF2B5EF4-FFF2-40B4-BE49-F238E27FC236}">
                <a16:creationId xmlns:a16="http://schemas.microsoft.com/office/drawing/2014/main" id="{87409D07-A21A-9E49-B1D4-5A43EBF9FE00}"/>
              </a:ext>
            </a:extLst>
          </p:cNvPr>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29" name="Straight Connector 28">
            <a:extLst>
              <a:ext uri="{FF2B5EF4-FFF2-40B4-BE49-F238E27FC236}">
                <a16:creationId xmlns:a16="http://schemas.microsoft.com/office/drawing/2014/main" id="{A440B304-394F-444B-8332-FFF7658F5E42}"/>
              </a:ext>
            </a:extLst>
          </p:cNvPr>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0" name="Text Placeholder 16">
            <a:extLst>
              <a:ext uri="{FF2B5EF4-FFF2-40B4-BE49-F238E27FC236}">
                <a16:creationId xmlns:a16="http://schemas.microsoft.com/office/drawing/2014/main" id="{CE61ABD1-91E8-0843-B203-B87A75080E06}"/>
              </a:ext>
            </a:extLst>
          </p:cNvPr>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sp>
        <p:nvSpPr>
          <p:cNvPr id="31" name="TextBox 30">
            <a:extLst>
              <a:ext uri="{FF2B5EF4-FFF2-40B4-BE49-F238E27FC236}">
                <a16:creationId xmlns:a16="http://schemas.microsoft.com/office/drawing/2014/main" id="{4D6E1E4A-FA4E-2943-9D56-20EB93D2097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pic>
        <p:nvPicPr>
          <p:cNvPr id="32" name="Picture 31">
            <a:extLst>
              <a:ext uri="{FF2B5EF4-FFF2-40B4-BE49-F238E27FC236}">
                <a16:creationId xmlns:a16="http://schemas.microsoft.com/office/drawing/2014/main" id="{42C0050E-DCBD-8842-8D09-F9690E93B6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7717536"/>
            <a:ext cx="1337567" cy="351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hoto Collage">
    <p:spTree>
      <p:nvGrpSpPr>
        <p:cNvPr id="1" name=""/>
        <p:cNvGrpSpPr/>
        <p:nvPr/>
      </p:nvGrpSpPr>
      <p:grpSpPr>
        <a:xfrm>
          <a:off x="0" y="0"/>
          <a:ext cx="0" cy="0"/>
          <a:chOff x="0" y="0"/>
          <a:chExt cx="0" cy="0"/>
        </a:xfrm>
      </p:grpSpPr>
      <p:sp>
        <p:nvSpPr>
          <p:cNvPr id="2" name="Title 1"/>
          <p:cNvSpPr>
            <a:spLocks noGrp="1"/>
          </p:cNvSpPr>
          <p:nvPr>
            <p:ph type="title"/>
          </p:nvPr>
        </p:nvSpPr>
        <p:spPr>
          <a:xfrm>
            <a:off x="828677"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
        <p:nvSpPr>
          <p:cNvPr id="16" name="Rectangle 15"/>
          <p:cNvSpPr/>
          <p:nvPr userDrawn="1"/>
        </p:nvSpPr>
        <p:spPr>
          <a:xfrm>
            <a:off x="-244388" y="1618670"/>
            <a:ext cx="11496722" cy="5835431"/>
          </a:xfrm>
          <a:prstGeom prst="rect">
            <a:avLst/>
          </a:prstGeom>
          <a:solidFill>
            <a:srgbClr val="A21727"/>
          </a:solidFill>
          <a:ln>
            <a:noFill/>
          </a:ln>
          <a:effectLst>
            <a:glow rad="444500">
              <a:schemeClr val="tx1">
                <a:lumMod val="95000"/>
                <a:lumOff val="5000"/>
                <a:alpha val="3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2880"/>
          </a:p>
        </p:txBody>
      </p:sp>
      <p:sp>
        <p:nvSpPr>
          <p:cNvPr id="17" name="Text Placeholder 17">
            <a:extLst>
              <a:ext uri="{FF2B5EF4-FFF2-40B4-BE49-F238E27FC236}">
                <a16:creationId xmlns:a16="http://schemas.microsoft.com/office/drawing/2014/main" id="{A0E3DB2D-5E52-5541-8C4C-8FE6B8378E98}"/>
              </a:ext>
            </a:extLst>
          </p:cNvPr>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20" name="Text Placeholder 17">
            <a:extLst>
              <a:ext uri="{FF2B5EF4-FFF2-40B4-BE49-F238E27FC236}">
                <a16:creationId xmlns:a16="http://schemas.microsoft.com/office/drawing/2014/main" id="{8A33A00E-DD2F-2540-AD30-DBBFE9EACA20}"/>
              </a:ext>
            </a:extLst>
          </p:cNvPr>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21" name="Text Placeholder 17">
            <a:extLst>
              <a:ext uri="{FF2B5EF4-FFF2-40B4-BE49-F238E27FC236}">
                <a16:creationId xmlns:a16="http://schemas.microsoft.com/office/drawing/2014/main" id="{90C2FA2A-913C-1A42-A7DE-92B2746DA5D8}"/>
              </a:ext>
            </a:extLst>
          </p:cNvPr>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22" name="Straight Connector 21">
            <a:extLst>
              <a:ext uri="{FF2B5EF4-FFF2-40B4-BE49-F238E27FC236}">
                <a16:creationId xmlns:a16="http://schemas.microsoft.com/office/drawing/2014/main" id="{ACE62ADA-7AE3-164D-AF7A-8F79E91841F4}"/>
              </a:ext>
            </a:extLst>
          </p:cNvPr>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6">
            <a:extLst>
              <a:ext uri="{FF2B5EF4-FFF2-40B4-BE49-F238E27FC236}">
                <a16:creationId xmlns:a16="http://schemas.microsoft.com/office/drawing/2014/main" id="{8E338969-0EA7-E444-AF53-EA164272DC47}"/>
              </a:ext>
            </a:extLst>
          </p:cNvPr>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sp>
        <p:nvSpPr>
          <p:cNvPr id="24" name="TextBox 23">
            <a:extLst>
              <a:ext uri="{FF2B5EF4-FFF2-40B4-BE49-F238E27FC236}">
                <a16:creationId xmlns:a16="http://schemas.microsoft.com/office/drawing/2014/main" id="{01B8B329-6556-8847-A96A-DA22BB6CC99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pic>
        <p:nvPicPr>
          <p:cNvPr id="25" name="Picture 24">
            <a:extLst>
              <a:ext uri="{FF2B5EF4-FFF2-40B4-BE49-F238E27FC236}">
                <a16:creationId xmlns:a16="http://schemas.microsoft.com/office/drawing/2014/main" id="{A34396A7-A597-E740-A401-E714C1C3B3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7717536"/>
            <a:ext cx="1337567" cy="3511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Rectangle 2"/>
          <p:cNvSpPr/>
          <p:nvPr userDrawn="1"/>
        </p:nvSpPr>
        <p:spPr>
          <a:xfrm>
            <a:off x="0" y="1"/>
            <a:ext cx="9525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02"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22395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3" r:id="rId5"/>
    <p:sldLayoutId id="2147483664" r:id="rId6"/>
    <p:sldLayoutId id="2147483665" r:id="rId7"/>
    <p:sldLayoutId id="2147483666" r:id="rId8"/>
    <p:sldLayoutId id="2147483655" r:id="rId9"/>
    <p:sldLayoutId id="2147483659" r:id="rId10"/>
    <p:sldLayoutId id="21474836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731502" rtl="0" eaLnBrk="1" latinLnBrk="0" hangingPunct="1">
        <a:spcBef>
          <a:spcPct val="0"/>
        </a:spcBef>
        <a:buNone/>
        <a:defRPr sz="4480" b="0" i="0" kern="1200" cap="all" baseline="0">
          <a:solidFill>
            <a:srgbClr val="B01C32"/>
          </a:solidFill>
          <a:latin typeface="Century Gothic" charset="0"/>
          <a:ea typeface="+mj-ea"/>
          <a:cs typeface="Avenir Roman"/>
        </a:defRPr>
      </a:lvl1pPr>
    </p:titleStyle>
    <p:body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56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320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320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320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02" rtl="0" eaLnBrk="1" latinLnBrk="0" hangingPunct="1">
        <a:defRPr sz="2880" kern="1200">
          <a:solidFill>
            <a:schemeClr val="tx1"/>
          </a:solidFill>
          <a:latin typeface="+mn-lt"/>
          <a:ea typeface="+mn-ea"/>
          <a:cs typeface="+mn-cs"/>
        </a:defRPr>
      </a:lvl1pPr>
      <a:lvl2pPr marL="731502" algn="l" defTabSz="731502" rtl="0" eaLnBrk="1" latinLnBrk="0" hangingPunct="1">
        <a:defRPr sz="2880" kern="1200">
          <a:solidFill>
            <a:schemeClr val="tx1"/>
          </a:solidFill>
          <a:latin typeface="+mn-lt"/>
          <a:ea typeface="+mn-ea"/>
          <a:cs typeface="+mn-cs"/>
        </a:defRPr>
      </a:lvl2pPr>
      <a:lvl3pPr marL="1463003" algn="l" defTabSz="731502" rtl="0" eaLnBrk="1" latinLnBrk="0" hangingPunct="1">
        <a:defRPr sz="2880" kern="1200">
          <a:solidFill>
            <a:schemeClr val="tx1"/>
          </a:solidFill>
          <a:latin typeface="+mn-lt"/>
          <a:ea typeface="+mn-ea"/>
          <a:cs typeface="+mn-cs"/>
        </a:defRPr>
      </a:lvl3pPr>
      <a:lvl4pPr marL="2194505" algn="l" defTabSz="731502" rtl="0" eaLnBrk="1" latinLnBrk="0" hangingPunct="1">
        <a:defRPr sz="2880" kern="1200">
          <a:solidFill>
            <a:schemeClr val="tx1"/>
          </a:solidFill>
          <a:latin typeface="+mn-lt"/>
          <a:ea typeface="+mn-ea"/>
          <a:cs typeface="+mn-cs"/>
        </a:defRPr>
      </a:lvl4pPr>
      <a:lvl5pPr marL="2926007" algn="l" defTabSz="731502" rtl="0" eaLnBrk="1" latinLnBrk="0" hangingPunct="1">
        <a:defRPr sz="2880" kern="1200">
          <a:solidFill>
            <a:schemeClr val="tx1"/>
          </a:solidFill>
          <a:latin typeface="+mn-lt"/>
          <a:ea typeface="+mn-ea"/>
          <a:cs typeface="+mn-cs"/>
        </a:defRPr>
      </a:lvl5pPr>
      <a:lvl6pPr marL="3657509" algn="l" defTabSz="731502" rtl="0" eaLnBrk="1" latinLnBrk="0" hangingPunct="1">
        <a:defRPr sz="2880" kern="1200">
          <a:solidFill>
            <a:schemeClr val="tx1"/>
          </a:solidFill>
          <a:latin typeface="+mn-lt"/>
          <a:ea typeface="+mn-ea"/>
          <a:cs typeface="+mn-cs"/>
        </a:defRPr>
      </a:lvl6pPr>
      <a:lvl7pPr marL="4389010" algn="l" defTabSz="731502" rtl="0" eaLnBrk="1" latinLnBrk="0" hangingPunct="1">
        <a:defRPr sz="2880" kern="1200">
          <a:solidFill>
            <a:schemeClr val="tx1"/>
          </a:solidFill>
          <a:latin typeface="+mn-lt"/>
          <a:ea typeface="+mn-ea"/>
          <a:cs typeface="+mn-cs"/>
        </a:defRPr>
      </a:lvl7pPr>
      <a:lvl8pPr marL="5120512" algn="l" defTabSz="731502" rtl="0" eaLnBrk="1" latinLnBrk="0" hangingPunct="1">
        <a:defRPr sz="2880" kern="1200">
          <a:solidFill>
            <a:schemeClr val="tx1"/>
          </a:solidFill>
          <a:latin typeface="+mn-lt"/>
          <a:ea typeface="+mn-ea"/>
          <a:cs typeface="+mn-cs"/>
        </a:defRPr>
      </a:lvl8pPr>
      <a:lvl9pPr marL="5852014" algn="l" defTabSz="731502"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0A33-4718-D615-904C-964E834683EB}"/>
              </a:ext>
            </a:extLst>
          </p:cNvPr>
          <p:cNvSpPr>
            <a:spLocks noGrp="1"/>
          </p:cNvSpPr>
          <p:nvPr>
            <p:ph type="title"/>
          </p:nvPr>
        </p:nvSpPr>
        <p:spPr>
          <a:xfrm>
            <a:off x="865707" y="2679104"/>
            <a:ext cx="9595485" cy="659444"/>
          </a:xfrm>
        </p:spPr>
        <p:txBody>
          <a:bodyPr/>
          <a:lstStyle/>
          <a:p>
            <a:pPr algn="ctr"/>
            <a:r>
              <a:rPr lang="en-US" sz="2400" dirty="0"/>
              <a:t>Technology Solutions Analyst Intern Prompt Report</a:t>
            </a:r>
            <a:br>
              <a:rPr lang="en-US" sz="2400" dirty="0"/>
            </a:br>
            <a:r>
              <a:rPr lang="en-US" sz="2000" dirty="0"/>
              <a:t>Machine learning and deep learning</a:t>
            </a:r>
            <a:endParaRPr lang="en-US" sz="2400" dirty="0"/>
          </a:p>
        </p:txBody>
      </p:sp>
      <p:sp>
        <p:nvSpPr>
          <p:cNvPr id="3" name="Content Placeholder 2">
            <a:extLst>
              <a:ext uri="{FF2B5EF4-FFF2-40B4-BE49-F238E27FC236}">
                <a16:creationId xmlns:a16="http://schemas.microsoft.com/office/drawing/2014/main" id="{3F526468-C57F-FEA4-91A3-490DE1323B54}"/>
              </a:ext>
            </a:extLst>
          </p:cNvPr>
          <p:cNvSpPr>
            <a:spLocks noGrp="1"/>
          </p:cNvSpPr>
          <p:nvPr>
            <p:ph sz="half" idx="1"/>
          </p:nvPr>
        </p:nvSpPr>
        <p:spPr>
          <a:xfrm>
            <a:off x="828677" y="3993204"/>
            <a:ext cx="9507311" cy="1859529"/>
          </a:xfrm>
        </p:spPr>
        <p:txBody>
          <a:bodyPr/>
          <a:lstStyle/>
          <a:p>
            <a:pPr marL="0" indent="0" algn="ctr">
              <a:buNone/>
            </a:pPr>
            <a:r>
              <a:rPr lang="en-US" sz="2400" dirty="0" err="1"/>
              <a:t>Yidi</a:t>
            </a:r>
            <a:r>
              <a:rPr lang="en-US" sz="2400" dirty="0"/>
              <a:t> Liu</a:t>
            </a:r>
          </a:p>
          <a:p>
            <a:pPr marL="0" indent="0" algn="ctr">
              <a:buNone/>
            </a:pPr>
            <a:r>
              <a:rPr lang="en-US" sz="2400" dirty="0"/>
              <a:t>Dec.3</a:t>
            </a:r>
            <a:r>
              <a:rPr lang="en-US" sz="2400" baseline="30000" dirty="0"/>
              <a:t>rd</a:t>
            </a:r>
            <a:r>
              <a:rPr lang="en-US" sz="2400" dirty="0"/>
              <a:t> 2023</a:t>
            </a:r>
          </a:p>
        </p:txBody>
      </p:sp>
      <p:sp>
        <p:nvSpPr>
          <p:cNvPr id="7" name="Text Placeholder 6">
            <a:extLst>
              <a:ext uri="{FF2B5EF4-FFF2-40B4-BE49-F238E27FC236}">
                <a16:creationId xmlns:a16="http://schemas.microsoft.com/office/drawing/2014/main" id="{DAEB94CF-9436-9D14-9684-21EC6F3EED8D}"/>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54339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err="1"/>
              <a:t>Poc</a:t>
            </a:r>
            <a:r>
              <a:rPr lang="en-US" sz="4000" dirty="0"/>
              <a:t> demonstration</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0DD5FAF-02D0-5F05-B480-43FFA020C5A9}"/>
              </a:ext>
            </a:extLst>
          </p:cNvPr>
          <p:cNvPicPr>
            <a:picLocks noChangeAspect="1"/>
          </p:cNvPicPr>
          <p:nvPr/>
        </p:nvPicPr>
        <p:blipFill>
          <a:blip r:embed="rId3"/>
          <a:stretch>
            <a:fillRect/>
          </a:stretch>
        </p:blipFill>
        <p:spPr>
          <a:xfrm>
            <a:off x="828677" y="1653344"/>
            <a:ext cx="4480726" cy="5533888"/>
          </a:xfrm>
          <a:prstGeom prst="rect">
            <a:avLst/>
          </a:prstGeom>
        </p:spPr>
      </p:pic>
      <p:pic>
        <p:nvPicPr>
          <p:cNvPr id="10" name="Picture 9">
            <a:extLst>
              <a:ext uri="{FF2B5EF4-FFF2-40B4-BE49-F238E27FC236}">
                <a16:creationId xmlns:a16="http://schemas.microsoft.com/office/drawing/2014/main" id="{A9ADDF30-763F-E672-7C62-DE6A4CB8519D}"/>
              </a:ext>
            </a:extLst>
          </p:cNvPr>
          <p:cNvPicPr>
            <a:picLocks noChangeAspect="1"/>
          </p:cNvPicPr>
          <p:nvPr/>
        </p:nvPicPr>
        <p:blipFill>
          <a:blip r:embed="rId4"/>
          <a:stretch>
            <a:fillRect/>
          </a:stretch>
        </p:blipFill>
        <p:spPr>
          <a:xfrm>
            <a:off x="5486400" y="1653344"/>
            <a:ext cx="4730582" cy="5533888"/>
          </a:xfrm>
          <a:prstGeom prst="rect">
            <a:avLst/>
          </a:prstGeom>
        </p:spPr>
      </p:pic>
    </p:spTree>
    <p:extLst>
      <p:ext uri="{BB962C8B-B14F-4D97-AF65-F5344CB8AC3E}">
        <p14:creationId xmlns:p14="http://schemas.microsoft.com/office/powerpoint/2010/main" val="29412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a:xfrm>
            <a:off x="688657" y="3785078"/>
            <a:ext cx="9595485" cy="659444"/>
          </a:xfrm>
        </p:spPr>
        <p:txBody>
          <a:bodyPr/>
          <a:lstStyle/>
          <a:p>
            <a:pPr algn="ctr"/>
            <a:r>
              <a:rPr lang="en-US" sz="4000" dirty="0"/>
              <a:t>Thank you!</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2357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Information</a:t>
            </a:r>
          </a:p>
        </p:txBody>
      </p:sp>
      <p:sp>
        <p:nvSpPr>
          <p:cNvPr id="3" name="Content Placeholder 2">
            <a:extLst>
              <a:ext uri="{FF2B5EF4-FFF2-40B4-BE49-F238E27FC236}">
                <a16:creationId xmlns:a16="http://schemas.microsoft.com/office/drawing/2014/main" id="{671FA83F-F26F-CA10-29F0-342F53B72DE9}"/>
              </a:ext>
            </a:extLst>
          </p:cNvPr>
          <p:cNvSpPr>
            <a:spLocks noGrp="1"/>
          </p:cNvSpPr>
          <p:nvPr>
            <p:ph sz="half" idx="1"/>
          </p:nvPr>
        </p:nvSpPr>
        <p:spPr>
          <a:xfrm>
            <a:off x="828677" y="1500860"/>
            <a:ext cx="9507311" cy="659444"/>
          </a:xfrm>
        </p:spPr>
        <p:txBody>
          <a:bodyPr/>
          <a:lstStyle/>
          <a:p>
            <a:pPr marL="0" indent="0">
              <a:buNone/>
            </a:pPr>
            <a:r>
              <a:rPr lang="en-US" sz="2000" dirty="0"/>
              <a:t>Repo: https://github.com/EdLiuNE/2023-Cotiviti-Prompt</a:t>
            </a:r>
          </a:p>
        </p:txBody>
      </p:sp>
      <p:sp>
        <p:nvSpPr>
          <p:cNvPr id="4" name="Text Placeholder 3">
            <a:extLst>
              <a:ext uri="{FF2B5EF4-FFF2-40B4-BE49-F238E27FC236}">
                <a16:creationId xmlns:a16="http://schemas.microsoft.com/office/drawing/2014/main" id="{67DD9AB1-E354-2899-30F8-A7BF1ACADB8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A69FDDB-5CFE-A3B2-99D5-8F19E0CC7CD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5F852894-799A-D442-6037-5447D3A241F7}"/>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dirty="0"/>
          </a:p>
        </p:txBody>
      </p:sp>
      <p:pic>
        <p:nvPicPr>
          <p:cNvPr id="9" name="Picture 8">
            <a:extLst>
              <a:ext uri="{FF2B5EF4-FFF2-40B4-BE49-F238E27FC236}">
                <a16:creationId xmlns:a16="http://schemas.microsoft.com/office/drawing/2014/main" id="{F882A8E1-3EBE-F0C2-2AAE-325ED922EAB1}"/>
              </a:ext>
            </a:extLst>
          </p:cNvPr>
          <p:cNvPicPr>
            <a:picLocks noChangeAspect="1"/>
          </p:cNvPicPr>
          <p:nvPr/>
        </p:nvPicPr>
        <p:blipFill>
          <a:blip r:embed="rId3"/>
          <a:stretch>
            <a:fillRect/>
          </a:stretch>
        </p:blipFill>
        <p:spPr>
          <a:xfrm>
            <a:off x="4357686" y="2264598"/>
            <a:ext cx="2152650" cy="838200"/>
          </a:xfrm>
          <a:prstGeom prst="rect">
            <a:avLst/>
          </a:prstGeom>
        </p:spPr>
      </p:pic>
      <p:pic>
        <p:nvPicPr>
          <p:cNvPr id="11" name="Picture 10">
            <a:extLst>
              <a:ext uri="{FF2B5EF4-FFF2-40B4-BE49-F238E27FC236}">
                <a16:creationId xmlns:a16="http://schemas.microsoft.com/office/drawing/2014/main" id="{857135BB-5945-4514-E05F-3F52595709E2}"/>
              </a:ext>
            </a:extLst>
          </p:cNvPr>
          <p:cNvPicPr>
            <a:picLocks noChangeAspect="1"/>
          </p:cNvPicPr>
          <p:nvPr/>
        </p:nvPicPr>
        <p:blipFill>
          <a:blip r:embed="rId4"/>
          <a:stretch>
            <a:fillRect/>
          </a:stretch>
        </p:blipFill>
        <p:spPr>
          <a:xfrm>
            <a:off x="4372544" y="3543594"/>
            <a:ext cx="1409700" cy="828675"/>
          </a:xfrm>
          <a:prstGeom prst="rect">
            <a:avLst/>
          </a:prstGeom>
        </p:spPr>
      </p:pic>
      <p:pic>
        <p:nvPicPr>
          <p:cNvPr id="13" name="Picture 12">
            <a:extLst>
              <a:ext uri="{FF2B5EF4-FFF2-40B4-BE49-F238E27FC236}">
                <a16:creationId xmlns:a16="http://schemas.microsoft.com/office/drawing/2014/main" id="{DAE6BBB5-C333-3632-3CFD-CC679649D4F8}"/>
              </a:ext>
            </a:extLst>
          </p:cNvPr>
          <p:cNvPicPr>
            <a:picLocks noChangeAspect="1"/>
          </p:cNvPicPr>
          <p:nvPr/>
        </p:nvPicPr>
        <p:blipFill>
          <a:blip r:embed="rId5"/>
          <a:stretch>
            <a:fillRect/>
          </a:stretch>
        </p:blipFill>
        <p:spPr>
          <a:xfrm>
            <a:off x="4453619" y="6069297"/>
            <a:ext cx="2257425" cy="838200"/>
          </a:xfrm>
          <a:prstGeom prst="rect">
            <a:avLst/>
          </a:prstGeom>
        </p:spPr>
      </p:pic>
      <p:sp>
        <p:nvSpPr>
          <p:cNvPr id="14" name="Content Placeholder 2">
            <a:extLst>
              <a:ext uri="{FF2B5EF4-FFF2-40B4-BE49-F238E27FC236}">
                <a16:creationId xmlns:a16="http://schemas.microsoft.com/office/drawing/2014/main" id="{035F8C0F-CE9E-4490-7941-57756DC4923C}"/>
              </a:ext>
            </a:extLst>
          </p:cNvPr>
          <p:cNvSpPr txBox="1">
            <a:spLocks/>
          </p:cNvSpPr>
          <p:nvPr/>
        </p:nvSpPr>
        <p:spPr>
          <a:xfrm>
            <a:off x="828677" y="2472725"/>
            <a:ext cx="2820213"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sz="2000" b="1" dirty="0"/>
              <a:t>Written Report:</a:t>
            </a:r>
          </a:p>
        </p:txBody>
      </p:sp>
      <p:sp>
        <p:nvSpPr>
          <p:cNvPr id="15" name="Content Placeholder 2">
            <a:extLst>
              <a:ext uri="{FF2B5EF4-FFF2-40B4-BE49-F238E27FC236}">
                <a16:creationId xmlns:a16="http://schemas.microsoft.com/office/drawing/2014/main" id="{DB7E0384-6FB6-FABC-9D63-29CA56B0B450}"/>
              </a:ext>
            </a:extLst>
          </p:cNvPr>
          <p:cNvSpPr txBox="1">
            <a:spLocks/>
          </p:cNvSpPr>
          <p:nvPr/>
        </p:nvSpPr>
        <p:spPr>
          <a:xfrm>
            <a:off x="828677" y="3538516"/>
            <a:ext cx="2820213"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sz="2000" b="1" dirty="0"/>
              <a:t>Hackathon</a:t>
            </a:r>
          </a:p>
          <a:p>
            <a:pPr marL="0" indent="0">
              <a:buFont typeface="Arial"/>
              <a:buNone/>
            </a:pPr>
            <a:r>
              <a:rPr lang="en-US" sz="2000" b="1" dirty="0"/>
              <a:t>Proof of Concept:</a:t>
            </a:r>
          </a:p>
        </p:txBody>
      </p:sp>
      <p:sp>
        <p:nvSpPr>
          <p:cNvPr id="16" name="Content Placeholder 2">
            <a:extLst>
              <a:ext uri="{FF2B5EF4-FFF2-40B4-BE49-F238E27FC236}">
                <a16:creationId xmlns:a16="http://schemas.microsoft.com/office/drawing/2014/main" id="{1AFB2DFB-B382-3AC0-69F8-5934F54F4627}"/>
              </a:ext>
            </a:extLst>
          </p:cNvPr>
          <p:cNvSpPr txBox="1">
            <a:spLocks/>
          </p:cNvSpPr>
          <p:nvPr/>
        </p:nvSpPr>
        <p:spPr>
          <a:xfrm>
            <a:off x="828676" y="6035538"/>
            <a:ext cx="2820213"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sz="2000" dirty="0"/>
              <a:t>Helper Data:</a:t>
            </a:r>
          </a:p>
        </p:txBody>
      </p:sp>
      <p:sp>
        <p:nvSpPr>
          <p:cNvPr id="17" name="Content Placeholder 2">
            <a:extLst>
              <a:ext uri="{FF2B5EF4-FFF2-40B4-BE49-F238E27FC236}">
                <a16:creationId xmlns:a16="http://schemas.microsoft.com/office/drawing/2014/main" id="{BC518BC4-63EF-8BC9-D27A-832FCE94B621}"/>
              </a:ext>
            </a:extLst>
          </p:cNvPr>
          <p:cNvSpPr txBox="1">
            <a:spLocks/>
          </p:cNvSpPr>
          <p:nvPr/>
        </p:nvSpPr>
        <p:spPr>
          <a:xfrm>
            <a:off x="828677" y="4969747"/>
            <a:ext cx="451403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sz="2000" b="1" dirty="0"/>
              <a:t>Recorded Video:                     </a:t>
            </a:r>
            <a:r>
              <a:rPr lang="en-US" sz="1600" dirty="0"/>
              <a:t>WIP</a:t>
            </a:r>
            <a:r>
              <a:rPr lang="en-US" sz="2000" b="1" dirty="0"/>
              <a:t>        </a:t>
            </a:r>
          </a:p>
        </p:txBody>
      </p:sp>
    </p:spTree>
    <p:extLst>
      <p:ext uri="{BB962C8B-B14F-4D97-AF65-F5344CB8AC3E}">
        <p14:creationId xmlns:p14="http://schemas.microsoft.com/office/powerpoint/2010/main" val="71336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Abstract</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r>
              <a:rPr lang="en-US" dirty="0"/>
              <a:t>https://www.wordstream.com/blog/ws/2017/07/28/machine-learning-applications</a:t>
            </a:r>
          </a:p>
        </p:txBody>
      </p:sp>
      <p:sp>
        <p:nvSpPr>
          <p:cNvPr id="8" name="AutoShape 2" descr="Machine learning diagram">
            <a:extLst>
              <a:ext uri="{FF2B5EF4-FFF2-40B4-BE49-F238E27FC236}">
                <a16:creationId xmlns:a16="http://schemas.microsoft.com/office/drawing/2014/main" id="{CD663115-C9E2-1639-0114-CB32C0C2FC9C}"/>
              </a:ext>
            </a:extLst>
          </p:cNvPr>
          <p:cNvSpPr>
            <a:spLocks noChangeAspect="1" noChangeArrowheads="1"/>
          </p:cNvSpPr>
          <p:nvPr/>
        </p:nvSpPr>
        <p:spPr bwMode="auto">
          <a:xfrm>
            <a:off x="2338251" y="3962399"/>
            <a:ext cx="3300549" cy="33005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10 Companies Using Machine Learning in Cool Ways">
            <a:extLst>
              <a:ext uri="{FF2B5EF4-FFF2-40B4-BE49-F238E27FC236}">
                <a16:creationId xmlns:a16="http://schemas.microsoft.com/office/drawing/2014/main" id="{A62FF51E-310D-855E-EABB-230D613A2737}"/>
              </a:ext>
            </a:extLst>
          </p:cNvPr>
          <p:cNvSpPr>
            <a:spLocks noChangeAspect="1" noChangeArrowheads="1"/>
          </p:cNvSpPr>
          <p:nvPr/>
        </p:nvSpPr>
        <p:spPr bwMode="auto">
          <a:xfrm>
            <a:off x="53340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22B676AA-5B5A-1EF3-4ED0-AF4268A4D7B1}"/>
              </a:ext>
            </a:extLst>
          </p:cNvPr>
          <p:cNvPicPr>
            <a:picLocks noChangeAspect="1"/>
          </p:cNvPicPr>
          <p:nvPr/>
        </p:nvPicPr>
        <p:blipFill>
          <a:blip r:embed="rId3"/>
          <a:stretch>
            <a:fillRect/>
          </a:stretch>
        </p:blipFill>
        <p:spPr>
          <a:xfrm>
            <a:off x="1252241" y="1468945"/>
            <a:ext cx="7823920" cy="5596509"/>
          </a:xfrm>
          <a:prstGeom prst="rect">
            <a:avLst/>
          </a:prstGeom>
        </p:spPr>
      </p:pic>
    </p:spTree>
    <p:extLst>
      <p:ext uri="{BB962C8B-B14F-4D97-AF65-F5344CB8AC3E}">
        <p14:creationId xmlns:p14="http://schemas.microsoft.com/office/powerpoint/2010/main" val="218736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Background and concept</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r>
              <a:rPr lang="en-US" dirty="0"/>
              <a:t>https://thedatascientist.com/what-deep-learning-is-and-isnt/</a:t>
            </a:r>
          </a:p>
          <a:p>
            <a:r>
              <a:rPr lang="en-US" dirty="0"/>
              <a:t>https://www.researchgate.net/figure/Machine-learning-algorithms-Colored-categories-specifically-bold-font-algorithms-are_fig1_362089646</a:t>
            </a:r>
          </a:p>
        </p:txBody>
      </p:sp>
      <p:pic>
        <p:nvPicPr>
          <p:cNvPr id="5" name="Picture 4">
            <a:extLst>
              <a:ext uri="{FF2B5EF4-FFF2-40B4-BE49-F238E27FC236}">
                <a16:creationId xmlns:a16="http://schemas.microsoft.com/office/drawing/2014/main" id="{D13CA07E-7E98-028F-13B6-6B09A484D6BC}"/>
              </a:ext>
            </a:extLst>
          </p:cNvPr>
          <p:cNvPicPr>
            <a:picLocks noChangeAspect="1"/>
          </p:cNvPicPr>
          <p:nvPr/>
        </p:nvPicPr>
        <p:blipFill>
          <a:blip r:embed="rId3"/>
          <a:stretch>
            <a:fillRect/>
          </a:stretch>
        </p:blipFill>
        <p:spPr>
          <a:xfrm>
            <a:off x="1055730" y="1511318"/>
            <a:ext cx="7321788" cy="4163569"/>
          </a:xfrm>
          <a:prstGeom prst="rect">
            <a:avLst/>
          </a:prstGeom>
        </p:spPr>
      </p:pic>
      <p:pic>
        <p:nvPicPr>
          <p:cNvPr id="8" name="Picture 7">
            <a:extLst>
              <a:ext uri="{FF2B5EF4-FFF2-40B4-BE49-F238E27FC236}">
                <a16:creationId xmlns:a16="http://schemas.microsoft.com/office/drawing/2014/main" id="{DB30E5DC-3311-D1DE-42BE-8C3BC47B3AE8}"/>
              </a:ext>
            </a:extLst>
          </p:cNvPr>
          <p:cNvPicPr>
            <a:picLocks noChangeAspect="1"/>
          </p:cNvPicPr>
          <p:nvPr/>
        </p:nvPicPr>
        <p:blipFill>
          <a:blip r:embed="rId4"/>
          <a:stretch>
            <a:fillRect/>
          </a:stretch>
        </p:blipFill>
        <p:spPr>
          <a:xfrm>
            <a:off x="4716624" y="4632417"/>
            <a:ext cx="5376787" cy="2018243"/>
          </a:xfrm>
          <a:prstGeom prst="rect">
            <a:avLst/>
          </a:prstGeom>
        </p:spPr>
      </p:pic>
      <p:cxnSp>
        <p:nvCxnSpPr>
          <p:cNvPr id="10" name="Connector: Elbow 9">
            <a:extLst>
              <a:ext uri="{FF2B5EF4-FFF2-40B4-BE49-F238E27FC236}">
                <a16:creationId xmlns:a16="http://schemas.microsoft.com/office/drawing/2014/main" id="{FAEC7F7A-DD54-D12C-231D-1DAC7C336309}"/>
              </a:ext>
            </a:extLst>
          </p:cNvPr>
          <p:cNvCxnSpPr>
            <a:cxnSpLocks/>
            <a:stCxn id="12" idx="4"/>
            <a:endCxn id="8" idx="1"/>
          </p:cNvCxnSpPr>
          <p:nvPr/>
        </p:nvCxnSpPr>
        <p:spPr>
          <a:xfrm rot="16200000" flipH="1">
            <a:off x="3790664" y="4715578"/>
            <a:ext cx="1054153" cy="797767"/>
          </a:xfrm>
          <a:prstGeom prst="bentConnector2">
            <a:avLst/>
          </a:prstGeom>
          <a:ln w="412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B9337D24-50D7-C07A-80C3-C1A5D6EA2334}"/>
              </a:ext>
            </a:extLst>
          </p:cNvPr>
          <p:cNvSpPr/>
          <p:nvPr/>
        </p:nvSpPr>
        <p:spPr>
          <a:xfrm>
            <a:off x="3331028" y="3751396"/>
            <a:ext cx="1175657" cy="83599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37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Background and concept</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dirty="0"/>
          </a:p>
        </p:txBody>
      </p:sp>
      <p:sp>
        <p:nvSpPr>
          <p:cNvPr id="4" name="Content Placeholder 2">
            <a:extLst>
              <a:ext uri="{FF2B5EF4-FFF2-40B4-BE49-F238E27FC236}">
                <a16:creationId xmlns:a16="http://schemas.microsoft.com/office/drawing/2014/main" id="{292A338E-D0BB-C463-4234-9B931EBB7A06}"/>
              </a:ext>
            </a:extLst>
          </p:cNvPr>
          <p:cNvSpPr txBox="1">
            <a:spLocks/>
          </p:cNvSpPr>
          <p:nvPr/>
        </p:nvSpPr>
        <p:spPr>
          <a:xfrm>
            <a:off x="3854917" y="2302907"/>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6" name="Arrow: Notched Right 5">
            <a:extLst>
              <a:ext uri="{FF2B5EF4-FFF2-40B4-BE49-F238E27FC236}">
                <a16:creationId xmlns:a16="http://schemas.microsoft.com/office/drawing/2014/main" id="{9098616C-DE2D-17E8-C2EF-A1F2FC8877FE}"/>
              </a:ext>
            </a:extLst>
          </p:cNvPr>
          <p:cNvSpPr/>
          <p:nvPr/>
        </p:nvSpPr>
        <p:spPr>
          <a:xfrm>
            <a:off x="4672159" y="2447685"/>
            <a:ext cx="1084217" cy="369888"/>
          </a:xfrm>
          <a:prstGeom prst="notchedRightArrow">
            <a:avLst/>
          </a:prstGeom>
          <a:gradFill>
            <a:gsLst>
              <a:gs pos="0">
                <a:srgbClr val="C0000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22882C54-AF76-9E9D-F03F-09B5947D7268}"/>
              </a:ext>
            </a:extLst>
          </p:cNvPr>
          <p:cNvSpPr txBox="1">
            <a:spLocks/>
          </p:cNvSpPr>
          <p:nvPr/>
        </p:nvSpPr>
        <p:spPr>
          <a:xfrm>
            <a:off x="6082948" y="2231022"/>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y</a:t>
            </a:r>
            <a:endParaRPr lang="en-US" sz="3600" b="1" dirty="0"/>
          </a:p>
        </p:txBody>
      </p:sp>
      <p:sp>
        <p:nvSpPr>
          <p:cNvPr id="22" name="Content Placeholder 2">
            <a:extLst>
              <a:ext uri="{FF2B5EF4-FFF2-40B4-BE49-F238E27FC236}">
                <a16:creationId xmlns:a16="http://schemas.microsoft.com/office/drawing/2014/main" id="{8E96E718-5E3C-6F1F-4BE4-85C51E9916BE}"/>
              </a:ext>
            </a:extLst>
          </p:cNvPr>
          <p:cNvSpPr txBox="1">
            <a:spLocks/>
          </p:cNvSpPr>
          <p:nvPr/>
        </p:nvSpPr>
        <p:spPr>
          <a:xfrm>
            <a:off x="3337397" y="1885166"/>
            <a:ext cx="3912509" cy="417741"/>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2000" b="1" dirty="0"/>
              <a:t>Classification and Prediction</a:t>
            </a:r>
            <a:endParaRPr lang="en-US" sz="2000" b="1" dirty="0"/>
          </a:p>
        </p:txBody>
      </p:sp>
      <p:grpSp>
        <p:nvGrpSpPr>
          <p:cNvPr id="30" name="Group 29">
            <a:extLst>
              <a:ext uri="{FF2B5EF4-FFF2-40B4-BE49-F238E27FC236}">
                <a16:creationId xmlns:a16="http://schemas.microsoft.com/office/drawing/2014/main" id="{F6523213-2F50-6E6C-4941-93BC233A6A3D}"/>
              </a:ext>
            </a:extLst>
          </p:cNvPr>
          <p:cNvGrpSpPr/>
          <p:nvPr/>
        </p:nvGrpSpPr>
        <p:grpSpPr>
          <a:xfrm>
            <a:off x="3854917" y="3319728"/>
            <a:ext cx="2753547" cy="994460"/>
            <a:chOff x="3854917" y="3319728"/>
            <a:chExt cx="2753547" cy="994460"/>
          </a:xfrm>
        </p:grpSpPr>
        <p:sp>
          <p:nvSpPr>
            <p:cNvPr id="11" name="Content Placeholder 2">
              <a:extLst>
                <a:ext uri="{FF2B5EF4-FFF2-40B4-BE49-F238E27FC236}">
                  <a16:creationId xmlns:a16="http://schemas.microsoft.com/office/drawing/2014/main" id="{4B95ECB9-6CF4-A2BC-1A4E-7DA96C6725F0}"/>
                </a:ext>
              </a:extLst>
            </p:cNvPr>
            <p:cNvSpPr txBox="1">
              <a:spLocks/>
            </p:cNvSpPr>
            <p:nvPr/>
          </p:nvSpPr>
          <p:spPr>
            <a:xfrm>
              <a:off x="6026352" y="3654744"/>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13" name="Arrow: Notched Right 12">
              <a:extLst>
                <a:ext uri="{FF2B5EF4-FFF2-40B4-BE49-F238E27FC236}">
                  <a16:creationId xmlns:a16="http://schemas.microsoft.com/office/drawing/2014/main" id="{5A4E3B01-531A-3EBF-E752-9A3DB8AD957D}"/>
                </a:ext>
              </a:extLst>
            </p:cNvPr>
            <p:cNvSpPr/>
            <p:nvPr/>
          </p:nvSpPr>
          <p:spPr>
            <a:xfrm>
              <a:off x="4672159" y="3799522"/>
              <a:ext cx="1084217" cy="369888"/>
            </a:xfrm>
            <a:prstGeom prst="notchedRightArrow">
              <a:avLst/>
            </a:prstGeom>
            <a:gradFill>
              <a:gsLst>
                <a:gs pos="0">
                  <a:srgbClr val="C0000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A82C178D-05B4-9215-D3CC-320910B260CB}"/>
                </a:ext>
              </a:extLst>
            </p:cNvPr>
            <p:cNvSpPr txBox="1">
              <a:spLocks/>
            </p:cNvSpPr>
            <p:nvPr/>
          </p:nvSpPr>
          <p:spPr>
            <a:xfrm>
              <a:off x="3854917" y="3581610"/>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y</a:t>
              </a:r>
              <a:endParaRPr lang="en-US" sz="3600" b="1" dirty="0"/>
            </a:p>
          </p:txBody>
        </p:sp>
        <p:sp>
          <p:nvSpPr>
            <p:cNvPr id="25" name="Content Placeholder 2">
              <a:extLst>
                <a:ext uri="{FF2B5EF4-FFF2-40B4-BE49-F238E27FC236}">
                  <a16:creationId xmlns:a16="http://schemas.microsoft.com/office/drawing/2014/main" id="{FD3FCC2F-874D-1ED8-5CA8-AC0B13E39258}"/>
                </a:ext>
              </a:extLst>
            </p:cNvPr>
            <p:cNvSpPr txBox="1">
              <a:spLocks/>
            </p:cNvSpPr>
            <p:nvPr/>
          </p:nvSpPr>
          <p:spPr>
            <a:xfrm>
              <a:off x="4529795" y="3319728"/>
              <a:ext cx="1403791" cy="441609"/>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2000" b="1" dirty="0"/>
                <a:t>Inference</a:t>
              </a:r>
              <a:endParaRPr lang="en-US" sz="2000" b="1" dirty="0"/>
            </a:p>
          </p:txBody>
        </p:sp>
      </p:grpSp>
      <p:grpSp>
        <p:nvGrpSpPr>
          <p:cNvPr id="31" name="Group 30">
            <a:extLst>
              <a:ext uri="{FF2B5EF4-FFF2-40B4-BE49-F238E27FC236}">
                <a16:creationId xmlns:a16="http://schemas.microsoft.com/office/drawing/2014/main" id="{F54233E0-760E-91F7-9DF0-3F64CAAFF258}"/>
              </a:ext>
            </a:extLst>
          </p:cNvPr>
          <p:cNvGrpSpPr/>
          <p:nvPr/>
        </p:nvGrpSpPr>
        <p:grpSpPr>
          <a:xfrm>
            <a:off x="3854917" y="4605029"/>
            <a:ext cx="2810143" cy="2579542"/>
            <a:chOff x="3854917" y="4605029"/>
            <a:chExt cx="2810143" cy="2579542"/>
          </a:xfrm>
        </p:grpSpPr>
        <p:sp>
          <p:nvSpPr>
            <p:cNvPr id="16" name="Content Placeholder 2">
              <a:extLst>
                <a:ext uri="{FF2B5EF4-FFF2-40B4-BE49-F238E27FC236}">
                  <a16:creationId xmlns:a16="http://schemas.microsoft.com/office/drawing/2014/main" id="{A782EB2A-2052-9376-3333-CFBE0B82B97F}"/>
                </a:ext>
              </a:extLst>
            </p:cNvPr>
            <p:cNvSpPr txBox="1">
              <a:spLocks/>
            </p:cNvSpPr>
            <p:nvPr/>
          </p:nvSpPr>
          <p:spPr>
            <a:xfrm>
              <a:off x="5593241" y="6409777"/>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17" name="Content Placeholder 2">
              <a:extLst>
                <a:ext uri="{FF2B5EF4-FFF2-40B4-BE49-F238E27FC236}">
                  <a16:creationId xmlns:a16="http://schemas.microsoft.com/office/drawing/2014/main" id="{BA8EB492-ECE9-872F-487D-0A63B165373C}"/>
                </a:ext>
              </a:extLst>
            </p:cNvPr>
            <p:cNvSpPr txBox="1">
              <a:spLocks/>
            </p:cNvSpPr>
            <p:nvPr/>
          </p:nvSpPr>
          <p:spPr>
            <a:xfrm>
              <a:off x="5796379" y="5428406"/>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18" name="Content Placeholder 2">
              <a:extLst>
                <a:ext uri="{FF2B5EF4-FFF2-40B4-BE49-F238E27FC236}">
                  <a16:creationId xmlns:a16="http://schemas.microsoft.com/office/drawing/2014/main" id="{98AE7775-4ECC-66AA-948F-795C688E574C}"/>
                </a:ext>
              </a:extLst>
            </p:cNvPr>
            <p:cNvSpPr txBox="1">
              <a:spLocks/>
            </p:cNvSpPr>
            <p:nvPr/>
          </p:nvSpPr>
          <p:spPr>
            <a:xfrm>
              <a:off x="5214267" y="5872639"/>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19" name="Content Placeholder 2">
              <a:extLst>
                <a:ext uri="{FF2B5EF4-FFF2-40B4-BE49-F238E27FC236}">
                  <a16:creationId xmlns:a16="http://schemas.microsoft.com/office/drawing/2014/main" id="{48D25E47-C477-1223-6AF1-45FD06F035D4}"/>
                </a:ext>
              </a:extLst>
            </p:cNvPr>
            <p:cNvSpPr txBox="1">
              <a:spLocks/>
            </p:cNvSpPr>
            <p:nvPr/>
          </p:nvSpPr>
          <p:spPr>
            <a:xfrm>
              <a:off x="4871824" y="5317175"/>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20" name="Content Placeholder 2">
              <a:extLst>
                <a:ext uri="{FF2B5EF4-FFF2-40B4-BE49-F238E27FC236}">
                  <a16:creationId xmlns:a16="http://schemas.microsoft.com/office/drawing/2014/main" id="{64511A5A-C6FE-E8DE-1403-5FB63EB80202}"/>
                </a:ext>
              </a:extLst>
            </p:cNvPr>
            <p:cNvSpPr txBox="1">
              <a:spLocks/>
            </p:cNvSpPr>
            <p:nvPr/>
          </p:nvSpPr>
          <p:spPr>
            <a:xfrm>
              <a:off x="4585102" y="6056940"/>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21" name="Content Placeholder 2">
              <a:extLst>
                <a:ext uri="{FF2B5EF4-FFF2-40B4-BE49-F238E27FC236}">
                  <a16:creationId xmlns:a16="http://schemas.microsoft.com/office/drawing/2014/main" id="{69E7CEFD-4022-3B94-924B-9A964C771EB0}"/>
                </a:ext>
              </a:extLst>
            </p:cNvPr>
            <p:cNvSpPr txBox="1">
              <a:spLocks/>
            </p:cNvSpPr>
            <p:nvPr/>
          </p:nvSpPr>
          <p:spPr>
            <a:xfrm>
              <a:off x="4159075" y="5569952"/>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26" name="Oval 25">
              <a:extLst>
                <a:ext uri="{FF2B5EF4-FFF2-40B4-BE49-F238E27FC236}">
                  <a16:creationId xmlns:a16="http://schemas.microsoft.com/office/drawing/2014/main" id="{595F87FB-13AB-0D1A-905E-4F6235217BA1}"/>
                </a:ext>
              </a:extLst>
            </p:cNvPr>
            <p:cNvSpPr/>
            <p:nvPr/>
          </p:nvSpPr>
          <p:spPr>
            <a:xfrm>
              <a:off x="3854917" y="5113174"/>
              <a:ext cx="2810143" cy="2071397"/>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CE2DF111-DF62-27F6-C535-07A5CDD2354E}"/>
                </a:ext>
              </a:extLst>
            </p:cNvPr>
            <p:cNvSpPr txBox="1">
              <a:spLocks/>
            </p:cNvSpPr>
            <p:nvPr/>
          </p:nvSpPr>
          <p:spPr>
            <a:xfrm>
              <a:off x="4480506" y="4605029"/>
              <a:ext cx="1453080" cy="441609"/>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2000" b="1" dirty="0"/>
                <a:t>Clustering</a:t>
              </a:r>
              <a:endParaRPr lang="en-US" sz="2000" b="1" dirty="0"/>
            </a:p>
          </p:txBody>
        </p:sp>
      </p:grpSp>
      <p:grpSp>
        <p:nvGrpSpPr>
          <p:cNvPr id="32" name="Group 31">
            <a:extLst>
              <a:ext uri="{FF2B5EF4-FFF2-40B4-BE49-F238E27FC236}">
                <a16:creationId xmlns:a16="http://schemas.microsoft.com/office/drawing/2014/main" id="{3EA12B66-87E3-E928-9C06-6F0404E417E8}"/>
              </a:ext>
            </a:extLst>
          </p:cNvPr>
          <p:cNvGrpSpPr/>
          <p:nvPr/>
        </p:nvGrpSpPr>
        <p:grpSpPr>
          <a:xfrm>
            <a:off x="7341961" y="4543439"/>
            <a:ext cx="1453080" cy="1221592"/>
            <a:chOff x="6814422" y="4360514"/>
            <a:chExt cx="1453080" cy="1221592"/>
          </a:xfrm>
        </p:grpSpPr>
        <p:sp>
          <p:nvSpPr>
            <p:cNvPr id="15" name="Content Placeholder 2">
              <a:extLst>
                <a:ext uri="{FF2B5EF4-FFF2-40B4-BE49-F238E27FC236}">
                  <a16:creationId xmlns:a16="http://schemas.microsoft.com/office/drawing/2014/main" id="{244895B5-23B0-18A4-465A-8ECCF9524732}"/>
                </a:ext>
              </a:extLst>
            </p:cNvPr>
            <p:cNvSpPr txBox="1">
              <a:spLocks/>
            </p:cNvSpPr>
            <p:nvPr/>
          </p:nvSpPr>
          <p:spPr>
            <a:xfrm>
              <a:off x="7249906" y="4922662"/>
              <a:ext cx="582112" cy="65944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3600" b="1" dirty="0"/>
                <a:t>X</a:t>
              </a:r>
              <a:endParaRPr lang="en-US" sz="3600" b="1" dirty="0"/>
            </a:p>
          </p:txBody>
        </p:sp>
        <p:sp>
          <p:nvSpPr>
            <p:cNvPr id="28" name="Content Placeholder 2">
              <a:extLst>
                <a:ext uri="{FF2B5EF4-FFF2-40B4-BE49-F238E27FC236}">
                  <a16:creationId xmlns:a16="http://schemas.microsoft.com/office/drawing/2014/main" id="{AFF0917D-C89B-C30D-3351-1B7211139894}"/>
                </a:ext>
              </a:extLst>
            </p:cNvPr>
            <p:cNvSpPr txBox="1">
              <a:spLocks/>
            </p:cNvSpPr>
            <p:nvPr/>
          </p:nvSpPr>
          <p:spPr>
            <a:xfrm>
              <a:off x="6814422" y="4360514"/>
              <a:ext cx="1453080" cy="441609"/>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Font typeface="Arial"/>
                <a:buNone/>
              </a:pPr>
              <a:r>
                <a:rPr lang="en-US" altLang="zh-CN" sz="2000" b="1" dirty="0"/>
                <a:t>Anomaly Detection</a:t>
              </a:r>
              <a:endParaRPr lang="en-US" sz="2000" b="1" dirty="0"/>
            </a:p>
          </p:txBody>
        </p:sp>
      </p:grpSp>
    </p:spTree>
    <p:extLst>
      <p:ext uri="{BB962C8B-B14F-4D97-AF65-F5344CB8AC3E}">
        <p14:creationId xmlns:p14="http://schemas.microsoft.com/office/powerpoint/2010/main" val="146048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TPO Specificities</a:t>
            </a:r>
          </a:p>
        </p:txBody>
      </p:sp>
      <p:sp>
        <p:nvSpPr>
          <p:cNvPr id="3" name="Content Placeholder 2">
            <a:extLst>
              <a:ext uri="{FF2B5EF4-FFF2-40B4-BE49-F238E27FC236}">
                <a16:creationId xmlns:a16="http://schemas.microsoft.com/office/drawing/2014/main" id="{671FA83F-F26F-CA10-29F0-342F53B72DE9}"/>
              </a:ext>
            </a:extLst>
          </p:cNvPr>
          <p:cNvSpPr>
            <a:spLocks noGrp="1"/>
          </p:cNvSpPr>
          <p:nvPr>
            <p:ph sz="half" idx="1"/>
          </p:nvPr>
        </p:nvSpPr>
        <p:spPr/>
        <p:txBody>
          <a:bodyPr/>
          <a:lstStyle/>
          <a:p>
            <a:pPr marL="514350" indent="-514350">
              <a:buAutoNum type="alphaLcParenR"/>
            </a:pPr>
            <a:r>
              <a:rPr lang="en-US" sz="3200" dirty="0"/>
              <a:t>Contains sensitive PII (Personally Identifiable Information)</a:t>
            </a:r>
          </a:p>
          <a:p>
            <a:pPr marL="514350" indent="-514350">
              <a:buAutoNum type="alphaLcParenR"/>
            </a:pPr>
            <a:r>
              <a:rPr lang="en-US" sz="3200" dirty="0"/>
              <a:t>Normally has a huge volume</a:t>
            </a:r>
          </a:p>
          <a:p>
            <a:pPr marL="514350" indent="-514350">
              <a:buAutoNum type="alphaLcParenR"/>
            </a:pPr>
            <a:r>
              <a:rPr lang="en-US" sz="3200" dirty="0"/>
              <a:t>Is complex and contains both structured and unstructured data</a:t>
            </a:r>
          </a:p>
          <a:p>
            <a:pPr marL="514350" indent="-514350">
              <a:buAutoNum type="alphaLcParenR"/>
            </a:pPr>
            <a:r>
              <a:rPr lang="en-US" sz="3200" dirty="0"/>
              <a:t>Can be highly imbalanced</a:t>
            </a:r>
          </a:p>
          <a:p>
            <a:pPr marL="514350" indent="-514350">
              <a:buAutoNum type="alphaLcParenR"/>
            </a:pPr>
            <a:r>
              <a:rPr lang="en-US" sz="3200" dirty="0"/>
              <a:t>The model produced by them must be explainable. </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73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Model Choice</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a:p>
        </p:txBody>
      </p:sp>
      <p:sp>
        <p:nvSpPr>
          <p:cNvPr id="4" name="Content Placeholder 2">
            <a:extLst>
              <a:ext uri="{FF2B5EF4-FFF2-40B4-BE49-F238E27FC236}">
                <a16:creationId xmlns:a16="http://schemas.microsoft.com/office/drawing/2014/main" id="{1D1DA8E8-F5FC-CB2E-6052-A16556A8D571}"/>
              </a:ext>
            </a:extLst>
          </p:cNvPr>
          <p:cNvSpPr>
            <a:spLocks noGrp="1"/>
          </p:cNvSpPr>
          <p:nvPr>
            <p:ph sz="half" idx="1"/>
          </p:nvPr>
        </p:nvSpPr>
        <p:spPr>
          <a:xfrm>
            <a:off x="828677" y="2114868"/>
            <a:ext cx="3534317" cy="5350804"/>
          </a:xfrm>
        </p:spPr>
        <p:txBody>
          <a:bodyPr/>
          <a:lstStyle/>
          <a:p>
            <a:pPr marL="514350" indent="-514350">
              <a:buAutoNum type="alphaLcParenR"/>
            </a:pPr>
            <a:r>
              <a:rPr lang="en-US" altLang="zh-CN" sz="2400" dirty="0"/>
              <a:t>S</a:t>
            </a:r>
            <a:r>
              <a:rPr lang="en-US" sz="2400" dirty="0"/>
              <a:t>ensitive PII</a:t>
            </a:r>
          </a:p>
          <a:p>
            <a:pPr marL="514350" indent="-514350">
              <a:buAutoNum type="alphaLcParenR"/>
            </a:pPr>
            <a:endParaRPr lang="en-US" sz="2400" dirty="0"/>
          </a:p>
          <a:p>
            <a:pPr marL="514350" indent="-514350">
              <a:buAutoNum type="alphaLcParenR"/>
            </a:pPr>
            <a:r>
              <a:rPr lang="en-US" sz="2400" dirty="0"/>
              <a:t>Huge volume</a:t>
            </a:r>
          </a:p>
          <a:p>
            <a:pPr marL="514350" indent="-514350">
              <a:buAutoNum type="alphaLcParenR"/>
            </a:pPr>
            <a:endParaRPr lang="en-US" sz="2400" dirty="0"/>
          </a:p>
          <a:p>
            <a:pPr marL="514350" indent="-514350">
              <a:buAutoNum type="alphaLcParenR"/>
            </a:pPr>
            <a:r>
              <a:rPr lang="en-US" sz="2400" dirty="0"/>
              <a:t>Structured and unstructured data</a:t>
            </a:r>
          </a:p>
          <a:p>
            <a:pPr marL="514350" indent="-514350">
              <a:buAutoNum type="alphaLcParenR"/>
            </a:pPr>
            <a:endParaRPr lang="en-US" sz="2400" dirty="0"/>
          </a:p>
          <a:p>
            <a:pPr marL="514350" indent="-514350">
              <a:buAutoNum type="alphaLcParenR"/>
            </a:pPr>
            <a:r>
              <a:rPr lang="en-US" sz="2400" dirty="0"/>
              <a:t>Imbalanced</a:t>
            </a:r>
          </a:p>
          <a:p>
            <a:pPr marL="514350" indent="-514350">
              <a:buAutoNum type="alphaLcParenR"/>
            </a:pPr>
            <a:endParaRPr lang="en-US" sz="2400" dirty="0"/>
          </a:p>
          <a:p>
            <a:pPr marL="514350" indent="-514350">
              <a:buAutoNum type="alphaLcParenR"/>
            </a:pPr>
            <a:r>
              <a:rPr lang="en-US" sz="2400" dirty="0"/>
              <a:t>Explainable model </a:t>
            </a:r>
          </a:p>
        </p:txBody>
      </p:sp>
      <p:sp>
        <p:nvSpPr>
          <p:cNvPr id="6" name="Arrow: Notched Right 5">
            <a:extLst>
              <a:ext uri="{FF2B5EF4-FFF2-40B4-BE49-F238E27FC236}">
                <a16:creationId xmlns:a16="http://schemas.microsoft.com/office/drawing/2014/main" id="{E22F0A9A-3B18-0DBD-2305-7CD42BA60104}"/>
              </a:ext>
            </a:extLst>
          </p:cNvPr>
          <p:cNvSpPr/>
          <p:nvPr/>
        </p:nvSpPr>
        <p:spPr>
          <a:xfrm>
            <a:off x="4672159" y="3061640"/>
            <a:ext cx="1084217" cy="369888"/>
          </a:xfrm>
          <a:prstGeom prst="notchedRightArrow">
            <a:avLst/>
          </a:prstGeom>
          <a:gradFill>
            <a:gsLst>
              <a:gs pos="0">
                <a:srgbClr val="C0000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Notched Right 9">
            <a:extLst>
              <a:ext uri="{FF2B5EF4-FFF2-40B4-BE49-F238E27FC236}">
                <a16:creationId xmlns:a16="http://schemas.microsoft.com/office/drawing/2014/main" id="{B941607C-E0C8-2438-F759-38B4E6580EDF}"/>
              </a:ext>
            </a:extLst>
          </p:cNvPr>
          <p:cNvSpPr/>
          <p:nvPr/>
        </p:nvSpPr>
        <p:spPr>
          <a:xfrm>
            <a:off x="4672158" y="3929856"/>
            <a:ext cx="1084217" cy="369888"/>
          </a:xfrm>
          <a:prstGeom prst="notchedRightArrow">
            <a:avLst/>
          </a:prstGeom>
          <a:gradFill>
            <a:gsLst>
              <a:gs pos="0">
                <a:srgbClr val="C0000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2226A582-B972-C407-D898-FC4168297C41}"/>
              </a:ext>
            </a:extLst>
          </p:cNvPr>
          <p:cNvSpPr txBox="1">
            <a:spLocks/>
          </p:cNvSpPr>
          <p:nvPr/>
        </p:nvSpPr>
        <p:spPr>
          <a:xfrm>
            <a:off x="6605451" y="2114868"/>
            <a:ext cx="3975463" cy="535080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514350" indent="-514350">
              <a:buFont typeface="Arial"/>
              <a:buAutoNum type="alphaLcParenR"/>
            </a:pPr>
            <a:endParaRPr lang="en-US" sz="2400" dirty="0"/>
          </a:p>
          <a:p>
            <a:pPr marL="514350" indent="-514350">
              <a:buFont typeface="Arial"/>
              <a:buAutoNum type="alphaLcParenR"/>
            </a:pPr>
            <a:endParaRPr lang="en-US" sz="2400" dirty="0"/>
          </a:p>
          <a:p>
            <a:pPr marL="0" indent="0">
              <a:buNone/>
            </a:pPr>
            <a:r>
              <a:rPr lang="en-US" sz="2400" dirty="0"/>
              <a:t>Scalability &amp; Simplicity</a:t>
            </a:r>
          </a:p>
          <a:p>
            <a:pPr marL="0" indent="0">
              <a:buNone/>
            </a:pPr>
            <a:endParaRPr lang="en-US" sz="2400" dirty="0"/>
          </a:p>
          <a:p>
            <a:pPr marL="0" indent="0">
              <a:buNone/>
            </a:pPr>
            <a:r>
              <a:rPr lang="en-US" sz="2400" dirty="0"/>
              <a:t>Versatility</a:t>
            </a:r>
          </a:p>
        </p:txBody>
      </p:sp>
    </p:spTree>
    <p:extLst>
      <p:ext uri="{BB962C8B-B14F-4D97-AF65-F5344CB8AC3E}">
        <p14:creationId xmlns:p14="http://schemas.microsoft.com/office/powerpoint/2010/main" val="241155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Model Choice</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a:p>
        </p:txBody>
      </p:sp>
      <p:sp>
        <p:nvSpPr>
          <p:cNvPr id="4" name="Content Placeholder 2">
            <a:extLst>
              <a:ext uri="{FF2B5EF4-FFF2-40B4-BE49-F238E27FC236}">
                <a16:creationId xmlns:a16="http://schemas.microsoft.com/office/drawing/2014/main" id="{1D1DA8E8-F5FC-CB2E-6052-A16556A8D571}"/>
              </a:ext>
            </a:extLst>
          </p:cNvPr>
          <p:cNvSpPr>
            <a:spLocks noGrp="1"/>
          </p:cNvSpPr>
          <p:nvPr>
            <p:ph sz="half" idx="1"/>
          </p:nvPr>
        </p:nvSpPr>
        <p:spPr>
          <a:xfrm>
            <a:off x="828677" y="2114868"/>
            <a:ext cx="3534317" cy="5350804"/>
          </a:xfrm>
        </p:spPr>
        <p:txBody>
          <a:bodyPr/>
          <a:lstStyle/>
          <a:p>
            <a:pPr marL="514350" indent="-514350">
              <a:buAutoNum type="alphaLcParenR"/>
            </a:pPr>
            <a:r>
              <a:rPr lang="en-US" altLang="zh-CN" sz="2400" dirty="0"/>
              <a:t>S</a:t>
            </a:r>
            <a:r>
              <a:rPr lang="en-US" sz="2400" dirty="0"/>
              <a:t>ensitive PII</a:t>
            </a:r>
          </a:p>
          <a:p>
            <a:pPr marL="514350" indent="-514350">
              <a:buAutoNum type="alphaLcParenR"/>
            </a:pPr>
            <a:endParaRPr lang="en-US" sz="2400" dirty="0"/>
          </a:p>
          <a:p>
            <a:pPr marL="514350" indent="-514350">
              <a:buAutoNum type="alphaLcParenR"/>
            </a:pPr>
            <a:r>
              <a:rPr lang="en-US" sz="2400" dirty="0"/>
              <a:t>Huge volume</a:t>
            </a:r>
          </a:p>
          <a:p>
            <a:pPr marL="514350" indent="-514350">
              <a:buAutoNum type="alphaLcParenR"/>
            </a:pPr>
            <a:endParaRPr lang="en-US" sz="2400" dirty="0"/>
          </a:p>
          <a:p>
            <a:pPr marL="514350" indent="-514350">
              <a:buAutoNum type="alphaLcParenR"/>
            </a:pPr>
            <a:r>
              <a:rPr lang="en-US" sz="2400" dirty="0"/>
              <a:t>Structured and unstructured data</a:t>
            </a:r>
          </a:p>
          <a:p>
            <a:pPr marL="514350" indent="-514350">
              <a:buAutoNum type="alphaLcParenR"/>
            </a:pPr>
            <a:endParaRPr lang="en-US" sz="2400" dirty="0"/>
          </a:p>
          <a:p>
            <a:pPr marL="514350" indent="-514350">
              <a:buAutoNum type="alphaLcParenR"/>
            </a:pPr>
            <a:r>
              <a:rPr lang="en-US" sz="2400" dirty="0"/>
              <a:t>Imbalanced</a:t>
            </a:r>
          </a:p>
          <a:p>
            <a:pPr marL="514350" indent="-514350">
              <a:buAutoNum type="alphaLcParenR"/>
            </a:pPr>
            <a:endParaRPr lang="en-US" sz="2400" dirty="0"/>
          </a:p>
          <a:p>
            <a:pPr marL="514350" indent="-514350">
              <a:buAutoNum type="alphaLcParenR"/>
            </a:pPr>
            <a:r>
              <a:rPr lang="en-US" sz="2400" dirty="0"/>
              <a:t>Explainable model </a:t>
            </a:r>
          </a:p>
        </p:txBody>
      </p:sp>
      <p:sp>
        <p:nvSpPr>
          <p:cNvPr id="6" name="Arrow: Notched Right 5">
            <a:extLst>
              <a:ext uri="{FF2B5EF4-FFF2-40B4-BE49-F238E27FC236}">
                <a16:creationId xmlns:a16="http://schemas.microsoft.com/office/drawing/2014/main" id="{E22F0A9A-3B18-0DBD-2305-7CD42BA60104}"/>
              </a:ext>
            </a:extLst>
          </p:cNvPr>
          <p:cNvSpPr/>
          <p:nvPr/>
        </p:nvSpPr>
        <p:spPr>
          <a:xfrm>
            <a:off x="4672159" y="3061640"/>
            <a:ext cx="1084217" cy="369888"/>
          </a:xfrm>
          <a:prstGeom prst="notchedRightArrow">
            <a:avLst/>
          </a:prstGeom>
          <a:gradFill>
            <a:gsLst>
              <a:gs pos="0">
                <a:srgbClr val="C0000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Notched Right 9">
            <a:extLst>
              <a:ext uri="{FF2B5EF4-FFF2-40B4-BE49-F238E27FC236}">
                <a16:creationId xmlns:a16="http://schemas.microsoft.com/office/drawing/2014/main" id="{B941607C-E0C8-2438-F759-38B4E6580EDF}"/>
              </a:ext>
            </a:extLst>
          </p:cNvPr>
          <p:cNvSpPr/>
          <p:nvPr/>
        </p:nvSpPr>
        <p:spPr>
          <a:xfrm>
            <a:off x="4672158" y="3929856"/>
            <a:ext cx="1084217" cy="369888"/>
          </a:xfrm>
          <a:prstGeom prst="notchedRightArrow">
            <a:avLst/>
          </a:prstGeom>
          <a:gradFill>
            <a:gsLst>
              <a:gs pos="0">
                <a:srgbClr val="C0000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2226A582-B972-C407-D898-FC4168297C41}"/>
              </a:ext>
            </a:extLst>
          </p:cNvPr>
          <p:cNvSpPr txBox="1">
            <a:spLocks/>
          </p:cNvSpPr>
          <p:nvPr/>
        </p:nvSpPr>
        <p:spPr>
          <a:xfrm>
            <a:off x="6605451" y="2114868"/>
            <a:ext cx="3975463" cy="5350804"/>
          </a:xfrm>
          <a:prstGeom prst="rect">
            <a:avLst/>
          </a:prstGeom>
        </p:spPr>
        <p:txBody>
          <a:bodyPr/>
          <a:lstStyle>
            <a:lvl1pPr marL="548626" indent="-548626" algn="l" defTabSz="731502"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690" indent="-457189" algn="l" defTabSz="731502"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754" indent="-365751" algn="l" defTabSz="731502"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256"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758" indent="-365751" algn="l" defTabSz="731502"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259" indent="-365751" algn="l" defTabSz="731502" rtl="0" eaLnBrk="1" latinLnBrk="0" hangingPunct="1">
              <a:spcBef>
                <a:spcPct val="20000"/>
              </a:spcBef>
              <a:buFont typeface="Arial"/>
              <a:buChar char="•"/>
              <a:defRPr sz="2880" kern="1200">
                <a:solidFill>
                  <a:schemeClr val="tx1"/>
                </a:solidFill>
                <a:latin typeface="+mn-lt"/>
                <a:ea typeface="+mn-ea"/>
                <a:cs typeface="+mn-cs"/>
              </a:defRPr>
            </a:lvl6pPr>
            <a:lvl7pPr marL="4754761" indent="-365751" algn="l" defTabSz="731502" rtl="0" eaLnBrk="1" latinLnBrk="0" hangingPunct="1">
              <a:spcBef>
                <a:spcPct val="20000"/>
              </a:spcBef>
              <a:buFont typeface="Arial"/>
              <a:buChar char="•"/>
              <a:defRPr sz="2880" kern="1200">
                <a:solidFill>
                  <a:schemeClr val="tx1"/>
                </a:solidFill>
                <a:latin typeface="+mn-lt"/>
                <a:ea typeface="+mn-ea"/>
                <a:cs typeface="+mn-cs"/>
              </a:defRPr>
            </a:lvl7pPr>
            <a:lvl8pPr marL="5486263" indent="-365751" algn="l" defTabSz="731502" rtl="0" eaLnBrk="1" latinLnBrk="0" hangingPunct="1">
              <a:spcBef>
                <a:spcPct val="20000"/>
              </a:spcBef>
              <a:buFont typeface="Arial"/>
              <a:buChar char="•"/>
              <a:defRPr sz="2880" kern="1200">
                <a:solidFill>
                  <a:schemeClr val="tx1"/>
                </a:solidFill>
                <a:latin typeface="+mn-lt"/>
                <a:ea typeface="+mn-ea"/>
                <a:cs typeface="+mn-cs"/>
              </a:defRPr>
            </a:lvl8pPr>
            <a:lvl9pPr marL="6217765" indent="-365751" algn="l" defTabSz="731502" rtl="0" eaLnBrk="1" latinLnBrk="0" hangingPunct="1">
              <a:spcBef>
                <a:spcPct val="20000"/>
              </a:spcBef>
              <a:buFont typeface="Arial"/>
              <a:buChar char="•"/>
              <a:defRPr sz="2880" kern="1200">
                <a:solidFill>
                  <a:schemeClr val="tx1"/>
                </a:solidFill>
                <a:latin typeface="+mn-lt"/>
                <a:ea typeface="+mn-ea"/>
                <a:cs typeface="+mn-cs"/>
              </a:defRPr>
            </a:lvl9pPr>
          </a:lstStyle>
          <a:p>
            <a:pPr marL="0" indent="0">
              <a:buNone/>
            </a:pPr>
            <a:r>
              <a:rPr lang="en-US" sz="2400" dirty="0"/>
              <a:t>HIPAA</a:t>
            </a:r>
          </a:p>
          <a:p>
            <a:pPr marL="514350" indent="-514350">
              <a:buFont typeface="Arial"/>
              <a:buAutoNum type="alphaLcParenR"/>
            </a:pPr>
            <a:endParaRPr lang="en-US" sz="2400" dirty="0"/>
          </a:p>
          <a:p>
            <a:pPr marL="0" indent="0">
              <a:buNone/>
            </a:pPr>
            <a:r>
              <a:rPr lang="en-US" sz="2400" dirty="0"/>
              <a:t>Scalability &amp; Simplicity</a:t>
            </a:r>
          </a:p>
          <a:p>
            <a:pPr marL="0" indent="0">
              <a:buNone/>
            </a:pPr>
            <a:endParaRPr lang="en-US" sz="2400" dirty="0"/>
          </a:p>
          <a:p>
            <a:pPr marL="0" indent="0">
              <a:buNone/>
            </a:pPr>
            <a:r>
              <a:rPr lang="en-US" sz="2400" dirty="0"/>
              <a:t>Versatility</a:t>
            </a:r>
          </a:p>
          <a:p>
            <a:pPr marL="0" indent="0">
              <a:buNone/>
            </a:pPr>
            <a:endParaRPr lang="en-US" sz="2400" dirty="0"/>
          </a:p>
          <a:p>
            <a:pPr marL="0" indent="0">
              <a:buNone/>
            </a:pPr>
            <a:endParaRPr lang="en-US" sz="2400" dirty="0"/>
          </a:p>
          <a:p>
            <a:pPr marL="0" indent="0">
              <a:buNone/>
            </a:pPr>
            <a:r>
              <a:rPr lang="en-US" sz="2400" dirty="0"/>
              <a:t>Over/</a:t>
            </a:r>
            <a:r>
              <a:rPr lang="en-US" sz="2400" dirty="0" err="1"/>
              <a:t>Undersampling</a:t>
            </a:r>
            <a:endParaRPr lang="en-US" sz="2400" dirty="0"/>
          </a:p>
          <a:p>
            <a:pPr marL="0" indent="0">
              <a:buNone/>
            </a:pPr>
            <a:endParaRPr lang="en-US" sz="2400" dirty="0"/>
          </a:p>
          <a:p>
            <a:pPr marL="0" indent="0">
              <a:buNone/>
            </a:pPr>
            <a:r>
              <a:rPr lang="en-US" sz="2400" dirty="0"/>
              <a:t>SHAP</a:t>
            </a:r>
          </a:p>
        </p:txBody>
      </p:sp>
      <p:sp>
        <p:nvSpPr>
          <p:cNvPr id="3" name="Arrow: Notched Right 2">
            <a:extLst>
              <a:ext uri="{FF2B5EF4-FFF2-40B4-BE49-F238E27FC236}">
                <a16:creationId xmlns:a16="http://schemas.microsoft.com/office/drawing/2014/main" id="{EF7517EE-AD9D-3DE0-2410-476313337920}"/>
              </a:ext>
            </a:extLst>
          </p:cNvPr>
          <p:cNvSpPr/>
          <p:nvPr/>
        </p:nvSpPr>
        <p:spPr>
          <a:xfrm>
            <a:off x="4669960" y="2193424"/>
            <a:ext cx="1084217" cy="369888"/>
          </a:xfrm>
          <a:prstGeom prst="notchedRightArrow">
            <a:avLst/>
          </a:prstGeom>
          <a:gradFill>
            <a:gsLst>
              <a:gs pos="10000">
                <a:srgbClr val="00B05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Arrow: Notched Right 4">
            <a:extLst>
              <a:ext uri="{FF2B5EF4-FFF2-40B4-BE49-F238E27FC236}">
                <a16:creationId xmlns:a16="http://schemas.microsoft.com/office/drawing/2014/main" id="{A60E07AB-6005-2C8B-5F2B-D2A776F8F162}"/>
              </a:ext>
            </a:extLst>
          </p:cNvPr>
          <p:cNvSpPr/>
          <p:nvPr/>
        </p:nvSpPr>
        <p:spPr>
          <a:xfrm>
            <a:off x="4669959" y="5139242"/>
            <a:ext cx="1084217" cy="369888"/>
          </a:xfrm>
          <a:prstGeom prst="notchedRightArrow">
            <a:avLst/>
          </a:prstGeom>
          <a:gradFill>
            <a:gsLst>
              <a:gs pos="10000">
                <a:srgbClr val="00B05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Arrow: Notched Right 7">
            <a:extLst>
              <a:ext uri="{FF2B5EF4-FFF2-40B4-BE49-F238E27FC236}">
                <a16:creationId xmlns:a16="http://schemas.microsoft.com/office/drawing/2014/main" id="{5BE1DDAC-1C11-9AF3-EE35-24034A0F72A5}"/>
              </a:ext>
            </a:extLst>
          </p:cNvPr>
          <p:cNvSpPr/>
          <p:nvPr/>
        </p:nvSpPr>
        <p:spPr>
          <a:xfrm>
            <a:off x="4669958" y="6092320"/>
            <a:ext cx="1084217" cy="369888"/>
          </a:xfrm>
          <a:prstGeom prst="notchedRightArrow">
            <a:avLst/>
          </a:prstGeom>
          <a:gradFill>
            <a:gsLst>
              <a:gs pos="10000">
                <a:srgbClr val="00B050"/>
              </a:gs>
              <a:gs pos="100000">
                <a:schemeClr val="accent1">
                  <a:tint val="50000"/>
                  <a:shade val="100000"/>
                  <a:satMod val="35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93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3E93-CDD8-5A5D-64CE-27FCB5D28772}"/>
              </a:ext>
            </a:extLst>
          </p:cNvPr>
          <p:cNvSpPr>
            <a:spLocks noGrp="1"/>
          </p:cNvSpPr>
          <p:nvPr>
            <p:ph type="title"/>
          </p:nvPr>
        </p:nvSpPr>
        <p:spPr/>
        <p:txBody>
          <a:bodyPr/>
          <a:lstStyle/>
          <a:p>
            <a:r>
              <a:rPr lang="en-US" sz="4000" dirty="0"/>
              <a:t>Conclusion</a:t>
            </a:r>
          </a:p>
        </p:txBody>
      </p:sp>
      <p:sp>
        <p:nvSpPr>
          <p:cNvPr id="7" name="Text Placeholder 6">
            <a:extLst>
              <a:ext uri="{FF2B5EF4-FFF2-40B4-BE49-F238E27FC236}">
                <a16:creationId xmlns:a16="http://schemas.microsoft.com/office/drawing/2014/main" id="{4E8DEA97-4E71-F943-A0DC-688D14C133D1}"/>
              </a:ext>
            </a:extLst>
          </p:cNvPr>
          <p:cNvSpPr>
            <a:spLocks noGrp="1"/>
          </p:cNvSpPr>
          <p:nvPr>
            <p:ph type="body" sz="quarter" idx="16"/>
          </p:nvPr>
        </p:nvSpPr>
        <p:spPr/>
        <p:txBody>
          <a:bodyPr/>
          <a:lstStyle/>
          <a:p>
            <a:endParaRPr lang="en-US"/>
          </a:p>
        </p:txBody>
      </p:sp>
      <p:pic>
        <p:nvPicPr>
          <p:cNvPr id="5" name="Picture 4">
            <a:extLst>
              <a:ext uri="{FF2B5EF4-FFF2-40B4-BE49-F238E27FC236}">
                <a16:creationId xmlns:a16="http://schemas.microsoft.com/office/drawing/2014/main" id="{EDC54BA0-794A-6103-3A3C-351F9488912D}"/>
              </a:ext>
            </a:extLst>
          </p:cNvPr>
          <p:cNvPicPr>
            <a:picLocks noChangeAspect="1"/>
          </p:cNvPicPr>
          <p:nvPr/>
        </p:nvPicPr>
        <p:blipFill>
          <a:blip r:embed="rId3"/>
          <a:stretch>
            <a:fillRect/>
          </a:stretch>
        </p:blipFill>
        <p:spPr>
          <a:xfrm>
            <a:off x="4659085" y="4114800"/>
            <a:ext cx="5269539" cy="2964116"/>
          </a:xfrm>
          <a:prstGeom prst="rect">
            <a:avLst/>
          </a:prstGeom>
        </p:spPr>
      </p:pic>
      <p:pic>
        <p:nvPicPr>
          <p:cNvPr id="8" name="Picture 7">
            <a:extLst>
              <a:ext uri="{FF2B5EF4-FFF2-40B4-BE49-F238E27FC236}">
                <a16:creationId xmlns:a16="http://schemas.microsoft.com/office/drawing/2014/main" id="{2BA7B6D3-2520-082A-60A7-5ED3727CB09C}"/>
              </a:ext>
            </a:extLst>
          </p:cNvPr>
          <p:cNvPicPr>
            <a:picLocks noChangeAspect="1"/>
          </p:cNvPicPr>
          <p:nvPr/>
        </p:nvPicPr>
        <p:blipFill>
          <a:blip r:embed="rId4"/>
          <a:stretch>
            <a:fillRect/>
          </a:stretch>
        </p:blipFill>
        <p:spPr>
          <a:xfrm>
            <a:off x="1224537" y="1969579"/>
            <a:ext cx="3695806" cy="2217484"/>
          </a:xfrm>
          <a:prstGeom prst="rect">
            <a:avLst/>
          </a:prstGeom>
        </p:spPr>
      </p:pic>
    </p:spTree>
    <p:extLst>
      <p:ext uri="{BB962C8B-B14F-4D97-AF65-F5344CB8AC3E}">
        <p14:creationId xmlns:p14="http://schemas.microsoft.com/office/powerpoint/2010/main" val="2267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PULSEDOC-1743074161-10</_dlc_DocId>
    <_dlc_DocIdUrl xmlns="402b49ca-617a-4412-a136-22a821ef8eb4">
      <Url>https://pulse.utah.edu/site/marcomm/_layouts/15/DocIdRedir.aspx?ID=PULSEDOC-1743074161-10</Url>
      <Description>PULSEDOC-1743074161-10</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0C0EAB-78E5-4DEE-A2CC-E0005E0926CC}">
  <ds:schemaRefs>
    <ds:schemaRef ds:uri="http://schemas.microsoft.com/sharepoint/v3/contenttype/forms"/>
  </ds:schemaRefs>
</ds:datastoreItem>
</file>

<file path=customXml/itemProps2.xml><?xml version="1.0" encoding="utf-8"?>
<ds:datastoreItem xmlns:ds="http://schemas.openxmlformats.org/officeDocument/2006/customXml" ds:itemID="{4C870874-4101-4083-8869-B7DFFD15ED45}">
  <ds:schemaRefs>
    <ds:schemaRef ds:uri="http://schemas.microsoft.com/sharepoint/events"/>
  </ds:schemaRefs>
</ds:datastoreItem>
</file>

<file path=customXml/itemProps3.xml><?xml version="1.0" encoding="utf-8"?>
<ds:datastoreItem xmlns:ds="http://schemas.openxmlformats.org/officeDocument/2006/customXml" ds:itemID="{2B84F3E7-A722-454A-B198-D9EF151DD1CC}">
  <ds:schemaRefs>
    <ds:schemaRef ds:uri="http://schemas.microsoft.com/office/2006/metadata/properties"/>
    <ds:schemaRef ds:uri="http://schemas.microsoft.com/office/infopath/2007/PartnerControls"/>
    <ds:schemaRef ds:uri="402b49ca-617a-4412-a136-22a821ef8eb4"/>
  </ds:schemaRefs>
</ds:datastoreItem>
</file>

<file path=customXml/itemProps4.xml><?xml version="1.0" encoding="utf-8"?>
<ds:datastoreItem xmlns:ds="http://schemas.openxmlformats.org/officeDocument/2006/customXml" ds:itemID="{E3D59CA0-B460-4CEC-B579-9377B6A01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3250</TotalTime>
  <Words>950</Words>
  <Application>Microsoft Office PowerPoint</Application>
  <PresentationFormat>Custom</PresentationFormat>
  <Paragraphs>97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Century Gothic Bold</vt:lpstr>
      <vt:lpstr>Century Gothic Bold Italic</vt:lpstr>
      <vt:lpstr>Times New Roman</vt:lpstr>
      <vt:lpstr>Office Theme</vt:lpstr>
      <vt:lpstr>Technology Solutions Analyst Intern Prompt Report Machine learning and deep learning</vt:lpstr>
      <vt:lpstr>Information</vt:lpstr>
      <vt:lpstr>Abstract</vt:lpstr>
      <vt:lpstr>Background and concept</vt:lpstr>
      <vt:lpstr>Background and concept</vt:lpstr>
      <vt:lpstr>TPO Specificities</vt:lpstr>
      <vt:lpstr>Model Choice</vt:lpstr>
      <vt:lpstr>Model Choice</vt:lpstr>
      <vt:lpstr>Conclusion</vt:lpstr>
      <vt:lpstr>Poc demonstration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Deo Liu</cp:lastModifiedBy>
  <cp:revision>302</cp:revision>
  <cp:lastPrinted>2016-08-31T21:58:28Z</cp:lastPrinted>
  <dcterms:created xsi:type="dcterms:W3CDTF">2016-08-02T16:41:37Z</dcterms:created>
  <dcterms:modified xsi:type="dcterms:W3CDTF">2023-12-04T19:00:38Z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8551c8e8-7156-4bdb-9a8d-e1a67c0c2fd5</vt:lpwstr>
  </property>
  <property fmtid="{D5CDD505-2E9C-101B-9397-08002B2CF9AE}" pid="3" name="ContentTypeId">
    <vt:lpwstr>0x0101000B7F15D18245C1458954909DB36AE657</vt:lpwstr>
  </property>
</Properties>
</file>