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71" r:id="rId3"/>
    <p:sldId id="270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0158" autoAdjust="0"/>
  </p:normalViewPr>
  <p:slideViewPr>
    <p:cSldViewPr>
      <p:cViewPr varScale="1">
        <p:scale>
          <a:sx n="85" d="100"/>
          <a:sy n="85" d="100"/>
        </p:scale>
        <p:origin x="107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sglobal.org/cc/" TargetMode="External"/><Relationship Id="rId13" Type="http://schemas.openxmlformats.org/officeDocument/2006/relationships/hyperlink" Target="http://www.nextgenscience.org/" TargetMode="External"/><Relationship Id="rId18" Type="http://schemas.openxmlformats.org/officeDocument/2006/relationships/hyperlink" Target="http://www.ncpublicschools.org/data/seed/" TargetMode="External"/><Relationship Id="rId3" Type="http://schemas.openxmlformats.org/officeDocument/2006/relationships/hyperlink" Target="http://www.corestandards.org/developers-and-publishers/" TargetMode="External"/><Relationship Id="rId21" Type="http://schemas.openxmlformats.org/officeDocument/2006/relationships/hyperlink" Target="http://www.adlnet.gov/tla/experience-api/" TargetMode="External"/><Relationship Id="rId7" Type="http://schemas.openxmlformats.org/officeDocument/2006/relationships/hyperlink" Target="http://en.wikipedia.org/wiki/Enterprise_service_bus" TargetMode="External"/><Relationship Id="rId12" Type="http://schemas.openxmlformats.org/officeDocument/2006/relationships/hyperlink" Target="http://www.lrmi.net/" TargetMode="External"/><Relationship Id="rId17" Type="http://schemas.openxmlformats.org/officeDocument/2006/relationships/hyperlink" Target="http://en.wikipedia.org/wiki/Representational_state_transfer" TargetMode="External"/><Relationship Id="rId2" Type="http://schemas.openxmlformats.org/officeDocument/2006/relationships/hyperlink" Target="https://www.imsglobal.org/activity/case" TargetMode="External"/><Relationship Id="rId16" Type="http://schemas.openxmlformats.org/officeDocument/2006/relationships/hyperlink" Target="http://www.pesc.org/" TargetMode="External"/><Relationship Id="rId20" Type="http://schemas.openxmlformats.org/officeDocument/2006/relationships/hyperlink" Target="http://en.wikipedia.org/wiki/SOA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Electronic_data_interchange" TargetMode="External"/><Relationship Id="rId11" Type="http://schemas.openxmlformats.org/officeDocument/2006/relationships/hyperlink" Target="http://learningregistry.org/" TargetMode="External"/><Relationship Id="rId5" Type="http://schemas.openxmlformats.org/officeDocument/2006/relationships/hyperlink" Target="http://www.ed-fi.org/" TargetMode="External"/><Relationship Id="rId15" Type="http://schemas.openxmlformats.org/officeDocument/2006/relationships/hyperlink" Target="http://openbadges.org/" TargetMode="External"/><Relationship Id="rId10" Type="http://schemas.openxmlformats.org/officeDocument/2006/relationships/hyperlink" Target="http://www.imsglobal.org/question/" TargetMode="External"/><Relationship Id="rId19" Type="http://schemas.openxmlformats.org/officeDocument/2006/relationships/hyperlink" Target="http://www.sifassociation.org/" TargetMode="External"/><Relationship Id="rId4" Type="http://schemas.openxmlformats.org/officeDocument/2006/relationships/hyperlink" Target="http://ceds.ed.gov/" TargetMode="External"/><Relationship Id="rId9" Type="http://schemas.openxmlformats.org/officeDocument/2006/relationships/hyperlink" Target="http://www.imsglobal.org/lti/" TargetMode="External"/><Relationship Id="rId14" Type="http://schemas.openxmlformats.org/officeDocument/2006/relationships/hyperlink" Target="http://www.openarchives.org/pm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</a:t>
              </a:r>
              <a:r>
                <a:rPr lang="en-US" sz="2400">
                  <a:solidFill>
                    <a:srgbClr val="FFFFFF"/>
                  </a:solidFill>
                </a:rPr>
                <a:t>of </a:t>
              </a:r>
              <a:r>
                <a:rPr lang="en-US" sz="2400" dirty="0">
                  <a:solidFill>
                    <a:srgbClr val="FFFF00"/>
                  </a:solidFill>
                </a:rPr>
                <a:t>e</a:t>
              </a:r>
              <a:r>
                <a:rPr lang="en-US" sz="2400">
                  <a:solidFill>
                    <a:srgbClr val="FFFF00"/>
                  </a:solidFill>
                </a:rPr>
                <a:t>ntities</a:t>
              </a:r>
              <a:r>
                <a:rPr lang="en-US" sz="2400">
                  <a:solidFill>
                    <a:srgbClr val="FFFFFF"/>
                  </a:solidFill>
                </a:rPr>
                <a:t> </a:t>
              </a:r>
              <a:r>
                <a:rPr lang="en-US" sz="2400" dirty="0">
                  <a:solidFill>
                    <a:srgbClr val="FFFFFF"/>
                  </a:solidFill>
                </a:rPr>
                <a:t>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</a:t>
              </a:r>
              <a:r>
                <a:rPr lang="en-US" sz="2400">
                  <a:solidFill>
                    <a:srgbClr val="FFFFFF"/>
                  </a:solidFill>
                </a:rPr>
                <a:t>inter-entity </a:t>
              </a:r>
              <a:r>
                <a:rPr lang="en-US" sz="240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1868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68145" y="2428372"/>
            <a:ext cx="7844902" cy="3548687"/>
          </a:xfrm>
          <a:custGeom>
            <a:avLst/>
            <a:gdLst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6711518 w 7812350"/>
              <a:gd name="connsiteY13" fmla="*/ 1074198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73372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6228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4286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30676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59523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71429 w 7812350"/>
              <a:gd name="connsiteY26" fmla="*/ 2602892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7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2933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764725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6019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911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768783" h="3548687">
                <a:moveTo>
                  <a:pt x="0" y="1642369"/>
                </a:moveTo>
                <a:lnTo>
                  <a:pt x="2521258" y="1651247"/>
                </a:lnTo>
                <a:lnTo>
                  <a:pt x="2521258" y="0"/>
                </a:lnTo>
                <a:lnTo>
                  <a:pt x="4947382" y="2381"/>
                </a:lnTo>
                <a:cubicBezTo>
                  <a:pt x="4946373" y="125081"/>
                  <a:pt x="4950125" y="250162"/>
                  <a:pt x="4949116" y="372862"/>
                </a:cubicBezTo>
                <a:lnTo>
                  <a:pt x="2902998" y="372862"/>
                </a:lnTo>
                <a:lnTo>
                  <a:pt x="2902998" y="1074198"/>
                </a:lnTo>
                <a:lnTo>
                  <a:pt x="4953740" y="1083076"/>
                </a:lnTo>
                <a:cubicBezTo>
                  <a:pt x="4953524" y="923278"/>
                  <a:pt x="4953309" y="763480"/>
                  <a:pt x="4953093" y="603682"/>
                </a:cubicBezTo>
                <a:lnTo>
                  <a:pt x="7766875" y="603682"/>
                </a:lnTo>
                <a:lnTo>
                  <a:pt x="7766875" y="967666"/>
                </a:lnTo>
                <a:lnTo>
                  <a:pt x="5335480" y="967666"/>
                </a:lnTo>
                <a:lnTo>
                  <a:pt x="5335480" y="1074198"/>
                </a:lnTo>
                <a:lnTo>
                  <a:pt x="7766875" y="1065321"/>
                </a:lnTo>
                <a:cubicBezTo>
                  <a:pt x="7765866" y="1189609"/>
                  <a:pt x="7769618" y="1313896"/>
                  <a:pt x="7768609" y="1438184"/>
                </a:cubicBezTo>
                <a:lnTo>
                  <a:pt x="5335480" y="1447061"/>
                </a:lnTo>
                <a:lnTo>
                  <a:pt x="5335480" y="1544715"/>
                </a:lnTo>
                <a:lnTo>
                  <a:pt x="7768609" y="1544715"/>
                </a:lnTo>
                <a:lnTo>
                  <a:pt x="7767961" y="1908699"/>
                </a:lnTo>
                <a:lnTo>
                  <a:pt x="4953740" y="1908699"/>
                </a:lnTo>
                <a:lnTo>
                  <a:pt x="4953740" y="1447061"/>
                </a:lnTo>
                <a:lnTo>
                  <a:pt x="2902998" y="1447061"/>
                </a:lnTo>
                <a:cubicBezTo>
                  <a:pt x="2900039" y="1864311"/>
                  <a:pt x="2897079" y="2281562"/>
                  <a:pt x="2894120" y="2698812"/>
                </a:cubicBezTo>
                <a:lnTo>
                  <a:pt x="4962618" y="2707690"/>
                </a:lnTo>
                <a:lnTo>
                  <a:pt x="4962618" y="2228295"/>
                </a:lnTo>
                <a:lnTo>
                  <a:pt x="7767314" y="2233058"/>
                </a:lnTo>
                <a:cubicBezTo>
                  <a:pt x="7767098" y="2359511"/>
                  <a:pt x="7766882" y="2474057"/>
                  <a:pt x="7766666" y="2600510"/>
                </a:cubicBezTo>
                <a:lnTo>
                  <a:pt x="5335480" y="2601158"/>
                </a:lnTo>
                <a:lnTo>
                  <a:pt x="5335480" y="2698812"/>
                </a:lnTo>
                <a:lnTo>
                  <a:pt x="7768400" y="2698812"/>
                </a:lnTo>
                <a:cubicBezTo>
                  <a:pt x="7768184" y="2826059"/>
                  <a:pt x="7767969" y="2953305"/>
                  <a:pt x="7767753" y="3080552"/>
                </a:cubicBezTo>
                <a:lnTo>
                  <a:pt x="5335480" y="3071674"/>
                </a:lnTo>
                <a:lnTo>
                  <a:pt x="5335480" y="3169328"/>
                </a:lnTo>
                <a:lnTo>
                  <a:pt x="7767106" y="3169328"/>
                </a:lnTo>
                <a:cubicBezTo>
                  <a:pt x="7767900" y="3295781"/>
                  <a:pt x="7766312" y="3422234"/>
                  <a:pt x="7767106" y="3548687"/>
                </a:cubicBezTo>
                <a:lnTo>
                  <a:pt x="4962618" y="3542191"/>
                </a:lnTo>
                <a:lnTo>
                  <a:pt x="4962618" y="3071674"/>
                </a:lnTo>
                <a:lnTo>
                  <a:pt x="2521258" y="3062796"/>
                </a:lnTo>
                <a:cubicBezTo>
                  <a:pt x="2524217" y="2716567"/>
                  <a:pt x="2527177" y="2370338"/>
                  <a:pt x="2530136" y="2024109"/>
                </a:cubicBezTo>
                <a:lnTo>
                  <a:pt x="0" y="2015231"/>
                </a:lnTo>
                <a:lnTo>
                  <a:pt x="0" y="16423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447" y="40757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Education Standards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1447" y="24280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Academic Standards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447" y="35022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Standards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9847" y="3973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9847" y="303074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9847" y="35022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Educator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31447" y="512579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Standards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9847" y="512825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Interoperability Protocols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9847" y="55997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Exchange Protocols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69847" y="46567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Packaging Formats</a:t>
            </a:r>
          </a:p>
        </p:txBody>
      </p:sp>
    </p:spTree>
    <p:extLst>
      <p:ext uri="{BB962C8B-B14F-4D97-AF65-F5344CB8AC3E}">
        <p14:creationId xmlns:p14="http://schemas.microsoft.com/office/powerpoint/2010/main" val="4290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36504" y="1721418"/>
            <a:ext cx="8608944" cy="4874498"/>
          </a:xfrm>
          <a:custGeom>
            <a:avLst/>
            <a:gdLst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069961 w 8631534"/>
              <a:gd name="connsiteY33" fmla="*/ 222068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120761 w 8631534"/>
              <a:gd name="connsiteY33" fmla="*/ 246452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374872 w 8631534"/>
              <a:gd name="connsiteY32" fmla="*/ 17668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2220686 h 4893547"/>
              <a:gd name="connsiteX22" fmla="*/ 1527350 w 8631534"/>
              <a:gd name="connsiteY22" fmla="*/ 2210637 h 4893547"/>
              <a:gd name="connsiteX23" fmla="*/ 1537398 w 8631534"/>
              <a:gd name="connsiteY23" fmla="*/ 2291024 h 4893547"/>
              <a:gd name="connsiteX24" fmla="*/ 8621486 w 8631534"/>
              <a:gd name="connsiteY24" fmla="*/ 2301073 h 4893547"/>
              <a:gd name="connsiteX25" fmla="*/ 8621486 w 8631534"/>
              <a:gd name="connsiteY25" fmla="*/ 2602523 h 4893547"/>
              <a:gd name="connsiteX26" fmla="*/ 1527350 w 8631534"/>
              <a:gd name="connsiteY26" fmla="*/ 2602523 h 4893547"/>
              <a:gd name="connsiteX27" fmla="*/ 1165609 w 8631534"/>
              <a:gd name="connsiteY27" fmla="*/ 2592475 h 4893547"/>
              <a:gd name="connsiteX28" fmla="*/ 1145512 w 8631534"/>
              <a:gd name="connsiteY28" fmla="*/ 1457011 h 4893547"/>
              <a:gd name="connsiteX29" fmla="*/ 763675 w 8631534"/>
              <a:gd name="connsiteY29" fmla="*/ 1467059 h 4893547"/>
              <a:gd name="connsiteX30" fmla="*/ 763675 w 8631534"/>
              <a:gd name="connsiteY30" fmla="*/ 1909187 h 4893547"/>
              <a:gd name="connsiteX31" fmla="*/ 2374872 w 8631534"/>
              <a:gd name="connsiteY31" fmla="*/ 1766835 h 4893547"/>
              <a:gd name="connsiteX32" fmla="*/ 2323961 w 8631534"/>
              <a:gd name="connsiteY32" fmla="*/ 2454366 h 4893547"/>
              <a:gd name="connsiteX33" fmla="*/ 773723 w 8631534"/>
              <a:gd name="connsiteY33" fmla="*/ 2220686 h 4893547"/>
              <a:gd name="connsiteX34" fmla="*/ 773723 w 8631534"/>
              <a:gd name="connsiteY34" fmla="*/ 3426488 h 4893547"/>
              <a:gd name="connsiteX35" fmla="*/ 1135464 w 8631534"/>
              <a:gd name="connsiteY35" fmla="*/ 3446585 h 4893547"/>
              <a:gd name="connsiteX36" fmla="*/ 1145512 w 8631534"/>
              <a:gd name="connsiteY36" fmla="*/ 3034602 h 4893547"/>
              <a:gd name="connsiteX37" fmla="*/ 8611437 w 8631534"/>
              <a:gd name="connsiteY37" fmla="*/ 3054699 h 4893547"/>
              <a:gd name="connsiteX38" fmla="*/ 8621486 w 8631534"/>
              <a:gd name="connsiteY38" fmla="*/ 3376246 h 4893547"/>
              <a:gd name="connsiteX39" fmla="*/ 1527350 w 8631534"/>
              <a:gd name="connsiteY39" fmla="*/ 3366198 h 4893547"/>
              <a:gd name="connsiteX40" fmla="*/ 1527350 w 8631534"/>
              <a:gd name="connsiteY40" fmla="*/ 3426488 h 4893547"/>
              <a:gd name="connsiteX41" fmla="*/ 2441750 w 8631534"/>
              <a:gd name="connsiteY41" fmla="*/ 3446585 h 4893547"/>
              <a:gd name="connsiteX42" fmla="*/ 2431701 w 8631534"/>
              <a:gd name="connsiteY42" fmla="*/ 3737987 h 4893547"/>
              <a:gd name="connsiteX43" fmla="*/ 1517301 w 8631534"/>
              <a:gd name="connsiteY43" fmla="*/ 3737987 h 4893547"/>
              <a:gd name="connsiteX44" fmla="*/ 1517301 w 8631534"/>
              <a:gd name="connsiteY44" fmla="*/ 3808325 h 4893547"/>
              <a:gd name="connsiteX45" fmla="*/ 8621486 w 8631534"/>
              <a:gd name="connsiteY45" fmla="*/ 3818374 h 4893547"/>
              <a:gd name="connsiteX46" fmla="*/ 8611437 w 8631534"/>
              <a:gd name="connsiteY46" fmla="*/ 4129873 h 4893547"/>
              <a:gd name="connsiteX47" fmla="*/ 1537398 w 8631534"/>
              <a:gd name="connsiteY47" fmla="*/ 4129873 h 4893547"/>
              <a:gd name="connsiteX48" fmla="*/ 1537398 w 8631534"/>
              <a:gd name="connsiteY48" fmla="*/ 4572000 h 4893547"/>
              <a:gd name="connsiteX49" fmla="*/ 8621486 w 8631534"/>
              <a:gd name="connsiteY49" fmla="*/ 4582048 h 4893547"/>
              <a:gd name="connsiteX50" fmla="*/ 8621486 w 8631534"/>
              <a:gd name="connsiteY50" fmla="*/ 4883499 h 4893547"/>
              <a:gd name="connsiteX51" fmla="*/ 1145512 w 8631534"/>
              <a:gd name="connsiteY51" fmla="*/ 4893547 h 4893547"/>
              <a:gd name="connsiteX52" fmla="*/ 1145512 w 8631534"/>
              <a:gd name="connsiteY52" fmla="*/ 3737987 h 4893547"/>
              <a:gd name="connsiteX53" fmla="*/ 381837 w 8631534"/>
              <a:gd name="connsiteY53" fmla="*/ 3717890 h 4893547"/>
              <a:gd name="connsiteX54" fmla="*/ 371789 w 8631534"/>
              <a:gd name="connsiteY54" fmla="*/ 2210637 h 4893547"/>
              <a:gd name="connsiteX55" fmla="*/ 0 w 8631534"/>
              <a:gd name="connsiteY55" fmla="*/ 2200589 h 4893547"/>
              <a:gd name="connsiteX56" fmla="*/ 0 w 8631534"/>
              <a:gd name="connsiteY56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1527350 w 8631534"/>
              <a:gd name="connsiteY21" fmla="*/ 2210637 h 4893547"/>
              <a:gd name="connsiteX22" fmla="*/ 1537398 w 8631534"/>
              <a:gd name="connsiteY22" fmla="*/ 2291024 h 4893547"/>
              <a:gd name="connsiteX23" fmla="*/ 8621486 w 8631534"/>
              <a:gd name="connsiteY23" fmla="*/ 2301073 h 4893547"/>
              <a:gd name="connsiteX24" fmla="*/ 8621486 w 8631534"/>
              <a:gd name="connsiteY24" fmla="*/ 2602523 h 4893547"/>
              <a:gd name="connsiteX25" fmla="*/ 1527350 w 8631534"/>
              <a:gd name="connsiteY25" fmla="*/ 2602523 h 4893547"/>
              <a:gd name="connsiteX26" fmla="*/ 1165609 w 8631534"/>
              <a:gd name="connsiteY26" fmla="*/ 2592475 h 4893547"/>
              <a:gd name="connsiteX27" fmla="*/ 1145512 w 8631534"/>
              <a:gd name="connsiteY27" fmla="*/ 1457011 h 4893547"/>
              <a:gd name="connsiteX28" fmla="*/ 763675 w 8631534"/>
              <a:gd name="connsiteY28" fmla="*/ 1467059 h 4893547"/>
              <a:gd name="connsiteX29" fmla="*/ 763675 w 8631534"/>
              <a:gd name="connsiteY29" fmla="*/ 1909187 h 4893547"/>
              <a:gd name="connsiteX30" fmla="*/ 2374872 w 8631534"/>
              <a:gd name="connsiteY30" fmla="*/ 1766835 h 4893547"/>
              <a:gd name="connsiteX31" fmla="*/ 2323961 w 8631534"/>
              <a:gd name="connsiteY31" fmla="*/ 2454366 h 4893547"/>
              <a:gd name="connsiteX32" fmla="*/ 773723 w 8631534"/>
              <a:gd name="connsiteY32" fmla="*/ 2220686 h 4893547"/>
              <a:gd name="connsiteX33" fmla="*/ 773723 w 8631534"/>
              <a:gd name="connsiteY33" fmla="*/ 3426488 h 4893547"/>
              <a:gd name="connsiteX34" fmla="*/ 1135464 w 8631534"/>
              <a:gd name="connsiteY34" fmla="*/ 3446585 h 4893547"/>
              <a:gd name="connsiteX35" fmla="*/ 1145512 w 8631534"/>
              <a:gd name="connsiteY35" fmla="*/ 3034602 h 4893547"/>
              <a:gd name="connsiteX36" fmla="*/ 8611437 w 8631534"/>
              <a:gd name="connsiteY36" fmla="*/ 3054699 h 4893547"/>
              <a:gd name="connsiteX37" fmla="*/ 8621486 w 8631534"/>
              <a:gd name="connsiteY37" fmla="*/ 3376246 h 4893547"/>
              <a:gd name="connsiteX38" fmla="*/ 1527350 w 8631534"/>
              <a:gd name="connsiteY38" fmla="*/ 3366198 h 4893547"/>
              <a:gd name="connsiteX39" fmla="*/ 1527350 w 8631534"/>
              <a:gd name="connsiteY39" fmla="*/ 3426488 h 4893547"/>
              <a:gd name="connsiteX40" fmla="*/ 2441750 w 8631534"/>
              <a:gd name="connsiteY40" fmla="*/ 3446585 h 4893547"/>
              <a:gd name="connsiteX41" fmla="*/ 2431701 w 8631534"/>
              <a:gd name="connsiteY41" fmla="*/ 3737987 h 4893547"/>
              <a:gd name="connsiteX42" fmla="*/ 1517301 w 8631534"/>
              <a:gd name="connsiteY42" fmla="*/ 3737987 h 4893547"/>
              <a:gd name="connsiteX43" fmla="*/ 1517301 w 8631534"/>
              <a:gd name="connsiteY43" fmla="*/ 3808325 h 4893547"/>
              <a:gd name="connsiteX44" fmla="*/ 8621486 w 8631534"/>
              <a:gd name="connsiteY44" fmla="*/ 3818374 h 4893547"/>
              <a:gd name="connsiteX45" fmla="*/ 8611437 w 8631534"/>
              <a:gd name="connsiteY45" fmla="*/ 4129873 h 4893547"/>
              <a:gd name="connsiteX46" fmla="*/ 1537398 w 8631534"/>
              <a:gd name="connsiteY46" fmla="*/ 4129873 h 4893547"/>
              <a:gd name="connsiteX47" fmla="*/ 1537398 w 8631534"/>
              <a:gd name="connsiteY47" fmla="*/ 4572000 h 4893547"/>
              <a:gd name="connsiteX48" fmla="*/ 8621486 w 8631534"/>
              <a:gd name="connsiteY48" fmla="*/ 4582048 h 4893547"/>
              <a:gd name="connsiteX49" fmla="*/ 8621486 w 8631534"/>
              <a:gd name="connsiteY49" fmla="*/ 4883499 h 4893547"/>
              <a:gd name="connsiteX50" fmla="*/ 1145512 w 8631534"/>
              <a:gd name="connsiteY50" fmla="*/ 4893547 h 4893547"/>
              <a:gd name="connsiteX51" fmla="*/ 1145512 w 8631534"/>
              <a:gd name="connsiteY51" fmla="*/ 3737987 h 4893547"/>
              <a:gd name="connsiteX52" fmla="*/ 381837 w 8631534"/>
              <a:gd name="connsiteY52" fmla="*/ 3717890 h 4893547"/>
              <a:gd name="connsiteX53" fmla="*/ 371789 w 8631534"/>
              <a:gd name="connsiteY53" fmla="*/ 2210637 h 4893547"/>
              <a:gd name="connsiteX54" fmla="*/ 0 w 8631534"/>
              <a:gd name="connsiteY54" fmla="*/ 2200589 h 4893547"/>
              <a:gd name="connsiteX55" fmla="*/ 0 w 8631534"/>
              <a:gd name="connsiteY55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2210637 h 4893547"/>
              <a:gd name="connsiteX21" fmla="*/ 1537398 w 8631534"/>
              <a:gd name="connsiteY21" fmla="*/ 2291024 h 4893547"/>
              <a:gd name="connsiteX22" fmla="*/ 8621486 w 8631534"/>
              <a:gd name="connsiteY22" fmla="*/ 2301073 h 4893547"/>
              <a:gd name="connsiteX23" fmla="*/ 8621486 w 8631534"/>
              <a:gd name="connsiteY23" fmla="*/ 2602523 h 4893547"/>
              <a:gd name="connsiteX24" fmla="*/ 1527350 w 8631534"/>
              <a:gd name="connsiteY24" fmla="*/ 2602523 h 4893547"/>
              <a:gd name="connsiteX25" fmla="*/ 1165609 w 8631534"/>
              <a:gd name="connsiteY25" fmla="*/ 2592475 h 4893547"/>
              <a:gd name="connsiteX26" fmla="*/ 1145512 w 8631534"/>
              <a:gd name="connsiteY26" fmla="*/ 1457011 h 4893547"/>
              <a:gd name="connsiteX27" fmla="*/ 763675 w 8631534"/>
              <a:gd name="connsiteY27" fmla="*/ 1467059 h 4893547"/>
              <a:gd name="connsiteX28" fmla="*/ 763675 w 8631534"/>
              <a:gd name="connsiteY28" fmla="*/ 1909187 h 4893547"/>
              <a:gd name="connsiteX29" fmla="*/ 2374872 w 8631534"/>
              <a:gd name="connsiteY29" fmla="*/ 1766835 h 4893547"/>
              <a:gd name="connsiteX30" fmla="*/ 2323961 w 8631534"/>
              <a:gd name="connsiteY30" fmla="*/ 2454366 h 4893547"/>
              <a:gd name="connsiteX31" fmla="*/ 773723 w 8631534"/>
              <a:gd name="connsiteY31" fmla="*/ 2220686 h 4893547"/>
              <a:gd name="connsiteX32" fmla="*/ 773723 w 8631534"/>
              <a:gd name="connsiteY32" fmla="*/ 3426488 h 4893547"/>
              <a:gd name="connsiteX33" fmla="*/ 1135464 w 8631534"/>
              <a:gd name="connsiteY33" fmla="*/ 3446585 h 4893547"/>
              <a:gd name="connsiteX34" fmla="*/ 1145512 w 8631534"/>
              <a:gd name="connsiteY34" fmla="*/ 3034602 h 4893547"/>
              <a:gd name="connsiteX35" fmla="*/ 8611437 w 8631534"/>
              <a:gd name="connsiteY35" fmla="*/ 3054699 h 4893547"/>
              <a:gd name="connsiteX36" fmla="*/ 8621486 w 8631534"/>
              <a:gd name="connsiteY36" fmla="*/ 3376246 h 4893547"/>
              <a:gd name="connsiteX37" fmla="*/ 1527350 w 8631534"/>
              <a:gd name="connsiteY37" fmla="*/ 3366198 h 4893547"/>
              <a:gd name="connsiteX38" fmla="*/ 1527350 w 8631534"/>
              <a:gd name="connsiteY38" fmla="*/ 3426488 h 4893547"/>
              <a:gd name="connsiteX39" fmla="*/ 2441750 w 8631534"/>
              <a:gd name="connsiteY39" fmla="*/ 3446585 h 4893547"/>
              <a:gd name="connsiteX40" fmla="*/ 2431701 w 8631534"/>
              <a:gd name="connsiteY40" fmla="*/ 3737987 h 4893547"/>
              <a:gd name="connsiteX41" fmla="*/ 1517301 w 8631534"/>
              <a:gd name="connsiteY41" fmla="*/ 3737987 h 4893547"/>
              <a:gd name="connsiteX42" fmla="*/ 1517301 w 8631534"/>
              <a:gd name="connsiteY42" fmla="*/ 3808325 h 4893547"/>
              <a:gd name="connsiteX43" fmla="*/ 8621486 w 8631534"/>
              <a:gd name="connsiteY43" fmla="*/ 3818374 h 4893547"/>
              <a:gd name="connsiteX44" fmla="*/ 8611437 w 8631534"/>
              <a:gd name="connsiteY44" fmla="*/ 4129873 h 4893547"/>
              <a:gd name="connsiteX45" fmla="*/ 1537398 w 8631534"/>
              <a:gd name="connsiteY45" fmla="*/ 4129873 h 4893547"/>
              <a:gd name="connsiteX46" fmla="*/ 1537398 w 8631534"/>
              <a:gd name="connsiteY46" fmla="*/ 4572000 h 4893547"/>
              <a:gd name="connsiteX47" fmla="*/ 8621486 w 8631534"/>
              <a:gd name="connsiteY47" fmla="*/ 4582048 h 4893547"/>
              <a:gd name="connsiteX48" fmla="*/ 8621486 w 8631534"/>
              <a:gd name="connsiteY48" fmla="*/ 4883499 h 4893547"/>
              <a:gd name="connsiteX49" fmla="*/ 1145512 w 8631534"/>
              <a:gd name="connsiteY49" fmla="*/ 4893547 h 4893547"/>
              <a:gd name="connsiteX50" fmla="*/ 1145512 w 8631534"/>
              <a:gd name="connsiteY50" fmla="*/ 3737987 h 4893547"/>
              <a:gd name="connsiteX51" fmla="*/ 381837 w 8631534"/>
              <a:gd name="connsiteY51" fmla="*/ 3717890 h 4893547"/>
              <a:gd name="connsiteX52" fmla="*/ 371789 w 8631534"/>
              <a:gd name="connsiteY52" fmla="*/ 2210637 h 4893547"/>
              <a:gd name="connsiteX53" fmla="*/ 0 w 8631534"/>
              <a:gd name="connsiteY53" fmla="*/ 2200589 h 4893547"/>
              <a:gd name="connsiteX54" fmla="*/ 0 w 8631534"/>
              <a:gd name="connsiteY54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2323961 w 8631534"/>
              <a:gd name="connsiteY29" fmla="*/ 24543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993112 w 8631534"/>
              <a:gd name="connsiteY28" fmla="*/ 16144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511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20320 w 8631534"/>
              <a:gd name="connsiteY0" fmla="*/ 179742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33255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10160 w 8621374"/>
              <a:gd name="connsiteY0" fmla="*/ 1797427 h 4893547"/>
              <a:gd name="connsiteX1" fmla="*/ 381837 w 8621374"/>
              <a:gd name="connsiteY1" fmla="*/ 1787267 h 4893547"/>
              <a:gd name="connsiteX2" fmla="*/ 371677 w 8621374"/>
              <a:gd name="connsiteY2" fmla="*/ 0 h 4893547"/>
              <a:gd name="connsiteX3" fmla="*/ 8611326 w 8621374"/>
              <a:gd name="connsiteY3" fmla="*/ 0 h 4893547"/>
              <a:gd name="connsiteX4" fmla="*/ 8601277 w 8621374"/>
              <a:gd name="connsiteY4" fmla="*/ 311499 h 4893547"/>
              <a:gd name="connsiteX5" fmla="*/ 763563 w 8621374"/>
              <a:gd name="connsiteY5" fmla="*/ 311499 h 4893547"/>
              <a:gd name="connsiteX6" fmla="*/ 753515 w 8621374"/>
              <a:gd name="connsiteY6" fmla="*/ 1145512 h 4893547"/>
              <a:gd name="connsiteX7" fmla="*/ 1145401 w 8621374"/>
              <a:gd name="connsiteY7" fmla="*/ 1155560 h 4893547"/>
              <a:gd name="connsiteX8" fmla="*/ 1135352 w 8621374"/>
              <a:gd name="connsiteY8" fmla="*/ 763675 h 4893547"/>
              <a:gd name="connsiteX9" fmla="*/ 8601277 w 8621374"/>
              <a:gd name="connsiteY9" fmla="*/ 763675 h 4893547"/>
              <a:gd name="connsiteX10" fmla="*/ 8611326 w 8621374"/>
              <a:gd name="connsiteY10" fmla="*/ 1075174 h 4893547"/>
              <a:gd name="connsiteX11" fmla="*/ 1517190 w 8621374"/>
              <a:gd name="connsiteY11" fmla="*/ 1065125 h 4893547"/>
              <a:gd name="connsiteX12" fmla="*/ 1517190 w 8621374"/>
              <a:gd name="connsiteY12" fmla="*/ 1145512 h 4893547"/>
              <a:gd name="connsiteX13" fmla="*/ 2431590 w 8621374"/>
              <a:gd name="connsiteY13" fmla="*/ 1145512 h 4893547"/>
              <a:gd name="connsiteX14" fmla="*/ 2431590 w 8621374"/>
              <a:gd name="connsiteY14" fmla="*/ 1457011 h 4893547"/>
              <a:gd name="connsiteX15" fmla="*/ 1517190 w 8621374"/>
              <a:gd name="connsiteY15" fmla="*/ 1457011 h 4893547"/>
              <a:gd name="connsiteX16" fmla="*/ 1517190 w 8621374"/>
              <a:gd name="connsiteY16" fmla="*/ 1527349 h 4893547"/>
              <a:gd name="connsiteX17" fmla="*/ 8611326 w 8621374"/>
              <a:gd name="connsiteY17" fmla="*/ 1527349 h 4893547"/>
              <a:gd name="connsiteX18" fmla="*/ 8621374 w 8621374"/>
              <a:gd name="connsiteY18" fmla="*/ 1838848 h 4893547"/>
              <a:gd name="connsiteX19" fmla="*/ 1517190 w 8621374"/>
              <a:gd name="connsiteY19" fmla="*/ 1848897 h 4893547"/>
              <a:gd name="connsiteX20" fmla="*/ 1527238 w 8621374"/>
              <a:gd name="connsiteY20" fmla="*/ 2291024 h 4893547"/>
              <a:gd name="connsiteX21" fmla="*/ 8611326 w 8621374"/>
              <a:gd name="connsiteY21" fmla="*/ 2301073 h 4893547"/>
              <a:gd name="connsiteX22" fmla="*/ 8611326 w 8621374"/>
              <a:gd name="connsiteY22" fmla="*/ 2602523 h 4893547"/>
              <a:gd name="connsiteX23" fmla="*/ 1517190 w 8621374"/>
              <a:gd name="connsiteY23" fmla="*/ 2602523 h 4893547"/>
              <a:gd name="connsiteX24" fmla="*/ 1155449 w 8621374"/>
              <a:gd name="connsiteY24" fmla="*/ 2592475 h 4893547"/>
              <a:gd name="connsiteX25" fmla="*/ 1135352 w 8621374"/>
              <a:gd name="connsiteY25" fmla="*/ 1457011 h 4893547"/>
              <a:gd name="connsiteX26" fmla="*/ 753515 w 8621374"/>
              <a:gd name="connsiteY26" fmla="*/ 1467059 h 4893547"/>
              <a:gd name="connsiteX27" fmla="*/ 753515 w 8621374"/>
              <a:gd name="connsiteY27" fmla="*/ 1777107 h 4893547"/>
              <a:gd name="connsiteX28" fmla="*/ 1084552 w 8621374"/>
              <a:gd name="connsiteY28" fmla="*/ 1766835 h 4893547"/>
              <a:gd name="connsiteX29" fmla="*/ 1084441 w 8621374"/>
              <a:gd name="connsiteY29" fmla="*/ 2342606 h 4893547"/>
              <a:gd name="connsiteX30" fmla="*/ 763563 w 8621374"/>
              <a:gd name="connsiteY30" fmla="*/ 2342606 h 4893547"/>
              <a:gd name="connsiteX31" fmla="*/ 763563 w 8621374"/>
              <a:gd name="connsiteY31" fmla="*/ 3426488 h 4893547"/>
              <a:gd name="connsiteX32" fmla="*/ 1125304 w 8621374"/>
              <a:gd name="connsiteY32" fmla="*/ 3446585 h 4893547"/>
              <a:gd name="connsiteX33" fmla="*/ 1135352 w 8621374"/>
              <a:gd name="connsiteY33" fmla="*/ 3034602 h 4893547"/>
              <a:gd name="connsiteX34" fmla="*/ 8601277 w 8621374"/>
              <a:gd name="connsiteY34" fmla="*/ 3054699 h 4893547"/>
              <a:gd name="connsiteX35" fmla="*/ 8611326 w 8621374"/>
              <a:gd name="connsiteY35" fmla="*/ 3376246 h 4893547"/>
              <a:gd name="connsiteX36" fmla="*/ 1517190 w 8621374"/>
              <a:gd name="connsiteY36" fmla="*/ 3366198 h 4893547"/>
              <a:gd name="connsiteX37" fmla="*/ 1517190 w 8621374"/>
              <a:gd name="connsiteY37" fmla="*/ 3426488 h 4893547"/>
              <a:gd name="connsiteX38" fmla="*/ 2431590 w 8621374"/>
              <a:gd name="connsiteY38" fmla="*/ 3446585 h 4893547"/>
              <a:gd name="connsiteX39" fmla="*/ 2421541 w 8621374"/>
              <a:gd name="connsiteY39" fmla="*/ 3737987 h 4893547"/>
              <a:gd name="connsiteX40" fmla="*/ 1507141 w 8621374"/>
              <a:gd name="connsiteY40" fmla="*/ 3737987 h 4893547"/>
              <a:gd name="connsiteX41" fmla="*/ 1507141 w 8621374"/>
              <a:gd name="connsiteY41" fmla="*/ 3808325 h 4893547"/>
              <a:gd name="connsiteX42" fmla="*/ 8611326 w 8621374"/>
              <a:gd name="connsiteY42" fmla="*/ 3818374 h 4893547"/>
              <a:gd name="connsiteX43" fmla="*/ 8601277 w 8621374"/>
              <a:gd name="connsiteY43" fmla="*/ 4129873 h 4893547"/>
              <a:gd name="connsiteX44" fmla="*/ 1527238 w 8621374"/>
              <a:gd name="connsiteY44" fmla="*/ 4129873 h 4893547"/>
              <a:gd name="connsiteX45" fmla="*/ 1527238 w 8621374"/>
              <a:gd name="connsiteY45" fmla="*/ 4572000 h 4893547"/>
              <a:gd name="connsiteX46" fmla="*/ 8611326 w 8621374"/>
              <a:gd name="connsiteY46" fmla="*/ 4582048 h 4893547"/>
              <a:gd name="connsiteX47" fmla="*/ 8611326 w 8621374"/>
              <a:gd name="connsiteY47" fmla="*/ 4883499 h 4893547"/>
              <a:gd name="connsiteX48" fmla="*/ 1135352 w 8621374"/>
              <a:gd name="connsiteY48" fmla="*/ 4893547 h 4893547"/>
              <a:gd name="connsiteX49" fmla="*/ 1135352 w 8621374"/>
              <a:gd name="connsiteY49" fmla="*/ 3737987 h 4893547"/>
              <a:gd name="connsiteX50" fmla="*/ 371677 w 8621374"/>
              <a:gd name="connsiteY50" fmla="*/ 3717890 h 4893547"/>
              <a:gd name="connsiteX51" fmla="*/ 361629 w 8621374"/>
              <a:gd name="connsiteY51" fmla="*/ 2332557 h 4893547"/>
              <a:gd name="connsiteX52" fmla="*/ 0 w 8621374"/>
              <a:gd name="connsiteY52" fmla="*/ 2322509 h 4893547"/>
              <a:gd name="connsiteX53" fmla="*/ 10160 w 8621374"/>
              <a:gd name="connsiteY53" fmla="*/ 1797427 h 4893547"/>
              <a:gd name="connsiteX0" fmla="*/ 0 w 8637408"/>
              <a:gd name="connsiteY0" fmla="*/ 1747421 h 4893547"/>
              <a:gd name="connsiteX1" fmla="*/ 397871 w 8637408"/>
              <a:gd name="connsiteY1" fmla="*/ 17872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7421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0567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78186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08310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1930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4312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4717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9479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2 w 8637408"/>
              <a:gd name="connsiteY6" fmla="*/ 1147893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2183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4564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4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4563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34938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1548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78821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13183 w 8640424"/>
              <a:gd name="connsiteY4" fmla="*/ 309118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04182 w 8640424"/>
              <a:gd name="connsiteY17" fmla="*/ 1522587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11326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06564 w 8630376"/>
              <a:gd name="connsiteY46" fmla="*/ 4570142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6563 w 8608945"/>
              <a:gd name="connsiteY47" fmla="*/ 4876355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8944 w 8608945"/>
              <a:gd name="connsiteY47" fmla="*/ 4873974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8944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82613 w 8608944"/>
              <a:gd name="connsiteY30" fmla="*/ 3424107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27238 w 8608944"/>
              <a:gd name="connsiteY44" fmla="*/ 4572000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61656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3225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8944" h="4874498">
                <a:moveTo>
                  <a:pt x="635" y="1749801"/>
                </a:moveTo>
                <a:lnTo>
                  <a:pt x="381837" y="1749167"/>
                </a:lnTo>
                <a:cubicBezTo>
                  <a:pt x="378450" y="1153411"/>
                  <a:pt x="382710" y="876965"/>
                  <a:pt x="383583" y="4764"/>
                </a:cubicBezTo>
                <a:lnTo>
                  <a:pt x="8608944" y="0"/>
                </a:lnTo>
                <a:cubicBezTo>
                  <a:pt x="8608682" y="156940"/>
                  <a:pt x="8608682" y="150987"/>
                  <a:pt x="8608421" y="301974"/>
                </a:cubicBezTo>
                <a:lnTo>
                  <a:pt x="763563" y="304356"/>
                </a:lnTo>
                <a:cubicBezTo>
                  <a:pt x="763301" y="718981"/>
                  <a:pt x="765682" y="723743"/>
                  <a:pt x="765420" y="1140750"/>
                </a:cubicBezTo>
                <a:lnTo>
                  <a:pt x="1145401" y="1141272"/>
                </a:lnTo>
                <a:cubicBezTo>
                  <a:pt x="1144432" y="1013819"/>
                  <a:pt x="1143464" y="886366"/>
                  <a:pt x="1142495" y="758913"/>
                </a:cubicBezTo>
                <a:lnTo>
                  <a:pt x="8606040" y="758913"/>
                </a:lnTo>
                <a:cubicBezTo>
                  <a:pt x="8606301" y="912281"/>
                  <a:pt x="8606389" y="963404"/>
                  <a:pt x="8606563" y="1065649"/>
                </a:cubicBezTo>
                <a:lnTo>
                  <a:pt x="1524334" y="1062744"/>
                </a:lnTo>
                <a:cubicBezTo>
                  <a:pt x="1524334" y="1088746"/>
                  <a:pt x="1524333" y="1102937"/>
                  <a:pt x="1524333" y="1140750"/>
                </a:cubicBezTo>
                <a:lnTo>
                  <a:pt x="2441115" y="1140750"/>
                </a:lnTo>
                <a:lnTo>
                  <a:pt x="2441115" y="1445105"/>
                </a:lnTo>
                <a:lnTo>
                  <a:pt x="1526714" y="1445105"/>
                </a:lnTo>
                <a:cubicBezTo>
                  <a:pt x="1525524" y="1483846"/>
                  <a:pt x="1526715" y="1483846"/>
                  <a:pt x="1526716" y="1522587"/>
                </a:cubicBezTo>
                <a:lnTo>
                  <a:pt x="8606563" y="1522587"/>
                </a:lnTo>
                <a:cubicBezTo>
                  <a:pt x="8606738" y="1624039"/>
                  <a:pt x="8606912" y="1725490"/>
                  <a:pt x="8607087" y="1826942"/>
                </a:cubicBezTo>
                <a:lnTo>
                  <a:pt x="1524334" y="1827466"/>
                </a:lnTo>
                <a:cubicBezTo>
                  <a:pt x="1524508" y="1979604"/>
                  <a:pt x="1524683" y="2131743"/>
                  <a:pt x="1524857" y="2283881"/>
                </a:cubicBezTo>
                <a:lnTo>
                  <a:pt x="8606564" y="2284404"/>
                </a:lnTo>
                <a:cubicBezTo>
                  <a:pt x="8607754" y="2437510"/>
                  <a:pt x="8605372" y="2435129"/>
                  <a:pt x="8606563" y="2588236"/>
                </a:cubicBezTo>
                <a:lnTo>
                  <a:pt x="1143542" y="2587713"/>
                </a:lnTo>
                <a:cubicBezTo>
                  <a:pt x="1145400" y="2016409"/>
                  <a:pt x="1143019" y="2015218"/>
                  <a:pt x="1144877" y="1445105"/>
                </a:cubicBezTo>
                <a:lnTo>
                  <a:pt x="763040" y="1445628"/>
                </a:lnTo>
                <a:lnTo>
                  <a:pt x="763040" y="1750913"/>
                </a:lnTo>
                <a:lnTo>
                  <a:pt x="1067883" y="1750166"/>
                </a:lnTo>
                <a:cubicBezTo>
                  <a:pt x="1069018" y="2053530"/>
                  <a:pt x="1067828" y="2053530"/>
                  <a:pt x="1067773" y="2359276"/>
                </a:cubicBezTo>
                <a:lnTo>
                  <a:pt x="763563" y="2359275"/>
                </a:lnTo>
                <a:cubicBezTo>
                  <a:pt x="767135" y="2894072"/>
                  <a:pt x="763563" y="2894072"/>
                  <a:pt x="763564" y="3428869"/>
                </a:cubicBezTo>
                <a:lnTo>
                  <a:pt x="1146735" y="3427535"/>
                </a:lnTo>
                <a:cubicBezTo>
                  <a:pt x="1145805" y="3235831"/>
                  <a:pt x="1144615" y="3234640"/>
                  <a:pt x="1144876" y="3044127"/>
                </a:cubicBezTo>
                <a:lnTo>
                  <a:pt x="8606040" y="3045175"/>
                </a:lnTo>
                <a:cubicBezTo>
                  <a:pt x="8607492" y="3197613"/>
                  <a:pt x="8605110" y="3199994"/>
                  <a:pt x="8606563" y="3352433"/>
                </a:cubicBezTo>
                <a:lnTo>
                  <a:pt x="1524334" y="3351910"/>
                </a:lnTo>
                <a:cubicBezTo>
                  <a:pt x="1524334" y="3376769"/>
                  <a:pt x="1524333" y="3389199"/>
                  <a:pt x="1524333" y="3426488"/>
                </a:cubicBezTo>
                <a:lnTo>
                  <a:pt x="2438734" y="3425155"/>
                </a:lnTo>
                <a:cubicBezTo>
                  <a:pt x="2438472" y="3577999"/>
                  <a:pt x="2438385" y="3628948"/>
                  <a:pt x="2438210" y="3730844"/>
                </a:cubicBezTo>
                <a:lnTo>
                  <a:pt x="1526191" y="3730844"/>
                </a:lnTo>
                <a:lnTo>
                  <a:pt x="1526191" y="3805944"/>
                </a:lnTo>
                <a:lnTo>
                  <a:pt x="8606563" y="3806468"/>
                </a:lnTo>
                <a:cubicBezTo>
                  <a:pt x="8606301" y="3958645"/>
                  <a:pt x="8606301" y="3958645"/>
                  <a:pt x="8606040" y="4110823"/>
                </a:cubicBezTo>
                <a:lnTo>
                  <a:pt x="1527239" y="4113204"/>
                </a:lnTo>
                <a:cubicBezTo>
                  <a:pt x="1527238" y="4342602"/>
                  <a:pt x="1525651" y="4419862"/>
                  <a:pt x="1527238" y="4572000"/>
                </a:cubicBezTo>
                <a:lnTo>
                  <a:pt x="8606564" y="4570142"/>
                </a:lnTo>
                <a:cubicBezTo>
                  <a:pt x="8606563" y="4723248"/>
                  <a:pt x="8606562" y="4720867"/>
                  <a:pt x="8606562" y="4873974"/>
                </a:cubicBezTo>
                <a:lnTo>
                  <a:pt x="1144877" y="4874498"/>
                </a:lnTo>
                <a:cubicBezTo>
                  <a:pt x="1146067" y="4301480"/>
                  <a:pt x="1144877" y="4302671"/>
                  <a:pt x="1144877" y="3730844"/>
                </a:cubicBezTo>
                <a:lnTo>
                  <a:pt x="383582" y="3729797"/>
                </a:lnTo>
                <a:cubicBezTo>
                  <a:pt x="382130" y="3044274"/>
                  <a:pt x="383321" y="3045464"/>
                  <a:pt x="383060" y="2361132"/>
                </a:cubicBezTo>
                <a:lnTo>
                  <a:pt x="0" y="2360609"/>
                </a:lnTo>
                <a:cubicBezTo>
                  <a:pt x="212" y="2157006"/>
                  <a:pt x="423" y="1953404"/>
                  <a:pt x="635" y="1749801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017" y="3426260"/>
            <a:ext cx="1228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br>
              <a:rPr lang="en-US" dirty="0"/>
            </a:br>
            <a:r>
              <a:rPr lang="en-US" dirty="0"/>
              <a:t>Standards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421" y="1686772"/>
            <a:ext cx="213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Academic Standards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421" y="2829772"/>
            <a:ext cx="19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Standards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81121" y="2448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81121" y="3210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Educator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421" y="5103888"/>
            <a:ext cx="213360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Standards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1121" y="5496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Interoperability Protocols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1121" y="6258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Exchange Protocols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1121" y="473477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Packaging Formats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81121" y="3972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83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651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33857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319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81400" y="1626474"/>
            <a:ext cx="9470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64138" y="2209800"/>
            <a:ext cx="3652316" cy="2465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2.5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38741" y="1981200"/>
            <a:ext cx="1653474" cy="1445060"/>
          </a:xfrm>
          <a:prstGeom prst="roundRect">
            <a:avLst>
              <a:gd name="adj" fmla="val 414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3.0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08976" y="1981200"/>
            <a:ext cx="1217523" cy="2066554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84109" y="4140212"/>
            <a:ext cx="1589964" cy="2031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65401" y="4130802"/>
            <a:ext cx="1151053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23010" y="4816602"/>
            <a:ext cx="2066608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CC, QTI, APIP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08870" y="5578602"/>
            <a:ext cx="1307584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LTI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81457" y="6178129"/>
            <a:ext cx="582598" cy="22267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426762" y="6238674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8437" y="64778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ESB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407394" y="65540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17516" y="2476431"/>
            <a:ext cx="1115399" cy="2477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57803" y="2286712"/>
            <a:ext cx="762000" cy="20473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102260" y="2753958"/>
            <a:ext cx="2237607" cy="2497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157611" y="2819400"/>
            <a:ext cx="1071990" cy="2111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545594" y="2813292"/>
            <a:ext cx="567759" cy="2233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795761" y="1916756"/>
            <a:ext cx="73264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415850" y="3886200"/>
            <a:ext cx="2093534" cy="20327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OAI-PMH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457803" y="2529764"/>
            <a:ext cx="987484" cy="2039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 Caliper</a:t>
            </a:r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id="{BA5E45D4-CBF5-4978-81F6-80CB3D7CE3F2}"/>
              </a:ext>
            </a:extLst>
          </p:cNvPr>
          <p:cNvSpPr/>
          <p:nvPr/>
        </p:nvSpPr>
        <p:spPr>
          <a:xfrm>
            <a:off x="4919689" y="1687072"/>
            <a:ext cx="3413166" cy="2031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46803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Standards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CASE: </a:t>
            </a:r>
            <a:r>
              <a:rPr lang="en-US" sz="1400" dirty="0"/>
              <a:t>IMS Competencies &amp; Academic Standards Exchange - </a:t>
            </a:r>
            <a:r>
              <a:rPr lang="en-US" sz="1400" dirty="0">
                <a:hlinkClick r:id="rId2"/>
              </a:rPr>
              <a:t>https://www.imsglobal.org/activity/case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CCSS</a:t>
            </a:r>
            <a:r>
              <a:rPr lang="en-US" sz="1400" dirty="0"/>
              <a:t>: Common Core State Standards - </a:t>
            </a:r>
            <a:r>
              <a:rPr lang="en-US" sz="1400" dirty="0">
                <a:hlinkClick r:id="rId3"/>
              </a:rPr>
              <a:t>http://www.corestandards.org/developers-and-publishers/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CEDS</a:t>
            </a:r>
            <a:r>
              <a:rPr lang="en-US" sz="1400" dirty="0"/>
              <a:t>: Common Education Data Standards -  </a:t>
            </a:r>
            <a:r>
              <a:rPr lang="en-US" sz="1400" dirty="0">
                <a:hlinkClick r:id="rId4"/>
              </a:rPr>
              <a:t>http://ceds.ed.gov/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Ed-Fi</a:t>
            </a:r>
            <a:r>
              <a:rPr lang="en-US" sz="1400" dirty="0"/>
              <a:t>: Ed-Fi Alliance - </a:t>
            </a:r>
            <a:r>
              <a:rPr lang="en-US" sz="1400" dirty="0">
                <a:hlinkClick r:id="rId5"/>
              </a:rPr>
              <a:t>http://www.ed-fi.org/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EDI</a:t>
            </a:r>
            <a:r>
              <a:rPr lang="en-US" sz="1400" dirty="0"/>
              <a:t>: Electronic Data Interchange - </a:t>
            </a:r>
            <a:r>
              <a:rPr lang="en-US" sz="1400" dirty="0">
                <a:hlinkClick r:id="rId6"/>
              </a:rPr>
              <a:t>http://en.wikipedia.org/wiki/Electronic_data_interchange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ESB</a:t>
            </a:r>
            <a:r>
              <a:rPr lang="en-US" sz="1400" dirty="0"/>
              <a:t>: Enterprise Service Bus - </a:t>
            </a:r>
            <a:r>
              <a:rPr lang="en-US" sz="1400" dirty="0">
                <a:hlinkClick r:id="rId7"/>
              </a:rPr>
              <a:t>http://en.wikipedia.org/wiki/Enterprise_service_bus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CC</a:t>
            </a:r>
            <a:r>
              <a:rPr lang="en-US" sz="1400" dirty="0"/>
              <a:t>: IMS Common Cartridge- </a:t>
            </a:r>
            <a:r>
              <a:rPr lang="en-US" sz="1400" dirty="0">
                <a:hlinkClick r:id="rId8"/>
              </a:rPr>
              <a:t>http://www.imsglobal.org/cc/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LTI</a:t>
            </a:r>
            <a:r>
              <a:rPr lang="en-US" sz="1400" dirty="0"/>
              <a:t>: IMS Learning Tools Interoperability - </a:t>
            </a:r>
            <a:r>
              <a:rPr lang="en-US" sz="1400" dirty="0">
                <a:hlinkClick r:id="rId9"/>
              </a:rPr>
              <a:t>http://www.imsglobal.org/lti/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QTI</a:t>
            </a:r>
            <a:r>
              <a:rPr lang="en-US" sz="1400" dirty="0"/>
              <a:t>: IMS Question and Test Interoperability - </a:t>
            </a:r>
            <a:r>
              <a:rPr lang="en-US" sz="1400" dirty="0">
                <a:hlinkClick r:id="rId10"/>
              </a:rPr>
              <a:t>http://www.imsglobal.org/question/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Caliper: </a:t>
            </a:r>
            <a:r>
              <a:rPr lang="en-US" sz="1400" dirty="0"/>
              <a:t>http://www.imsglobal.org/activity/caliperram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LR</a:t>
            </a:r>
            <a:r>
              <a:rPr lang="en-US" sz="1400" dirty="0"/>
              <a:t>: Learning Registry - </a:t>
            </a:r>
            <a:r>
              <a:rPr lang="en-US" sz="1400" dirty="0">
                <a:hlinkClick r:id="rId11"/>
              </a:rPr>
              <a:t>http://learningregistry.org/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LRMI</a:t>
            </a:r>
            <a:r>
              <a:rPr lang="en-US" sz="1400" dirty="0"/>
              <a:t>: Learning Resource Metadata Initiative - </a:t>
            </a:r>
            <a:r>
              <a:rPr lang="en-US" sz="1400" dirty="0">
                <a:hlinkClick r:id="rId12"/>
              </a:rPr>
              <a:t>http://www.lrmi.net/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NGSS</a:t>
            </a:r>
            <a:r>
              <a:rPr lang="en-US" sz="1400" dirty="0"/>
              <a:t>: Next Generation Science Standards - </a:t>
            </a:r>
            <a:r>
              <a:rPr lang="en-US" sz="1400" dirty="0">
                <a:hlinkClick r:id="rId13"/>
              </a:rPr>
              <a:t>http://www.nextgenscience.org/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OAI-PMH</a:t>
            </a:r>
            <a:r>
              <a:rPr lang="en-US" sz="1400" dirty="0"/>
              <a:t>: Open Archives Initiative – Protocol for Metadata Harvesting - </a:t>
            </a:r>
            <a:r>
              <a:rPr lang="en-US" sz="1400" u="sng" dirty="0">
                <a:hlinkClick r:id="rId14"/>
              </a:rPr>
              <a:t>http://www.openarchives.org/pmh/</a:t>
            </a: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OBI</a:t>
            </a:r>
            <a:r>
              <a:rPr lang="en-US" sz="1400" dirty="0"/>
              <a:t>: Open Badge Infrastructure - </a:t>
            </a:r>
            <a:r>
              <a:rPr lang="en-US" sz="1400" dirty="0">
                <a:hlinkClick r:id="rId15"/>
              </a:rPr>
              <a:t>http://openbadges.org/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PESC</a:t>
            </a:r>
            <a:r>
              <a:rPr lang="en-US" sz="1400" dirty="0"/>
              <a:t>: P20W Education Standards Council - </a:t>
            </a:r>
            <a:r>
              <a:rPr lang="en-US" sz="1400" dirty="0">
                <a:hlinkClick r:id="rId16"/>
              </a:rPr>
              <a:t>http://www.pesc.org/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REST</a:t>
            </a:r>
            <a:r>
              <a:rPr lang="en-US" sz="1400" dirty="0"/>
              <a:t>: Representational State Transfer - </a:t>
            </a:r>
            <a:r>
              <a:rPr lang="en-US" sz="1400" dirty="0">
                <a:hlinkClick r:id="rId17"/>
              </a:rPr>
              <a:t>http://en.wikipedia.org/wiki/Representational_state_transfer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SEED</a:t>
            </a:r>
            <a:r>
              <a:rPr lang="en-US" sz="1400" dirty="0"/>
              <a:t>: State Exchange of Education Data - </a:t>
            </a:r>
            <a:r>
              <a:rPr lang="en-US" sz="1400" dirty="0">
                <a:hlinkClick r:id="rId18"/>
              </a:rPr>
              <a:t>http://www.ncpublicschools.org/data/seed/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SIF</a:t>
            </a:r>
            <a:r>
              <a:rPr lang="en-US" sz="1400" dirty="0"/>
              <a:t>: SIF Association - </a:t>
            </a:r>
            <a:r>
              <a:rPr lang="en-US" sz="1400" dirty="0">
                <a:hlinkClick r:id="rId19"/>
              </a:rPr>
              <a:t>http://www.sifassociation.org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SOAP</a:t>
            </a:r>
            <a:r>
              <a:rPr lang="en-US" sz="1400" dirty="0"/>
              <a:t>: Simple Object Access Protocol - </a:t>
            </a:r>
            <a:r>
              <a:rPr lang="en-US" sz="1400" dirty="0">
                <a:hlinkClick r:id="rId20"/>
              </a:rPr>
              <a:t>http://en.wikipedia.org/wiki/SOAP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xAPI</a:t>
            </a:r>
            <a:r>
              <a:rPr lang="en-US" sz="1400" dirty="0"/>
              <a:t>: Experience API - </a:t>
            </a:r>
            <a:r>
              <a:rPr lang="en-US" sz="1400" dirty="0">
                <a:hlinkClick r:id="rId21"/>
              </a:rPr>
              <a:t>http://www.adlnet.gov/tla/experience-api/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7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501</Words>
  <Application>Microsoft Office PowerPoint</Application>
  <PresentationFormat>On-screen Show (4:3)</PresentationFormat>
  <Paragraphs>79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Standards Initiatives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64</cp:revision>
  <dcterms:created xsi:type="dcterms:W3CDTF">2013-03-30T00:43:08Z</dcterms:created>
  <dcterms:modified xsi:type="dcterms:W3CDTF">2018-10-23T13:15:47Z</dcterms:modified>
</cp:coreProperties>
</file>