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71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39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5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9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16A0-BE7D-4056-9575-390A6709E8A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9AB04C-D817-401F-AF7E-A88EAC5B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358A-DE08-440F-8D2E-832F29712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17DB8-D5BD-726E-8065-DB5A85195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Tallinna</a:t>
            </a:r>
            <a:r>
              <a:rPr lang="en-US" dirty="0"/>
              <a:t> </a:t>
            </a:r>
            <a:r>
              <a:rPr lang="en-US" dirty="0" err="1"/>
              <a:t>Tööstushariduskeskus</a:t>
            </a:r>
            <a:endParaRPr lang="en-US" dirty="0"/>
          </a:p>
          <a:p>
            <a:r>
              <a:rPr lang="en-US" dirty="0"/>
              <a:t>Johannes </a:t>
            </a:r>
            <a:r>
              <a:rPr lang="en-US" dirty="0" err="1"/>
              <a:t>Kiigemägi</a:t>
            </a:r>
            <a:endParaRPr lang="en-US" dirty="0"/>
          </a:p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422398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3629-3D46-C181-7526-EAD1F5ED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Miks</a:t>
            </a:r>
            <a:r>
              <a:rPr lang="en-US" dirty="0"/>
              <a:t> Microsoft </a:t>
            </a:r>
            <a:r>
              <a:rPr lang="en-US" dirty="0" err="1"/>
              <a:t>Excelit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4BFB-A632-19A6-4A02-19C7B4F8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02866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Koostöö</a:t>
            </a:r>
            <a:r>
              <a:rPr lang="en-US" b="1" dirty="0"/>
              <a:t> ja </a:t>
            </a:r>
            <a:r>
              <a:rPr lang="et-EE" b="1" dirty="0"/>
              <a:t>a</a:t>
            </a:r>
            <a:r>
              <a:rPr lang="en-US" b="1" dirty="0" err="1"/>
              <a:t>ndmete</a:t>
            </a:r>
            <a:r>
              <a:rPr lang="en-US" b="1" dirty="0"/>
              <a:t> </a:t>
            </a:r>
            <a:r>
              <a:rPr lang="et-EE" b="1" dirty="0"/>
              <a:t>j</a:t>
            </a:r>
            <a:r>
              <a:rPr lang="en-US" b="1" dirty="0" err="1"/>
              <a:t>agamine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Excel on </a:t>
            </a:r>
            <a:r>
              <a:rPr lang="en-US" dirty="0" err="1"/>
              <a:t>võimas</a:t>
            </a:r>
            <a:r>
              <a:rPr lang="en-US" dirty="0"/>
              <a:t> </a:t>
            </a:r>
            <a:r>
              <a:rPr lang="en-US" dirty="0" err="1"/>
              <a:t>tööriist</a:t>
            </a:r>
            <a:r>
              <a:rPr lang="en-US" dirty="0"/>
              <a:t> </a:t>
            </a:r>
            <a:r>
              <a:rPr lang="en-US" dirty="0" err="1"/>
              <a:t>koostööks</a:t>
            </a:r>
            <a:r>
              <a:rPr lang="en-US" dirty="0"/>
              <a:t>, kuna see </a:t>
            </a:r>
            <a:r>
              <a:rPr lang="en-US" dirty="0" err="1"/>
              <a:t>võimaldab</a:t>
            </a:r>
            <a:r>
              <a:rPr lang="en-US" dirty="0"/>
              <a:t> </a:t>
            </a:r>
            <a:r>
              <a:rPr lang="en-US" dirty="0" err="1"/>
              <a:t>mitmel</a:t>
            </a:r>
            <a:r>
              <a:rPr lang="en-US" dirty="0"/>
              <a:t> </a:t>
            </a:r>
            <a:r>
              <a:rPr lang="en-US" dirty="0" err="1"/>
              <a:t>kasutajal</a:t>
            </a:r>
            <a:r>
              <a:rPr lang="en-US" dirty="0"/>
              <a:t> </a:t>
            </a:r>
            <a:r>
              <a:rPr lang="en-US" dirty="0" err="1"/>
              <a:t>üheaegselt</a:t>
            </a:r>
            <a:r>
              <a:rPr lang="en-US" dirty="0"/>
              <a:t> </a:t>
            </a:r>
            <a:r>
              <a:rPr lang="en-US" dirty="0" err="1"/>
              <a:t>töötada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arvutustabeliga</a:t>
            </a:r>
            <a:r>
              <a:rPr lang="en-US" dirty="0"/>
              <a:t>, </a:t>
            </a:r>
            <a:r>
              <a:rPr lang="en-US" dirty="0" err="1"/>
              <a:t>eriti</a:t>
            </a:r>
            <a:r>
              <a:rPr lang="en-US" dirty="0"/>
              <a:t> </a:t>
            </a:r>
            <a:r>
              <a:rPr lang="en-US" dirty="0" err="1"/>
              <a:t>kui</a:t>
            </a:r>
            <a:r>
              <a:rPr lang="en-US" dirty="0"/>
              <a:t> </a:t>
            </a:r>
            <a:r>
              <a:rPr lang="en-US" dirty="0" err="1"/>
              <a:t>seda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 </a:t>
            </a:r>
            <a:r>
              <a:rPr lang="en-US" dirty="0" err="1"/>
              <a:t>koos</a:t>
            </a:r>
            <a:r>
              <a:rPr lang="en-US" dirty="0"/>
              <a:t> </a:t>
            </a:r>
            <a:r>
              <a:rPr lang="en-US" dirty="0" err="1"/>
              <a:t>pilveteenustega</a:t>
            </a:r>
            <a:r>
              <a:rPr lang="en-US" dirty="0"/>
              <a:t> </a:t>
            </a:r>
            <a:r>
              <a:rPr lang="en-US" dirty="0" err="1"/>
              <a:t>nagu</a:t>
            </a:r>
            <a:r>
              <a:rPr lang="en-US" dirty="0"/>
              <a:t> OneDrive </a:t>
            </a:r>
            <a:r>
              <a:rPr lang="en-US" dirty="0" err="1"/>
              <a:t>või</a:t>
            </a:r>
            <a:r>
              <a:rPr lang="en-US" dirty="0"/>
              <a:t> SharePoint.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faile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hõlpsasti</a:t>
            </a:r>
            <a:r>
              <a:rPr lang="en-US" dirty="0"/>
              <a:t> </a:t>
            </a:r>
            <a:r>
              <a:rPr lang="en-US" dirty="0" err="1"/>
              <a:t>jagada</a:t>
            </a:r>
            <a:r>
              <a:rPr lang="en-US" dirty="0"/>
              <a:t> ja </a:t>
            </a:r>
            <a:r>
              <a:rPr lang="en-US" dirty="0" err="1"/>
              <a:t>koos</a:t>
            </a:r>
            <a:r>
              <a:rPr lang="en-US" dirty="0"/>
              <a:t> </a:t>
            </a:r>
            <a:r>
              <a:rPr lang="en-US" dirty="0" err="1"/>
              <a:t>teiste</a:t>
            </a:r>
            <a:r>
              <a:rPr lang="en-US" dirty="0"/>
              <a:t> </a:t>
            </a:r>
            <a:r>
              <a:rPr lang="en-US" dirty="0" err="1"/>
              <a:t>kasutajatega</a:t>
            </a:r>
            <a:r>
              <a:rPr lang="en-US" dirty="0"/>
              <a:t> </a:t>
            </a:r>
            <a:r>
              <a:rPr lang="en-US" dirty="0" err="1"/>
              <a:t>redigeerida</a:t>
            </a:r>
            <a:r>
              <a:rPr lang="en-US" dirty="0"/>
              <a:t>, mis </a:t>
            </a:r>
            <a:r>
              <a:rPr lang="en-US" dirty="0" err="1"/>
              <a:t>võimaldab</a:t>
            </a:r>
            <a:r>
              <a:rPr lang="en-US" dirty="0"/>
              <a:t> </a:t>
            </a:r>
            <a:r>
              <a:rPr lang="en-US" dirty="0" err="1"/>
              <a:t>tiimidel</a:t>
            </a:r>
            <a:r>
              <a:rPr lang="en-US" dirty="0"/>
              <a:t> </a:t>
            </a:r>
            <a:r>
              <a:rPr lang="en-US" dirty="0" err="1"/>
              <a:t>tõhusamalt</a:t>
            </a:r>
            <a:r>
              <a:rPr lang="en-US" dirty="0"/>
              <a:t> </a:t>
            </a:r>
            <a:r>
              <a:rPr lang="en-US" dirty="0" err="1"/>
              <a:t>töötada</a:t>
            </a:r>
            <a:r>
              <a:rPr lang="en-US" dirty="0"/>
              <a:t> ja </a:t>
            </a:r>
            <a:r>
              <a:rPr lang="en-US" dirty="0" err="1"/>
              <a:t>vältida</a:t>
            </a:r>
            <a:r>
              <a:rPr lang="en-US" dirty="0"/>
              <a:t> </a:t>
            </a:r>
            <a:r>
              <a:rPr lang="en-US" dirty="0" err="1"/>
              <a:t>versioonihaldusprobleeme</a:t>
            </a:r>
            <a:r>
              <a:rPr lang="en-US" dirty="0"/>
              <a:t>.</a:t>
            </a:r>
          </a:p>
        </p:txBody>
      </p:sp>
      <p:pic>
        <p:nvPicPr>
          <p:cNvPr id="8194" name="Picture 2" descr="Excel OneDrive | How to Use Microsoft Excel OneDrive?">
            <a:extLst>
              <a:ext uri="{FF2B5EF4-FFF2-40B4-BE49-F238E27FC236}">
                <a16:creationId xmlns:a16="http://schemas.microsoft.com/office/drawing/2014/main" id="{26B813C1-C6EC-C94A-18EA-A30610ACF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3712956"/>
            <a:ext cx="5321300" cy="314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2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AEF0-D4FF-3968-0854-A1C6ED4C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Miks</a:t>
            </a:r>
            <a:r>
              <a:rPr lang="en-US" dirty="0"/>
              <a:t> Microsoft </a:t>
            </a:r>
            <a:r>
              <a:rPr lang="en-US" dirty="0" err="1"/>
              <a:t>Excelit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666F-85AF-D100-2249-3BC33BEE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45666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Andmete</a:t>
            </a:r>
            <a:r>
              <a:rPr lang="en-US" b="1" dirty="0"/>
              <a:t> Import ja </a:t>
            </a:r>
            <a:r>
              <a:rPr lang="en-US" b="1" dirty="0" err="1"/>
              <a:t>Eksport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Excelil</a:t>
            </a:r>
            <a:r>
              <a:rPr lang="en-US" dirty="0"/>
              <a:t> on </a:t>
            </a:r>
            <a:r>
              <a:rPr lang="en-US" dirty="0" err="1"/>
              <a:t>võimekus</a:t>
            </a:r>
            <a:r>
              <a:rPr lang="en-US" dirty="0"/>
              <a:t> </a:t>
            </a:r>
            <a:r>
              <a:rPr lang="en-US" dirty="0" err="1"/>
              <a:t>importida</a:t>
            </a:r>
            <a:r>
              <a:rPr lang="en-US" dirty="0"/>
              <a:t> ja </a:t>
            </a:r>
            <a:r>
              <a:rPr lang="en-US" dirty="0" err="1"/>
              <a:t>eksportida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 </a:t>
            </a:r>
            <a:r>
              <a:rPr lang="en-US" dirty="0" err="1"/>
              <a:t>erinevatest</a:t>
            </a:r>
            <a:r>
              <a:rPr lang="en-US" dirty="0"/>
              <a:t> </a:t>
            </a:r>
            <a:r>
              <a:rPr lang="en-US" dirty="0" err="1"/>
              <a:t>allikatest</a:t>
            </a:r>
            <a:r>
              <a:rPr lang="en-US" dirty="0"/>
              <a:t>, </a:t>
            </a:r>
            <a:r>
              <a:rPr lang="en-US" dirty="0" err="1"/>
              <a:t>sealhulgas</a:t>
            </a:r>
            <a:r>
              <a:rPr lang="en-US" dirty="0"/>
              <a:t> </a:t>
            </a:r>
            <a:r>
              <a:rPr lang="en-US" dirty="0" err="1"/>
              <a:t>teistest</a:t>
            </a:r>
            <a:r>
              <a:rPr lang="en-US" dirty="0"/>
              <a:t> </a:t>
            </a:r>
            <a:r>
              <a:rPr lang="en-US" dirty="0" err="1"/>
              <a:t>tarkvaradest</a:t>
            </a:r>
            <a:r>
              <a:rPr lang="en-US" dirty="0"/>
              <a:t>, </a:t>
            </a:r>
            <a:r>
              <a:rPr lang="en-US" dirty="0" err="1"/>
              <a:t>andmebaasidest</a:t>
            </a:r>
            <a:r>
              <a:rPr lang="en-US" dirty="0"/>
              <a:t> ja </a:t>
            </a:r>
            <a:r>
              <a:rPr lang="en-US" dirty="0" err="1"/>
              <a:t>veebilehtedelt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Excel </a:t>
            </a:r>
            <a:r>
              <a:rPr lang="en-US" dirty="0" err="1"/>
              <a:t>toetab</a:t>
            </a:r>
            <a:r>
              <a:rPr lang="en-US" dirty="0"/>
              <a:t> </a:t>
            </a:r>
            <a:r>
              <a:rPr lang="en-US" dirty="0" err="1"/>
              <a:t>mitmeid</a:t>
            </a:r>
            <a:r>
              <a:rPr lang="en-US" dirty="0"/>
              <a:t> </a:t>
            </a:r>
            <a:r>
              <a:rPr lang="en-US" dirty="0" err="1"/>
              <a:t>failiformaate</a:t>
            </a:r>
            <a:r>
              <a:rPr lang="en-US" dirty="0"/>
              <a:t>, mis </a:t>
            </a:r>
            <a:r>
              <a:rPr lang="en-US" dirty="0" err="1"/>
              <a:t>muudab</a:t>
            </a:r>
            <a:r>
              <a:rPr lang="en-US" dirty="0"/>
              <a:t> </a:t>
            </a:r>
            <a:r>
              <a:rPr lang="en-US" dirty="0" err="1"/>
              <a:t>selle</a:t>
            </a:r>
            <a:r>
              <a:rPr lang="en-US" dirty="0"/>
              <a:t> </a:t>
            </a:r>
            <a:r>
              <a:rPr lang="en-US" dirty="0" err="1"/>
              <a:t>paindlikuks</a:t>
            </a:r>
            <a:r>
              <a:rPr lang="en-US" dirty="0"/>
              <a:t> </a:t>
            </a:r>
            <a:r>
              <a:rPr lang="en-US" dirty="0" err="1"/>
              <a:t>tööriistaks</a:t>
            </a:r>
            <a:r>
              <a:rPr lang="en-US" dirty="0"/>
              <a:t>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ülekandmiseks</a:t>
            </a:r>
            <a:r>
              <a:rPr lang="en-US" dirty="0"/>
              <a:t> ja </a:t>
            </a:r>
            <a:r>
              <a:rPr lang="en-US" dirty="0" err="1"/>
              <a:t>integreerimiseks</a:t>
            </a:r>
            <a:r>
              <a:rPr lang="en-US" dirty="0"/>
              <a:t> </a:t>
            </a:r>
            <a:r>
              <a:rPr lang="en-US" dirty="0" err="1"/>
              <a:t>erinevate</a:t>
            </a:r>
            <a:r>
              <a:rPr lang="en-US" dirty="0"/>
              <a:t> </a:t>
            </a:r>
            <a:r>
              <a:rPr lang="en-US" dirty="0" err="1"/>
              <a:t>süsteemidega</a:t>
            </a:r>
            <a:r>
              <a:rPr lang="en-US" dirty="0"/>
              <a:t>.</a:t>
            </a:r>
          </a:p>
        </p:txBody>
      </p:sp>
      <p:pic>
        <p:nvPicPr>
          <p:cNvPr id="9218" name="Picture 2" descr="How to Import &amp; Export Data into Excel | CustomGuide">
            <a:extLst>
              <a:ext uri="{FF2B5EF4-FFF2-40B4-BE49-F238E27FC236}">
                <a16:creationId xmlns:a16="http://schemas.microsoft.com/office/drawing/2014/main" id="{A29EA23F-CBD4-F1E5-042E-6EEC59D7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2890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2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02F2-6FF3-01ED-0525-BBD1ED6C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Funktsioonid</a:t>
            </a:r>
            <a:r>
              <a:rPr lang="en-US" dirty="0"/>
              <a:t> ja </a:t>
            </a:r>
            <a:r>
              <a:rPr lang="en-US" dirty="0" err="1"/>
              <a:t>tööriistad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EE43-E4E8-0C01-1D9D-8724951C8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Excelis</a:t>
            </a:r>
            <a:r>
              <a:rPr lang="en-US" dirty="0"/>
              <a:t> on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valik</a:t>
            </a:r>
            <a:r>
              <a:rPr lang="en-US" dirty="0"/>
              <a:t> </a:t>
            </a:r>
            <a:r>
              <a:rPr lang="en-US" dirty="0" err="1"/>
              <a:t>funktsioone</a:t>
            </a:r>
            <a:r>
              <a:rPr lang="en-US" dirty="0"/>
              <a:t>, mis </a:t>
            </a:r>
            <a:r>
              <a:rPr lang="en-US" dirty="0" err="1"/>
              <a:t>aitavad</a:t>
            </a:r>
            <a:r>
              <a:rPr lang="en-US" dirty="0"/>
              <a:t> </a:t>
            </a:r>
            <a:r>
              <a:rPr lang="en-US" dirty="0" err="1"/>
              <a:t>kasutajatel</a:t>
            </a:r>
            <a:r>
              <a:rPr lang="en-US" dirty="0"/>
              <a:t> </a:t>
            </a:r>
            <a:r>
              <a:rPr lang="en-US" dirty="0" err="1"/>
              <a:t>oma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 </a:t>
            </a:r>
            <a:r>
              <a:rPr lang="en-US" dirty="0" err="1"/>
              <a:t>paremini</a:t>
            </a:r>
            <a:r>
              <a:rPr lang="en-US" dirty="0"/>
              <a:t> </a:t>
            </a:r>
            <a:r>
              <a:rPr lang="en-US" dirty="0" err="1"/>
              <a:t>hallata</a:t>
            </a:r>
            <a:r>
              <a:rPr lang="en-US" dirty="0"/>
              <a:t> ja </a:t>
            </a:r>
            <a:r>
              <a:rPr lang="en-US" dirty="0" err="1"/>
              <a:t>analüüsida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Mõned</a:t>
            </a:r>
            <a:r>
              <a:rPr lang="en-US" dirty="0"/>
              <a:t> </a:t>
            </a:r>
            <a:r>
              <a:rPr lang="en-US" dirty="0" err="1"/>
              <a:t>olulisemad</a:t>
            </a:r>
            <a:r>
              <a:rPr lang="en-US" dirty="0"/>
              <a:t> </a:t>
            </a:r>
            <a:r>
              <a:rPr lang="en-US" dirty="0" err="1"/>
              <a:t>funktsioonid</a:t>
            </a:r>
            <a:r>
              <a:rPr lang="en-US" dirty="0"/>
              <a:t> ja </a:t>
            </a:r>
            <a:r>
              <a:rPr lang="en-US" dirty="0" err="1"/>
              <a:t>tööriistad</a:t>
            </a:r>
            <a:r>
              <a:rPr lang="en-US" dirty="0"/>
              <a:t> on:</a:t>
            </a:r>
          </a:p>
        </p:txBody>
      </p:sp>
    </p:spTree>
    <p:extLst>
      <p:ext uri="{BB962C8B-B14F-4D97-AF65-F5344CB8AC3E}">
        <p14:creationId xmlns:p14="http://schemas.microsoft.com/office/powerpoint/2010/main" val="111370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1B1C-23D3-0D90-BAF2-11035293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Funktsioonid</a:t>
            </a:r>
            <a:r>
              <a:rPr lang="en-US" dirty="0"/>
              <a:t> ja </a:t>
            </a:r>
            <a:r>
              <a:rPr lang="en-US" dirty="0" err="1"/>
              <a:t>tööriistad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41E3-4462-76AC-41EA-869F7F49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74366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Valemid</a:t>
            </a:r>
            <a:r>
              <a:rPr lang="en-US" b="1" dirty="0"/>
              <a:t> ja </a:t>
            </a:r>
            <a:r>
              <a:rPr lang="et-EE" b="1" dirty="0"/>
              <a:t>f</a:t>
            </a:r>
            <a:r>
              <a:rPr lang="en-US" b="1" dirty="0" err="1"/>
              <a:t>unktsioonid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Excelis</a:t>
            </a:r>
            <a:r>
              <a:rPr lang="en-US" dirty="0"/>
              <a:t> on </a:t>
            </a:r>
            <a:r>
              <a:rPr lang="en-US" dirty="0" err="1"/>
              <a:t>saadaval</a:t>
            </a:r>
            <a:r>
              <a:rPr lang="en-US" dirty="0"/>
              <a:t> </a:t>
            </a:r>
            <a:r>
              <a:rPr lang="en-US" dirty="0" err="1"/>
              <a:t>sadu</a:t>
            </a:r>
            <a:r>
              <a:rPr lang="en-US" dirty="0"/>
              <a:t> </a:t>
            </a:r>
            <a:r>
              <a:rPr lang="en-US" dirty="0" err="1"/>
              <a:t>sisseehitatud</a:t>
            </a:r>
            <a:r>
              <a:rPr lang="en-US" dirty="0"/>
              <a:t> </a:t>
            </a:r>
            <a:r>
              <a:rPr lang="en-US" dirty="0" err="1"/>
              <a:t>funktsioone</a:t>
            </a:r>
            <a:r>
              <a:rPr lang="en-US" dirty="0"/>
              <a:t>, mis </a:t>
            </a:r>
            <a:r>
              <a:rPr lang="en-US" dirty="0" err="1"/>
              <a:t>võimaldavad</a:t>
            </a:r>
            <a:r>
              <a:rPr lang="en-US" dirty="0"/>
              <a:t> </a:t>
            </a:r>
            <a:r>
              <a:rPr lang="en-US" dirty="0" err="1"/>
              <a:t>teha</a:t>
            </a:r>
            <a:r>
              <a:rPr lang="en-US" dirty="0"/>
              <a:t> </a:t>
            </a:r>
            <a:r>
              <a:rPr lang="en-US" dirty="0" err="1"/>
              <a:t>matemaatilisi</a:t>
            </a:r>
            <a:r>
              <a:rPr lang="en-US" dirty="0"/>
              <a:t>, </a:t>
            </a:r>
            <a:r>
              <a:rPr lang="en-US" dirty="0" err="1"/>
              <a:t>statistilisi</a:t>
            </a:r>
            <a:r>
              <a:rPr lang="en-US" dirty="0"/>
              <a:t>, </a:t>
            </a:r>
            <a:r>
              <a:rPr lang="en-US" dirty="0" err="1"/>
              <a:t>loogilisi</a:t>
            </a:r>
            <a:r>
              <a:rPr lang="en-US" dirty="0"/>
              <a:t> ja </a:t>
            </a:r>
            <a:r>
              <a:rPr lang="en-US" dirty="0" err="1"/>
              <a:t>finantsarvutusi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Näiteks</a:t>
            </a:r>
            <a:r>
              <a:rPr lang="en-US" dirty="0"/>
              <a:t> </a:t>
            </a:r>
            <a:r>
              <a:rPr lang="en-US" dirty="0" err="1"/>
              <a:t>funktsioonid</a:t>
            </a:r>
            <a:r>
              <a:rPr lang="en-US" dirty="0"/>
              <a:t> </a:t>
            </a:r>
            <a:r>
              <a:rPr lang="en-US" dirty="0" err="1"/>
              <a:t>nagu</a:t>
            </a:r>
            <a:r>
              <a:rPr lang="en-US" dirty="0"/>
              <a:t> SUM (summa </a:t>
            </a:r>
            <a:r>
              <a:rPr lang="en-US" dirty="0" err="1"/>
              <a:t>arvutamine</a:t>
            </a:r>
            <a:r>
              <a:rPr lang="en-US" dirty="0"/>
              <a:t>), AVERAGE (</a:t>
            </a:r>
            <a:r>
              <a:rPr lang="en-US" dirty="0" err="1"/>
              <a:t>keskmine</a:t>
            </a:r>
            <a:r>
              <a:rPr lang="en-US" dirty="0"/>
              <a:t>), VLOOKUP (</a:t>
            </a:r>
            <a:r>
              <a:rPr lang="en-US" dirty="0" err="1"/>
              <a:t>väärtuse</a:t>
            </a:r>
            <a:r>
              <a:rPr lang="en-US" dirty="0"/>
              <a:t> </a:t>
            </a:r>
            <a:r>
              <a:rPr lang="en-US" dirty="0" err="1"/>
              <a:t>otsimine</a:t>
            </a:r>
            <a:r>
              <a:rPr lang="en-US" dirty="0"/>
              <a:t> </a:t>
            </a:r>
            <a:r>
              <a:rPr lang="en-US" dirty="0" err="1"/>
              <a:t>tabelist</a:t>
            </a:r>
            <a:r>
              <a:rPr lang="en-US" dirty="0"/>
              <a:t>) ja IF (</a:t>
            </a:r>
            <a:r>
              <a:rPr lang="en-US" dirty="0" err="1"/>
              <a:t>tingimuslik</a:t>
            </a:r>
            <a:r>
              <a:rPr lang="en-US" dirty="0"/>
              <a:t> </a:t>
            </a:r>
            <a:r>
              <a:rPr lang="en-US" dirty="0" err="1"/>
              <a:t>loogika</a:t>
            </a:r>
            <a:r>
              <a:rPr lang="en-US" dirty="0"/>
              <a:t>) on </a:t>
            </a:r>
            <a:r>
              <a:rPr lang="en-US" dirty="0" err="1"/>
              <a:t>vaid</a:t>
            </a:r>
            <a:r>
              <a:rPr lang="en-US" dirty="0"/>
              <a:t> </a:t>
            </a:r>
            <a:r>
              <a:rPr lang="en-US" dirty="0" err="1"/>
              <a:t>mõned</a:t>
            </a:r>
            <a:r>
              <a:rPr lang="en-US" dirty="0"/>
              <a:t> </a:t>
            </a:r>
            <a:r>
              <a:rPr lang="en-US" dirty="0" err="1"/>
              <a:t>paljudest</a:t>
            </a:r>
            <a:r>
              <a:rPr lang="en-US" dirty="0"/>
              <a:t>, </a:t>
            </a:r>
            <a:r>
              <a:rPr lang="en-US" dirty="0" err="1"/>
              <a:t>mida</a:t>
            </a:r>
            <a:r>
              <a:rPr lang="en-US" dirty="0"/>
              <a:t> </a:t>
            </a:r>
            <a:r>
              <a:rPr lang="en-US" dirty="0" err="1"/>
              <a:t>kasutajad</a:t>
            </a:r>
            <a:r>
              <a:rPr lang="en-US" dirty="0"/>
              <a:t> </a:t>
            </a:r>
            <a:r>
              <a:rPr lang="en-US" dirty="0" err="1"/>
              <a:t>saavad</a:t>
            </a:r>
            <a:r>
              <a:rPr lang="en-US" dirty="0"/>
              <a:t> </a:t>
            </a:r>
            <a:r>
              <a:rPr lang="en-US" dirty="0" err="1"/>
              <a:t>kasutada</a:t>
            </a:r>
            <a:r>
              <a:rPr lang="en-US" dirty="0"/>
              <a:t> </a:t>
            </a:r>
            <a:r>
              <a:rPr lang="en-US" dirty="0" err="1"/>
              <a:t>oma</a:t>
            </a:r>
            <a:r>
              <a:rPr lang="en-US" dirty="0"/>
              <a:t> </a:t>
            </a:r>
            <a:r>
              <a:rPr lang="en-US" dirty="0" err="1"/>
              <a:t>arvutustes</a:t>
            </a:r>
            <a:r>
              <a:rPr lang="en-US" dirty="0"/>
              <a:t>.</a:t>
            </a:r>
          </a:p>
        </p:txBody>
      </p:sp>
      <p:pic>
        <p:nvPicPr>
          <p:cNvPr id="10242" name="Picture 2" descr="Excel AVERAGE function with examples">
            <a:extLst>
              <a:ext uri="{FF2B5EF4-FFF2-40B4-BE49-F238E27FC236}">
                <a16:creationId xmlns:a16="http://schemas.microsoft.com/office/drawing/2014/main" id="{8B7F64EA-A651-F987-3D25-21AF5216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819525"/>
            <a:ext cx="50482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4106-3A32-F422-7949-403E2857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Funktsioonid</a:t>
            </a:r>
            <a:r>
              <a:rPr lang="en-US" dirty="0"/>
              <a:t> ja </a:t>
            </a:r>
            <a:r>
              <a:rPr lang="en-US" dirty="0" err="1"/>
              <a:t>tööriistad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F171-6A6B-963F-3761-638F7E43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Pivot-</a:t>
            </a:r>
            <a:r>
              <a:rPr lang="en-US" b="1" dirty="0" err="1"/>
              <a:t>tabelid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Pivot-</a:t>
            </a:r>
            <a:r>
              <a:rPr lang="en-US" dirty="0" err="1"/>
              <a:t>tabelid</a:t>
            </a:r>
            <a:r>
              <a:rPr lang="en-US" dirty="0"/>
              <a:t> on </a:t>
            </a:r>
            <a:r>
              <a:rPr lang="en-US" dirty="0" err="1"/>
              <a:t>võimsad</a:t>
            </a:r>
            <a:r>
              <a:rPr lang="en-US" dirty="0"/>
              <a:t> </a:t>
            </a:r>
            <a:r>
              <a:rPr lang="en-US" dirty="0" err="1"/>
              <a:t>tööriistad</a:t>
            </a:r>
            <a:r>
              <a:rPr lang="en-US" dirty="0"/>
              <a:t>, mis </a:t>
            </a:r>
            <a:r>
              <a:rPr lang="en-US" dirty="0" err="1"/>
              <a:t>võimaldavad</a:t>
            </a:r>
            <a:r>
              <a:rPr lang="en-US" dirty="0"/>
              <a:t> </a:t>
            </a:r>
            <a:r>
              <a:rPr lang="en-US" dirty="0" err="1"/>
              <a:t>kasutajatel</a:t>
            </a:r>
            <a:r>
              <a:rPr lang="en-US" dirty="0"/>
              <a:t> </a:t>
            </a:r>
            <a:r>
              <a:rPr lang="en-US" dirty="0" err="1"/>
              <a:t>kiiresti</a:t>
            </a:r>
            <a:r>
              <a:rPr lang="en-US" dirty="0"/>
              <a:t> </a:t>
            </a:r>
            <a:r>
              <a:rPr lang="en-US" dirty="0" err="1"/>
              <a:t>kokkuvõtteid</a:t>
            </a:r>
            <a:r>
              <a:rPr lang="en-US" dirty="0"/>
              <a:t> </a:t>
            </a:r>
            <a:r>
              <a:rPr lang="en-US" dirty="0" err="1"/>
              <a:t>luua</a:t>
            </a:r>
            <a:r>
              <a:rPr lang="en-US" dirty="0"/>
              <a:t> ja </a:t>
            </a:r>
            <a:r>
              <a:rPr lang="en-US" dirty="0" err="1"/>
              <a:t>andmeid</a:t>
            </a:r>
            <a:r>
              <a:rPr lang="en-US" dirty="0"/>
              <a:t> </a:t>
            </a:r>
            <a:r>
              <a:rPr lang="en-US" dirty="0" err="1"/>
              <a:t>analüüsida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</a:t>
            </a:r>
            <a:r>
              <a:rPr lang="en-US" dirty="0" err="1"/>
              <a:t>tabelid</a:t>
            </a:r>
            <a:r>
              <a:rPr lang="en-US" dirty="0"/>
              <a:t> </a:t>
            </a:r>
            <a:r>
              <a:rPr lang="en-US" dirty="0" err="1"/>
              <a:t>võimaldavad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 </a:t>
            </a:r>
            <a:r>
              <a:rPr lang="en-US" dirty="0" err="1"/>
              <a:t>dünaamiliselt</a:t>
            </a:r>
            <a:r>
              <a:rPr lang="en-US" dirty="0"/>
              <a:t> </a:t>
            </a:r>
            <a:r>
              <a:rPr lang="en-US" dirty="0" err="1"/>
              <a:t>ümber</a:t>
            </a:r>
            <a:r>
              <a:rPr lang="en-US" dirty="0"/>
              <a:t> </a:t>
            </a:r>
            <a:r>
              <a:rPr lang="en-US" dirty="0" err="1"/>
              <a:t>korraldada</a:t>
            </a:r>
            <a:r>
              <a:rPr lang="en-US" dirty="0"/>
              <a:t>, </a:t>
            </a:r>
            <a:r>
              <a:rPr lang="en-US" dirty="0" err="1"/>
              <a:t>rühmitada</a:t>
            </a:r>
            <a:r>
              <a:rPr lang="en-US" dirty="0"/>
              <a:t> ja </a:t>
            </a:r>
            <a:r>
              <a:rPr lang="en-US" dirty="0" err="1"/>
              <a:t>filtreerida</a:t>
            </a:r>
            <a:r>
              <a:rPr lang="en-US" dirty="0"/>
              <a:t>, et </a:t>
            </a:r>
            <a:r>
              <a:rPr lang="en-US" dirty="0" err="1"/>
              <a:t>esitada</a:t>
            </a:r>
            <a:r>
              <a:rPr lang="en-US" dirty="0"/>
              <a:t> </a:t>
            </a:r>
            <a:r>
              <a:rPr lang="en-US" dirty="0" err="1"/>
              <a:t>andmed</a:t>
            </a:r>
            <a:r>
              <a:rPr lang="en-US" dirty="0"/>
              <a:t> </a:t>
            </a:r>
            <a:r>
              <a:rPr lang="en-US" dirty="0" err="1"/>
              <a:t>kõige</a:t>
            </a:r>
            <a:r>
              <a:rPr lang="en-US" dirty="0"/>
              <a:t> </a:t>
            </a:r>
            <a:r>
              <a:rPr lang="en-US" dirty="0" err="1"/>
              <a:t>kasulikumal</a:t>
            </a:r>
            <a:r>
              <a:rPr lang="en-US" dirty="0"/>
              <a:t> </a:t>
            </a:r>
            <a:r>
              <a:rPr lang="en-US" dirty="0" err="1"/>
              <a:t>viisil</a:t>
            </a:r>
            <a:r>
              <a:rPr lang="en-US" dirty="0"/>
              <a:t>.</a:t>
            </a:r>
          </a:p>
        </p:txBody>
      </p:sp>
      <p:pic>
        <p:nvPicPr>
          <p:cNvPr id="11266" name="Picture 2" descr="Introduction to Pivot Tables, Charts, and Dashboards in Excel (Part 1)">
            <a:extLst>
              <a:ext uri="{FF2B5EF4-FFF2-40B4-BE49-F238E27FC236}">
                <a16:creationId xmlns:a16="http://schemas.microsoft.com/office/drawing/2014/main" id="{0454711D-C0B1-74F7-1E1F-54D30ED6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22" y="3644900"/>
            <a:ext cx="5712178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3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6DCA-2326-1CD1-8B28-879162D3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Funktsioonid</a:t>
            </a:r>
            <a:r>
              <a:rPr lang="en-US" dirty="0"/>
              <a:t> ja </a:t>
            </a:r>
            <a:r>
              <a:rPr lang="en-US" dirty="0" err="1"/>
              <a:t>tööriistad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33E8-13EF-DF64-932C-86FC39D2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37666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Graafikud</a:t>
            </a:r>
            <a:r>
              <a:rPr lang="en-US" b="1" dirty="0"/>
              <a:t> ja </a:t>
            </a:r>
            <a:r>
              <a:rPr lang="et-EE" b="1" dirty="0"/>
              <a:t>d</a:t>
            </a:r>
            <a:r>
              <a:rPr lang="en-US" b="1" dirty="0" err="1"/>
              <a:t>iagrammid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Excelis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luua</a:t>
            </a:r>
            <a:r>
              <a:rPr lang="en-US" dirty="0"/>
              <a:t> </a:t>
            </a:r>
            <a:r>
              <a:rPr lang="en-US" dirty="0" err="1"/>
              <a:t>mitmesuguseid</a:t>
            </a:r>
            <a:r>
              <a:rPr lang="en-US" dirty="0"/>
              <a:t> </a:t>
            </a:r>
            <a:r>
              <a:rPr lang="en-US" dirty="0" err="1"/>
              <a:t>graafikuid</a:t>
            </a:r>
            <a:r>
              <a:rPr lang="en-US" dirty="0"/>
              <a:t> ja </a:t>
            </a:r>
            <a:r>
              <a:rPr lang="en-US" dirty="0" err="1"/>
              <a:t>diagramme</a:t>
            </a:r>
            <a:r>
              <a:rPr lang="en-US" dirty="0"/>
              <a:t>, </a:t>
            </a:r>
            <a:r>
              <a:rPr lang="en-US" dirty="0" err="1"/>
              <a:t>sealhulgas</a:t>
            </a:r>
            <a:r>
              <a:rPr lang="en-US" dirty="0"/>
              <a:t> </a:t>
            </a:r>
            <a:r>
              <a:rPr lang="en-US" dirty="0" err="1"/>
              <a:t>tulpdiagramme</a:t>
            </a:r>
            <a:r>
              <a:rPr lang="en-US" dirty="0"/>
              <a:t>, </a:t>
            </a:r>
            <a:r>
              <a:rPr lang="en-US" dirty="0" err="1"/>
              <a:t>joondiagramme</a:t>
            </a:r>
            <a:r>
              <a:rPr lang="en-US" dirty="0"/>
              <a:t>, </a:t>
            </a:r>
            <a:r>
              <a:rPr lang="en-US" dirty="0" err="1"/>
              <a:t>sektordiagramme</a:t>
            </a:r>
            <a:r>
              <a:rPr lang="en-US" dirty="0"/>
              <a:t> ja </a:t>
            </a:r>
            <a:r>
              <a:rPr lang="en-US" dirty="0" err="1"/>
              <a:t>palju</a:t>
            </a:r>
            <a:r>
              <a:rPr lang="en-US" dirty="0"/>
              <a:t> </a:t>
            </a:r>
            <a:r>
              <a:rPr lang="en-US" dirty="0" err="1"/>
              <a:t>muud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</a:t>
            </a:r>
            <a:r>
              <a:rPr lang="en-US" dirty="0" err="1"/>
              <a:t>visuaalsed</a:t>
            </a:r>
            <a:r>
              <a:rPr lang="en-US" dirty="0"/>
              <a:t> </a:t>
            </a:r>
            <a:r>
              <a:rPr lang="en-US" dirty="0" err="1"/>
              <a:t>tööriistad</a:t>
            </a:r>
            <a:r>
              <a:rPr lang="en-US" dirty="0"/>
              <a:t> </a:t>
            </a:r>
            <a:r>
              <a:rPr lang="en-US" dirty="0" err="1"/>
              <a:t>aitavad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 </a:t>
            </a:r>
            <a:r>
              <a:rPr lang="en-US" dirty="0" err="1"/>
              <a:t>esitada</a:t>
            </a:r>
            <a:r>
              <a:rPr lang="en-US" dirty="0"/>
              <a:t> </a:t>
            </a:r>
            <a:r>
              <a:rPr lang="en-US" dirty="0" err="1"/>
              <a:t>selgelt</a:t>
            </a:r>
            <a:r>
              <a:rPr lang="en-US" dirty="0"/>
              <a:t> ja </a:t>
            </a:r>
            <a:r>
              <a:rPr lang="en-US" dirty="0" err="1"/>
              <a:t>arusaadavalt</a:t>
            </a:r>
            <a:r>
              <a:rPr lang="en-US" dirty="0"/>
              <a:t>, </a:t>
            </a:r>
            <a:r>
              <a:rPr lang="en-US" dirty="0" err="1"/>
              <a:t>muutes</a:t>
            </a:r>
            <a:r>
              <a:rPr lang="en-US" dirty="0"/>
              <a:t> </a:t>
            </a:r>
            <a:r>
              <a:rPr lang="en-US" dirty="0" err="1"/>
              <a:t>keerulised</a:t>
            </a:r>
            <a:r>
              <a:rPr lang="en-US" dirty="0"/>
              <a:t> </a:t>
            </a:r>
            <a:r>
              <a:rPr lang="en-US" dirty="0" err="1"/>
              <a:t>andmekogumid</a:t>
            </a:r>
            <a:r>
              <a:rPr lang="en-US" dirty="0"/>
              <a:t> </a:t>
            </a:r>
            <a:r>
              <a:rPr lang="en-US" dirty="0" err="1"/>
              <a:t>hõlpsasti</a:t>
            </a:r>
            <a:r>
              <a:rPr lang="en-US" dirty="0"/>
              <a:t> </a:t>
            </a:r>
            <a:r>
              <a:rPr lang="en-US" dirty="0" err="1"/>
              <a:t>mõistetavaks</a:t>
            </a:r>
            <a:r>
              <a:rPr lang="en-US" dirty="0"/>
              <a:t>.</a:t>
            </a:r>
          </a:p>
        </p:txBody>
      </p:sp>
      <p:pic>
        <p:nvPicPr>
          <p:cNvPr id="12290" name="Picture 2" descr="Advanced Excel Charts &amp; Graphs to Boost Your Data Analysis">
            <a:extLst>
              <a:ext uri="{FF2B5EF4-FFF2-40B4-BE49-F238E27FC236}">
                <a16:creationId xmlns:a16="http://schemas.microsoft.com/office/drawing/2014/main" id="{751D3FFA-5ED0-4674-6580-6E3FBF6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048000"/>
            <a:ext cx="6648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56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439-1997-8697-9263-9BE127AA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Funktsioonid</a:t>
            </a:r>
            <a:r>
              <a:rPr lang="en-US" dirty="0"/>
              <a:t> ja </a:t>
            </a:r>
            <a:r>
              <a:rPr lang="en-US" dirty="0" err="1"/>
              <a:t>tööriistad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C778-6968-5AC5-4402-5044D3A6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02766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Andmete</a:t>
            </a:r>
            <a:r>
              <a:rPr lang="en-US" b="1" dirty="0"/>
              <a:t> </a:t>
            </a:r>
            <a:r>
              <a:rPr lang="en-US" b="1" dirty="0" err="1"/>
              <a:t>tingimuslik</a:t>
            </a:r>
            <a:r>
              <a:rPr lang="en-US" b="1" dirty="0"/>
              <a:t> </a:t>
            </a:r>
            <a:r>
              <a:rPr lang="en-US" b="1" dirty="0" err="1"/>
              <a:t>vormindamine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Tingimuslik</a:t>
            </a:r>
            <a:r>
              <a:rPr lang="en-US" dirty="0"/>
              <a:t> </a:t>
            </a:r>
            <a:r>
              <a:rPr lang="en-US" dirty="0" err="1"/>
              <a:t>vormindamine</a:t>
            </a:r>
            <a:r>
              <a:rPr lang="en-US" dirty="0"/>
              <a:t> </a:t>
            </a:r>
            <a:r>
              <a:rPr lang="en-US" dirty="0" err="1"/>
              <a:t>võimaldab</a:t>
            </a:r>
            <a:r>
              <a:rPr lang="en-US" dirty="0"/>
              <a:t> </a:t>
            </a:r>
            <a:r>
              <a:rPr lang="en-US" dirty="0" err="1"/>
              <a:t>kasutajatel</a:t>
            </a:r>
            <a:r>
              <a:rPr lang="en-US" dirty="0"/>
              <a:t> </a:t>
            </a:r>
            <a:r>
              <a:rPr lang="en-US" dirty="0" err="1"/>
              <a:t>rakendada</a:t>
            </a:r>
            <a:r>
              <a:rPr lang="en-US" dirty="0"/>
              <a:t> </a:t>
            </a:r>
            <a:r>
              <a:rPr lang="en-US" dirty="0" err="1"/>
              <a:t>automaatselt</a:t>
            </a:r>
            <a:r>
              <a:rPr lang="en-US" dirty="0"/>
              <a:t> </a:t>
            </a:r>
            <a:r>
              <a:rPr lang="en-US" dirty="0" err="1"/>
              <a:t>vormindusi</a:t>
            </a:r>
            <a:r>
              <a:rPr lang="en-US" dirty="0"/>
              <a:t> (</a:t>
            </a:r>
            <a:r>
              <a:rPr lang="en-US" dirty="0" err="1"/>
              <a:t>nt</a:t>
            </a:r>
            <a:r>
              <a:rPr lang="en-US" dirty="0"/>
              <a:t> </a:t>
            </a:r>
            <a:r>
              <a:rPr lang="en-US" dirty="0" err="1"/>
              <a:t>värvid</a:t>
            </a:r>
            <a:r>
              <a:rPr lang="en-US" dirty="0"/>
              <a:t>, </a:t>
            </a:r>
            <a:r>
              <a:rPr lang="en-US" dirty="0" err="1"/>
              <a:t>fondid</a:t>
            </a:r>
            <a:r>
              <a:rPr lang="en-US" dirty="0"/>
              <a:t>, </a:t>
            </a:r>
            <a:r>
              <a:rPr lang="en-US" dirty="0" err="1"/>
              <a:t>piirjooned</a:t>
            </a:r>
            <a:r>
              <a:rPr lang="en-US" dirty="0"/>
              <a:t>) </a:t>
            </a:r>
            <a:r>
              <a:rPr lang="en-US" dirty="0" err="1"/>
              <a:t>lahtritele</a:t>
            </a:r>
            <a:r>
              <a:rPr lang="en-US" dirty="0"/>
              <a:t>, mis </a:t>
            </a:r>
            <a:r>
              <a:rPr lang="en-US" dirty="0" err="1"/>
              <a:t>vastavad</a:t>
            </a:r>
            <a:r>
              <a:rPr lang="en-US" dirty="0"/>
              <a:t> </a:t>
            </a:r>
            <a:r>
              <a:rPr lang="en-US" dirty="0" err="1"/>
              <a:t>kindlatele</a:t>
            </a:r>
            <a:r>
              <a:rPr lang="en-US" dirty="0"/>
              <a:t> </a:t>
            </a:r>
            <a:r>
              <a:rPr lang="en-US" dirty="0" err="1"/>
              <a:t>kriteeriumidele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Näiteks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automaatselt</a:t>
            </a:r>
            <a:r>
              <a:rPr lang="en-US" dirty="0"/>
              <a:t> </a:t>
            </a:r>
            <a:r>
              <a:rPr lang="en-US" dirty="0" err="1"/>
              <a:t>esile</a:t>
            </a:r>
            <a:r>
              <a:rPr lang="en-US" dirty="0"/>
              <a:t> </a:t>
            </a:r>
            <a:r>
              <a:rPr lang="en-US" dirty="0" err="1"/>
              <a:t>tõsta</a:t>
            </a:r>
            <a:r>
              <a:rPr lang="en-US" dirty="0"/>
              <a:t> </a:t>
            </a:r>
            <a:r>
              <a:rPr lang="en-US" dirty="0" err="1"/>
              <a:t>kõik</a:t>
            </a:r>
            <a:r>
              <a:rPr lang="en-US" dirty="0"/>
              <a:t> </a:t>
            </a:r>
            <a:r>
              <a:rPr lang="en-US" dirty="0" err="1"/>
              <a:t>lahtrid</a:t>
            </a:r>
            <a:r>
              <a:rPr lang="en-US" dirty="0"/>
              <a:t>, </a:t>
            </a:r>
            <a:r>
              <a:rPr lang="en-US" dirty="0" err="1"/>
              <a:t>mille</a:t>
            </a:r>
            <a:r>
              <a:rPr lang="en-US" dirty="0"/>
              <a:t> </a:t>
            </a:r>
            <a:r>
              <a:rPr lang="en-US" dirty="0" err="1"/>
              <a:t>väärtus</a:t>
            </a:r>
            <a:r>
              <a:rPr lang="en-US" dirty="0"/>
              <a:t> on </a:t>
            </a:r>
            <a:r>
              <a:rPr lang="en-US" dirty="0" err="1"/>
              <a:t>suurem</a:t>
            </a:r>
            <a:r>
              <a:rPr lang="en-US" dirty="0"/>
              <a:t> </a:t>
            </a:r>
            <a:r>
              <a:rPr lang="en-US" dirty="0" err="1"/>
              <a:t>kui</a:t>
            </a:r>
            <a:r>
              <a:rPr lang="en-US" dirty="0"/>
              <a:t> </a:t>
            </a:r>
            <a:r>
              <a:rPr lang="en-US" dirty="0" err="1"/>
              <a:t>teatud</a:t>
            </a:r>
            <a:r>
              <a:rPr lang="en-US" dirty="0"/>
              <a:t> </a:t>
            </a:r>
            <a:r>
              <a:rPr lang="en-US" dirty="0" err="1"/>
              <a:t>määr</a:t>
            </a:r>
            <a:r>
              <a:rPr lang="en-US" dirty="0"/>
              <a:t>, mis </a:t>
            </a:r>
            <a:r>
              <a:rPr lang="en-US" dirty="0" err="1"/>
              <a:t>aitab</a:t>
            </a:r>
            <a:r>
              <a:rPr lang="en-US" dirty="0"/>
              <a:t> </a:t>
            </a:r>
            <a:r>
              <a:rPr lang="en-US" dirty="0" err="1"/>
              <a:t>andmete</a:t>
            </a:r>
            <a:r>
              <a:rPr lang="en-US" dirty="0"/>
              <a:t> seas </a:t>
            </a:r>
            <a:r>
              <a:rPr lang="en-US" dirty="0" err="1"/>
              <a:t>kiiresti</a:t>
            </a:r>
            <a:r>
              <a:rPr lang="en-US" dirty="0"/>
              <a:t> </a:t>
            </a:r>
            <a:r>
              <a:rPr lang="en-US" dirty="0" err="1"/>
              <a:t>olulist</a:t>
            </a:r>
            <a:r>
              <a:rPr lang="en-US" dirty="0"/>
              <a:t> </a:t>
            </a:r>
            <a:r>
              <a:rPr lang="en-US" dirty="0" err="1"/>
              <a:t>infot</a:t>
            </a:r>
            <a:r>
              <a:rPr lang="en-US" dirty="0"/>
              <a:t> </a:t>
            </a:r>
            <a:r>
              <a:rPr lang="en-US" dirty="0" err="1"/>
              <a:t>tuvastada</a:t>
            </a:r>
            <a:r>
              <a:rPr lang="en-US" dirty="0"/>
              <a:t>.</a:t>
            </a:r>
          </a:p>
        </p:txBody>
      </p:sp>
      <p:pic>
        <p:nvPicPr>
          <p:cNvPr id="13314" name="Picture 2" descr="How to Make Yes Green and No Red in Excel: [4 Ways] – On Sheets">
            <a:extLst>
              <a:ext uri="{FF2B5EF4-FFF2-40B4-BE49-F238E27FC236}">
                <a16:creationId xmlns:a16="http://schemas.microsoft.com/office/drawing/2014/main" id="{56710018-05A4-1049-F970-D705614AC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88937"/>
            <a:ext cx="6096000" cy="286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4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F942-042A-56BA-B451-2F18E818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Funktsioonid</a:t>
            </a:r>
            <a:r>
              <a:rPr lang="en-US" dirty="0"/>
              <a:t> ja </a:t>
            </a:r>
            <a:r>
              <a:rPr lang="en-US" dirty="0" err="1"/>
              <a:t>tööriistad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F28D-0DAB-8234-EEEB-EAE2D2A9C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55420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VBA ja </a:t>
            </a:r>
            <a:r>
              <a:rPr lang="en-US" b="1" dirty="0" err="1"/>
              <a:t>Makrod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Excel </a:t>
            </a:r>
            <a:r>
              <a:rPr lang="en-US" dirty="0" err="1"/>
              <a:t>toetab</a:t>
            </a:r>
            <a:r>
              <a:rPr lang="en-US" dirty="0"/>
              <a:t> Visual Basic for Applications (VBA) </a:t>
            </a:r>
            <a:r>
              <a:rPr lang="en-US" dirty="0" err="1"/>
              <a:t>programmeerimiskeelt</a:t>
            </a:r>
            <a:r>
              <a:rPr lang="en-US" dirty="0"/>
              <a:t>, mis </a:t>
            </a:r>
            <a:r>
              <a:rPr lang="en-US" dirty="0" err="1"/>
              <a:t>võimaldab</a:t>
            </a:r>
            <a:r>
              <a:rPr lang="en-US" dirty="0"/>
              <a:t> </a:t>
            </a:r>
            <a:r>
              <a:rPr lang="en-US" dirty="0" err="1"/>
              <a:t>kasutajatel</a:t>
            </a:r>
            <a:r>
              <a:rPr lang="en-US" dirty="0"/>
              <a:t> </a:t>
            </a:r>
            <a:r>
              <a:rPr lang="en-US" dirty="0" err="1"/>
              <a:t>luua</a:t>
            </a:r>
            <a:r>
              <a:rPr lang="en-US" dirty="0"/>
              <a:t> </a:t>
            </a:r>
            <a:r>
              <a:rPr lang="en-US" dirty="0" err="1"/>
              <a:t>keerukaid</a:t>
            </a:r>
            <a:r>
              <a:rPr lang="en-US" dirty="0"/>
              <a:t> </a:t>
            </a:r>
            <a:r>
              <a:rPr lang="en-US" dirty="0" err="1"/>
              <a:t>automatiseeritud</a:t>
            </a:r>
            <a:r>
              <a:rPr lang="en-US" dirty="0"/>
              <a:t> </a:t>
            </a:r>
            <a:r>
              <a:rPr lang="en-US" dirty="0" err="1"/>
              <a:t>lahendusi</a:t>
            </a:r>
            <a:endParaRPr lang="en-US" dirty="0"/>
          </a:p>
          <a:p>
            <a:endParaRPr lang="en-US" dirty="0"/>
          </a:p>
          <a:p>
            <a:r>
              <a:rPr lang="en-US" dirty="0"/>
              <a:t>VBA </a:t>
            </a:r>
            <a:r>
              <a:rPr lang="en-US" dirty="0" err="1"/>
              <a:t>abil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kirjutada</a:t>
            </a:r>
            <a:r>
              <a:rPr lang="en-US" dirty="0"/>
              <a:t> </a:t>
            </a:r>
            <a:r>
              <a:rPr lang="en-US" dirty="0" err="1"/>
              <a:t>kohandatud</a:t>
            </a:r>
            <a:r>
              <a:rPr lang="en-US" dirty="0"/>
              <a:t> </a:t>
            </a:r>
            <a:r>
              <a:rPr lang="en-US" dirty="0" err="1"/>
              <a:t>makrosid</a:t>
            </a:r>
            <a:r>
              <a:rPr lang="en-US" dirty="0"/>
              <a:t> ja </a:t>
            </a:r>
            <a:r>
              <a:rPr lang="en-US" dirty="0" err="1"/>
              <a:t>skripte</a:t>
            </a:r>
            <a:r>
              <a:rPr lang="en-US" dirty="0"/>
              <a:t>, mis </a:t>
            </a:r>
            <a:r>
              <a:rPr lang="en-US" dirty="0" err="1"/>
              <a:t>täidavad</a:t>
            </a:r>
            <a:r>
              <a:rPr lang="en-US" dirty="0"/>
              <a:t> </a:t>
            </a:r>
            <a:r>
              <a:rPr lang="en-US" dirty="0" err="1"/>
              <a:t>kasutajate</a:t>
            </a:r>
            <a:r>
              <a:rPr lang="en-US" dirty="0"/>
              <a:t> </a:t>
            </a:r>
            <a:r>
              <a:rPr lang="en-US" dirty="0" err="1"/>
              <a:t>määratud</a:t>
            </a:r>
            <a:r>
              <a:rPr lang="en-US" dirty="0"/>
              <a:t> </a:t>
            </a:r>
            <a:r>
              <a:rPr lang="en-US" dirty="0" err="1"/>
              <a:t>ülesandeid</a:t>
            </a:r>
            <a:r>
              <a:rPr lang="en-US" dirty="0"/>
              <a:t> ja </a:t>
            </a:r>
            <a:r>
              <a:rPr lang="en-US" dirty="0" err="1"/>
              <a:t>protsesse</a:t>
            </a:r>
            <a:r>
              <a:rPr lang="en-US" dirty="0"/>
              <a:t>.</a:t>
            </a:r>
          </a:p>
        </p:txBody>
      </p:sp>
      <p:pic>
        <p:nvPicPr>
          <p:cNvPr id="14338" name="Picture 2" descr="What is VBA in Excel? Definition &amp; Overview">
            <a:extLst>
              <a:ext uri="{FF2B5EF4-FFF2-40B4-BE49-F238E27FC236}">
                <a16:creationId xmlns:a16="http://schemas.microsoft.com/office/drawing/2014/main" id="{FF5D0DA0-478D-9EBE-5D25-BE85F1A4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80" y="3873500"/>
            <a:ext cx="575542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1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168C-5A2D-849D-146C-E3BB71BD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roll </a:t>
            </a:r>
            <a:r>
              <a:rPr lang="en-US" dirty="0" err="1"/>
              <a:t>erinevates</a:t>
            </a:r>
            <a:r>
              <a:rPr lang="en-US" dirty="0"/>
              <a:t> </a:t>
            </a:r>
            <a:r>
              <a:rPr lang="en-US" dirty="0" err="1"/>
              <a:t>valdkondades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C885-AA88-7D0E-DF89-16B8DDB1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 </a:t>
            </a:r>
            <a:r>
              <a:rPr lang="en-US" dirty="0" err="1"/>
              <a:t>erinevates</a:t>
            </a:r>
            <a:r>
              <a:rPr lang="en-US" dirty="0"/>
              <a:t> </a:t>
            </a:r>
            <a:r>
              <a:rPr lang="en-US" dirty="0" err="1"/>
              <a:t>valdkondades</a:t>
            </a:r>
            <a:r>
              <a:rPr lang="en-US" dirty="0"/>
              <a:t> ja </a:t>
            </a:r>
            <a:r>
              <a:rPr lang="en-US" dirty="0" err="1"/>
              <a:t>tööstusharudes</a:t>
            </a:r>
            <a:r>
              <a:rPr lang="en-US" dirty="0"/>
              <a:t> </a:t>
            </a:r>
            <a:r>
              <a:rPr lang="en-US" dirty="0" err="1"/>
              <a:t>mitmesuguste</a:t>
            </a:r>
            <a:r>
              <a:rPr lang="en-US" dirty="0"/>
              <a:t> </a:t>
            </a:r>
            <a:r>
              <a:rPr lang="en-US" dirty="0" err="1"/>
              <a:t>ülesannete</a:t>
            </a:r>
            <a:r>
              <a:rPr lang="en-US" dirty="0"/>
              <a:t> </a:t>
            </a:r>
            <a:r>
              <a:rPr lang="en-US" dirty="0" err="1"/>
              <a:t>täitmiseks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382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B0CF-2BFA-E077-F32A-F26D24C4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roll </a:t>
            </a:r>
            <a:r>
              <a:rPr lang="en-US" dirty="0" err="1"/>
              <a:t>erinevates</a:t>
            </a:r>
            <a:r>
              <a:rPr lang="en-US" dirty="0"/>
              <a:t> </a:t>
            </a:r>
            <a:r>
              <a:rPr lang="en-US" dirty="0" err="1"/>
              <a:t>valdkondades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4826-3BE7-8702-836D-F6F63E39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Finantssektor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Excel on </a:t>
            </a:r>
            <a:r>
              <a:rPr lang="en-US" dirty="0" err="1"/>
              <a:t>finantssektoris</a:t>
            </a:r>
            <a:r>
              <a:rPr lang="en-US" dirty="0"/>
              <a:t> </a:t>
            </a:r>
            <a:r>
              <a:rPr lang="en-US" dirty="0" err="1"/>
              <a:t>oluline</a:t>
            </a:r>
            <a:r>
              <a:rPr lang="en-US" dirty="0"/>
              <a:t> </a:t>
            </a:r>
            <a:r>
              <a:rPr lang="en-US" dirty="0" err="1"/>
              <a:t>tööriist</a:t>
            </a:r>
            <a:r>
              <a:rPr lang="en-US" dirty="0"/>
              <a:t>, </a:t>
            </a:r>
            <a:r>
              <a:rPr lang="en-US" dirty="0" err="1"/>
              <a:t>mida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 </a:t>
            </a:r>
            <a:r>
              <a:rPr lang="en-US" dirty="0" err="1"/>
              <a:t>eelarvete</a:t>
            </a:r>
            <a:r>
              <a:rPr lang="en-US" dirty="0"/>
              <a:t> </a:t>
            </a:r>
            <a:r>
              <a:rPr lang="en-US" dirty="0" err="1"/>
              <a:t>koostamiseks</a:t>
            </a:r>
            <a:r>
              <a:rPr lang="en-US" dirty="0"/>
              <a:t>, </a:t>
            </a:r>
            <a:r>
              <a:rPr lang="en-US" dirty="0" err="1"/>
              <a:t>raamatupidamiseks</a:t>
            </a:r>
            <a:r>
              <a:rPr lang="en-US" dirty="0"/>
              <a:t>, </a:t>
            </a:r>
            <a:r>
              <a:rPr lang="en-US" dirty="0" err="1"/>
              <a:t>finantsaruannete</a:t>
            </a:r>
            <a:r>
              <a:rPr lang="en-US" dirty="0"/>
              <a:t> </a:t>
            </a:r>
            <a:r>
              <a:rPr lang="en-US" dirty="0" err="1"/>
              <a:t>analüüsimiseks</a:t>
            </a:r>
            <a:r>
              <a:rPr lang="en-US" dirty="0"/>
              <a:t> ja </a:t>
            </a:r>
            <a:r>
              <a:rPr lang="en-US" dirty="0" err="1"/>
              <a:t>investeerimisportfellide</a:t>
            </a:r>
            <a:r>
              <a:rPr lang="en-US" dirty="0"/>
              <a:t> </a:t>
            </a:r>
            <a:r>
              <a:rPr lang="en-US" dirty="0" err="1"/>
              <a:t>haldamiseks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funktsioonid</a:t>
            </a:r>
            <a:r>
              <a:rPr lang="en-US" dirty="0"/>
              <a:t> </a:t>
            </a:r>
            <a:r>
              <a:rPr lang="en-US" dirty="0" err="1"/>
              <a:t>nagu</a:t>
            </a:r>
            <a:r>
              <a:rPr lang="en-US" dirty="0"/>
              <a:t> NPV (</a:t>
            </a:r>
            <a:r>
              <a:rPr lang="en-US" dirty="0" err="1"/>
              <a:t>netopraegune</a:t>
            </a:r>
            <a:r>
              <a:rPr lang="en-US" dirty="0"/>
              <a:t> </a:t>
            </a:r>
            <a:r>
              <a:rPr lang="en-US" dirty="0" err="1"/>
              <a:t>väärtus</a:t>
            </a:r>
            <a:r>
              <a:rPr lang="en-US" dirty="0"/>
              <a:t>), IRR (</a:t>
            </a:r>
            <a:r>
              <a:rPr lang="en-US" dirty="0" err="1"/>
              <a:t>sisemine</a:t>
            </a:r>
            <a:r>
              <a:rPr lang="en-US" dirty="0"/>
              <a:t> </a:t>
            </a:r>
            <a:r>
              <a:rPr lang="en-US" dirty="0" err="1"/>
              <a:t>tulumäär</a:t>
            </a:r>
            <a:r>
              <a:rPr lang="en-US" dirty="0"/>
              <a:t>) ja </a:t>
            </a:r>
            <a:r>
              <a:rPr lang="en-US" dirty="0" err="1"/>
              <a:t>teiste</a:t>
            </a:r>
            <a:r>
              <a:rPr lang="en-US" dirty="0"/>
              <a:t> </a:t>
            </a:r>
            <a:r>
              <a:rPr lang="en-US" dirty="0" err="1"/>
              <a:t>finantsmõõdikute</a:t>
            </a:r>
            <a:r>
              <a:rPr lang="en-US" dirty="0"/>
              <a:t> </a:t>
            </a:r>
            <a:r>
              <a:rPr lang="en-US" dirty="0" err="1"/>
              <a:t>arvutamine</a:t>
            </a:r>
            <a:r>
              <a:rPr lang="en-US" dirty="0"/>
              <a:t> </a:t>
            </a:r>
            <a:r>
              <a:rPr lang="en-US" dirty="0" err="1"/>
              <a:t>muudavad</a:t>
            </a:r>
            <a:r>
              <a:rPr lang="en-US" dirty="0"/>
              <a:t> </a:t>
            </a:r>
            <a:r>
              <a:rPr lang="en-US" dirty="0" err="1"/>
              <a:t>selle</a:t>
            </a:r>
            <a:r>
              <a:rPr lang="en-US" dirty="0"/>
              <a:t> </a:t>
            </a:r>
            <a:r>
              <a:rPr lang="en-US" dirty="0" err="1"/>
              <a:t>finantsanalüütikute</a:t>
            </a:r>
            <a:r>
              <a:rPr lang="en-US" dirty="0"/>
              <a:t> </a:t>
            </a:r>
            <a:r>
              <a:rPr lang="en-US" dirty="0" err="1"/>
              <a:t>jaoks</a:t>
            </a:r>
            <a:r>
              <a:rPr lang="en-US" dirty="0"/>
              <a:t> </a:t>
            </a:r>
            <a:r>
              <a:rPr lang="en-US" dirty="0" err="1"/>
              <a:t>asendamatuks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6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7108-F99B-F468-29EC-838F0D70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 on Microsoft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4741-33D1-E13A-658F-6609359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on </a:t>
            </a:r>
            <a:r>
              <a:rPr lang="en-US" dirty="0" err="1"/>
              <a:t>arvutustabelitarkvara</a:t>
            </a:r>
            <a:r>
              <a:rPr lang="en-US" dirty="0"/>
              <a:t>, </a:t>
            </a:r>
            <a:r>
              <a:rPr lang="en-US" dirty="0" err="1"/>
              <a:t>mille</a:t>
            </a:r>
            <a:r>
              <a:rPr lang="en-US" dirty="0"/>
              <a:t> on </a:t>
            </a:r>
            <a:r>
              <a:rPr lang="en-US" dirty="0" err="1"/>
              <a:t>loonud</a:t>
            </a:r>
            <a:r>
              <a:rPr lang="en-US" dirty="0"/>
              <a:t> Microsoft ja mis on </a:t>
            </a:r>
            <a:r>
              <a:rPr lang="en-US" dirty="0" err="1"/>
              <a:t>osa</a:t>
            </a:r>
            <a:r>
              <a:rPr lang="en-US" dirty="0"/>
              <a:t> Microsoft </a:t>
            </a:r>
            <a:r>
              <a:rPr lang="en-US" dirty="0" err="1"/>
              <a:t>Office'i</a:t>
            </a:r>
            <a:r>
              <a:rPr lang="en-US" dirty="0"/>
              <a:t> </a:t>
            </a:r>
            <a:r>
              <a:rPr lang="en-US" dirty="0" err="1"/>
              <a:t>komplektist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Esmakordselt</a:t>
            </a:r>
            <a:r>
              <a:rPr lang="en-US" dirty="0"/>
              <a:t> </a:t>
            </a:r>
            <a:r>
              <a:rPr lang="en-US" dirty="0" err="1"/>
              <a:t>lasti</a:t>
            </a:r>
            <a:r>
              <a:rPr lang="en-US" dirty="0"/>
              <a:t> see </a:t>
            </a:r>
            <a:r>
              <a:rPr lang="en-US" dirty="0" err="1"/>
              <a:t>turule</a:t>
            </a:r>
            <a:r>
              <a:rPr lang="en-US" dirty="0"/>
              <a:t> 1985. </a:t>
            </a:r>
            <a:r>
              <a:rPr lang="en-US" dirty="0" err="1"/>
              <a:t>aastal</a:t>
            </a:r>
            <a:r>
              <a:rPr lang="en-US" dirty="0"/>
              <a:t>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sellest</a:t>
            </a:r>
            <a:r>
              <a:rPr lang="en-US" dirty="0"/>
              <a:t> </a:t>
            </a:r>
            <a:r>
              <a:rPr lang="en-US" dirty="0" err="1"/>
              <a:t>ajast</a:t>
            </a:r>
            <a:r>
              <a:rPr lang="en-US" dirty="0"/>
              <a:t> alates on see </a:t>
            </a:r>
            <a:r>
              <a:rPr lang="en-US" dirty="0" err="1"/>
              <a:t>saanud</a:t>
            </a:r>
            <a:r>
              <a:rPr lang="en-US" dirty="0"/>
              <a:t> </a:t>
            </a:r>
            <a:r>
              <a:rPr lang="en-US" dirty="0" err="1"/>
              <a:t>üheks</a:t>
            </a:r>
            <a:r>
              <a:rPr lang="en-US" dirty="0"/>
              <a:t> </a:t>
            </a:r>
            <a:r>
              <a:rPr lang="en-US" dirty="0" err="1"/>
              <a:t>kõige</a:t>
            </a:r>
            <a:r>
              <a:rPr lang="en-US" dirty="0"/>
              <a:t> </a:t>
            </a:r>
            <a:r>
              <a:rPr lang="en-US" dirty="0" err="1"/>
              <a:t>laialdasemalt</a:t>
            </a:r>
            <a:r>
              <a:rPr lang="en-US" dirty="0"/>
              <a:t> </a:t>
            </a:r>
            <a:r>
              <a:rPr lang="en-US" dirty="0" err="1"/>
              <a:t>kasutatavaks</a:t>
            </a:r>
            <a:r>
              <a:rPr lang="en-US" dirty="0"/>
              <a:t> </a:t>
            </a:r>
            <a:r>
              <a:rPr lang="en-US" dirty="0" err="1"/>
              <a:t>tarkvaraks</a:t>
            </a:r>
            <a:r>
              <a:rPr lang="en-US" dirty="0"/>
              <a:t> </a:t>
            </a:r>
            <a:r>
              <a:rPr lang="en-US" dirty="0" err="1"/>
              <a:t>nii</a:t>
            </a:r>
            <a:r>
              <a:rPr lang="en-US" dirty="0"/>
              <a:t> </a:t>
            </a:r>
            <a:r>
              <a:rPr lang="en-US" dirty="0" err="1"/>
              <a:t>äri</a:t>
            </a:r>
            <a:r>
              <a:rPr lang="en-US" dirty="0"/>
              <a:t>- </a:t>
            </a:r>
            <a:r>
              <a:rPr lang="en-US" dirty="0" err="1"/>
              <a:t>kui</a:t>
            </a:r>
            <a:r>
              <a:rPr lang="en-US" dirty="0"/>
              <a:t> ka </a:t>
            </a:r>
            <a:r>
              <a:rPr lang="en-US" dirty="0" err="1"/>
              <a:t>kodukasutajate</a:t>
            </a:r>
            <a:r>
              <a:rPr lang="en-US" dirty="0"/>
              <a:t> seas</a:t>
            </a:r>
          </a:p>
          <a:p>
            <a:endParaRPr lang="en-US" dirty="0"/>
          </a:p>
          <a:p>
            <a:r>
              <a:rPr lang="en-US" dirty="0"/>
              <a:t>Excel </a:t>
            </a:r>
            <a:r>
              <a:rPr lang="en-US" dirty="0" err="1"/>
              <a:t>võimaldab</a:t>
            </a:r>
            <a:r>
              <a:rPr lang="en-US" dirty="0"/>
              <a:t> </a:t>
            </a:r>
            <a:r>
              <a:rPr lang="en-US" dirty="0" err="1"/>
              <a:t>kasutajatel</a:t>
            </a:r>
            <a:r>
              <a:rPr lang="en-US" dirty="0"/>
              <a:t> </a:t>
            </a:r>
            <a:r>
              <a:rPr lang="en-US" dirty="0" err="1"/>
              <a:t>luua</a:t>
            </a:r>
            <a:r>
              <a:rPr lang="en-US" dirty="0"/>
              <a:t>, </a:t>
            </a:r>
            <a:r>
              <a:rPr lang="en-US" dirty="0" err="1"/>
              <a:t>redigeerida</a:t>
            </a:r>
            <a:r>
              <a:rPr lang="en-US" dirty="0"/>
              <a:t> ja </a:t>
            </a:r>
            <a:r>
              <a:rPr lang="en-US" dirty="0" err="1"/>
              <a:t>hallata</a:t>
            </a:r>
            <a:r>
              <a:rPr lang="en-US" dirty="0"/>
              <a:t> </a:t>
            </a:r>
            <a:r>
              <a:rPr lang="en-US" dirty="0" err="1"/>
              <a:t>suuri</a:t>
            </a:r>
            <a:r>
              <a:rPr lang="en-US" dirty="0"/>
              <a:t> </a:t>
            </a:r>
            <a:r>
              <a:rPr lang="en-US" dirty="0" err="1"/>
              <a:t>andmekogumeid</a:t>
            </a:r>
            <a:r>
              <a:rPr lang="en-US" dirty="0"/>
              <a:t>, </a:t>
            </a:r>
            <a:r>
              <a:rPr lang="en-US" dirty="0" err="1"/>
              <a:t>pakkudes</a:t>
            </a:r>
            <a:r>
              <a:rPr lang="en-US" dirty="0"/>
              <a:t> </a:t>
            </a:r>
            <a:r>
              <a:rPr lang="en-US" dirty="0" err="1"/>
              <a:t>tööriistu</a:t>
            </a:r>
            <a:r>
              <a:rPr lang="en-US" dirty="0"/>
              <a:t> </a:t>
            </a:r>
            <a:r>
              <a:rPr lang="en-US" dirty="0" err="1"/>
              <a:t>arvutuste</a:t>
            </a:r>
            <a:r>
              <a:rPr lang="en-US" dirty="0"/>
              <a:t> </a:t>
            </a:r>
            <a:r>
              <a:rPr lang="en-US" dirty="0" err="1"/>
              <a:t>tegemiseks</a:t>
            </a:r>
            <a:r>
              <a:rPr lang="en-US" dirty="0"/>
              <a:t>,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analüüsimiseks</a:t>
            </a:r>
            <a:r>
              <a:rPr lang="en-US" dirty="0"/>
              <a:t> ja </a:t>
            </a:r>
            <a:r>
              <a:rPr lang="en-US" dirty="0" err="1"/>
              <a:t>visualiseerimiseks</a:t>
            </a:r>
            <a:r>
              <a:rPr lang="en-US" dirty="0"/>
              <a:t>.</a:t>
            </a:r>
          </a:p>
        </p:txBody>
      </p:sp>
      <p:pic>
        <p:nvPicPr>
          <p:cNvPr id="1026" name="Picture 2" descr="Ostke Microsoft Excel (PC või Mac) | Ainult Exceli hinnaga või koos  teenusekomplektiga Microsoft 365">
            <a:extLst>
              <a:ext uri="{FF2B5EF4-FFF2-40B4-BE49-F238E27FC236}">
                <a16:creationId xmlns:a16="http://schemas.microsoft.com/office/drawing/2014/main" id="{FFB96FFE-5F3C-9D9E-7C18-69EE1C4F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-15875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6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7BA6-2944-E30A-E6AB-1D0B4F49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roll </a:t>
            </a:r>
            <a:r>
              <a:rPr lang="en-US" dirty="0" err="1"/>
              <a:t>erinevates</a:t>
            </a:r>
            <a:r>
              <a:rPr lang="en-US" dirty="0"/>
              <a:t> </a:t>
            </a:r>
            <a:r>
              <a:rPr lang="en-US" dirty="0" err="1"/>
              <a:t>valdkondades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9071-4297-B197-EB5D-DAE506D1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Turundus</a:t>
            </a:r>
            <a:r>
              <a:rPr lang="en-US" b="1" dirty="0"/>
              <a:t> ja </a:t>
            </a:r>
            <a:r>
              <a:rPr lang="et-EE" b="1" dirty="0"/>
              <a:t>m</a:t>
            </a:r>
            <a:r>
              <a:rPr lang="en-US" b="1" dirty="0" err="1"/>
              <a:t>üük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Turundus</a:t>
            </a:r>
            <a:r>
              <a:rPr lang="en-US" dirty="0"/>
              <a:t>- ja </a:t>
            </a:r>
            <a:r>
              <a:rPr lang="en-US" dirty="0" err="1"/>
              <a:t>müügiosakonnad</a:t>
            </a:r>
            <a:r>
              <a:rPr lang="en-US" dirty="0"/>
              <a:t> </a:t>
            </a:r>
            <a:r>
              <a:rPr lang="en-US" dirty="0" err="1"/>
              <a:t>kasutavad</a:t>
            </a:r>
            <a:r>
              <a:rPr lang="en-US" dirty="0"/>
              <a:t> </a:t>
            </a:r>
            <a:r>
              <a:rPr lang="en-US" dirty="0" err="1"/>
              <a:t>Exceli</a:t>
            </a:r>
            <a:r>
              <a:rPr lang="en-US" dirty="0"/>
              <a:t>, et </a:t>
            </a:r>
            <a:r>
              <a:rPr lang="en-US" dirty="0" err="1"/>
              <a:t>analüüsida</a:t>
            </a:r>
            <a:r>
              <a:rPr lang="en-US" dirty="0"/>
              <a:t> </a:t>
            </a:r>
            <a:r>
              <a:rPr lang="en-US" dirty="0" err="1"/>
              <a:t>müügiandmeid</a:t>
            </a:r>
            <a:r>
              <a:rPr lang="en-US" dirty="0"/>
              <a:t>, </a:t>
            </a:r>
            <a:r>
              <a:rPr lang="en-US" dirty="0" err="1"/>
              <a:t>jälgida</a:t>
            </a:r>
            <a:r>
              <a:rPr lang="en-US" dirty="0"/>
              <a:t> </a:t>
            </a:r>
            <a:r>
              <a:rPr lang="en-US" dirty="0" err="1"/>
              <a:t>turunduskampaaniate</a:t>
            </a:r>
            <a:r>
              <a:rPr lang="en-US" dirty="0"/>
              <a:t> </a:t>
            </a:r>
            <a:r>
              <a:rPr lang="en-US" dirty="0" err="1"/>
              <a:t>tulemuslikkust</a:t>
            </a:r>
            <a:r>
              <a:rPr lang="en-US" dirty="0"/>
              <a:t> ja </a:t>
            </a:r>
            <a:r>
              <a:rPr lang="en-US" dirty="0" err="1"/>
              <a:t>hallata</a:t>
            </a:r>
            <a:r>
              <a:rPr lang="en-US" dirty="0"/>
              <a:t> </a:t>
            </a:r>
            <a:r>
              <a:rPr lang="en-US" dirty="0" err="1"/>
              <a:t>kliendiandmebaase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Pivot-</a:t>
            </a:r>
            <a:r>
              <a:rPr lang="en-US" dirty="0" err="1"/>
              <a:t>tabelid</a:t>
            </a:r>
            <a:r>
              <a:rPr lang="en-US" dirty="0"/>
              <a:t> ja </a:t>
            </a:r>
            <a:r>
              <a:rPr lang="en-US" dirty="0" err="1"/>
              <a:t>graafikud</a:t>
            </a:r>
            <a:r>
              <a:rPr lang="en-US" dirty="0"/>
              <a:t> on </a:t>
            </a:r>
            <a:r>
              <a:rPr lang="en-US" dirty="0" err="1"/>
              <a:t>sageli</a:t>
            </a:r>
            <a:r>
              <a:rPr lang="en-US" dirty="0"/>
              <a:t> </a:t>
            </a:r>
            <a:r>
              <a:rPr lang="en-US" dirty="0" err="1"/>
              <a:t>kasutusel</a:t>
            </a:r>
            <a:r>
              <a:rPr lang="en-US" dirty="0"/>
              <a:t> </a:t>
            </a:r>
            <a:r>
              <a:rPr lang="en-US" dirty="0" err="1"/>
              <a:t>müügitulemuste</a:t>
            </a:r>
            <a:r>
              <a:rPr lang="en-US" dirty="0"/>
              <a:t> ja </a:t>
            </a:r>
            <a:r>
              <a:rPr lang="en-US" dirty="0" err="1"/>
              <a:t>turutrendide</a:t>
            </a:r>
            <a:r>
              <a:rPr lang="en-US" dirty="0"/>
              <a:t> </a:t>
            </a:r>
            <a:r>
              <a:rPr lang="en-US" dirty="0" err="1"/>
              <a:t>visualiseerimiseks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465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CC61-6E43-7A71-3903-77F76FBA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roll </a:t>
            </a:r>
            <a:r>
              <a:rPr lang="en-US" dirty="0" err="1"/>
              <a:t>erinevates</a:t>
            </a:r>
            <a:r>
              <a:rPr lang="en-US" dirty="0"/>
              <a:t> </a:t>
            </a:r>
            <a:r>
              <a:rPr lang="en-US" dirty="0" err="1"/>
              <a:t>valdkondades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CCCB-FB4B-A244-283C-D5E3879B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Projektijuhtimine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Projektijuhid</a:t>
            </a:r>
            <a:r>
              <a:rPr lang="en-US" dirty="0"/>
              <a:t> </a:t>
            </a:r>
            <a:r>
              <a:rPr lang="en-US" dirty="0" err="1"/>
              <a:t>kasutavad</a:t>
            </a:r>
            <a:r>
              <a:rPr lang="en-US" dirty="0"/>
              <a:t> </a:t>
            </a:r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projektiplaanide</a:t>
            </a:r>
            <a:r>
              <a:rPr lang="en-US" dirty="0"/>
              <a:t> </a:t>
            </a:r>
            <a:r>
              <a:rPr lang="en-US" dirty="0" err="1"/>
              <a:t>koostamiseks</a:t>
            </a:r>
            <a:r>
              <a:rPr lang="en-US" dirty="0"/>
              <a:t>, </a:t>
            </a:r>
            <a:r>
              <a:rPr lang="en-US" dirty="0" err="1"/>
              <a:t>ülesannete</a:t>
            </a:r>
            <a:r>
              <a:rPr lang="en-US" dirty="0"/>
              <a:t> ja </a:t>
            </a:r>
            <a:r>
              <a:rPr lang="en-US" dirty="0" err="1"/>
              <a:t>tähtpäevade</a:t>
            </a:r>
            <a:r>
              <a:rPr lang="en-US" dirty="0"/>
              <a:t> </a:t>
            </a:r>
            <a:r>
              <a:rPr lang="en-US" dirty="0" err="1"/>
              <a:t>jälgimiseks</a:t>
            </a:r>
            <a:r>
              <a:rPr lang="en-US" dirty="0"/>
              <a:t>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ressursijaotuse</a:t>
            </a:r>
            <a:r>
              <a:rPr lang="en-US" dirty="0"/>
              <a:t> </a:t>
            </a:r>
            <a:r>
              <a:rPr lang="en-US" dirty="0" err="1"/>
              <a:t>optimeerimiseks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võimalus</a:t>
            </a:r>
            <a:r>
              <a:rPr lang="en-US" dirty="0"/>
              <a:t> </a:t>
            </a:r>
            <a:r>
              <a:rPr lang="en-US" dirty="0" err="1"/>
              <a:t>luua</a:t>
            </a:r>
            <a:r>
              <a:rPr lang="en-US" dirty="0"/>
              <a:t> </a:t>
            </a:r>
            <a:r>
              <a:rPr lang="en-US" dirty="0" err="1"/>
              <a:t>graafikuid</a:t>
            </a:r>
            <a:r>
              <a:rPr lang="en-US" dirty="0"/>
              <a:t> ja </a:t>
            </a:r>
            <a:r>
              <a:rPr lang="en-US" dirty="0" err="1"/>
              <a:t>ajakavasid</a:t>
            </a:r>
            <a:r>
              <a:rPr lang="en-US" dirty="0"/>
              <a:t> </a:t>
            </a:r>
            <a:r>
              <a:rPr lang="en-US" dirty="0" err="1"/>
              <a:t>teeb</a:t>
            </a:r>
            <a:r>
              <a:rPr lang="en-US" dirty="0"/>
              <a:t> </a:t>
            </a:r>
            <a:r>
              <a:rPr lang="en-US" dirty="0" err="1"/>
              <a:t>sellest</a:t>
            </a:r>
            <a:r>
              <a:rPr lang="en-US" dirty="0"/>
              <a:t> </a:t>
            </a:r>
            <a:r>
              <a:rPr lang="en-US" dirty="0" err="1"/>
              <a:t>populaarse</a:t>
            </a:r>
            <a:r>
              <a:rPr lang="en-US" dirty="0"/>
              <a:t> </a:t>
            </a:r>
            <a:r>
              <a:rPr lang="en-US" dirty="0" err="1"/>
              <a:t>tööriista</a:t>
            </a:r>
            <a:r>
              <a:rPr lang="en-US" dirty="0"/>
              <a:t> </a:t>
            </a:r>
            <a:r>
              <a:rPr lang="en-US" dirty="0" err="1"/>
              <a:t>projektijuhtimises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29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E8C9-ACA3-CEB4-D09A-F121EB59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roll </a:t>
            </a:r>
            <a:r>
              <a:rPr lang="en-US" dirty="0" err="1"/>
              <a:t>erinevates</a:t>
            </a:r>
            <a:r>
              <a:rPr lang="en-US" dirty="0"/>
              <a:t> </a:t>
            </a:r>
            <a:r>
              <a:rPr lang="en-US" dirty="0" err="1"/>
              <a:t>valdkondades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681F-1ABD-9606-DE74-79E49BE0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Haridus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Haridusasutused</a:t>
            </a:r>
            <a:r>
              <a:rPr lang="en-US" dirty="0"/>
              <a:t> </a:t>
            </a:r>
            <a:r>
              <a:rPr lang="en-US" dirty="0" err="1"/>
              <a:t>kasutavad</a:t>
            </a:r>
            <a:r>
              <a:rPr lang="en-US" dirty="0"/>
              <a:t> </a:t>
            </a:r>
            <a:r>
              <a:rPr lang="en-US" dirty="0" err="1"/>
              <a:t>Exceli</a:t>
            </a:r>
            <a:r>
              <a:rPr lang="en-US" dirty="0"/>
              <a:t>, et </a:t>
            </a:r>
            <a:r>
              <a:rPr lang="en-US" dirty="0" err="1"/>
              <a:t>hallata</a:t>
            </a:r>
            <a:r>
              <a:rPr lang="en-US" dirty="0"/>
              <a:t> </a:t>
            </a:r>
            <a:r>
              <a:rPr lang="en-US" dirty="0" err="1"/>
              <a:t>õpilaste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, </a:t>
            </a:r>
            <a:r>
              <a:rPr lang="en-US" dirty="0" err="1"/>
              <a:t>hinnata</a:t>
            </a:r>
            <a:r>
              <a:rPr lang="en-US" dirty="0"/>
              <a:t> </a:t>
            </a:r>
            <a:r>
              <a:rPr lang="en-US" dirty="0" err="1"/>
              <a:t>akadeemilisi</a:t>
            </a:r>
            <a:r>
              <a:rPr lang="en-US" dirty="0"/>
              <a:t> </a:t>
            </a:r>
            <a:r>
              <a:rPr lang="en-US" dirty="0" err="1"/>
              <a:t>tulemusi</a:t>
            </a:r>
            <a:r>
              <a:rPr lang="en-US" dirty="0"/>
              <a:t> ja </a:t>
            </a:r>
            <a:r>
              <a:rPr lang="en-US" dirty="0" err="1"/>
              <a:t>jälgida</a:t>
            </a:r>
            <a:r>
              <a:rPr lang="en-US" dirty="0"/>
              <a:t> </a:t>
            </a:r>
            <a:r>
              <a:rPr lang="en-US" dirty="0" err="1"/>
              <a:t>õppetöö</a:t>
            </a:r>
            <a:r>
              <a:rPr lang="en-US" dirty="0"/>
              <a:t> </a:t>
            </a:r>
            <a:r>
              <a:rPr lang="en-US" dirty="0" err="1"/>
              <a:t>edusamme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Excel </a:t>
            </a:r>
            <a:r>
              <a:rPr lang="en-US" dirty="0" err="1"/>
              <a:t>võimaldab</a:t>
            </a:r>
            <a:r>
              <a:rPr lang="en-US" dirty="0"/>
              <a:t> </a:t>
            </a:r>
            <a:r>
              <a:rPr lang="en-US" dirty="0" err="1"/>
              <a:t>õpetajatel</a:t>
            </a:r>
            <a:r>
              <a:rPr lang="en-US" dirty="0"/>
              <a:t> ja </a:t>
            </a:r>
            <a:r>
              <a:rPr lang="en-US" dirty="0" err="1"/>
              <a:t>haldustöötajatel</a:t>
            </a:r>
            <a:r>
              <a:rPr lang="en-US" dirty="0"/>
              <a:t> </a:t>
            </a:r>
            <a:r>
              <a:rPr lang="en-US" dirty="0" err="1"/>
              <a:t>koguda</a:t>
            </a:r>
            <a:r>
              <a:rPr lang="en-US" dirty="0"/>
              <a:t> ja </a:t>
            </a:r>
            <a:r>
              <a:rPr lang="en-US" dirty="0" err="1"/>
              <a:t>analüüsida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, et </a:t>
            </a:r>
            <a:r>
              <a:rPr lang="en-US" dirty="0" err="1"/>
              <a:t>parandada</a:t>
            </a:r>
            <a:r>
              <a:rPr lang="en-US" dirty="0"/>
              <a:t> </a:t>
            </a:r>
            <a:r>
              <a:rPr lang="en-US" dirty="0" err="1"/>
              <a:t>õppekvaliteeti</a:t>
            </a:r>
            <a:r>
              <a:rPr lang="en-US" dirty="0"/>
              <a:t> ja </a:t>
            </a:r>
            <a:r>
              <a:rPr lang="en-US" dirty="0" err="1"/>
              <a:t>tõhusust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62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A561-8E01-AE6E-85AF-0DF91D4A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roll </a:t>
            </a:r>
            <a:r>
              <a:rPr lang="en-US" dirty="0" err="1"/>
              <a:t>erinevates</a:t>
            </a:r>
            <a:r>
              <a:rPr lang="en-US" dirty="0"/>
              <a:t> </a:t>
            </a:r>
            <a:r>
              <a:rPr lang="en-US" dirty="0" err="1"/>
              <a:t>valdkondades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48C2-15DD-FEAF-5400-C71A113A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Teadus</a:t>
            </a:r>
            <a:r>
              <a:rPr lang="en-US" b="1" dirty="0"/>
              <a:t> ja </a:t>
            </a:r>
            <a:r>
              <a:rPr lang="et-EE" b="1" dirty="0"/>
              <a:t>i</a:t>
            </a:r>
            <a:r>
              <a:rPr lang="en-US" b="1" dirty="0" err="1"/>
              <a:t>nseneeria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Teadlased</a:t>
            </a:r>
            <a:r>
              <a:rPr lang="en-US" dirty="0"/>
              <a:t> ja </a:t>
            </a:r>
            <a:r>
              <a:rPr lang="en-US" dirty="0" err="1"/>
              <a:t>insenerid</a:t>
            </a:r>
            <a:r>
              <a:rPr lang="en-US" dirty="0"/>
              <a:t> </a:t>
            </a:r>
            <a:r>
              <a:rPr lang="en-US" dirty="0" err="1"/>
              <a:t>kasutavad</a:t>
            </a:r>
            <a:r>
              <a:rPr lang="en-US" dirty="0"/>
              <a:t> </a:t>
            </a:r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kogumiseks</a:t>
            </a:r>
            <a:r>
              <a:rPr lang="en-US" dirty="0"/>
              <a:t>, </a:t>
            </a:r>
            <a:r>
              <a:rPr lang="en-US" dirty="0" err="1"/>
              <a:t>eksperimentide</a:t>
            </a:r>
            <a:r>
              <a:rPr lang="en-US" dirty="0"/>
              <a:t> </a:t>
            </a:r>
            <a:r>
              <a:rPr lang="en-US" dirty="0" err="1"/>
              <a:t>tulemuste</a:t>
            </a:r>
            <a:r>
              <a:rPr lang="en-US" dirty="0"/>
              <a:t> </a:t>
            </a:r>
            <a:r>
              <a:rPr lang="en-US" dirty="0" err="1"/>
              <a:t>analüüsimiseks</a:t>
            </a:r>
            <a:r>
              <a:rPr lang="en-US" dirty="0"/>
              <a:t> ja </a:t>
            </a:r>
            <a:r>
              <a:rPr lang="en-US" dirty="0" err="1"/>
              <a:t>mudelite</a:t>
            </a:r>
            <a:r>
              <a:rPr lang="en-US" dirty="0"/>
              <a:t> </a:t>
            </a:r>
            <a:r>
              <a:rPr lang="en-US" dirty="0" err="1"/>
              <a:t>loomiseks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matemaatilised</a:t>
            </a:r>
            <a:r>
              <a:rPr lang="en-US" dirty="0"/>
              <a:t> ja </a:t>
            </a:r>
            <a:r>
              <a:rPr lang="en-US" dirty="0" err="1"/>
              <a:t>statistilised</a:t>
            </a:r>
            <a:r>
              <a:rPr lang="en-US" dirty="0"/>
              <a:t> </a:t>
            </a:r>
            <a:r>
              <a:rPr lang="en-US" dirty="0" err="1"/>
              <a:t>tööriistad</a:t>
            </a:r>
            <a:r>
              <a:rPr lang="en-US" dirty="0"/>
              <a:t> on </a:t>
            </a:r>
            <a:r>
              <a:rPr lang="en-US" dirty="0" err="1"/>
              <a:t>olulised</a:t>
            </a:r>
            <a:r>
              <a:rPr lang="en-US" dirty="0"/>
              <a:t> </a:t>
            </a:r>
            <a:r>
              <a:rPr lang="en-US" dirty="0" err="1"/>
              <a:t>teaduslikes</a:t>
            </a:r>
            <a:r>
              <a:rPr lang="en-US" dirty="0"/>
              <a:t> ja </a:t>
            </a:r>
            <a:r>
              <a:rPr lang="en-US" dirty="0" err="1"/>
              <a:t>tehnilistes</a:t>
            </a:r>
            <a:r>
              <a:rPr lang="en-US" dirty="0"/>
              <a:t> </a:t>
            </a:r>
            <a:r>
              <a:rPr lang="en-US" dirty="0" err="1"/>
              <a:t>uuringutes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06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EEFA-E2A9-5C22-0F41-BF2A78A9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Kokkuvõte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7256-442F-4A2A-2AA2-F9F311A8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on </a:t>
            </a:r>
            <a:r>
              <a:rPr lang="en-US" dirty="0" err="1"/>
              <a:t>võimas</a:t>
            </a:r>
            <a:r>
              <a:rPr lang="en-US" dirty="0"/>
              <a:t> ja </a:t>
            </a:r>
            <a:r>
              <a:rPr lang="en-US" dirty="0" err="1"/>
              <a:t>mitmekülgne</a:t>
            </a:r>
            <a:r>
              <a:rPr lang="en-US" dirty="0"/>
              <a:t> </a:t>
            </a:r>
            <a:r>
              <a:rPr lang="en-US" dirty="0" err="1"/>
              <a:t>arvutustabelitarkvara</a:t>
            </a:r>
            <a:r>
              <a:rPr lang="en-US" dirty="0"/>
              <a:t>, mis on </a:t>
            </a:r>
            <a:r>
              <a:rPr lang="en-US" dirty="0" err="1"/>
              <a:t>muutunud</a:t>
            </a:r>
            <a:r>
              <a:rPr lang="en-US" dirty="0"/>
              <a:t> </a:t>
            </a:r>
            <a:r>
              <a:rPr lang="en-US" dirty="0" err="1"/>
              <a:t>asendamatuks</a:t>
            </a:r>
            <a:r>
              <a:rPr lang="en-US" dirty="0"/>
              <a:t> </a:t>
            </a:r>
            <a:r>
              <a:rPr lang="en-US" dirty="0" err="1"/>
              <a:t>tööriistaks</a:t>
            </a:r>
            <a:r>
              <a:rPr lang="en-US" dirty="0"/>
              <a:t> </a:t>
            </a:r>
            <a:r>
              <a:rPr lang="en-US" dirty="0" err="1"/>
              <a:t>paljudes</a:t>
            </a:r>
            <a:r>
              <a:rPr lang="en-US" dirty="0"/>
              <a:t> </a:t>
            </a:r>
            <a:r>
              <a:rPr lang="en-US" dirty="0" err="1"/>
              <a:t>valdkondades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Selle</a:t>
            </a:r>
            <a:r>
              <a:rPr lang="en-US" dirty="0"/>
              <a:t> </a:t>
            </a:r>
            <a:r>
              <a:rPr lang="en-US" dirty="0" err="1"/>
              <a:t>võime</a:t>
            </a:r>
            <a:r>
              <a:rPr lang="en-US" dirty="0"/>
              <a:t> </a:t>
            </a:r>
            <a:r>
              <a:rPr lang="en-US" dirty="0" err="1"/>
              <a:t>hallata</a:t>
            </a:r>
            <a:r>
              <a:rPr lang="en-US" dirty="0"/>
              <a:t>, </a:t>
            </a:r>
            <a:r>
              <a:rPr lang="en-US" dirty="0" err="1"/>
              <a:t>analüüsida</a:t>
            </a:r>
            <a:r>
              <a:rPr lang="en-US" dirty="0"/>
              <a:t> ja </a:t>
            </a:r>
            <a:r>
              <a:rPr lang="en-US" dirty="0" err="1"/>
              <a:t>visualiseerida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, </a:t>
            </a:r>
            <a:r>
              <a:rPr lang="en-US" dirty="0" err="1"/>
              <a:t>samuti</a:t>
            </a:r>
            <a:r>
              <a:rPr lang="en-US" dirty="0"/>
              <a:t> </a:t>
            </a:r>
            <a:r>
              <a:rPr lang="en-US" dirty="0" err="1"/>
              <a:t>võimalus</a:t>
            </a:r>
            <a:r>
              <a:rPr lang="en-US" dirty="0"/>
              <a:t> </a:t>
            </a:r>
            <a:r>
              <a:rPr lang="en-US" dirty="0" err="1"/>
              <a:t>automatiseerida</a:t>
            </a:r>
            <a:r>
              <a:rPr lang="en-US" dirty="0"/>
              <a:t> </a:t>
            </a:r>
            <a:r>
              <a:rPr lang="en-US" dirty="0" err="1"/>
              <a:t>protsesse</a:t>
            </a:r>
            <a:r>
              <a:rPr lang="en-US" dirty="0"/>
              <a:t> ja </a:t>
            </a:r>
            <a:r>
              <a:rPr lang="en-US" dirty="0" err="1"/>
              <a:t>teha</a:t>
            </a:r>
            <a:r>
              <a:rPr lang="en-US" dirty="0"/>
              <a:t> </a:t>
            </a:r>
            <a:r>
              <a:rPr lang="en-US" dirty="0" err="1"/>
              <a:t>keerukaid</a:t>
            </a:r>
            <a:r>
              <a:rPr lang="en-US" dirty="0"/>
              <a:t> </a:t>
            </a:r>
            <a:r>
              <a:rPr lang="en-US" dirty="0" err="1"/>
              <a:t>arvutusi</a:t>
            </a:r>
            <a:r>
              <a:rPr lang="en-US" dirty="0"/>
              <a:t>, </a:t>
            </a:r>
            <a:r>
              <a:rPr lang="en-US" dirty="0" err="1"/>
              <a:t>teeb</a:t>
            </a:r>
            <a:r>
              <a:rPr lang="en-US" dirty="0"/>
              <a:t> </a:t>
            </a:r>
            <a:r>
              <a:rPr lang="en-US" dirty="0" err="1"/>
              <a:t>sellest</a:t>
            </a:r>
            <a:r>
              <a:rPr lang="en-US" dirty="0"/>
              <a:t> </a:t>
            </a:r>
            <a:r>
              <a:rPr lang="en-US" dirty="0" err="1"/>
              <a:t>hindamatu</a:t>
            </a:r>
            <a:r>
              <a:rPr lang="en-US" dirty="0"/>
              <a:t> </a:t>
            </a:r>
            <a:r>
              <a:rPr lang="en-US" dirty="0" err="1"/>
              <a:t>vahendi</a:t>
            </a:r>
            <a:r>
              <a:rPr lang="en-US" dirty="0"/>
              <a:t> </a:t>
            </a:r>
            <a:r>
              <a:rPr lang="en-US" dirty="0" err="1"/>
              <a:t>nii</a:t>
            </a:r>
            <a:r>
              <a:rPr lang="en-US" dirty="0"/>
              <a:t> </a:t>
            </a:r>
            <a:r>
              <a:rPr lang="en-US" dirty="0" err="1"/>
              <a:t>äri</a:t>
            </a:r>
            <a:r>
              <a:rPr lang="en-US" dirty="0"/>
              <a:t>- </a:t>
            </a:r>
            <a:r>
              <a:rPr lang="en-US" dirty="0" err="1"/>
              <a:t>kui</a:t>
            </a:r>
            <a:r>
              <a:rPr lang="en-US" dirty="0"/>
              <a:t> ka </a:t>
            </a:r>
            <a:r>
              <a:rPr lang="en-US" dirty="0" err="1"/>
              <a:t>kodukasutajatele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laiaulatuslik</a:t>
            </a:r>
            <a:r>
              <a:rPr lang="en-US" dirty="0"/>
              <a:t> </a:t>
            </a:r>
            <a:r>
              <a:rPr lang="en-US" dirty="0" err="1"/>
              <a:t>funktsioonide</a:t>
            </a:r>
            <a:r>
              <a:rPr lang="en-US" dirty="0"/>
              <a:t> </a:t>
            </a:r>
            <a:r>
              <a:rPr lang="en-US" dirty="0" err="1"/>
              <a:t>komplekt</a:t>
            </a:r>
            <a:r>
              <a:rPr lang="en-US" dirty="0"/>
              <a:t> ja </a:t>
            </a:r>
            <a:r>
              <a:rPr lang="en-US" dirty="0" err="1"/>
              <a:t>kasutusvõimalused</a:t>
            </a:r>
            <a:r>
              <a:rPr lang="en-US" dirty="0"/>
              <a:t> </a:t>
            </a:r>
            <a:r>
              <a:rPr lang="en-US" dirty="0" err="1"/>
              <a:t>tagavad</a:t>
            </a:r>
            <a:r>
              <a:rPr lang="en-US" dirty="0"/>
              <a:t>, et see </a:t>
            </a:r>
            <a:r>
              <a:rPr lang="en-US" dirty="0" err="1"/>
              <a:t>jääb</a:t>
            </a:r>
            <a:r>
              <a:rPr lang="en-US" dirty="0"/>
              <a:t> </a:t>
            </a:r>
            <a:r>
              <a:rPr lang="en-US" dirty="0" err="1"/>
              <a:t>jätkuvalt</a:t>
            </a:r>
            <a:r>
              <a:rPr lang="en-US" dirty="0"/>
              <a:t> </a:t>
            </a:r>
            <a:r>
              <a:rPr lang="en-US" dirty="0" err="1"/>
              <a:t>oluliseks</a:t>
            </a:r>
            <a:r>
              <a:rPr lang="en-US" dirty="0"/>
              <a:t> </a:t>
            </a:r>
            <a:r>
              <a:rPr lang="en-US" dirty="0" err="1"/>
              <a:t>tööriistaks</a:t>
            </a:r>
            <a:r>
              <a:rPr lang="en-US" dirty="0"/>
              <a:t> </a:t>
            </a:r>
            <a:r>
              <a:rPr lang="en-US" dirty="0" err="1"/>
              <a:t>digitaalses</a:t>
            </a:r>
            <a:r>
              <a:rPr lang="en-US" dirty="0"/>
              <a:t> </a:t>
            </a:r>
            <a:r>
              <a:rPr lang="en-US" dirty="0" err="1"/>
              <a:t>maailmas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34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80F6-5350-B037-3660-4D7838D0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 on Microsoft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8374-C017-E595-8993-A4DCBFB5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põhikomponent</a:t>
            </a:r>
            <a:r>
              <a:rPr lang="en-US" dirty="0"/>
              <a:t> on </a:t>
            </a:r>
            <a:r>
              <a:rPr lang="en-US" dirty="0" err="1"/>
              <a:t>arvutustabel</a:t>
            </a:r>
            <a:r>
              <a:rPr lang="en-US" dirty="0"/>
              <a:t>, mis </a:t>
            </a:r>
            <a:r>
              <a:rPr lang="en-US" dirty="0" err="1"/>
              <a:t>koosneb</a:t>
            </a:r>
            <a:r>
              <a:rPr lang="en-US" dirty="0"/>
              <a:t> </a:t>
            </a:r>
            <a:r>
              <a:rPr lang="en-US" dirty="0" err="1"/>
              <a:t>ridadest</a:t>
            </a:r>
            <a:r>
              <a:rPr lang="en-US" dirty="0"/>
              <a:t> ja </a:t>
            </a:r>
            <a:r>
              <a:rPr lang="en-US" dirty="0" err="1"/>
              <a:t>veergudest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Ristuvad</a:t>
            </a:r>
            <a:r>
              <a:rPr lang="en-US" dirty="0"/>
              <a:t> read ja </a:t>
            </a:r>
            <a:r>
              <a:rPr lang="en-US" dirty="0" err="1"/>
              <a:t>veerud</a:t>
            </a:r>
            <a:r>
              <a:rPr lang="en-US" dirty="0"/>
              <a:t> </a:t>
            </a:r>
            <a:r>
              <a:rPr lang="en-US" dirty="0" err="1"/>
              <a:t>moodustavad</a:t>
            </a:r>
            <a:r>
              <a:rPr lang="en-US" dirty="0"/>
              <a:t> </a:t>
            </a:r>
            <a:r>
              <a:rPr lang="en-US" dirty="0" err="1"/>
              <a:t>lahtrid</a:t>
            </a:r>
            <a:r>
              <a:rPr lang="en-US" dirty="0"/>
              <a:t>, </a:t>
            </a:r>
            <a:r>
              <a:rPr lang="en-US" dirty="0" err="1"/>
              <a:t>millesse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sisestada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, </a:t>
            </a:r>
            <a:r>
              <a:rPr lang="en-US" dirty="0" err="1"/>
              <a:t>valemeid</a:t>
            </a:r>
            <a:r>
              <a:rPr lang="en-US" dirty="0"/>
              <a:t>, </a:t>
            </a:r>
            <a:r>
              <a:rPr lang="en-US" dirty="0" err="1"/>
              <a:t>teksti</a:t>
            </a:r>
            <a:r>
              <a:rPr lang="en-US" dirty="0"/>
              <a:t> </a:t>
            </a:r>
            <a:r>
              <a:rPr lang="en-US" dirty="0" err="1"/>
              <a:t>või</a:t>
            </a:r>
            <a:r>
              <a:rPr lang="en-US" dirty="0"/>
              <a:t> </a:t>
            </a:r>
            <a:r>
              <a:rPr lang="en-US" dirty="0" err="1"/>
              <a:t>funktsioone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Excelis</a:t>
            </a:r>
            <a:r>
              <a:rPr lang="en-US" dirty="0"/>
              <a:t> on </a:t>
            </a:r>
            <a:r>
              <a:rPr lang="en-US" dirty="0" err="1"/>
              <a:t>võimalik</a:t>
            </a:r>
            <a:r>
              <a:rPr lang="en-US" dirty="0"/>
              <a:t> </a:t>
            </a:r>
            <a:r>
              <a:rPr lang="en-US" dirty="0" err="1"/>
              <a:t>luua</a:t>
            </a:r>
            <a:r>
              <a:rPr lang="en-US" dirty="0"/>
              <a:t> </a:t>
            </a:r>
            <a:r>
              <a:rPr lang="en-US" dirty="0" err="1"/>
              <a:t>keerulisi</a:t>
            </a:r>
            <a:r>
              <a:rPr lang="en-US" dirty="0"/>
              <a:t> </a:t>
            </a:r>
            <a:r>
              <a:rPr lang="en-US" dirty="0" err="1"/>
              <a:t>arvutusi</a:t>
            </a:r>
            <a:r>
              <a:rPr lang="en-US" dirty="0"/>
              <a:t> ja </a:t>
            </a:r>
            <a:r>
              <a:rPr lang="en-US" dirty="0" err="1"/>
              <a:t>mudeleid</a:t>
            </a:r>
            <a:r>
              <a:rPr lang="en-US" dirty="0"/>
              <a:t>, mis </a:t>
            </a:r>
            <a:r>
              <a:rPr lang="en-US" dirty="0" err="1"/>
              <a:t>lihtsustavad</a:t>
            </a:r>
            <a:r>
              <a:rPr lang="en-US" dirty="0"/>
              <a:t>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analüüsi</a:t>
            </a:r>
            <a:r>
              <a:rPr lang="en-US" dirty="0"/>
              <a:t> ja </a:t>
            </a:r>
            <a:r>
              <a:rPr lang="en-US" dirty="0" err="1"/>
              <a:t>otsuste</a:t>
            </a:r>
            <a:r>
              <a:rPr lang="en-US" dirty="0"/>
              <a:t> </a:t>
            </a:r>
            <a:r>
              <a:rPr lang="en-US" dirty="0" err="1"/>
              <a:t>tegemist</a:t>
            </a:r>
            <a:r>
              <a:rPr lang="en-US" dirty="0"/>
              <a:t>.</a:t>
            </a:r>
          </a:p>
        </p:txBody>
      </p:sp>
      <p:pic>
        <p:nvPicPr>
          <p:cNvPr id="4" name="Picture 2" descr="Ostke Microsoft Excel (PC või Mac) | Ainult Exceli hinnaga või koos  teenusekomplektiga Microsoft 365">
            <a:extLst>
              <a:ext uri="{FF2B5EF4-FFF2-40B4-BE49-F238E27FC236}">
                <a16:creationId xmlns:a16="http://schemas.microsoft.com/office/drawing/2014/main" id="{9267C71A-9EC1-D5DF-C379-CC9099B6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-15875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3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lt 4">
            <a:extLst>
              <a:ext uri="{FF2B5EF4-FFF2-40B4-BE49-F238E27FC236}">
                <a16:creationId xmlns:a16="http://schemas.microsoft.com/office/drawing/2014/main" id="{65FB9CA8-7B2D-411E-ABF2-90AB8718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912812"/>
            <a:ext cx="86963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2672-71E8-2E75-3770-1857073A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Miks</a:t>
            </a:r>
            <a:r>
              <a:rPr lang="en-US" dirty="0"/>
              <a:t> Microsoft </a:t>
            </a:r>
            <a:r>
              <a:rPr lang="en-US" dirty="0" err="1"/>
              <a:t>Excelit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9BD0-883A-E2CB-6AC1-D1CC942C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Excelil</a:t>
            </a:r>
            <a:r>
              <a:rPr lang="en-US" dirty="0"/>
              <a:t> on </a:t>
            </a:r>
            <a:r>
              <a:rPr lang="en-US" dirty="0" err="1"/>
              <a:t>palju</a:t>
            </a:r>
            <a:r>
              <a:rPr lang="en-US" dirty="0"/>
              <a:t> </a:t>
            </a:r>
            <a:r>
              <a:rPr lang="en-US" dirty="0" err="1"/>
              <a:t>kasutusvõimalusi</a:t>
            </a:r>
            <a:r>
              <a:rPr lang="en-US" dirty="0"/>
              <a:t>, mis </a:t>
            </a:r>
            <a:r>
              <a:rPr lang="en-US" dirty="0" err="1"/>
              <a:t>teevad</a:t>
            </a:r>
            <a:r>
              <a:rPr lang="en-US" dirty="0"/>
              <a:t> </a:t>
            </a:r>
            <a:r>
              <a:rPr lang="en-US" dirty="0" err="1"/>
              <a:t>sellest</a:t>
            </a:r>
            <a:r>
              <a:rPr lang="en-US" dirty="0"/>
              <a:t> </a:t>
            </a:r>
            <a:r>
              <a:rPr lang="en-US" dirty="0" err="1"/>
              <a:t>asendamatu</a:t>
            </a:r>
            <a:r>
              <a:rPr lang="en-US" dirty="0"/>
              <a:t> </a:t>
            </a:r>
            <a:r>
              <a:rPr lang="en-US" dirty="0" err="1"/>
              <a:t>tööriista</a:t>
            </a:r>
            <a:r>
              <a:rPr lang="en-US" dirty="0"/>
              <a:t> </a:t>
            </a:r>
            <a:r>
              <a:rPr lang="en-US" dirty="0" err="1"/>
              <a:t>mitmesugustes</a:t>
            </a:r>
            <a:r>
              <a:rPr lang="en-US" dirty="0"/>
              <a:t> </a:t>
            </a:r>
            <a:r>
              <a:rPr lang="en-US" dirty="0" err="1"/>
              <a:t>valdkondades</a:t>
            </a:r>
            <a:r>
              <a:rPr lang="en-US" dirty="0"/>
              <a:t>:</a:t>
            </a:r>
          </a:p>
        </p:txBody>
      </p:sp>
      <p:pic>
        <p:nvPicPr>
          <p:cNvPr id="2050" name="Picture 2" descr="Free Download Microsoft Excel 2016 [Step-by-step Guide] | WPS Office Blog">
            <a:extLst>
              <a:ext uri="{FF2B5EF4-FFF2-40B4-BE49-F238E27FC236}">
                <a16:creationId xmlns:a16="http://schemas.microsoft.com/office/drawing/2014/main" id="{1E024E1A-0625-CF31-4FB9-8B01FC30B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01" y="4154487"/>
            <a:ext cx="5212899" cy="2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9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D4A6-3A1E-635F-245C-47955292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Miks</a:t>
            </a:r>
            <a:r>
              <a:rPr lang="en-US" dirty="0"/>
              <a:t> Microsoft </a:t>
            </a:r>
            <a:r>
              <a:rPr lang="en-US" dirty="0" err="1"/>
              <a:t>Excelit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29D0-3B5F-A48A-2CA6-C5083DDB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10766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Andmete</a:t>
            </a:r>
            <a:r>
              <a:rPr lang="en-US" b="1" dirty="0"/>
              <a:t> </a:t>
            </a:r>
            <a:r>
              <a:rPr lang="et-EE" b="1" dirty="0"/>
              <a:t>h</a:t>
            </a:r>
            <a:r>
              <a:rPr lang="en-US" b="1" dirty="0" err="1"/>
              <a:t>alduse</a:t>
            </a:r>
            <a:r>
              <a:rPr lang="en-US" b="1" dirty="0"/>
              <a:t> ja </a:t>
            </a:r>
            <a:r>
              <a:rPr lang="et-EE" b="1" dirty="0"/>
              <a:t>o</a:t>
            </a:r>
            <a:r>
              <a:rPr lang="en-US" b="1" dirty="0" err="1"/>
              <a:t>rganiseerimise</a:t>
            </a:r>
            <a:r>
              <a:rPr lang="en-US" b="1" dirty="0"/>
              <a:t> </a:t>
            </a:r>
            <a:r>
              <a:rPr lang="et-EE" b="1" dirty="0"/>
              <a:t>t</a:t>
            </a:r>
            <a:r>
              <a:rPr lang="en-US" b="1" dirty="0" err="1"/>
              <a:t>ööriist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 </a:t>
            </a:r>
            <a:r>
              <a:rPr lang="en-US" dirty="0" err="1"/>
              <a:t>laialdaselt</a:t>
            </a:r>
            <a:r>
              <a:rPr lang="en-US" dirty="0"/>
              <a:t>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kogumiseks</a:t>
            </a:r>
            <a:r>
              <a:rPr lang="en-US" dirty="0"/>
              <a:t>, </a:t>
            </a:r>
            <a:r>
              <a:rPr lang="en-US" dirty="0" err="1"/>
              <a:t>organiseerimiseks</a:t>
            </a:r>
            <a:r>
              <a:rPr lang="en-US" dirty="0"/>
              <a:t> ja </a:t>
            </a:r>
            <a:r>
              <a:rPr lang="en-US" dirty="0" err="1"/>
              <a:t>struktureerimiseks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Näiteks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Excelis</a:t>
            </a:r>
            <a:r>
              <a:rPr lang="en-US" dirty="0"/>
              <a:t> </a:t>
            </a:r>
            <a:r>
              <a:rPr lang="en-US" dirty="0" err="1"/>
              <a:t>hallata</a:t>
            </a:r>
            <a:r>
              <a:rPr lang="en-US" dirty="0"/>
              <a:t> </a:t>
            </a:r>
            <a:r>
              <a:rPr lang="en-US" dirty="0" err="1"/>
              <a:t>inventuuri</a:t>
            </a:r>
            <a:r>
              <a:rPr lang="en-US" dirty="0"/>
              <a:t> </a:t>
            </a:r>
            <a:r>
              <a:rPr lang="en-US" dirty="0" err="1"/>
              <a:t>nimekirju</a:t>
            </a:r>
            <a:r>
              <a:rPr lang="en-US" dirty="0"/>
              <a:t>, </a:t>
            </a:r>
            <a:r>
              <a:rPr lang="en-US" dirty="0" err="1"/>
              <a:t>kontaktandmebaase</a:t>
            </a:r>
            <a:r>
              <a:rPr lang="en-US" dirty="0"/>
              <a:t>, </a:t>
            </a:r>
            <a:r>
              <a:rPr lang="en-US" dirty="0" err="1"/>
              <a:t>projektiplaane</a:t>
            </a:r>
            <a:r>
              <a:rPr lang="en-US" dirty="0"/>
              <a:t> </a:t>
            </a:r>
            <a:r>
              <a:rPr lang="en-US" dirty="0" err="1"/>
              <a:t>jne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lahtritesse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sisestada</a:t>
            </a:r>
            <a:r>
              <a:rPr lang="en-US" dirty="0"/>
              <a:t> </a:t>
            </a:r>
            <a:r>
              <a:rPr lang="en-US" dirty="0" err="1"/>
              <a:t>suuri</a:t>
            </a:r>
            <a:r>
              <a:rPr lang="en-US" dirty="0"/>
              <a:t> </a:t>
            </a:r>
            <a:r>
              <a:rPr lang="en-US" dirty="0" err="1"/>
              <a:t>koguseid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, </a:t>
            </a:r>
            <a:r>
              <a:rPr lang="en-US" dirty="0" err="1"/>
              <a:t>mida</a:t>
            </a:r>
            <a:r>
              <a:rPr lang="en-US" dirty="0"/>
              <a:t> on </a:t>
            </a:r>
            <a:r>
              <a:rPr lang="en-US" dirty="0" err="1"/>
              <a:t>võimalik</a:t>
            </a:r>
            <a:r>
              <a:rPr lang="en-US" dirty="0"/>
              <a:t> </a:t>
            </a:r>
            <a:r>
              <a:rPr lang="en-US" dirty="0" err="1"/>
              <a:t>vajadusel</a:t>
            </a:r>
            <a:r>
              <a:rPr lang="en-US" dirty="0"/>
              <a:t> </a:t>
            </a:r>
            <a:r>
              <a:rPr lang="en-US" dirty="0" err="1"/>
              <a:t>kiiresti</a:t>
            </a:r>
            <a:r>
              <a:rPr lang="en-US" dirty="0"/>
              <a:t> </a:t>
            </a:r>
            <a:r>
              <a:rPr lang="en-US" dirty="0" err="1"/>
              <a:t>filtreerida</a:t>
            </a:r>
            <a:r>
              <a:rPr lang="en-US" dirty="0"/>
              <a:t>, </a:t>
            </a:r>
            <a:r>
              <a:rPr lang="en-US" dirty="0" err="1"/>
              <a:t>sorteerida</a:t>
            </a:r>
            <a:r>
              <a:rPr lang="en-US" dirty="0"/>
              <a:t> </a:t>
            </a:r>
            <a:r>
              <a:rPr lang="en-US" dirty="0" err="1"/>
              <a:t>või</a:t>
            </a:r>
            <a:r>
              <a:rPr lang="en-US" dirty="0"/>
              <a:t> </a:t>
            </a:r>
            <a:r>
              <a:rPr lang="en-US" dirty="0" err="1"/>
              <a:t>rühmitada</a:t>
            </a:r>
            <a:r>
              <a:rPr lang="en-US" dirty="0"/>
              <a:t>.</a:t>
            </a:r>
          </a:p>
        </p:txBody>
      </p:sp>
      <p:pic>
        <p:nvPicPr>
          <p:cNvPr id="4100" name="Picture 4" descr="Basic Excel Formulas - List Of Top 10 Formulas for Beginners">
            <a:extLst>
              <a:ext uri="{FF2B5EF4-FFF2-40B4-BE49-F238E27FC236}">
                <a16:creationId xmlns:a16="http://schemas.microsoft.com/office/drawing/2014/main" id="{6C78CEFD-F129-F5E3-146C-7966D8E7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814827"/>
            <a:ext cx="5969000" cy="30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3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E747-FF9D-5075-6CB1-DDE72932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Miks</a:t>
            </a:r>
            <a:r>
              <a:rPr lang="en-US" dirty="0"/>
              <a:t> Microsoft </a:t>
            </a:r>
            <a:r>
              <a:rPr lang="en-US" dirty="0" err="1"/>
              <a:t>Excelit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941A-05E8-F622-EB04-92A2222C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59966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Arvutused</a:t>
            </a:r>
            <a:r>
              <a:rPr lang="en-US" b="1" dirty="0"/>
              <a:t> ja </a:t>
            </a:r>
            <a:r>
              <a:rPr lang="et-EE" b="1" dirty="0"/>
              <a:t>f</a:t>
            </a:r>
            <a:r>
              <a:rPr lang="en-US" b="1" dirty="0" err="1"/>
              <a:t>inantsmudelid</a:t>
            </a:r>
            <a:endParaRPr lang="en-US" b="1" dirty="0"/>
          </a:p>
          <a:p>
            <a:endParaRPr lang="en-US" b="1" dirty="0"/>
          </a:p>
          <a:p>
            <a:br>
              <a:rPr lang="en-US" dirty="0"/>
            </a:br>
            <a:r>
              <a:rPr lang="en-US" dirty="0" err="1"/>
              <a:t>Exceli</a:t>
            </a:r>
            <a:r>
              <a:rPr lang="en-US" dirty="0"/>
              <a:t> </a:t>
            </a:r>
            <a:r>
              <a:rPr lang="en-US" dirty="0" err="1"/>
              <a:t>valemite</a:t>
            </a:r>
            <a:r>
              <a:rPr lang="en-US" dirty="0"/>
              <a:t> ja </a:t>
            </a:r>
            <a:r>
              <a:rPr lang="en-US" dirty="0" err="1"/>
              <a:t>funktsioonide</a:t>
            </a:r>
            <a:r>
              <a:rPr lang="en-US" dirty="0"/>
              <a:t> </a:t>
            </a:r>
            <a:r>
              <a:rPr lang="en-US" dirty="0" err="1"/>
              <a:t>süsteem</a:t>
            </a:r>
            <a:r>
              <a:rPr lang="en-US" dirty="0"/>
              <a:t> </a:t>
            </a:r>
            <a:r>
              <a:rPr lang="en-US" dirty="0" err="1"/>
              <a:t>võimaldab</a:t>
            </a:r>
            <a:r>
              <a:rPr lang="en-US" dirty="0"/>
              <a:t> </a:t>
            </a:r>
            <a:r>
              <a:rPr lang="en-US" dirty="0" err="1"/>
              <a:t>kasutajatel</a:t>
            </a:r>
            <a:r>
              <a:rPr lang="en-US" dirty="0"/>
              <a:t> </a:t>
            </a:r>
            <a:r>
              <a:rPr lang="en-US" dirty="0" err="1"/>
              <a:t>teha</a:t>
            </a:r>
            <a:r>
              <a:rPr lang="en-US" dirty="0"/>
              <a:t> </a:t>
            </a:r>
            <a:r>
              <a:rPr lang="en-US" dirty="0" err="1"/>
              <a:t>keerukaid</a:t>
            </a:r>
            <a:r>
              <a:rPr lang="en-US" dirty="0"/>
              <a:t> </a:t>
            </a:r>
            <a:r>
              <a:rPr lang="en-US" dirty="0" err="1"/>
              <a:t>arvutusi</a:t>
            </a:r>
            <a:r>
              <a:rPr lang="en-US" dirty="0"/>
              <a:t>, mis </a:t>
            </a:r>
            <a:r>
              <a:rPr lang="en-US" dirty="0" err="1"/>
              <a:t>ulatuvad</a:t>
            </a:r>
            <a:r>
              <a:rPr lang="en-US" dirty="0"/>
              <a:t> </a:t>
            </a:r>
            <a:r>
              <a:rPr lang="en-US" dirty="0" err="1"/>
              <a:t>lihtsast</a:t>
            </a:r>
            <a:r>
              <a:rPr lang="en-US" dirty="0"/>
              <a:t> </a:t>
            </a:r>
            <a:r>
              <a:rPr lang="en-US" dirty="0" err="1"/>
              <a:t>matemaatikast</a:t>
            </a:r>
            <a:r>
              <a:rPr lang="en-US" dirty="0"/>
              <a:t> </a:t>
            </a:r>
            <a:r>
              <a:rPr lang="en-US" dirty="0" err="1"/>
              <a:t>kuni</a:t>
            </a:r>
            <a:r>
              <a:rPr lang="en-US" dirty="0"/>
              <a:t> </a:t>
            </a:r>
            <a:r>
              <a:rPr lang="en-US" dirty="0" err="1"/>
              <a:t>finantsanalüüsideni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Näiteks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Excelis</a:t>
            </a:r>
            <a:r>
              <a:rPr lang="en-US" dirty="0"/>
              <a:t> </a:t>
            </a:r>
            <a:r>
              <a:rPr lang="en-US" dirty="0" err="1"/>
              <a:t>luua</a:t>
            </a:r>
            <a:r>
              <a:rPr lang="en-US" dirty="0"/>
              <a:t> </a:t>
            </a:r>
            <a:r>
              <a:rPr lang="en-US" dirty="0" err="1"/>
              <a:t>eelarveid</a:t>
            </a:r>
            <a:r>
              <a:rPr lang="en-US" dirty="0"/>
              <a:t>, </a:t>
            </a:r>
            <a:r>
              <a:rPr lang="en-US" dirty="0" err="1"/>
              <a:t>analüüsida</a:t>
            </a:r>
            <a:r>
              <a:rPr lang="en-US" dirty="0"/>
              <a:t> </a:t>
            </a:r>
            <a:r>
              <a:rPr lang="en-US" dirty="0" err="1"/>
              <a:t>investeeringute</a:t>
            </a:r>
            <a:r>
              <a:rPr lang="en-US" dirty="0"/>
              <a:t> </a:t>
            </a:r>
            <a:r>
              <a:rPr lang="en-US" dirty="0" err="1"/>
              <a:t>tasuvust</a:t>
            </a:r>
            <a:r>
              <a:rPr lang="en-US" dirty="0"/>
              <a:t>, </a:t>
            </a:r>
            <a:r>
              <a:rPr lang="en-US" dirty="0" err="1"/>
              <a:t>koostada</a:t>
            </a:r>
            <a:r>
              <a:rPr lang="en-US" dirty="0"/>
              <a:t> </a:t>
            </a:r>
            <a:r>
              <a:rPr lang="en-US" dirty="0" err="1"/>
              <a:t>finantsprognoose</a:t>
            </a:r>
            <a:r>
              <a:rPr lang="en-US" dirty="0"/>
              <a:t> ja </a:t>
            </a:r>
            <a:r>
              <a:rPr lang="en-US" dirty="0" err="1"/>
              <a:t>hinnata</a:t>
            </a:r>
            <a:r>
              <a:rPr lang="en-US" dirty="0"/>
              <a:t> </a:t>
            </a:r>
            <a:r>
              <a:rPr lang="en-US" dirty="0" err="1"/>
              <a:t>ärivõimalusi</a:t>
            </a:r>
            <a:r>
              <a:rPr lang="en-US" dirty="0"/>
              <a:t>.</a:t>
            </a:r>
          </a:p>
        </p:txBody>
      </p:sp>
      <p:pic>
        <p:nvPicPr>
          <p:cNvPr id="6146" name="Picture 2" descr="Various ways to display formulas in Excel - Extra Credit">
            <a:extLst>
              <a:ext uri="{FF2B5EF4-FFF2-40B4-BE49-F238E27FC236}">
                <a16:creationId xmlns:a16="http://schemas.microsoft.com/office/drawing/2014/main" id="{9C982ECC-344D-5F95-90AB-EDA427AA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82476"/>
            <a:ext cx="6096000" cy="39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C356-AB79-0021-4E30-E1A77181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Miks</a:t>
            </a:r>
            <a:r>
              <a:rPr lang="en-US" dirty="0"/>
              <a:t> Microsoft </a:t>
            </a:r>
            <a:r>
              <a:rPr lang="en-US" dirty="0" err="1"/>
              <a:t>Excelit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E6DA-CC21-1A36-32A3-0D09ACF5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60066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Andmete</a:t>
            </a:r>
            <a:r>
              <a:rPr lang="en-US" b="1" dirty="0"/>
              <a:t> </a:t>
            </a:r>
            <a:r>
              <a:rPr lang="et-EE" b="1" dirty="0"/>
              <a:t>a</a:t>
            </a:r>
            <a:r>
              <a:rPr lang="en-US" b="1" dirty="0" err="1"/>
              <a:t>nalüüs</a:t>
            </a:r>
            <a:r>
              <a:rPr lang="en-US" b="1" dirty="0"/>
              <a:t> ja </a:t>
            </a:r>
            <a:r>
              <a:rPr lang="et-EE" b="1" dirty="0"/>
              <a:t>v</a:t>
            </a:r>
            <a:r>
              <a:rPr lang="en-US" b="1" dirty="0" err="1"/>
              <a:t>isualiseerimine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Excel </a:t>
            </a:r>
            <a:r>
              <a:rPr lang="en-US" dirty="0" err="1"/>
              <a:t>pakub</a:t>
            </a:r>
            <a:r>
              <a:rPr lang="en-US" dirty="0"/>
              <a:t> </a:t>
            </a:r>
            <a:r>
              <a:rPr lang="en-US" dirty="0" err="1"/>
              <a:t>laia</a:t>
            </a:r>
            <a:r>
              <a:rPr lang="en-US" dirty="0"/>
              <a:t> </a:t>
            </a:r>
            <a:r>
              <a:rPr lang="en-US" dirty="0" err="1"/>
              <a:t>valikut</a:t>
            </a:r>
            <a:r>
              <a:rPr lang="en-US" dirty="0"/>
              <a:t> </a:t>
            </a:r>
            <a:r>
              <a:rPr lang="en-US" dirty="0" err="1"/>
              <a:t>tööriistu</a:t>
            </a:r>
            <a:r>
              <a:rPr lang="en-US" dirty="0"/>
              <a:t>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analüüsiks</a:t>
            </a:r>
            <a:r>
              <a:rPr lang="en-US" dirty="0"/>
              <a:t>, </a:t>
            </a:r>
            <a:r>
              <a:rPr lang="en-US" dirty="0" err="1"/>
              <a:t>sealhulgas</a:t>
            </a:r>
            <a:r>
              <a:rPr lang="en-US" dirty="0"/>
              <a:t> pivot-</a:t>
            </a:r>
            <a:r>
              <a:rPr lang="en-US" dirty="0" err="1"/>
              <a:t>tabelid</a:t>
            </a:r>
            <a:r>
              <a:rPr lang="en-US" dirty="0"/>
              <a:t>, </a:t>
            </a:r>
            <a:r>
              <a:rPr lang="en-US" dirty="0" err="1"/>
              <a:t>tingimuslik</a:t>
            </a:r>
            <a:r>
              <a:rPr lang="en-US" dirty="0"/>
              <a:t> </a:t>
            </a:r>
            <a:r>
              <a:rPr lang="en-US" dirty="0" err="1"/>
              <a:t>vormindamine</a:t>
            </a:r>
            <a:r>
              <a:rPr lang="en-US" dirty="0"/>
              <a:t> ja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sorteerimine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Excelis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kiiresti</a:t>
            </a:r>
            <a:r>
              <a:rPr lang="en-US" dirty="0"/>
              <a:t> </a:t>
            </a:r>
            <a:r>
              <a:rPr lang="en-US" dirty="0" err="1"/>
              <a:t>tuvastada</a:t>
            </a:r>
            <a:r>
              <a:rPr lang="en-US" dirty="0"/>
              <a:t> </a:t>
            </a:r>
            <a:r>
              <a:rPr lang="en-US" dirty="0" err="1"/>
              <a:t>mustreid</a:t>
            </a:r>
            <a:r>
              <a:rPr lang="en-US" dirty="0"/>
              <a:t>, </a:t>
            </a:r>
            <a:r>
              <a:rPr lang="en-US" dirty="0" err="1"/>
              <a:t>trende</a:t>
            </a:r>
            <a:r>
              <a:rPr lang="en-US" dirty="0"/>
              <a:t> ja </a:t>
            </a:r>
            <a:r>
              <a:rPr lang="en-US" dirty="0" err="1"/>
              <a:t>anomaaliaid</a:t>
            </a:r>
            <a:r>
              <a:rPr lang="en-US" dirty="0"/>
              <a:t>, mis </a:t>
            </a:r>
            <a:r>
              <a:rPr lang="en-US" dirty="0" err="1"/>
              <a:t>aitavad</a:t>
            </a:r>
            <a:r>
              <a:rPr lang="en-US" dirty="0"/>
              <a:t> </a:t>
            </a:r>
            <a:r>
              <a:rPr lang="en-US" dirty="0" err="1"/>
              <a:t>teha</a:t>
            </a:r>
            <a:r>
              <a:rPr lang="en-US" dirty="0"/>
              <a:t> </a:t>
            </a:r>
            <a:r>
              <a:rPr lang="en-US" dirty="0" err="1"/>
              <a:t>andmetepõhiseid</a:t>
            </a:r>
            <a:r>
              <a:rPr lang="en-US" dirty="0"/>
              <a:t> </a:t>
            </a:r>
            <a:r>
              <a:rPr lang="en-US" dirty="0" err="1"/>
              <a:t>otsuseid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Lisaks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Excelis</a:t>
            </a:r>
            <a:r>
              <a:rPr lang="en-US" dirty="0"/>
              <a:t> </a:t>
            </a:r>
            <a:r>
              <a:rPr lang="en-US" dirty="0" err="1"/>
              <a:t>luua</a:t>
            </a:r>
            <a:r>
              <a:rPr lang="en-US" dirty="0"/>
              <a:t> </a:t>
            </a:r>
            <a:r>
              <a:rPr lang="en-US" dirty="0" err="1"/>
              <a:t>graafikuid</a:t>
            </a:r>
            <a:r>
              <a:rPr lang="en-US" dirty="0"/>
              <a:t> ja </a:t>
            </a:r>
            <a:r>
              <a:rPr lang="en-US" dirty="0" err="1"/>
              <a:t>diagramme</a:t>
            </a:r>
            <a:r>
              <a:rPr lang="en-US" dirty="0"/>
              <a:t>, mis </a:t>
            </a:r>
            <a:r>
              <a:rPr lang="en-US" dirty="0" err="1"/>
              <a:t>võimaldavad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 </a:t>
            </a:r>
            <a:r>
              <a:rPr lang="en-US" dirty="0" err="1"/>
              <a:t>visuaalselt</a:t>
            </a:r>
            <a:r>
              <a:rPr lang="en-US" dirty="0"/>
              <a:t> </a:t>
            </a:r>
            <a:r>
              <a:rPr lang="en-US" dirty="0" err="1"/>
              <a:t>esitada</a:t>
            </a:r>
            <a:r>
              <a:rPr lang="en-US" dirty="0"/>
              <a:t> ja </a:t>
            </a:r>
            <a:r>
              <a:rPr lang="en-US" dirty="0" err="1"/>
              <a:t>lihtsustada</a:t>
            </a:r>
            <a:r>
              <a:rPr lang="en-US" dirty="0"/>
              <a:t> </a:t>
            </a:r>
            <a:r>
              <a:rPr lang="en-US" dirty="0" err="1"/>
              <a:t>nende</a:t>
            </a:r>
            <a:r>
              <a:rPr lang="en-US" dirty="0"/>
              <a:t> </a:t>
            </a:r>
            <a:r>
              <a:rPr lang="en-US" dirty="0" err="1"/>
              <a:t>mõistmist</a:t>
            </a:r>
            <a:r>
              <a:rPr lang="en-US" dirty="0"/>
              <a:t>.</a:t>
            </a:r>
          </a:p>
        </p:txBody>
      </p:sp>
      <p:pic>
        <p:nvPicPr>
          <p:cNvPr id="5122" name="Picture 2" descr="How to make and use Pivot Table in Excel">
            <a:extLst>
              <a:ext uri="{FF2B5EF4-FFF2-40B4-BE49-F238E27FC236}">
                <a16:creationId xmlns:a16="http://schemas.microsoft.com/office/drawing/2014/main" id="{185DD61C-BDE3-3834-011A-251DC290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2937144"/>
            <a:ext cx="5184602" cy="392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61D4-2CC3-06B8-AB61-A9F99785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Miks</a:t>
            </a:r>
            <a:r>
              <a:rPr lang="en-US" dirty="0"/>
              <a:t> Microsoft </a:t>
            </a:r>
            <a:r>
              <a:rPr lang="en-US" dirty="0" err="1"/>
              <a:t>Excelit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76D5-348A-40DD-F368-015E6B9E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59966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Automatiseerimine</a:t>
            </a:r>
            <a:r>
              <a:rPr lang="en-US" b="1" dirty="0"/>
              <a:t> ja </a:t>
            </a:r>
            <a:r>
              <a:rPr lang="et-EE" b="1" dirty="0"/>
              <a:t>m</a:t>
            </a:r>
            <a:r>
              <a:rPr lang="en-US" b="1" dirty="0" err="1"/>
              <a:t>akrod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Excel </a:t>
            </a:r>
            <a:r>
              <a:rPr lang="en-US" dirty="0" err="1"/>
              <a:t>võimaldab</a:t>
            </a:r>
            <a:r>
              <a:rPr lang="en-US" dirty="0"/>
              <a:t> </a:t>
            </a:r>
            <a:r>
              <a:rPr lang="en-US" dirty="0" err="1"/>
              <a:t>kasutajatel</a:t>
            </a:r>
            <a:r>
              <a:rPr lang="en-US" dirty="0"/>
              <a:t> </a:t>
            </a:r>
            <a:r>
              <a:rPr lang="en-US" dirty="0" err="1"/>
              <a:t>automatiseerida</a:t>
            </a:r>
            <a:r>
              <a:rPr lang="en-US" dirty="0"/>
              <a:t> </a:t>
            </a:r>
            <a:r>
              <a:rPr lang="en-US" dirty="0" err="1"/>
              <a:t>korduvaid</a:t>
            </a:r>
            <a:r>
              <a:rPr lang="en-US" dirty="0"/>
              <a:t> </a:t>
            </a:r>
            <a:r>
              <a:rPr lang="en-US" dirty="0" err="1"/>
              <a:t>ülesandeid</a:t>
            </a:r>
            <a:r>
              <a:rPr lang="en-US" dirty="0"/>
              <a:t> </a:t>
            </a:r>
            <a:r>
              <a:rPr lang="en-US" dirty="0" err="1"/>
              <a:t>makrode</a:t>
            </a:r>
            <a:r>
              <a:rPr lang="en-US" dirty="0"/>
              <a:t> </a:t>
            </a:r>
            <a:r>
              <a:rPr lang="en-US" dirty="0" err="1"/>
              <a:t>abil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Makrod</a:t>
            </a:r>
            <a:r>
              <a:rPr lang="en-US" dirty="0"/>
              <a:t> on </a:t>
            </a:r>
            <a:r>
              <a:rPr lang="en-US" dirty="0" err="1"/>
              <a:t>väikesed</a:t>
            </a:r>
            <a:r>
              <a:rPr lang="en-US" dirty="0"/>
              <a:t> </a:t>
            </a:r>
            <a:r>
              <a:rPr lang="en-US" dirty="0" err="1"/>
              <a:t>programmid</a:t>
            </a:r>
            <a:r>
              <a:rPr lang="en-US" dirty="0"/>
              <a:t>, mis </a:t>
            </a:r>
            <a:r>
              <a:rPr lang="en-US" dirty="0" err="1"/>
              <a:t>salvestavad</a:t>
            </a:r>
            <a:r>
              <a:rPr lang="en-US" dirty="0"/>
              <a:t> </a:t>
            </a:r>
            <a:r>
              <a:rPr lang="en-US" dirty="0" err="1"/>
              <a:t>kasutaja</a:t>
            </a:r>
            <a:r>
              <a:rPr lang="en-US" dirty="0"/>
              <a:t> </a:t>
            </a:r>
            <a:r>
              <a:rPr lang="en-US" dirty="0" err="1"/>
              <a:t>toimingud</a:t>
            </a:r>
            <a:r>
              <a:rPr lang="en-US" dirty="0"/>
              <a:t> ja </a:t>
            </a:r>
            <a:r>
              <a:rPr lang="en-US" dirty="0" err="1"/>
              <a:t>võimaldavad</a:t>
            </a:r>
            <a:r>
              <a:rPr lang="en-US" dirty="0"/>
              <a:t> </a:t>
            </a:r>
            <a:r>
              <a:rPr lang="en-US" dirty="0" err="1"/>
              <a:t>neid</a:t>
            </a:r>
            <a:r>
              <a:rPr lang="en-US" dirty="0"/>
              <a:t> </a:t>
            </a:r>
            <a:r>
              <a:rPr lang="en-US" dirty="0" err="1"/>
              <a:t>hiljem</a:t>
            </a:r>
            <a:r>
              <a:rPr lang="en-US" dirty="0"/>
              <a:t> </a:t>
            </a:r>
            <a:r>
              <a:rPr lang="en-US" dirty="0" err="1"/>
              <a:t>automaatselt</a:t>
            </a:r>
            <a:r>
              <a:rPr lang="en-US" dirty="0"/>
              <a:t> </a:t>
            </a:r>
            <a:r>
              <a:rPr lang="en-US" dirty="0" err="1"/>
              <a:t>korrata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on </a:t>
            </a:r>
            <a:r>
              <a:rPr lang="en-US" dirty="0" err="1"/>
              <a:t>eriti</a:t>
            </a:r>
            <a:r>
              <a:rPr lang="en-US" dirty="0"/>
              <a:t> </a:t>
            </a:r>
            <a:r>
              <a:rPr lang="en-US" dirty="0" err="1"/>
              <a:t>kasulik</a:t>
            </a:r>
            <a:r>
              <a:rPr lang="en-US" dirty="0"/>
              <a:t>, </a:t>
            </a:r>
            <a:r>
              <a:rPr lang="en-US" dirty="0" err="1"/>
              <a:t>kui</a:t>
            </a:r>
            <a:r>
              <a:rPr lang="en-US" dirty="0"/>
              <a:t> </a:t>
            </a:r>
            <a:r>
              <a:rPr lang="en-US" dirty="0" err="1"/>
              <a:t>tuleb</a:t>
            </a:r>
            <a:r>
              <a:rPr lang="en-US" dirty="0"/>
              <a:t> </a:t>
            </a:r>
            <a:r>
              <a:rPr lang="en-US" dirty="0" err="1"/>
              <a:t>regulaarselt</a:t>
            </a:r>
            <a:r>
              <a:rPr lang="en-US" dirty="0"/>
              <a:t> </a:t>
            </a:r>
            <a:r>
              <a:rPr lang="en-US" dirty="0" err="1"/>
              <a:t>läbi</a:t>
            </a:r>
            <a:r>
              <a:rPr lang="en-US" dirty="0"/>
              <a:t> </a:t>
            </a:r>
            <a:r>
              <a:rPr lang="en-US" dirty="0" err="1"/>
              <a:t>viia</a:t>
            </a:r>
            <a:r>
              <a:rPr lang="en-US" dirty="0"/>
              <a:t> </a:t>
            </a:r>
            <a:r>
              <a:rPr lang="en-US" dirty="0" err="1"/>
              <a:t>samu</a:t>
            </a:r>
            <a:r>
              <a:rPr lang="en-US" dirty="0"/>
              <a:t> </a:t>
            </a:r>
            <a:r>
              <a:rPr lang="en-US" dirty="0" err="1"/>
              <a:t>protseduure</a:t>
            </a:r>
            <a:r>
              <a:rPr lang="en-US" dirty="0"/>
              <a:t>, </a:t>
            </a:r>
            <a:r>
              <a:rPr lang="en-US" dirty="0" err="1"/>
              <a:t>nagu</a:t>
            </a:r>
            <a:r>
              <a:rPr lang="en-US" dirty="0"/>
              <a:t>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importimine</a:t>
            </a:r>
            <a:r>
              <a:rPr lang="en-US" dirty="0"/>
              <a:t>, </a:t>
            </a:r>
            <a:r>
              <a:rPr lang="en-US" dirty="0" err="1"/>
              <a:t>vormindamine</a:t>
            </a:r>
            <a:r>
              <a:rPr lang="en-US" dirty="0"/>
              <a:t> </a:t>
            </a:r>
            <a:r>
              <a:rPr lang="en-US" dirty="0" err="1"/>
              <a:t>või</a:t>
            </a:r>
            <a:r>
              <a:rPr lang="en-US" dirty="0"/>
              <a:t> </a:t>
            </a:r>
            <a:r>
              <a:rPr lang="en-US" dirty="0" err="1"/>
              <a:t>aruannete</a:t>
            </a:r>
            <a:r>
              <a:rPr lang="en-US" dirty="0"/>
              <a:t> </a:t>
            </a:r>
            <a:r>
              <a:rPr lang="en-US" dirty="0" err="1"/>
              <a:t>koostamine</a:t>
            </a:r>
            <a:r>
              <a:rPr lang="en-US" dirty="0"/>
              <a:t>.</a:t>
            </a:r>
          </a:p>
        </p:txBody>
      </p:sp>
      <p:pic>
        <p:nvPicPr>
          <p:cNvPr id="7170" name="Picture 2" descr="How to Create a Macro in Excel (In Simple Steps)">
            <a:extLst>
              <a:ext uri="{FF2B5EF4-FFF2-40B4-BE49-F238E27FC236}">
                <a16:creationId xmlns:a16="http://schemas.microsoft.com/office/drawing/2014/main" id="{9232570F-F59C-6C29-D46F-F52ECC84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4219575"/>
            <a:ext cx="57531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71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973</Words>
  <Application>Microsoft Office PowerPoint</Application>
  <PresentationFormat>Laiekraan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Microsoft Excel</vt:lpstr>
      <vt:lpstr>Mis on Microsoft Excel?</vt:lpstr>
      <vt:lpstr>Mis on Microsoft Excel?</vt:lpstr>
      <vt:lpstr>PowerPointi esitlus</vt:lpstr>
      <vt:lpstr>Miks Microsoft Excelit kasutatakse?</vt:lpstr>
      <vt:lpstr>Miks Microsoft Excelit kasutatakse?</vt:lpstr>
      <vt:lpstr>Miks Microsoft Excelit kasutatakse?</vt:lpstr>
      <vt:lpstr>Miks Microsoft Excelit kasutatakse?</vt:lpstr>
      <vt:lpstr>Miks Microsoft Excelit kasutatakse?</vt:lpstr>
      <vt:lpstr>Miks Microsoft Excelit kasutatakse?</vt:lpstr>
      <vt:lpstr>Miks Microsoft Excelit kasutatakse?</vt:lpstr>
      <vt:lpstr>Exceli Funktsioonid ja tööriistad</vt:lpstr>
      <vt:lpstr>Exceli Funktsioonid ja tööriistad</vt:lpstr>
      <vt:lpstr>Exceli Funktsioonid ja tööriistad</vt:lpstr>
      <vt:lpstr>Exceli Funktsioonid ja tööriistad</vt:lpstr>
      <vt:lpstr>Exceli Funktsioonid ja tööriistad</vt:lpstr>
      <vt:lpstr>Exceli Funktsioonid ja tööriistad</vt:lpstr>
      <vt:lpstr>Exceli roll erinevates valdkondades</vt:lpstr>
      <vt:lpstr>Exceli roll erinevates valdkondades</vt:lpstr>
      <vt:lpstr>Exceli roll erinevates valdkondades</vt:lpstr>
      <vt:lpstr>Exceli roll erinevates valdkondades</vt:lpstr>
      <vt:lpstr>Exceli roll erinevates valdkondades</vt:lpstr>
      <vt:lpstr>Exceli roll erinevates valdkondades</vt:lpstr>
      <vt:lpstr>Kokkuvõte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</dc:title>
  <dc:creator>Twygen</dc:creator>
  <cp:lastModifiedBy>Johannes Kiigemägi</cp:lastModifiedBy>
  <cp:revision>2</cp:revision>
  <dcterms:created xsi:type="dcterms:W3CDTF">2024-08-25T12:26:46Z</dcterms:created>
  <dcterms:modified xsi:type="dcterms:W3CDTF">2024-12-12T11:10:27Z</dcterms:modified>
</cp:coreProperties>
</file>