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cfeebf3b2_9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cfeebf3b2_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cfeebf3b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cfeebf3b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cfeebf3b2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cfeebf3b2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cfeebf3b2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cfeebf3b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1f7ccb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1f7ccb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cfeebf3b2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cfeebf3b2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cfeebf3b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cfeebf3b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1eb8f3f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1eb8f3f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cfeebf3b2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cfeebf3b2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6a61b9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6a61b9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16a61b9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16a61b9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16a61b98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16a61b98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16a61b98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16a61b98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cfeebf3b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cfeebf3b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cfeebf3b2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cfeebf3b2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hyperlink" Target="https://arvutitark.ee/ettevottest" TargetMode="External"/><Relationship Id="rId10" Type="http://schemas.openxmlformats.org/officeDocument/2006/relationships/hyperlink" Target="https://en.wikipedia.org/wiki/Wise_(company)" TargetMode="External"/><Relationship Id="rId13" Type="http://schemas.openxmlformats.org/officeDocument/2006/relationships/hyperlink" Target="https://www.opiq.ee/kit/223/chapter/12504" TargetMode="External"/><Relationship Id="rId12" Type="http://schemas.openxmlformats.org/officeDocument/2006/relationships/hyperlink" Target="https://et.wikipedia.org/wiki/Ettev%C3%B5tluskeskkond"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t.wikipedia.org/wiki/Microsoft" TargetMode="External"/><Relationship Id="rId4" Type="http://schemas.openxmlformats.org/officeDocument/2006/relationships/hyperlink" Target="https://www.linkedin.com/company/bolt-eu/?originalSubdomain=ee" TargetMode="External"/><Relationship Id="rId9" Type="http://schemas.openxmlformats.org/officeDocument/2006/relationships/hyperlink" Target="https://wise.com/gb/blog/the-transferwise-mission#:~:text=We%20have%20a%20clear%20vision,%2C%20whatever%20you're%20doing" TargetMode="External"/><Relationship Id="rId5" Type="http://schemas.openxmlformats.org/officeDocument/2006/relationships/hyperlink" Target="https://et.wikipedia.org/wiki/Bolt" TargetMode="External"/><Relationship Id="rId6" Type="http://schemas.openxmlformats.org/officeDocument/2006/relationships/hyperlink" Target="https://en.wikipedia.org/wiki/Twilio#External_links" TargetMode="External"/><Relationship Id="rId7" Type="http://schemas.openxmlformats.org/officeDocument/2006/relationships/hyperlink" Target="https://et.wikipedia.org/wiki/Veriff" TargetMode="External"/><Relationship Id="rId8" Type="http://schemas.openxmlformats.org/officeDocument/2006/relationships/hyperlink" Target="https://www.veriff.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t"/>
              <a:t>Ettevõtluse rühmatöö</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75"/>
              <a:buNone/>
            </a:pPr>
            <a:r>
              <a:rPr lang="et" sz="1400"/>
              <a:t>Andero Mägi</a:t>
            </a:r>
            <a:endParaRPr sz="1400"/>
          </a:p>
          <a:p>
            <a:pPr indent="0" lvl="0" marL="0" rtl="0" algn="ctr">
              <a:lnSpc>
                <a:spcPct val="80000"/>
              </a:lnSpc>
              <a:spcBef>
                <a:spcPts val="0"/>
              </a:spcBef>
              <a:spcAft>
                <a:spcPts val="0"/>
              </a:spcAft>
              <a:buSzPts val="275"/>
              <a:buNone/>
            </a:pPr>
            <a:r>
              <a:rPr lang="et" sz="1400"/>
              <a:t>Edgar Muoni</a:t>
            </a:r>
            <a:endParaRPr sz="1400"/>
          </a:p>
          <a:p>
            <a:pPr indent="0" lvl="0" marL="0" rtl="0" algn="ctr">
              <a:lnSpc>
                <a:spcPct val="80000"/>
              </a:lnSpc>
              <a:spcBef>
                <a:spcPts val="0"/>
              </a:spcBef>
              <a:spcAft>
                <a:spcPts val="0"/>
              </a:spcAft>
              <a:buSzPts val="275"/>
              <a:buNone/>
            </a:pPr>
            <a:r>
              <a:rPr lang="et" sz="1400"/>
              <a:t>Jaagup Pranstibel</a:t>
            </a:r>
            <a:endParaRPr sz="1400"/>
          </a:p>
          <a:p>
            <a:pPr indent="0" lvl="0" marL="0" rtl="0" algn="ctr">
              <a:lnSpc>
                <a:spcPct val="80000"/>
              </a:lnSpc>
              <a:spcBef>
                <a:spcPts val="0"/>
              </a:spcBef>
              <a:spcAft>
                <a:spcPts val="0"/>
              </a:spcAft>
              <a:buSzPts val="275"/>
              <a:buNone/>
            </a:pPr>
            <a:r>
              <a:rPr lang="et" sz="1400"/>
              <a:t>Kaspar Daniel Laherand</a:t>
            </a:r>
            <a:endParaRPr sz="1400"/>
          </a:p>
          <a:p>
            <a:pPr indent="0" lvl="0" marL="0" rtl="0" algn="ctr">
              <a:lnSpc>
                <a:spcPct val="80000"/>
              </a:lnSpc>
              <a:spcBef>
                <a:spcPts val="0"/>
              </a:spcBef>
              <a:spcAft>
                <a:spcPts val="0"/>
              </a:spcAft>
              <a:buSzPts val="275"/>
              <a:buNone/>
            </a:pPr>
            <a:r>
              <a:rPr lang="et" sz="1400"/>
              <a:t>Liseth Marii Ganson</a:t>
            </a:r>
            <a:endParaRPr sz="1400"/>
          </a:p>
          <a:p>
            <a:pPr indent="0" lvl="0" marL="0" rtl="0" algn="ctr">
              <a:lnSpc>
                <a:spcPct val="80000"/>
              </a:lnSpc>
              <a:spcBef>
                <a:spcPts val="0"/>
              </a:spcBef>
              <a:spcAft>
                <a:spcPts val="0"/>
              </a:spcAft>
              <a:buSzPts val="275"/>
              <a:buNone/>
            </a:pPr>
            <a:r>
              <a:rPr lang="et" sz="1400"/>
              <a:t>Marcus Pirita</a:t>
            </a:r>
            <a:endParaRPr sz="1400"/>
          </a:p>
          <a:p>
            <a:pPr indent="0" lvl="0" marL="0" rtl="0" algn="ctr">
              <a:lnSpc>
                <a:spcPct val="80000"/>
              </a:lnSpc>
              <a:spcBef>
                <a:spcPts val="0"/>
              </a:spcBef>
              <a:spcAft>
                <a:spcPts val="0"/>
              </a:spcAft>
              <a:buSzPts val="275"/>
              <a:buNone/>
            </a:pPr>
            <a:r>
              <a:rPr lang="et" sz="1400"/>
              <a:t>Reten Klooster</a:t>
            </a:r>
            <a:endParaRPr sz="1400"/>
          </a:p>
          <a:p>
            <a:pPr indent="0" lvl="0" marL="0" rtl="0" algn="ctr">
              <a:lnSpc>
                <a:spcPct val="80000"/>
              </a:lnSpc>
              <a:spcBef>
                <a:spcPts val="0"/>
              </a:spcBef>
              <a:spcAft>
                <a:spcPts val="0"/>
              </a:spcAft>
              <a:buSzPts val="275"/>
              <a:buNone/>
            </a:pPr>
            <a:r>
              <a:rPr lang="et" sz="1400"/>
              <a:t>Sander Melles</a:t>
            </a:r>
            <a:endParaRPr sz="1400"/>
          </a:p>
          <a:p>
            <a:pPr indent="0" lvl="0" marL="0" rtl="0" algn="ctr">
              <a:lnSpc>
                <a:spcPct val="80000"/>
              </a:lnSpc>
              <a:spcBef>
                <a:spcPts val="0"/>
              </a:spcBef>
              <a:spcAft>
                <a:spcPts val="0"/>
              </a:spcAft>
              <a:buSzPts val="275"/>
              <a:buNone/>
            </a:pPr>
            <a:r>
              <a:rPr lang="et" sz="1400"/>
              <a:t>Tallinna Tööstushariduskeskus 2023</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ctrTitle"/>
          </p:nvPr>
        </p:nvSpPr>
        <p:spPr>
          <a:xfrm>
            <a:off x="311700" y="206775"/>
            <a:ext cx="85206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t" sz="2500">
                <a:solidFill>
                  <a:srgbClr val="202122"/>
                </a:solidFill>
                <a:highlight>
                  <a:srgbClr val="FFFFFF"/>
                </a:highlight>
              </a:rPr>
              <a:t>Wise</a:t>
            </a:r>
            <a:r>
              <a:rPr lang="et" sz="2500">
                <a:solidFill>
                  <a:srgbClr val="202122"/>
                </a:solidFill>
                <a:highlight>
                  <a:srgbClr val="FFFFFF"/>
                </a:highlight>
              </a:rPr>
              <a:t> (endine nimi </a:t>
            </a:r>
            <a:r>
              <a:rPr b="1" lang="et" sz="2500">
                <a:solidFill>
                  <a:srgbClr val="202122"/>
                </a:solidFill>
                <a:highlight>
                  <a:srgbClr val="FFFFFF"/>
                </a:highlight>
              </a:rPr>
              <a:t>TransferWise</a:t>
            </a:r>
            <a:r>
              <a:rPr lang="et" sz="2500">
                <a:solidFill>
                  <a:srgbClr val="202122"/>
                </a:solidFill>
                <a:highlight>
                  <a:srgbClr val="FFFFFF"/>
                </a:highlight>
              </a:rPr>
              <a:t>)</a:t>
            </a:r>
            <a:endParaRPr sz="2500"/>
          </a:p>
        </p:txBody>
      </p:sp>
      <p:sp>
        <p:nvSpPr>
          <p:cNvPr id="114" name="Google Shape;114;p22"/>
          <p:cNvSpPr txBox="1"/>
          <p:nvPr/>
        </p:nvSpPr>
        <p:spPr>
          <a:xfrm>
            <a:off x="311700" y="1466100"/>
            <a:ext cx="6655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t">
                <a:solidFill>
                  <a:schemeClr val="dk1"/>
                </a:solidFill>
              </a:rPr>
              <a:t>Võimalik roll selles firmas</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IT tugi</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Arvutite seadistaja</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Müügiesindaja</a:t>
            </a:r>
            <a:endParaRPr>
              <a:solidFill>
                <a:srgbClr val="202122"/>
              </a:solidFill>
              <a:highlight>
                <a:srgbClr val="FFFFFF"/>
              </a:highlight>
            </a:endParaRPr>
          </a:p>
          <a:p>
            <a:pPr indent="-317500" lvl="1" marL="914400" rtl="0" algn="l">
              <a:spcBef>
                <a:spcPts val="0"/>
              </a:spcBef>
              <a:spcAft>
                <a:spcPts val="0"/>
              </a:spcAft>
              <a:buClr>
                <a:srgbClr val="202124"/>
              </a:buClr>
              <a:buSzPts val="1400"/>
              <a:buChar char="➢"/>
            </a:pPr>
            <a:r>
              <a:rPr lang="et">
                <a:solidFill>
                  <a:srgbClr val="202124"/>
                </a:solidFill>
                <a:highlight>
                  <a:srgbClr val="F8F9FA"/>
                </a:highlight>
              </a:rPr>
              <a:t>Inglise keelt kõnelev klienditoe töötaja</a:t>
            </a:r>
            <a:endParaRPr>
              <a:solidFill>
                <a:srgbClr val="202124"/>
              </a:solidFill>
              <a:highlight>
                <a:srgbClr val="F8F9FA"/>
              </a:highlight>
            </a:endParaRPr>
          </a:p>
          <a:p>
            <a:pPr indent="0" lvl="0" marL="457200" rtl="0" algn="l">
              <a:spcBef>
                <a:spcPts val="0"/>
              </a:spcBef>
              <a:spcAft>
                <a:spcPts val="0"/>
              </a:spcAft>
              <a:buNone/>
            </a:pPr>
            <a:r>
              <a:t/>
            </a:r>
            <a:endParaRPr>
              <a:solidFill>
                <a:srgbClr val="202122"/>
              </a:solidFill>
              <a:highlight>
                <a:srgbClr val="FFFFFF"/>
              </a:highlight>
            </a:endParaRPr>
          </a:p>
        </p:txBody>
      </p:sp>
      <p:pic>
        <p:nvPicPr>
          <p:cNvPr id="115" name="Google Shape;115;p22"/>
          <p:cNvPicPr preferRelativeResize="0"/>
          <p:nvPr/>
        </p:nvPicPr>
        <p:blipFill>
          <a:blip r:embed="rId3">
            <a:alphaModFix/>
          </a:blip>
          <a:stretch>
            <a:fillRect/>
          </a:stretch>
        </p:blipFill>
        <p:spPr>
          <a:xfrm>
            <a:off x="5075645" y="2386800"/>
            <a:ext cx="3837350" cy="288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89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t"/>
              <a:t>Bolt </a:t>
            </a:r>
            <a:r>
              <a:rPr lang="et"/>
              <a:t>(endise nimega Taxify)</a:t>
            </a:r>
            <a:endParaRPr/>
          </a:p>
        </p:txBody>
      </p:sp>
      <p:sp>
        <p:nvSpPr>
          <p:cNvPr id="121" name="Google Shape;121;p23"/>
          <p:cNvSpPr txBox="1"/>
          <p:nvPr>
            <p:ph idx="1" type="body"/>
          </p:nvPr>
        </p:nvSpPr>
        <p:spPr>
          <a:xfrm>
            <a:off x="77800" y="1037986"/>
            <a:ext cx="8520600" cy="4351500"/>
          </a:xfrm>
          <a:prstGeom prst="rect">
            <a:avLst/>
          </a:prstGeom>
        </p:spPr>
        <p:txBody>
          <a:bodyPr anchorCtr="0" anchor="t" bIns="91425" lIns="91425" spcFirstLastPara="1" rIns="91425" wrap="square" tIns="91425">
            <a:noAutofit/>
          </a:bodyPr>
          <a:lstStyle/>
          <a:p>
            <a:pPr indent="-319405" lvl="0" marL="457200" rtl="0" algn="l">
              <a:lnSpc>
                <a:spcPct val="115000"/>
              </a:lnSpc>
              <a:spcBef>
                <a:spcPts val="0"/>
              </a:spcBef>
              <a:spcAft>
                <a:spcPts val="0"/>
              </a:spcAft>
              <a:buClr>
                <a:schemeClr val="dk1"/>
              </a:buClr>
              <a:buSzPts val="1430"/>
              <a:buChar char="❖"/>
            </a:pPr>
            <a:r>
              <a:rPr lang="et" sz="1430">
                <a:solidFill>
                  <a:schemeClr val="dk1"/>
                </a:solidFill>
              </a:rPr>
              <a:t>Eesti tehnoloogiaettevõte </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Missioon on muuta autokesksed linnad inimsõbralikumaks</a:t>
            </a:r>
            <a:endParaRPr sz="1430">
              <a:solidFill>
                <a:schemeClr val="dk1"/>
              </a:solidFill>
            </a:endParaRPr>
          </a:p>
          <a:p>
            <a:pPr indent="0" lvl="0" marL="457200" rtl="0" algn="l">
              <a:lnSpc>
                <a:spcPct val="115000"/>
              </a:lnSpc>
              <a:spcBef>
                <a:spcPts val="1200"/>
              </a:spcBef>
              <a:spcAft>
                <a:spcPts val="0"/>
              </a:spcAft>
              <a:buNone/>
            </a:pPr>
            <a:r>
              <a:rPr lang="et" sz="1430">
                <a:solidFill>
                  <a:schemeClr val="dk1"/>
                </a:solidFill>
              </a:rPr>
              <a:t>-  “At Bolt, we're building a future where people don’t need to own personal cars to move around safely and conveniently. A future where people have the freedom to use transport on demand, choosing whatever vehicle's best for each occasion — be it a car, scooter, or e-bike.”</a:t>
            </a:r>
            <a:endParaRPr sz="1430">
              <a:solidFill>
                <a:schemeClr val="dk1"/>
              </a:solidFill>
            </a:endParaRPr>
          </a:p>
          <a:p>
            <a:pPr indent="-319405" lvl="0" marL="457200" rtl="0" algn="l">
              <a:lnSpc>
                <a:spcPct val="115000"/>
              </a:lnSpc>
              <a:spcBef>
                <a:spcPts val="1200"/>
              </a:spcBef>
              <a:spcAft>
                <a:spcPts val="0"/>
              </a:spcAft>
              <a:buClr>
                <a:schemeClr val="dk1"/>
              </a:buClr>
              <a:buSzPts val="1430"/>
              <a:buChar char="❖"/>
            </a:pPr>
            <a:r>
              <a:rPr lang="et" sz="1430">
                <a:solidFill>
                  <a:schemeClr val="dk1"/>
                </a:solidFill>
              </a:rPr>
              <a:t>Ettevõtte asutasid  2013. aastal Markus, Martin Villig ja Oliver Leisalu</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 Taht luua ühine takso platvorm Eestile ja Lätile</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Taxify kasvas ning 2019 muudeti ettevõtte nimi Boldiks</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 Teenused: taksod, elektritõukerattad, elektrirattad, autorent ning toidu koju tellimine,</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Nüüdseks on Bolt 45 riigis ja 500 linnas, üle 3000 töötaja üle maailma, rohkem kui 70 rahvusest. Eestis üle 1300 töötaja.</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Äppide ja tehnoloogia arendamine, korrashoid. Tegevusvaldkondi palju, firma tegevushaare suur.</a:t>
            </a:r>
            <a:endParaRPr sz="1430">
              <a:solidFill>
                <a:schemeClr val="dk1"/>
              </a:solidFill>
            </a:endParaRPr>
          </a:p>
          <a:p>
            <a:pPr indent="-319405" lvl="0" marL="457200" rtl="0" algn="l">
              <a:lnSpc>
                <a:spcPct val="115000"/>
              </a:lnSpc>
              <a:spcBef>
                <a:spcPts val="0"/>
              </a:spcBef>
              <a:spcAft>
                <a:spcPts val="0"/>
              </a:spcAft>
              <a:buClr>
                <a:schemeClr val="dk1"/>
              </a:buClr>
              <a:buSzPts val="1430"/>
              <a:buChar char="❖"/>
            </a:pPr>
            <a:r>
              <a:rPr lang="et" sz="1430">
                <a:solidFill>
                  <a:schemeClr val="dk1"/>
                </a:solidFill>
              </a:rPr>
              <a:t>Eriala tulevik ettevõtluses 5 a. pärast: Tähtis, ajaga kaasas liikumine, enda arendamine. </a:t>
            </a:r>
            <a:endParaRPr sz="1430">
              <a:solidFill>
                <a:schemeClr val="dk1"/>
              </a:solidFill>
            </a:endParaRPr>
          </a:p>
        </p:txBody>
      </p:sp>
      <p:pic>
        <p:nvPicPr>
          <p:cNvPr id="122" name="Google Shape;122;p23"/>
          <p:cNvPicPr preferRelativeResize="0"/>
          <p:nvPr/>
        </p:nvPicPr>
        <p:blipFill>
          <a:blip r:embed="rId3">
            <a:alphaModFix/>
          </a:blip>
          <a:stretch>
            <a:fillRect/>
          </a:stretch>
        </p:blipFill>
        <p:spPr>
          <a:xfrm>
            <a:off x="6301625" y="38900"/>
            <a:ext cx="2784024" cy="163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2275764" y="3823100"/>
            <a:ext cx="4592475" cy="1246675"/>
          </a:xfrm>
          <a:prstGeom prst="rect">
            <a:avLst/>
          </a:prstGeom>
          <a:noFill/>
          <a:ln>
            <a:noFill/>
          </a:ln>
        </p:spPr>
      </p:pic>
      <p:sp>
        <p:nvSpPr>
          <p:cNvPr id="128" name="Google Shape;128;p24"/>
          <p:cNvSpPr txBox="1"/>
          <p:nvPr>
            <p:ph type="title"/>
          </p:nvPr>
        </p:nvSpPr>
        <p:spPr>
          <a:xfrm>
            <a:off x="355400" y="46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t" sz="3600"/>
              <a:t>Veriff</a:t>
            </a:r>
            <a:endParaRPr b="1" sz="3600"/>
          </a:p>
        </p:txBody>
      </p:sp>
      <p:sp>
        <p:nvSpPr>
          <p:cNvPr id="129" name="Google Shape;129;p24"/>
          <p:cNvSpPr txBox="1"/>
          <p:nvPr/>
        </p:nvSpPr>
        <p:spPr>
          <a:xfrm>
            <a:off x="1244250" y="1209600"/>
            <a:ext cx="6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743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t" sz="1400">
                <a:solidFill>
                  <a:schemeClr val="dk1"/>
                </a:solidFill>
              </a:rPr>
              <a:t>Asutas Kaarel Kotkas 20. oktoobril 2015</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Pakub veebipõhist isiku tuvastamise teenust</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Kaitseb ettevõtteid ja nende kliente identiteedipettuste ja -varguste eest</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Suudab tuvastada rohkem kui 11 300 </a:t>
            </a:r>
            <a:r>
              <a:rPr lang="et" sz="1400">
                <a:solidFill>
                  <a:schemeClr val="dk1"/>
                </a:solidFill>
              </a:rPr>
              <a:t>dokumendi tüüpi</a:t>
            </a:r>
            <a:r>
              <a:rPr lang="et" sz="1400">
                <a:solidFill>
                  <a:schemeClr val="dk1"/>
                </a:solidFill>
              </a:rPr>
              <a:t> enam kui 190 riigist </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Eesmärgiks on tuua läbipaistvus digimaailma ja muuta see turvalisemaks</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Suurendada toetatud dokumendi tüüpe </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Suuremad koostööpartnerid on Stake, Blockchain, Bolt ja Wise</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Firma põhiväärtused: Ideed on tasuta, teostus on hindamatu. Leia alati lahendus</a:t>
            </a:r>
            <a:endParaRPr sz="1400">
              <a:solidFill>
                <a:schemeClr val="dk1"/>
              </a:solidFill>
            </a:endParaRPr>
          </a:p>
          <a:p>
            <a:pPr indent="-317500" lvl="0" marL="457200" rtl="0" algn="l">
              <a:spcBef>
                <a:spcPts val="0"/>
              </a:spcBef>
              <a:spcAft>
                <a:spcPts val="0"/>
              </a:spcAft>
              <a:buClr>
                <a:schemeClr val="dk1"/>
              </a:buClr>
              <a:buSzPts val="1400"/>
              <a:buChar char="❖"/>
            </a:pPr>
            <a:r>
              <a:rPr lang="et" sz="1400">
                <a:solidFill>
                  <a:schemeClr val="dk1"/>
                </a:solidFill>
              </a:rPr>
              <a:t>Minu haridusega saaks täiustada nende tuvastamise protsessi</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t"/>
              <a:t>Twilio</a:t>
            </a:r>
            <a:endParaRPr b="1"/>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t" sz="1400">
                <a:solidFill>
                  <a:schemeClr val="dk1"/>
                </a:solidFill>
                <a:highlight>
                  <a:schemeClr val="lt1"/>
                </a:highlight>
              </a:rPr>
              <a:t>Twilio on Californias San Franciscos asuv Ameerika ettevõt</a:t>
            </a:r>
            <a:r>
              <a:rPr lang="et" sz="1400">
                <a:solidFill>
                  <a:schemeClr val="dk1"/>
                </a:solidFill>
                <a:highlight>
                  <a:schemeClr val="lt1"/>
                </a:highlight>
              </a:rPr>
              <a:t>e</a:t>
            </a:r>
            <a:r>
              <a:rPr lang="et" sz="1400">
                <a:solidFill>
                  <a:schemeClr val="dk1"/>
                </a:solidFill>
                <a:highlight>
                  <a:schemeClr val="lt1"/>
                </a:highlight>
              </a:rPr>
              <a:t>, mis pakub oma veebiteenuse API-de abil programmeeritavaid sidevahendeid telefonikõnede tegemiseks, tekst sõnumite saatmiseks ja vastuvõtmiseks ning muude suhtlus funktsioonide täitmiseks.</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t" sz="1400">
                <a:solidFill>
                  <a:schemeClr val="dk1"/>
                </a:solidFill>
                <a:highlight>
                  <a:schemeClr val="lt1"/>
                </a:highlight>
              </a:rPr>
              <a:t>Twilio asutati 2008. aastal Jeff Lawson’i, Evan Cooke’i ja John Wolthuis’i poolt Seattle’s.</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t" sz="1400">
                <a:solidFill>
                  <a:schemeClr val="dk1"/>
                </a:solidFill>
                <a:highlight>
                  <a:schemeClr val="lt1"/>
                </a:highlight>
              </a:rPr>
              <a:t>Twilio kultuur põhineb loovusel, mitmekesisusel ja positiivsusel. Seda seetõttu, et nende missioon on avada töötajate kujutlusvõime. Kasvatada kaasavat ruumi, kus kõik tunnevad end teretulnuna, tähistatuna ja panustavad tähendusrikkalt, et ehitada koos suuri asju.</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t" sz="1400">
                <a:solidFill>
                  <a:schemeClr val="dk1"/>
                </a:solidFill>
                <a:highlight>
                  <a:schemeClr val="lt1"/>
                </a:highlight>
              </a:rPr>
              <a:t>Minu roll ettevõttes võiks olla uute toodete arendamine ja küpsemate toodete optimeerimine.</a:t>
            </a:r>
            <a:endParaRPr sz="14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t"/>
              <a:t>JRebel</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t">
                <a:solidFill>
                  <a:schemeClr val="dk1"/>
                </a:solidFill>
              </a:rPr>
              <a:t>Asutati</a:t>
            </a:r>
            <a:r>
              <a:rPr lang="et">
                <a:solidFill>
                  <a:schemeClr val="dk1"/>
                </a:solidFill>
              </a:rPr>
              <a:t> aastal 2007.</a:t>
            </a:r>
            <a:endParaRPr>
              <a:solidFill>
                <a:schemeClr val="dk1"/>
              </a:solidFill>
            </a:endParaRPr>
          </a:p>
          <a:p>
            <a:pPr indent="-342900" lvl="0" marL="457200" rtl="0" algn="l">
              <a:spcBef>
                <a:spcPts val="1200"/>
              </a:spcBef>
              <a:spcAft>
                <a:spcPts val="0"/>
              </a:spcAft>
              <a:buClr>
                <a:schemeClr val="dk1"/>
              </a:buClr>
              <a:buSzPts val="1800"/>
              <a:buChar char="❖"/>
            </a:pPr>
            <a:r>
              <a:rPr lang="et">
                <a:solidFill>
                  <a:schemeClr val="dk1"/>
                </a:solidFill>
              </a:rPr>
              <a:t>Missioon</a:t>
            </a:r>
            <a:r>
              <a:rPr lang="et">
                <a:solidFill>
                  <a:schemeClr val="dk1"/>
                </a:solidFill>
              </a:rPr>
              <a:t>: Pakkuda tööriistu, mis aitavad arendajatel luua paremaid rakendusi kiiremini.</a:t>
            </a:r>
            <a:endParaRPr>
              <a:solidFill>
                <a:schemeClr val="dk1"/>
              </a:solidFill>
            </a:endParaRPr>
          </a:p>
          <a:p>
            <a:pPr indent="-342900" lvl="0" marL="457200" rtl="0" algn="l">
              <a:spcBef>
                <a:spcPts val="0"/>
              </a:spcBef>
              <a:spcAft>
                <a:spcPts val="0"/>
              </a:spcAft>
              <a:buClr>
                <a:schemeClr val="dk1"/>
              </a:buClr>
              <a:buSzPts val="1800"/>
              <a:buChar char="❖"/>
            </a:pPr>
            <a:r>
              <a:rPr lang="et">
                <a:solidFill>
                  <a:schemeClr val="dk1"/>
                </a:solidFill>
              </a:rPr>
              <a:t>Eesmärk: Aitamaks arendajatel luua paremaid rakendusi kiiremini.</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JRebel</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XRebel</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t">
                <a:solidFill>
                  <a:schemeClr val="dk1"/>
                </a:solidFill>
              </a:rPr>
              <a:t>Minu roll ettevõttes oleks tarkvaraarendaja.</a:t>
            </a:r>
            <a:endParaRPr>
              <a:solidFill>
                <a:schemeClr val="dk1"/>
              </a:solidFill>
            </a:endParaRPr>
          </a:p>
        </p:txBody>
      </p:sp>
      <p:pic>
        <p:nvPicPr>
          <p:cNvPr id="143" name="Google Shape;143;p26"/>
          <p:cNvPicPr preferRelativeResize="0"/>
          <p:nvPr/>
        </p:nvPicPr>
        <p:blipFill>
          <a:blip r:embed="rId3">
            <a:alphaModFix/>
          </a:blip>
          <a:stretch>
            <a:fillRect/>
          </a:stretch>
        </p:blipFill>
        <p:spPr>
          <a:xfrm>
            <a:off x="6060201" y="221919"/>
            <a:ext cx="2857524" cy="15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t"/>
              <a:t>Meie </a:t>
            </a:r>
            <a:r>
              <a:rPr b="1" lang="et"/>
              <a:t>eriala tulevik 5 aasta pärast</a:t>
            </a:r>
            <a:endParaRPr b="1"/>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t" sz="1400">
                <a:solidFill>
                  <a:schemeClr val="dk1"/>
                </a:solidFill>
              </a:rPr>
              <a:t>Tarkvaraarendus on kasvav valdkond ja prognoositakse, et 2028. aastaks kasvab arendajate töökohtade arv 21% võrreldes tänasega.</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t"/>
              <a:t>Kasutatud kirjandus</a:t>
            </a:r>
            <a:endParaRPr b="1"/>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t" u="sng">
                <a:solidFill>
                  <a:schemeClr val="hlink"/>
                </a:solidFill>
                <a:hlinkClick r:id="rId3"/>
              </a:rPr>
              <a:t>https://et.wikipedia.org/wiki/Microsoft</a:t>
            </a:r>
            <a:endParaRPr/>
          </a:p>
          <a:p>
            <a:pPr indent="-334327" lvl="0" marL="457200" rtl="0" algn="l">
              <a:spcBef>
                <a:spcPts val="0"/>
              </a:spcBef>
              <a:spcAft>
                <a:spcPts val="0"/>
              </a:spcAft>
              <a:buSzPct val="100000"/>
              <a:buChar char="❖"/>
            </a:pPr>
            <a:r>
              <a:rPr lang="et" u="sng">
                <a:solidFill>
                  <a:schemeClr val="hlink"/>
                </a:solidFill>
                <a:hlinkClick r:id="rId4"/>
              </a:rPr>
              <a:t>https://www.linkedin.com/company/bolt-eu/?originalSubdomain=ee</a:t>
            </a:r>
            <a:r>
              <a:rPr lang="et"/>
              <a:t> </a:t>
            </a:r>
            <a:endParaRPr/>
          </a:p>
          <a:p>
            <a:pPr indent="-334327" lvl="0" marL="457200" rtl="0" algn="l">
              <a:spcBef>
                <a:spcPts val="0"/>
              </a:spcBef>
              <a:spcAft>
                <a:spcPts val="0"/>
              </a:spcAft>
              <a:buSzPct val="100000"/>
              <a:buChar char="❖"/>
            </a:pPr>
            <a:r>
              <a:rPr lang="et" u="sng">
                <a:solidFill>
                  <a:schemeClr val="hlink"/>
                </a:solidFill>
                <a:hlinkClick r:id="rId5"/>
              </a:rPr>
              <a:t>https://et.wikipedia.org/wiki/Bolt</a:t>
            </a:r>
            <a:r>
              <a:rPr lang="et"/>
              <a:t> </a:t>
            </a:r>
            <a:endParaRPr/>
          </a:p>
          <a:p>
            <a:pPr indent="-334327" lvl="0" marL="457200" rtl="0" algn="l">
              <a:spcBef>
                <a:spcPts val="0"/>
              </a:spcBef>
              <a:spcAft>
                <a:spcPts val="0"/>
              </a:spcAft>
              <a:buSzPct val="100000"/>
              <a:buChar char="❖"/>
            </a:pPr>
            <a:r>
              <a:rPr lang="et" u="sng">
                <a:solidFill>
                  <a:schemeClr val="hlink"/>
                </a:solidFill>
                <a:hlinkClick r:id="rId6"/>
              </a:rPr>
              <a:t>https://en.wikipedia.org/wiki/Twilio#External_links</a:t>
            </a:r>
            <a:endParaRPr/>
          </a:p>
          <a:p>
            <a:pPr indent="-334327" lvl="0" marL="457200" rtl="0" algn="l">
              <a:spcBef>
                <a:spcPts val="0"/>
              </a:spcBef>
              <a:spcAft>
                <a:spcPts val="0"/>
              </a:spcAft>
              <a:buSzPct val="100000"/>
              <a:buChar char="❖"/>
            </a:pPr>
            <a:r>
              <a:rPr lang="et" u="sng">
                <a:solidFill>
                  <a:schemeClr val="hlink"/>
                </a:solidFill>
                <a:hlinkClick r:id="rId7"/>
              </a:rPr>
              <a:t>https://et.wikipedia.org/wiki/Veriff</a:t>
            </a:r>
            <a:r>
              <a:rPr lang="et"/>
              <a:t> </a:t>
            </a:r>
            <a:endParaRPr/>
          </a:p>
          <a:p>
            <a:pPr indent="-334327" lvl="0" marL="457200" rtl="0" algn="l">
              <a:spcBef>
                <a:spcPts val="0"/>
              </a:spcBef>
              <a:spcAft>
                <a:spcPts val="0"/>
              </a:spcAft>
              <a:buSzPct val="100000"/>
              <a:buChar char="❖"/>
            </a:pPr>
            <a:r>
              <a:rPr lang="et" u="sng">
                <a:solidFill>
                  <a:schemeClr val="hlink"/>
                </a:solidFill>
                <a:hlinkClick r:id="rId8"/>
              </a:rPr>
              <a:t>https://www.veriff.com/</a:t>
            </a:r>
            <a:r>
              <a:rPr lang="et"/>
              <a:t> </a:t>
            </a:r>
            <a:endParaRPr/>
          </a:p>
          <a:p>
            <a:pPr indent="-334327" lvl="0" marL="457200" rtl="0" algn="l">
              <a:spcBef>
                <a:spcPts val="0"/>
              </a:spcBef>
              <a:spcAft>
                <a:spcPts val="0"/>
              </a:spcAft>
              <a:buSzPct val="100000"/>
              <a:buChar char="❖"/>
            </a:pPr>
            <a:r>
              <a:rPr lang="et" u="sng">
                <a:solidFill>
                  <a:schemeClr val="hlink"/>
                </a:solidFill>
                <a:hlinkClick r:id="rId9"/>
              </a:rPr>
              <a:t>https://wise.com/gb/blog/the-transferwise-mission#:~:text=We%20have%20a%20clear%20vision,%2C%20whatever%20you're%20doing</a:t>
            </a:r>
            <a:r>
              <a:rPr lang="et"/>
              <a:t>.</a:t>
            </a:r>
            <a:endParaRPr/>
          </a:p>
          <a:p>
            <a:pPr indent="-334327" lvl="0" marL="457200" rtl="0" algn="l">
              <a:spcBef>
                <a:spcPts val="0"/>
              </a:spcBef>
              <a:spcAft>
                <a:spcPts val="0"/>
              </a:spcAft>
              <a:buSzPct val="100000"/>
              <a:buChar char="❖"/>
            </a:pPr>
            <a:r>
              <a:rPr lang="et" u="sng">
                <a:solidFill>
                  <a:schemeClr val="hlink"/>
                </a:solidFill>
                <a:hlinkClick r:id="rId10"/>
              </a:rPr>
              <a:t>https://en.wikipedia.org/wiki/Wise_(company)</a:t>
            </a:r>
            <a:endParaRPr/>
          </a:p>
          <a:p>
            <a:pPr indent="-334327" lvl="0" marL="457200" rtl="0" algn="l">
              <a:spcBef>
                <a:spcPts val="0"/>
              </a:spcBef>
              <a:spcAft>
                <a:spcPts val="0"/>
              </a:spcAft>
              <a:buSzPct val="100000"/>
              <a:buChar char="❖"/>
            </a:pPr>
            <a:r>
              <a:rPr lang="et" u="sng">
                <a:solidFill>
                  <a:schemeClr val="hlink"/>
                </a:solidFill>
                <a:hlinkClick r:id="rId11"/>
              </a:rPr>
              <a:t>https://arvutitark.ee/ettevottest</a:t>
            </a:r>
            <a:r>
              <a:rPr lang="et"/>
              <a:t> </a:t>
            </a:r>
            <a:endParaRPr/>
          </a:p>
          <a:p>
            <a:pPr indent="-334327" lvl="0" marL="457200" rtl="0" algn="l">
              <a:spcBef>
                <a:spcPts val="0"/>
              </a:spcBef>
              <a:spcAft>
                <a:spcPts val="0"/>
              </a:spcAft>
              <a:buSzPct val="100000"/>
              <a:buChar char="❖"/>
            </a:pPr>
            <a:r>
              <a:rPr lang="et" u="sng">
                <a:solidFill>
                  <a:schemeClr val="hlink"/>
                </a:solidFill>
                <a:hlinkClick r:id="rId12"/>
              </a:rPr>
              <a:t>https://et.wikipedia.org/wiki/Ettev%C3%B5tluskeskkond</a:t>
            </a:r>
            <a:r>
              <a:rPr lang="et"/>
              <a:t> </a:t>
            </a:r>
            <a:endParaRPr/>
          </a:p>
          <a:p>
            <a:pPr indent="-334327" lvl="0" marL="457200" rtl="0" algn="l">
              <a:spcBef>
                <a:spcPts val="0"/>
              </a:spcBef>
              <a:spcAft>
                <a:spcPts val="0"/>
              </a:spcAft>
              <a:buSzPct val="100000"/>
              <a:buChar char="❖"/>
            </a:pPr>
            <a:r>
              <a:rPr lang="et" u="sng">
                <a:solidFill>
                  <a:schemeClr val="hlink"/>
                </a:solidFill>
                <a:hlinkClick r:id="rId13"/>
              </a:rPr>
              <a:t>https://www.opiq.ee/kit/223/chapter/12504</a:t>
            </a:r>
            <a:r>
              <a:rPr lang="et"/>
              <a:t> </a:t>
            </a:r>
            <a:endParaRPr/>
          </a:p>
          <a:p>
            <a:pPr indent="-334327" lvl="0" marL="457200" rtl="0" algn="l">
              <a:spcBef>
                <a:spcPts val="0"/>
              </a:spcBef>
              <a:spcAft>
                <a:spcPts val="0"/>
              </a:spcAft>
              <a:buSzPct val="1000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10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t"/>
              <a:t>Sissejuhatus</a:t>
            </a:r>
            <a:endParaRPr/>
          </a:p>
        </p:txBody>
      </p:sp>
      <p:sp>
        <p:nvSpPr>
          <p:cNvPr id="61" name="Google Shape;61;p14"/>
          <p:cNvSpPr txBox="1"/>
          <p:nvPr>
            <p:ph idx="1" type="subTitle"/>
          </p:nvPr>
        </p:nvSpPr>
        <p:spPr>
          <a:xfrm>
            <a:off x="311700" y="2133525"/>
            <a:ext cx="8520600" cy="1493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75"/>
              <a:buNone/>
            </a:pPr>
            <a:r>
              <a:rPr lang="et" sz="1600"/>
              <a:t>See </a:t>
            </a:r>
            <a:r>
              <a:rPr lang="et" sz="1600"/>
              <a:t>grupitöö</a:t>
            </a:r>
            <a:r>
              <a:rPr lang="et" sz="1600"/>
              <a:t> annab </a:t>
            </a:r>
            <a:r>
              <a:rPr lang="et" sz="1600"/>
              <a:t>lühiülevaate</a:t>
            </a:r>
            <a:r>
              <a:rPr lang="et" sz="1600"/>
              <a:t> </a:t>
            </a:r>
            <a:r>
              <a:rPr lang="et" sz="1600"/>
              <a:t>ettevõtete</a:t>
            </a:r>
            <a:r>
              <a:rPr lang="et" sz="1600"/>
              <a:t> ajaloo kohta, eesmärkidest, põhiväärtustest ja võimalikust töörollist nendes </a:t>
            </a:r>
            <a:r>
              <a:rPr lang="et" sz="1600"/>
              <a:t>ettevõtetes</a:t>
            </a:r>
            <a:r>
              <a:rPr lang="et" sz="1600"/>
              <a:t>. Kõik kogutud info on võetud google otsingumootorist, vikipeediast ja firmade kodulehekülgedelt.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06775"/>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solidFill>
                  <a:srgbClr val="202122"/>
                </a:solidFill>
                <a:highlight>
                  <a:srgbClr val="FFFFFF"/>
                </a:highlight>
              </a:rPr>
              <a:t>Ettevõtte toimimine ja keskkond</a:t>
            </a:r>
            <a:endParaRPr sz="2540"/>
          </a:p>
        </p:txBody>
      </p:sp>
      <p:sp>
        <p:nvSpPr>
          <p:cNvPr id="67" name="Google Shape;67;p15"/>
          <p:cNvSpPr txBox="1"/>
          <p:nvPr/>
        </p:nvSpPr>
        <p:spPr>
          <a:xfrm>
            <a:off x="165850" y="1199875"/>
            <a:ext cx="66555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t" sz="1600"/>
              <a:t>Ettevõtte sise- ja väliskeskkond</a:t>
            </a:r>
            <a:endParaRPr b="1" sz="1600"/>
          </a:p>
          <a:p>
            <a:pPr indent="0" lvl="0" marL="457200" rtl="0" algn="l">
              <a:lnSpc>
                <a:spcPct val="115000"/>
              </a:lnSpc>
              <a:spcBef>
                <a:spcPts val="0"/>
              </a:spcBef>
              <a:spcAft>
                <a:spcPts val="0"/>
              </a:spcAft>
              <a:buNone/>
            </a:pPr>
            <a:r>
              <a:rPr lang="et" sz="1600"/>
              <a:t>-  </a:t>
            </a:r>
            <a:r>
              <a:rPr lang="et" sz="1600">
                <a:highlight>
                  <a:srgbClr val="D9EAD3"/>
                </a:highlight>
              </a:rPr>
              <a:t>Sisekeskkond</a:t>
            </a:r>
            <a:r>
              <a:rPr lang="et" sz="1600"/>
              <a:t>: tingimused ja jõud org. sees</a:t>
            </a:r>
            <a:endParaRPr sz="1600"/>
          </a:p>
          <a:p>
            <a:pPr indent="0" lvl="0" marL="457200" rtl="0" algn="l">
              <a:lnSpc>
                <a:spcPct val="115000"/>
              </a:lnSpc>
              <a:spcBef>
                <a:spcPts val="0"/>
              </a:spcBef>
              <a:spcAft>
                <a:spcPts val="0"/>
              </a:spcAft>
              <a:buNone/>
            </a:pPr>
            <a:r>
              <a:rPr lang="et" sz="1600"/>
              <a:t>- Moodustavad sisemised tegurid: sündmused, üksused, ressursid, juhtimisstiil, organisatsioonikultuur</a:t>
            </a:r>
            <a:endParaRPr sz="1600"/>
          </a:p>
          <a:p>
            <a:pPr indent="0" lvl="0" marL="457200" rtl="0" algn="l">
              <a:lnSpc>
                <a:spcPct val="115000"/>
              </a:lnSpc>
              <a:spcBef>
                <a:spcPts val="0"/>
              </a:spcBef>
              <a:spcAft>
                <a:spcPts val="0"/>
              </a:spcAft>
              <a:buNone/>
            </a:pPr>
            <a:r>
              <a:rPr lang="et" sz="1600"/>
              <a:t>- </a:t>
            </a:r>
            <a:r>
              <a:rPr lang="et" sz="1600">
                <a:highlight>
                  <a:srgbClr val="C9DAF8"/>
                </a:highlight>
              </a:rPr>
              <a:t>Väliskeskkonna </a:t>
            </a:r>
            <a:r>
              <a:rPr lang="et" sz="1600"/>
              <a:t>moodustavad ümbritsevad tegurid:  tingimused, trendid, sündmused, organisatsioonid.</a:t>
            </a:r>
            <a:endParaRPr sz="1600"/>
          </a:p>
          <a:p>
            <a:pPr indent="-330200" lvl="0" marL="457200" rtl="0" algn="l">
              <a:lnSpc>
                <a:spcPct val="115000"/>
              </a:lnSpc>
              <a:spcBef>
                <a:spcPts val="0"/>
              </a:spcBef>
              <a:spcAft>
                <a:spcPts val="0"/>
              </a:spcAft>
              <a:buSzPts val="1600"/>
              <a:buChar char="❖"/>
            </a:pPr>
            <a:r>
              <a:rPr b="1" lang="et" sz="1600"/>
              <a:t>Ettevõtluskeskkond:</a:t>
            </a:r>
            <a:r>
              <a:rPr lang="et" sz="1600"/>
              <a:t> keskkond, kus tegutseb ettevõtja</a:t>
            </a:r>
            <a:endParaRPr sz="1600"/>
          </a:p>
          <a:p>
            <a:pPr indent="-330200" lvl="0" marL="457200" rtl="0" algn="l">
              <a:lnSpc>
                <a:spcPct val="115000"/>
              </a:lnSpc>
              <a:spcBef>
                <a:spcPts val="0"/>
              </a:spcBef>
              <a:spcAft>
                <a:spcPts val="0"/>
              </a:spcAft>
              <a:buSzPts val="1600"/>
              <a:buChar char="❖"/>
            </a:pPr>
            <a:r>
              <a:rPr b="1" lang="et" sz="1600"/>
              <a:t>Kombinatsioon</a:t>
            </a:r>
            <a:r>
              <a:rPr lang="et" sz="1600"/>
              <a:t> majanduslikest, sotsiaalsetest ja poliitilistest teguritest, mis mõjutavad ettevõtlusega tegelemist, ettevõtlusele mõeldud abi- ja tugiteenuste kättesaadavusest,  ettevõtete asutamisprotsessi.</a:t>
            </a:r>
            <a:endParaRPr sz="1600"/>
          </a:p>
          <a:p>
            <a:pPr indent="0" lvl="0" marL="0" rtl="0" algn="l">
              <a:lnSpc>
                <a:spcPct val="115000"/>
              </a:lnSpc>
              <a:spcBef>
                <a:spcPts val="0"/>
              </a:spcBef>
              <a:spcAft>
                <a:spcPts val="0"/>
              </a:spcAft>
              <a:buNone/>
            </a:pPr>
            <a:r>
              <a:t/>
            </a:r>
            <a:endParaRPr sz="1600"/>
          </a:p>
        </p:txBody>
      </p:sp>
      <p:pic>
        <p:nvPicPr>
          <p:cNvPr id="68" name="Google Shape;68;p15"/>
          <p:cNvPicPr preferRelativeResize="0"/>
          <p:nvPr/>
        </p:nvPicPr>
        <p:blipFill>
          <a:blip r:embed="rId3">
            <a:alphaModFix/>
          </a:blip>
          <a:stretch>
            <a:fillRect/>
          </a:stretch>
        </p:blipFill>
        <p:spPr>
          <a:xfrm>
            <a:off x="6718500" y="624425"/>
            <a:ext cx="2370475" cy="352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206775"/>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solidFill>
                  <a:srgbClr val="202122"/>
                </a:solidFill>
                <a:highlight>
                  <a:srgbClr val="FFFFFF"/>
                </a:highlight>
              </a:rPr>
              <a:t>Kultuuride erinevus ja mõju</a:t>
            </a:r>
            <a:endParaRPr sz="2540"/>
          </a:p>
        </p:txBody>
      </p:sp>
      <p:sp>
        <p:nvSpPr>
          <p:cNvPr id="74" name="Google Shape;74;p16"/>
          <p:cNvSpPr txBox="1"/>
          <p:nvPr/>
        </p:nvSpPr>
        <p:spPr>
          <a:xfrm>
            <a:off x="1244250" y="1209600"/>
            <a:ext cx="66555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t"/>
              <a:t>Kliendisuhete mõju: </a:t>
            </a:r>
            <a:r>
              <a:rPr lang="et"/>
              <a:t>Kultuur mõjutab, kuidas ettevõte suhtleb ja tegeleb klientidega</a:t>
            </a:r>
            <a:endParaRPr/>
          </a:p>
          <a:p>
            <a:pPr indent="-317500" lvl="0" marL="457200" rtl="0" algn="l">
              <a:spcBef>
                <a:spcPts val="0"/>
              </a:spcBef>
              <a:spcAft>
                <a:spcPts val="0"/>
              </a:spcAft>
              <a:buSzPts val="1400"/>
              <a:buChar char="❖"/>
            </a:pPr>
            <a:r>
              <a:rPr b="1" lang="et"/>
              <a:t>Meeskonnatöö ja organisatsioonikultuur:</a:t>
            </a:r>
            <a:r>
              <a:rPr lang="et"/>
              <a:t> Kultuuridevahelised meeskonnad võivad olla väga tõhusad, kuid nõuavad ka kultuuride mõistmist ja sobitamist</a:t>
            </a:r>
            <a:endParaRPr/>
          </a:p>
          <a:p>
            <a:pPr indent="-317500" lvl="0" marL="457200" rtl="0" algn="l">
              <a:spcBef>
                <a:spcPts val="0"/>
              </a:spcBef>
              <a:spcAft>
                <a:spcPts val="0"/>
              </a:spcAft>
              <a:buSzPts val="1400"/>
              <a:buChar char="❖"/>
            </a:pPr>
            <a:r>
              <a:rPr b="1" lang="et"/>
              <a:t>Kommunikatsioon: </a:t>
            </a:r>
            <a:r>
              <a:rPr lang="et"/>
              <a:t>Kultuur mõjutab, kuidas inimesed suhtlevad ja kuidas nad tõlgendavad sõnumeid</a:t>
            </a:r>
            <a:endParaRPr/>
          </a:p>
          <a:p>
            <a:pPr indent="-317500" lvl="0" marL="457200" rtl="0" algn="l">
              <a:spcBef>
                <a:spcPts val="0"/>
              </a:spcBef>
              <a:spcAft>
                <a:spcPts val="0"/>
              </a:spcAft>
              <a:buSzPts val="1400"/>
              <a:buChar char="❖"/>
            </a:pPr>
            <a:r>
              <a:rPr b="1" lang="et"/>
              <a:t>Ärikultuur:</a:t>
            </a:r>
            <a:r>
              <a:rPr lang="et"/>
              <a:t> Ärikultuur võib erineda märkimisväärselt erinevates maailma piirkondades. See hõlmab seda, kuidas äris tehinguid tehakse, kuidas läbirääkimisi peetakse ja kuidas otsuseid vastu võetakse</a:t>
            </a:r>
            <a:endParaRPr/>
          </a:p>
          <a:p>
            <a:pPr indent="-317500" lvl="0" marL="457200" rtl="0" algn="l">
              <a:spcBef>
                <a:spcPts val="0"/>
              </a:spcBef>
              <a:spcAft>
                <a:spcPts val="0"/>
              </a:spcAft>
              <a:buSzPts val="1400"/>
              <a:buChar char="❖"/>
            </a:pPr>
            <a:r>
              <a:rPr b="1" lang="et"/>
              <a:t>Sotsiaalne hierarhia ja võimusuhted:</a:t>
            </a:r>
            <a:r>
              <a:rPr lang="et"/>
              <a:t> Kultuur võib mõjutada, kuidas ühiskond mõistab ja käsitleb võimusuhteid ning sotsiaalset hierarhiat. See võib mõjutada juhtimisstiile ja organisatsioonilist struktuuri</a:t>
            </a:r>
            <a:endParaRPr/>
          </a:p>
          <a:p>
            <a:pPr indent="-317500" lvl="0" marL="457200" rtl="0" algn="l">
              <a:spcBef>
                <a:spcPts val="0"/>
              </a:spcBef>
              <a:spcAft>
                <a:spcPts val="0"/>
              </a:spcAft>
              <a:buSzPts val="1400"/>
              <a:buChar char="❖"/>
            </a:pPr>
            <a:r>
              <a:rPr b="1" lang="et"/>
              <a:t>Töötajate motivatsioon ja rahulolu:</a:t>
            </a:r>
            <a:r>
              <a:rPr lang="et"/>
              <a:t> Kultuur võib mõjutada, kuidas töötajad end oma töökohal tunnevad ja kuidas neid motiveeritakse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96600"/>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solidFill>
                  <a:srgbClr val="202122"/>
                </a:solidFill>
                <a:highlight>
                  <a:srgbClr val="FFFFFF"/>
                </a:highlight>
              </a:rPr>
              <a:t>Ettevõtte juhtimine, rollid ja vastutus</a:t>
            </a:r>
            <a:endParaRPr sz="2540"/>
          </a:p>
        </p:txBody>
      </p:sp>
      <p:sp>
        <p:nvSpPr>
          <p:cNvPr id="80" name="Google Shape;80;p17"/>
          <p:cNvSpPr txBox="1"/>
          <p:nvPr/>
        </p:nvSpPr>
        <p:spPr>
          <a:xfrm>
            <a:off x="1244250" y="1209600"/>
            <a:ext cx="6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7"/>
          <p:cNvSpPr txBox="1"/>
          <p:nvPr/>
        </p:nvSpPr>
        <p:spPr>
          <a:xfrm>
            <a:off x="404875" y="630600"/>
            <a:ext cx="6462300" cy="471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t"/>
              <a:t>Juhatuse esimees (Tegevjuht)</a:t>
            </a:r>
            <a:endParaRPr/>
          </a:p>
          <a:p>
            <a:pPr indent="-317500" lvl="1" marL="914400" rtl="0" algn="l">
              <a:spcBef>
                <a:spcPts val="0"/>
              </a:spcBef>
              <a:spcAft>
                <a:spcPts val="0"/>
              </a:spcAft>
              <a:buSzPts val="1400"/>
              <a:buChar char="➢"/>
            </a:pPr>
            <a:r>
              <a:rPr lang="et">
                <a:solidFill>
                  <a:schemeClr val="dk1"/>
                </a:solidFill>
              </a:rPr>
              <a:t>Strateegia ja visiooni seadmine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Võtmeotsuste tegemine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Suhted sidusrühmadega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t"/>
              <a:t>Tegevjuht (CEO)</a:t>
            </a:r>
            <a:endParaRPr/>
          </a:p>
          <a:p>
            <a:pPr indent="-317500" lvl="1" marL="914400" rtl="0" algn="l">
              <a:spcBef>
                <a:spcPts val="0"/>
              </a:spcBef>
              <a:spcAft>
                <a:spcPts val="0"/>
              </a:spcAft>
              <a:buSzPts val="1400"/>
              <a:buChar char="➢"/>
            </a:pPr>
            <a:r>
              <a:rPr lang="et">
                <a:solidFill>
                  <a:schemeClr val="dk1"/>
                </a:solidFill>
              </a:rPr>
              <a:t>Igapäevane tegevus ja juhtimine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Tulemuste jälgimine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Meeskonna juhtimine</a:t>
            </a:r>
            <a:endParaRPr>
              <a:solidFill>
                <a:schemeClr val="dk1"/>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t"/>
              <a:t>Juhatuse liikmed ja osakonnajuhid</a:t>
            </a:r>
            <a:endParaRPr/>
          </a:p>
          <a:p>
            <a:pPr indent="-317500" lvl="1" marL="914400" rtl="0" algn="l">
              <a:spcBef>
                <a:spcPts val="0"/>
              </a:spcBef>
              <a:spcAft>
                <a:spcPts val="0"/>
              </a:spcAft>
              <a:buSzPts val="1400"/>
              <a:buChar char="➢"/>
            </a:pPr>
            <a:r>
              <a:rPr lang="et">
                <a:solidFill>
                  <a:schemeClr val="dk1"/>
                </a:solidFill>
              </a:rPr>
              <a:t>Osakonna juhtimine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Strateegilise panuse andmine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t"/>
              <a:t>Töötajad ja meeskonnaliikmed</a:t>
            </a:r>
            <a:endParaRPr/>
          </a:p>
          <a:p>
            <a:pPr indent="-317500" lvl="1" marL="914400" rtl="0" algn="l">
              <a:spcBef>
                <a:spcPts val="0"/>
              </a:spcBef>
              <a:spcAft>
                <a:spcPts val="0"/>
              </a:spcAft>
              <a:buSzPts val="1400"/>
              <a:buChar char="➢"/>
            </a:pPr>
            <a:r>
              <a:rPr lang="et">
                <a:solidFill>
                  <a:schemeClr val="dk1"/>
                </a:solidFill>
              </a:rPr>
              <a:t>Ülesande täitmine</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Koostöö</a:t>
            </a:r>
            <a:endParaRPr>
              <a:solidFill>
                <a:schemeClr val="dk1"/>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t"/>
              <a:t>Aktsionärid ja investeerijad</a:t>
            </a:r>
            <a:endParaRPr/>
          </a:p>
          <a:p>
            <a:pPr indent="-317500" lvl="1" marL="914400" rtl="0" algn="l">
              <a:spcBef>
                <a:spcPts val="0"/>
              </a:spcBef>
              <a:spcAft>
                <a:spcPts val="0"/>
              </a:spcAft>
              <a:buSzPts val="1400"/>
              <a:buChar char="➢"/>
            </a:pPr>
            <a:r>
              <a:rPr lang="et">
                <a:solidFill>
                  <a:schemeClr val="dk1"/>
                </a:solidFill>
              </a:rPr>
              <a:t>Investeeringute ja otsuste mõjutamine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206775"/>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solidFill>
                  <a:srgbClr val="202122"/>
                </a:solidFill>
                <a:highlight>
                  <a:srgbClr val="FFFFFF"/>
                </a:highlight>
              </a:rPr>
              <a:t>Vajalikud teadmised ja oskused</a:t>
            </a:r>
            <a:endParaRPr sz="2540"/>
          </a:p>
        </p:txBody>
      </p:sp>
      <p:sp>
        <p:nvSpPr>
          <p:cNvPr id="87" name="Google Shape;87;p18"/>
          <p:cNvSpPr txBox="1"/>
          <p:nvPr/>
        </p:nvSpPr>
        <p:spPr>
          <a:xfrm>
            <a:off x="311700" y="1209600"/>
            <a:ext cx="7588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t"/>
              <a:t>Äriplaan ja strateegia</a:t>
            </a:r>
            <a:endParaRPr/>
          </a:p>
          <a:p>
            <a:pPr indent="-317500" lvl="1" marL="914400" rtl="0" algn="l">
              <a:spcBef>
                <a:spcPts val="0"/>
              </a:spcBef>
              <a:spcAft>
                <a:spcPts val="0"/>
              </a:spcAft>
              <a:buSzPts val="1400"/>
              <a:buChar char="➢"/>
            </a:pPr>
            <a:r>
              <a:rPr lang="et"/>
              <a:t>Kuidas hõlmata äri eesmärke, sihtrühma, turu-uuringut, finantsprognoose ja tegevuskava</a:t>
            </a:r>
            <a:endParaRPr/>
          </a:p>
          <a:p>
            <a:pPr indent="-317500" lvl="0" marL="457200" rtl="0" algn="l">
              <a:spcBef>
                <a:spcPts val="0"/>
              </a:spcBef>
              <a:spcAft>
                <a:spcPts val="0"/>
              </a:spcAft>
              <a:buSzPts val="1400"/>
              <a:buChar char="❖"/>
            </a:pPr>
            <a:r>
              <a:rPr lang="et"/>
              <a:t>Juhtimine</a:t>
            </a:r>
            <a:endParaRPr/>
          </a:p>
          <a:p>
            <a:pPr indent="-317500" lvl="1" marL="914400" rtl="0" algn="l">
              <a:spcBef>
                <a:spcPts val="0"/>
              </a:spcBef>
              <a:spcAft>
                <a:spcPts val="0"/>
              </a:spcAft>
              <a:buSzPts val="1400"/>
              <a:buChar char="➢"/>
            </a:pPr>
            <a:r>
              <a:rPr lang="et"/>
              <a:t>Ettevõtja peab olema võimeline juhtima meeskonda</a:t>
            </a:r>
            <a:endParaRPr/>
          </a:p>
          <a:p>
            <a:pPr indent="-317500" lvl="0" marL="457200" rtl="0" algn="l">
              <a:spcBef>
                <a:spcPts val="0"/>
              </a:spcBef>
              <a:spcAft>
                <a:spcPts val="0"/>
              </a:spcAft>
              <a:buSzPts val="1400"/>
              <a:buChar char="❖"/>
            </a:pPr>
            <a:r>
              <a:rPr lang="et"/>
              <a:t>Finantsteadmised</a:t>
            </a:r>
            <a:endParaRPr/>
          </a:p>
          <a:p>
            <a:pPr indent="-317500" lvl="1" marL="914400" rtl="0" algn="l">
              <a:spcBef>
                <a:spcPts val="0"/>
              </a:spcBef>
              <a:spcAft>
                <a:spcPts val="0"/>
              </a:spcAft>
              <a:buSzPts val="1400"/>
              <a:buChar char="➢"/>
            </a:pPr>
            <a:r>
              <a:rPr lang="et"/>
              <a:t>Hädavajalikud oskused ettevõtte eelarve, raamatupidamise ja maksude haldamiseks</a:t>
            </a:r>
            <a:endParaRPr/>
          </a:p>
          <a:p>
            <a:pPr indent="-317500" lvl="0" marL="457200" rtl="0" algn="l">
              <a:spcBef>
                <a:spcPts val="0"/>
              </a:spcBef>
              <a:spcAft>
                <a:spcPts val="0"/>
              </a:spcAft>
              <a:buSzPts val="1400"/>
              <a:buChar char="❖"/>
            </a:pPr>
            <a:r>
              <a:rPr lang="et"/>
              <a:t>Tehnoloogia</a:t>
            </a:r>
            <a:endParaRPr/>
          </a:p>
          <a:p>
            <a:pPr indent="-317500" lvl="1" marL="914400" rtl="0" algn="l">
              <a:spcBef>
                <a:spcPts val="0"/>
              </a:spcBef>
              <a:spcAft>
                <a:spcPts val="0"/>
              </a:spcAft>
              <a:buSzPts val="1400"/>
              <a:buChar char="➢"/>
            </a:pPr>
            <a:r>
              <a:rPr lang="et"/>
              <a:t>On kursis tehnoloogiliste arengutega, mis võivad äri mõjutada</a:t>
            </a:r>
            <a:endParaRPr/>
          </a:p>
          <a:p>
            <a:pPr indent="-317500" lvl="0" marL="457200" rtl="0" algn="l">
              <a:spcBef>
                <a:spcPts val="0"/>
              </a:spcBef>
              <a:spcAft>
                <a:spcPts val="0"/>
              </a:spcAft>
              <a:buSzPts val="1400"/>
              <a:buChar char="❖"/>
            </a:pPr>
            <a:r>
              <a:rPr lang="et"/>
              <a:t>Turundus ja müük</a:t>
            </a:r>
            <a:endParaRPr/>
          </a:p>
          <a:p>
            <a:pPr indent="-317500" lvl="1" marL="914400" rtl="0" algn="l">
              <a:spcBef>
                <a:spcPts val="0"/>
              </a:spcBef>
              <a:spcAft>
                <a:spcPts val="0"/>
              </a:spcAft>
              <a:buSzPts val="1400"/>
              <a:buChar char="➢"/>
            </a:pPr>
            <a:r>
              <a:rPr lang="et"/>
              <a:t>Ettevõtja mõistab turunduse põhialuseid ja oskab oma tooteid/teenuseid tõhusalt müüa</a:t>
            </a:r>
            <a:endParaRPr/>
          </a:p>
          <a:p>
            <a:pPr indent="-317500" lvl="0" marL="457200" rtl="0" algn="l">
              <a:spcBef>
                <a:spcPts val="0"/>
              </a:spcBef>
              <a:spcAft>
                <a:spcPts val="0"/>
              </a:spcAft>
              <a:buSzPts val="1400"/>
              <a:buChar char="❖"/>
            </a:pPr>
            <a:r>
              <a:rPr lang="et"/>
              <a:t>Riskide haldamine</a:t>
            </a:r>
            <a:endParaRPr/>
          </a:p>
          <a:p>
            <a:pPr indent="-317500" lvl="1" marL="914400" rtl="0" algn="l">
              <a:spcBef>
                <a:spcPts val="0"/>
              </a:spcBef>
              <a:spcAft>
                <a:spcPts val="0"/>
              </a:spcAft>
              <a:buSzPts val="1400"/>
              <a:buChar char="➢"/>
            </a:pPr>
            <a:r>
              <a:rPr lang="et"/>
              <a:t>Ettevõtja oskab hinnata ja hallata erinevaid riske, mis võivad ettevõtet mõjutada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0" y="206775"/>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solidFill>
                  <a:srgbClr val="202122"/>
                </a:solidFill>
                <a:highlight>
                  <a:srgbClr val="FFFFFF"/>
                </a:highlight>
              </a:rPr>
              <a:t>IT valdkonna ettevõtete tooted ja teenused</a:t>
            </a:r>
            <a:endParaRPr sz="2540"/>
          </a:p>
        </p:txBody>
      </p:sp>
      <p:sp>
        <p:nvSpPr>
          <p:cNvPr id="93" name="Google Shape;93;p19"/>
          <p:cNvSpPr txBox="1"/>
          <p:nvPr/>
        </p:nvSpPr>
        <p:spPr>
          <a:xfrm>
            <a:off x="311700" y="1209600"/>
            <a:ext cx="8520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t"/>
              <a:t>Riistvara</a:t>
            </a:r>
            <a:endParaRPr/>
          </a:p>
          <a:p>
            <a:pPr indent="-317500" lvl="1" marL="914400" rtl="0" algn="l">
              <a:spcBef>
                <a:spcPts val="0"/>
              </a:spcBef>
              <a:spcAft>
                <a:spcPts val="0"/>
              </a:spcAft>
              <a:buSzPts val="1400"/>
              <a:buChar char="➢"/>
            </a:pPr>
            <a:r>
              <a:rPr lang="et"/>
              <a:t>Arvutid, telefonid, kodumasinad</a:t>
            </a:r>
            <a:endParaRPr/>
          </a:p>
          <a:p>
            <a:pPr indent="-317500" lvl="0" marL="457200" rtl="0" algn="l">
              <a:spcBef>
                <a:spcPts val="0"/>
              </a:spcBef>
              <a:spcAft>
                <a:spcPts val="0"/>
              </a:spcAft>
              <a:buSzPts val="1400"/>
              <a:buChar char="❖"/>
            </a:pPr>
            <a:r>
              <a:rPr lang="et"/>
              <a:t>Tarkvara</a:t>
            </a:r>
            <a:endParaRPr/>
          </a:p>
          <a:p>
            <a:pPr indent="-317500" lvl="1" marL="914400" rtl="0" algn="l">
              <a:spcBef>
                <a:spcPts val="0"/>
              </a:spcBef>
              <a:spcAft>
                <a:spcPts val="0"/>
              </a:spcAft>
              <a:buSzPts val="1400"/>
              <a:buChar char="➢"/>
            </a:pPr>
            <a:r>
              <a:rPr lang="et"/>
              <a:t>Operatsioonisüsteemid, kontori programmid, vabaaja veetmise rakendused</a:t>
            </a:r>
            <a:endParaRPr/>
          </a:p>
          <a:p>
            <a:pPr indent="-317500" lvl="0" marL="457200" rtl="0" algn="l">
              <a:spcBef>
                <a:spcPts val="0"/>
              </a:spcBef>
              <a:spcAft>
                <a:spcPts val="0"/>
              </a:spcAft>
              <a:buSzPts val="1400"/>
              <a:buChar char="❖"/>
            </a:pPr>
            <a:r>
              <a:rPr lang="et"/>
              <a:t>Tehniline tugi</a:t>
            </a:r>
            <a:endParaRPr/>
          </a:p>
          <a:p>
            <a:pPr indent="-317500" lvl="1" marL="914400" rtl="0" algn="l">
              <a:spcBef>
                <a:spcPts val="0"/>
              </a:spcBef>
              <a:spcAft>
                <a:spcPts val="0"/>
              </a:spcAft>
              <a:buSzPts val="1400"/>
              <a:buChar char="➢"/>
            </a:pPr>
            <a:r>
              <a:rPr lang="et"/>
              <a:t>Aitavad lahendada probleeme toodetega</a:t>
            </a:r>
            <a:endParaRPr/>
          </a:p>
          <a:p>
            <a:pPr indent="-317500" lvl="0" marL="457200" rtl="0" algn="l">
              <a:spcBef>
                <a:spcPts val="0"/>
              </a:spcBef>
              <a:spcAft>
                <a:spcPts val="0"/>
              </a:spcAft>
              <a:buSzPts val="1400"/>
              <a:buChar char="❖"/>
            </a:pPr>
            <a:r>
              <a:rPr lang="et"/>
              <a:t>Pilveteenus</a:t>
            </a:r>
            <a:endParaRPr/>
          </a:p>
          <a:p>
            <a:pPr indent="-317500" lvl="1" marL="914400" rtl="0" algn="l">
              <a:spcBef>
                <a:spcPts val="0"/>
              </a:spcBef>
              <a:spcAft>
                <a:spcPts val="0"/>
              </a:spcAft>
              <a:buSzPts val="1400"/>
              <a:buChar char="➢"/>
            </a:pPr>
            <a:r>
              <a:rPr lang="et"/>
              <a:t>Kliendid saavad kasutada mälu talletamist</a:t>
            </a:r>
            <a:endParaRPr/>
          </a:p>
          <a:p>
            <a:pPr indent="-317500" lvl="0" marL="457200" rtl="0" algn="l">
              <a:spcBef>
                <a:spcPts val="0"/>
              </a:spcBef>
              <a:spcAft>
                <a:spcPts val="0"/>
              </a:spcAft>
              <a:buSzPts val="1400"/>
              <a:buChar char="❖"/>
            </a:pPr>
            <a:r>
              <a:rPr lang="et"/>
              <a:t>Küberkaitse</a:t>
            </a:r>
            <a:endParaRPr/>
          </a:p>
          <a:p>
            <a:pPr indent="-317500" lvl="1" marL="914400" rtl="0" algn="l">
              <a:spcBef>
                <a:spcPts val="0"/>
              </a:spcBef>
              <a:spcAft>
                <a:spcPts val="0"/>
              </a:spcAft>
              <a:buSzPts val="1400"/>
              <a:buChar char="➢"/>
            </a:pPr>
            <a:r>
              <a:rPr lang="et"/>
              <a:t>Aitavad kaitsta süsteeme ja andmeid küberohu eest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0" y="206775"/>
            <a:ext cx="8520600" cy="72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t" sz="2540"/>
              <a:t>Piirkondlikud IT ettevõtted - Arvutitark</a:t>
            </a:r>
            <a:endParaRPr b="1" sz="2540"/>
          </a:p>
        </p:txBody>
      </p:sp>
      <p:sp>
        <p:nvSpPr>
          <p:cNvPr id="99" name="Google Shape;99;p20"/>
          <p:cNvSpPr txBox="1"/>
          <p:nvPr/>
        </p:nvSpPr>
        <p:spPr>
          <a:xfrm>
            <a:off x="311700" y="933975"/>
            <a:ext cx="852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t">
                <a:solidFill>
                  <a:schemeClr val="dk1"/>
                </a:solidFill>
              </a:rPr>
              <a:t>Loodud 2013. aastal</a:t>
            </a:r>
            <a:endParaRPr>
              <a:solidFill>
                <a:schemeClr val="dk1"/>
              </a:solidFill>
            </a:endParaRPr>
          </a:p>
          <a:p>
            <a:pPr indent="-317500" lvl="0" marL="457200" rtl="0" algn="l">
              <a:spcBef>
                <a:spcPts val="0"/>
              </a:spcBef>
              <a:spcAft>
                <a:spcPts val="0"/>
              </a:spcAft>
              <a:buClr>
                <a:schemeClr val="dk1"/>
              </a:buClr>
              <a:buSzPts val="1400"/>
              <a:buChar char="❖"/>
            </a:pPr>
            <a:r>
              <a:rPr lang="et">
                <a:solidFill>
                  <a:schemeClr val="dk1"/>
                </a:solidFill>
              </a:rPr>
              <a:t>Üks Eesti suurimaid IT ettevõtteid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t">
                <a:solidFill>
                  <a:schemeClr val="dk1"/>
                </a:solidFill>
              </a:rPr>
              <a:t>Firma eesmärgiks on pakkuda erinevaid IT valdkonna teenuseid</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Arvuti riistvara ja tarkvara</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Kodumasinad</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Abi toodete parandamisel ja uuendamisel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t">
                <a:solidFill>
                  <a:schemeClr val="dk1"/>
                </a:solidFill>
              </a:rPr>
              <a:t>Firma põhiväärtused</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Kogemus</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Pühendumus</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Mugavus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t">
                <a:solidFill>
                  <a:schemeClr val="dk1"/>
                </a:solidFill>
              </a:rPr>
              <a:t>Võimalik roll selles firmas</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IT tugi</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Arvutite komplekteerija ja seadistaja</a:t>
            </a:r>
            <a:endParaRPr>
              <a:solidFill>
                <a:schemeClr val="dk1"/>
              </a:solidFill>
            </a:endParaRPr>
          </a:p>
          <a:p>
            <a:pPr indent="-317500" lvl="1" marL="914400" rtl="0" algn="l">
              <a:spcBef>
                <a:spcPts val="0"/>
              </a:spcBef>
              <a:spcAft>
                <a:spcPts val="0"/>
              </a:spcAft>
              <a:buClr>
                <a:schemeClr val="dk1"/>
              </a:buClr>
              <a:buSzPts val="1400"/>
              <a:buChar char="➢"/>
            </a:pPr>
            <a:r>
              <a:rPr lang="et">
                <a:solidFill>
                  <a:schemeClr val="dk1"/>
                </a:solidFill>
              </a:rPr>
              <a:t>Müügiesindaja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00" name="Google Shape;100;p20"/>
          <p:cNvPicPr preferRelativeResize="0"/>
          <p:nvPr/>
        </p:nvPicPr>
        <p:blipFill>
          <a:blip r:embed="rId3">
            <a:alphaModFix/>
          </a:blip>
          <a:stretch>
            <a:fillRect/>
          </a:stretch>
        </p:blipFill>
        <p:spPr>
          <a:xfrm>
            <a:off x="5939025" y="1372388"/>
            <a:ext cx="2398725" cy="23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5075645" y="2386800"/>
            <a:ext cx="3837350" cy="2880225"/>
          </a:xfrm>
          <a:prstGeom prst="rect">
            <a:avLst/>
          </a:prstGeom>
          <a:noFill/>
          <a:ln>
            <a:noFill/>
          </a:ln>
        </p:spPr>
      </p:pic>
      <p:sp>
        <p:nvSpPr>
          <p:cNvPr id="106" name="Google Shape;106;p21"/>
          <p:cNvSpPr txBox="1"/>
          <p:nvPr>
            <p:ph type="ctrTitle"/>
          </p:nvPr>
        </p:nvSpPr>
        <p:spPr>
          <a:xfrm>
            <a:off x="311700" y="206775"/>
            <a:ext cx="85206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t" sz="2500">
                <a:solidFill>
                  <a:srgbClr val="202122"/>
                </a:solidFill>
                <a:highlight>
                  <a:srgbClr val="FFFFFF"/>
                </a:highlight>
              </a:rPr>
              <a:t>Wise</a:t>
            </a:r>
            <a:r>
              <a:rPr lang="et" sz="2500">
                <a:solidFill>
                  <a:srgbClr val="202122"/>
                </a:solidFill>
                <a:highlight>
                  <a:srgbClr val="FFFFFF"/>
                </a:highlight>
              </a:rPr>
              <a:t> (endine nimi </a:t>
            </a:r>
            <a:r>
              <a:rPr b="1" lang="et" sz="2500">
                <a:solidFill>
                  <a:srgbClr val="202122"/>
                </a:solidFill>
                <a:highlight>
                  <a:srgbClr val="FFFFFF"/>
                </a:highlight>
              </a:rPr>
              <a:t>TransferWise</a:t>
            </a:r>
            <a:r>
              <a:rPr lang="et" sz="2500">
                <a:solidFill>
                  <a:srgbClr val="202122"/>
                </a:solidFill>
                <a:highlight>
                  <a:srgbClr val="FFFFFF"/>
                </a:highlight>
              </a:rPr>
              <a:t>)</a:t>
            </a:r>
            <a:endParaRPr sz="2500"/>
          </a:p>
        </p:txBody>
      </p:sp>
      <p:sp>
        <p:nvSpPr>
          <p:cNvPr id="107" name="Google Shape;107;p21"/>
          <p:cNvSpPr txBox="1"/>
          <p:nvPr/>
        </p:nvSpPr>
        <p:spPr>
          <a:xfrm>
            <a:off x="311700" y="1072425"/>
            <a:ext cx="66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t">
                <a:solidFill>
                  <a:srgbClr val="202122"/>
                </a:solidFill>
                <a:highlight>
                  <a:srgbClr val="FFFFFF"/>
                </a:highlight>
              </a:rPr>
              <a:t>Inglismaal asutatud välisvaluuta tehnoloogial põhinev firma.</a:t>
            </a:r>
            <a:endParaRPr>
              <a:solidFill>
                <a:srgbClr val="202122"/>
              </a:solidFill>
              <a:highlight>
                <a:srgbClr val="FFFFFF"/>
              </a:highlight>
            </a:endParaRPr>
          </a:p>
          <a:p>
            <a:pPr indent="-317500" lvl="0" marL="457200" rtl="0" algn="l">
              <a:spcBef>
                <a:spcPts val="0"/>
              </a:spcBef>
              <a:spcAft>
                <a:spcPts val="0"/>
              </a:spcAft>
              <a:buSzPts val="1400"/>
              <a:buChar char="❖"/>
            </a:pPr>
            <a:r>
              <a:rPr lang="et">
                <a:solidFill>
                  <a:srgbClr val="202122"/>
                </a:solidFill>
                <a:highlight>
                  <a:srgbClr val="FFFFFF"/>
                </a:highlight>
              </a:rPr>
              <a:t>Firma oli loodud Eesti ärimeeste poolt Kristo Käärmann ja Taavet Hinrikus Jaanuaris 2011 aastal</a:t>
            </a:r>
            <a:endParaRPr>
              <a:solidFill>
                <a:srgbClr val="202122"/>
              </a:solidFill>
              <a:highlight>
                <a:srgbClr val="FFFFFF"/>
              </a:highlight>
            </a:endParaRPr>
          </a:p>
        </p:txBody>
      </p:sp>
      <p:sp>
        <p:nvSpPr>
          <p:cNvPr id="108" name="Google Shape;108;p21"/>
          <p:cNvSpPr txBox="1"/>
          <p:nvPr/>
        </p:nvSpPr>
        <p:spPr>
          <a:xfrm>
            <a:off x="311700" y="1903725"/>
            <a:ext cx="7588200" cy="33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t"/>
              <a:t>Selle firma eesmärkideks on:</a:t>
            </a:r>
            <a:endParaRPr/>
          </a:p>
          <a:p>
            <a:pPr indent="-317500" lvl="0" marL="457200" rtl="0" algn="l">
              <a:spcBef>
                <a:spcPts val="0"/>
              </a:spcBef>
              <a:spcAft>
                <a:spcPts val="0"/>
              </a:spcAft>
              <a:buClr>
                <a:schemeClr val="dk1"/>
              </a:buClr>
              <a:buSzPts val="1400"/>
              <a:buChar char="❖"/>
            </a:pPr>
            <a:r>
              <a:rPr lang="et">
                <a:solidFill>
                  <a:schemeClr val="dk1"/>
                </a:solidFill>
                <a:highlight>
                  <a:srgbClr val="FFFFFF"/>
                </a:highlight>
              </a:rPr>
              <a:t>Raha saaks saata </a:t>
            </a:r>
            <a:r>
              <a:rPr lang="et">
                <a:solidFill>
                  <a:schemeClr val="dk1"/>
                </a:solidFill>
                <a:highlight>
                  <a:srgbClr val="FFFFFF"/>
                </a:highlight>
              </a:rPr>
              <a:t>igale poole</a:t>
            </a:r>
            <a:r>
              <a:rPr lang="et">
                <a:solidFill>
                  <a:schemeClr val="dk1"/>
                </a:solidFill>
                <a:highlight>
                  <a:srgbClr val="FFFFFF"/>
                </a:highlight>
              </a:rPr>
              <a:t> ilma </a:t>
            </a:r>
            <a:r>
              <a:rPr lang="et">
                <a:solidFill>
                  <a:schemeClr val="dk1"/>
                </a:solidFill>
                <a:highlight>
                  <a:srgbClr val="FFFFFF"/>
                </a:highlight>
              </a:rPr>
              <a:t>tõketeta</a:t>
            </a:r>
            <a:r>
              <a:rPr lang="et">
                <a:solidFill>
                  <a:schemeClr val="dk1"/>
                </a:solidFill>
                <a:highlight>
                  <a:srgbClr val="FFFFFF"/>
                </a:highlight>
              </a:rPr>
              <a:t> ja piiranguteta</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t">
                <a:solidFill>
                  <a:schemeClr val="dk1"/>
                </a:solidFill>
                <a:highlight>
                  <a:srgbClr val="FFFFFF"/>
                </a:highlight>
              </a:rPr>
              <a:t>Raha saaks saata koheselt, mugavalt, läbipaistvalt ja lõpuks ka tasuta.</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t">
                <a:solidFill>
                  <a:schemeClr val="dk1"/>
                </a:solidFill>
                <a:highlight>
                  <a:srgbClr val="FFFFFF"/>
                </a:highlight>
              </a:rPr>
              <a:t>Töötades välja tehnoloogilise süsteemi nii tavainimestele kui ka firmadele, et nendele oleks mugavam kasutada igapäevaste rahaliste ülekannetega mistahes valuutatega, </a:t>
            </a:r>
            <a:r>
              <a:rPr lang="et">
                <a:solidFill>
                  <a:schemeClr val="dk1"/>
                </a:solidFill>
                <a:highlight>
                  <a:srgbClr val="FFFFFF"/>
                </a:highlight>
              </a:rPr>
              <a:t>kus tahes</a:t>
            </a:r>
            <a:r>
              <a:rPr lang="et">
                <a:solidFill>
                  <a:schemeClr val="dk1"/>
                </a:solidFill>
                <a:highlight>
                  <a:srgbClr val="FFFFFF"/>
                </a:highlight>
              </a:rPr>
              <a:t> olles ja mistahes tegeledes. </a:t>
            </a:r>
            <a:endParaRPr>
              <a:solidFill>
                <a:schemeClr val="dk1"/>
              </a:solidFill>
              <a:highlight>
                <a:srgbClr val="FFFFFF"/>
              </a:highlight>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t"/>
              <a:t>Firma põhiväärtused:</a:t>
            </a:r>
            <a:endParaRPr b="1"/>
          </a:p>
          <a:p>
            <a:pPr indent="-304800" lvl="1" marL="914400" rtl="0" algn="l">
              <a:lnSpc>
                <a:spcPct val="115000"/>
              </a:lnSpc>
              <a:spcBef>
                <a:spcPts val="0"/>
              </a:spcBef>
              <a:spcAft>
                <a:spcPts val="0"/>
              </a:spcAft>
              <a:buClr>
                <a:srgbClr val="0E0F0C"/>
              </a:buClr>
              <a:buSzPts val="1200"/>
              <a:buChar char="➢"/>
            </a:pPr>
            <a:r>
              <a:rPr lang="et">
                <a:solidFill>
                  <a:schemeClr val="dk1"/>
                </a:solidFill>
                <a:highlight>
                  <a:srgbClr val="F7F7F8"/>
                </a:highlight>
              </a:rPr>
              <a:t>Ülemaailmne</a:t>
            </a:r>
            <a:endParaRPr>
              <a:solidFill>
                <a:srgbClr val="0E0F0C"/>
              </a:solidFill>
              <a:highlight>
                <a:srgbClr val="FFFFFF"/>
              </a:highlight>
            </a:endParaRPr>
          </a:p>
          <a:p>
            <a:pPr indent="-317500" lvl="1" marL="914400" rtl="0" algn="l">
              <a:lnSpc>
                <a:spcPct val="115000"/>
              </a:lnSpc>
              <a:spcBef>
                <a:spcPts val="0"/>
              </a:spcBef>
              <a:spcAft>
                <a:spcPts val="0"/>
              </a:spcAft>
              <a:buClr>
                <a:srgbClr val="0E0F0C"/>
              </a:buClr>
              <a:buSzPts val="1400"/>
              <a:buChar char="➢"/>
            </a:pPr>
            <a:r>
              <a:rPr lang="et">
                <a:solidFill>
                  <a:srgbClr val="0E0F0C"/>
                </a:solidFill>
                <a:highlight>
                  <a:srgbClr val="FFFFFF"/>
                </a:highlight>
              </a:rPr>
              <a:t>Ausus</a:t>
            </a:r>
            <a:endParaRPr>
              <a:solidFill>
                <a:srgbClr val="0E0F0C"/>
              </a:solidFill>
              <a:highlight>
                <a:srgbClr val="FFFFFF"/>
              </a:highlight>
            </a:endParaRPr>
          </a:p>
          <a:p>
            <a:pPr indent="-317500" lvl="1" marL="914400" rtl="0" algn="l">
              <a:lnSpc>
                <a:spcPct val="115000"/>
              </a:lnSpc>
              <a:spcBef>
                <a:spcPts val="0"/>
              </a:spcBef>
              <a:spcAft>
                <a:spcPts val="0"/>
              </a:spcAft>
              <a:buClr>
                <a:srgbClr val="0E0F0C"/>
              </a:buClr>
              <a:buSzPts val="1400"/>
              <a:buChar char="➢"/>
            </a:pPr>
            <a:r>
              <a:rPr lang="et">
                <a:solidFill>
                  <a:srgbClr val="0E0F0C"/>
                </a:solidFill>
                <a:highlight>
                  <a:srgbClr val="FFFFFF"/>
                </a:highlight>
              </a:rPr>
              <a:t>Klientide keskmes</a:t>
            </a:r>
            <a:endParaRPr i="1">
              <a:solidFill>
                <a:srgbClr val="0E0F0C"/>
              </a:solidFill>
              <a:highlight>
                <a:srgbClr val="FFFFFF"/>
              </a:highlight>
            </a:endParaRPr>
          </a:p>
          <a:p>
            <a:pPr indent="-317500" lvl="1" marL="914400" rtl="0" algn="l">
              <a:lnSpc>
                <a:spcPct val="115000"/>
              </a:lnSpc>
              <a:spcBef>
                <a:spcPts val="0"/>
              </a:spcBef>
              <a:spcAft>
                <a:spcPts val="0"/>
              </a:spcAft>
              <a:buClr>
                <a:srgbClr val="0E0F0C"/>
              </a:buClr>
              <a:buSzPts val="1400"/>
              <a:buChar char="➢"/>
            </a:pPr>
            <a:r>
              <a:rPr lang="et">
                <a:solidFill>
                  <a:srgbClr val="0E0F0C"/>
                </a:solidFill>
                <a:highlight>
                  <a:srgbClr val="FFFFFF"/>
                </a:highlight>
              </a:rPr>
              <a:t>Meeskonnatöö</a:t>
            </a:r>
            <a:endParaRPr>
              <a:solidFill>
                <a:srgbClr val="0E0F0C"/>
              </a:solidFill>
              <a:highlight>
                <a:srgbClr val="FFFFFF"/>
              </a:highlight>
            </a:endParaRPr>
          </a:p>
          <a:p>
            <a:pPr indent="-317500" lvl="1" marL="914400" rtl="0" algn="l">
              <a:lnSpc>
                <a:spcPct val="115000"/>
              </a:lnSpc>
              <a:spcBef>
                <a:spcPts val="0"/>
              </a:spcBef>
              <a:spcAft>
                <a:spcPts val="0"/>
              </a:spcAft>
              <a:buClr>
                <a:srgbClr val="0E0F0C"/>
              </a:buClr>
              <a:buSzPts val="1400"/>
              <a:buChar char="➢"/>
            </a:pPr>
            <a:r>
              <a:rPr lang="et">
                <a:solidFill>
                  <a:srgbClr val="0E0F0C"/>
                </a:solidFill>
                <a:highlight>
                  <a:srgbClr val="FFFFFF"/>
                </a:highlight>
              </a:rPr>
              <a:t>Kaasamine ja mitmekesisus</a:t>
            </a:r>
            <a:endParaRPr>
              <a:solidFill>
                <a:srgbClr val="0E0F0C"/>
              </a:solidFill>
              <a:highlight>
                <a:srgbClr val="FFFFFF"/>
              </a:highlight>
            </a:endParaRPr>
          </a:p>
          <a:p>
            <a:pPr indent="-317500" lvl="1" marL="914400" rtl="0" algn="l">
              <a:lnSpc>
                <a:spcPct val="115000"/>
              </a:lnSpc>
              <a:spcBef>
                <a:spcPts val="0"/>
              </a:spcBef>
              <a:spcAft>
                <a:spcPts val="0"/>
              </a:spcAft>
              <a:buClr>
                <a:srgbClr val="0E0F0C"/>
              </a:buClr>
              <a:buSzPts val="1400"/>
              <a:buChar char="➢"/>
            </a:pPr>
            <a:r>
              <a:rPr lang="et">
                <a:solidFill>
                  <a:srgbClr val="0E0F0C"/>
                </a:solidFill>
                <a:highlight>
                  <a:srgbClr val="FFFFFF"/>
                </a:highlight>
              </a:rPr>
              <a:t>Meeskonnatöö</a:t>
            </a:r>
            <a:endParaRPr i="1">
              <a:solidFill>
                <a:srgbClr val="0E0F0C"/>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